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8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6F79-5686-4ED0-9F67-070C7ECEB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AC04E-EA3A-4FAC-8561-16EC0BDF3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E26E3-5F07-409D-B869-94F33C968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B10D-BFC6-4865-8BD5-9BC3E056EC58}" type="datetimeFigureOut">
              <a:rPr lang="en-IN" smtClean="0"/>
              <a:pPr/>
              <a:t>15-09-2021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388AA-DB7A-4401-9B83-1CBEF7110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CBEC7-7ECF-4626-B3D4-4BB1ED25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27F3-BC97-4DE0-935F-039D01A6FA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14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5155-09BC-4A3D-8FDE-8E56F6CB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CCCAF-567E-4F47-8A68-B92077E9E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4DBA0-4D24-48CD-B9AF-2E779EFF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B10D-BFC6-4865-8BD5-9BC3E056EC58}" type="datetimeFigureOut">
              <a:rPr lang="en-IN" smtClean="0"/>
              <a:pPr/>
              <a:t>15-09-2021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C77C4-9200-489A-9138-F4275650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41418-3655-42BE-AD8E-EFC6AE03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27F3-BC97-4DE0-935F-039D01A6FA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59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5FE85D-0F0A-4540-90F6-423A4BF9B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2E9D2-9CE9-4A7C-9CDB-85AC7ACA6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D2807-8037-4271-BF34-CECDC106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B10D-BFC6-4865-8BD5-9BC3E056EC58}" type="datetimeFigureOut">
              <a:rPr lang="en-IN" smtClean="0"/>
              <a:pPr/>
              <a:t>15-09-2021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436E5-1078-4CA0-9A61-703C4E34E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27378-1B83-45F5-9912-128610CE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27F3-BC97-4DE0-935F-039D01A6FA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11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4E93-7C41-4185-8802-C4B88DA07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BC14E-4DAD-412E-A4B1-73CB69B46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915F6-2757-4F38-97EC-E5FBDE17D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B10D-BFC6-4865-8BD5-9BC3E056EC58}" type="datetimeFigureOut">
              <a:rPr lang="en-IN" smtClean="0"/>
              <a:pPr/>
              <a:t>15-09-2021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B9537-167F-451F-9CA1-C46FC3D3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018A8-B8F5-4837-9EEC-A60C3AC2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27F3-BC97-4DE0-935F-039D01A6FA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96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23C5-33E4-470A-8E60-FB4D0E79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1990A-7725-49E1-B209-F3DABED9F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6F69C-1742-4C2B-9354-C0B439257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B10D-BFC6-4865-8BD5-9BC3E056EC58}" type="datetimeFigureOut">
              <a:rPr lang="en-IN" smtClean="0"/>
              <a:pPr/>
              <a:t>15-09-2021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397F4-AA8B-4940-BB1D-A2D2C2BA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5588F-0A62-4A61-80A7-C3BF0162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27F3-BC97-4DE0-935F-039D01A6FA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98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7462-514D-4115-8C36-1B7A81A2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4E8B6-84AE-4083-B665-AB71564E9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AF350-9337-4423-8BB6-9AC2446DE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4F410-24D4-4787-8F0D-607E0D1C3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B10D-BFC6-4865-8BD5-9BC3E056EC58}" type="datetimeFigureOut">
              <a:rPr lang="en-IN" smtClean="0"/>
              <a:pPr/>
              <a:t>15-09-2021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519E9-391D-4735-AB84-044FDB94E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2DE9C-D28D-49FB-A6B2-7FF3E0D04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27F3-BC97-4DE0-935F-039D01A6FA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50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6A4E-803F-4CBA-8396-6012A60B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B4F87-F8C6-4DF5-9CF0-D092DA18A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0843E-C4C3-48DD-BB30-C1A46CD76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B2ADA4-F018-4F02-B180-1BE4B31A5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FD054D-8F55-42F5-813B-6ABB3C02A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FAFEB-C057-4852-9925-2142BC6F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B10D-BFC6-4865-8BD5-9BC3E056EC58}" type="datetimeFigureOut">
              <a:rPr lang="en-IN" smtClean="0"/>
              <a:pPr/>
              <a:t>15-09-2021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E12706-FCC2-4E82-8CDD-A15950BB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A1242-59EB-41CD-A021-C7BB6606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27F3-BC97-4DE0-935F-039D01A6FA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8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6870-98CE-446D-8115-F8E32A40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FAC70-2FEA-41E3-B8D2-15CE8532B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B10D-BFC6-4865-8BD5-9BC3E056EC58}" type="datetimeFigureOut">
              <a:rPr lang="en-IN" smtClean="0"/>
              <a:pPr/>
              <a:t>15-09-2021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EADBD-D0A5-4E02-8220-05F16412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ED263-47C3-4DD5-9FF6-E15F829F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27F3-BC97-4DE0-935F-039D01A6FA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00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5BF3A-2080-4CE9-A1D9-51BA489B3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B10D-BFC6-4865-8BD5-9BC3E056EC58}" type="datetimeFigureOut">
              <a:rPr lang="en-IN" smtClean="0"/>
              <a:pPr/>
              <a:t>15-09-2021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1C31D-7CE0-47F5-A1AE-6A1227AE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DB7F2-02CA-4C8F-B0D3-BCE7B4B8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27F3-BC97-4DE0-935F-039D01A6FA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22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2560A-4D93-4C9C-B70B-87219335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91EAE-892E-419F-81C0-266F6E974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1AD64-FFDE-4A51-B346-AD13D90A3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4F78A-24C2-4C0A-A24D-789A53E19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B10D-BFC6-4865-8BD5-9BC3E056EC58}" type="datetimeFigureOut">
              <a:rPr lang="en-IN" smtClean="0"/>
              <a:pPr/>
              <a:t>15-09-2021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6A185-00B6-47E6-A20A-BDB27DB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280A6-05A1-4A6A-89C8-87B113D1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27F3-BC97-4DE0-935F-039D01A6FA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79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B3EC-A3A0-426F-BB6B-0CAA9065C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E5F9CD-D72C-4CB4-9177-CA24D5A3F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0EE10-173D-464A-AD70-7F33EBE37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BFA2D-F445-4443-9582-F29DE3E88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B10D-BFC6-4865-8BD5-9BC3E056EC58}" type="datetimeFigureOut">
              <a:rPr lang="en-IN" smtClean="0"/>
              <a:pPr/>
              <a:t>15-09-2021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66ACC-7255-4C6C-9C42-4F57EBE8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C2448-BED4-4294-9E99-CCB0827A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27F3-BC97-4DE0-935F-039D01A6FA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9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120AAC-EF3C-4ED6-BC00-3938B104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E432F-DBDA-49E9-8C77-0CBB35221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AC399-F81E-4B24-94B9-7CB524DD2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CB10D-BFC6-4865-8BD5-9BC3E056EC58}" type="datetimeFigureOut">
              <a:rPr lang="en-IN" smtClean="0"/>
              <a:pPr/>
              <a:t>15-09-2021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AD687-EF9D-483F-B9EB-DB46E1471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AF4B4-1E04-40C0-95D3-FBCFF972E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27F3-BC97-4DE0-935F-039D01A6FA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5681A1-8D37-438E-A5DC-40E7F319C278}"/>
              </a:ext>
            </a:extLst>
          </p:cNvPr>
          <p:cNvSpPr/>
          <p:nvPr userDrawn="1"/>
        </p:nvSpPr>
        <p:spPr>
          <a:xfrm>
            <a:off x="10287001" y="17584"/>
            <a:ext cx="1878623" cy="931985"/>
          </a:xfrm>
          <a:prstGeom prst="rect">
            <a:avLst/>
          </a:prstGeom>
          <a:blipFill dpi="0"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93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EF10-7ED1-4C41-AC59-27E3EC83A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83307"/>
          </a:xfrm>
        </p:spPr>
        <p:txBody>
          <a:bodyPr>
            <a:normAutofit fontScale="90000"/>
          </a:bodyPr>
          <a:lstStyle/>
          <a:p>
            <a:br>
              <a:rPr lang="en-IN" sz="5300" b="1" dirty="0"/>
            </a:br>
            <a:br>
              <a:rPr lang="en-IN" sz="5300" b="1" dirty="0"/>
            </a:br>
            <a:br>
              <a:rPr lang="en-IN" sz="5300" b="1" dirty="0"/>
            </a:br>
            <a:br>
              <a:rPr lang="en-IN" sz="5300" b="1" dirty="0"/>
            </a:br>
            <a:br>
              <a:rPr lang="en-IN" sz="5300" b="1" dirty="0"/>
            </a:br>
            <a:br>
              <a:rPr lang="en-IN" sz="5300" b="1" dirty="0"/>
            </a:br>
            <a:br>
              <a:rPr lang="en-IN" sz="5300" b="1" dirty="0"/>
            </a:br>
            <a:br>
              <a:rPr lang="en-IN" sz="5300" b="1" dirty="0"/>
            </a:br>
            <a:r>
              <a:rPr lang="en-IN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Mathematics</a:t>
            </a:r>
            <a:br>
              <a:rPr lang="en-IN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BCSC 0010</a:t>
            </a:r>
            <a:br>
              <a:rPr lang="en-IN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</a:t>
            </a:r>
            <a:br>
              <a:rPr lang="en-IN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Predicate logic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45362-D4ED-4AB1-902E-6D8DA4728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043" y="4907757"/>
            <a:ext cx="9144000" cy="1655762"/>
          </a:xfrm>
        </p:spPr>
        <p:txBody>
          <a:bodyPr/>
          <a:lstStyle/>
          <a:p>
            <a:r>
              <a:rPr lang="en-IN" sz="3600" b="1" dirty="0"/>
              <a:t>(Predicates and Quantifiers)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29844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0EC1-4B6D-4DC1-85FC-97E4DE9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461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Statement with 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1C32C-5E95-43A0-A1E1-56DA0C498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2985"/>
            <a:ext cx="10515600" cy="4143977"/>
          </a:xfrm>
        </p:spPr>
        <p:txBody>
          <a:bodyPr/>
          <a:lstStyle/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In general, a statement involving the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n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variables </a:t>
            </a:r>
            <a:r>
              <a:rPr lang="en-US" i="1" dirty="0">
                <a:latin typeface="Times New Roman" panose="02020603050405020304" pitchFamily="18" charset="0"/>
              </a:rPr>
              <a:t>x1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, x2, </a:t>
            </a:r>
            <a:r>
              <a:rPr lang="en-US" dirty="0">
                <a:latin typeface="Times New Roman" panose="02020603050405020304" pitchFamily="18" charset="0"/>
              </a:rPr>
              <a:t>…..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US" i="1" dirty="0" err="1">
                <a:latin typeface="Times New Roman" panose="02020603050405020304" pitchFamily="18" charset="0"/>
              </a:rPr>
              <a:t>x</a:t>
            </a:r>
            <a:r>
              <a:rPr lang="en-US" b="0" i="1" u="none" strike="noStrike" baseline="0" dirty="0" err="1">
                <a:latin typeface="Times New Roman" panose="02020603050405020304" pitchFamily="18" charset="0"/>
              </a:rPr>
              <a:t>n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can be denoted by </a:t>
            </a:r>
          </a:p>
          <a:p>
            <a:pPr marL="0" indent="0" algn="just">
              <a:buNone/>
            </a:pP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</a:endParaRPr>
          </a:p>
          <a:p>
            <a:pPr algn="just"/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algn="just"/>
            <a:r>
              <a:rPr lang="en-US" b="0" i="0" u="none" strike="noStrike" baseline="0" dirty="0">
                <a:latin typeface="Times New Roman" panose="02020603050405020304" pitchFamily="18" charset="0"/>
              </a:rPr>
              <a:t>A statement of the form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P(x1,x2,……..</a:t>
            </a:r>
            <a:r>
              <a:rPr lang="en-US" b="0" i="1" u="none" strike="noStrike" baseline="0" dirty="0" err="1">
                <a:latin typeface="Times New Roman" panose="02020603050405020304" pitchFamily="18" charset="0"/>
              </a:rPr>
              <a:t>xn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)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is the value of the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propositional function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P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at the n-tuple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(x1,x2,……..</a:t>
            </a:r>
            <a:r>
              <a:rPr lang="en-US" b="0" i="1" u="none" strike="noStrike" baseline="0" dirty="0" err="1">
                <a:latin typeface="Times New Roman" panose="02020603050405020304" pitchFamily="18" charset="0"/>
              </a:rPr>
              <a:t>xn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)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and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P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is also called a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n-place predicate or a n-</a:t>
            </a:r>
            <a:r>
              <a:rPr lang="en-US" b="0" i="0" u="none" strike="noStrike" baseline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ary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 predicate.</a:t>
            </a:r>
            <a:endParaRPr lang="en-IN" sz="40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49988-9A24-438E-863A-C5D209F30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8853" b="9656"/>
          <a:stretch/>
        </p:blipFill>
        <p:spPr>
          <a:xfrm>
            <a:off x="3555332" y="2873637"/>
            <a:ext cx="3270676" cy="55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36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1EAE4-C9D0-4481-B94C-772D0D90A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94"/>
          </a:xfrm>
        </p:spPr>
        <p:txBody>
          <a:bodyPr>
            <a:normAutofit/>
          </a:bodyPr>
          <a:lstStyle/>
          <a:p>
            <a:r>
              <a:rPr lang="en-IN" sz="4000" b="1" i="0" u="none" strike="noStrike" baseline="0" dirty="0">
                <a:latin typeface="Times New Roman" panose="02020603050405020304" pitchFamily="18" charset="0"/>
              </a:rPr>
              <a:t>Quantifiers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52B90-E143-4A7E-9E04-657B5E736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140"/>
            <a:ext cx="10515600" cy="4880823"/>
          </a:xfrm>
        </p:spPr>
        <p:txBody>
          <a:bodyPr>
            <a:normAutofit/>
          </a:bodyPr>
          <a:lstStyle/>
          <a:p>
            <a:pPr algn="just"/>
            <a:r>
              <a:rPr lang="en-US" b="0" i="0" u="none" strike="noStrike" baseline="0" dirty="0">
                <a:latin typeface="Times New Roman" panose="02020603050405020304" pitchFamily="18" charset="0"/>
              </a:rPr>
              <a:t>When the variables in a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propositional function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are assigned values, the resulting statement becomes a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proposition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 with a certain truth value. </a:t>
            </a:r>
          </a:p>
          <a:p>
            <a:pPr algn="l"/>
            <a:endParaRPr lang="en-US" b="0" i="0" u="none" strike="noStrike" baseline="0" dirty="0">
              <a:latin typeface="Times New Roman" panose="02020603050405020304" pitchFamily="18" charset="0"/>
            </a:endParaRPr>
          </a:p>
          <a:p>
            <a:pPr algn="just"/>
            <a:r>
              <a:rPr lang="en-US" b="0" i="0" u="none" strike="noStrike" baseline="0" dirty="0">
                <a:latin typeface="Times New Roman" panose="02020603050405020304" pitchFamily="18" charset="0"/>
              </a:rPr>
              <a:t>However, there is another important way, called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quantification,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 to create a proposition from a propositional function.</a:t>
            </a:r>
          </a:p>
          <a:p>
            <a:pPr algn="l"/>
            <a:endParaRPr lang="en-US" sz="4000" dirty="0">
              <a:latin typeface="Times New Roman" panose="02020603050405020304" pitchFamily="18" charset="0"/>
            </a:endParaRPr>
          </a:p>
          <a:p>
            <a:pPr algn="l"/>
            <a:r>
              <a:rPr lang="en-IN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Quantification</a:t>
            </a:r>
            <a:r>
              <a:rPr lang="en-IN" b="0" i="0" u="none" strike="noStrike" baseline="0" dirty="0">
                <a:latin typeface="Times New Roman" panose="02020603050405020304" pitchFamily="18" charset="0"/>
              </a:rPr>
              <a:t> expresses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the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extent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 to which a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predicate is true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over a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range of elements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.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1416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FF3E-2ACD-4C03-88D1-D7AEC474B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E06DD-05CA-4212-B4E8-03E9D5329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3076"/>
            <a:ext cx="10515600" cy="5513033"/>
          </a:xfrm>
        </p:spPr>
        <p:txBody>
          <a:bodyPr>
            <a:normAutofit/>
          </a:bodyPr>
          <a:lstStyle/>
          <a:p>
            <a:pPr algn="just"/>
            <a:r>
              <a:rPr lang="en-US" b="0" i="0" u="none" strike="noStrike" baseline="0" dirty="0">
                <a:latin typeface="Times New Roman" panose="02020603050405020304" pitchFamily="18" charset="0"/>
              </a:rPr>
              <a:t>In English, the words </a:t>
            </a:r>
            <a:r>
              <a:rPr lang="en-US" b="0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all, some, many, none,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and </a:t>
            </a:r>
            <a:r>
              <a:rPr lang="en-US" b="0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few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are used in quantifications. </a:t>
            </a:r>
          </a:p>
          <a:p>
            <a:pPr algn="just"/>
            <a:endParaRPr lang="en-US" b="0" i="0" u="none" strike="noStrike" baseline="0" dirty="0">
              <a:latin typeface="Times New Roman" panose="02020603050405020304" pitchFamily="18" charset="0"/>
            </a:endParaRPr>
          </a:p>
          <a:p>
            <a:pPr algn="just"/>
            <a:r>
              <a:rPr lang="en-US" b="1" i="0" u="none" strike="noStrike" baseline="0" dirty="0">
                <a:solidFill>
                  <a:srgbClr val="00B050"/>
                </a:solidFill>
                <a:latin typeface="Times New Roman" panose="02020603050405020304" pitchFamily="18" charset="0"/>
              </a:rPr>
              <a:t>Two types of quantification</a:t>
            </a:r>
          </a:p>
          <a:p>
            <a:pPr algn="just"/>
            <a:r>
              <a:rPr lang="en-US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universal quantification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 tells us that a predicate is true for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every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element under consideration, </a:t>
            </a:r>
          </a:p>
          <a:p>
            <a:pPr algn="just"/>
            <a:r>
              <a:rPr lang="en-US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existential quantification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 which tells us that there is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one or more element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 under consideration for which the predicate is true. </a:t>
            </a:r>
          </a:p>
          <a:p>
            <a:pPr marL="0" indent="0" algn="just">
              <a:buNone/>
            </a:pPr>
            <a:endParaRPr lang="en-US" b="0" i="0" u="none" strike="noStrike" baseline="0" dirty="0">
              <a:latin typeface="Times New Roman" panose="02020603050405020304" pitchFamily="18" charset="0"/>
            </a:endParaRPr>
          </a:p>
          <a:p>
            <a:pPr algn="just"/>
            <a:r>
              <a:rPr lang="en-US" b="0" i="0" u="none" strike="noStrike" baseline="0" dirty="0">
                <a:latin typeface="Times New Roman" panose="02020603050405020304" pitchFamily="18" charset="0"/>
              </a:rPr>
              <a:t>The area of logic that deals with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predicates and quantifiers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is called the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predicate calculus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9302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1E2C-BAD4-4298-9290-A9D22C3A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3764"/>
          </a:xfrm>
        </p:spPr>
        <p:txBody>
          <a:bodyPr>
            <a:noAutofit/>
          </a:bodyPr>
          <a:lstStyle/>
          <a:p>
            <a:r>
              <a:rPr lang="en-US" sz="2800" b="1" i="0" u="none" strike="noStrike" baseline="0" dirty="0">
                <a:latin typeface="Times New Roman" panose="02020603050405020304" pitchFamily="18" charset="0"/>
              </a:rPr>
              <a:t>THE UNIVERSAL QUANTIFIER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B38B0-D1B0-4373-8E7D-4622AC407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464"/>
            <a:ext cx="10515600" cy="5637320"/>
          </a:xfrm>
        </p:spPr>
        <p:txBody>
          <a:bodyPr>
            <a:noAutofit/>
          </a:bodyPr>
          <a:lstStyle/>
          <a:p>
            <a:pPr algn="just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The domain specifies the possible values of the variable 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x. </a:t>
            </a:r>
          </a:p>
          <a:p>
            <a:pPr marL="0" indent="0" algn="just">
              <a:buNone/>
            </a:pPr>
            <a:endParaRPr lang="en-US" sz="2400" b="0" i="1" u="none" strike="noStrike" baseline="0" dirty="0">
              <a:latin typeface="Times New Roman" panose="02020603050405020304" pitchFamily="18" charset="0"/>
            </a:endParaRPr>
          </a:p>
          <a:p>
            <a:pPr algn="just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When property is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true for all values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of a variable in a particular domain, 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s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uch a statement is expressed using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universal quantification. </a:t>
            </a:r>
          </a:p>
          <a:p>
            <a:pPr algn="just"/>
            <a:endParaRPr lang="en-US" sz="2400" b="0" i="0" u="none" strike="noStrike" baseline="0" dirty="0">
              <a:latin typeface="Times New Roman" panose="02020603050405020304" pitchFamily="18" charset="0"/>
            </a:endParaRPr>
          </a:p>
          <a:p>
            <a:pPr algn="just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The meaning of the universal quantification of </a:t>
            </a:r>
            <a:r>
              <a:rPr lang="en-US" sz="2400" b="1" i="1" u="none" strike="noStrike" baseline="0" dirty="0">
                <a:latin typeface="Arial" panose="020B0604020202020204" pitchFamily="34" charset="0"/>
              </a:rPr>
              <a:t>P(x) 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changes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when we 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change the domain. </a:t>
            </a:r>
          </a:p>
          <a:p>
            <a:pPr algn="just"/>
            <a:endParaRPr lang="en-US" sz="2400" b="0" i="0" u="none" strike="noStrike" baseline="0" dirty="0">
              <a:latin typeface="Times New Roman" panose="02020603050405020304" pitchFamily="18" charset="0"/>
            </a:endParaRPr>
          </a:p>
          <a:p>
            <a:pPr algn="just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The domain must always be 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specified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when a universal quantifier is used; without it, the universal quantification of a statement is not </a:t>
            </a:r>
            <a:r>
              <a:rPr lang="en-IN" sz="2400" b="0" i="0" u="none" strike="noStrike" baseline="0" dirty="0">
                <a:latin typeface="Times New Roman" panose="02020603050405020304" pitchFamily="18" charset="0"/>
              </a:rPr>
              <a:t>defined.</a:t>
            </a:r>
          </a:p>
          <a:p>
            <a:pPr marL="0" indent="0" algn="just">
              <a:buNone/>
            </a:pPr>
            <a:endParaRPr lang="en-IN" sz="2400" b="0" i="0" u="none" strike="noStrike" baseline="0" dirty="0">
              <a:latin typeface="Times New Roman" panose="02020603050405020304" pitchFamily="18" charset="0"/>
            </a:endParaRPr>
          </a:p>
          <a:p>
            <a:pPr algn="just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Domain is also referred as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domain of discourse or the universe of discourse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6027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4053A3-2736-47AC-A119-3F016CBBC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1451"/>
          <a:stretch/>
        </p:blipFill>
        <p:spPr>
          <a:xfrm>
            <a:off x="109728" y="0"/>
            <a:ext cx="11253216" cy="2496312"/>
          </a:xfrm>
          <a:prstGeom prst="rect">
            <a:avLst/>
          </a:prstGeom>
        </p:spPr>
      </p:pic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924E201F-B92C-43FD-BA6F-6AD4BBF67B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693"/>
          <a:stretch/>
        </p:blipFill>
        <p:spPr>
          <a:xfrm>
            <a:off x="109728" y="2814221"/>
            <a:ext cx="11253216" cy="243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7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2EB1-206A-4227-885A-1176669E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0261E4-ED21-4212-9888-D09ABB022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3491"/>
          <a:stretch/>
        </p:blipFill>
        <p:spPr>
          <a:xfrm>
            <a:off x="838200" y="1446613"/>
            <a:ext cx="10515600" cy="1447507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696F583-670B-4A6B-B34E-BC4E8E5B6E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555"/>
          <a:stretch/>
        </p:blipFill>
        <p:spPr>
          <a:xfrm>
            <a:off x="838200" y="3133817"/>
            <a:ext cx="10515600" cy="227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4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7FCF-7C95-4B1E-806F-C18C5927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0195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7EEF45-B65F-4393-BFC7-AFC41C941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9686"/>
          <a:stretch/>
        </p:blipFill>
        <p:spPr>
          <a:xfrm>
            <a:off x="722790" y="1065320"/>
            <a:ext cx="10515600" cy="1597981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44CCB33-9D38-4075-B4BB-94008A3C8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239"/>
          <a:stretch/>
        </p:blipFill>
        <p:spPr>
          <a:xfrm>
            <a:off x="722790" y="2851951"/>
            <a:ext cx="10515600" cy="326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9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01F4-90A1-44F0-AB9E-C907038C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2A8D91-AA16-4A89-AAE9-5E89ED02D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37"/>
          <a:stretch/>
        </p:blipFill>
        <p:spPr>
          <a:xfrm>
            <a:off x="1020932" y="1961965"/>
            <a:ext cx="10332868" cy="271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57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2F51A3-0D37-4159-B2CA-B3BBDC5D9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13" b="60627"/>
          <a:stretch/>
        </p:blipFill>
        <p:spPr>
          <a:xfrm>
            <a:off x="390617" y="1606858"/>
            <a:ext cx="11674135" cy="148257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7583C66-2FDE-46C9-B735-53F93A72B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972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Note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FB507EA2-CA9D-4B1F-ABBF-72A915AD0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400"/>
          <a:stretch/>
        </p:blipFill>
        <p:spPr>
          <a:xfrm>
            <a:off x="284085" y="3249227"/>
            <a:ext cx="11674135" cy="224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306D-D382-48BC-A9A0-32159A1CF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27DF17-582D-4C29-A0D2-6A1715042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8216"/>
          <a:stretch/>
        </p:blipFill>
        <p:spPr>
          <a:xfrm>
            <a:off x="838200" y="1225119"/>
            <a:ext cx="10515600" cy="1438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3E4526-2A67-4B40-B41D-B06390DC1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37"/>
          <a:stretch/>
        </p:blipFill>
        <p:spPr>
          <a:xfrm>
            <a:off x="838200" y="3000652"/>
            <a:ext cx="11024315" cy="314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4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0080-3679-4428-969F-6C87FF081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>
            <a:normAutofit/>
          </a:bodyPr>
          <a:lstStyle/>
          <a:p>
            <a:r>
              <a:rPr lang="en-IN" sz="4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Predicates and Quantifiers</a:t>
            </a:r>
            <a:endParaRPr lang="en-IN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020D7-F944-459E-B69F-080AEEF26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0843"/>
            <a:ext cx="10515600" cy="4206120"/>
          </a:xfrm>
        </p:spPr>
        <p:txBody>
          <a:bodyPr>
            <a:normAutofit/>
          </a:bodyPr>
          <a:lstStyle/>
          <a:p>
            <a:pPr algn="just"/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Propositional logic cannot adequately express the meaning of statements in mathematics and in natural language.</a:t>
            </a:r>
          </a:p>
          <a:p>
            <a:pPr algn="just"/>
            <a:endParaRPr lang="en-US" sz="2000" b="0" i="0" u="none" strike="noStrike" baseline="0" dirty="0">
              <a:latin typeface="Times New Roman" panose="02020603050405020304" pitchFamily="18" charset="0"/>
            </a:endParaRPr>
          </a:p>
          <a:p>
            <a:pPr algn="just"/>
            <a:endParaRPr lang="en-US" sz="2000" b="0" i="0" u="none" strike="noStrike" baseline="0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Example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"Every computer connected to the university network is functioning properly."</a:t>
            </a:r>
          </a:p>
        </p:txBody>
      </p:sp>
    </p:spTree>
    <p:extLst>
      <p:ext uri="{BB962C8B-B14F-4D97-AF65-F5344CB8AC3E}">
        <p14:creationId xmlns:p14="http://schemas.microsoft.com/office/powerpoint/2010/main" val="3901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391F6-F370-4CC6-8D49-B5AD6607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68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07E774-5839-4629-9C61-9862A9B82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5135"/>
          <a:stretch/>
        </p:blipFill>
        <p:spPr>
          <a:xfrm>
            <a:off x="1" y="1363575"/>
            <a:ext cx="12029242" cy="1690344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DBC91E2-028F-41B4-B8F5-A006477029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865"/>
          <a:stretch/>
        </p:blipFill>
        <p:spPr>
          <a:xfrm>
            <a:off x="1" y="3157605"/>
            <a:ext cx="12029242" cy="226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6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D7AB-6556-424E-BD7A-38257831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8"/>
          </a:xfrm>
        </p:spPr>
        <p:txBody>
          <a:bodyPr>
            <a:normAutofit/>
          </a:bodyPr>
          <a:lstStyle/>
          <a:p>
            <a:r>
              <a:rPr lang="en-US" sz="32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THE EXISTENTIAL QUANTIFIER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02ED1-5428-4507-8BBE-5D5B10EEE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9"/>
            <a:ext cx="10515600" cy="5308846"/>
          </a:xfrm>
        </p:spPr>
        <p:txBody>
          <a:bodyPr>
            <a:normAutofit/>
          </a:bodyPr>
          <a:lstStyle/>
          <a:p>
            <a:pPr algn="just"/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Many mathematical statements assert that there is an element with a certain property.</a:t>
            </a:r>
          </a:p>
          <a:p>
            <a:pPr algn="just"/>
            <a:endParaRPr lang="en-US" sz="3200" b="0" i="0" u="none" strike="noStrike" baseline="0" dirty="0">
              <a:latin typeface="Times New Roman" panose="02020603050405020304" pitchFamily="18" charset="0"/>
            </a:endParaRPr>
          </a:p>
          <a:p>
            <a:pPr algn="just"/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Such statements </a:t>
            </a:r>
            <a:r>
              <a:rPr lang="en-US" sz="3200" b="0" i="0" u="none" strike="noStrike" baseline="0" dirty="0">
                <a:latin typeface="Arial" panose="020B0604020202020204" pitchFamily="34" charset="0"/>
              </a:rPr>
              <a:t>are 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expressed using </a:t>
            </a:r>
            <a:r>
              <a:rPr lang="en-US" sz="3200" b="1" i="0" u="none" strike="noStrike" baseline="0" dirty="0">
                <a:latin typeface="Times New Roman" panose="02020603050405020304" pitchFamily="18" charset="0"/>
              </a:rPr>
              <a:t>existential quantification.</a:t>
            </a:r>
          </a:p>
          <a:p>
            <a:pPr algn="just"/>
            <a:endParaRPr lang="en-US" sz="3200" b="0" i="0" u="none" strike="noStrike" baseline="0" dirty="0">
              <a:latin typeface="Times New Roman" panose="02020603050405020304" pitchFamily="18" charset="0"/>
            </a:endParaRPr>
          </a:p>
          <a:p>
            <a:pPr algn="just"/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With existential quantification, we form a proposition that is true if and only if </a:t>
            </a:r>
            <a:r>
              <a:rPr lang="en-US" sz="3200" b="0" i="1" u="none" strike="noStrike" baseline="0" dirty="0">
                <a:latin typeface="Times New Roman" panose="02020603050405020304" pitchFamily="18" charset="0"/>
              </a:rPr>
              <a:t>P(x) 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is </a:t>
            </a:r>
            <a:r>
              <a:rPr lang="en-US" sz="32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true 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for </a:t>
            </a:r>
            <a:r>
              <a:rPr lang="en-US" sz="32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at least 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one value of </a:t>
            </a:r>
            <a:r>
              <a:rPr lang="en-US" sz="3200" b="0" i="1" u="none" strike="noStrike" baseline="0" dirty="0">
                <a:latin typeface="Times New Roman" panose="02020603050405020304" pitchFamily="18" charset="0"/>
              </a:rPr>
              <a:t>x 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in the domain.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0293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34BA90-78C9-4408-8328-8EE9E4F36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336" b="44406"/>
          <a:stretch/>
        </p:blipFill>
        <p:spPr>
          <a:xfrm>
            <a:off x="183472" y="1415989"/>
            <a:ext cx="11825056" cy="2095128"/>
          </a:xfrm>
          <a:prstGeom prst="rect">
            <a:avLst/>
          </a:prstGeom>
        </p:spPr>
      </p:pic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4C67490C-A9FB-42AA-9CC7-9EB7CFD60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12"/>
          <a:stretch/>
        </p:blipFill>
        <p:spPr>
          <a:xfrm>
            <a:off x="0" y="4270160"/>
            <a:ext cx="11825056" cy="1997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6E43E6-10FF-466B-803F-722D62E9A262}"/>
              </a:ext>
            </a:extLst>
          </p:cNvPr>
          <p:cNvSpPr txBox="1"/>
          <p:nvPr/>
        </p:nvSpPr>
        <p:spPr>
          <a:xfrm>
            <a:off x="614777" y="183756"/>
            <a:ext cx="96389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THE EXISTENTIAL QUANTIFIER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4724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9CECF1-B89A-4BF0-A8E6-BB742F801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4834"/>
          <a:stretch/>
        </p:blipFill>
        <p:spPr>
          <a:xfrm>
            <a:off x="314418" y="591169"/>
            <a:ext cx="10515600" cy="2027744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B794CFF-5464-4688-BD67-E75252CC0D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166" b="19067"/>
          <a:stretch/>
        </p:blipFill>
        <p:spPr>
          <a:xfrm>
            <a:off x="838200" y="2911877"/>
            <a:ext cx="10515600" cy="2255436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14238DD-2FFE-4B45-8F5F-654AEB9603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933"/>
          <a:stretch/>
        </p:blipFill>
        <p:spPr>
          <a:xfrm>
            <a:off x="838200" y="5167311"/>
            <a:ext cx="10515600" cy="10995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497149-4411-480A-BB3E-59236A4DF809}"/>
              </a:ext>
            </a:extLst>
          </p:cNvPr>
          <p:cNvSpPr txBox="1"/>
          <p:nvPr/>
        </p:nvSpPr>
        <p:spPr>
          <a:xfrm>
            <a:off x="685800" y="22183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THE EXISTENTIAL QUANTIFIER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57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35A43D-EEB2-4965-8928-7A2EEFD17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041" y="1381751"/>
            <a:ext cx="10303099" cy="279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70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FE0E-7312-4642-8298-1CD6218E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762339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D99DE0-FA57-4E87-8A2B-B3F6F0F3A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1092"/>
          <a:stretch/>
        </p:blipFill>
        <p:spPr>
          <a:xfrm>
            <a:off x="376562" y="1397321"/>
            <a:ext cx="11563904" cy="1532309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899D534-6E5B-43E3-A432-3F84F4EDE9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6" t="51092"/>
          <a:stretch/>
        </p:blipFill>
        <p:spPr>
          <a:xfrm>
            <a:off x="376561" y="3429000"/>
            <a:ext cx="11333085" cy="174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1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8127-2F1A-4FDB-850D-13A8519B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94AE43-C5DD-4F75-83C8-32921F3D7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604" y="1472936"/>
            <a:ext cx="10986856" cy="1412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E31639-B34D-42E5-ADCB-EC55EA726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46" y="3537129"/>
            <a:ext cx="11075831" cy="159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1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A4C11E-12A0-47E9-B24F-D3CAC7312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4296"/>
          <a:stretch/>
        </p:blipFill>
        <p:spPr>
          <a:xfrm>
            <a:off x="426127" y="1438183"/>
            <a:ext cx="11425561" cy="1340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C97456-0D2F-4C20-885A-2BA93AE604B9}"/>
              </a:ext>
            </a:extLst>
          </p:cNvPr>
          <p:cNvSpPr txBox="1"/>
          <p:nvPr/>
        </p:nvSpPr>
        <p:spPr>
          <a:xfrm>
            <a:off x="739065" y="370187"/>
            <a:ext cx="10677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/>
              <a:t>Note</a:t>
            </a:r>
            <a:endParaRPr lang="en-IN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F7AD5089-B55B-4F6F-B5D0-44FBBDFA1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488"/>
          <a:stretch/>
        </p:blipFill>
        <p:spPr>
          <a:xfrm>
            <a:off x="426127" y="2920753"/>
            <a:ext cx="11425561" cy="227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9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69F49-584D-405F-87CB-D3132AAB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461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358216-8C17-4563-B2CF-FE85FB2B5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5" b="68671"/>
          <a:stretch/>
        </p:blipFill>
        <p:spPr>
          <a:xfrm>
            <a:off x="230819" y="1190751"/>
            <a:ext cx="11439481" cy="13255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8F4549-758D-491F-AA57-79F61939D1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476"/>
          <a:stretch/>
        </p:blipFill>
        <p:spPr>
          <a:xfrm>
            <a:off x="230820" y="2836416"/>
            <a:ext cx="11439482" cy="318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8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AB73-4719-4A98-877D-303A59E28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0" u="none" strike="noStrike" baseline="0" dirty="0">
                <a:latin typeface="Times New Roman" panose="02020603050405020304" pitchFamily="18" charset="0"/>
              </a:rPr>
              <a:t>Precedence of Quantifiers</a:t>
            </a:r>
            <a:endParaRPr lang="en-IN" sz="8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CFB6B6-F49C-49D6-9DE4-7ADCB535D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64"/>
          <a:stretch/>
        </p:blipFill>
        <p:spPr>
          <a:xfrm>
            <a:off x="488272" y="2281562"/>
            <a:ext cx="10865528" cy="198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34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A2D4-7B18-4F79-8A4C-58342EBD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F3D76-CA09-42CD-BDCB-632C78A7A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sz="3200" b="1" i="0" u="none" strike="noStrike" baseline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redicate</a:t>
            </a:r>
            <a:r>
              <a:rPr lang="en-US" sz="32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 logic 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is used to express the meaning of a wide range of statements in mathematics and computer science </a:t>
            </a:r>
          </a:p>
          <a:p>
            <a:pPr algn="just"/>
            <a:endParaRPr lang="en-US" sz="3200" dirty="0">
              <a:latin typeface="Times New Roman" panose="02020603050405020304" pitchFamily="18" charset="0"/>
            </a:endParaRPr>
          </a:p>
          <a:p>
            <a:pPr algn="just"/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Predicates </a:t>
            </a:r>
          </a:p>
          <a:p>
            <a:pPr algn="just"/>
            <a:endParaRPr lang="en-US" sz="3200" b="0" i="0" u="none" strike="noStrike" baseline="0" dirty="0">
              <a:latin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</a:rPr>
              <a:t>Quantifiers</a:t>
            </a:r>
            <a:endParaRPr lang="en-US" sz="3200" b="0" i="0" u="none" strike="noStrike" baseline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02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B914-D03C-4832-9772-B3535B3C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i="0" u="none" strike="noStrike" baseline="0" dirty="0">
                <a:latin typeface="Times New Roman" panose="02020603050405020304" pitchFamily="18" charset="0"/>
              </a:rPr>
              <a:t>Binding Variables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F0E34-AA7B-446A-A7B2-49EC4E40C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When a quantifier is used on the variable 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x,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we say that this occurrence of the variable is </a:t>
            </a:r>
            <a:r>
              <a:rPr lang="en-US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bound.</a:t>
            </a:r>
          </a:p>
          <a:p>
            <a:pPr algn="just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An occurrence of a variable that is not bound by a quantifier is said to be </a:t>
            </a:r>
            <a:r>
              <a:rPr lang="en-US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free.</a:t>
            </a:r>
          </a:p>
          <a:p>
            <a:pPr algn="l"/>
            <a:endParaRPr lang="en-US" sz="1800" dirty="0">
              <a:latin typeface="Times New Roman" panose="02020603050405020304" pitchFamily="18" charset="0"/>
            </a:endParaRPr>
          </a:p>
          <a:p>
            <a:pPr algn="l"/>
            <a:r>
              <a:rPr lang="en-US" sz="3200" b="1" dirty="0">
                <a:latin typeface="Times New Roman" panose="02020603050405020304" pitchFamily="18" charset="0"/>
              </a:rPr>
              <a:t>Example:</a:t>
            </a:r>
          </a:p>
          <a:p>
            <a:pPr algn="l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EEE826-11A3-40E9-A00D-C35132D36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81" y="4501214"/>
            <a:ext cx="10756037" cy="126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6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A19C7-7EFD-4DCF-8065-556A186E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12C435-E36E-47DC-9251-ABA3129FB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737" b="20063"/>
          <a:stretch/>
        </p:blipFill>
        <p:spPr>
          <a:xfrm>
            <a:off x="71021" y="1953087"/>
            <a:ext cx="12120979" cy="2254929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923A705-F056-4E83-B574-3CFA921A4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937" r="52758" b="1"/>
          <a:stretch/>
        </p:blipFill>
        <p:spPr>
          <a:xfrm>
            <a:off x="71021" y="4208016"/>
            <a:ext cx="5734975" cy="60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2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D734-3F5D-4D72-9823-669C39B57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Predicates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90C37-1842-4A91-834C-1386950F5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37777" cy="4351338"/>
          </a:xfrm>
        </p:spPr>
        <p:txBody>
          <a:bodyPr>
            <a:normAutofit lnSpcReduction="10000"/>
          </a:bodyPr>
          <a:lstStyle/>
          <a:p>
            <a:pPr algn="l"/>
            <a:endParaRPr lang="en-US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s-ES" b="0" i="1" u="none" strike="noStrike" baseline="0" dirty="0">
                <a:latin typeface="Arial" panose="020B0604020202020204" pitchFamily="34" charset="0"/>
              </a:rPr>
              <a:t>"x </a:t>
            </a:r>
            <a:r>
              <a:rPr lang="es-ES" b="0" i="0" u="none" strike="noStrike" baseline="0" dirty="0">
                <a:latin typeface="Arial" panose="020B0604020202020204" pitchFamily="34" charset="0"/>
              </a:rPr>
              <a:t>&gt; </a:t>
            </a:r>
            <a:r>
              <a:rPr lang="es-ES" b="0" i="0" u="none" strike="noStrike" baseline="0" dirty="0">
                <a:latin typeface="Times New Roman" panose="02020603050405020304" pitchFamily="18" charset="0"/>
              </a:rPr>
              <a:t>3" </a:t>
            </a:r>
          </a:p>
          <a:p>
            <a:pPr algn="l"/>
            <a:r>
              <a:rPr lang="es-ES" b="0" i="1" u="none" strike="noStrike" baseline="0" dirty="0">
                <a:latin typeface="Arial" panose="020B0604020202020204" pitchFamily="34" charset="0"/>
              </a:rPr>
              <a:t>"x </a:t>
            </a:r>
            <a:r>
              <a:rPr lang="es-ES" b="0" i="0" u="none" strike="noStrike" baseline="0" dirty="0">
                <a:latin typeface="Arial" panose="020B0604020202020204" pitchFamily="34" charset="0"/>
              </a:rPr>
              <a:t>= </a:t>
            </a:r>
            <a:r>
              <a:rPr lang="es-ES" b="0" i="1" u="none" strike="noStrike" baseline="0" dirty="0">
                <a:latin typeface="Times New Roman" panose="02020603050405020304" pitchFamily="18" charset="0"/>
              </a:rPr>
              <a:t>y </a:t>
            </a:r>
            <a:r>
              <a:rPr lang="es-ES" b="0" i="0" u="none" strike="noStrike" baseline="0" dirty="0">
                <a:latin typeface="Arial" panose="020B0604020202020204" pitchFamily="34" charset="0"/>
              </a:rPr>
              <a:t>+ </a:t>
            </a:r>
            <a:r>
              <a:rPr lang="es-ES" b="0" i="0" u="none" strike="noStrike" baseline="0" dirty="0">
                <a:latin typeface="Times New Roman" panose="02020603050405020304" pitchFamily="18" charset="0"/>
              </a:rPr>
              <a:t>3" </a:t>
            </a:r>
          </a:p>
          <a:p>
            <a:pPr algn="l"/>
            <a:r>
              <a:rPr lang="es-ES" b="0" i="1" u="none" strike="noStrike" baseline="0" dirty="0">
                <a:latin typeface="Arial" panose="020B0604020202020204" pitchFamily="34" charset="0"/>
              </a:rPr>
              <a:t>"x </a:t>
            </a:r>
            <a:r>
              <a:rPr lang="es-ES" b="0" i="0" u="none" strike="noStrike" baseline="0" dirty="0">
                <a:latin typeface="Arial" panose="020B0604020202020204" pitchFamily="34" charset="0"/>
              </a:rPr>
              <a:t>+ </a:t>
            </a:r>
            <a:r>
              <a:rPr lang="es-ES" b="0" i="1" u="none" strike="noStrike" baseline="0" dirty="0">
                <a:latin typeface="Times New Roman" panose="02020603050405020304" pitchFamily="18" charset="0"/>
              </a:rPr>
              <a:t>y </a:t>
            </a:r>
            <a:r>
              <a:rPr lang="es-ES" b="0" i="0" u="none" strike="noStrike" baseline="0" dirty="0">
                <a:latin typeface="Arial" panose="020B0604020202020204" pitchFamily="34" charset="0"/>
              </a:rPr>
              <a:t>= </a:t>
            </a:r>
            <a:r>
              <a:rPr lang="es-ES" b="0" i="1" u="none" strike="noStrike" baseline="0" dirty="0">
                <a:latin typeface="Arial" panose="020B0604020202020204" pitchFamily="34" charset="0"/>
              </a:rPr>
              <a:t>z"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"computer </a:t>
            </a:r>
            <a:r>
              <a:rPr lang="en-US" b="0" i="1" u="none" strike="noStrike" baseline="0" dirty="0">
                <a:latin typeface="Arial" panose="020B0604020202020204" pitchFamily="34" charset="0"/>
              </a:rPr>
              <a:t>x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is under attack by an intruder,"</a:t>
            </a:r>
            <a:endParaRPr lang="en-IN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"computer </a:t>
            </a:r>
            <a:r>
              <a:rPr lang="en-US" b="0" i="1" u="none" strike="noStrike" baseline="0" dirty="0">
                <a:latin typeface="Arial" panose="020B0604020202020204" pitchFamily="34" charset="0"/>
              </a:rPr>
              <a:t>x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is functioning properly,“</a:t>
            </a:r>
          </a:p>
          <a:p>
            <a:pPr algn="l"/>
            <a:endParaRPr lang="en-US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These statements are 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neither true nor false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when the values of the variables are not specified.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15089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0F2D-4220-49D5-87BF-00401A178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/>
          <a:lstStyle/>
          <a:p>
            <a:r>
              <a:rPr lang="en-IN" b="1" dirty="0"/>
              <a:t>Predicates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FFE49-CFB7-46FA-B490-5038C44C9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1650"/>
            <a:ext cx="11244309" cy="4845313"/>
          </a:xfrm>
        </p:spPr>
        <p:txBody>
          <a:bodyPr>
            <a:normAutofit lnSpcReduction="10000"/>
          </a:bodyPr>
          <a:lstStyle/>
          <a:p>
            <a:r>
              <a:rPr lang="en-IN" sz="3200" b="0" i="1" u="none" strike="noStrike" baseline="0" dirty="0">
                <a:latin typeface="Arial" panose="020B0604020202020204" pitchFamily="34" charset="0"/>
              </a:rPr>
              <a:t>x </a:t>
            </a:r>
            <a:r>
              <a:rPr lang="en-IN" sz="3200" b="0" i="0" u="none" strike="noStrike" baseline="0" dirty="0">
                <a:latin typeface="Arial" panose="020B0604020202020204" pitchFamily="34" charset="0"/>
              </a:rPr>
              <a:t>&gt; </a:t>
            </a:r>
            <a:r>
              <a:rPr lang="en-IN" sz="3200" b="0" i="0" u="none" strike="noStrike" baseline="0" dirty="0">
                <a:latin typeface="Times New Roman" panose="02020603050405020304" pitchFamily="18" charset="0"/>
              </a:rPr>
              <a:t>3</a:t>
            </a:r>
          </a:p>
          <a:p>
            <a:pPr algn="l"/>
            <a:r>
              <a:rPr lang="en-US" dirty="0">
                <a:latin typeface="Times New Roman" panose="02020603050405020304" pitchFamily="18" charset="0"/>
              </a:rPr>
              <a:t>x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is the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subject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 of the statement.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</a:rPr>
              <a:t>“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is greater than 3” is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predicate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 of the statement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Predicate refers to a property that the subject of the statement can have. 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We can denote the statement </a:t>
            </a:r>
            <a:r>
              <a:rPr lang="en-US" b="0" i="1" u="none" strike="noStrike" baseline="0" dirty="0">
                <a:latin typeface="Arial" panose="020B0604020202020204" pitchFamily="34" charset="0"/>
              </a:rPr>
              <a:t>"x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is greater than 3" by </a:t>
            </a:r>
            <a:r>
              <a:rPr lang="en-US" b="0" i="1" u="none" strike="noStrike" baseline="0" dirty="0">
                <a:latin typeface="Arial" panose="020B0604020202020204" pitchFamily="34" charset="0"/>
              </a:rPr>
              <a:t>P(x),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where </a:t>
            </a:r>
            <a:r>
              <a:rPr lang="en-US" b="0" i="1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P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denotes the predicate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"is greater than 3" and </a:t>
            </a:r>
            <a:r>
              <a:rPr lang="en-US" b="0" i="1" u="none" strike="noStrike" baseline="0" dirty="0">
                <a:latin typeface="Arial" panose="020B0604020202020204" pitchFamily="34" charset="0"/>
              </a:rPr>
              <a:t>x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is the variable. 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The statement </a:t>
            </a:r>
            <a:r>
              <a:rPr lang="en-US" b="0" i="1" u="none" strike="noStrike" baseline="0" dirty="0">
                <a:latin typeface="Arial" panose="020B0604020202020204" pitchFamily="34" charset="0"/>
              </a:rPr>
              <a:t>P(x)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is also said to be the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value of the propositional function </a:t>
            </a:r>
            <a:r>
              <a:rPr lang="en-US" b="0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P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at </a:t>
            </a:r>
            <a:r>
              <a:rPr lang="en-US" b="0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x. 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Once a value has been assigned to the variable </a:t>
            </a:r>
            <a:r>
              <a:rPr lang="en-US" b="0" i="1" u="none" strike="noStrike" baseline="0" dirty="0">
                <a:latin typeface="Arial" panose="020B0604020202020204" pitchFamily="34" charset="0"/>
              </a:rPr>
              <a:t>x,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the statement </a:t>
            </a:r>
            <a:r>
              <a:rPr lang="en-US" b="0" i="1" u="none" strike="noStrike" baseline="0" dirty="0">
                <a:latin typeface="Arial" panose="020B0604020202020204" pitchFamily="34" charset="0"/>
              </a:rPr>
              <a:t>P(x)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becomes a proposition and has a truth value.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96636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0755-38BF-4446-A7B7-54F8F236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EE3CD-7FCC-41BC-B02E-DAA133381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Let </a:t>
            </a:r>
            <a:r>
              <a:rPr lang="en-US" b="0" i="1" u="none" strike="noStrike" baseline="0" dirty="0">
                <a:latin typeface="Arial" panose="020B0604020202020204" pitchFamily="34" charset="0"/>
              </a:rPr>
              <a:t>P(x)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denote the statement </a:t>
            </a:r>
            <a:r>
              <a:rPr lang="en-US" b="0" i="1" u="none" strike="noStrike" baseline="0" dirty="0">
                <a:latin typeface="Arial" panose="020B0604020202020204" pitchFamily="34" charset="0"/>
              </a:rPr>
              <a:t>"x 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&gt;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3." What are the truth values of </a:t>
            </a:r>
            <a:r>
              <a:rPr lang="en-US" b="0" i="1" u="none" strike="noStrike" baseline="0" dirty="0">
                <a:latin typeface="Arial" panose="020B0604020202020204" pitchFamily="34" charset="0"/>
              </a:rPr>
              <a:t>P(4)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and </a:t>
            </a:r>
            <a:r>
              <a:rPr lang="en-US" b="0" i="1" u="none" strike="noStrike" baseline="0" dirty="0">
                <a:latin typeface="Arial" panose="020B0604020202020204" pitchFamily="34" charset="0"/>
              </a:rPr>
              <a:t>P(2)?</a:t>
            </a:r>
          </a:p>
          <a:p>
            <a:pPr algn="l"/>
            <a:endParaRPr lang="en-US" b="0" i="1" u="none" strike="noStrike" baseline="0" dirty="0">
              <a:latin typeface="Arial" panose="020B0604020202020204" pitchFamily="34" charset="0"/>
            </a:endParaRPr>
          </a:p>
          <a:p>
            <a:pPr algn="l"/>
            <a:r>
              <a:rPr lang="en-US" b="1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Solution: 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We obtain the statement </a:t>
            </a:r>
            <a:r>
              <a:rPr lang="en-US" b="0" i="1" u="none" strike="noStrike" baseline="0" dirty="0">
                <a:latin typeface="Arial" panose="020B0604020202020204" pitchFamily="34" charset="0"/>
              </a:rPr>
              <a:t>P(4)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by setting </a:t>
            </a:r>
            <a:r>
              <a:rPr lang="en-US" b="0" i="1" u="none" strike="noStrike" baseline="0" dirty="0">
                <a:latin typeface="Arial" panose="020B0604020202020204" pitchFamily="34" charset="0"/>
              </a:rPr>
              <a:t>x 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=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4 in the statement </a:t>
            </a:r>
            <a:r>
              <a:rPr lang="en-US" b="0" i="1" u="none" strike="noStrike" baseline="0" dirty="0">
                <a:latin typeface="Arial" panose="020B0604020202020204" pitchFamily="34" charset="0"/>
              </a:rPr>
              <a:t>"x 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&gt;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3." 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Hence, </a:t>
            </a:r>
            <a:r>
              <a:rPr lang="en-US" b="0" i="1" u="none" strike="noStrike" baseline="0" dirty="0">
                <a:latin typeface="Arial" panose="020B0604020202020204" pitchFamily="34" charset="0"/>
              </a:rPr>
              <a:t>P(4),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which is the statement "4 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&gt;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3," is true. 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However, </a:t>
            </a:r>
            <a:r>
              <a:rPr lang="en-US" b="0" i="1" u="none" strike="noStrike" baseline="0" dirty="0">
                <a:latin typeface="Arial" panose="020B0604020202020204" pitchFamily="34" charset="0"/>
              </a:rPr>
              <a:t>P(2),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which is the statement "2 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&gt;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3," is </a:t>
            </a:r>
            <a:r>
              <a:rPr lang="en-IN" b="0" i="0" u="none" strike="noStrike" baseline="0" dirty="0">
                <a:latin typeface="Times New Roman" panose="02020603050405020304" pitchFamily="18" charset="0"/>
              </a:rPr>
              <a:t>false.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56365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BB8F-8F9B-4ADA-9F98-F8347C8D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713E-0A6A-4672-9D91-FA405B712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6766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Let </a:t>
            </a:r>
            <a:r>
              <a:rPr lang="en-US" sz="2400" b="0" i="1" u="none" strike="noStrike" baseline="0" dirty="0">
                <a:latin typeface="Arial" panose="020B0604020202020204" pitchFamily="34" charset="0"/>
              </a:rPr>
              <a:t>A(x)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denote the statement "Computer </a:t>
            </a:r>
            <a:r>
              <a:rPr lang="en-US" sz="2400" b="0" i="1" u="none" strike="noStrike" baseline="0" dirty="0">
                <a:latin typeface="Arial" panose="020B0604020202020204" pitchFamily="34" charset="0"/>
              </a:rPr>
              <a:t>x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is under attack by an intruder." Suppose that of the computers on campus, only CS2 and MATH 1 are currently under attack by intruders. What are truth values of 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A(CS1), A(CS2),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and 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A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(MATH 1)?</a:t>
            </a:r>
          </a:p>
          <a:p>
            <a:pPr algn="just"/>
            <a:endParaRPr lang="en-US" sz="2400" b="0" i="1" u="none" strike="noStrike" baseline="0" dirty="0">
              <a:latin typeface="Times New Roman" panose="02020603050405020304" pitchFamily="18" charset="0"/>
            </a:endParaRPr>
          </a:p>
          <a:p>
            <a:pPr algn="just"/>
            <a:r>
              <a:rPr lang="en-US" sz="3600" b="1" i="1" u="none" strike="noStrike" baseline="0" dirty="0">
                <a:latin typeface="Times New Roman" panose="02020603050405020304" pitchFamily="18" charset="0"/>
              </a:rPr>
              <a:t>Solution: </a:t>
            </a:r>
          </a:p>
          <a:p>
            <a:pPr algn="just"/>
            <a:r>
              <a:rPr lang="en-US" sz="2400" i="1" dirty="0"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We obtain the statement 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A(CS1)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by setting 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x </a:t>
            </a:r>
            <a:r>
              <a:rPr lang="en-US" sz="2400" b="0" i="0" u="none" strike="noStrike" baseline="0" dirty="0">
                <a:latin typeface="Arial" panose="020B0604020202020204" pitchFamily="34" charset="0"/>
              </a:rPr>
              <a:t>=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CS1 in the statement </a:t>
            </a:r>
          </a:p>
          <a:p>
            <a:pPr algn="just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"Computer 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x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is under attack by an intruder." </a:t>
            </a:r>
          </a:p>
          <a:p>
            <a:pPr algn="just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Because CS1 is not on the list of computers currently under attack, we conclude that 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A(CS1)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is false. </a:t>
            </a:r>
          </a:p>
          <a:p>
            <a:pPr algn="just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Similarly, because CS2 and MATH I 1 are on the list of computers under attack, we know that 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A(CS2)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and A(MATH1) are true.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97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75E2B-5193-4A37-9538-966F3DABD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Statements with more than one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015E7-E4B5-4EAC-A8ED-305D1169E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6856" cy="4351338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</a:rPr>
              <a:t>C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onsider the statement </a:t>
            </a:r>
            <a:r>
              <a:rPr lang="en-US" sz="3200" b="0" i="1" u="none" strike="noStrike" baseline="0" dirty="0">
                <a:latin typeface="Arial" panose="020B0604020202020204" pitchFamily="34" charset="0"/>
              </a:rPr>
              <a:t>"x </a:t>
            </a:r>
            <a:r>
              <a:rPr lang="en-US" sz="3200" b="0" i="0" u="none" strike="noStrike" baseline="0" dirty="0">
                <a:latin typeface="Arial" panose="020B0604020202020204" pitchFamily="34" charset="0"/>
              </a:rPr>
              <a:t>= </a:t>
            </a:r>
            <a:r>
              <a:rPr lang="en-US" sz="3200" b="0" i="1" u="none" strike="noStrike" baseline="0" dirty="0">
                <a:latin typeface="Times New Roman" panose="02020603050405020304" pitchFamily="18" charset="0"/>
              </a:rPr>
              <a:t>y </a:t>
            </a:r>
            <a:r>
              <a:rPr lang="en-US" sz="3200" b="0" i="0" u="none" strike="noStrike" baseline="0" dirty="0">
                <a:latin typeface="Arial" panose="020B0604020202020204" pitchFamily="34" charset="0"/>
              </a:rPr>
              <a:t>+ 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3." </a:t>
            </a:r>
          </a:p>
          <a:p>
            <a:pPr algn="l"/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We can denote this statement by </a:t>
            </a:r>
            <a:r>
              <a:rPr lang="en-US" sz="3200" b="0" i="1" u="none" strike="noStrike" baseline="0" dirty="0">
                <a:latin typeface="Arial" panose="020B0604020202020204" pitchFamily="34" charset="0"/>
              </a:rPr>
              <a:t>Q(x, </a:t>
            </a:r>
            <a:r>
              <a:rPr lang="en-US" sz="3200" b="0" i="1" u="none" strike="noStrike" baseline="0" dirty="0">
                <a:latin typeface="Times New Roman" panose="02020603050405020304" pitchFamily="18" charset="0"/>
              </a:rPr>
              <a:t>y), 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where </a:t>
            </a:r>
            <a:r>
              <a:rPr lang="en-US" sz="3200" b="0" i="1" u="none" strike="noStrike" baseline="0" dirty="0">
                <a:latin typeface="Arial" panose="020B0604020202020204" pitchFamily="34" charset="0"/>
              </a:rPr>
              <a:t>x 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and y are variables and </a:t>
            </a:r>
            <a:r>
              <a:rPr lang="en-US" sz="3200" b="0" i="1" u="none" strike="noStrike" baseline="0" dirty="0">
                <a:latin typeface="Arial" panose="020B0604020202020204" pitchFamily="34" charset="0"/>
              </a:rPr>
              <a:t>Q 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is the predicate. </a:t>
            </a:r>
          </a:p>
          <a:p>
            <a:pPr algn="l"/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When values are assigned to the variables </a:t>
            </a:r>
            <a:r>
              <a:rPr lang="en-US" sz="3200" b="0" i="1" u="none" strike="noStrike" baseline="0" dirty="0">
                <a:latin typeface="Arial" panose="020B0604020202020204" pitchFamily="34" charset="0"/>
              </a:rPr>
              <a:t>x 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and </a:t>
            </a:r>
            <a:r>
              <a:rPr lang="en-US" sz="3200" b="0" i="1" u="none" strike="noStrike" baseline="0" dirty="0">
                <a:latin typeface="Times New Roman" panose="02020603050405020304" pitchFamily="18" charset="0"/>
              </a:rPr>
              <a:t>y, 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the statement </a:t>
            </a:r>
          </a:p>
          <a:p>
            <a:pPr marL="0" indent="0" algn="l">
              <a:buNone/>
            </a:pPr>
            <a:r>
              <a:rPr lang="en-US" sz="3200" dirty="0">
                <a:latin typeface="Times New Roman" panose="02020603050405020304" pitchFamily="18" charset="0"/>
              </a:rPr>
              <a:t>   </a:t>
            </a:r>
            <a:r>
              <a:rPr lang="en-US" sz="3200" b="0" i="1" u="none" strike="noStrike" baseline="0" dirty="0">
                <a:latin typeface="Arial" panose="020B0604020202020204" pitchFamily="34" charset="0"/>
              </a:rPr>
              <a:t>Q (x </a:t>
            </a:r>
            <a:r>
              <a:rPr lang="en-US" sz="32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3200" b="0" i="1" u="none" strike="noStrike" baseline="0" dirty="0">
                <a:latin typeface="Times New Roman" panose="02020603050405020304" pitchFamily="18" charset="0"/>
              </a:rPr>
              <a:t>y) </a:t>
            </a:r>
            <a:r>
              <a:rPr lang="en-IN" sz="3200" b="0" i="0" u="none" strike="noStrike" baseline="0" dirty="0">
                <a:latin typeface="Times New Roman" panose="02020603050405020304" pitchFamily="18" charset="0"/>
              </a:rPr>
              <a:t>has a truth value.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58285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5D62-0459-4747-8A40-05979E0C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A0D94-901A-4B14-BAB5-0E91F35D1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y)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denote the statement 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"x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+ 3." What are the truth values of the propositions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IN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2) and </a:t>
            </a:r>
            <a:r>
              <a:rPr lang="en-IN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Q(3,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  <a:p>
            <a:pPr marL="0" indent="0" algn="l">
              <a:buNone/>
            </a:pPr>
            <a:endParaRPr lang="en-IN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obtain 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2), set 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 in the statement 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Q(x, y). 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1,2) is the statement "1 = 2 + 3" which is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false. 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statement 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Q(3,0)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proposition "3 = 0 + 3 " 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</a:t>
            </a:r>
            <a:r>
              <a:rPr lang="en-IN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true.</a:t>
            </a:r>
            <a:endParaRPr lang="en-I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84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</TotalTime>
  <Words>1074</Words>
  <Application>Microsoft Office PowerPoint</Application>
  <PresentationFormat>Widescreen</PresentationFormat>
  <Paragraphs>114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Office Theme</vt:lpstr>
      <vt:lpstr>        Discrete Mathematics BCSC 0010 Module 2 Predicate logic</vt:lpstr>
      <vt:lpstr>Predicates and Quantifiers</vt:lpstr>
      <vt:lpstr>Introduction</vt:lpstr>
      <vt:lpstr>Predicates</vt:lpstr>
      <vt:lpstr>Predicates</vt:lpstr>
      <vt:lpstr>Example</vt:lpstr>
      <vt:lpstr>Example</vt:lpstr>
      <vt:lpstr>Statements with more than one variable</vt:lpstr>
      <vt:lpstr>Example </vt:lpstr>
      <vt:lpstr>Statement with n variables</vt:lpstr>
      <vt:lpstr>Quantifiers</vt:lpstr>
      <vt:lpstr>Quantifiers</vt:lpstr>
      <vt:lpstr>THE UNIVERSAL QUANTIFIER</vt:lpstr>
      <vt:lpstr>PowerPoint Presentation</vt:lpstr>
      <vt:lpstr>Example</vt:lpstr>
      <vt:lpstr>Example</vt:lpstr>
      <vt:lpstr>Example</vt:lpstr>
      <vt:lpstr>Note</vt:lpstr>
      <vt:lpstr>Example</vt:lpstr>
      <vt:lpstr>Example</vt:lpstr>
      <vt:lpstr>THE EXISTENTIAL QUANTIFIER</vt:lpstr>
      <vt:lpstr>PowerPoint Presentation</vt:lpstr>
      <vt:lpstr>PowerPoint Presentation</vt:lpstr>
      <vt:lpstr>PowerPoint Presentation</vt:lpstr>
      <vt:lpstr>Example</vt:lpstr>
      <vt:lpstr>Example</vt:lpstr>
      <vt:lpstr>PowerPoint Presentation</vt:lpstr>
      <vt:lpstr>Example</vt:lpstr>
      <vt:lpstr>Precedence of Quantifiers</vt:lpstr>
      <vt:lpstr>Binding Variables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BCSC 0010 Module 2 Predicate logic</dc:title>
  <dc:creator>swati saxena</dc:creator>
  <cp:lastModifiedBy>NEETU</cp:lastModifiedBy>
  <cp:revision>246</cp:revision>
  <dcterms:created xsi:type="dcterms:W3CDTF">2020-10-19T09:43:36Z</dcterms:created>
  <dcterms:modified xsi:type="dcterms:W3CDTF">2021-09-15T10:41:08Z</dcterms:modified>
</cp:coreProperties>
</file>