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80" r:id="rId6"/>
    <p:sldId id="281" r:id="rId7"/>
    <p:sldId id="259" r:id="rId8"/>
    <p:sldId id="260" r:id="rId9"/>
    <p:sldId id="261" r:id="rId10"/>
    <p:sldId id="262" r:id="rId11"/>
    <p:sldId id="263" r:id="rId12"/>
    <p:sldId id="275" r:id="rId13"/>
    <p:sldId id="264" r:id="rId14"/>
    <p:sldId id="265" r:id="rId15"/>
    <p:sldId id="266" r:id="rId16"/>
    <p:sldId id="267" r:id="rId17"/>
    <p:sldId id="270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6DC7-1771-47BB-ADEE-1B3BBEBC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BA825-F812-4559-AD34-B4C39A510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0CF1-43F2-4538-8B6D-FF7218C5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2BC6-3AEF-4F76-B746-C6D31699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BC2D-13D5-49C6-98AB-66F94F44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4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9105-8194-4D6A-A417-9A0B0EF1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4A4F5-82BF-4F33-8123-001989ED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3463-3495-4F4D-A8BC-ADEE5E92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51DA-0151-4C86-AAC1-E3A68D79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6E0A-EFD4-40B8-B340-719E220B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9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F3359-9FB0-49F6-ADD5-2B0785C0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7553C-D07A-47BE-B5A7-89B13F7E0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5674-06E7-4E74-8A89-E6F3F08A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95EC-F947-4304-A256-102354E4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4FEC-EAA2-47D5-B569-212D913A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6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4E5-50EF-43EC-899A-F922CDC7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4B45-77C6-4532-8FDC-D9986F55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0C0C-FB36-435E-BDE4-57D7480F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833C-C41C-4F72-AF4C-F15EEDC6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BA1D-FC92-4E9B-BD98-21770FB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AF10-705D-4804-B3D2-28334275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B5FF-1673-4576-9357-1CFB6F7B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275E-5D64-4F78-ABD7-FD76846B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4794-991C-4C88-8BE5-EC49AE2D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3E43-3E2C-4427-8DEF-EE639FAA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6363-D657-4DAE-8494-71CEF606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0FB7-DA2E-4B57-A98A-61D2E83AF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645F-C66E-49C7-AAE0-59415E4E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1C55-1C78-4C29-9011-CAAE5978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E73D-A31F-4752-81A5-120E347D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CB1B-6185-4BE0-AE1A-62635B17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B997-2E29-416F-8505-81E204FB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B238-1048-4FBA-B7DF-B5B40F27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B32A-3F01-47C2-85CE-A75BF523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23C6B-0CA9-4E18-9DCF-11D14546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FA589-D716-4357-B403-11E69FC7B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4C375-0F59-4277-B212-B6DC6F01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03D0-130E-4641-B72D-72101A62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FD85E-484D-4C73-A306-B290100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7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2DD4-169E-4A7E-86AA-7BFEC62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5FFE1-77F3-4DB4-8FD0-9452861E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6895-50D4-4B59-BE06-4193D3CE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7FEE-268C-4BFD-8811-07FDE86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914A0-ED1A-4F71-954B-33BE9C8B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FD239-AEB9-49A9-912A-B414689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809B0-D31D-4DB0-A5F2-1BB028AC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CDAB-BF69-433B-A1D8-CD686F1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2E02-9898-476A-9B8B-A4762153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07D86-E3CF-4758-BDFE-0892ECFE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7BB1C-5EEB-4078-8B9A-D09EC813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0AE7A-AE29-437E-BAB0-E8D1FA61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5475-9A83-4888-8259-574A662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DD27-D415-4FA6-9A63-BBD467C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AC53A-8293-4AAC-A628-E3014969D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F5F3C-28EC-4479-BC32-B53B385ED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07EA6-D21C-4C89-BBA1-68B29187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89BA6-9ACB-4D37-9EF7-7F839007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BA2E-888F-46A7-8F79-727C00B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1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32748-E8FE-43FE-A8A4-16ADFBC8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2C151-3A23-4ABE-86FF-ED066A27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D6CE-DB06-4F4A-9948-54C74CEB5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F201-EFC2-4751-96C2-0572FC5C15E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3322-2025-456A-9A4F-CAE9D5384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92E3-2B59-4A3B-988F-98BCDD812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385B8-E3BB-45C2-B2C3-CD4DCCB6BAB8}"/>
              </a:ext>
            </a:extLst>
          </p:cNvPr>
          <p:cNvSpPr/>
          <p:nvPr userDrawn="1"/>
        </p:nvSpPr>
        <p:spPr>
          <a:xfrm>
            <a:off x="9705974" y="40480"/>
            <a:ext cx="2486025" cy="1325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sets/domain-range-codomain.html#:~:text=The%20Codomain%20is%20the%20set,(because%20we%20say%20so).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2DB-1C4D-4C5C-8F79-79711302D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74F7-8FDB-497F-A7F5-14186AFA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475"/>
          </a:xfrm>
        </p:spPr>
        <p:txBody>
          <a:bodyPr/>
          <a:lstStyle/>
          <a:p>
            <a:r>
              <a:rPr lang="en-IN" sz="4800" dirty="0"/>
              <a:t>Module 1</a:t>
            </a:r>
          </a:p>
          <a:p>
            <a:endParaRPr lang="en-IN" sz="4800" dirty="0"/>
          </a:p>
          <a:p>
            <a:r>
              <a:rPr lang="en-IN" sz="4800" dirty="0"/>
              <a:t>Functions (Lecture 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62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5636-7443-44A9-9B1E-E14B3638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B3D000-8BAC-4399-8794-13F87D9CC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22" t="31084" r="28668" b="62167"/>
          <a:stretch/>
        </p:blipFill>
        <p:spPr>
          <a:xfrm>
            <a:off x="599020" y="1526960"/>
            <a:ext cx="10515600" cy="11274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C433C95-8081-4253-BBF7-9D8E23F7C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22" t="38312" r="28668" b="53610"/>
          <a:stretch/>
        </p:blipFill>
        <p:spPr>
          <a:xfrm>
            <a:off x="599020" y="2752077"/>
            <a:ext cx="10515600" cy="134940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7A8425E-162F-4CA2-A8A3-209B553F1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22" t="46975" r="28668" b="44841"/>
          <a:stretch/>
        </p:blipFill>
        <p:spPr>
          <a:xfrm>
            <a:off x="599020" y="4199135"/>
            <a:ext cx="10515600" cy="13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447F-36AF-464E-9763-A590A4D8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40A3B0-D684-428B-B6B1-DC3DB202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23" t="45658" r="41100" b="50924"/>
          <a:stretch/>
        </p:blipFill>
        <p:spPr>
          <a:xfrm>
            <a:off x="1961965" y="3613212"/>
            <a:ext cx="5734975" cy="1041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39A1E-2E73-4854-8625-C74779DC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5" y="1690688"/>
            <a:ext cx="11574490" cy="136226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350B0A6-1C62-47B2-84E1-97EA6B629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01" t="45658" r="35235" b="50924"/>
          <a:stretch/>
        </p:blipFill>
        <p:spPr>
          <a:xfrm>
            <a:off x="7696940" y="3613212"/>
            <a:ext cx="1935332" cy="10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ECE-E7BB-4A77-ABB6-B799946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Types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147B-5249-49C6-8921-42B9AE3B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One-to-One Function (</a:t>
            </a:r>
            <a:r>
              <a:rPr lang="en-US" sz="3600" dirty="0"/>
              <a:t>Injective) 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Onto Function (Surjective)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US" sz="3600" dirty="0"/>
              <a:t>One-to-one correspondence (bijective)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799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D80-8882-4352-93FE-D3A3B3BA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One-to-One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1339-784A-419D-91DA-3D5566BE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4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Some functions never assign the same value to two different domain elements. These functions are said to be </a:t>
            </a:r>
            <a:r>
              <a:rPr lang="en-US" sz="3200" dirty="0">
                <a:solidFill>
                  <a:srgbClr val="FF0000"/>
                </a:solidFill>
              </a:rPr>
              <a:t>one-to-one.</a:t>
            </a:r>
            <a:r>
              <a:rPr lang="en-US" sz="3200" dirty="0"/>
              <a:t>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function </a:t>
            </a:r>
            <a:r>
              <a:rPr lang="en-US" sz="3200" i="1" dirty="0"/>
              <a:t>f</a:t>
            </a:r>
            <a:r>
              <a:rPr lang="en-US" sz="3200" dirty="0"/>
              <a:t> is said to be </a:t>
            </a:r>
            <a:r>
              <a:rPr lang="en-US" sz="3200" dirty="0">
                <a:solidFill>
                  <a:srgbClr val="FF0000"/>
                </a:solidFill>
              </a:rPr>
              <a:t>one-to-one, or injective</a:t>
            </a:r>
            <a:r>
              <a:rPr lang="en-US" sz="3200" dirty="0"/>
              <a:t>, if and only if </a:t>
            </a:r>
            <a:r>
              <a:rPr lang="en-US" sz="3200" i="1" dirty="0"/>
              <a:t>f</a:t>
            </a:r>
            <a:r>
              <a:rPr lang="en-US" sz="3200" dirty="0"/>
              <a:t>(a) = </a:t>
            </a:r>
            <a:r>
              <a:rPr lang="en-US" sz="3200" i="1" dirty="0"/>
              <a:t>f</a:t>
            </a:r>
            <a:r>
              <a:rPr lang="en-US" sz="3200" dirty="0"/>
              <a:t>(b) implies that a = b for all a and b in the domain of </a:t>
            </a:r>
            <a:r>
              <a:rPr lang="en-US" sz="3200" i="1" dirty="0"/>
              <a:t>f</a:t>
            </a:r>
            <a:r>
              <a:rPr lang="en-US" sz="3200" dirty="0"/>
              <a:t>. 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/>
              <a:t>∀</a:t>
            </a:r>
            <a:r>
              <a:rPr lang="en-IN" sz="3200" dirty="0" err="1"/>
              <a:t>a∀b</a:t>
            </a:r>
            <a:r>
              <a:rPr lang="en-IN" sz="3200" dirty="0"/>
              <a:t>(f(a) = f(b) ⇒ a = b) or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∀</a:t>
            </a:r>
            <a:r>
              <a:rPr lang="en-IN" sz="3200" dirty="0" err="1"/>
              <a:t>a∀b</a:t>
            </a:r>
            <a:r>
              <a:rPr lang="en-IN" sz="3200" dirty="0"/>
              <a:t>(a ≠ b ⇒ f(a) ≠ f(b))</a:t>
            </a:r>
          </a:p>
        </p:txBody>
      </p:sp>
    </p:spTree>
    <p:extLst>
      <p:ext uri="{BB962C8B-B14F-4D97-AF65-F5344CB8AC3E}">
        <p14:creationId xmlns:p14="http://schemas.microsoft.com/office/powerpoint/2010/main" val="21089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BFC-AF8B-483D-B3A4-12B6F025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690F3-85E1-4767-A49C-A09B736FD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64" t="59239" r="27124" b="33873"/>
          <a:stretch/>
        </p:blipFill>
        <p:spPr>
          <a:xfrm>
            <a:off x="488272" y="1615737"/>
            <a:ext cx="11071168" cy="1393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76B71-400B-4467-B21E-CC9132978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15" t="73010" r="48665" b="5324"/>
          <a:stretch/>
        </p:blipFill>
        <p:spPr>
          <a:xfrm>
            <a:off x="5930284" y="3960588"/>
            <a:ext cx="3710866" cy="282315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9BBC96B-8A6D-4820-8B9D-7EB3AC151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4" t="66582" r="27124" b="27907"/>
          <a:stretch/>
        </p:blipFill>
        <p:spPr>
          <a:xfrm>
            <a:off x="488272" y="3083849"/>
            <a:ext cx="11071168" cy="11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2AA8-E50E-468C-BCFF-1FB3D57E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6DA13-7C68-4D87-97B4-B6051B350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78" t="38480" r="27583" b="55694"/>
          <a:stretch/>
        </p:blipFill>
        <p:spPr>
          <a:xfrm>
            <a:off x="838200" y="2378105"/>
            <a:ext cx="9979244" cy="121735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FD3D535-DCE8-4319-BE20-93AB64C7E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8" t="45071" r="27583" b="47494"/>
          <a:stretch/>
        </p:blipFill>
        <p:spPr>
          <a:xfrm>
            <a:off x="838200" y="3737499"/>
            <a:ext cx="9979244" cy="15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BADE-FFB0-464C-B2E0-4A2C9B06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BC3CE3-29FB-4FCD-868C-F7179E13F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63" t="39041" r="28272" b="57104"/>
          <a:stretch/>
        </p:blipFill>
        <p:spPr>
          <a:xfrm>
            <a:off x="1249886" y="1988243"/>
            <a:ext cx="10189258" cy="86149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6DA2439-9F99-4D48-B8A0-5A8A9E695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3" t="42871" r="28272" b="51197"/>
          <a:stretch/>
        </p:blipFill>
        <p:spPr>
          <a:xfrm>
            <a:off x="1249886" y="3147288"/>
            <a:ext cx="101892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56" y="1837780"/>
            <a:ext cx="6244759" cy="3723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234" y="5725116"/>
            <a:ext cx="643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term </a:t>
            </a:r>
            <a:r>
              <a:rPr lang="en-US" sz="2400" dirty="0">
                <a:solidFill>
                  <a:srgbClr val="FF0000"/>
                </a:solidFill>
              </a:rPr>
              <a:t>injective</a:t>
            </a:r>
            <a:r>
              <a:rPr lang="en-US" sz="2400" dirty="0"/>
              <a:t> is synonymous with one-to-one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2234" y="5725116"/>
            <a:ext cx="585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term </a:t>
            </a:r>
            <a:r>
              <a:rPr lang="en-US" sz="2400" dirty="0" err="1">
                <a:solidFill>
                  <a:srgbClr val="FF0000"/>
                </a:solidFill>
              </a:rPr>
              <a:t>surjective</a:t>
            </a:r>
            <a:r>
              <a:rPr lang="en-US" sz="2400" dirty="0"/>
              <a:t> is synonymous with onto.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695450"/>
            <a:ext cx="58293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8915"/>
            <a:ext cx="6299200" cy="3422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7887" y="5553689"/>
            <a:ext cx="433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1-to-1 and onto function are called </a:t>
            </a:r>
            <a:r>
              <a:rPr lang="en-US" dirty="0" err="1">
                <a:solidFill>
                  <a:srgbClr val="FF0000"/>
                </a:solidFill>
              </a:rPr>
              <a:t>bijective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3D50-779F-42EF-9242-271B536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87888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284D-1D05-4324-8EA8-E266A504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1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/>
              <a:t>Let A and B be nonempty sets. 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function</a:t>
            </a:r>
            <a:r>
              <a:rPr lang="en-US" sz="3200" dirty="0"/>
              <a:t> </a:t>
            </a:r>
            <a:r>
              <a:rPr lang="en-US" sz="3200" i="1" dirty="0"/>
              <a:t>f</a:t>
            </a:r>
            <a:r>
              <a:rPr lang="en-US" sz="3200" dirty="0"/>
              <a:t> from A to B is an assignment of </a:t>
            </a:r>
            <a:r>
              <a:rPr lang="en-US" sz="3200" dirty="0">
                <a:solidFill>
                  <a:srgbClr val="0070C0"/>
                </a:solidFill>
              </a:rPr>
              <a:t>exactly one element </a:t>
            </a:r>
            <a:r>
              <a:rPr lang="en-US" sz="3200" dirty="0"/>
              <a:t>of B to each element of 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We write f(a) = b if b is the unique element of B assigned by the function </a:t>
            </a:r>
            <a:r>
              <a:rPr lang="en-US" sz="3200" i="1" dirty="0"/>
              <a:t>f</a:t>
            </a:r>
            <a:r>
              <a:rPr lang="en-US" sz="3200" dirty="0"/>
              <a:t> to the element a of A.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If </a:t>
            </a:r>
            <a:r>
              <a:rPr lang="en-US" sz="3200" i="1" dirty="0"/>
              <a:t>f</a:t>
            </a:r>
            <a:r>
              <a:rPr lang="en-US" sz="3200" dirty="0"/>
              <a:t> is a function from A to B, we write f:A </a:t>
            </a:r>
            <a:r>
              <a:rPr lang="en-IN" sz="3200" dirty="0"/>
              <a:t>→</a:t>
            </a:r>
            <a:r>
              <a:rPr lang="en-US" sz="3200" dirty="0"/>
              <a:t> B.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Functions are sometimes also called </a:t>
            </a:r>
            <a:r>
              <a:rPr lang="en-US" sz="3200" dirty="0">
                <a:solidFill>
                  <a:srgbClr val="FF0000"/>
                </a:solidFill>
              </a:rPr>
              <a:t>mappings </a:t>
            </a:r>
            <a:r>
              <a:rPr lang="en-US" sz="3200" dirty="0"/>
              <a:t>or</a:t>
            </a:r>
            <a:r>
              <a:rPr lang="en-US" sz="3200" dirty="0">
                <a:solidFill>
                  <a:srgbClr val="FF0000"/>
                </a:solidFill>
              </a:rPr>
              <a:t> transformations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29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5240" y="1417639"/>
            <a:ext cx="8562024" cy="502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Let A, B be two non-empty sets. (Example: </a:t>
            </a:r>
            <a:r>
              <a:rPr lang="en-US" sz="2400" b="1" dirty="0">
                <a:solidFill>
                  <a:srgbClr val="660066"/>
                </a:solidFill>
              </a:rPr>
              <a:t>A = set of students</a:t>
            </a:r>
            <a:r>
              <a:rPr lang="en-US" sz="2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660066"/>
                </a:solidFill>
              </a:rPr>
              <a:t>B = set of integers</a:t>
            </a:r>
            <a:r>
              <a:rPr lang="en-US" sz="2400" dirty="0"/>
              <a:t>). Then, 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0090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b="1" dirty="0" err="1"/>
              <a:t>f</a:t>
            </a:r>
            <a:r>
              <a:rPr lang="en-US" sz="2400" dirty="0"/>
              <a:t> assigns </a:t>
            </a:r>
            <a:r>
              <a:rPr lang="en-US" sz="2400" b="1" i="1" dirty="0">
                <a:solidFill>
                  <a:srgbClr val="FF0000"/>
                </a:solidFill>
              </a:rPr>
              <a:t>exactly one element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of B to each element of A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				f : A →</a:t>
            </a:r>
            <a:r>
              <a:rPr lang="en-US" sz="2400" dirty="0">
                <a:sym typeface="Wingdings"/>
              </a:rPr>
              <a:t> B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			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(If we name the function </a:t>
            </a:r>
            <a:r>
              <a:rPr lang="en-US" sz="2400" dirty="0" err="1"/>
              <a:t>f</a:t>
            </a:r>
            <a:r>
              <a:rPr lang="en-US" sz="2400" dirty="0"/>
              <a:t> as </a:t>
            </a:r>
            <a:r>
              <a:rPr lang="en-US" sz="2400" b="1" i="1" dirty="0">
                <a:solidFill>
                  <a:srgbClr val="FF0000"/>
                </a:solidFill>
              </a:rPr>
              <a:t>age</a:t>
            </a:r>
            <a:r>
              <a:rPr lang="en-US" sz="2400" dirty="0"/>
              <a:t>, then it “maps” one  integer B to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each student,  like </a:t>
            </a:r>
            <a:r>
              <a:rPr lang="en-US" sz="2400" dirty="0">
                <a:solidFill>
                  <a:srgbClr val="FF0000"/>
                </a:solidFill>
              </a:rPr>
              <a:t>age (Bob) = 19</a:t>
            </a:r>
            <a:r>
              <a:rPr lang="en-US" sz="2400" dirty="0"/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672147" y="3244334"/>
            <a:ext cx="1061547" cy="369332"/>
          </a:xfrm>
          <a:prstGeom prst="wedgeRectCallout">
            <a:avLst>
              <a:gd name="adj1" fmla="val 54167"/>
              <a:gd name="adj2" fmla="val 111255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65226" y="4454324"/>
            <a:ext cx="1061547" cy="369332"/>
          </a:xfrm>
          <a:prstGeom prst="wedgeRectCallout">
            <a:avLst>
              <a:gd name="adj1" fmla="val 4167"/>
              <a:gd name="adj2" fmla="val -14021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32342" y="4454324"/>
            <a:ext cx="1297750" cy="369332"/>
          </a:xfrm>
          <a:prstGeom prst="wedgeRectCallout">
            <a:avLst>
              <a:gd name="adj1" fmla="val -68154"/>
              <a:gd name="adj2" fmla="val -15304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Co-domain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9CFCF-49B1-4534-9977-8FA87EEF4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316" t="58831" r="44338" b="26660"/>
          <a:stretch/>
        </p:blipFill>
        <p:spPr>
          <a:xfrm>
            <a:off x="1873187" y="887766"/>
            <a:ext cx="7895031" cy="3018409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855055D-BD9E-4E10-8022-50C047071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05" t="74236" r="44338" b="21582"/>
          <a:stretch/>
        </p:blipFill>
        <p:spPr>
          <a:xfrm>
            <a:off x="3568822" y="4092606"/>
            <a:ext cx="5569080" cy="8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108200"/>
            <a:ext cx="59690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28" y="2063750"/>
            <a:ext cx="6234709" cy="319942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749089" y="2063751"/>
            <a:ext cx="384859" cy="41374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5728" y="5426364"/>
            <a:ext cx="527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difference between co-domain and range?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63DB-033C-406B-8F36-2E7097DB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F22B-586F-4566-A227-7DF5EE86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/>
          </a:bodyPr>
          <a:lstStyle/>
          <a:p>
            <a:r>
              <a:rPr lang="en-US" sz="3200" dirty="0"/>
              <a:t>If </a:t>
            </a:r>
            <a:r>
              <a:rPr lang="en-US" sz="3200" i="1" dirty="0"/>
              <a:t>f</a:t>
            </a:r>
            <a:r>
              <a:rPr lang="en-US" sz="3200" dirty="0"/>
              <a:t> is a function from A to B,</a:t>
            </a:r>
          </a:p>
          <a:p>
            <a:r>
              <a:rPr lang="en-US" sz="3200" dirty="0"/>
              <a:t>we say that A is the</a:t>
            </a:r>
            <a:r>
              <a:rPr lang="en-US" sz="3200" dirty="0">
                <a:solidFill>
                  <a:srgbClr val="FF0000"/>
                </a:solidFill>
              </a:rPr>
              <a:t> domain </a:t>
            </a:r>
            <a:r>
              <a:rPr lang="en-US" sz="3200" dirty="0"/>
              <a:t>of </a:t>
            </a:r>
            <a:r>
              <a:rPr lang="en-US" sz="3200" i="1" dirty="0"/>
              <a:t>f</a:t>
            </a:r>
            <a:r>
              <a:rPr lang="en-US" sz="3200" dirty="0"/>
              <a:t> and </a:t>
            </a:r>
          </a:p>
          <a:p>
            <a:r>
              <a:rPr lang="en-US" sz="3200" dirty="0"/>
              <a:t>B is the </a:t>
            </a:r>
            <a:r>
              <a:rPr lang="en-US" sz="3200" dirty="0">
                <a:solidFill>
                  <a:srgbClr val="FF0000"/>
                </a:solidFill>
              </a:rPr>
              <a:t>codomain</a:t>
            </a:r>
            <a:r>
              <a:rPr lang="en-US" sz="3200" dirty="0"/>
              <a:t> of f. </a:t>
            </a:r>
          </a:p>
          <a:p>
            <a:r>
              <a:rPr lang="en-US" sz="3200" dirty="0"/>
              <a:t>If </a:t>
            </a:r>
            <a:r>
              <a:rPr lang="en-US" sz="3200" i="1" dirty="0"/>
              <a:t>f</a:t>
            </a:r>
            <a:r>
              <a:rPr lang="en-US" sz="3200" dirty="0"/>
              <a:t>(a) = b, we say that b is the </a:t>
            </a:r>
            <a:r>
              <a:rPr lang="en-US" sz="3200" dirty="0">
                <a:solidFill>
                  <a:srgbClr val="FF0000"/>
                </a:solidFill>
              </a:rPr>
              <a:t>image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of a and a is a </a:t>
            </a:r>
            <a:r>
              <a:rPr lang="en-US" sz="3200" dirty="0">
                <a:solidFill>
                  <a:srgbClr val="FF0000"/>
                </a:solidFill>
              </a:rPr>
              <a:t>preimage</a:t>
            </a:r>
            <a:r>
              <a:rPr lang="en-US" sz="3200" dirty="0"/>
              <a:t> of b. 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rgbClr val="FF0000"/>
                </a:solidFill>
              </a:rPr>
              <a:t>range</a:t>
            </a:r>
            <a:r>
              <a:rPr lang="en-US" sz="3200" dirty="0"/>
              <a:t> of </a:t>
            </a:r>
            <a:r>
              <a:rPr lang="en-US" sz="3200" i="1" dirty="0"/>
              <a:t>f</a:t>
            </a:r>
            <a:r>
              <a:rPr lang="en-US" sz="3200" dirty="0"/>
              <a:t> is the set of all images of elements of A. </a:t>
            </a:r>
          </a:p>
          <a:p>
            <a:r>
              <a:rPr lang="en-US" sz="3200" dirty="0"/>
              <a:t>Also,  if </a:t>
            </a:r>
            <a:r>
              <a:rPr lang="en-US" sz="3200" i="1" dirty="0"/>
              <a:t>f</a:t>
            </a:r>
            <a:r>
              <a:rPr lang="en-US" sz="3200" dirty="0"/>
              <a:t> is a function from A to B, we say that </a:t>
            </a:r>
            <a:r>
              <a:rPr lang="en-US" sz="3200" i="1" dirty="0"/>
              <a:t>f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maps</a:t>
            </a:r>
            <a:r>
              <a:rPr lang="en-US" sz="3200" dirty="0"/>
              <a:t> A to B.</a:t>
            </a:r>
            <a:endParaRPr lang="en-IN" sz="3200" dirty="0"/>
          </a:p>
        </p:txBody>
      </p:sp>
      <p:pic>
        <p:nvPicPr>
          <p:cNvPr id="1026" name="Picture 2" descr="Functions | Domain | Range">
            <a:extLst>
              <a:ext uri="{FF2B5EF4-FFF2-40B4-BE49-F238E27FC236}">
                <a16:creationId xmlns:a16="http://schemas.microsoft.com/office/drawing/2014/main" id="{F9EBE847-8F8C-4BF2-9ADE-239CFA75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922" y="1500325"/>
            <a:ext cx="4005260" cy="25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7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746EE0-61CB-421F-9BE9-B5FB8F4BA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57" t="14966" r="24714" b="40353"/>
          <a:stretch/>
        </p:blipFill>
        <p:spPr>
          <a:xfrm>
            <a:off x="456656" y="0"/>
            <a:ext cx="9115969" cy="64522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4E14FC-35C2-442D-950C-0A80D8CF3CF0}"/>
              </a:ext>
            </a:extLst>
          </p:cNvPr>
          <p:cNvSpPr/>
          <p:nvPr/>
        </p:nvSpPr>
        <p:spPr>
          <a:xfrm>
            <a:off x="0" y="6452217"/>
            <a:ext cx="11433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hlinkClick r:id="rId3"/>
              </a:rPr>
              <a:t>Ref: https://www.mathsisfun.com/sets/domain-range-codomain.html#:~:text=The%20 Codomain%20is% 20the%20set, (because%20we%20say%20so).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475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5FE2-5282-490F-9419-1EA08342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76C55-04CF-4A54-A87D-38E20717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8" t="57088" r="27621" b="30469"/>
          <a:stretch/>
        </p:blipFill>
        <p:spPr>
          <a:xfrm>
            <a:off x="838200" y="1508248"/>
            <a:ext cx="10587361" cy="19385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8520C-2512-4B03-92B8-DA477D50C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78" t="71719" r="27621" b="21294"/>
          <a:stretch/>
        </p:blipFill>
        <p:spPr>
          <a:xfrm>
            <a:off x="982547" y="3906174"/>
            <a:ext cx="10830302" cy="11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388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Discrete Mathematics BCSC0010</vt:lpstr>
      <vt:lpstr>Function</vt:lpstr>
      <vt:lpstr>Function</vt:lpstr>
      <vt:lpstr>PowerPoint Presentation</vt:lpstr>
      <vt:lpstr>Examples </vt:lpstr>
      <vt:lpstr>More examples</vt:lpstr>
      <vt:lpstr>Function</vt:lpstr>
      <vt:lpstr>PowerPoint Presentation</vt:lpstr>
      <vt:lpstr>Function</vt:lpstr>
      <vt:lpstr>Example</vt:lpstr>
      <vt:lpstr>Example</vt:lpstr>
      <vt:lpstr>Types of Function</vt:lpstr>
      <vt:lpstr>One-to-One Function</vt:lpstr>
      <vt:lpstr>Example</vt:lpstr>
      <vt:lpstr>Example</vt:lpstr>
      <vt:lpstr>Example</vt:lpstr>
      <vt:lpstr>One-to-one functions</vt:lpstr>
      <vt:lpstr>Onto Functions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NEETU</cp:lastModifiedBy>
  <cp:revision>144</cp:revision>
  <dcterms:created xsi:type="dcterms:W3CDTF">2020-06-14T14:54:18Z</dcterms:created>
  <dcterms:modified xsi:type="dcterms:W3CDTF">2022-01-21T06:02:01Z</dcterms:modified>
</cp:coreProperties>
</file>