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4" r:id="rId2"/>
    <p:sldId id="320" r:id="rId3"/>
    <p:sldId id="321" r:id="rId4"/>
    <p:sldId id="322" r:id="rId5"/>
    <p:sldId id="323" r:id="rId6"/>
    <p:sldId id="324" r:id="rId7"/>
    <p:sldId id="33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5F681-F59E-4182-8F6E-2E4DD0456ED4}" type="datetimeFigureOut">
              <a:rPr lang="en-US" smtClean="0"/>
              <a:pPr/>
              <a:t>7/22/2020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6E7C9-2772-43D9-AC79-0C58FED9AB0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EDCA48-4D4F-4F96-B869-503F9B6F0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237C23C-9F9F-4804-8CA8-906AE4AE4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DE6927-56E8-409B-B380-9D53F7DD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374A93-02AE-45FF-9724-CCA92FBA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94C0B8-C02D-456D-8BDB-92D78C48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AAC3EB3-97B8-4CDC-A108-0AD7E0BDE6E1}"/>
              </a:ext>
            </a:extLst>
          </p:cNvPr>
          <p:cNvSpPr/>
          <p:nvPr userDrawn="1"/>
        </p:nvSpPr>
        <p:spPr>
          <a:xfrm>
            <a:off x="9486900" y="114301"/>
            <a:ext cx="2576146" cy="1219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6650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F4764-9790-46F3-8B48-5F11ADEC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2AE33C5-40D5-496A-B774-1D12E5152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B64C-7C21-4846-8D70-5B9EBE4A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5E1EAE-B2B3-4A07-91BB-F488D8A8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836C4F-2B26-4913-BDF2-D1E2DD16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8379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046699D-08B4-416B-9123-EA8BBEAD1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7821323-0229-4B29-9078-2251D2108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B502AF-12AC-4CB1-8E4D-6F6BC4FD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9FCFF4-2867-45C9-9261-357CAE71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18EA01-0446-4C79-AB06-104B04A7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1738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D5454C-C927-489F-8702-8C17AC93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14E81E-5B1A-4369-836F-DD44A7D8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B719EC-6667-4883-B295-3626487A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3E8362-2177-4CE4-AB99-6C472945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18563E-9223-4AAE-95A5-133904FF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6642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151B7C-C156-4F0F-9B89-30EA7888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734F86-B128-43C4-9DFA-A8B61A8D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21D500-0E33-4068-A06A-DF80A159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F49899-099E-424E-BA2F-286D8A04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5DF50E-44A2-4168-B66B-013FA1AD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51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6B7AA5-6613-421C-9015-0BDFD8A1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EC5106-7270-4CB5-B311-2B5130C0A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38E471-D4BC-4613-9B9B-07142BFC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983D42-A6A4-47D1-BDB2-10BD38F7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67306DC-80B1-431F-9274-9AD85EAB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24752AC-1CD1-4480-87CF-0D487424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2721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8154F6-579A-4883-A6A1-C78D5BD9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56A87D1-51CD-43AF-B966-69FCA297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3852FC4-8B1B-4E09-B51A-4493FDF90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1136151-E461-4215-B404-C29A7F3F1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84AFDC6-5B9C-42F0-9923-FEC973F93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C451F74-FE1A-4855-90C3-9C43F108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DE99EFC-19C1-4415-A205-4173089D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626B8B0-0AF7-4C0C-900E-543BF610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1950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3F7659-EF74-4E90-AEDC-786D0350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30C633-BE99-4CE4-A9FE-71E3B43F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8697C69-23A1-4A48-9B55-FC43BDD8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5449326-E098-4E0A-ABA8-A6B544E7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985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4ED9356-A1FA-4A4B-AD94-28CEA3D3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F76842E-184D-437B-9E68-B73C5578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07ECDBC-9151-4AED-8E1D-D076E3E1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873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64B4ED-444F-4EC1-A462-AFB3EBBC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354C9A-AED9-44B3-A72A-996B2785B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1E8CCFC-4CE2-4402-8B65-87B19C6D1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EBAD0B-C3CC-4462-8401-131C59D1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697C41-4779-4568-BF34-01CA70C6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58C895-953D-47FC-9945-A68E3ECB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456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36E37B-EC1B-44EA-9068-EAEE222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271B5E0-62CB-4E6B-BF05-79A5C0213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3D9174E-AE3B-4A8B-B15F-93C91F68F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61C9E7-3AAD-40A7-B89E-5E92D759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03E1AC7-CD2A-46E8-A0BC-5CCE5376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BD474A5-F3D5-485C-BBE1-F009A622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2315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F9D257B-41A3-44A8-8733-9BD8A9E2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EF41F-7472-4E1A-B6E6-6589FA484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919362-D603-4291-96AB-3B6FEB7B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FD6579-9564-4EC9-926E-786A7B5A6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0E057E-3D1D-4C7A-B4C9-9CC324DD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B4B81EF-ADC0-434C-8F8D-75162989A094}"/>
              </a:ext>
            </a:extLst>
          </p:cNvPr>
          <p:cNvSpPr/>
          <p:nvPr userDrawn="1"/>
        </p:nvSpPr>
        <p:spPr>
          <a:xfrm>
            <a:off x="8610600" y="333375"/>
            <a:ext cx="2743200" cy="13128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095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16D53-4322-4971-8663-8C341542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300"/>
            <a:ext cx="10515600" cy="2190749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+mn-lt"/>
              </a:rPr>
              <a:t>Discrete Mathematics</a:t>
            </a:r>
            <a:br>
              <a:rPr lang="en-IN" sz="6600" b="1" dirty="0">
                <a:latin typeface="+mn-lt"/>
              </a:rPr>
            </a:br>
            <a:r>
              <a:rPr lang="en-IN" sz="6600" b="1" dirty="0">
                <a:latin typeface="+mn-lt"/>
              </a:rPr>
              <a:t>BCSC0010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3A120E-8782-4BDB-9D94-C00E649F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7" y="3714749"/>
            <a:ext cx="9144000" cy="2867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4800" dirty="0" smtClean="0"/>
              <a:t>Module </a:t>
            </a:r>
            <a:r>
              <a:rPr lang="en-IN" sz="4800" dirty="0"/>
              <a:t>1</a:t>
            </a:r>
          </a:p>
          <a:p>
            <a:pPr algn="ctr"/>
            <a:endParaRPr lang="en-IN" sz="4800" dirty="0"/>
          </a:p>
          <a:p>
            <a:pPr marL="0" indent="0" algn="ctr">
              <a:buNone/>
            </a:pPr>
            <a:r>
              <a:rPr lang="en-IN" sz="4800" dirty="0" smtClean="0"/>
              <a:t>Recurrence Relations</a:t>
            </a:r>
          </a:p>
          <a:p>
            <a:pPr marL="0" indent="0" algn="ctr">
              <a:buNone/>
            </a:pPr>
            <a:r>
              <a:rPr lang="en-IN" sz="4800" dirty="0" smtClean="0"/>
              <a:t>(Lecture10)</a:t>
            </a:r>
            <a:endParaRPr lang="en-IN" sz="4800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667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Methods of solving RR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</a:p>
          <a:p>
            <a:endParaRPr lang="en-US" dirty="0" smtClean="0"/>
          </a:p>
          <a:p>
            <a:r>
              <a:rPr lang="en-US" dirty="0" smtClean="0"/>
              <a:t>Characteristic Roots</a:t>
            </a:r>
          </a:p>
          <a:p>
            <a:endParaRPr lang="en-US" dirty="0" smtClean="0"/>
          </a:p>
          <a:p>
            <a:r>
              <a:rPr lang="en-US" dirty="0" smtClean="0"/>
              <a:t>Generating Functions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BCSC0010 Discrete Mathematics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207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Iteration Method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0982"/>
            <a:ext cx="10972800" cy="485601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Solve the recurrence relation </a:t>
            </a:r>
            <a:r>
              <a:rPr lang="en-IN" b="1" dirty="0" smtClean="0">
                <a:solidFill>
                  <a:srgbClr val="FF0000"/>
                </a:solidFill>
              </a:rPr>
              <a:t>a</a:t>
            </a:r>
            <a:r>
              <a:rPr lang="en-IN" b="1" baseline="-25000" dirty="0" smtClean="0">
                <a:solidFill>
                  <a:srgbClr val="FF0000"/>
                </a:solidFill>
              </a:rPr>
              <a:t>n</a:t>
            </a:r>
            <a:r>
              <a:rPr lang="en-IN" b="1" dirty="0" smtClean="0">
                <a:solidFill>
                  <a:srgbClr val="FF0000"/>
                </a:solidFill>
              </a:rPr>
              <a:t> = a</a:t>
            </a:r>
            <a:r>
              <a:rPr lang="en-IN" b="1" baseline="-25000" dirty="0" smtClean="0">
                <a:solidFill>
                  <a:srgbClr val="FF0000"/>
                </a:solidFill>
              </a:rPr>
              <a:t>n-1</a:t>
            </a:r>
            <a:r>
              <a:rPr lang="en-IN" b="1" dirty="0" smtClean="0">
                <a:solidFill>
                  <a:srgbClr val="FF0000"/>
                </a:solidFill>
              </a:rPr>
              <a:t> + 2, </a:t>
            </a:r>
            <a:r>
              <a:rPr lang="en-IN" dirty="0" smtClean="0">
                <a:solidFill>
                  <a:srgbClr val="FF0000"/>
                </a:solidFill>
              </a:rPr>
              <a:t>n ≥2 subject to initial condition a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r>
              <a:rPr lang="en-IN" dirty="0" smtClean="0">
                <a:solidFill>
                  <a:srgbClr val="FF0000"/>
                </a:solidFill>
              </a:rPr>
              <a:t> = 3.</a:t>
            </a:r>
          </a:p>
          <a:p>
            <a:r>
              <a:rPr lang="en-IN" dirty="0" smtClean="0"/>
              <a:t>Given 	a</a:t>
            </a:r>
            <a:r>
              <a:rPr lang="en-IN" baseline="-25000" dirty="0" smtClean="0"/>
              <a:t>n</a:t>
            </a:r>
            <a:r>
              <a:rPr lang="en-IN" dirty="0" smtClean="0"/>
              <a:t> = a</a:t>
            </a:r>
            <a:r>
              <a:rPr lang="en-IN" baseline="-25000" dirty="0" smtClean="0"/>
              <a:t>n-1</a:t>
            </a:r>
            <a:r>
              <a:rPr lang="en-IN" dirty="0" smtClean="0"/>
              <a:t> + 2      ….(1)</a:t>
            </a:r>
          </a:p>
          <a:p>
            <a:pPr>
              <a:buNone/>
            </a:pPr>
            <a:r>
              <a:rPr lang="en-US" dirty="0" smtClean="0"/>
              <a:t>	then 	</a:t>
            </a:r>
            <a:r>
              <a:rPr lang="en-IN" dirty="0" smtClean="0"/>
              <a:t>a</a:t>
            </a:r>
            <a:r>
              <a:rPr lang="en-IN" baseline="-25000" dirty="0" smtClean="0"/>
              <a:t>n-1</a:t>
            </a:r>
            <a:r>
              <a:rPr lang="en-IN" dirty="0" smtClean="0"/>
              <a:t> = a</a:t>
            </a:r>
            <a:r>
              <a:rPr lang="en-IN" baseline="-25000" dirty="0" smtClean="0"/>
              <a:t>n-2</a:t>
            </a:r>
            <a:r>
              <a:rPr lang="en-IN" dirty="0" smtClean="0"/>
              <a:t> + 2</a:t>
            </a:r>
          </a:p>
          <a:p>
            <a:pPr>
              <a:buNone/>
            </a:pPr>
            <a:r>
              <a:rPr lang="en-US" dirty="0" smtClean="0"/>
              <a:t>	from(1)    </a:t>
            </a:r>
            <a:r>
              <a:rPr lang="en-IN" dirty="0" smtClean="0"/>
              <a:t>a</a:t>
            </a:r>
            <a:r>
              <a:rPr lang="en-IN" baseline="-25000" dirty="0" smtClean="0"/>
              <a:t>n</a:t>
            </a:r>
            <a:r>
              <a:rPr lang="en-IN" dirty="0" smtClean="0"/>
              <a:t> = (a</a:t>
            </a:r>
            <a:r>
              <a:rPr lang="en-IN" baseline="-25000" dirty="0" smtClean="0"/>
              <a:t>n-2</a:t>
            </a:r>
            <a:r>
              <a:rPr lang="en-IN" dirty="0" smtClean="0"/>
              <a:t> + 2) + 2 =  a</a:t>
            </a:r>
            <a:r>
              <a:rPr lang="en-IN" baseline="-25000" dirty="0" smtClean="0"/>
              <a:t>n-2</a:t>
            </a:r>
            <a:r>
              <a:rPr lang="en-IN" dirty="0" smtClean="0"/>
              <a:t> + 2*2 …..(2)</a:t>
            </a:r>
          </a:p>
          <a:p>
            <a:pPr>
              <a:buNone/>
            </a:pPr>
            <a:r>
              <a:rPr lang="en-US" dirty="0" smtClean="0"/>
              <a:t>	also 	</a:t>
            </a:r>
            <a:r>
              <a:rPr lang="en-IN" dirty="0" smtClean="0"/>
              <a:t> a</a:t>
            </a:r>
            <a:r>
              <a:rPr lang="en-IN" baseline="-25000" dirty="0" smtClean="0"/>
              <a:t>n-2</a:t>
            </a:r>
            <a:r>
              <a:rPr lang="en-IN" dirty="0" smtClean="0"/>
              <a:t> = a</a:t>
            </a:r>
            <a:r>
              <a:rPr lang="en-IN" baseline="-25000" dirty="0" smtClean="0"/>
              <a:t>n-3</a:t>
            </a:r>
            <a:r>
              <a:rPr lang="en-IN" dirty="0" smtClean="0"/>
              <a:t> + 2</a:t>
            </a:r>
          </a:p>
          <a:p>
            <a:pPr>
              <a:buNone/>
            </a:pPr>
            <a:r>
              <a:rPr lang="en-US" dirty="0" smtClean="0"/>
              <a:t>	from(2)	</a:t>
            </a:r>
            <a:r>
              <a:rPr lang="en-IN" dirty="0" smtClean="0"/>
              <a:t> a</a:t>
            </a:r>
            <a:r>
              <a:rPr lang="en-IN" baseline="-25000" dirty="0" smtClean="0"/>
              <a:t>n</a:t>
            </a:r>
            <a:r>
              <a:rPr lang="en-IN" dirty="0" smtClean="0"/>
              <a:t> = (a</a:t>
            </a:r>
            <a:r>
              <a:rPr lang="en-IN" baseline="-25000" dirty="0" smtClean="0"/>
              <a:t>n-3</a:t>
            </a:r>
            <a:r>
              <a:rPr lang="en-IN" dirty="0" smtClean="0"/>
              <a:t> + 2) + 2*2 =  a</a:t>
            </a:r>
            <a:r>
              <a:rPr lang="en-IN" baseline="-25000" dirty="0" smtClean="0"/>
              <a:t>n-3</a:t>
            </a:r>
            <a:r>
              <a:rPr lang="en-IN" dirty="0" smtClean="0"/>
              <a:t> + 3*2 </a:t>
            </a:r>
          </a:p>
          <a:p>
            <a:pPr>
              <a:buNone/>
            </a:pPr>
            <a:r>
              <a:rPr lang="en-US" dirty="0" smtClean="0"/>
              <a:t>	In general, 	</a:t>
            </a:r>
            <a:r>
              <a:rPr lang="en-IN" dirty="0" smtClean="0"/>
              <a:t>a</a:t>
            </a:r>
            <a:r>
              <a:rPr lang="en-IN" baseline="-25000" dirty="0" smtClean="0"/>
              <a:t>n</a:t>
            </a:r>
            <a:r>
              <a:rPr lang="en-IN" dirty="0" smtClean="0"/>
              <a:t> = a</a:t>
            </a:r>
            <a:r>
              <a:rPr lang="en-IN" baseline="-25000" dirty="0" smtClean="0"/>
              <a:t>n-k</a:t>
            </a:r>
            <a:r>
              <a:rPr lang="en-IN" dirty="0" smtClean="0"/>
              <a:t> + k*2</a:t>
            </a:r>
          </a:p>
          <a:p>
            <a:pPr>
              <a:buNone/>
            </a:pPr>
            <a:r>
              <a:rPr lang="en-IN" dirty="0" smtClean="0"/>
              <a:t>	put k = n-1; 	a</a:t>
            </a:r>
            <a:r>
              <a:rPr lang="en-IN" baseline="-25000" dirty="0" smtClean="0"/>
              <a:t>n</a:t>
            </a:r>
            <a:r>
              <a:rPr lang="en-IN" dirty="0" smtClean="0"/>
              <a:t> = a</a:t>
            </a:r>
            <a:r>
              <a:rPr lang="en-IN" baseline="-25000" dirty="0" smtClean="0"/>
              <a:t>1</a:t>
            </a:r>
            <a:r>
              <a:rPr lang="en-IN" dirty="0" smtClean="0"/>
              <a:t> + (n - 1) * 2 =  3 + 2n – 2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20800" y="5867400"/>
            <a:ext cx="8229600" cy="609600"/>
          </a:xfrm>
          <a:prstGeom prst="rect">
            <a:avLst/>
          </a:prstGeom>
          <a:ln w="25400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therefore,		 </a:t>
            </a:r>
            <a:r>
              <a:rPr lang="en-IN" sz="3200" b="1" dirty="0" smtClean="0"/>
              <a:t>a</a:t>
            </a:r>
            <a:r>
              <a:rPr lang="en-IN" sz="3200" b="1" baseline="-25000" dirty="0" smtClean="0"/>
              <a:t>n</a:t>
            </a:r>
            <a:r>
              <a:rPr lang="en-IN" sz="3200" b="1" dirty="0" smtClean="0"/>
              <a:t> = 2n + 1</a:t>
            </a:r>
            <a:endParaRPr lang="en-IN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BCSC0010 Discrete Mathematics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Characteristic Roots Method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690"/>
            <a:ext cx="10769600" cy="4828309"/>
          </a:xfrm>
        </p:spPr>
        <p:txBody>
          <a:bodyPr>
            <a:normAutofit/>
          </a:bodyPr>
          <a:lstStyle/>
          <a:p>
            <a:pPr algn="just"/>
            <a:r>
              <a:rPr lang="en-US" sz="3000" dirty="0" smtClean="0"/>
              <a:t>In this method, we assume that solution to homogeneous recurrence relation </a:t>
            </a:r>
            <a:r>
              <a:rPr lang="en-IN" sz="3000" b="1" dirty="0" smtClean="0"/>
              <a:t>C</a:t>
            </a:r>
            <a:r>
              <a:rPr lang="en-IN" sz="3000" b="1" baseline="-25000" dirty="0" smtClean="0"/>
              <a:t>0</a:t>
            </a:r>
            <a:r>
              <a:rPr lang="en-IN" sz="3000" b="1" dirty="0" smtClean="0"/>
              <a:t>a</a:t>
            </a:r>
            <a:r>
              <a:rPr lang="en-IN" sz="3000" b="1" baseline="-25000" dirty="0" smtClean="0"/>
              <a:t>n</a:t>
            </a:r>
            <a:r>
              <a:rPr lang="en-IN" sz="3000" b="1" dirty="0" smtClean="0"/>
              <a:t> + C</a:t>
            </a:r>
            <a:r>
              <a:rPr lang="en-IN" sz="3000" b="1" baseline="-25000" dirty="0" smtClean="0"/>
              <a:t>1</a:t>
            </a:r>
            <a:r>
              <a:rPr lang="en-IN" sz="3000" b="1" dirty="0" smtClean="0"/>
              <a:t>a</a:t>
            </a:r>
            <a:r>
              <a:rPr lang="en-IN" sz="3000" b="1" baseline="-25000" dirty="0" smtClean="0"/>
              <a:t>n-1</a:t>
            </a:r>
            <a:r>
              <a:rPr lang="en-IN" sz="3000" b="1" dirty="0" smtClean="0"/>
              <a:t> + C</a:t>
            </a:r>
            <a:r>
              <a:rPr lang="en-IN" sz="3000" b="1" baseline="-25000" dirty="0" smtClean="0"/>
              <a:t>2</a:t>
            </a:r>
            <a:r>
              <a:rPr lang="en-IN" sz="3000" b="1" dirty="0" smtClean="0"/>
              <a:t>a</a:t>
            </a:r>
            <a:r>
              <a:rPr lang="en-IN" sz="3000" b="1" baseline="-25000" dirty="0" smtClean="0"/>
              <a:t>n-2</a:t>
            </a:r>
            <a:r>
              <a:rPr lang="en-IN" sz="3000" b="1" dirty="0" smtClean="0"/>
              <a:t> + .......…+ </a:t>
            </a:r>
            <a:r>
              <a:rPr lang="en-IN" sz="3000" b="1" dirty="0" err="1" smtClean="0"/>
              <a:t>C</a:t>
            </a:r>
            <a:r>
              <a:rPr lang="en-IN" sz="3000" b="1" baseline="-25000" dirty="0" err="1" smtClean="0"/>
              <a:t>k</a:t>
            </a:r>
            <a:r>
              <a:rPr lang="en-IN" sz="3000" b="1" dirty="0" err="1" smtClean="0"/>
              <a:t>a</a:t>
            </a:r>
            <a:r>
              <a:rPr lang="en-IN" sz="3000" b="1" baseline="-25000" dirty="0" err="1" smtClean="0"/>
              <a:t>n</a:t>
            </a:r>
            <a:r>
              <a:rPr lang="en-IN" sz="3000" b="1" baseline="-25000" dirty="0" smtClean="0"/>
              <a:t>-k</a:t>
            </a:r>
            <a:r>
              <a:rPr lang="en-IN" sz="3000" b="1" dirty="0" smtClean="0"/>
              <a:t> = 0 </a:t>
            </a:r>
            <a:r>
              <a:rPr lang="en-IN" sz="3000" dirty="0" smtClean="0"/>
              <a:t>is of the form </a:t>
            </a:r>
            <a:r>
              <a:rPr lang="en-IN" sz="3000" b="1" dirty="0" smtClean="0">
                <a:solidFill>
                  <a:srgbClr val="C00000"/>
                </a:solidFill>
              </a:rPr>
              <a:t>a</a:t>
            </a:r>
            <a:r>
              <a:rPr lang="en-IN" sz="3000" b="1" baseline="-25000" dirty="0" smtClean="0">
                <a:solidFill>
                  <a:srgbClr val="C00000"/>
                </a:solidFill>
              </a:rPr>
              <a:t>n</a:t>
            </a:r>
            <a:r>
              <a:rPr lang="en-IN" sz="3000" b="1" dirty="0" smtClean="0">
                <a:solidFill>
                  <a:srgbClr val="C00000"/>
                </a:solidFill>
              </a:rPr>
              <a:t> = </a:t>
            </a:r>
            <a:r>
              <a:rPr lang="en-IN" sz="3000" b="1" dirty="0" err="1" smtClean="0">
                <a:solidFill>
                  <a:srgbClr val="C00000"/>
                </a:solidFill>
              </a:rPr>
              <a:t>Ar</a:t>
            </a:r>
            <a:r>
              <a:rPr lang="en-IN" sz="3000" b="1" baseline="30000" dirty="0" err="1" smtClean="0">
                <a:solidFill>
                  <a:srgbClr val="C00000"/>
                </a:solidFill>
              </a:rPr>
              <a:t>n</a:t>
            </a:r>
            <a:r>
              <a:rPr lang="en-IN" sz="3000" dirty="0" smtClean="0"/>
              <a:t>.</a:t>
            </a:r>
          </a:p>
          <a:p>
            <a:pPr algn="just">
              <a:buNone/>
            </a:pPr>
            <a:r>
              <a:rPr lang="en-US" sz="3000" dirty="0" smtClean="0"/>
              <a:t>	Then, putting this in given recurrence relation</a:t>
            </a:r>
            <a:endParaRPr lang="en-IN" sz="3000" dirty="0" smtClean="0"/>
          </a:p>
          <a:p>
            <a:pPr algn="just">
              <a:buNone/>
            </a:pPr>
            <a:r>
              <a:rPr lang="en-IN" sz="3000" dirty="0" smtClean="0"/>
              <a:t>	C</a:t>
            </a:r>
            <a:r>
              <a:rPr lang="en-IN" sz="3000" baseline="-25000" dirty="0" smtClean="0"/>
              <a:t>0</a:t>
            </a:r>
            <a:r>
              <a:rPr lang="en-IN" sz="3000" dirty="0" smtClean="0"/>
              <a:t> </a:t>
            </a:r>
            <a:r>
              <a:rPr lang="en-IN" sz="3000" dirty="0" err="1" smtClean="0"/>
              <a:t>Ar</a:t>
            </a:r>
            <a:r>
              <a:rPr lang="en-IN" sz="3000" baseline="30000" dirty="0" err="1" smtClean="0"/>
              <a:t>n</a:t>
            </a:r>
            <a:r>
              <a:rPr lang="en-IN" sz="3000" dirty="0" smtClean="0"/>
              <a:t> + C</a:t>
            </a:r>
            <a:r>
              <a:rPr lang="en-IN" sz="3000" baseline="-25000" dirty="0" smtClean="0"/>
              <a:t>1</a:t>
            </a:r>
            <a:r>
              <a:rPr lang="en-IN" sz="3000" dirty="0" smtClean="0"/>
              <a:t> Ar</a:t>
            </a:r>
            <a:r>
              <a:rPr lang="en-IN" sz="3000" baseline="30000" dirty="0" smtClean="0"/>
              <a:t>n-1</a:t>
            </a:r>
            <a:r>
              <a:rPr lang="en-IN" sz="3000" dirty="0" smtClean="0"/>
              <a:t> + C</a:t>
            </a:r>
            <a:r>
              <a:rPr lang="en-IN" sz="3000" baseline="-25000" dirty="0" smtClean="0"/>
              <a:t>2</a:t>
            </a:r>
            <a:r>
              <a:rPr lang="en-IN" sz="3000" dirty="0" smtClean="0"/>
              <a:t> Ar</a:t>
            </a:r>
            <a:r>
              <a:rPr lang="en-IN" sz="3000" baseline="30000" dirty="0" smtClean="0"/>
              <a:t>n-2</a:t>
            </a:r>
            <a:r>
              <a:rPr lang="en-IN" sz="3000" dirty="0" smtClean="0"/>
              <a:t> + .......…+ C</a:t>
            </a:r>
            <a:r>
              <a:rPr lang="en-IN" sz="3000" baseline="-25000" dirty="0" smtClean="0"/>
              <a:t>k</a:t>
            </a:r>
            <a:r>
              <a:rPr lang="en-IN" sz="3000" dirty="0" smtClean="0"/>
              <a:t> </a:t>
            </a:r>
            <a:r>
              <a:rPr lang="en-IN" sz="3000" dirty="0" err="1" smtClean="0"/>
              <a:t>Ar</a:t>
            </a:r>
            <a:r>
              <a:rPr lang="en-IN" sz="3000" baseline="30000" dirty="0" err="1" smtClean="0"/>
              <a:t>n</a:t>
            </a:r>
            <a:r>
              <a:rPr lang="en-IN" sz="3000" baseline="30000" dirty="0" smtClean="0"/>
              <a:t>-k</a:t>
            </a:r>
            <a:r>
              <a:rPr lang="en-IN" sz="3000" dirty="0" smtClean="0"/>
              <a:t> = 0</a:t>
            </a:r>
          </a:p>
          <a:p>
            <a:pPr algn="just">
              <a:buNone/>
            </a:pPr>
            <a:r>
              <a:rPr lang="en-US" sz="3000" dirty="0" smtClean="0"/>
              <a:t>	</a:t>
            </a:r>
            <a:r>
              <a:rPr lang="en-IN" sz="3000" dirty="0" smtClean="0"/>
              <a:t>or,	</a:t>
            </a:r>
            <a:r>
              <a:rPr lang="en-IN" sz="3000" dirty="0" err="1" smtClean="0"/>
              <a:t>Ar</a:t>
            </a:r>
            <a:r>
              <a:rPr lang="en-IN" sz="3000" baseline="30000" dirty="0" err="1" smtClean="0"/>
              <a:t>n</a:t>
            </a:r>
            <a:r>
              <a:rPr lang="en-IN" sz="3000" baseline="30000" dirty="0" smtClean="0"/>
              <a:t>-k</a:t>
            </a:r>
            <a:r>
              <a:rPr lang="en-IN" sz="3000" dirty="0" smtClean="0"/>
              <a:t> [C</a:t>
            </a:r>
            <a:r>
              <a:rPr lang="en-IN" sz="3000" baseline="-25000" dirty="0" smtClean="0"/>
              <a:t>0</a:t>
            </a:r>
            <a:r>
              <a:rPr lang="en-IN" sz="3000" dirty="0" smtClean="0"/>
              <a:t> </a:t>
            </a:r>
            <a:r>
              <a:rPr lang="en-IN" sz="3000" dirty="0" err="1" smtClean="0"/>
              <a:t>r</a:t>
            </a:r>
            <a:r>
              <a:rPr lang="en-IN" sz="3000" baseline="30000" dirty="0" err="1" smtClean="0"/>
              <a:t>k</a:t>
            </a:r>
            <a:r>
              <a:rPr lang="en-IN" sz="3000" dirty="0" smtClean="0"/>
              <a:t> + C</a:t>
            </a:r>
            <a:r>
              <a:rPr lang="en-IN" sz="3000" baseline="-25000" dirty="0" smtClean="0"/>
              <a:t>1</a:t>
            </a:r>
            <a:r>
              <a:rPr lang="en-IN" sz="3000" dirty="0" smtClean="0"/>
              <a:t> r</a:t>
            </a:r>
            <a:r>
              <a:rPr lang="en-IN" sz="3000" baseline="30000" dirty="0" smtClean="0"/>
              <a:t>k-1</a:t>
            </a:r>
            <a:r>
              <a:rPr lang="en-IN" sz="3000" dirty="0" smtClean="0"/>
              <a:t> + C</a:t>
            </a:r>
            <a:r>
              <a:rPr lang="en-IN" sz="3000" baseline="-25000" dirty="0" smtClean="0"/>
              <a:t>2</a:t>
            </a:r>
            <a:r>
              <a:rPr lang="en-IN" sz="3000" dirty="0" smtClean="0"/>
              <a:t> r</a:t>
            </a:r>
            <a:r>
              <a:rPr lang="en-IN" sz="3000" baseline="30000" dirty="0" smtClean="0"/>
              <a:t>k-2</a:t>
            </a:r>
            <a:r>
              <a:rPr lang="en-IN" sz="3000" dirty="0" smtClean="0"/>
              <a:t> + .......…+ C</a:t>
            </a:r>
            <a:r>
              <a:rPr lang="en-IN" sz="3000" baseline="-25000" dirty="0" smtClean="0"/>
              <a:t>k</a:t>
            </a:r>
            <a:r>
              <a:rPr lang="en-IN" sz="3000" dirty="0" smtClean="0"/>
              <a:t> ] = 0</a:t>
            </a:r>
          </a:p>
          <a:p>
            <a:pPr algn="just">
              <a:buNone/>
            </a:pPr>
            <a:r>
              <a:rPr lang="en-US" sz="3000" dirty="0" smtClean="0"/>
              <a:t>	</a:t>
            </a:r>
            <a:r>
              <a:rPr lang="en-IN" sz="3000" dirty="0" smtClean="0"/>
              <a:t>or,	</a:t>
            </a:r>
            <a:r>
              <a:rPr lang="en-IN" sz="3000" b="1" dirty="0" smtClean="0">
                <a:solidFill>
                  <a:srgbClr val="FF0000"/>
                </a:solidFill>
              </a:rPr>
              <a:t>C</a:t>
            </a:r>
            <a:r>
              <a:rPr lang="en-IN" sz="3000" b="1" baseline="-25000" dirty="0" smtClean="0">
                <a:solidFill>
                  <a:srgbClr val="FF0000"/>
                </a:solidFill>
              </a:rPr>
              <a:t>0</a:t>
            </a:r>
            <a:r>
              <a:rPr lang="en-IN" sz="3000" b="1" dirty="0" smtClean="0">
                <a:solidFill>
                  <a:srgbClr val="FF0000"/>
                </a:solidFill>
              </a:rPr>
              <a:t> </a:t>
            </a:r>
            <a:r>
              <a:rPr lang="en-IN" sz="3000" b="1" dirty="0" err="1" smtClean="0">
                <a:solidFill>
                  <a:srgbClr val="FF0000"/>
                </a:solidFill>
              </a:rPr>
              <a:t>r</a:t>
            </a:r>
            <a:r>
              <a:rPr lang="en-IN" sz="3000" b="1" baseline="30000" dirty="0" err="1" smtClean="0">
                <a:solidFill>
                  <a:srgbClr val="FF0000"/>
                </a:solidFill>
              </a:rPr>
              <a:t>k</a:t>
            </a:r>
            <a:r>
              <a:rPr lang="en-IN" sz="3000" b="1" dirty="0" smtClean="0">
                <a:solidFill>
                  <a:srgbClr val="FF0000"/>
                </a:solidFill>
              </a:rPr>
              <a:t> + C</a:t>
            </a:r>
            <a:r>
              <a:rPr lang="en-IN" sz="3000" b="1" baseline="-25000" dirty="0" smtClean="0">
                <a:solidFill>
                  <a:srgbClr val="FF0000"/>
                </a:solidFill>
              </a:rPr>
              <a:t>1</a:t>
            </a:r>
            <a:r>
              <a:rPr lang="en-IN" sz="3000" b="1" dirty="0" smtClean="0">
                <a:solidFill>
                  <a:srgbClr val="FF0000"/>
                </a:solidFill>
              </a:rPr>
              <a:t> r</a:t>
            </a:r>
            <a:r>
              <a:rPr lang="en-IN" sz="3000" b="1" baseline="30000" dirty="0" smtClean="0">
                <a:solidFill>
                  <a:srgbClr val="FF0000"/>
                </a:solidFill>
              </a:rPr>
              <a:t>k-1</a:t>
            </a:r>
            <a:r>
              <a:rPr lang="en-IN" sz="3000" b="1" dirty="0" smtClean="0">
                <a:solidFill>
                  <a:srgbClr val="FF0000"/>
                </a:solidFill>
              </a:rPr>
              <a:t> + C</a:t>
            </a:r>
            <a:r>
              <a:rPr lang="en-IN" sz="3000" b="1" baseline="-25000" dirty="0" smtClean="0">
                <a:solidFill>
                  <a:srgbClr val="FF0000"/>
                </a:solidFill>
              </a:rPr>
              <a:t>2</a:t>
            </a:r>
            <a:r>
              <a:rPr lang="en-IN" sz="3000" b="1" dirty="0" smtClean="0">
                <a:solidFill>
                  <a:srgbClr val="FF0000"/>
                </a:solidFill>
              </a:rPr>
              <a:t> r</a:t>
            </a:r>
            <a:r>
              <a:rPr lang="en-IN" sz="3000" b="1" baseline="30000" dirty="0" smtClean="0">
                <a:solidFill>
                  <a:srgbClr val="FF0000"/>
                </a:solidFill>
              </a:rPr>
              <a:t>k-2</a:t>
            </a:r>
            <a:r>
              <a:rPr lang="en-IN" sz="3000" b="1" dirty="0" smtClean="0">
                <a:solidFill>
                  <a:srgbClr val="FF0000"/>
                </a:solidFill>
              </a:rPr>
              <a:t> + .......…+ C</a:t>
            </a:r>
            <a:r>
              <a:rPr lang="en-IN" sz="3000" b="1" baseline="-25000" dirty="0" smtClean="0">
                <a:solidFill>
                  <a:srgbClr val="FF0000"/>
                </a:solidFill>
              </a:rPr>
              <a:t>k</a:t>
            </a:r>
            <a:r>
              <a:rPr lang="en-IN" sz="3000" b="1" dirty="0" smtClean="0">
                <a:solidFill>
                  <a:srgbClr val="FF0000"/>
                </a:solidFill>
              </a:rPr>
              <a:t>  = 0</a:t>
            </a:r>
          </a:p>
          <a:p>
            <a:pPr algn="just">
              <a:buNone/>
            </a:pPr>
            <a:r>
              <a:rPr lang="en-US" sz="3000" dirty="0" smtClean="0"/>
              <a:t>	This is called as characteristic equation of the recurrence relation and solutions to this are called as characteristic roots.</a:t>
            </a:r>
            <a:endParaRPr lang="en-IN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BCSC0010 Discrete Mathematics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Characteristic Roots Method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 smtClean="0"/>
              <a:t>A characteristic equation of degree k has k characteristic roots. </a:t>
            </a:r>
          </a:p>
          <a:p>
            <a:pPr algn="just">
              <a:buNone/>
            </a:pPr>
            <a:endParaRPr lang="en-US" sz="3000" dirty="0" smtClean="0"/>
          </a:p>
          <a:p>
            <a:pPr algn="just"/>
            <a:r>
              <a:rPr lang="en-US" sz="3000" dirty="0" smtClean="0"/>
              <a:t>If these roots (e.g. r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, r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, r</a:t>
            </a:r>
            <a:r>
              <a:rPr lang="en-US" sz="3000" baseline="-25000" dirty="0" smtClean="0"/>
              <a:t>3</a:t>
            </a:r>
            <a:r>
              <a:rPr lang="en-US" sz="3000" dirty="0" smtClean="0"/>
              <a:t>, ……, </a:t>
            </a:r>
            <a:r>
              <a:rPr lang="en-US" sz="3000" dirty="0" err="1" smtClean="0"/>
              <a:t>r</a:t>
            </a:r>
            <a:r>
              <a:rPr lang="en-US" sz="3000" baseline="-25000" dirty="0" err="1" smtClean="0"/>
              <a:t>k</a:t>
            </a:r>
            <a:r>
              <a:rPr lang="en-US" sz="3000" dirty="0" smtClean="0"/>
              <a:t>) are all distinct and real, then general form of the solutions for homogeneous recurrence relation is: </a:t>
            </a:r>
          </a:p>
          <a:p>
            <a:pPr algn="just">
              <a:buNone/>
            </a:pPr>
            <a:r>
              <a:rPr lang="en-US" sz="3000" dirty="0" smtClean="0"/>
              <a:t>	</a:t>
            </a:r>
            <a:r>
              <a:rPr lang="en-IN" sz="3000" b="1" dirty="0" smtClean="0">
                <a:solidFill>
                  <a:srgbClr val="FF0000"/>
                </a:solidFill>
              </a:rPr>
              <a:t> 	a</a:t>
            </a:r>
            <a:r>
              <a:rPr lang="en-IN" sz="3000" b="1" baseline="-25000" dirty="0" smtClean="0">
                <a:solidFill>
                  <a:srgbClr val="FF0000"/>
                </a:solidFill>
              </a:rPr>
              <a:t>n</a:t>
            </a:r>
            <a:r>
              <a:rPr lang="en-IN" sz="3000" b="1" dirty="0" smtClean="0">
                <a:solidFill>
                  <a:srgbClr val="FF0000"/>
                </a:solidFill>
              </a:rPr>
              <a:t> = A</a:t>
            </a:r>
            <a:r>
              <a:rPr lang="en-IN" sz="3000" b="1" baseline="-25000" dirty="0" smtClean="0">
                <a:solidFill>
                  <a:srgbClr val="FF0000"/>
                </a:solidFill>
              </a:rPr>
              <a:t>1</a:t>
            </a:r>
            <a:r>
              <a:rPr lang="en-IN" sz="3000" b="1" dirty="0" smtClean="0">
                <a:solidFill>
                  <a:srgbClr val="FF0000"/>
                </a:solidFill>
              </a:rPr>
              <a:t> r</a:t>
            </a:r>
            <a:r>
              <a:rPr lang="en-IN" sz="3000" b="1" baseline="-25000" dirty="0" smtClean="0">
                <a:solidFill>
                  <a:srgbClr val="FF0000"/>
                </a:solidFill>
              </a:rPr>
              <a:t>1</a:t>
            </a:r>
            <a:r>
              <a:rPr lang="en-IN" sz="3000" b="1" baseline="30000" dirty="0" smtClean="0">
                <a:solidFill>
                  <a:srgbClr val="FF0000"/>
                </a:solidFill>
              </a:rPr>
              <a:t>n</a:t>
            </a:r>
            <a:r>
              <a:rPr lang="en-IN" sz="3000" b="1" dirty="0" smtClean="0">
                <a:solidFill>
                  <a:srgbClr val="FF0000"/>
                </a:solidFill>
              </a:rPr>
              <a:t> + A</a:t>
            </a:r>
            <a:r>
              <a:rPr lang="en-IN" sz="3000" b="1" baseline="-25000" dirty="0" smtClean="0">
                <a:solidFill>
                  <a:srgbClr val="FF0000"/>
                </a:solidFill>
              </a:rPr>
              <a:t>2</a:t>
            </a:r>
            <a:r>
              <a:rPr lang="en-IN" sz="3000" b="1" dirty="0" smtClean="0">
                <a:solidFill>
                  <a:srgbClr val="FF0000"/>
                </a:solidFill>
              </a:rPr>
              <a:t> r</a:t>
            </a:r>
            <a:r>
              <a:rPr lang="en-IN" sz="3000" b="1" baseline="-25000" dirty="0" smtClean="0">
                <a:solidFill>
                  <a:srgbClr val="FF0000"/>
                </a:solidFill>
              </a:rPr>
              <a:t>2</a:t>
            </a:r>
            <a:r>
              <a:rPr lang="en-IN" sz="3000" b="1" baseline="30000" dirty="0" smtClean="0">
                <a:solidFill>
                  <a:srgbClr val="FF0000"/>
                </a:solidFill>
              </a:rPr>
              <a:t>n</a:t>
            </a:r>
            <a:r>
              <a:rPr lang="en-IN" sz="3000" b="1" dirty="0" smtClean="0">
                <a:solidFill>
                  <a:srgbClr val="FF0000"/>
                </a:solidFill>
              </a:rPr>
              <a:t> + A</a:t>
            </a:r>
            <a:r>
              <a:rPr lang="en-IN" sz="3000" b="1" baseline="-25000" dirty="0" smtClean="0">
                <a:solidFill>
                  <a:srgbClr val="FF0000"/>
                </a:solidFill>
              </a:rPr>
              <a:t>3</a:t>
            </a:r>
            <a:r>
              <a:rPr lang="en-IN" sz="3000" b="1" dirty="0" smtClean="0">
                <a:solidFill>
                  <a:srgbClr val="FF0000"/>
                </a:solidFill>
              </a:rPr>
              <a:t> r</a:t>
            </a:r>
            <a:r>
              <a:rPr lang="en-IN" sz="3000" b="1" baseline="-25000" dirty="0" smtClean="0">
                <a:solidFill>
                  <a:srgbClr val="FF0000"/>
                </a:solidFill>
              </a:rPr>
              <a:t>3</a:t>
            </a:r>
            <a:r>
              <a:rPr lang="en-IN" sz="3000" b="1" baseline="30000" dirty="0" smtClean="0">
                <a:solidFill>
                  <a:srgbClr val="FF0000"/>
                </a:solidFill>
              </a:rPr>
              <a:t>n</a:t>
            </a:r>
            <a:r>
              <a:rPr lang="en-IN" sz="3000" b="1" dirty="0" smtClean="0">
                <a:solidFill>
                  <a:srgbClr val="FF0000"/>
                </a:solidFill>
              </a:rPr>
              <a:t> + .......…+ </a:t>
            </a:r>
            <a:r>
              <a:rPr lang="en-IN" sz="3000" b="1" dirty="0" err="1" smtClean="0">
                <a:solidFill>
                  <a:srgbClr val="FF0000"/>
                </a:solidFill>
              </a:rPr>
              <a:t>A</a:t>
            </a:r>
            <a:r>
              <a:rPr lang="en-IN" sz="3000" b="1" baseline="-25000" dirty="0" err="1" smtClean="0">
                <a:solidFill>
                  <a:srgbClr val="FF0000"/>
                </a:solidFill>
              </a:rPr>
              <a:t>k</a:t>
            </a:r>
            <a:r>
              <a:rPr lang="en-IN" sz="3000" b="1" dirty="0" smtClean="0">
                <a:solidFill>
                  <a:srgbClr val="FF0000"/>
                </a:solidFill>
              </a:rPr>
              <a:t> </a:t>
            </a:r>
            <a:r>
              <a:rPr lang="en-IN" sz="3000" b="1" dirty="0" err="1" smtClean="0">
                <a:solidFill>
                  <a:srgbClr val="FF0000"/>
                </a:solidFill>
              </a:rPr>
              <a:t>r</a:t>
            </a:r>
            <a:r>
              <a:rPr lang="en-IN" sz="3000" b="1" baseline="-25000" dirty="0" err="1" smtClean="0">
                <a:solidFill>
                  <a:srgbClr val="FF0000"/>
                </a:solidFill>
              </a:rPr>
              <a:t>k</a:t>
            </a:r>
            <a:r>
              <a:rPr lang="en-IN" sz="3000" b="1" baseline="30000" dirty="0" err="1" smtClean="0">
                <a:solidFill>
                  <a:srgbClr val="FF0000"/>
                </a:solidFill>
              </a:rPr>
              <a:t>n</a:t>
            </a:r>
            <a:r>
              <a:rPr lang="en-IN" sz="3000" b="1" dirty="0" smtClean="0">
                <a:solidFill>
                  <a:srgbClr val="FF0000"/>
                </a:solidFill>
              </a:rPr>
              <a:t> </a:t>
            </a:r>
          </a:p>
          <a:p>
            <a:pPr algn="just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	</a:t>
            </a:r>
            <a:r>
              <a:rPr lang="en-US" sz="3000" dirty="0" smtClean="0"/>
              <a:t>where </a:t>
            </a:r>
            <a:r>
              <a:rPr lang="en-IN" sz="3000" dirty="0" smtClean="0"/>
              <a:t>A</a:t>
            </a:r>
            <a:r>
              <a:rPr lang="en-IN" sz="3000" baseline="-25000" dirty="0" smtClean="0"/>
              <a:t>1</a:t>
            </a:r>
            <a:r>
              <a:rPr lang="en-IN" sz="3000" dirty="0" smtClean="0"/>
              <a:t>, A</a:t>
            </a:r>
            <a:r>
              <a:rPr lang="en-IN" sz="3000" baseline="-25000" dirty="0" smtClean="0"/>
              <a:t>2</a:t>
            </a:r>
            <a:r>
              <a:rPr lang="en-IN" sz="3000" dirty="0" smtClean="0"/>
              <a:t>, A</a:t>
            </a:r>
            <a:r>
              <a:rPr lang="en-IN" sz="3000" baseline="-25000" dirty="0" smtClean="0"/>
              <a:t>3</a:t>
            </a:r>
            <a:r>
              <a:rPr lang="en-IN" sz="3000" dirty="0" smtClean="0"/>
              <a:t>, ……., </a:t>
            </a:r>
            <a:r>
              <a:rPr lang="en-IN" sz="3000" dirty="0" err="1" smtClean="0"/>
              <a:t>A</a:t>
            </a:r>
            <a:r>
              <a:rPr lang="en-IN" sz="3000" baseline="-25000" dirty="0" err="1" smtClean="0"/>
              <a:t>k</a:t>
            </a:r>
            <a:r>
              <a:rPr lang="en-IN" sz="3000" dirty="0" smtClean="0"/>
              <a:t> are constants which may be chosen to satisfy any initial conditions.</a:t>
            </a:r>
            <a:endParaRPr lang="en-IN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BCSC0010 Discrete Mathematics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9"/>
            <a:ext cx="106680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Solve the recurrence relation </a:t>
            </a:r>
            <a:r>
              <a:rPr lang="en-IN" sz="3200" b="1" dirty="0" smtClean="0">
                <a:solidFill>
                  <a:srgbClr val="FF0000"/>
                </a:solidFill>
              </a:rPr>
              <a:t>a</a:t>
            </a:r>
            <a:r>
              <a:rPr lang="en-IN" sz="3200" b="1" baseline="-25000" dirty="0" smtClean="0">
                <a:solidFill>
                  <a:srgbClr val="FF0000"/>
                </a:solidFill>
              </a:rPr>
              <a:t>n</a:t>
            </a:r>
            <a:r>
              <a:rPr lang="en-IN" sz="3200" b="1" dirty="0" smtClean="0">
                <a:solidFill>
                  <a:srgbClr val="FF0000"/>
                </a:solidFill>
              </a:rPr>
              <a:t> = a</a:t>
            </a:r>
            <a:r>
              <a:rPr lang="en-IN" sz="3200" b="1" baseline="-25000" dirty="0" smtClean="0">
                <a:solidFill>
                  <a:srgbClr val="FF0000"/>
                </a:solidFill>
              </a:rPr>
              <a:t>n-1</a:t>
            </a:r>
            <a:r>
              <a:rPr lang="en-IN" sz="3200" b="1" dirty="0" smtClean="0">
                <a:solidFill>
                  <a:srgbClr val="FF0000"/>
                </a:solidFill>
              </a:rPr>
              <a:t> + 2 a</a:t>
            </a:r>
            <a:r>
              <a:rPr lang="en-IN" sz="3200" b="1" baseline="-25000" dirty="0" smtClean="0">
                <a:solidFill>
                  <a:srgbClr val="FF0000"/>
                </a:solidFill>
              </a:rPr>
              <a:t>n-2 </a:t>
            </a:r>
            <a:r>
              <a:rPr lang="en-IN" sz="3200" b="1" dirty="0" smtClean="0">
                <a:solidFill>
                  <a:srgbClr val="FF0000"/>
                </a:solidFill>
              </a:rPr>
              <a:t>,</a:t>
            </a:r>
            <a:br>
              <a:rPr lang="en-IN" sz="3200" b="1" dirty="0" smtClean="0">
                <a:solidFill>
                  <a:srgbClr val="FF0000"/>
                </a:solidFill>
              </a:rPr>
            </a:br>
            <a:r>
              <a:rPr lang="en-IN" sz="3200" b="1" dirty="0" smtClean="0">
                <a:solidFill>
                  <a:srgbClr val="FF0000"/>
                </a:solidFill>
              </a:rPr>
              <a:t>n ≥2 with the initial conditions a</a:t>
            </a:r>
            <a:r>
              <a:rPr lang="en-IN" sz="3200" b="1" baseline="-25000" dirty="0" smtClean="0">
                <a:solidFill>
                  <a:srgbClr val="FF0000"/>
                </a:solidFill>
              </a:rPr>
              <a:t>0</a:t>
            </a:r>
            <a:r>
              <a:rPr lang="en-IN" sz="3200" b="1" dirty="0" smtClean="0">
                <a:solidFill>
                  <a:srgbClr val="FF0000"/>
                </a:solidFill>
              </a:rPr>
              <a:t> = 0, a</a:t>
            </a:r>
            <a:r>
              <a:rPr lang="en-IN" sz="3200" b="1" baseline="-25000" dirty="0" smtClean="0">
                <a:solidFill>
                  <a:srgbClr val="FF0000"/>
                </a:solidFill>
              </a:rPr>
              <a:t>1</a:t>
            </a:r>
            <a:r>
              <a:rPr lang="en-IN" sz="3200" b="1" dirty="0" smtClean="0">
                <a:solidFill>
                  <a:srgbClr val="FF0000"/>
                </a:solidFill>
              </a:rPr>
              <a:t> = 1.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37854"/>
            <a:ext cx="10668000" cy="501534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Given </a:t>
            </a:r>
            <a:r>
              <a:rPr lang="en-IN" dirty="0" smtClean="0"/>
              <a:t>a</a:t>
            </a:r>
            <a:r>
              <a:rPr lang="en-IN" baseline="-25000" dirty="0" smtClean="0"/>
              <a:t>n</a:t>
            </a:r>
            <a:r>
              <a:rPr lang="en-IN" dirty="0" smtClean="0"/>
              <a:t> = a</a:t>
            </a:r>
            <a:r>
              <a:rPr lang="en-IN" baseline="-25000" dirty="0" smtClean="0"/>
              <a:t>n-1</a:t>
            </a:r>
            <a:r>
              <a:rPr lang="en-IN" dirty="0" smtClean="0"/>
              <a:t> + 2 a</a:t>
            </a:r>
            <a:r>
              <a:rPr lang="en-IN" baseline="-25000" dirty="0" smtClean="0"/>
              <a:t>n-2 </a:t>
            </a:r>
          </a:p>
          <a:p>
            <a:pPr>
              <a:buNone/>
            </a:pPr>
            <a:r>
              <a:rPr lang="en-US" dirty="0" smtClean="0"/>
              <a:t>i.e. 	</a:t>
            </a:r>
            <a:r>
              <a:rPr lang="en-IN" dirty="0" smtClean="0"/>
              <a:t>a</a:t>
            </a:r>
            <a:r>
              <a:rPr lang="en-IN" baseline="-25000" dirty="0" smtClean="0"/>
              <a:t>n</a:t>
            </a:r>
            <a:r>
              <a:rPr lang="en-IN" dirty="0" smtClean="0"/>
              <a:t> </a:t>
            </a:r>
            <a:r>
              <a:rPr lang="en-US" dirty="0" smtClean="0"/>
              <a:t>–</a:t>
            </a:r>
            <a:r>
              <a:rPr lang="en-IN" dirty="0" smtClean="0"/>
              <a:t> a</a:t>
            </a:r>
            <a:r>
              <a:rPr lang="en-IN" baseline="-25000" dirty="0" smtClean="0"/>
              <a:t>n-1</a:t>
            </a:r>
            <a:r>
              <a:rPr lang="en-IN" dirty="0" smtClean="0"/>
              <a:t> </a:t>
            </a:r>
            <a:r>
              <a:rPr lang="en-US" dirty="0" smtClean="0"/>
              <a:t>–</a:t>
            </a:r>
            <a:r>
              <a:rPr lang="en-IN" dirty="0" smtClean="0"/>
              <a:t> 2 a</a:t>
            </a:r>
            <a:r>
              <a:rPr lang="en-IN" baseline="-25000" dirty="0" smtClean="0"/>
              <a:t>n-2 </a:t>
            </a:r>
            <a:r>
              <a:rPr lang="en-IN" dirty="0" smtClean="0"/>
              <a:t>= 0</a:t>
            </a:r>
          </a:p>
          <a:p>
            <a:pPr>
              <a:buNone/>
            </a:pPr>
            <a:r>
              <a:rPr lang="en-US" dirty="0" smtClean="0"/>
              <a:t>Then the characteristic eqn. is 	</a:t>
            </a:r>
            <a:r>
              <a:rPr lang="en-IN" b="1" dirty="0" smtClean="0">
                <a:solidFill>
                  <a:srgbClr val="FF0000"/>
                </a:solidFill>
              </a:rPr>
              <a:t> r</a:t>
            </a:r>
            <a:r>
              <a:rPr lang="en-IN" b="1" baseline="30000" dirty="0" smtClean="0">
                <a:solidFill>
                  <a:srgbClr val="FF0000"/>
                </a:solidFill>
              </a:rPr>
              <a:t>2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–</a:t>
            </a:r>
            <a:r>
              <a:rPr lang="en-IN" b="1" dirty="0" smtClean="0">
                <a:solidFill>
                  <a:srgbClr val="FF0000"/>
                </a:solidFill>
              </a:rPr>
              <a:t> r </a:t>
            </a:r>
            <a:r>
              <a:rPr lang="en-US" dirty="0" smtClean="0">
                <a:solidFill>
                  <a:srgbClr val="FF0000"/>
                </a:solidFill>
              </a:rPr>
              <a:t>–</a:t>
            </a:r>
            <a:r>
              <a:rPr lang="en-IN" b="1" dirty="0" smtClean="0">
                <a:solidFill>
                  <a:srgbClr val="FF0000"/>
                </a:solidFill>
              </a:rPr>
              <a:t> 2 = 0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or, 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(r – 2)(r + 1) = 0</a:t>
            </a:r>
          </a:p>
          <a:p>
            <a:pPr>
              <a:buNone/>
            </a:pPr>
            <a:r>
              <a:rPr lang="en-US" dirty="0" smtClean="0"/>
              <a:t>	or,	r = 2, – 1</a:t>
            </a:r>
          </a:p>
          <a:p>
            <a:pPr>
              <a:buNone/>
            </a:pPr>
            <a:r>
              <a:rPr lang="en-US" dirty="0" smtClean="0"/>
              <a:t>Therefore, the general solution is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		a</a:t>
            </a:r>
            <a:r>
              <a:rPr lang="en-IN" b="1" baseline="-25000" dirty="0" smtClean="0">
                <a:solidFill>
                  <a:srgbClr val="FF0000"/>
                </a:solidFill>
              </a:rPr>
              <a:t>n</a:t>
            </a:r>
            <a:r>
              <a:rPr lang="en-IN" b="1" dirty="0" smtClean="0">
                <a:solidFill>
                  <a:srgbClr val="FF0000"/>
                </a:solidFill>
              </a:rPr>
              <a:t> = A</a:t>
            </a:r>
            <a:r>
              <a:rPr lang="en-IN" b="1" baseline="-25000" dirty="0" smtClean="0">
                <a:solidFill>
                  <a:srgbClr val="FF0000"/>
                </a:solidFill>
              </a:rPr>
              <a:t>1</a:t>
            </a:r>
            <a:r>
              <a:rPr lang="en-IN" b="1" dirty="0" smtClean="0">
                <a:solidFill>
                  <a:srgbClr val="FF0000"/>
                </a:solidFill>
              </a:rPr>
              <a:t> (2)</a:t>
            </a:r>
            <a:r>
              <a:rPr lang="en-IN" b="1" baseline="30000" dirty="0" smtClean="0">
                <a:solidFill>
                  <a:srgbClr val="FF0000"/>
                </a:solidFill>
              </a:rPr>
              <a:t>n</a:t>
            </a:r>
            <a:r>
              <a:rPr lang="en-IN" b="1" dirty="0" smtClean="0">
                <a:solidFill>
                  <a:srgbClr val="FF0000"/>
                </a:solidFill>
              </a:rPr>
              <a:t> + A</a:t>
            </a:r>
            <a:r>
              <a:rPr lang="en-IN" b="1" baseline="-25000" dirty="0" smtClean="0">
                <a:solidFill>
                  <a:srgbClr val="FF0000"/>
                </a:solidFill>
              </a:rPr>
              <a:t>2</a:t>
            </a:r>
            <a:r>
              <a:rPr lang="en-IN" b="1" dirty="0" smtClean="0">
                <a:solidFill>
                  <a:srgbClr val="FF0000"/>
                </a:solidFill>
              </a:rPr>
              <a:t> (</a:t>
            </a:r>
            <a:r>
              <a:rPr lang="en-US" b="1" dirty="0" smtClean="0">
                <a:solidFill>
                  <a:srgbClr val="FF0000"/>
                </a:solidFill>
              </a:rPr>
              <a:t>– </a:t>
            </a:r>
            <a:r>
              <a:rPr lang="en-IN" b="1" dirty="0" smtClean="0">
                <a:solidFill>
                  <a:srgbClr val="FF0000"/>
                </a:solidFill>
              </a:rPr>
              <a:t>1)</a:t>
            </a:r>
            <a:r>
              <a:rPr lang="en-IN" b="1" baseline="30000" dirty="0" smtClean="0">
                <a:solidFill>
                  <a:srgbClr val="FF0000"/>
                </a:solidFill>
              </a:rPr>
              <a:t>n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Given </a:t>
            </a:r>
            <a:r>
              <a:rPr lang="en-IN" dirty="0" smtClean="0"/>
              <a:t>a</a:t>
            </a:r>
            <a:r>
              <a:rPr lang="en-IN" baseline="-25000" dirty="0" smtClean="0"/>
              <a:t>0</a:t>
            </a:r>
            <a:r>
              <a:rPr lang="en-IN" dirty="0" smtClean="0"/>
              <a:t> = 0 	 then	A</a:t>
            </a:r>
            <a:r>
              <a:rPr lang="en-IN" baseline="-25000" dirty="0" smtClean="0"/>
              <a:t>1</a:t>
            </a:r>
            <a:r>
              <a:rPr lang="en-IN" dirty="0" smtClean="0"/>
              <a:t> + A</a:t>
            </a:r>
            <a:r>
              <a:rPr lang="en-IN" baseline="-25000" dirty="0" smtClean="0"/>
              <a:t>2</a:t>
            </a:r>
            <a:r>
              <a:rPr lang="en-IN" dirty="0" smtClean="0"/>
              <a:t> = 0	  .....(1)</a:t>
            </a:r>
          </a:p>
          <a:p>
            <a:pPr>
              <a:buNone/>
            </a:pPr>
            <a:r>
              <a:rPr lang="en-US" dirty="0" smtClean="0"/>
              <a:t>and </a:t>
            </a:r>
            <a:r>
              <a:rPr lang="en-IN" dirty="0" smtClean="0"/>
              <a:t>a</a:t>
            </a:r>
            <a:r>
              <a:rPr lang="en-IN" baseline="-25000" dirty="0" smtClean="0"/>
              <a:t>1</a:t>
            </a:r>
            <a:r>
              <a:rPr lang="en-IN" dirty="0" smtClean="0"/>
              <a:t> = 1	then	2A</a:t>
            </a:r>
            <a:r>
              <a:rPr lang="en-IN" baseline="-25000" dirty="0" smtClean="0"/>
              <a:t>1</a:t>
            </a:r>
            <a:r>
              <a:rPr lang="en-IN" dirty="0" smtClean="0"/>
              <a:t> </a:t>
            </a:r>
            <a:r>
              <a:rPr lang="en-US" dirty="0" smtClean="0"/>
              <a:t>–</a:t>
            </a:r>
            <a:r>
              <a:rPr lang="en-IN" dirty="0" smtClean="0"/>
              <a:t> A</a:t>
            </a:r>
            <a:r>
              <a:rPr lang="en-IN" baseline="-25000" dirty="0" smtClean="0"/>
              <a:t>2</a:t>
            </a:r>
            <a:r>
              <a:rPr lang="en-IN" dirty="0" smtClean="0"/>
              <a:t> = 1	  .....(2)</a:t>
            </a:r>
          </a:p>
          <a:p>
            <a:pPr>
              <a:buNone/>
            </a:pPr>
            <a:r>
              <a:rPr lang="en-US" dirty="0" smtClean="0"/>
              <a:t>Solving (1) and (2) we get </a:t>
            </a:r>
            <a:r>
              <a:rPr lang="en-IN" dirty="0" smtClean="0"/>
              <a:t>A</a:t>
            </a:r>
            <a:r>
              <a:rPr lang="en-IN" baseline="-25000" dirty="0" smtClean="0"/>
              <a:t>1 </a:t>
            </a:r>
            <a:r>
              <a:rPr lang="en-IN" dirty="0" smtClean="0"/>
              <a:t>= ⅓ and A</a:t>
            </a:r>
            <a:r>
              <a:rPr lang="en-IN" baseline="-25000" dirty="0" smtClean="0"/>
              <a:t>2 </a:t>
            </a:r>
            <a:r>
              <a:rPr lang="en-IN" dirty="0" smtClean="0"/>
              <a:t>= </a:t>
            </a:r>
            <a:r>
              <a:rPr lang="en-US" dirty="0" smtClean="0"/>
              <a:t>– </a:t>
            </a:r>
            <a:r>
              <a:rPr lang="en-IN" dirty="0" smtClean="0"/>
              <a:t>⅓</a:t>
            </a:r>
          </a:p>
          <a:p>
            <a:pPr>
              <a:buNone/>
            </a:pPr>
            <a:r>
              <a:rPr lang="en-US" dirty="0" smtClean="0"/>
              <a:t>Hence the solution to the given homogeneous RR is: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		a</a:t>
            </a:r>
            <a:r>
              <a:rPr lang="en-IN" b="1" baseline="-25000" dirty="0" smtClean="0">
                <a:solidFill>
                  <a:srgbClr val="FF0000"/>
                </a:solidFill>
              </a:rPr>
              <a:t>n</a:t>
            </a:r>
            <a:r>
              <a:rPr lang="en-IN" b="1" dirty="0" smtClean="0">
                <a:solidFill>
                  <a:srgbClr val="FF0000"/>
                </a:solidFill>
              </a:rPr>
              <a:t> = ⅓ (2)</a:t>
            </a:r>
            <a:r>
              <a:rPr lang="en-IN" b="1" baseline="30000" dirty="0" smtClean="0">
                <a:solidFill>
                  <a:srgbClr val="FF0000"/>
                </a:solidFill>
              </a:rPr>
              <a:t>n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–</a:t>
            </a:r>
            <a:r>
              <a:rPr lang="en-IN" b="1" dirty="0" smtClean="0">
                <a:solidFill>
                  <a:srgbClr val="FF0000"/>
                </a:solidFill>
              </a:rPr>
              <a:t> ⅓ (</a:t>
            </a:r>
            <a:r>
              <a:rPr lang="en-US" b="1" dirty="0" smtClean="0">
                <a:solidFill>
                  <a:srgbClr val="FF0000"/>
                </a:solidFill>
              </a:rPr>
              <a:t>– </a:t>
            </a:r>
            <a:r>
              <a:rPr lang="en-IN" b="1" dirty="0" smtClean="0">
                <a:solidFill>
                  <a:srgbClr val="FF0000"/>
                </a:solidFill>
              </a:rPr>
              <a:t>1)</a:t>
            </a:r>
            <a:r>
              <a:rPr lang="en-IN" b="1" baseline="30000" dirty="0" smtClean="0">
                <a:solidFill>
                  <a:srgbClr val="FF0000"/>
                </a:solidFill>
              </a:rPr>
              <a:t>n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BCSC0010 Discrete Mathematics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Next Topic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to solve Recurrence Relations(Contd.)</a:t>
            </a:r>
            <a:endParaRPr lang="en-IN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172</Words>
  <Application>Microsoft Office PowerPoint</Application>
  <PresentationFormat>Custom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Discrete Mathematics BCSC0010</vt:lpstr>
      <vt:lpstr>Methods of solving RR</vt:lpstr>
      <vt:lpstr>Iteration Method</vt:lpstr>
      <vt:lpstr>Characteristic Roots Method</vt:lpstr>
      <vt:lpstr>Characteristic Roots Method</vt:lpstr>
      <vt:lpstr>Solve the recurrence relation an = an-1 + 2 an-2 , n ≥2 with the initial conditions a0 = 0, a1 = 1.</vt:lpstr>
      <vt:lpstr>Next Topic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Pari</cp:lastModifiedBy>
  <cp:revision>128</cp:revision>
  <dcterms:created xsi:type="dcterms:W3CDTF">2020-06-15T14:58:31Z</dcterms:created>
  <dcterms:modified xsi:type="dcterms:W3CDTF">2020-07-22T09:07:14Z</dcterms:modified>
</cp:coreProperties>
</file>