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4" r:id="rId2"/>
    <p:sldId id="325" r:id="rId3"/>
    <p:sldId id="326" r:id="rId4"/>
    <p:sldId id="327" r:id="rId5"/>
    <p:sldId id="328" r:id="rId6"/>
    <p:sldId id="329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F681-F59E-4182-8F6E-2E4DD0456ED4}" type="datetimeFigureOut">
              <a:rPr lang="en-US" smtClean="0"/>
              <a:pPr/>
              <a:t>7/22/2020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6E7C9-2772-43D9-AC79-0C58FED9AB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AAC3EB3-97B8-4CDC-A108-0AD7E0BDE6E1}"/>
              </a:ext>
            </a:extLst>
          </p:cNvPr>
          <p:cNvSpPr/>
          <p:nvPr userDrawn="1"/>
        </p:nvSpPr>
        <p:spPr>
          <a:xfrm>
            <a:off x="9486900" y="114301"/>
            <a:ext cx="2576146" cy="1219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pPr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4B81EF-ADC0-434C-8F8D-75162989A094}"/>
              </a:ext>
            </a:extLst>
          </p:cNvPr>
          <p:cNvSpPr/>
          <p:nvPr userDrawn="1"/>
        </p:nvSpPr>
        <p:spPr>
          <a:xfrm>
            <a:off x="8610600" y="333375"/>
            <a:ext cx="2743200" cy="13128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16D53-4322-4971-8663-8C341542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300"/>
            <a:ext cx="10515600" cy="2190749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+mn-lt"/>
              </a:rPr>
              <a:t>Discrete Mathematics</a:t>
            </a:r>
            <a:br>
              <a:rPr lang="en-IN" sz="6600" b="1" dirty="0">
                <a:latin typeface="+mn-lt"/>
              </a:rPr>
            </a:br>
            <a:r>
              <a:rPr lang="en-IN" sz="6600" b="1" dirty="0">
                <a:latin typeface="+mn-lt"/>
              </a:rPr>
              <a:t>BCSC0010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3A120E-8782-4BDB-9D94-C00E649F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7" y="3714749"/>
            <a:ext cx="9144000" cy="286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800" dirty="0" smtClean="0"/>
              <a:t>Module </a:t>
            </a:r>
            <a:r>
              <a:rPr lang="en-IN" sz="4800" dirty="0"/>
              <a:t>1</a:t>
            </a:r>
          </a:p>
          <a:p>
            <a:pPr algn="ctr"/>
            <a:endParaRPr lang="en-IN" sz="4800" dirty="0"/>
          </a:p>
          <a:p>
            <a:pPr marL="0" indent="0" algn="ctr">
              <a:buNone/>
            </a:pPr>
            <a:r>
              <a:rPr lang="en-IN" sz="4800" dirty="0" smtClean="0"/>
              <a:t>Recurrence Relations</a:t>
            </a:r>
          </a:p>
          <a:p>
            <a:pPr marL="0" indent="0" algn="ctr">
              <a:buNone/>
            </a:pPr>
            <a:r>
              <a:rPr lang="en-IN" sz="4800" dirty="0" smtClean="0"/>
              <a:t>(Lecture11)</a:t>
            </a:r>
            <a:endParaRPr lang="en-IN" sz="48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667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4639"/>
            <a:ext cx="11277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Solve the recurrence relation </a:t>
            </a:r>
            <a:r>
              <a:rPr lang="en-IN" sz="3200" b="1" dirty="0" smtClean="0">
                <a:solidFill>
                  <a:srgbClr val="FF0000"/>
                </a:solidFill>
              </a:rPr>
              <a:t>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 </a:t>
            </a:r>
            <a:r>
              <a:rPr lang="en-US" sz="3200" dirty="0" smtClean="0">
                <a:solidFill>
                  <a:srgbClr val="FF0000"/>
                </a:solidFill>
              </a:rPr>
              <a:t>–</a:t>
            </a:r>
            <a:r>
              <a:rPr lang="en-IN" sz="3200" b="1" dirty="0" smtClean="0">
                <a:solidFill>
                  <a:srgbClr val="FF0000"/>
                </a:solidFill>
              </a:rPr>
              <a:t> 4a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n-1</a:t>
            </a:r>
            <a:r>
              <a:rPr lang="en-IN" sz="3200" b="1" dirty="0" smtClean="0">
                <a:solidFill>
                  <a:srgbClr val="FF0000"/>
                </a:solidFill>
              </a:rPr>
              <a:t> + 4 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n-2 </a:t>
            </a:r>
            <a:r>
              <a:rPr lang="en-IN" sz="3200" b="1" dirty="0" smtClean="0">
                <a:solidFill>
                  <a:srgbClr val="FF0000"/>
                </a:solidFill>
              </a:rPr>
              <a:t>= 0, </a:t>
            </a:r>
            <a:br>
              <a:rPr lang="en-IN" sz="3200" b="1" dirty="0" smtClean="0">
                <a:solidFill>
                  <a:srgbClr val="FF0000"/>
                </a:solidFill>
              </a:rPr>
            </a:br>
            <a:r>
              <a:rPr lang="en-IN" sz="3200" dirty="0" smtClean="0">
                <a:solidFill>
                  <a:srgbClr val="FF0000"/>
                </a:solidFill>
              </a:rPr>
              <a:t>n ≥2 with the initial conditions a</a:t>
            </a:r>
            <a:r>
              <a:rPr lang="en-IN" sz="3200" baseline="-25000" dirty="0" smtClean="0">
                <a:solidFill>
                  <a:srgbClr val="FF0000"/>
                </a:solidFill>
              </a:rPr>
              <a:t>0</a:t>
            </a:r>
            <a:r>
              <a:rPr lang="en-IN" sz="3200" dirty="0" smtClean="0">
                <a:solidFill>
                  <a:srgbClr val="FF0000"/>
                </a:solidFill>
              </a:rPr>
              <a:t> = a</a:t>
            </a:r>
            <a:r>
              <a:rPr lang="en-IN" sz="3200" baseline="-25000" dirty="0" smtClean="0">
                <a:solidFill>
                  <a:srgbClr val="FF0000"/>
                </a:solidFill>
              </a:rPr>
              <a:t>1</a:t>
            </a:r>
            <a:r>
              <a:rPr lang="en-IN" sz="3200" dirty="0" smtClean="0">
                <a:solidFill>
                  <a:srgbClr val="FF0000"/>
                </a:solidFill>
              </a:rPr>
              <a:t> = 1.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65564"/>
            <a:ext cx="10668000" cy="49876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Given </a:t>
            </a:r>
            <a:r>
              <a:rPr lang="en-IN" dirty="0" smtClean="0"/>
              <a:t>a</a:t>
            </a:r>
            <a:r>
              <a:rPr lang="en-IN" baseline="-25000" dirty="0" smtClean="0"/>
              <a:t>n </a:t>
            </a:r>
            <a:r>
              <a:rPr lang="en-US" dirty="0" smtClean="0"/>
              <a:t>–</a:t>
            </a:r>
            <a:r>
              <a:rPr lang="en-IN" dirty="0" smtClean="0"/>
              <a:t> 4a</a:t>
            </a:r>
            <a:r>
              <a:rPr lang="en-IN" baseline="-25000" dirty="0" smtClean="0"/>
              <a:t>n-1</a:t>
            </a:r>
            <a:r>
              <a:rPr lang="en-IN" dirty="0" smtClean="0"/>
              <a:t> + 4 a</a:t>
            </a:r>
            <a:r>
              <a:rPr lang="en-IN" baseline="-25000" dirty="0" smtClean="0"/>
              <a:t>n-2 </a:t>
            </a:r>
            <a:r>
              <a:rPr lang="en-IN" dirty="0" smtClean="0"/>
              <a:t>= 0</a:t>
            </a:r>
            <a:endParaRPr lang="en-IN" baseline="-25000" dirty="0" smtClean="0"/>
          </a:p>
          <a:p>
            <a:pPr>
              <a:buNone/>
            </a:pPr>
            <a:r>
              <a:rPr lang="en-US" dirty="0" smtClean="0"/>
              <a:t>Then the characteristic eqn. is 	</a:t>
            </a:r>
            <a:r>
              <a:rPr lang="en-IN" b="1" dirty="0" smtClean="0">
                <a:solidFill>
                  <a:srgbClr val="FF0000"/>
                </a:solidFill>
              </a:rPr>
              <a:t> r</a:t>
            </a:r>
            <a:r>
              <a:rPr lang="en-IN" b="1" baseline="30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 - 4r + 4 = 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 or, 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(r – 2)(r – 2) = 0</a:t>
            </a:r>
          </a:p>
          <a:p>
            <a:pPr>
              <a:buNone/>
            </a:pPr>
            <a:r>
              <a:rPr lang="en-US" dirty="0" smtClean="0"/>
              <a:t>	 or, 	r = 2, 2</a:t>
            </a:r>
          </a:p>
          <a:p>
            <a:pPr>
              <a:buNone/>
            </a:pPr>
            <a:r>
              <a:rPr lang="en-US" dirty="0" smtClean="0"/>
              <a:t>Therefore, the general solution is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A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 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+ n A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 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Given </a:t>
            </a:r>
            <a:r>
              <a:rPr lang="en-IN" dirty="0" smtClean="0"/>
              <a:t>a</a:t>
            </a:r>
            <a:r>
              <a:rPr lang="en-IN" baseline="-25000" dirty="0" smtClean="0"/>
              <a:t>0</a:t>
            </a:r>
            <a:r>
              <a:rPr lang="en-IN" dirty="0" smtClean="0"/>
              <a:t> = 1 	 then	A</a:t>
            </a:r>
            <a:r>
              <a:rPr lang="en-IN" baseline="-25000" dirty="0" smtClean="0"/>
              <a:t>1</a:t>
            </a:r>
            <a:r>
              <a:rPr lang="en-IN" dirty="0" smtClean="0"/>
              <a:t>  = 1			.....(1)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IN" dirty="0" smtClean="0"/>
              <a:t>a</a:t>
            </a:r>
            <a:r>
              <a:rPr lang="en-IN" baseline="-25000" dirty="0" smtClean="0"/>
              <a:t>1</a:t>
            </a:r>
            <a:r>
              <a:rPr lang="en-IN" dirty="0" smtClean="0"/>
              <a:t> = 1	 then	2A</a:t>
            </a:r>
            <a:r>
              <a:rPr lang="en-IN" baseline="-25000" dirty="0" smtClean="0"/>
              <a:t>1</a:t>
            </a:r>
            <a:r>
              <a:rPr lang="en-IN" dirty="0" smtClean="0"/>
              <a:t> + 2A</a:t>
            </a:r>
            <a:r>
              <a:rPr lang="en-IN" baseline="-25000" dirty="0" smtClean="0"/>
              <a:t>2</a:t>
            </a:r>
            <a:r>
              <a:rPr lang="en-IN" dirty="0" smtClean="0"/>
              <a:t> = 1		.....(2)</a:t>
            </a:r>
          </a:p>
          <a:p>
            <a:pPr>
              <a:buNone/>
            </a:pPr>
            <a:r>
              <a:rPr lang="en-US" dirty="0" smtClean="0"/>
              <a:t>Solving (1) and (2) we get </a:t>
            </a:r>
            <a:r>
              <a:rPr lang="en-IN" dirty="0" smtClean="0"/>
              <a:t>A</a:t>
            </a:r>
            <a:r>
              <a:rPr lang="en-IN" baseline="-25000" dirty="0" smtClean="0"/>
              <a:t>1 </a:t>
            </a:r>
            <a:r>
              <a:rPr lang="en-IN" dirty="0" smtClean="0"/>
              <a:t>= 1 and A</a:t>
            </a:r>
            <a:r>
              <a:rPr lang="en-IN" baseline="-25000" dirty="0" smtClean="0"/>
              <a:t>2 </a:t>
            </a:r>
            <a:r>
              <a:rPr lang="en-IN" dirty="0" smtClean="0"/>
              <a:t>=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/>
              <a:t>½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US" dirty="0" smtClean="0"/>
              <a:t>Hence the solution to the given homogeneous RR is: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½ n 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(1 </a:t>
            </a:r>
            <a:r>
              <a:rPr lang="en-US" b="1" dirty="0" smtClean="0">
                <a:solidFill>
                  <a:srgbClr val="FF0000"/>
                </a:solidFill>
              </a:rPr>
              <a:t>– </a:t>
            </a:r>
            <a:r>
              <a:rPr lang="en-IN" b="1" dirty="0" smtClean="0">
                <a:solidFill>
                  <a:srgbClr val="FF0000"/>
                </a:solidFill>
              </a:rPr>
              <a:t>½ n</a:t>
            </a:r>
            <a:r>
              <a:rPr lang="en-US" b="1" dirty="0" smtClean="0">
                <a:solidFill>
                  <a:srgbClr val="FF0000"/>
                </a:solidFill>
              </a:rPr>
              <a:t>) 2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endParaRPr lang="en-IN" b="1" baseline="30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9"/>
            <a:ext cx="1076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</a:rPr>
              <a:t>Solve the homogeneous recurrence relation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 </a:t>
            </a:r>
            <a:r>
              <a:rPr lang="en-US" sz="3200" dirty="0" smtClean="0">
                <a:solidFill>
                  <a:srgbClr val="FF0000"/>
                </a:solidFill>
              </a:rPr>
              <a:t>–</a:t>
            </a:r>
            <a:r>
              <a:rPr lang="en-IN" sz="3200" b="1" dirty="0" smtClean="0">
                <a:solidFill>
                  <a:srgbClr val="FF0000"/>
                </a:solidFill>
              </a:rPr>
              <a:t> 8a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n-1</a:t>
            </a:r>
            <a:r>
              <a:rPr lang="en-IN" sz="3200" b="1" dirty="0" smtClean="0">
                <a:solidFill>
                  <a:srgbClr val="FF0000"/>
                </a:solidFill>
              </a:rPr>
              <a:t> + 21a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n-2 </a:t>
            </a:r>
            <a:r>
              <a:rPr lang="en-US" sz="3200" dirty="0" smtClean="0">
                <a:solidFill>
                  <a:srgbClr val="FF0000"/>
                </a:solidFill>
              </a:rPr>
              <a:t>–</a:t>
            </a:r>
            <a:r>
              <a:rPr lang="en-IN" sz="3200" b="1" dirty="0" smtClean="0">
                <a:solidFill>
                  <a:srgbClr val="FF0000"/>
                </a:solidFill>
              </a:rPr>
              <a:t> 18a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n-3</a:t>
            </a:r>
            <a:r>
              <a:rPr lang="en-IN" sz="3200" b="1" dirty="0" smtClean="0">
                <a:solidFill>
                  <a:srgbClr val="FF0000"/>
                </a:solidFill>
              </a:rPr>
              <a:t> = 0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76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characteristic eqn. is 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r</a:t>
            </a:r>
            <a:r>
              <a:rPr lang="en-IN" b="1" baseline="30000" dirty="0" smtClean="0">
                <a:solidFill>
                  <a:srgbClr val="FF0000"/>
                </a:solidFill>
              </a:rPr>
              <a:t>3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8r</a:t>
            </a:r>
            <a:r>
              <a:rPr lang="en-IN" b="1" baseline="30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 + 21r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18 = 0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or,</a:t>
            </a:r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dirty="0" smtClean="0"/>
              <a:t>r</a:t>
            </a:r>
            <a:r>
              <a:rPr lang="en-IN" baseline="30000" dirty="0" smtClean="0"/>
              <a:t>3</a:t>
            </a:r>
            <a:r>
              <a:rPr lang="en-IN" dirty="0" smtClean="0"/>
              <a:t> </a:t>
            </a:r>
            <a:r>
              <a:rPr lang="en-US" dirty="0" smtClean="0"/>
              <a:t>–</a:t>
            </a:r>
            <a:r>
              <a:rPr lang="en-IN" dirty="0" smtClean="0"/>
              <a:t> 2r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US" dirty="0" smtClean="0"/>
              <a:t>–</a:t>
            </a:r>
            <a:r>
              <a:rPr lang="en-IN" dirty="0" smtClean="0"/>
              <a:t> 6r</a:t>
            </a:r>
            <a:r>
              <a:rPr lang="en-IN" baseline="30000" dirty="0" smtClean="0"/>
              <a:t>2</a:t>
            </a:r>
            <a:r>
              <a:rPr lang="en-IN" dirty="0" smtClean="0"/>
              <a:t> + 12r + 9r </a:t>
            </a:r>
            <a:r>
              <a:rPr lang="en-US" dirty="0" smtClean="0"/>
              <a:t>–</a:t>
            </a:r>
            <a:r>
              <a:rPr lang="en-IN" dirty="0" smtClean="0"/>
              <a:t> 18 = 0 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IN" dirty="0" smtClean="0"/>
              <a:t>	or,  r</a:t>
            </a:r>
            <a:r>
              <a:rPr lang="en-IN" baseline="30000" dirty="0" smtClean="0"/>
              <a:t>2</a:t>
            </a:r>
            <a:r>
              <a:rPr lang="en-US" dirty="0" smtClean="0"/>
              <a:t>(r – 2) –</a:t>
            </a:r>
            <a:r>
              <a:rPr lang="en-IN" dirty="0" smtClean="0"/>
              <a:t> 6r</a:t>
            </a:r>
            <a:r>
              <a:rPr lang="en-US" dirty="0" smtClean="0"/>
              <a:t>(r – 2) + 9(r – 2)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or, </a:t>
            </a:r>
            <a:r>
              <a:rPr lang="en-US" dirty="0" smtClean="0"/>
              <a:t>	(r – 2) (</a:t>
            </a:r>
            <a:r>
              <a:rPr lang="en-IN" dirty="0" smtClean="0"/>
              <a:t>r</a:t>
            </a:r>
            <a:r>
              <a:rPr lang="en-IN" baseline="30000" dirty="0" smtClean="0"/>
              <a:t>2 </a:t>
            </a:r>
            <a:r>
              <a:rPr lang="en-US" dirty="0" smtClean="0"/>
              <a:t>–</a:t>
            </a:r>
            <a:r>
              <a:rPr lang="en-IN" dirty="0" smtClean="0"/>
              <a:t> 6</a:t>
            </a:r>
            <a:r>
              <a:rPr lang="en-US" dirty="0" smtClean="0"/>
              <a:t>r + 9) =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or, </a:t>
            </a:r>
            <a:r>
              <a:rPr lang="en-US" dirty="0" smtClean="0"/>
              <a:t>	(r – 2) (r – 3)</a:t>
            </a:r>
            <a:r>
              <a:rPr lang="en-US" baseline="30000" dirty="0" smtClean="0"/>
              <a:t>2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	So,	  r = 2, 3, 3</a:t>
            </a:r>
          </a:p>
          <a:p>
            <a:pPr>
              <a:buNone/>
            </a:pPr>
            <a:r>
              <a:rPr lang="en-US" dirty="0" smtClean="0"/>
              <a:t>Hence the solution to the homogeneous RR is: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		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= A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(2)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IN" b="1" dirty="0" smtClean="0">
                <a:solidFill>
                  <a:srgbClr val="FF0000"/>
                </a:solidFill>
              </a:rPr>
              <a:t> A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(3)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IN" b="1" dirty="0" smtClean="0">
                <a:solidFill>
                  <a:srgbClr val="FF0000"/>
                </a:solidFill>
              </a:rPr>
              <a:t> nA</a:t>
            </a:r>
            <a:r>
              <a:rPr lang="en-IN" b="1" baseline="-25000" dirty="0" smtClean="0">
                <a:solidFill>
                  <a:srgbClr val="FF0000"/>
                </a:solidFill>
              </a:rPr>
              <a:t>3</a:t>
            </a:r>
            <a:r>
              <a:rPr lang="en-IN" b="1" dirty="0" smtClean="0">
                <a:solidFill>
                  <a:srgbClr val="FF0000"/>
                </a:solidFill>
              </a:rPr>
              <a:t>(3)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endParaRPr lang="en-IN" b="1" baseline="30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Non Homogeneous Recurrence Relations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76400"/>
            <a:ext cx="11379200" cy="47244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</a:t>
            </a:r>
            <a:r>
              <a:rPr lang="en-IN" b="1" baseline="-25000" dirty="0" smtClean="0">
                <a:solidFill>
                  <a:srgbClr val="FF0000"/>
                </a:solidFill>
              </a:rPr>
              <a:t>0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+ C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n-1</a:t>
            </a:r>
            <a:r>
              <a:rPr lang="en-IN" b="1" dirty="0" smtClean="0">
                <a:solidFill>
                  <a:srgbClr val="FF0000"/>
                </a:solidFill>
              </a:rPr>
              <a:t> + C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n-2</a:t>
            </a:r>
            <a:r>
              <a:rPr lang="en-IN" b="1" dirty="0" smtClean="0">
                <a:solidFill>
                  <a:srgbClr val="FF0000"/>
                </a:solidFill>
              </a:rPr>
              <a:t> + .......…+ </a:t>
            </a:r>
            <a:r>
              <a:rPr lang="en-IN" b="1" dirty="0" err="1" smtClean="0">
                <a:solidFill>
                  <a:srgbClr val="FF0000"/>
                </a:solidFill>
              </a:rPr>
              <a:t>C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IN" b="1" dirty="0" err="1" smtClean="0">
                <a:solidFill>
                  <a:srgbClr val="FF0000"/>
                </a:solidFill>
              </a:rPr>
              <a:t>a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IN" b="1" baseline="-25000" dirty="0" smtClean="0">
                <a:solidFill>
                  <a:srgbClr val="FF0000"/>
                </a:solidFill>
              </a:rPr>
              <a:t>-k</a:t>
            </a:r>
            <a:r>
              <a:rPr lang="en-IN" b="1" dirty="0" smtClean="0">
                <a:solidFill>
                  <a:srgbClr val="FF0000"/>
                </a:solidFill>
              </a:rPr>
              <a:t> = f(n)</a:t>
            </a:r>
          </a:p>
          <a:p>
            <a:pPr>
              <a:buNone/>
            </a:pPr>
            <a:r>
              <a:rPr lang="en-US" dirty="0" smtClean="0"/>
              <a:t>	If f(n) ≠ 0, then it a non-homogeneous linear recurrence relation of order 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Its solution </a:t>
            </a:r>
            <a:r>
              <a:rPr lang="en-IN" b="1" dirty="0" smtClean="0"/>
              <a:t>a</a:t>
            </a:r>
            <a:r>
              <a:rPr lang="en-IN" b="1" baseline="-25000" dirty="0" smtClean="0"/>
              <a:t>n </a:t>
            </a:r>
            <a:r>
              <a:rPr lang="en-IN" dirty="0" smtClean="0"/>
              <a:t>consists of two parts: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Homogeneous solution </a:t>
            </a:r>
            <a:r>
              <a:rPr lang="en-IN" b="1" dirty="0" smtClean="0"/>
              <a:t>a</a:t>
            </a:r>
            <a:r>
              <a:rPr lang="en-IN" b="1" baseline="-25000" dirty="0" smtClean="0"/>
              <a:t>n</a:t>
            </a:r>
            <a:r>
              <a:rPr lang="en-IN" b="1" baseline="30000" dirty="0" smtClean="0"/>
              <a:t>(h) </a:t>
            </a:r>
            <a:r>
              <a:rPr lang="en-IN" dirty="0" smtClean="0"/>
              <a:t>by keeping f(n) = 0.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Particular solution </a:t>
            </a:r>
            <a:r>
              <a:rPr lang="en-IN" b="1" dirty="0" smtClean="0"/>
              <a:t>a</a:t>
            </a:r>
            <a:r>
              <a:rPr lang="en-IN" b="1" baseline="-25000" dirty="0" smtClean="0"/>
              <a:t>n</a:t>
            </a:r>
            <a:r>
              <a:rPr lang="en-IN" b="1" baseline="30000" dirty="0" smtClean="0"/>
              <a:t>(p) </a:t>
            </a:r>
            <a:r>
              <a:rPr lang="en-IN" dirty="0" smtClean="0"/>
              <a:t>by keeping f(n) on the right hand side</a:t>
            </a:r>
            <a:r>
              <a:rPr lang="en-IN" dirty="0" smtClean="0"/>
              <a:t>.</a:t>
            </a:r>
          </a:p>
          <a:p>
            <a:pPr marL="514350" indent="-514350">
              <a:buNone/>
            </a:pPr>
            <a:endParaRPr lang="en-IN" dirty="0" smtClean="0"/>
          </a:p>
          <a:p>
            <a:pPr marL="360363" indent="-360363"/>
            <a:r>
              <a:rPr lang="en-US" dirty="0" smtClean="0"/>
              <a:t>The required general solution is</a:t>
            </a:r>
          </a:p>
          <a:p>
            <a:pPr marL="514350" indent="-514350">
              <a:buNone/>
            </a:pPr>
            <a:r>
              <a:rPr lang="en-IN" b="1" dirty="0" smtClean="0"/>
              <a:t>			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baseline="3000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b="1" dirty="0" smtClean="0">
                <a:solidFill>
                  <a:srgbClr val="FF0000"/>
                </a:solidFill>
              </a:rPr>
              <a:t> 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baseline="30000" dirty="0" smtClean="0">
                <a:solidFill>
                  <a:srgbClr val="FF0000"/>
                </a:solidFill>
              </a:rPr>
              <a:t>(h) </a:t>
            </a:r>
            <a:r>
              <a:rPr lang="en-IN" dirty="0" smtClean="0">
                <a:solidFill>
                  <a:srgbClr val="FF0000"/>
                </a:solidFill>
              </a:rPr>
              <a:t>+ 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baseline="30000" dirty="0" smtClean="0">
                <a:solidFill>
                  <a:srgbClr val="FF0000"/>
                </a:solidFill>
              </a:rPr>
              <a:t>(p)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Case I. When f(n) = k, a constant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7126"/>
            <a:ext cx="11277600" cy="47174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Solve 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n+2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IN" b="1" dirty="0" smtClean="0">
                <a:solidFill>
                  <a:srgbClr val="FF0000"/>
                </a:solidFill>
              </a:rPr>
              <a:t> 5a</a:t>
            </a:r>
            <a:r>
              <a:rPr lang="en-IN" b="1" baseline="-25000" dirty="0" smtClean="0">
                <a:solidFill>
                  <a:srgbClr val="FF0000"/>
                </a:solidFill>
              </a:rPr>
              <a:t>n+1</a:t>
            </a:r>
            <a:r>
              <a:rPr lang="en-IN" b="1" dirty="0" smtClean="0">
                <a:solidFill>
                  <a:srgbClr val="FF0000"/>
                </a:solidFill>
              </a:rPr>
              <a:t> + 6a</a:t>
            </a:r>
            <a:r>
              <a:rPr lang="en-IN" b="1" baseline="-25000" dirty="0" smtClean="0">
                <a:solidFill>
                  <a:srgbClr val="FF0000"/>
                </a:solidFill>
              </a:rPr>
              <a:t>n </a:t>
            </a:r>
            <a:r>
              <a:rPr lang="en-IN" b="1" dirty="0" smtClean="0">
                <a:solidFill>
                  <a:srgbClr val="FF0000"/>
                </a:solidFill>
              </a:rPr>
              <a:t>= 2, </a:t>
            </a:r>
            <a:r>
              <a:rPr lang="en-IN" dirty="0" smtClean="0">
                <a:solidFill>
                  <a:srgbClr val="FF0000"/>
                </a:solidFill>
              </a:rPr>
              <a:t>with the initial conditions a</a:t>
            </a:r>
            <a:r>
              <a:rPr lang="en-IN" baseline="-25000" dirty="0" smtClean="0">
                <a:solidFill>
                  <a:srgbClr val="FF0000"/>
                </a:solidFill>
              </a:rPr>
              <a:t>0</a:t>
            </a:r>
            <a:r>
              <a:rPr lang="en-IN" dirty="0" smtClean="0">
                <a:solidFill>
                  <a:srgbClr val="FF0000"/>
                </a:solidFill>
              </a:rPr>
              <a:t> = 1 and a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en-IN" dirty="0" smtClean="0">
                <a:solidFill>
                  <a:srgbClr val="FF0000"/>
                </a:solidFill>
              </a:rPr>
              <a:t>1.</a:t>
            </a:r>
          </a:p>
          <a:p>
            <a:pPr>
              <a:buNone/>
            </a:pPr>
            <a:r>
              <a:rPr lang="en-US" dirty="0" smtClean="0"/>
              <a:t>The characteristic equation for homogeneous part is: 	</a:t>
            </a:r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- 5r + 6 = 0	or,	r = 2, 3</a:t>
            </a:r>
          </a:p>
          <a:p>
            <a:pPr>
              <a:buNone/>
            </a:pPr>
            <a:r>
              <a:rPr lang="en-US" dirty="0" smtClean="0"/>
              <a:t>So, the homogeneous solution is:    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baseline="30000" dirty="0" smtClean="0">
                <a:solidFill>
                  <a:srgbClr val="FF0000"/>
                </a:solidFill>
              </a:rPr>
              <a:t>(h) </a:t>
            </a:r>
            <a:r>
              <a:rPr lang="en-IN" b="1" dirty="0" smtClean="0">
                <a:solidFill>
                  <a:srgbClr val="FF0000"/>
                </a:solidFill>
              </a:rPr>
              <a:t>= C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2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+ C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3</a:t>
            </a:r>
            <a:r>
              <a:rPr lang="en-IN" b="1" baseline="30000" dirty="0" smtClean="0">
                <a:solidFill>
                  <a:srgbClr val="FF0000"/>
                </a:solidFill>
              </a:rPr>
              <a:t>n </a:t>
            </a:r>
          </a:p>
          <a:p>
            <a:pPr>
              <a:buNone/>
            </a:pPr>
            <a:r>
              <a:rPr lang="en-US" dirty="0" smtClean="0"/>
              <a:t>Let particular solution is of the form </a:t>
            </a:r>
            <a:r>
              <a:rPr lang="en-IN" dirty="0" smtClean="0"/>
              <a:t>a</a:t>
            </a:r>
            <a:r>
              <a:rPr lang="en-IN" baseline="-25000" dirty="0" smtClean="0"/>
              <a:t>n </a:t>
            </a:r>
            <a:r>
              <a:rPr lang="en-IN" dirty="0" smtClean="0"/>
              <a:t>= P.</a:t>
            </a:r>
          </a:p>
          <a:p>
            <a:pPr>
              <a:buNone/>
            </a:pPr>
            <a:r>
              <a:rPr lang="en-IN" dirty="0" smtClean="0"/>
              <a:t>Then, P – 5P + 6P = 2 	or,	P = 1</a:t>
            </a:r>
          </a:p>
          <a:p>
            <a:pPr>
              <a:buNone/>
            </a:pPr>
            <a:r>
              <a:rPr lang="en-US" dirty="0" smtClean="0"/>
              <a:t>So, the particular solution is:		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</a:t>
            </a:r>
            <a:r>
              <a:rPr lang="en-IN" b="1" baseline="30000" dirty="0" smtClean="0">
                <a:solidFill>
                  <a:srgbClr val="FF0000"/>
                </a:solidFill>
              </a:rPr>
              <a:t>(p) </a:t>
            </a:r>
            <a:r>
              <a:rPr lang="en-IN" b="1" dirty="0" smtClean="0">
                <a:solidFill>
                  <a:srgbClr val="FF0000"/>
                </a:solidFill>
              </a:rPr>
              <a:t>= 1 </a:t>
            </a:r>
          </a:p>
          <a:p>
            <a:pPr>
              <a:buNone/>
            </a:pPr>
            <a:r>
              <a:rPr lang="en-IN" dirty="0" smtClean="0"/>
              <a:t>Hence, the general solution is given as,</a:t>
            </a:r>
          </a:p>
          <a:p>
            <a:pPr>
              <a:buNone/>
            </a:pPr>
            <a:r>
              <a:rPr lang="en-IN" dirty="0" smtClean="0"/>
              <a:t>a</a:t>
            </a:r>
            <a:r>
              <a:rPr lang="en-IN" baseline="-25000" dirty="0" smtClean="0"/>
              <a:t>n </a:t>
            </a:r>
            <a:r>
              <a:rPr lang="en-IN" dirty="0" smtClean="0"/>
              <a:t>= a</a:t>
            </a:r>
            <a:r>
              <a:rPr lang="en-IN" baseline="-25000" dirty="0" smtClean="0"/>
              <a:t>n</a:t>
            </a:r>
            <a:r>
              <a:rPr lang="en-IN" baseline="30000" dirty="0" smtClean="0"/>
              <a:t>(h) </a:t>
            </a:r>
            <a:r>
              <a:rPr lang="en-IN" dirty="0" smtClean="0"/>
              <a:t>+ a</a:t>
            </a:r>
            <a:r>
              <a:rPr lang="en-IN" baseline="-25000" dirty="0" smtClean="0"/>
              <a:t>n</a:t>
            </a:r>
            <a:r>
              <a:rPr lang="en-IN" baseline="30000" dirty="0" smtClean="0"/>
              <a:t>(p)	</a:t>
            </a:r>
            <a:r>
              <a:rPr lang="en-US" dirty="0" smtClean="0"/>
              <a:t> So,</a:t>
            </a:r>
            <a:r>
              <a:rPr lang="en-IN" baseline="30000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a</a:t>
            </a:r>
            <a:r>
              <a:rPr lang="en-IN" b="1" baseline="-25000" dirty="0" smtClean="0">
                <a:solidFill>
                  <a:srgbClr val="FF0000"/>
                </a:solidFill>
              </a:rPr>
              <a:t>n </a:t>
            </a:r>
            <a:r>
              <a:rPr lang="en-IN" b="1" dirty="0" smtClean="0">
                <a:solidFill>
                  <a:srgbClr val="FF0000"/>
                </a:solidFill>
              </a:rPr>
              <a:t>= C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2</a:t>
            </a:r>
            <a:r>
              <a:rPr lang="en-IN" b="1" baseline="30000" dirty="0" smtClean="0">
                <a:solidFill>
                  <a:srgbClr val="FF0000"/>
                </a:solidFill>
              </a:rPr>
              <a:t>n</a:t>
            </a:r>
            <a:r>
              <a:rPr lang="en-IN" b="1" dirty="0" smtClean="0">
                <a:solidFill>
                  <a:srgbClr val="FF0000"/>
                </a:solidFill>
              </a:rPr>
              <a:t> + C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3</a:t>
            </a:r>
            <a:r>
              <a:rPr lang="en-IN" b="1" baseline="30000" dirty="0" smtClean="0">
                <a:solidFill>
                  <a:srgbClr val="FF0000"/>
                </a:solidFill>
              </a:rPr>
              <a:t>n </a:t>
            </a:r>
            <a:r>
              <a:rPr lang="en-IN" b="1" dirty="0" smtClean="0">
                <a:solidFill>
                  <a:srgbClr val="FF0000"/>
                </a:solidFill>
              </a:rPr>
              <a:t>+ 1</a:t>
            </a:r>
            <a:r>
              <a:rPr lang="en-IN" dirty="0" smtClean="0">
                <a:solidFill>
                  <a:srgbClr val="FF0000"/>
                </a:solidFill>
              </a:rPr>
              <a:t>	…..(1)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Case I. When f(n) = k, a constant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5564"/>
            <a:ext cx="11074400" cy="475903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baseline="-25000" dirty="0" smtClean="0">
                <a:solidFill>
                  <a:srgbClr val="FF0000"/>
                </a:solidFill>
              </a:rPr>
              <a:t>n </a:t>
            </a:r>
            <a:r>
              <a:rPr lang="en-IN" dirty="0" smtClean="0">
                <a:solidFill>
                  <a:srgbClr val="FF0000"/>
                </a:solidFill>
              </a:rPr>
              <a:t>= C</a:t>
            </a:r>
            <a:r>
              <a:rPr lang="en-IN" baseline="-25000" dirty="0" smtClean="0">
                <a:solidFill>
                  <a:srgbClr val="FF0000"/>
                </a:solidFill>
              </a:rPr>
              <a:t>1</a:t>
            </a:r>
            <a:r>
              <a:rPr lang="en-IN" dirty="0" smtClean="0">
                <a:solidFill>
                  <a:srgbClr val="FF0000"/>
                </a:solidFill>
              </a:rPr>
              <a:t> 2</a:t>
            </a:r>
            <a:r>
              <a:rPr lang="en-IN" baseline="30000" dirty="0" smtClean="0">
                <a:solidFill>
                  <a:srgbClr val="FF0000"/>
                </a:solidFill>
              </a:rPr>
              <a:t>n</a:t>
            </a:r>
            <a:r>
              <a:rPr lang="en-IN" dirty="0" smtClean="0">
                <a:solidFill>
                  <a:srgbClr val="FF0000"/>
                </a:solidFill>
              </a:rPr>
              <a:t> + 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 3</a:t>
            </a:r>
            <a:r>
              <a:rPr lang="en-IN" baseline="30000" dirty="0" smtClean="0">
                <a:solidFill>
                  <a:srgbClr val="FF0000"/>
                </a:solidFill>
              </a:rPr>
              <a:t>n </a:t>
            </a:r>
            <a:r>
              <a:rPr lang="en-IN" dirty="0" smtClean="0">
                <a:solidFill>
                  <a:srgbClr val="FF0000"/>
                </a:solidFill>
              </a:rPr>
              <a:t>+ 1	…..(1) </a:t>
            </a:r>
          </a:p>
          <a:p>
            <a:pPr marL="0" indent="0">
              <a:buNone/>
            </a:pPr>
            <a:r>
              <a:rPr lang="en-US" dirty="0" smtClean="0"/>
              <a:t>Now using initial </a:t>
            </a:r>
            <a:r>
              <a:rPr lang="en-IN" dirty="0" smtClean="0"/>
              <a:t>conditions a</a:t>
            </a:r>
            <a:r>
              <a:rPr lang="en-IN" baseline="-25000" dirty="0" smtClean="0"/>
              <a:t>0</a:t>
            </a:r>
            <a:r>
              <a:rPr lang="en-IN" dirty="0" smtClean="0"/>
              <a:t> = 1 and a</a:t>
            </a:r>
            <a:r>
              <a:rPr lang="en-IN" baseline="-25000" dirty="0" smtClean="0"/>
              <a:t>1</a:t>
            </a:r>
            <a:r>
              <a:rPr lang="en-IN" dirty="0" smtClean="0"/>
              <a:t> = </a:t>
            </a:r>
            <a:r>
              <a:rPr lang="en-US" dirty="0" smtClean="0"/>
              <a:t>– </a:t>
            </a:r>
            <a:r>
              <a:rPr lang="en-IN" dirty="0" smtClean="0"/>
              <a:t>1, we can evaluate constant terms C</a:t>
            </a:r>
            <a:r>
              <a:rPr lang="en-IN" baseline="-25000" dirty="0" smtClean="0"/>
              <a:t>1</a:t>
            </a:r>
            <a:r>
              <a:rPr lang="en-IN" dirty="0" smtClean="0"/>
              <a:t> and C</a:t>
            </a:r>
            <a:r>
              <a:rPr lang="en-IN" baseline="-25000" dirty="0" smtClean="0"/>
              <a:t>2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US" dirty="0" smtClean="0"/>
              <a:t>Put n = 0 and n = 1 in (1) we get,</a:t>
            </a:r>
          </a:p>
          <a:p>
            <a:pPr>
              <a:buNone/>
            </a:pPr>
            <a:r>
              <a:rPr lang="en-IN" sz="3200" dirty="0" smtClean="0"/>
              <a:t>C</a:t>
            </a:r>
            <a:r>
              <a:rPr lang="en-IN" sz="3200" baseline="-25000" dirty="0" smtClean="0"/>
              <a:t>1</a:t>
            </a:r>
            <a:r>
              <a:rPr lang="en-IN" sz="3200" dirty="0" smtClean="0"/>
              <a:t> + C</a:t>
            </a:r>
            <a:r>
              <a:rPr lang="en-IN" sz="3200" baseline="-25000" dirty="0" smtClean="0"/>
              <a:t>2 </a:t>
            </a:r>
            <a:r>
              <a:rPr lang="en-IN" sz="3200" dirty="0" smtClean="0"/>
              <a:t>+ 1 = 1	      or,  C</a:t>
            </a:r>
            <a:r>
              <a:rPr lang="en-IN" sz="3200" baseline="-25000" dirty="0" smtClean="0"/>
              <a:t>1</a:t>
            </a:r>
            <a:r>
              <a:rPr lang="en-IN" sz="3200" dirty="0" smtClean="0"/>
              <a:t> + C</a:t>
            </a:r>
            <a:r>
              <a:rPr lang="en-IN" sz="3200" baseline="-25000" dirty="0" smtClean="0"/>
              <a:t>2 </a:t>
            </a:r>
            <a:r>
              <a:rPr lang="en-IN" sz="3200" dirty="0" smtClean="0"/>
              <a:t> = 0	...(2)</a:t>
            </a:r>
            <a:endParaRPr lang="en-IN" dirty="0" smtClean="0"/>
          </a:p>
          <a:p>
            <a:pPr>
              <a:buNone/>
            </a:pPr>
            <a:r>
              <a:rPr lang="en-US" sz="3200" dirty="0" smtClean="0"/>
              <a:t>2</a:t>
            </a:r>
            <a:r>
              <a:rPr lang="en-IN" sz="3200" dirty="0" smtClean="0"/>
              <a:t>C</a:t>
            </a:r>
            <a:r>
              <a:rPr lang="en-IN" sz="3200" baseline="-25000" dirty="0" smtClean="0"/>
              <a:t>1</a:t>
            </a:r>
            <a:r>
              <a:rPr lang="en-IN" sz="3200" dirty="0" smtClean="0"/>
              <a:t> + 3C</a:t>
            </a:r>
            <a:r>
              <a:rPr lang="en-IN" sz="3200" baseline="-25000" dirty="0" smtClean="0"/>
              <a:t>2 </a:t>
            </a:r>
            <a:r>
              <a:rPr lang="en-IN" sz="3200" dirty="0" smtClean="0"/>
              <a:t>+ 1 = </a:t>
            </a:r>
            <a:r>
              <a:rPr lang="en-US" sz="3200" dirty="0" smtClean="0"/>
              <a:t>– </a:t>
            </a:r>
            <a:r>
              <a:rPr lang="en-IN" sz="3200" dirty="0" smtClean="0"/>
              <a:t>1	or,  </a:t>
            </a:r>
            <a:r>
              <a:rPr lang="en-US" sz="3200" dirty="0" smtClean="0"/>
              <a:t>2</a:t>
            </a:r>
            <a:r>
              <a:rPr lang="en-IN" sz="3200" dirty="0" smtClean="0"/>
              <a:t>C</a:t>
            </a:r>
            <a:r>
              <a:rPr lang="en-IN" sz="3200" baseline="-25000" dirty="0" smtClean="0"/>
              <a:t>1</a:t>
            </a:r>
            <a:r>
              <a:rPr lang="en-IN" sz="3200" dirty="0" smtClean="0"/>
              <a:t> + 3C</a:t>
            </a:r>
            <a:r>
              <a:rPr lang="en-IN" sz="3200" baseline="-25000" dirty="0" smtClean="0"/>
              <a:t>2</a:t>
            </a:r>
            <a:r>
              <a:rPr lang="en-IN" sz="3200" dirty="0" smtClean="0"/>
              <a:t> = </a:t>
            </a:r>
            <a:r>
              <a:rPr lang="en-US" sz="3200" dirty="0" smtClean="0"/>
              <a:t>– 2</a:t>
            </a:r>
            <a:r>
              <a:rPr lang="en-IN" sz="3200" dirty="0" smtClean="0"/>
              <a:t>    ...(3)</a:t>
            </a:r>
            <a:endParaRPr lang="en-IN" dirty="0" smtClean="0"/>
          </a:p>
          <a:p>
            <a:pPr>
              <a:buNone/>
            </a:pPr>
            <a:r>
              <a:rPr lang="en-IN" sz="3200" dirty="0" smtClean="0"/>
              <a:t>By Solving (2) &amp; (3), 	C</a:t>
            </a:r>
            <a:r>
              <a:rPr lang="en-IN" sz="3200" baseline="-25000" dirty="0" smtClean="0"/>
              <a:t>1</a:t>
            </a:r>
            <a:r>
              <a:rPr lang="en-IN" sz="3200" dirty="0" smtClean="0"/>
              <a:t> = 2,    C</a:t>
            </a:r>
            <a:r>
              <a:rPr lang="en-IN" sz="3200" baseline="-25000" dirty="0" smtClean="0"/>
              <a:t>2</a:t>
            </a:r>
            <a:r>
              <a:rPr lang="en-IN" sz="3200" dirty="0" smtClean="0"/>
              <a:t> = </a:t>
            </a:r>
            <a:r>
              <a:rPr lang="en-US" sz="3200" dirty="0" smtClean="0"/>
              <a:t>– </a:t>
            </a:r>
            <a:r>
              <a:rPr lang="en-IN" sz="3200" dirty="0" smtClean="0"/>
              <a:t>2 </a:t>
            </a:r>
          </a:p>
          <a:p>
            <a:pPr>
              <a:buNone/>
            </a:pPr>
            <a:r>
              <a:rPr lang="en-IN" sz="3200" dirty="0" smtClean="0"/>
              <a:t>Therefore the general solution is given by, </a:t>
            </a:r>
          </a:p>
          <a:p>
            <a:pPr lvl="1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             </a:t>
            </a:r>
            <a:r>
              <a:rPr lang="en-IN" sz="3200" b="1" dirty="0" smtClean="0">
                <a:solidFill>
                  <a:srgbClr val="FF0000"/>
                </a:solidFill>
              </a:rPr>
              <a:t>a</a:t>
            </a:r>
            <a:r>
              <a:rPr lang="en-IN" sz="3200" b="1" baseline="-25000" dirty="0" smtClean="0">
                <a:solidFill>
                  <a:srgbClr val="FF0000"/>
                </a:solidFill>
              </a:rPr>
              <a:t>n </a:t>
            </a:r>
            <a:r>
              <a:rPr lang="en-IN" sz="3200" b="1" dirty="0" smtClean="0">
                <a:solidFill>
                  <a:srgbClr val="FF0000"/>
                </a:solidFill>
              </a:rPr>
              <a:t>= 2*2</a:t>
            </a:r>
            <a:r>
              <a:rPr lang="en-IN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IN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– </a:t>
            </a:r>
            <a:r>
              <a:rPr lang="en-IN" sz="3200" b="1" dirty="0" smtClean="0">
                <a:solidFill>
                  <a:srgbClr val="FF0000"/>
                </a:solidFill>
              </a:rPr>
              <a:t>2*3</a:t>
            </a:r>
            <a:r>
              <a:rPr lang="en-IN" sz="3200" b="1" baseline="30000" dirty="0" smtClean="0">
                <a:solidFill>
                  <a:srgbClr val="FF0000"/>
                </a:solidFill>
              </a:rPr>
              <a:t>n </a:t>
            </a:r>
            <a:r>
              <a:rPr lang="en-IN" sz="3200" b="1" dirty="0" smtClean="0">
                <a:solidFill>
                  <a:srgbClr val="FF0000"/>
                </a:solidFill>
              </a:rPr>
              <a:t>+ 1 </a:t>
            </a:r>
            <a:r>
              <a:rPr lang="en-IN" sz="3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BCSC0010 Discrete Mathematics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Next Topic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solve Recurrence Relations(Contd.)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151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Discrete Mathematics BCSC0010</vt:lpstr>
      <vt:lpstr>Solve the recurrence relation an – 4an-1 + 4 an-2 = 0,  n ≥2 with the initial conditions a0 = a1 = 1.</vt:lpstr>
      <vt:lpstr>Solve the homogeneous recurrence relation  an – 8an-1 + 21an-2 – 18an-3 = 0</vt:lpstr>
      <vt:lpstr>Non Homogeneous Recurrence Relations</vt:lpstr>
      <vt:lpstr>Case I. When f(n) = k, a constant</vt:lpstr>
      <vt:lpstr>Case I. When f(n) = k, a constant</vt:lpstr>
      <vt:lpstr>Next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Pari</cp:lastModifiedBy>
  <cp:revision>129</cp:revision>
  <dcterms:created xsi:type="dcterms:W3CDTF">2020-06-15T14:58:31Z</dcterms:created>
  <dcterms:modified xsi:type="dcterms:W3CDTF">2020-07-22T09:05:55Z</dcterms:modified>
</cp:coreProperties>
</file>