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4" r:id="rId2"/>
    <p:sldId id="330" r:id="rId3"/>
    <p:sldId id="336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5F681-F59E-4182-8F6E-2E4DD0456ED4}" type="datetimeFigureOut">
              <a:rPr lang="en-US" smtClean="0"/>
              <a:t>02-Feb-22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6E7C9-2772-43D9-AC79-0C58FED9AB0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CA48-4D4F-4F96-B869-503F9B6F0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7C23C-9F9F-4804-8CA8-906AE4AE4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E6927-56E8-409B-B380-9D53F7DD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4A93-02AE-45FF-9724-CCA92FBA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C0B8-C02D-456D-8BDB-92D78C48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C3EB3-97B8-4CDC-A108-0AD7E0BDE6E1}"/>
              </a:ext>
            </a:extLst>
          </p:cNvPr>
          <p:cNvSpPr/>
          <p:nvPr userDrawn="1"/>
        </p:nvSpPr>
        <p:spPr>
          <a:xfrm>
            <a:off x="9486900" y="114301"/>
            <a:ext cx="2576146" cy="1219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0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4764-9790-46F3-8B48-5F11ADEC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E33C5-40D5-496A-B774-1D12E5152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B64C-7C21-4846-8D70-5B9EBE4A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1EAE-B2B3-4A07-91BB-F488D8A8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6C4F-2B26-4913-BDF2-D1E2DD16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9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6699D-08B4-416B-9123-EA8BBEAD1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21323-0229-4B29-9078-2251D2108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502AF-12AC-4CB1-8E4D-6F6BC4FD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CFF4-2867-45C9-9261-357CAE71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EA01-0446-4C79-AB06-104B04A7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38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454C-C927-489F-8702-8C17AC93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E81E-5B1A-4369-836F-DD44A7D8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19EC-6667-4883-B295-3626487A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E8362-2177-4CE4-AB99-6C472945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8563E-9223-4AAE-95A5-133904FF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2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1B7C-C156-4F0F-9B89-30EA7888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4F86-B128-43C4-9DFA-A8B61A8D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1D500-0E33-4068-A06A-DF80A159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9899-099E-424E-BA2F-286D8A04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F50E-44A2-4168-B66B-013FA1AD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7AA5-6613-421C-9015-0BDFD8A1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5106-7270-4CB5-B311-2B5130C0A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8E471-D4BC-4613-9B9B-07142BFC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83D42-A6A4-47D1-BDB2-10BD38F7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306DC-80B1-431F-9274-9AD85EAB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752AC-1CD1-4480-87CF-0D487424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21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54F6-579A-4883-A6A1-C78D5BD9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87D1-51CD-43AF-B966-69FCA297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52FC4-8B1B-4E09-B51A-4493FDF90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36151-E461-4215-B404-C29A7F3F1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AFDC6-5B9C-42F0-9923-FEC973F93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51F74-FE1A-4855-90C3-9C43F108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99EFC-19C1-4415-A205-4173089D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6B8B0-0AF7-4C0C-900E-543BF610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50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7659-EF74-4E90-AEDC-786D0350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0C633-BE99-4CE4-A9FE-71E3B43F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97C69-23A1-4A48-9B55-FC43BDD8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49326-E098-4E0A-ABA8-A6B544E7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5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D9356-A1FA-4A4B-AD94-28CEA3D3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6842E-184D-437B-9E68-B73C5578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ECDBC-9151-4AED-8E1D-D076E3E1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B4ED-444F-4EC1-A462-AFB3EBBC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4C9A-AED9-44B3-A72A-996B2785B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8CCFC-4CE2-4402-8B65-87B19C6D1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BAD0B-C3CC-4462-8401-131C59D1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97C41-4779-4568-BF34-01CA70C6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8C895-953D-47FC-9945-A68E3ECB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56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E37B-EC1B-44EA-9068-EAEE222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1B5E0-62CB-4E6B-BF05-79A5C0213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9174E-AE3B-4A8B-B15F-93C91F68F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1C9E7-3AAD-40A7-B89E-5E92D759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E1AC7-CD2A-46E8-A0BC-5CCE5376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474A5-F3D5-485C-BBE1-F009A622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5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D257B-41A3-44A8-8733-9BD8A9E2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EF41F-7472-4E1A-B6E6-6589FA484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9362-D603-4291-96AB-3B6FEB7B7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7469-F65E-4028-AFC4-3B0435E301CA}" type="datetimeFigureOut">
              <a:rPr lang="en-IN" smtClean="0"/>
              <a:pPr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6579-9564-4EC9-926E-786A7B5A6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E057E-3D1D-4C7A-B4C9-9CC324DD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4B81EF-ADC0-434C-8F8D-75162989A094}"/>
              </a:ext>
            </a:extLst>
          </p:cNvPr>
          <p:cNvSpPr/>
          <p:nvPr userDrawn="1"/>
        </p:nvSpPr>
        <p:spPr>
          <a:xfrm>
            <a:off x="8610600" y="333375"/>
            <a:ext cx="2743200" cy="13128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95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6D53-4322-4971-8663-8C341542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300"/>
            <a:ext cx="10515600" cy="2190749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+mn-lt"/>
              </a:rPr>
              <a:t>Discrete Mathematics</a:t>
            </a:r>
            <a:br>
              <a:rPr lang="en-IN" sz="6600" b="1" dirty="0">
                <a:latin typeface="+mn-lt"/>
              </a:rPr>
            </a:br>
            <a:r>
              <a:rPr lang="en-IN" sz="6600" b="1" dirty="0">
                <a:latin typeface="+mn-lt"/>
              </a:rPr>
              <a:t>BCSC0010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A120E-8782-4BDB-9D94-C00E649F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7" y="3714749"/>
            <a:ext cx="9144000" cy="2867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4800" dirty="0"/>
              <a:t>Module 1</a:t>
            </a:r>
          </a:p>
          <a:p>
            <a:pPr algn="ctr"/>
            <a:endParaRPr lang="en-IN" sz="4800" dirty="0"/>
          </a:p>
          <a:p>
            <a:pPr marL="0" indent="0" algn="ctr">
              <a:buNone/>
            </a:pPr>
            <a:r>
              <a:rPr lang="en-IN" sz="4800" dirty="0"/>
              <a:t>Recurrence Relations</a:t>
            </a:r>
          </a:p>
          <a:p>
            <a:pPr marL="0" indent="0" algn="ctr">
              <a:buNone/>
            </a:pPr>
            <a:r>
              <a:rPr lang="en-IN" sz="4800" dirty="0"/>
              <a:t>(Lecture12)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79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96963"/>
          </a:xfrm>
        </p:spPr>
        <p:txBody>
          <a:bodyPr>
            <a:noAutofit/>
          </a:bodyPr>
          <a:lstStyle/>
          <a:p>
            <a:r>
              <a:rPr lang="en-US" sz="3600" b="1" dirty="0"/>
              <a:t>Case II. When f(n) = A</a:t>
            </a:r>
            <a:r>
              <a:rPr lang="el-GR" sz="3600" b="1" dirty="0"/>
              <a:t>β</a:t>
            </a:r>
            <a:r>
              <a:rPr lang="en-US" sz="3600" b="1" baseline="30000" dirty="0"/>
              <a:t>n</a:t>
            </a:r>
            <a:r>
              <a:rPr lang="en-US" sz="3600" b="1" dirty="0"/>
              <a:t>, where </a:t>
            </a:r>
            <a:r>
              <a:rPr lang="el-GR" sz="3600" b="1" dirty="0"/>
              <a:t>β </a:t>
            </a:r>
            <a:r>
              <a:rPr lang="en-US" sz="3600" b="1" dirty="0"/>
              <a:t>is not a </a:t>
            </a:r>
            <a:br>
              <a:rPr lang="en-US" sz="3600" b="1" dirty="0"/>
            </a:br>
            <a:r>
              <a:rPr lang="en-US" sz="3600" b="1" dirty="0"/>
              <a:t>characteristic root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9418"/>
            <a:ext cx="10972800" cy="487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Solve the recurrence relation </a:t>
            </a:r>
            <a:r>
              <a:rPr lang="en-IN" b="1" dirty="0">
                <a:solidFill>
                  <a:srgbClr val="FF0000"/>
                </a:solidFill>
              </a:rPr>
              <a:t>a</a:t>
            </a:r>
            <a:r>
              <a:rPr lang="en-IN" b="1" baseline="-25000" dirty="0">
                <a:solidFill>
                  <a:srgbClr val="FF0000"/>
                </a:solidFill>
              </a:rPr>
              <a:t>n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IN" b="1" dirty="0">
                <a:solidFill>
                  <a:srgbClr val="FF0000"/>
                </a:solidFill>
              </a:rPr>
              <a:t> 6a</a:t>
            </a:r>
            <a:r>
              <a:rPr lang="en-IN" b="1" baseline="-25000" dirty="0">
                <a:solidFill>
                  <a:srgbClr val="FF0000"/>
                </a:solidFill>
              </a:rPr>
              <a:t>n-1</a:t>
            </a:r>
            <a:r>
              <a:rPr lang="en-IN" b="1" dirty="0">
                <a:solidFill>
                  <a:srgbClr val="FF0000"/>
                </a:solidFill>
              </a:rPr>
              <a:t> + 8a</a:t>
            </a:r>
            <a:r>
              <a:rPr lang="en-IN" b="1" baseline="-25000" dirty="0">
                <a:solidFill>
                  <a:srgbClr val="FF0000"/>
                </a:solidFill>
              </a:rPr>
              <a:t>n-2 </a:t>
            </a:r>
            <a:r>
              <a:rPr lang="en-IN" b="1" dirty="0">
                <a:solidFill>
                  <a:srgbClr val="FF0000"/>
                </a:solidFill>
              </a:rPr>
              <a:t>= 7*5</a:t>
            </a:r>
            <a:r>
              <a:rPr lang="en-IN" b="1" baseline="30000" dirty="0">
                <a:solidFill>
                  <a:srgbClr val="FF0000"/>
                </a:solidFill>
              </a:rPr>
              <a:t>n</a:t>
            </a: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characteristic equation for homogeneous part is: 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IN" dirty="0"/>
              <a:t>r</a:t>
            </a:r>
            <a:r>
              <a:rPr lang="en-IN" baseline="30000" dirty="0"/>
              <a:t>2</a:t>
            </a:r>
            <a:r>
              <a:rPr lang="en-IN" dirty="0"/>
              <a:t> + 6r + 8 = 0</a:t>
            </a:r>
          </a:p>
          <a:p>
            <a:pPr>
              <a:buNone/>
            </a:pPr>
            <a:r>
              <a:rPr lang="en-IN" dirty="0"/>
              <a:t>or,  (r + 2)(r + 4) = 0 		</a:t>
            </a:r>
          </a:p>
          <a:p>
            <a:pPr>
              <a:buNone/>
            </a:pPr>
            <a:r>
              <a:rPr lang="en-IN" dirty="0"/>
              <a:t>or,  r = – 2, – 4</a:t>
            </a:r>
          </a:p>
          <a:p>
            <a:pPr>
              <a:buNone/>
            </a:pPr>
            <a:r>
              <a:rPr lang="en-US" dirty="0"/>
              <a:t>So, the homogeneous solution is:	    </a:t>
            </a:r>
            <a:r>
              <a:rPr lang="en-IN" b="1" dirty="0">
                <a:solidFill>
                  <a:srgbClr val="FF0000"/>
                </a:solidFill>
              </a:rPr>
              <a:t>a</a:t>
            </a:r>
            <a:r>
              <a:rPr lang="en-IN" b="1" baseline="-25000" dirty="0">
                <a:solidFill>
                  <a:srgbClr val="FF0000"/>
                </a:solidFill>
              </a:rPr>
              <a:t>n</a:t>
            </a:r>
            <a:r>
              <a:rPr lang="en-IN" b="1" baseline="30000" dirty="0">
                <a:solidFill>
                  <a:srgbClr val="FF0000"/>
                </a:solidFill>
              </a:rPr>
              <a:t>(h) </a:t>
            </a:r>
            <a:r>
              <a:rPr lang="en-IN" b="1" dirty="0">
                <a:solidFill>
                  <a:srgbClr val="FF0000"/>
                </a:solidFill>
              </a:rPr>
              <a:t>= C</a:t>
            </a:r>
            <a:r>
              <a:rPr lang="en-IN" b="1" baseline="-25000" dirty="0">
                <a:solidFill>
                  <a:srgbClr val="FF0000"/>
                </a:solidFill>
              </a:rPr>
              <a:t>1</a:t>
            </a:r>
            <a:r>
              <a:rPr lang="en-IN" b="1" dirty="0">
                <a:solidFill>
                  <a:srgbClr val="FF0000"/>
                </a:solidFill>
              </a:rPr>
              <a:t>(–2)</a:t>
            </a:r>
            <a:r>
              <a:rPr lang="en-IN" b="1" baseline="30000" dirty="0">
                <a:solidFill>
                  <a:srgbClr val="FF0000"/>
                </a:solidFill>
              </a:rPr>
              <a:t>n</a:t>
            </a:r>
            <a:r>
              <a:rPr lang="en-IN" b="1" dirty="0">
                <a:solidFill>
                  <a:srgbClr val="FF0000"/>
                </a:solidFill>
              </a:rPr>
              <a:t> + C</a:t>
            </a:r>
            <a:r>
              <a:rPr lang="en-IN" b="1" baseline="-25000" dirty="0">
                <a:solidFill>
                  <a:srgbClr val="FF0000"/>
                </a:solidFill>
              </a:rPr>
              <a:t>2</a:t>
            </a:r>
            <a:r>
              <a:rPr lang="en-IN" b="1" dirty="0">
                <a:solidFill>
                  <a:srgbClr val="FF0000"/>
                </a:solidFill>
              </a:rPr>
              <a:t>(– 4)</a:t>
            </a:r>
            <a:r>
              <a:rPr lang="en-IN" b="1" baseline="30000" dirty="0">
                <a:solidFill>
                  <a:srgbClr val="FF0000"/>
                </a:solidFill>
              </a:rPr>
              <a:t>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BCSC0010 Discrete Mathematics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prstClr val="black"/>
                </a:solidFill>
              </a:rPr>
              <a:t>Case II. When f(n) = A</a:t>
            </a:r>
            <a:r>
              <a:rPr lang="el-GR" sz="3600" b="1" dirty="0">
                <a:solidFill>
                  <a:prstClr val="black"/>
                </a:solidFill>
              </a:rPr>
              <a:t>β</a:t>
            </a:r>
            <a:r>
              <a:rPr lang="en-US" sz="3600" b="1" baseline="30000" dirty="0">
                <a:solidFill>
                  <a:prstClr val="black"/>
                </a:solidFill>
              </a:rPr>
              <a:t>n</a:t>
            </a:r>
            <a:r>
              <a:rPr lang="en-US" sz="3600" b="1" dirty="0">
                <a:solidFill>
                  <a:prstClr val="black"/>
                </a:solidFill>
              </a:rPr>
              <a:t>, where </a:t>
            </a:r>
            <a:r>
              <a:rPr lang="el-GR" sz="3600" b="1" dirty="0">
                <a:solidFill>
                  <a:prstClr val="black"/>
                </a:solidFill>
              </a:rPr>
              <a:t>β </a:t>
            </a:r>
            <a:r>
              <a:rPr lang="en-US" sz="3600" b="1" dirty="0">
                <a:solidFill>
                  <a:prstClr val="black"/>
                </a:solidFill>
              </a:rPr>
              <a:t>is not a </a:t>
            </a:r>
            <a:br>
              <a:rPr lang="en-US" sz="3600" b="1" dirty="0">
                <a:solidFill>
                  <a:prstClr val="black"/>
                </a:solidFill>
              </a:rPr>
            </a:br>
            <a:r>
              <a:rPr lang="en-US" sz="3600" b="1" dirty="0">
                <a:solidFill>
                  <a:prstClr val="black"/>
                </a:solidFill>
              </a:rPr>
              <a:t>characteristic root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Let particular solution is of the form </a:t>
            </a:r>
            <a:r>
              <a:rPr lang="en-IN" dirty="0"/>
              <a:t>a</a:t>
            </a:r>
            <a:r>
              <a:rPr lang="en-IN" baseline="-25000" dirty="0"/>
              <a:t>n </a:t>
            </a:r>
            <a:r>
              <a:rPr lang="en-IN" dirty="0"/>
              <a:t>= C*5</a:t>
            </a:r>
            <a:r>
              <a:rPr lang="en-IN" baseline="30000" dirty="0"/>
              <a:t>n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dirty="0"/>
              <a:t>Then,  C5</a:t>
            </a:r>
            <a:r>
              <a:rPr lang="en-IN" baseline="30000" dirty="0"/>
              <a:t>n</a:t>
            </a:r>
            <a:r>
              <a:rPr lang="en-IN" dirty="0"/>
              <a:t> + 6C5</a:t>
            </a:r>
            <a:r>
              <a:rPr lang="en-IN" baseline="30000" dirty="0"/>
              <a:t>n-1</a:t>
            </a:r>
            <a:r>
              <a:rPr lang="en-IN" dirty="0"/>
              <a:t> + 8C5</a:t>
            </a:r>
            <a:r>
              <a:rPr lang="en-IN" baseline="30000" dirty="0"/>
              <a:t>n-2</a:t>
            </a:r>
            <a:r>
              <a:rPr lang="en-IN" dirty="0"/>
              <a:t> = 7*5</a:t>
            </a:r>
            <a:r>
              <a:rPr lang="en-IN" baseline="30000" dirty="0"/>
              <a:t>n</a:t>
            </a:r>
            <a:r>
              <a:rPr lang="en-IN" dirty="0"/>
              <a:t> 	</a:t>
            </a:r>
          </a:p>
          <a:p>
            <a:pPr>
              <a:buNone/>
            </a:pPr>
            <a:r>
              <a:rPr lang="en-US" dirty="0"/>
              <a:t>	or,	C </a:t>
            </a:r>
            <a:r>
              <a:rPr lang="en-IN" dirty="0"/>
              <a:t>+ (6/5)C</a:t>
            </a:r>
            <a:r>
              <a:rPr lang="en-US" dirty="0"/>
              <a:t> + (8/25)C</a:t>
            </a:r>
            <a:r>
              <a:rPr lang="en-IN" dirty="0"/>
              <a:t> = 7</a:t>
            </a:r>
          </a:p>
          <a:p>
            <a:pPr>
              <a:buNone/>
            </a:pPr>
            <a:r>
              <a:rPr lang="en-US" dirty="0"/>
              <a:t>	or,	</a:t>
            </a:r>
            <a:r>
              <a:rPr lang="en-IN" dirty="0"/>
              <a:t>(63/25)C = 7   	or,  C = 175/63</a:t>
            </a:r>
            <a:endParaRPr lang="en-US" dirty="0"/>
          </a:p>
          <a:p>
            <a:pPr>
              <a:buNone/>
            </a:pPr>
            <a:r>
              <a:rPr lang="en-US" dirty="0"/>
              <a:t>So, the particular solution is: 	</a:t>
            </a:r>
            <a:r>
              <a:rPr lang="en-IN" b="1" dirty="0">
                <a:solidFill>
                  <a:srgbClr val="FF0000"/>
                </a:solidFill>
              </a:rPr>
              <a:t>a</a:t>
            </a:r>
            <a:r>
              <a:rPr lang="en-IN" b="1" baseline="-25000" dirty="0">
                <a:solidFill>
                  <a:srgbClr val="FF0000"/>
                </a:solidFill>
              </a:rPr>
              <a:t>n</a:t>
            </a:r>
            <a:r>
              <a:rPr lang="en-IN" b="1" baseline="30000" dirty="0">
                <a:solidFill>
                  <a:srgbClr val="FF0000"/>
                </a:solidFill>
              </a:rPr>
              <a:t>(p) </a:t>
            </a:r>
            <a:r>
              <a:rPr lang="en-IN" b="1" dirty="0">
                <a:solidFill>
                  <a:srgbClr val="FF0000"/>
                </a:solidFill>
              </a:rPr>
              <a:t>= (175/63)5</a:t>
            </a:r>
            <a:r>
              <a:rPr lang="en-IN" b="1" baseline="30000" dirty="0">
                <a:solidFill>
                  <a:srgbClr val="FF0000"/>
                </a:solidFill>
              </a:rPr>
              <a:t>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IN" dirty="0"/>
              <a:t>Hence, the general solution is given as,</a:t>
            </a:r>
          </a:p>
          <a:p>
            <a:pPr>
              <a:buNone/>
            </a:pPr>
            <a:r>
              <a:rPr lang="en-IN" dirty="0"/>
              <a:t>a</a:t>
            </a:r>
            <a:r>
              <a:rPr lang="en-IN" baseline="-25000" dirty="0"/>
              <a:t>n </a:t>
            </a:r>
            <a:r>
              <a:rPr lang="en-IN" dirty="0"/>
              <a:t>= a</a:t>
            </a:r>
            <a:r>
              <a:rPr lang="en-IN" baseline="-25000" dirty="0"/>
              <a:t>n</a:t>
            </a:r>
            <a:r>
              <a:rPr lang="en-IN" baseline="30000" dirty="0"/>
              <a:t>(h) </a:t>
            </a:r>
            <a:r>
              <a:rPr lang="en-IN" dirty="0"/>
              <a:t>+ a</a:t>
            </a:r>
            <a:r>
              <a:rPr lang="en-IN" baseline="-25000" dirty="0"/>
              <a:t>n</a:t>
            </a:r>
            <a:r>
              <a:rPr lang="en-IN" baseline="30000" dirty="0"/>
              <a:t>(p)     </a:t>
            </a:r>
            <a:r>
              <a:rPr lang="en-US" dirty="0"/>
              <a:t>So,</a:t>
            </a:r>
            <a:r>
              <a:rPr lang="en-IN" baseline="30000" dirty="0"/>
              <a:t>     </a:t>
            </a:r>
            <a:r>
              <a:rPr lang="en-IN" b="1" dirty="0">
                <a:solidFill>
                  <a:srgbClr val="FF0000"/>
                </a:solidFill>
              </a:rPr>
              <a:t>a</a:t>
            </a:r>
            <a:r>
              <a:rPr lang="en-IN" b="1" baseline="-25000" dirty="0">
                <a:solidFill>
                  <a:srgbClr val="FF0000"/>
                </a:solidFill>
              </a:rPr>
              <a:t>n </a:t>
            </a:r>
            <a:r>
              <a:rPr lang="en-IN" b="1" dirty="0">
                <a:solidFill>
                  <a:srgbClr val="FF0000"/>
                </a:solidFill>
              </a:rPr>
              <a:t>= C</a:t>
            </a:r>
            <a:r>
              <a:rPr lang="en-IN" b="1" baseline="-25000" dirty="0">
                <a:solidFill>
                  <a:srgbClr val="FF0000"/>
                </a:solidFill>
              </a:rPr>
              <a:t>1</a:t>
            </a:r>
            <a:r>
              <a:rPr lang="en-IN" b="1" dirty="0">
                <a:solidFill>
                  <a:srgbClr val="FF0000"/>
                </a:solidFill>
              </a:rPr>
              <a:t>(–2)</a:t>
            </a:r>
            <a:r>
              <a:rPr lang="en-IN" b="1" baseline="30000" dirty="0">
                <a:solidFill>
                  <a:srgbClr val="FF0000"/>
                </a:solidFill>
              </a:rPr>
              <a:t>n</a:t>
            </a:r>
            <a:r>
              <a:rPr lang="en-IN" b="1" dirty="0">
                <a:solidFill>
                  <a:srgbClr val="FF0000"/>
                </a:solidFill>
              </a:rPr>
              <a:t> + C</a:t>
            </a:r>
            <a:r>
              <a:rPr lang="en-IN" b="1" baseline="-25000" dirty="0">
                <a:solidFill>
                  <a:srgbClr val="FF0000"/>
                </a:solidFill>
              </a:rPr>
              <a:t>2</a:t>
            </a:r>
            <a:r>
              <a:rPr lang="en-IN" b="1" dirty="0">
                <a:solidFill>
                  <a:srgbClr val="FF0000"/>
                </a:solidFill>
              </a:rPr>
              <a:t>(– 4)</a:t>
            </a:r>
            <a:r>
              <a:rPr lang="en-IN" b="1" baseline="30000" dirty="0">
                <a:solidFill>
                  <a:srgbClr val="FF0000"/>
                </a:solidFill>
              </a:rPr>
              <a:t>n </a:t>
            </a:r>
            <a:r>
              <a:rPr lang="en-IN" b="1" dirty="0">
                <a:solidFill>
                  <a:srgbClr val="FF0000"/>
                </a:solidFill>
              </a:rPr>
              <a:t>+ (175/63)5</a:t>
            </a:r>
            <a:r>
              <a:rPr lang="en-IN" b="1" baseline="30000" dirty="0">
                <a:solidFill>
                  <a:srgbClr val="FF0000"/>
                </a:solidFill>
              </a:rPr>
              <a:t>n </a:t>
            </a:r>
            <a:r>
              <a:rPr lang="en-IN" dirty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96963"/>
          </a:xfrm>
        </p:spPr>
        <p:txBody>
          <a:bodyPr>
            <a:noAutofit/>
          </a:bodyPr>
          <a:lstStyle/>
          <a:p>
            <a:r>
              <a:rPr lang="en-US" sz="3600" b="1" dirty="0"/>
              <a:t>Case III. When f(n) = A</a:t>
            </a:r>
            <a:r>
              <a:rPr lang="el-GR" sz="3600" b="1" dirty="0"/>
              <a:t>β</a:t>
            </a:r>
            <a:r>
              <a:rPr lang="en-US" sz="3600" b="1" baseline="30000" dirty="0"/>
              <a:t>n</a:t>
            </a:r>
            <a:r>
              <a:rPr lang="en-US" sz="3600" b="1" dirty="0"/>
              <a:t>, where </a:t>
            </a:r>
            <a:r>
              <a:rPr lang="el-GR" sz="3600" b="1" dirty="0"/>
              <a:t>β </a:t>
            </a:r>
            <a:r>
              <a:rPr lang="en-US" sz="3600" b="1" dirty="0"/>
              <a:t>is a </a:t>
            </a:r>
            <a:br>
              <a:rPr lang="en-US" sz="3600" b="1" dirty="0"/>
            </a:br>
            <a:r>
              <a:rPr lang="en-US" sz="3600" b="1" dirty="0"/>
              <a:t>characteristic root of multiplicity 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8690"/>
            <a:ext cx="10972800" cy="490450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Solve </a:t>
            </a:r>
            <a:r>
              <a:rPr lang="en-IN" b="1" dirty="0">
                <a:solidFill>
                  <a:srgbClr val="FF0000"/>
                </a:solidFill>
              </a:rPr>
              <a:t>a</a:t>
            </a:r>
            <a:r>
              <a:rPr lang="en-IN" b="1" baseline="-25000" dirty="0">
                <a:solidFill>
                  <a:srgbClr val="FF0000"/>
                </a:solidFill>
              </a:rPr>
              <a:t>n </a:t>
            </a:r>
            <a:r>
              <a:rPr lang="en-US" dirty="0">
                <a:solidFill>
                  <a:srgbClr val="FF0000"/>
                </a:solidFill>
              </a:rPr>
              <a:t>–</a:t>
            </a:r>
            <a:r>
              <a:rPr lang="en-IN" b="1" dirty="0">
                <a:solidFill>
                  <a:srgbClr val="FF0000"/>
                </a:solidFill>
              </a:rPr>
              <a:t> 6a</a:t>
            </a:r>
            <a:r>
              <a:rPr lang="en-IN" b="1" baseline="-25000" dirty="0">
                <a:solidFill>
                  <a:srgbClr val="FF0000"/>
                </a:solidFill>
              </a:rPr>
              <a:t>n-1</a:t>
            </a:r>
            <a:r>
              <a:rPr lang="en-IN" b="1" dirty="0">
                <a:solidFill>
                  <a:srgbClr val="FF0000"/>
                </a:solidFill>
              </a:rPr>
              <a:t> + 9a</a:t>
            </a:r>
            <a:r>
              <a:rPr lang="en-IN" b="1" baseline="-25000" dirty="0">
                <a:solidFill>
                  <a:srgbClr val="FF0000"/>
                </a:solidFill>
              </a:rPr>
              <a:t>n-2 </a:t>
            </a:r>
            <a:r>
              <a:rPr lang="en-IN" b="1" dirty="0">
                <a:solidFill>
                  <a:srgbClr val="FF0000"/>
                </a:solidFill>
              </a:rPr>
              <a:t>= 2*3</a:t>
            </a:r>
            <a:r>
              <a:rPr lang="en-IN" b="1" baseline="30000" dirty="0">
                <a:solidFill>
                  <a:srgbClr val="FF0000"/>
                </a:solidFill>
              </a:rPr>
              <a:t>n</a:t>
            </a:r>
            <a:r>
              <a:rPr lang="en-IN" b="1" dirty="0">
                <a:solidFill>
                  <a:srgbClr val="FF0000"/>
                </a:solidFill>
              </a:rPr>
              <a:t>, </a:t>
            </a:r>
            <a:r>
              <a:rPr lang="en-IN" dirty="0">
                <a:solidFill>
                  <a:srgbClr val="FF0000"/>
                </a:solidFill>
              </a:rPr>
              <a:t>with the initial conditions a</a:t>
            </a:r>
            <a:r>
              <a:rPr lang="en-IN" baseline="-25000" dirty="0">
                <a:solidFill>
                  <a:srgbClr val="FF0000"/>
                </a:solidFill>
              </a:rPr>
              <a:t>0</a:t>
            </a:r>
            <a:r>
              <a:rPr lang="en-IN" dirty="0">
                <a:solidFill>
                  <a:srgbClr val="FF0000"/>
                </a:solidFill>
              </a:rPr>
              <a:t> = 1 and a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 = </a:t>
            </a:r>
            <a:r>
              <a:rPr lang="en-US" b="1" dirty="0">
                <a:solidFill>
                  <a:srgbClr val="FF0000"/>
                </a:solidFill>
              </a:rPr>
              <a:t>–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IN" dirty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en-US" dirty="0"/>
              <a:t>The characteristic equation for homogeneous part is: 	</a:t>
            </a:r>
            <a:r>
              <a:rPr lang="en-IN" dirty="0"/>
              <a:t>r</a:t>
            </a:r>
            <a:r>
              <a:rPr lang="en-IN" baseline="30000" dirty="0"/>
              <a:t>2</a:t>
            </a:r>
            <a:r>
              <a:rPr lang="en-IN" dirty="0"/>
              <a:t> - 6r + 9 = 0	    or, 	r = 3, 3</a:t>
            </a:r>
          </a:p>
          <a:p>
            <a:pPr>
              <a:buNone/>
            </a:pPr>
            <a:r>
              <a:rPr lang="en-US" dirty="0"/>
              <a:t>So, the homogeneous solution is	    </a:t>
            </a:r>
            <a:r>
              <a:rPr lang="en-IN" b="1" dirty="0">
                <a:solidFill>
                  <a:srgbClr val="FF0000"/>
                </a:solidFill>
              </a:rPr>
              <a:t>a</a:t>
            </a:r>
            <a:r>
              <a:rPr lang="en-IN" b="1" baseline="-25000" dirty="0">
                <a:solidFill>
                  <a:srgbClr val="FF0000"/>
                </a:solidFill>
              </a:rPr>
              <a:t>n</a:t>
            </a:r>
            <a:r>
              <a:rPr lang="en-IN" b="1" baseline="30000" dirty="0">
                <a:solidFill>
                  <a:srgbClr val="FF0000"/>
                </a:solidFill>
              </a:rPr>
              <a:t>(h) </a:t>
            </a:r>
            <a:r>
              <a:rPr lang="en-IN" b="1" dirty="0">
                <a:solidFill>
                  <a:srgbClr val="FF0000"/>
                </a:solidFill>
              </a:rPr>
              <a:t>= C</a:t>
            </a:r>
            <a:r>
              <a:rPr lang="en-IN" b="1" baseline="-25000" dirty="0">
                <a:solidFill>
                  <a:srgbClr val="FF0000"/>
                </a:solidFill>
              </a:rPr>
              <a:t>1</a:t>
            </a:r>
            <a:r>
              <a:rPr lang="en-IN" b="1" dirty="0">
                <a:solidFill>
                  <a:srgbClr val="FF0000"/>
                </a:solidFill>
              </a:rPr>
              <a:t>3</a:t>
            </a:r>
            <a:r>
              <a:rPr lang="en-IN" b="1" baseline="30000" dirty="0">
                <a:solidFill>
                  <a:srgbClr val="FF0000"/>
                </a:solidFill>
              </a:rPr>
              <a:t>n</a:t>
            </a:r>
            <a:r>
              <a:rPr lang="en-IN" b="1" dirty="0">
                <a:solidFill>
                  <a:srgbClr val="FF0000"/>
                </a:solidFill>
              </a:rPr>
              <a:t> + n C</a:t>
            </a:r>
            <a:r>
              <a:rPr lang="en-IN" b="1" baseline="-25000" dirty="0">
                <a:solidFill>
                  <a:srgbClr val="FF0000"/>
                </a:solidFill>
              </a:rPr>
              <a:t>2</a:t>
            </a:r>
            <a:r>
              <a:rPr lang="en-IN" b="1" dirty="0">
                <a:solidFill>
                  <a:srgbClr val="FF0000"/>
                </a:solidFill>
              </a:rPr>
              <a:t>3</a:t>
            </a:r>
            <a:r>
              <a:rPr lang="en-IN" b="1" baseline="30000" dirty="0">
                <a:solidFill>
                  <a:srgbClr val="FF0000"/>
                </a:solidFill>
              </a:rPr>
              <a:t>n </a:t>
            </a:r>
          </a:p>
          <a:p>
            <a:pPr>
              <a:buNone/>
            </a:pPr>
            <a:r>
              <a:rPr lang="en-US" dirty="0"/>
              <a:t>Let particular solution is of the form </a:t>
            </a:r>
            <a:r>
              <a:rPr lang="en-IN" dirty="0"/>
              <a:t>a</a:t>
            </a:r>
            <a:r>
              <a:rPr lang="en-IN" baseline="-25000" dirty="0"/>
              <a:t>n </a:t>
            </a:r>
            <a:r>
              <a:rPr lang="en-IN" dirty="0"/>
              <a:t>= Cn</a:t>
            </a:r>
            <a:r>
              <a:rPr lang="en-IN" baseline="30000" dirty="0"/>
              <a:t>2</a:t>
            </a:r>
            <a:r>
              <a:rPr lang="en-IN" dirty="0"/>
              <a:t>3</a:t>
            </a:r>
            <a:r>
              <a:rPr lang="en-IN" baseline="30000" dirty="0"/>
              <a:t>n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dirty="0"/>
              <a:t>Then,  Cn</a:t>
            </a:r>
            <a:r>
              <a:rPr lang="en-IN" baseline="30000" dirty="0"/>
              <a:t>2</a:t>
            </a:r>
            <a:r>
              <a:rPr lang="en-IN" dirty="0"/>
              <a:t>3</a:t>
            </a:r>
            <a:r>
              <a:rPr lang="en-IN" baseline="30000" dirty="0"/>
              <a:t>n</a:t>
            </a:r>
            <a:r>
              <a:rPr lang="en-IN" dirty="0"/>
              <a:t> – 6C(n – 1)</a:t>
            </a:r>
            <a:r>
              <a:rPr lang="en-IN" baseline="30000" dirty="0"/>
              <a:t>2</a:t>
            </a:r>
            <a:r>
              <a:rPr lang="en-IN" dirty="0"/>
              <a:t>3</a:t>
            </a:r>
            <a:r>
              <a:rPr lang="en-IN" baseline="30000" dirty="0"/>
              <a:t>n-1</a:t>
            </a:r>
            <a:r>
              <a:rPr lang="en-IN" dirty="0"/>
              <a:t> + 9C(n – 2)</a:t>
            </a:r>
            <a:r>
              <a:rPr lang="en-IN" baseline="30000" dirty="0"/>
              <a:t>2</a:t>
            </a:r>
            <a:r>
              <a:rPr lang="en-IN" dirty="0"/>
              <a:t>3</a:t>
            </a:r>
            <a:r>
              <a:rPr lang="en-IN" baseline="30000" dirty="0"/>
              <a:t>n-2</a:t>
            </a:r>
            <a:r>
              <a:rPr lang="en-IN" dirty="0"/>
              <a:t> = 2*3</a:t>
            </a:r>
            <a:r>
              <a:rPr lang="en-IN" baseline="30000" dirty="0"/>
              <a:t>n</a:t>
            </a:r>
            <a:r>
              <a:rPr lang="en-IN" dirty="0"/>
              <a:t> 	</a:t>
            </a:r>
          </a:p>
          <a:p>
            <a:pPr>
              <a:buNone/>
            </a:pPr>
            <a:r>
              <a:rPr lang="en-US" dirty="0"/>
              <a:t>	or,	C</a:t>
            </a:r>
            <a:r>
              <a:rPr lang="en-IN" dirty="0"/>
              <a:t>n</a:t>
            </a:r>
            <a:r>
              <a:rPr lang="en-IN" baseline="30000" dirty="0"/>
              <a:t>2 </a:t>
            </a:r>
            <a:r>
              <a:rPr lang="en-IN" dirty="0"/>
              <a:t>– 2C(n</a:t>
            </a:r>
            <a:r>
              <a:rPr lang="en-IN" baseline="30000" dirty="0"/>
              <a:t>2</a:t>
            </a:r>
            <a:r>
              <a:rPr lang="en-IN" dirty="0"/>
              <a:t> – 2n + 1)</a:t>
            </a:r>
            <a:r>
              <a:rPr lang="en-US" dirty="0"/>
              <a:t> + C</a:t>
            </a:r>
            <a:r>
              <a:rPr lang="en-IN" dirty="0"/>
              <a:t>(n</a:t>
            </a:r>
            <a:r>
              <a:rPr lang="en-IN" baseline="30000" dirty="0"/>
              <a:t>2</a:t>
            </a:r>
            <a:r>
              <a:rPr lang="en-IN" dirty="0"/>
              <a:t> – 4n + 4) = 2</a:t>
            </a:r>
          </a:p>
          <a:p>
            <a:pPr>
              <a:buNone/>
            </a:pPr>
            <a:r>
              <a:rPr lang="en-US" dirty="0"/>
              <a:t>	or,	</a:t>
            </a:r>
            <a:r>
              <a:rPr lang="en-IN" dirty="0"/>
              <a:t>– 2C + 4C = 2   	or,  C = 1</a:t>
            </a:r>
            <a:endParaRPr lang="en-US" dirty="0"/>
          </a:p>
          <a:p>
            <a:pPr>
              <a:buNone/>
            </a:pPr>
            <a:r>
              <a:rPr lang="en-US" dirty="0"/>
              <a:t>So, the particular solution is 	</a:t>
            </a:r>
            <a:r>
              <a:rPr lang="en-IN" b="1" dirty="0">
                <a:solidFill>
                  <a:srgbClr val="FF0000"/>
                </a:solidFill>
              </a:rPr>
              <a:t>a</a:t>
            </a:r>
            <a:r>
              <a:rPr lang="en-IN" b="1" baseline="-25000" dirty="0">
                <a:solidFill>
                  <a:srgbClr val="FF0000"/>
                </a:solidFill>
              </a:rPr>
              <a:t>n</a:t>
            </a:r>
            <a:r>
              <a:rPr lang="en-IN" b="1" baseline="30000" dirty="0">
                <a:solidFill>
                  <a:srgbClr val="FF0000"/>
                </a:solidFill>
              </a:rPr>
              <a:t>(p) </a:t>
            </a:r>
            <a:r>
              <a:rPr lang="en-IN" b="1" dirty="0">
                <a:solidFill>
                  <a:srgbClr val="FF0000"/>
                </a:solidFill>
              </a:rPr>
              <a:t>= n</a:t>
            </a:r>
            <a:r>
              <a:rPr lang="en-IN" b="1" baseline="30000" dirty="0">
                <a:solidFill>
                  <a:srgbClr val="FF0000"/>
                </a:solidFill>
              </a:rPr>
              <a:t>2</a:t>
            </a:r>
            <a:r>
              <a:rPr lang="en-IN" b="1" dirty="0">
                <a:solidFill>
                  <a:srgbClr val="FF0000"/>
                </a:solidFill>
              </a:rPr>
              <a:t>3</a:t>
            </a:r>
            <a:r>
              <a:rPr lang="en-IN" b="1" baseline="30000" dirty="0">
                <a:solidFill>
                  <a:srgbClr val="FF0000"/>
                </a:solidFill>
              </a:rPr>
              <a:t>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IN" dirty="0"/>
              <a:t>Hence, the general solution is given as,</a:t>
            </a:r>
          </a:p>
          <a:p>
            <a:pPr>
              <a:buNone/>
            </a:pPr>
            <a:r>
              <a:rPr lang="en-IN" dirty="0"/>
              <a:t>a</a:t>
            </a:r>
            <a:r>
              <a:rPr lang="en-IN" baseline="-25000" dirty="0"/>
              <a:t>n </a:t>
            </a:r>
            <a:r>
              <a:rPr lang="en-IN" dirty="0"/>
              <a:t>= a</a:t>
            </a:r>
            <a:r>
              <a:rPr lang="en-IN" baseline="-25000" dirty="0"/>
              <a:t>n</a:t>
            </a:r>
            <a:r>
              <a:rPr lang="en-IN" baseline="30000" dirty="0"/>
              <a:t>(h) </a:t>
            </a:r>
            <a:r>
              <a:rPr lang="en-IN" dirty="0"/>
              <a:t>+ a</a:t>
            </a:r>
            <a:r>
              <a:rPr lang="en-IN" baseline="-25000" dirty="0"/>
              <a:t>n</a:t>
            </a:r>
            <a:r>
              <a:rPr lang="en-IN" baseline="30000" dirty="0"/>
              <a:t>(p)     </a:t>
            </a:r>
            <a:r>
              <a:rPr lang="en-US" dirty="0"/>
              <a:t>So,</a:t>
            </a:r>
            <a:r>
              <a:rPr lang="en-IN" baseline="30000" dirty="0"/>
              <a:t>     </a:t>
            </a:r>
            <a:r>
              <a:rPr lang="en-IN" b="1" dirty="0">
                <a:solidFill>
                  <a:srgbClr val="FF0000"/>
                </a:solidFill>
              </a:rPr>
              <a:t>a</a:t>
            </a:r>
            <a:r>
              <a:rPr lang="en-IN" b="1" baseline="-25000" dirty="0">
                <a:solidFill>
                  <a:srgbClr val="FF0000"/>
                </a:solidFill>
              </a:rPr>
              <a:t>n </a:t>
            </a:r>
            <a:r>
              <a:rPr lang="en-IN" b="1" dirty="0">
                <a:solidFill>
                  <a:srgbClr val="FF0000"/>
                </a:solidFill>
              </a:rPr>
              <a:t>= C</a:t>
            </a:r>
            <a:r>
              <a:rPr lang="en-IN" b="1" baseline="-25000" dirty="0">
                <a:solidFill>
                  <a:srgbClr val="FF0000"/>
                </a:solidFill>
              </a:rPr>
              <a:t>1</a:t>
            </a:r>
            <a:r>
              <a:rPr lang="en-IN" b="1" dirty="0">
                <a:solidFill>
                  <a:srgbClr val="FF0000"/>
                </a:solidFill>
              </a:rPr>
              <a:t>3</a:t>
            </a:r>
            <a:r>
              <a:rPr lang="en-IN" b="1" baseline="30000" dirty="0">
                <a:solidFill>
                  <a:srgbClr val="FF0000"/>
                </a:solidFill>
              </a:rPr>
              <a:t>n</a:t>
            </a:r>
            <a:r>
              <a:rPr lang="en-IN" b="1" dirty="0">
                <a:solidFill>
                  <a:srgbClr val="FF0000"/>
                </a:solidFill>
              </a:rPr>
              <a:t> + nC</a:t>
            </a:r>
            <a:r>
              <a:rPr lang="en-IN" b="1" baseline="-25000" dirty="0">
                <a:solidFill>
                  <a:srgbClr val="FF0000"/>
                </a:solidFill>
              </a:rPr>
              <a:t>2</a:t>
            </a:r>
            <a:r>
              <a:rPr lang="en-IN" b="1" dirty="0">
                <a:solidFill>
                  <a:srgbClr val="FF0000"/>
                </a:solidFill>
              </a:rPr>
              <a:t>3</a:t>
            </a:r>
            <a:r>
              <a:rPr lang="en-IN" b="1" baseline="30000" dirty="0">
                <a:solidFill>
                  <a:srgbClr val="FF0000"/>
                </a:solidFill>
              </a:rPr>
              <a:t>n </a:t>
            </a:r>
            <a:r>
              <a:rPr lang="en-IN" b="1" dirty="0">
                <a:solidFill>
                  <a:srgbClr val="FF0000"/>
                </a:solidFill>
              </a:rPr>
              <a:t>+ n</a:t>
            </a:r>
            <a:r>
              <a:rPr lang="en-IN" b="1" baseline="30000" dirty="0">
                <a:solidFill>
                  <a:srgbClr val="FF0000"/>
                </a:solidFill>
              </a:rPr>
              <a:t>2</a:t>
            </a:r>
            <a:r>
              <a:rPr lang="en-IN" b="1" dirty="0">
                <a:solidFill>
                  <a:srgbClr val="FF0000"/>
                </a:solidFill>
              </a:rPr>
              <a:t>3</a:t>
            </a:r>
            <a:r>
              <a:rPr lang="en-IN" b="1" baseline="30000" dirty="0">
                <a:solidFill>
                  <a:srgbClr val="FF0000"/>
                </a:solidFill>
              </a:rPr>
              <a:t>n </a:t>
            </a:r>
            <a:r>
              <a:rPr lang="en-IN" dirty="0">
                <a:solidFill>
                  <a:srgbClr val="FF0000"/>
                </a:solidFill>
              </a:rPr>
              <a:t>	      …..(1)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BCSC0010 Discrete Mathematics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96963"/>
          </a:xfrm>
        </p:spPr>
        <p:txBody>
          <a:bodyPr>
            <a:noAutofit/>
          </a:bodyPr>
          <a:lstStyle/>
          <a:p>
            <a:r>
              <a:rPr lang="en-US" sz="3600" b="1" dirty="0"/>
              <a:t>Case III. When f(n) = A</a:t>
            </a:r>
            <a:r>
              <a:rPr lang="el-GR" sz="3600" b="1" dirty="0"/>
              <a:t>β</a:t>
            </a:r>
            <a:r>
              <a:rPr lang="en-US" sz="3600" b="1" baseline="30000" dirty="0"/>
              <a:t>n</a:t>
            </a:r>
            <a:r>
              <a:rPr lang="en-US" sz="3600" b="1" dirty="0"/>
              <a:t>, where </a:t>
            </a:r>
            <a:r>
              <a:rPr lang="el-GR" sz="3600" b="1" dirty="0"/>
              <a:t>β </a:t>
            </a:r>
            <a:r>
              <a:rPr lang="en-US" sz="3600" b="1" dirty="0"/>
              <a:t>is a </a:t>
            </a:r>
            <a:br>
              <a:rPr lang="en-US" sz="3600" b="1" dirty="0"/>
            </a:br>
            <a:r>
              <a:rPr lang="en-US" sz="3600" b="1" dirty="0"/>
              <a:t>characteristic root of multiplicity 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20982"/>
            <a:ext cx="11074400" cy="470361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baseline="-25000" dirty="0">
                <a:solidFill>
                  <a:srgbClr val="FF0000"/>
                </a:solidFill>
              </a:rPr>
              <a:t>n </a:t>
            </a:r>
            <a:r>
              <a:rPr lang="en-IN" dirty="0">
                <a:solidFill>
                  <a:srgbClr val="FF0000"/>
                </a:solidFill>
              </a:rPr>
              <a:t>= C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3</a:t>
            </a:r>
            <a:r>
              <a:rPr lang="en-IN" baseline="30000" dirty="0">
                <a:solidFill>
                  <a:srgbClr val="FF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+ nC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3</a:t>
            </a:r>
            <a:r>
              <a:rPr lang="en-IN" baseline="30000" dirty="0">
                <a:solidFill>
                  <a:srgbClr val="FF0000"/>
                </a:solidFill>
              </a:rPr>
              <a:t>n </a:t>
            </a:r>
            <a:r>
              <a:rPr lang="en-IN" dirty="0">
                <a:solidFill>
                  <a:srgbClr val="FF0000"/>
                </a:solidFill>
              </a:rPr>
              <a:t>+ n</a:t>
            </a:r>
            <a:r>
              <a:rPr lang="en-IN" baseline="30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3</a:t>
            </a:r>
            <a:r>
              <a:rPr lang="en-IN" baseline="30000" dirty="0">
                <a:solidFill>
                  <a:srgbClr val="FF0000"/>
                </a:solidFill>
              </a:rPr>
              <a:t>n </a:t>
            </a:r>
            <a:r>
              <a:rPr lang="en-IN" dirty="0">
                <a:solidFill>
                  <a:srgbClr val="FF0000"/>
                </a:solidFill>
              </a:rPr>
              <a:t>	      …..(1)</a:t>
            </a:r>
            <a:endParaRPr lang="en-US" dirty="0"/>
          </a:p>
          <a:p>
            <a:pPr>
              <a:buNone/>
            </a:pPr>
            <a:r>
              <a:rPr lang="en-US" dirty="0"/>
              <a:t>	Now using initial </a:t>
            </a:r>
            <a:r>
              <a:rPr lang="en-IN" dirty="0"/>
              <a:t>conditions a</a:t>
            </a:r>
            <a:r>
              <a:rPr lang="en-IN" baseline="-25000" dirty="0"/>
              <a:t>0</a:t>
            </a:r>
            <a:r>
              <a:rPr lang="en-IN" dirty="0"/>
              <a:t> = 1 and a</a:t>
            </a:r>
            <a:r>
              <a:rPr lang="en-IN" baseline="-25000" dirty="0"/>
              <a:t>1</a:t>
            </a:r>
            <a:r>
              <a:rPr lang="en-IN" dirty="0"/>
              <a:t> = </a:t>
            </a:r>
            <a:r>
              <a:rPr lang="en-US" dirty="0"/>
              <a:t>– </a:t>
            </a:r>
            <a:r>
              <a:rPr lang="en-IN" dirty="0"/>
              <a:t>3, we can evaluate constant terms C</a:t>
            </a:r>
            <a:r>
              <a:rPr lang="en-IN" baseline="-25000" dirty="0"/>
              <a:t>1</a:t>
            </a:r>
            <a:r>
              <a:rPr lang="en-IN" dirty="0"/>
              <a:t> and C</a:t>
            </a:r>
            <a:r>
              <a:rPr lang="en-IN" baseline="-25000" dirty="0"/>
              <a:t>2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US" dirty="0"/>
              <a:t>	Put n = 0 and n = 1 in (1) we get,</a:t>
            </a:r>
          </a:p>
          <a:p>
            <a:pPr lvl="1">
              <a:buNone/>
            </a:pPr>
            <a:r>
              <a:rPr lang="en-IN" sz="3200" dirty="0"/>
              <a:t>C</a:t>
            </a:r>
            <a:r>
              <a:rPr lang="en-IN" sz="3200" baseline="-25000" dirty="0"/>
              <a:t>1</a:t>
            </a:r>
            <a:r>
              <a:rPr lang="en-IN" sz="3200" dirty="0"/>
              <a:t>  = 1	and 	 3C</a:t>
            </a:r>
            <a:r>
              <a:rPr lang="en-IN" sz="3200" baseline="-25000" dirty="0"/>
              <a:t>1</a:t>
            </a:r>
            <a:r>
              <a:rPr lang="en-IN" sz="3200" dirty="0"/>
              <a:t> + 3C</a:t>
            </a:r>
            <a:r>
              <a:rPr lang="en-IN" sz="3200" baseline="-25000" dirty="0"/>
              <a:t>2 </a:t>
            </a:r>
            <a:r>
              <a:rPr lang="en-IN" sz="3200" dirty="0"/>
              <a:t>+ 3</a:t>
            </a:r>
            <a:r>
              <a:rPr lang="en-IN" sz="3200" baseline="-25000" dirty="0"/>
              <a:t> </a:t>
            </a:r>
            <a:r>
              <a:rPr lang="en-IN" sz="3200" dirty="0"/>
              <a:t> = </a:t>
            </a:r>
            <a:r>
              <a:rPr lang="en-US" sz="3200" dirty="0"/>
              <a:t>– </a:t>
            </a:r>
            <a:r>
              <a:rPr lang="en-IN" sz="3200" dirty="0"/>
              <a:t>3</a:t>
            </a:r>
          </a:p>
          <a:p>
            <a:pPr lvl="1">
              <a:buNone/>
            </a:pPr>
            <a:r>
              <a:rPr lang="en-IN" sz="3200" dirty="0"/>
              <a:t>Solving these we get, C</a:t>
            </a:r>
            <a:r>
              <a:rPr lang="en-IN" sz="3200" baseline="-25000" dirty="0"/>
              <a:t>1</a:t>
            </a:r>
            <a:r>
              <a:rPr lang="en-IN" sz="3200" dirty="0"/>
              <a:t> = 1, C</a:t>
            </a:r>
            <a:r>
              <a:rPr lang="en-IN" sz="3200" baseline="-25000" dirty="0"/>
              <a:t>2</a:t>
            </a:r>
            <a:r>
              <a:rPr lang="en-IN" sz="3200" dirty="0"/>
              <a:t> = </a:t>
            </a:r>
            <a:r>
              <a:rPr lang="en-US" sz="3200" dirty="0"/>
              <a:t>– </a:t>
            </a:r>
            <a:r>
              <a:rPr lang="en-IN" sz="3200" dirty="0"/>
              <a:t>3 </a:t>
            </a:r>
          </a:p>
          <a:p>
            <a:pPr lvl="1">
              <a:buNone/>
            </a:pPr>
            <a:r>
              <a:rPr lang="en-IN" sz="3200" dirty="0"/>
              <a:t>Therefore the solution is given by, </a:t>
            </a:r>
          </a:p>
          <a:p>
            <a:pPr lvl="1">
              <a:buNone/>
            </a:pPr>
            <a:r>
              <a:rPr lang="en-IN" sz="3200" dirty="0">
                <a:solidFill>
                  <a:srgbClr val="FF0000"/>
                </a:solidFill>
              </a:rPr>
              <a:t>             </a:t>
            </a:r>
            <a:r>
              <a:rPr lang="en-IN" sz="3200" b="1" dirty="0">
                <a:solidFill>
                  <a:srgbClr val="FF0000"/>
                </a:solidFill>
              </a:rPr>
              <a:t>a</a:t>
            </a:r>
            <a:r>
              <a:rPr lang="en-IN" sz="3200" b="1" baseline="-25000" dirty="0">
                <a:solidFill>
                  <a:srgbClr val="FF0000"/>
                </a:solidFill>
              </a:rPr>
              <a:t>n </a:t>
            </a:r>
            <a:r>
              <a:rPr lang="en-IN" sz="3200" b="1" dirty="0">
                <a:solidFill>
                  <a:srgbClr val="FF0000"/>
                </a:solidFill>
              </a:rPr>
              <a:t>= 3</a:t>
            </a:r>
            <a:r>
              <a:rPr lang="en-IN" sz="3200" b="1" baseline="30000" dirty="0">
                <a:solidFill>
                  <a:srgbClr val="FF0000"/>
                </a:solidFill>
              </a:rPr>
              <a:t>n</a:t>
            </a:r>
            <a:r>
              <a:rPr lang="en-IN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– </a:t>
            </a:r>
            <a:r>
              <a:rPr lang="en-IN" sz="3200" b="1" dirty="0">
                <a:solidFill>
                  <a:srgbClr val="FF0000"/>
                </a:solidFill>
              </a:rPr>
              <a:t>3n3</a:t>
            </a:r>
            <a:r>
              <a:rPr lang="en-IN" sz="3200" b="1" baseline="30000" dirty="0">
                <a:solidFill>
                  <a:srgbClr val="FF0000"/>
                </a:solidFill>
              </a:rPr>
              <a:t>n </a:t>
            </a:r>
            <a:r>
              <a:rPr lang="en-IN" sz="3200" b="1" dirty="0">
                <a:solidFill>
                  <a:srgbClr val="FF0000"/>
                </a:solidFill>
              </a:rPr>
              <a:t>+ n</a:t>
            </a:r>
            <a:r>
              <a:rPr lang="en-IN" sz="3200" b="1" baseline="30000" dirty="0">
                <a:solidFill>
                  <a:srgbClr val="FF0000"/>
                </a:solidFill>
              </a:rPr>
              <a:t>2</a:t>
            </a:r>
            <a:r>
              <a:rPr lang="en-IN" sz="3200" b="1" dirty="0">
                <a:solidFill>
                  <a:srgbClr val="FF0000"/>
                </a:solidFill>
              </a:rPr>
              <a:t>3</a:t>
            </a:r>
            <a:r>
              <a:rPr lang="en-IN" sz="3200" b="1" baseline="30000" dirty="0">
                <a:solidFill>
                  <a:srgbClr val="FF0000"/>
                </a:solidFill>
              </a:rPr>
              <a:t>n </a:t>
            </a:r>
            <a:r>
              <a:rPr lang="en-IN" b="1" dirty="0">
                <a:solidFill>
                  <a:srgbClr val="FF0000"/>
                </a:solidFill>
              </a:rPr>
              <a:t>= (1 </a:t>
            </a:r>
            <a:r>
              <a:rPr lang="en-US" b="1" dirty="0">
                <a:solidFill>
                  <a:srgbClr val="FF0000"/>
                </a:solidFill>
              </a:rPr>
              <a:t>– </a:t>
            </a:r>
            <a:r>
              <a:rPr lang="en-IN" b="1" dirty="0">
                <a:solidFill>
                  <a:srgbClr val="FF0000"/>
                </a:solidFill>
              </a:rPr>
              <a:t>3n + n</a:t>
            </a:r>
            <a:r>
              <a:rPr lang="en-IN" b="1" baseline="30000" dirty="0">
                <a:solidFill>
                  <a:srgbClr val="FF0000"/>
                </a:solidFill>
              </a:rPr>
              <a:t>2</a:t>
            </a:r>
            <a:r>
              <a:rPr lang="en-IN" b="1" dirty="0">
                <a:solidFill>
                  <a:srgbClr val="FF0000"/>
                </a:solidFill>
              </a:rPr>
              <a:t>) 3</a:t>
            </a:r>
            <a:r>
              <a:rPr lang="en-IN" b="1" baseline="30000" dirty="0">
                <a:solidFill>
                  <a:srgbClr val="FF0000"/>
                </a:solidFill>
              </a:rPr>
              <a:t>n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BCSC0010 Discrete Mathematics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584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Discrete Mathematics BCSC0010</vt:lpstr>
      <vt:lpstr>Case II. When f(n) = Aβn, where β is not a  characteristic root</vt:lpstr>
      <vt:lpstr>Case II. When f(n) = Aβn, where β is not a  characteristic root</vt:lpstr>
      <vt:lpstr>Case III. When f(n) = Aβn, where β is a  characteristic root of multiplicity m</vt:lpstr>
      <vt:lpstr>Case III. When f(n) = Aβn, where β is a  characteristic root of multiplicity 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Sambit Satpathy</cp:lastModifiedBy>
  <cp:revision>137</cp:revision>
  <dcterms:created xsi:type="dcterms:W3CDTF">2020-06-15T14:58:31Z</dcterms:created>
  <dcterms:modified xsi:type="dcterms:W3CDTF">2022-02-02T00:42:08Z</dcterms:modified>
</cp:coreProperties>
</file>