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9" r:id="rId2"/>
    <p:sldId id="333" r:id="rId3"/>
    <p:sldId id="334" r:id="rId4"/>
    <p:sldId id="33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5F681-F59E-4182-8F6E-2E4DD0456ED4}" type="datetimeFigureOut">
              <a:rPr lang="en-US" smtClean="0"/>
              <a:t>02-Feb-22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6E7C9-2772-43D9-AC79-0C58FED9AB0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CA48-4D4F-4F96-B869-503F9B6F0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7C23C-9F9F-4804-8CA8-906AE4AE4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6927-56E8-409B-B380-9D53F7DD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4A93-02AE-45FF-9724-CCA92FBA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C0B8-C02D-456D-8BDB-92D78C48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C3EB3-97B8-4CDC-A108-0AD7E0BDE6E1}"/>
              </a:ext>
            </a:extLst>
          </p:cNvPr>
          <p:cNvSpPr/>
          <p:nvPr userDrawn="1"/>
        </p:nvSpPr>
        <p:spPr>
          <a:xfrm>
            <a:off x="9486900" y="114301"/>
            <a:ext cx="2576146" cy="1219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0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4764-9790-46F3-8B48-5F11ADEC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E33C5-40D5-496A-B774-1D12E515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B64C-7C21-4846-8D70-5B9EBE4A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1EAE-B2B3-4A07-91BB-F488D8A8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6C4F-2B26-4913-BDF2-D1E2DD16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9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6699D-08B4-416B-9123-EA8BBEAD1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21323-0229-4B29-9078-2251D2108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502AF-12AC-4CB1-8E4D-6F6BC4FD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CFF4-2867-45C9-9261-357CAE71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EA01-0446-4C79-AB06-104B04A7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8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454C-C927-489F-8702-8C17AC93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81E-5B1A-4369-836F-DD44A7D8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19EC-6667-4883-B295-3626487A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E8362-2177-4CE4-AB99-6C472945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8563E-9223-4AAE-95A5-133904FF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2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1B7C-C156-4F0F-9B89-30EA7888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4F86-B128-43C4-9DFA-A8B61A8D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D500-0E33-4068-A06A-DF80A159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9899-099E-424E-BA2F-286D8A04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F50E-44A2-4168-B66B-013FA1AD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7AA5-6613-421C-9015-0BDFD8A1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5106-7270-4CB5-B311-2B5130C0A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8E471-D4BC-4613-9B9B-07142BFC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83D42-A6A4-47D1-BDB2-10BD38F7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306DC-80B1-431F-9274-9AD85EAB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752AC-1CD1-4480-87CF-0D487424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1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54F6-579A-4883-A6A1-C78D5BD9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87D1-51CD-43AF-B966-69FCA297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52FC4-8B1B-4E09-B51A-4493FDF90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36151-E461-4215-B404-C29A7F3F1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AFDC6-5B9C-42F0-9923-FEC973F93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51F74-FE1A-4855-90C3-9C43F108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99EFC-19C1-4415-A205-4173089D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6B8B0-0AF7-4C0C-900E-543BF61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5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7659-EF74-4E90-AEDC-786D0350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0C633-BE99-4CE4-A9FE-71E3B43F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97C69-23A1-4A48-9B55-FC43BDD8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49326-E098-4E0A-ABA8-A6B544E7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5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D9356-A1FA-4A4B-AD94-28CEA3D3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6842E-184D-437B-9E68-B73C5578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CDBC-9151-4AED-8E1D-D076E3E1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B4ED-444F-4EC1-A462-AFB3EBBC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4C9A-AED9-44B3-A72A-996B2785B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8CCFC-4CE2-4402-8B65-87B19C6D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BAD0B-C3CC-4462-8401-131C59D1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97C41-4779-4568-BF34-01CA70C6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C895-953D-47FC-9945-A68E3ECB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56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E37B-EC1B-44EA-9068-EAEE222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1B5E0-62CB-4E6B-BF05-79A5C0213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9174E-AE3B-4A8B-B15F-93C91F68F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1C9E7-3AAD-40A7-B89E-5E92D759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E1AC7-CD2A-46E8-A0BC-5CCE5376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474A5-F3D5-485C-BBE1-F009A622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5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D257B-41A3-44A8-8733-9BD8A9E2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EF41F-7472-4E1A-B6E6-6589FA484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9362-D603-4291-96AB-3B6FEB7B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6579-9564-4EC9-926E-786A7B5A6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057E-3D1D-4C7A-B4C9-9CC324DD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4B81EF-ADC0-434C-8F8D-75162989A094}"/>
              </a:ext>
            </a:extLst>
          </p:cNvPr>
          <p:cNvSpPr/>
          <p:nvPr userDrawn="1"/>
        </p:nvSpPr>
        <p:spPr>
          <a:xfrm>
            <a:off x="8610600" y="333375"/>
            <a:ext cx="2743200" cy="13128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95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6D53-4322-4971-8663-8C341542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300"/>
            <a:ext cx="10515600" cy="2190749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+mn-lt"/>
              </a:rPr>
              <a:t>Discrete Mathematics</a:t>
            </a:r>
            <a:br>
              <a:rPr lang="en-IN" sz="6600" b="1" dirty="0">
                <a:latin typeface="+mn-lt"/>
              </a:rPr>
            </a:br>
            <a:r>
              <a:rPr lang="en-IN" sz="6600" b="1" dirty="0">
                <a:latin typeface="+mn-lt"/>
              </a:rPr>
              <a:t>BCSC0010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120E-8782-4BDB-9D94-C00E649F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7" y="3714749"/>
            <a:ext cx="9144000" cy="286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4800" dirty="0"/>
              <a:t>Module 1</a:t>
            </a:r>
          </a:p>
          <a:p>
            <a:pPr algn="ctr"/>
            <a:endParaRPr lang="en-IN" sz="4800" dirty="0"/>
          </a:p>
          <a:p>
            <a:pPr marL="0" indent="0" algn="ctr">
              <a:buNone/>
            </a:pPr>
            <a:r>
              <a:rPr lang="en-IN" sz="4800" dirty="0"/>
              <a:t>Recurrence Relations</a:t>
            </a:r>
          </a:p>
          <a:p>
            <a:pPr marL="0" indent="0" algn="ctr">
              <a:buNone/>
            </a:pPr>
            <a:r>
              <a:rPr lang="en-IN" sz="4800" dirty="0"/>
              <a:t>(Lecture13)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41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0058"/>
            <a:ext cx="10972800" cy="79216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Case IV. When f(n) is a polynomial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0982"/>
            <a:ext cx="11074400" cy="470361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Solve the recurrence relation </a:t>
            </a:r>
            <a:r>
              <a:rPr lang="en-IN" sz="2800" b="1" dirty="0">
                <a:solidFill>
                  <a:srgbClr val="FF0000"/>
                </a:solidFill>
              </a:rPr>
              <a:t>y</a:t>
            </a:r>
            <a:r>
              <a:rPr lang="en-IN" sz="2800" b="1" baseline="-25000" dirty="0">
                <a:solidFill>
                  <a:srgbClr val="FF0000"/>
                </a:solidFill>
              </a:rPr>
              <a:t>n+2 </a:t>
            </a:r>
            <a:r>
              <a:rPr lang="en-US" sz="2800" dirty="0">
                <a:solidFill>
                  <a:srgbClr val="FF0000"/>
                </a:solidFill>
              </a:rPr>
              <a:t>–</a:t>
            </a:r>
            <a:r>
              <a:rPr lang="en-IN" sz="2800" b="1" dirty="0">
                <a:solidFill>
                  <a:srgbClr val="FF0000"/>
                </a:solidFill>
              </a:rPr>
              <a:t> y</a:t>
            </a:r>
            <a:r>
              <a:rPr lang="en-IN" sz="2800" b="1" baseline="-25000" dirty="0">
                <a:solidFill>
                  <a:srgbClr val="FF0000"/>
                </a:solidFill>
              </a:rPr>
              <a:t>n+1</a:t>
            </a:r>
            <a:r>
              <a:rPr lang="en-IN" sz="2800" b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–</a:t>
            </a:r>
            <a:r>
              <a:rPr lang="en-IN" sz="2800" b="1" dirty="0">
                <a:solidFill>
                  <a:srgbClr val="FF0000"/>
                </a:solidFill>
              </a:rPr>
              <a:t> 6y</a:t>
            </a:r>
            <a:r>
              <a:rPr lang="en-IN" sz="2800" b="1" baseline="-25000" dirty="0">
                <a:solidFill>
                  <a:srgbClr val="FF0000"/>
                </a:solidFill>
              </a:rPr>
              <a:t>n </a:t>
            </a:r>
            <a:r>
              <a:rPr lang="en-IN" sz="2800" b="1" dirty="0">
                <a:solidFill>
                  <a:srgbClr val="FF0000"/>
                </a:solidFill>
              </a:rPr>
              <a:t>= n</a:t>
            </a:r>
            <a:r>
              <a:rPr lang="en-IN" sz="2800" b="1" baseline="30000" dirty="0">
                <a:solidFill>
                  <a:srgbClr val="FF0000"/>
                </a:solidFill>
              </a:rPr>
              <a:t>2</a:t>
            </a:r>
            <a:r>
              <a:rPr lang="en-IN" sz="2800" b="1" dirty="0">
                <a:solidFill>
                  <a:srgbClr val="FF0000"/>
                </a:solidFill>
              </a:rPr>
              <a:t>.</a:t>
            </a:r>
            <a:endParaRPr lang="en-IN" sz="2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/>
              <a:t>The characteristic equation for homogeneous part is: </a:t>
            </a:r>
          </a:p>
          <a:p>
            <a:pPr>
              <a:buNone/>
            </a:pPr>
            <a:r>
              <a:rPr lang="en-IN" sz="2800" dirty="0"/>
              <a:t>		r</a:t>
            </a:r>
            <a:r>
              <a:rPr lang="en-IN" sz="2800" baseline="30000" dirty="0"/>
              <a:t>2</a:t>
            </a:r>
            <a:r>
              <a:rPr lang="en-IN" sz="2800" dirty="0"/>
              <a:t> – r – 6 = 0	</a:t>
            </a:r>
          </a:p>
          <a:p>
            <a:pPr>
              <a:buNone/>
            </a:pPr>
            <a:r>
              <a:rPr lang="en-IN" sz="2800" dirty="0"/>
              <a:t>or,	r = – 2, 3</a:t>
            </a:r>
          </a:p>
          <a:p>
            <a:pPr>
              <a:buNone/>
            </a:pPr>
            <a:r>
              <a:rPr lang="en-US" sz="2800" dirty="0"/>
              <a:t>So, the homogeneous solution is:	</a:t>
            </a:r>
          </a:p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IN" sz="2800" b="1" dirty="0" err="1">
                <a:solidFill>
                  <a:srgbClr val="FF0000"/>
                </a:solidFill>
              </a:rPr>
              <a:t>y</a:t>
            </a:r>
            <a:r>
              <a:rPr lang="en-IN" sz="2800" b="1" baseline="-25000" dirty="0" err="1">
                <a:solidFill>
                  <a:srgbClr val="FF0000"/>
                </a:solidFill>
              </a:rPr>
              <a:t>n</a:t>
            </a:r>
            <a:r>
              <a:rPr lang="en-IN" sz="2800" b="1" baseline="30000" dirty="0">
                <a:solidFill>
                  <a:srgbClr val="FF0000"/>
                </a:solidFill>
              </a:rPr>
              <a:t>(h) </a:t>
            </a:r>
            <a:r>
              <a:rPr lang="en-IN" sz="2800" b="1" dirty="0">
                <a:solidFill>
                  <a:srgbClr val="FF0000"/>
                </a:solidFill>
              </a:rPr>
              <a:t>= C</a:t>
            </a:r>
            <a:r>
              <a:rPr lang="en-IN" sz="2800" b="1" baseline="-25000" dirty="0">
                <a:solidFill>
                  <a:srgbClr val="FF0000"/>
                </a:solidFill>
              </a:rPr>
              <a:t>1</a:t>
            </a:r>
            <a:r>
              <a:rPr lang="en-IN" sz="2800" b="1" dirty="0">
                <a:solidFill>
                  <a:srgbClr val="FF0000"/>
                </a:solidFill>
              </a:rPr>
              <a:t> (–2)</a:t>
            </a:r>
            <a:r>
              <a:rPr lang="en-IN" sz="2800" b="1" baseline="30000" dirty="0">
                <a:solidFill>
                  <a:srgbClr val="FF0000"/>
                </a:solidFill>
              </a:rPr>
              <a:t>n</a:t>
            </a:r>
            <a:r>
              <a:rPr lang="en-IN" sz="2800" b="1" dirty="0">
                <a:solidFill>
                  <a:srgbClr val="FF0000"/>
                </a:solidFill>
              </a:rPr>
              <a:t> + C</a:t>
            </a:r>
            <a:r>
              <a:rPr lang="en-IN" sz="2800" b="1" baseline="-25000" dirty="0">
                <a:solidFill>
                  <a:srgbClr val="FF0000"/>
                </a:solidFill>
              </a:rPr>
              <a:t>2</a:t>
            </a:r>
            <a:r>
              <a:rPr lang="en-IN" sz="2800" b="1" dirty="0">
                <a:solidFill>
                  <a:srgbClr val="FF0000"/>
                </a:solidFill>
              </a:rPr>
              <a:t> (3)</a:t>
            </a:r>
            <a:r>
              <a:rPr lang="en-IN" sz="2800" b="1" baseline="30000" dirty="0">
                <a:solidFill>
                  <a:srgbClr val="FF0000"/>
                </a:solidFill>
              </a:rPr>
              <a:t>n </a:t>
            </a:r>
          </a:p>
          <a:p>
            <a:pPr>
              <a:buNone/>
            </a:pPr>
            <a:r>
              <a:rPr lang="en-US" sz="2800" dirty="0"/>
              <a:t>Let particular solution is of the form  </a:t>
            </a:r>
            <a:r>
              <a:rPr lang="en-IN" sz="2800" dirty="0" err="1">
                <a:solidFill>
                  <a:srgbClr val="FF0000"/>
                </a:solidFill>
              </a:rPr>
              <a:t>y</a:t>
            </a:r>
            <a:r>
              <a:rPr lang="en-IN" sz="2800" baseline="-25000" dirty="0" err="1">
                <a:solidFill>
                  <a:srgbClr val="FF0000"/>
                </a:solidFill>
              </a:rPr>
              <a:t>n</a:t>
            </a:r>
            <a:r>
              <a:rPr lang="en-IN" sz="2800" baseline="-25000" dirty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rgbClr val="FF0000"/>
                </a:solidFill>
              </a:rPr>
              <a:t>= C</a:t>
            </a:r>
            <a:r>
              <a:rPr lang="en-IN" sz="2800" baseline="-25000" dirty="0">
                <a:solidFill>
                  <a:srgbClr val="FF0000"/>
                </a:solidFill>
              </a:rPr>
              <a:t>1</a:t>
            </a:r>
            <a:r>
              <a:rPr lang="en-IN" sz="2800" dirty="0">
                <a:solidFill>
                  <a:srgbClr val="FF0000"/>
                </a:solidFill>
              </a:rPr>
              <a:t>n</a:t>
            </a:r>
            <a:r>
              <a:rPr lang="en-IN" sz="2800" baseline="30000" dirty="0">
                <a:solidFill>
                  <a:srgbClr val="FF0000"/>
                </a:solidFill>
              </a:rPr>
              <a:t>2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IN" sz="2800" dirty="0">
                <a:solidFill>
                  <a:srgbClr val="FF0000"/>
                </a:solidFill>
              </a:rPr>
              <a:t> C</a:t>
            </a:r>
            <a:r>
              <a:rPr lang="en-IN" sz="2800" baseline="-25000" dirty="0">
                <a:solidFill>
                  <a:srgbClr val="FF0000"/>
                </a:solidFill>
              </a:rPr>
              <a:t>2</a:t>
            </a:r>
            <a:r>
              <a:rPr lang="en-IN" sz="2800" dirty="0">
                <a:solidFill>
                  <a:srgbClr val="FF0000"/>
                </a:solidFill>
              </a:rPr>
              <a:t>n 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IN" sz="2800" dirty="0">
                <a:solidFill>
                  <a:srgbClr val="FF0000"/>
                </a:solidFill>
              </a:rPr>
              <a:t> C</a:t>
            </a:r>
            <a:r>
              <a:rPr lang="en-IN" sz="2800" baseline="-25000" dirty="0">
                <a:solidFill>
                  <a:srgbClr val="FF0000"/>
                </a:solidFill>
              </a:rPr>
              <a:t>3</a:t>
            </a:r>
            <a:endParaRPr lang="en-IN" sz="2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800" dirty="0"/>
              <a:t>Therefore, </a:t>
            </a:r>
          </a:p>
          <a:p>
            <a:pPr marL="0" indent="0">
              <a:buNone/>
            </a:pPr>
            <a:r>
              <a:rPr lang="en-IN" sz="2800" dirty="0"/>
              <a:t>C</a:t>
            </a:r>
            <a:r>
              <a:rPr lang="en-IN" sz="2800" baseline="-25000" dirty="0"/>
              <a:t>1</a:t>
            </a:r>
            <a:r>
              <a:rPr lang="en-IN" sz="2800" dirty="0"/>
              <a:t>(n+2)</a:t>
            </a:r>
            <a:r>
              <a:rPr lang="en-IN" sz="2800" baseline="30000" dirty="0"/>
              <a:t>2</a:t>
            </a:r>
            <a:r>
              <a:rPr lang="en-IN" sz="2800" dirty="0"/>
              <a:t> </a:t>
            </a:r>
            <a:r>
              <a:rPr lang="en-US" sz="2800" dirty="0"/>
              <a:t>+</a:t>
            </a:r>
            <a:r>
              <a:rPr lang="en-IN" sz="2800" dirty="0"/>
              <a:t> C</a:t>
            </a:r>
            <a:r>
              <a:rPr lang="en-IN" sz="2800" baseline="-25000" dirty="0"/>
              <a:t>2</a:t>
            </a:r>
            <a:r>
              <a:rPr lang="en-IN" sz="2800" dirty="0"/>
              <a:t>(n+2) </a:t>
            </a:r>
            <a:r>
              <a:rPr lang="en-US" sz="2800" dirty="0"/>
              <a:t>+</a:t>
            </a:r>
            <a:r>
              <a:rPr lang="en-IN" sz="2800" dirty="0"/>
              <a:t> C</a:t>
            </a:r>
            <a:r>
              <a:rPr lang="en-IN" sz="2800" baseline="-25000" dirty="0"/>
              <a:t>3</a:t>
            </a:r>
            <a:r>
              <a:rPr lang="en-IN" sz="2800" dirty="0"/>
              <a:t> </a:t>
            </a:r>
            <a:r>
              <a:rPr lang="en-US" sz="2800" dirty="0"/>
              <a:t>–</a:t>
            </a:r>
            <a:r>
              <a:rPr lang="en-IN" sz="2800" dirty="0"/>
              <a:t> [C</a:t>
            </a:r>
            <a:r>
              <a:rPr lang="en-IN" sz="2800" baseline="-25000" dirty="0"/>
              <a:t>1</a:t>
            </a:r>
            <a:r>
              <a:rPr lang="en-IN" sz="2800" dirty="0"/>
              <a:t>(n+1)</a:t>
            </a:r>
            <a:r>
              <a:rPr lang="en-IN" sz="2800" baseline="30000" dirty="0"/>
              <a:t>2</a:t>
            </a:r>
            <a:r>
              <a:rPr lang="en-IN" sz="2800" dirty="0"/>
              <a:t> </a:t>
            </a:r>
            <a:r>
              <a:rPr lang="en-US" sz="2800" dirty="0"/>
              <a:t>+</a:t>
            </a:r>
            <a:r>
              <a:rPr lang="en-IN" sz="2800" dirty="0"/>
              <a:t> C</a:t>
            </a:r>
            <a:r>
              <a:rPr lang="en-IN" sz="2800" baseline="-25000" dirty="0"/>
              <a:t>2</a:t>
            </a:r>
            <a:r>
              <a:rPr lang="en-IN" sz="2800" dirty="0"/>
              <a:t>(n+1) </a:t>
            </a:r>
            <a:r>
              <a:rPr lang="en-US" sz="2800" dirty="0"/>
              <a:t>+</a:t>
            </a:r>
            <a:r>
              <a:rPr lang="en-IN" sz="2800" dirty="0"/>
              <a:t> C</a:t>
            </a:r>
            <a:r>
              <a:rPr lang="en-IN" sz="2800" baseline="-25000" dirty="0"/>
              <a:t>3</a:t>
            </a:r>
            <a:r>
              <a:rPr lang="en-IN" sz="2800" dirty="0"/>
              <a:t>] </a:t>
            </a:r>
            <a:r>
              <a:rPr lang="en-US" sz="2800" dirty="0"/>
              <a:t>–</a:t>
            </a:r>
            <a:r>
              <a:rPr lang="en-IN" sz="2800" dirty="0"/>
              <a:t>6[C</a:t>
            </a:r>
            <a:r>
              <a:rPr lang="en-IN" sz="2800" baseline="-25000" dirty="0"/>
              <a:t>1</a:t>
            </a:r>
            <a:r>
              <a:rPr lang="en-IN" sz="2800" dirty="0"/>
              <a:t>n</a:t>
            </a:r>
            <a:r>
              <a:rPr lang="en-IN" sz="2800" baseline="30000" dirty="0"/>
              <a:t>2 </a:t>
            </a:r>
            <a:r>
              <a:rPr lang="en-US" sz="2800" dirty="0"/>
              <a:t>+</a:t>
            </a:r>
            <a:r>
              <a:rPr lang="en-IN" sz="2800" dirty="0"/>
              <a:t> C</a:t>
            </a:r>
            <a:r>
              <a:rPr lang="en-IN" sz="2800" baseline="-25000" dirty="0"/>
              <a:t>2</a:t>
            </a:r>
            <a:r>
              <a:rPr lang="en-IN" sz="2800" dirty="0"/>
              <a:t>n </a:t>
            </a:r>
            <a:r>
              <a:rPr lang="en-US" sz="2800" dirty="0"/>
              <a:t>+</a:t>
            </a:r>
            <a:r>
              <a:rPr lang="en-IN" sz="2800" dirty="0"/>
              <a:t> C</a:t>
            </a:r>
            <a:r>
              <a:rPr lang="en-IN" sz="2800" baseline="-25000" dirty="0"/>
              <a:t>3</a:t>
            </a:r>
            <a:r>
              <a:rPr lang="en-IN" sz="2800" dirty="0"/>
              <a:t>] = n</a:t>
            </a:r>
            <a:r>
              <a:rPr lang="en-IN" sz="2800" baseline="30000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BCSC0010 Discrete Mathematics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Case IV. When f(n) is a polynomial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690"/>
            <a:ext cx="10871200" cy="43711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or,  (</a:t>
            </a:r>
            <a:r>
              <a:rPr lang="en-IN" sz="2800" dirty="0"/>
              <a:t>C</a:t>
            </a:r>
            <a:r>
              <a:rPr lang="en-IN" sz="2800" baseline="-25000" dirty="0"/>
              <a:t>1</a:t>
            </a:r>
            <a:r>
              <a:rPr lang="en-US" sz="2800" dirty="0"/>
              <a:t>– </a:t>
            </a:r>
            <a:r>
              <a:rPr lang="en-IN" sz="2800" dirty="0"/>
              <a:t>C</a:t>
            </a:r>
            <a:r>
              <a:rPr lang="en-IN" sz="2800" baseline="-25000" dirty="0"/>
              <a:t>1</a:t>
            </a:r>
            <a:r>
              <a:rPr lang="en-US" sz="2800" dirty="0"/>
              <a:t>– 6</a:t>
            </a:r>
            <a:r>
              <a:rPr lang="en-IN" sz="2800" dirty="0"/>
              <a:t>C</a:t>
            </a:r>
            <a:r>
              <a:rPr lang="en-IN" sz="2800" baseline="-25000" dirty="0"/>
              <a:t>1</a:t>
            </a:r>
            <a:r>
              <a:rPr lang="en-IN" sz="2800" dirty="0"/>
              <a:t>)n</a:t>
            </a:r>
            <a:r>
              <a:rPr lang="en-IN" sz="2800" baseline="30000" dirty="0"/>
              <a:t>2 </a:t>
            </a:r>
            <a:r>
              <a:rPr lang="en-US" sz="2800" dirty="0"/>
              <a:t>+</a:t>
            </a:r>
            <a:r>
              <a:rPr lang="en-IN" sz="2800" dirty="0"/>
              <a:t> </a:t>
            </a:r>
            <a:r>
              <a:rPr lang="en-US" sz="2800" dirty="0"/>
              <a:t>(4</a:t>
            </a:r>
            <a:r>
              <a:rPr lang="en-IN" sz="2800" dirty="0"/>
              <a:t>C</a:t>
            </a:r>
            <a:r>
              <a:rPr lang="en-IN" sz="2800" baseline="-25000" dirty="0"/>
              <a:t>1</a:t>
            </a:r>
            <a:r>
              <a:rPr lang="en-US" sz="2800" dirty="0"/>
              <a:t> + </a:t>
            </a:r>
            <a:r>
              <a:rPr lang="en-IN" sz="2800" dirty="0"/>
              <a:t>C</a:t>
            </a:r>
            <a:r>
              <a:rPr lang="en-IN" sz="2800" baseline="-25000" dirty="0"/>
              <a:t>2</a:t>
            </a:r>
            <a:r>
              <a:rPr lang="en-US" sz="2800" dirty="0"/>
              <a:t>– 2</a:t>
            </a:r>
            <a:r>
              <a:rPr lang="en-IN" sz="2800" dirty="0"/>
              <a:t>C</a:t>
            </a:r>
            <a:r>
              <a:rPr lang="en-IN" sz="2800" baseline="-25000" dirty="0"/>
              <a:t>1</a:t>
            </a:r>
            <a:r>
              <a:rPr lang="en-US" sz="2800" dirty="0"/>
              <a:t>– </a:t>
            </a:r>
            <a:r>
              <a:rPr lang="en-IN" sz="2800" dirty="0"/>
              <a:t>C</a:t>
            </a:r>
            <a:r>
              <a:rPr lang="en-IN" sz="2800" baseline="-25000" dirty="0"/>
              <a:t>2</a:t>
            </a:r>
            <a:r>
              <a:rPr lang="en-US" sz="2800" dirty="0"/>
              <a:t>– 6</a:t>
            </a:r>
            <a:r>
              <a:rPr lang="en-IN" sz="2800" dirty="0"/>
              <a:t>C</a:t>
            </a:r>
            <a:r>
              <a:rPr lang="en-IN" sz="2800" baseline="-25000" dirty="0"/>
              <a:t>2</a:t>
            </a:r>
            <a:r>
              <a:rPr lang="en-IN" sz="2800" dirty="0"/>
              <a:t>)n</a:t>
            </a:r>
            <a:r>
              <a:rPr lang="en-IN" sz="2800" baseline="30000" dirty="0"/>
              <a:t> </a:t>
            </a:r>
            <a:r>
              <a:rPr lang="en-US" sz="2800" dirty="0"/>
              <a:t>+</a:t>
            </a:r>
            <a:r>
              <a:rPr lang="en-IN" sz="2800" dirty="0"/>
              <a:t> </a:t>
            </a:r>
            <a:r>
              <a:rPr lang="en-US" sz="2800" dirty="0"/>
              <a:t>(4</a:t>
            </a:r>
            <a:r>
              <a:rPr lang="en-IN" sz="2800" dirty="0"/>
              <a:t>C</a:t>
            </a:r>
            <a:r>
              <a:rPr lang="en-IN" sz="2800" baseline="-25000" dirty="0"/>
              <a:t>1</a:t>
            </a:r>
            <a:r>
              <a:rPr lang="en-US" sz="2800" dirty="0"/>
              <a:t>+ 2</a:t>
            </a:r>
            <a:r>
              <a:rPr lang="en-IN" sz="2800" dirty="0"/>
              <a:t>C</a:t>
            </a:r>
            <a:r>
              <a:rPr lang="en-IN" sz="2800" baseline="-25000" dirty="0"/>
              <a:t>2</a:t>
            </a:r>
            <a:r>
              <a:rPr lang="en-US" sz="2800" dirty="0"/>
              <a:t> +</a:t>
            </a:r>
            <a:r>
              <a:rPr lang="en-IN" sz="2800" dirty="0"/>
              <a:t> C</a:t>
            </a:r>
            <a:r>
              <a:rPr lang="en-IN" sz="2800" baseline="-25000" dirty="0"/>
              <a:t>3</a:t>
            </a:r>
            <a:r>
              <a:rPr lang="en-IN" sz="2800" dirty="0"/>
              <a:t> </a:t>
            </a:r>
            <a:r>
              <a:rPr lang="en-US" sz="2800" dirty="0"/>
              <a:t>– </a:t>
            </a:r>
            <a:r>
              <a:rPr lang="en-IN" sz="2800" dirty="0"/>
              <a:t>C</a:t>
            </a:r>
            <a:r>
              <a:rPr lang="en-IN" sz="2800" baseline="-25000" dirty="0"/>
              <a:t>1</a:t>
            </a:r>
            <a:r>
              <a:rPr lang="en-US" sz="2800" dirty="0"/>
              <a:t>– </a:t>
            </a:r>
            <a:r>
              <a:rPr lang="en-IN" sz="2800" dirty="0"/>
              <a:t>C</a:t>
            </a:r>
            <a:r>
              <a:rPr lang="en-IN" sz="2800" baseline="-25000" dirty="0"/>
              <a:t>2</a:t>
            </a:r>
            <a:r>
              <a:rPr lang="en-US" sz="2800" dirty="0"/>
              <a:t>– </a:t>
            </a:r>
            <a:r>
              <a:rPr lang="en-IN" sz="2800" dirty="0"/>
              <a:t>C</a:t>
            </a:r>
            <a:r>
              <a:rPr lang="en-IN" sz="2800" baseline="-25000" dirty="0"/>
              <a:t>3</a:t>
            </a:r>
            <a:r>
              <a:rPr lang="en-US" sz="2800" dirty="0"/>
              <a:t>–6</a:t>
            </a:r>
            <a:r>
              <a:rPr lang="en-IN" sz="2800" dirty="0"/>
              <a:t>C</a:t>
            </a:r>
            <a:r>
              <a:rPr lang="en-IN" sz="2800" baseline="-25000" dirty="0"/>
              <a:t>3</a:t>
            </a:r>
            <a:r>
              <a:rPr lang="en-IN" sz="2800" dirty="0"/>
              <a:t>)  =  n</a:t>
            </a:r>
            <a:r>
              <a:rPr lang="en-IN" sz="2800" baseline="30000" dirty="0"/>
              <a:t>2 </a:t>
            </a:r>
            <a:r>
              <a:rPr lang="en-IN" sz="2800" dirty="0"/>
              <a:t>+ 0.n + 0</a:t>
            </a:r>
          </a:p>
          <a:p>
            <a:pPr marL="0" indent="0">
              <a:buNone/>
            </a:pPr>
            <a:r>
              <a:rPr lang="en-US" sz="2800" dirty="0"/>
              <a:t>Comparing the coefficients of </a:t>
            </a:r>
            <a:r>
              <a:rPr lang="en-IN" sz="2800" dirty="0"/>
              <a:t>n</a:t>
            </a:r>
            <a:r>
              <a:rPr lang="en-IN" sz="2800" baseline="30000" dirty="0"/>
              <a:t>2</a:t>
            </a:r>
            <a:r>
              <a:rPr lang="en-IN" sz="2800" dirty="0"/>
              <a:t>, n and constant terms both sides,</a:t>
            </a:r>
          </a:p>
          <a:p>
            <a:pPr>
              <a:buNone/>
            </a:pPr>
            <a:r>
              <a:rPr lang="en-IN" sz="2800" dirty="0"/>
              <a:t>	C</a:t>
            </a:r>
            <a:r>
              <a:rPr lang="en-IN" sz="2800" baseline="-25000" dirty="0"/>
              <a:t>1 </a:t>
            </a:r>
            <a:r>
              <a:rPr lang="en-IN" sz="2800" dirty="0"/>
              <a:t>=</a:t>
            </a:r>
            <a:r>
              <a:rPr lang="en-IN" sz="2800" baseline="-25000" dirty="0"/>
              <a:t> </a:t>
            </a:r>
            <a:r>
              <a:rPr lang="en-IN" sz="2800" dirty="0"/>
              <a:t>–1/6,     C</a:t>
            </a:r>
            <a:r>
              <a:rPr lang="en-IN" sz="2800" baseline="-25000" dirty="0"/>
              <a:t>2 </a:t>
            </a:r>
            <a:r>
              <a:rPr lang="en-IN" sz="2800" dirty="0"/>
              <a:t>=</a:t>
            </a:r>
            <a:r>
              <a:rPr lang="en-IN" sz="2800" baseline="-25000" dirty="0"/>
              <a:t> </a:t>
            </a:r>
            <a:r>
              <a:rPr lang="en-IN" sz="2800" dirty="0"/>
              <a:t>–1/18,      C</a:t>
            </a:r>
            <a:r>
              <a:rPr lang="en-IN" sz="2800" baseline="-25000" dirty="0"/>
              <a:t>3 </a:t>
            </a:r>
            <a:r>
              <a:rPr lang="en-IN" sz="2800" dirty="0"/>
              <a:t>=</a:t>
            </a:r>
            <a:r>
              <a:rPr lang="en-IN" sz="2800" baseline="-25000" dirty="0"/>
              <a:t> </a:t>
            </a:r>
            <a:r>
              <a:rPr lang="en-IN" sz="2800" dirty="0"/>
              <a:t>–5/54</a:t>
            </a:r>
          </a:p>
          <a:p>
            <a:pPr>
              <a:buNone/>
            </a:pPr>
            <a:r>
              <a:rPr lang="en-US" sz="2800" dirty="0"/>
              <a:t>So, 	</a:t>
            </a:r>
            <a:r>
              <a:rPr lang="en-IN" sz="2800" b="1" dirty="0" err="1">
                <a:solidFill>
                  <a:srgbClr val="FF0000"/>
                </a:solidFill>
              </a:rPr>
              <a:t>y</a:t>
            </a:r>
            <a:r>
              <a:rPr lang="en-IN" sz="2800" b="1" baseline="-25000" dirty="0" err="1">
                <a:solidFill>
                  <a:srgbClr val="FF0000"/>
                </a:solidFill>
              </a:rPr>
              <a:t>n</a:t>
            </a:r>
            <a:r>
              <a:rPr lang="en-IN" sz="2800" b="1" baseline="30000" dirty="0">
                <a:solidFill>
                  <a:srgbClr val="FF0000"/>
                </a:solidFill>
              </a:rPr>
              <a:t>(p) </a:t>
            </a:r>
            <a:r>
              <a:rPr lang="en-IN" sz="2800" b="1" dirty="0">
                <a:solidFill>
                  <a:srgbClr val="FF0000"/>
                </a:solidFill>
              </a:rPr>
              <a:t>= (–1/6) n</a:t>
            </a:r>
            <a:r>
              <a:rPr lang="en-IN" sz="2800" b="1" baseline="30000" dirty="0">
                <a:solidFill>
                  <a:srgbClr val="FF0000"/>
                </a:solidFill>
              </a:rPr>
              <a:t>2</a:t>
            </a:r>
            <a:r>
              <a:rPr lang="en-IN" sz="2800" b="1" dirty="0">
                <a:solidFill>
                  <a:srgbClr val="FF0000"/>
                </a:solidFill>
              </a:rPr>
              <a:t> –(1/18) n –(5/54)</a:t>
            </a:r>
          </a:p>
          <a:p>
            <a:pPr>
              <a:buNone/>
            </a:pPr>
            <a:r>
              <a:rPr lang="en-IN" sz="2800" dirty="0"/>
              <a:t>Hence, the general solution is given as,</a:t>
            </a:r>
          </a:p>
          <a:p>
            <a:pPr>
              <a:buNone/>
            </a:pPr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IN" sz="2800" b="1" dirty="0" err="1">
                <a:solidFill>
                  <a:srgbClr val="FF0000"/>
                </a:solidFill>
              </a:rPr>
              <a:t>y</a:t>
            </a:r>
            <a:r>
              <a:rPr lang="en-IN" sz="2800" b="1" baseline="-25000" dirty="0" err="1">
                <a:solidFill>
                  <a:srgbClr val="FF0000"/>
                </a:solidFill>
              </a:rPr>
              <a:t>n</a:t>
            </a:r>
            <a:r>
              <a:rPr lang="en-IN" sz="2800" b="1" baseline="-25000" dirty="0">
                <a:solidFill>
                  <a:srgbClr val="FF0000"/>
                </a:solidFill>
              </a:rPr>
              <a:t> </a:t>
            </a:r>
            <a:r>
              <a:rPr lang="en-IN" sz="2800" b="1" dirty="0">
                <a:solidFill>
                  <a:srgbClr val="FF0000"/>
                </a:solidFill>
              </a:rPr>
              <a:t>= C</a:t>
            </a:r>
            <a:r>
              <a:rPr lang="en-IN" sz="2800" b="1" baseline="-25000" dirty="0">
                <a:solidFill>
                  <a:srgbClr val="FF0000"/>
                </a:solidFill>
              </a:rPr>
              <a:t>1</a:t>
            </a:r>
            <a:r>
              <a:rPr lang="en-IN" sz="2800" b="1" dirty="0">
                <a:solidFill>
                  <a:srgbClr val="FF0000"/>
                </a:solidFill>
              </a:rPr>
              <a:t> (–2)</a:t>
            </a:r>
            <a:r>
              <a:rPr lang="en-IN" sz="2800" b="1" baseline="30000" dirty="0">
                <a:solidFill>
                  <a:srgbClr val="FF0000"/>
                </a:solidFill>
              </a:rPr>
              <a:t>n</a:t>
            </a:r>
            <a:r>
              <a:rPr lang="en-IN" sz="2800" b="1" dirty="0">
                <a:solidFill>
                  <a:srgbClr val="FF0000"/>
                </a:solidFill>
              </a:rPr>
              <a:t> + C</a:t>
            </a:r>
            <a:r>
              <a:rPr lang="en-IN" sz="2800" b="1" baseline="-25000" dirty="0">
                <a:solidFill>
                  <a:srgbClr val="FF0000"/>
                </a:solidFill>
              </a:rPr>
              <a:t>2</a:t>
            </a:r>
            <a:r>
              <a:rPr lang="en-IN" sz="2800" b="1" dirty="0">
                <a:solidFill>
                  <a:srgbClr val="FF0000"/>
                </a:solidFill>
              </a:rPr>
              <a:t> (3)</a:t>
            </a:r>
            <a:r>
              <a:rPr lang="en-IN" sz="2800" b="1" baseline="30000" dirty="0">
                <a:solidFill>
                  <a:srgbClr val="FF0000"/>
                </a:solidFill>
              </a:rPr>
              <a:t>n  </a:t>
            </a:r>
            <a:r>
              <a:rPr lang="en-IN" sz="2800" b="1" dirty="0">
                <a:solidFill>
                  <a:srgbClr val="FF0000"/>
                </a:solidFill>
              </a:rPr>
              <a:t>+ (–1/6) n</a:t>
            </a:r>
            <a:r>
              <a:rPr lang="en-IN" sz="2800" b="1" baseline="30000" dirty="0">
                <a:solidFill>
                  <a:srgbClr val="FF0000"/>
                </a:solidFill>
              </a:rPr>
              <a:t>2</a:t>
            </a:r>
            <a:r>
              <a:rPr lang="en-IN" sz="2800" b="1" dirty="0">
                <a:solidFill>
                  <a:srgbClr val="FF0000"/>
                </a:solidFill>
              </a:rPr>
              <a:t> – (1/18) n – (5/54)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BCSC0010 Discrete Mathematics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Next Topic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Generating Functions</a:t>
            </a:r>
            <a:endParaRPr lang="en-IN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308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Discrete Mathematics BCSC0010</vt:lpstr>
      <vt:lpstr>Case IV. When f(n) is a polynomial</vt:lpstr>
      <vt:lpstr>Case IV. When f(n) is a polynomial</vt:lpstr>
      <vt:lpstr>Next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Sambit Satpathy</cp:lastModifiedBy>
  <cp:revision>137</cp:revision>
  <dcterms:created xsi:type="dcterms:W3CDTF">2020-06-15T14:58:31Z</dcterms:created>
  <dcterms:modified xsi:type="dcterms:W3CDTF">2022-02-02T01:58:44Z</dcterms:modified>
</cp:coreProperties>
</file>