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9" r:id="rId3"/>
    <p:sldId id="320" r:id="rId4"/>
    <p:sldId id="301" r:id="rId5"/>
    <p:sldId id="307" r:id="rId6"/>
    <p:sldId id="312" r:id="rId7"/>
    <p:sldId id="306" r:id="rId8"/>
    <p:sldId id="302" r:id="rId9"/>
    <p:sldId id="309" r:id="rId10"/>
    <p:sldId id="318" r:id="rId11"/>
    <p:sldId id="319" r:id="rId12"/>
    <p:sldId id="321" r:id="rId13"/>
    <p:sldId id="322" r:id="rId14"/>
    <p:sldId id="323" r:id="rId15"/>
    <p:sldId id="314" r:id="rId16"/>
    <p:sldId id="315" r:id="rId17"/>
    <p:sldId id="316" r:id="rId18"/>
    <p:sldId id="317" r:id="rId19"/>
    <p:sldId id="325" r:id="rId20"/>
    <p:sldId id="326" r:id="rId21"/>
    <p:sldId id="327" r:id="rId22"/>
    <p:sldId id="328" r:id="rId23"/>
    <p:sldId id="329" r:id="rId24"/>
    <p:sldId id="33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1B70-54DD-49B0-AA54-29A9678D3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CD512-1B10-442F-9C39-09CB213AC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312B-06CA-477B-A48D-BCDDA3FC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2976-1DB6-4CAA-B35D-EFB66D52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0E99-BAAB-405F-BCD0-C4A15C08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4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6B16-F6FF-49FD-BAC8-829D8661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77D20-9157-4260-8B69-F3C441647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F41F-C9E2-4536-A28E-496527D7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39B9-0E5B-4F96-A67E-30A83817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AF84-FC22-408D-9636-2EB9BD99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3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4939A-FAD6-4959-8A4F-E41BBCAD5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7624F-4677-4C45-8399-295B37E4B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B95BA-55ED-45FF-8D80-1E13B662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A8FE-6A43-4B00-BAD7-BAAF76CF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6B4A6-F7E4-435B-B12F-98EBE125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72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8B43-ECAC-4EDB-A958-F1772AF6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8A7B-E312-4D9B-A033-AB5457B2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3F30-F6F9-4649-9944-8A68C674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3FAE1-2E4D-4EEE-AC59-3E4D4DA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E771-6067-4DB9-977C-E0F9E85F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1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FAE5-2604-4477-91AC-EE9D8D9E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8DA6-DC4D-4F8C-8440-875AA34E6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9586-9879-434C-9D63-6065744E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79114-3FDD-4F2F-9109-4D25E0B0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7A57-8456-4FC5-8761-7F8A99BC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0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8603-AC14-477B-B3B6-BF33103D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11A0-EC74-4520-B748-27B68F871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3D94B-FDA4-4B83-99A1-5A06AD08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AFAE-2339-48A8-A79E-51AE4E36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17-01-2022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F65A-2232-41FE-A0D3-3C59CBD9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F3802-63D0-428C-92FB-16D9F4BF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7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8462-9CCB-4006-8FA4-40FA5297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3484C-DCD6-4AB6-AD31-AF7837D0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27C5-BE99-4752-A9A8-DD9A9F3B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4EB11-74B7-4251-9634-EAD6673A7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94BC5-3C3A-4B40-AE59-EC250596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CF86D-962A-42EA-8FEB-9C5C75F6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17-01-2022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15153-DD68-45DD-AD8C-7D09B6D6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8BA92-3501-47B7-B2F8-022D2B56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E020-9D91-4247-BE1E-DD5E0D09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13C95-46D2-4595-AE61-A5EFF14A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17-01-2022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7C961-E15A-4A50-B39A-AEFB0454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063D-4292-4129-8949-2BE6A0C4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83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47367-DEB8-494A-82A1-29BBA239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17-01-2022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1C144-691C-4EC3-96C4-D3C825E9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BABBC-2688-46FD-AA33-05C9965B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4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58EF-9E6C-47EA-9BB6-93135E60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0F08-6889-4C23-B5AF-AB50A7F5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7A3BB-D904-4FFE-A60B-FE9A52C44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CAD1F-B063-4639-BD31-F2303728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17-01-2022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3D195-62DF-48E8-9B17-DC17B0CC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CFEB-D40F-4BBC-8F77-583D921D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CC9C-97BD-4708-AA50-861CF56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48B21-A3EB-4BC1-B4FF-7A1927698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A4FBD-5665-47DD-B70C-0DEB4C7B5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A8F97-30FD-4B2E-81F9-ABF63903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pPr/>
              <a:t>17-01-2022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D3108-7D2C-44AF-A267-D4039E41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77BB4-3A55-434E-881A-FC462F55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4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6FEA2-AF53-4C64-B7BB-E826D5D9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854CE-8425-4FB6-A962-532E33A69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6211-5D13-47B5-9D9C-FAA96AB04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6231-40EC-44D1-B84A-EE1E96E5B535}" type="datetimeFigureOut">
              <a:rPr lang="en-IN" smtClean="0"/>
              <a:pPr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99AA-F47E-4259-B233-6CC98AE1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9752D-CFD3-4300-AD9E-9D59ED392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8D5C-C384-4A6B-A4AA-2F2847500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2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oo.com/7038/1350/De-Morgans-Law/category/Complement-of-set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oo.com/7038/1350/De-Morgans-Law/category/Complement-of-set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oo.com/7035/1348/Proving-Distributive-law-of-sets-by-Venn-Diagram/category/Venn-Diagrams---Intersection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A9EE-0ED6-41CE-87DE-5A515BA1B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E577F-17BE-4E04-BF05-23ABDD4A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3352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400" dirty="0"/>
          </a:p>
          <a:p>
            <a:r>
              <a:rPr lang="en-IN" sz="5400" dirty="0"/>
              <a:t>Sets(Lecture3)</a:t>
            </a:r>
          </a:p>
          <a:p>
            <a:endParaRPr lang="en-IN" sz="5200" dirty="0"/>
          </a:p>
        </p:txBody>
      </p:sp>
    </p:spTree>
    <p:extLst>
      <p:ext uri="{BB962C8B-B14F-4D97-AF65-F5344CB8AC3E}">
        <p14:creationId xmlns:p14="http://schemas.microsoft.com/office/powerpoint/2010/main" val="261232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D431-E551-4580-B634-C386BF11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696"/>
            <a:ext cx="10515600" cy="1482571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4400" b="1" dirty="0">
                <a:solidFill>
                  <a:srgbClr val="FF0000"/>
                </a:solidFill>
              </a:rPr>
              <a:t>Example </a:t>
            </a:r>
            <a:r>
              <a:rPr lang="en-IN" sz="4400" b="1" dirty="0" smtClean="0">
                <a:solidFill>
                  <a:srgbClr val="FF0000"/>
                </a:solidFill>
              </a:rPr>
              <a:t>5</a:t>
            </a:r>
            <a:r>
              <a:rPr lang="en-IN" sz="4400" dirty="0"/>
              <a:t/>
            </a:r>
            <a:br>
              <a:rPr lang="en-IN" sz="4400" dirty="0"/>
            </a:br>
            <a:r>
              <a:rPr lang="en-IN" b="1" dirty="0">
                <a:solidFill>
                  <a:srgbClr val="00B050"/>
                </a:solidFill>
              </a:rPr>
              <a:t>Show that </a:t>
            </a:r>
            <a:r>
              <a:rPr lang="pt-BR" b="1" dirty="0">
                <a:solidFill>
                  <a:srgbClr val="00B050"/>
                </a:solidFill>
              </a:rPr>
              <a:t>(A – B) ∩ (C – B) = (A ∩ C) – B</a:t>
            </a:r>
            <a:r>
              <a:rPr lang="en-IN" b="1" dirty="0">
                <a:solidFill>
                  <a:srgbClr val="00B050"/>
                </a:solidFill>
              </a:rPr>
              <a:t/>
            </a:r>
            <a:br>
              <a:rPr lang="en-IN" b="1" dirty="0">
                <a:solidFill>
                  <a:srgbClr val="00B050"/>
                </a:solidFill>
              </a:rPr>
            </a:b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E2DA-B568-472B-B07E-8DF756793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295"/>
            <a:ext cx="10515600" cy="394866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Let x ∈ (A – B) ∩ (C – B) </a:t>
            </a:r>
          </a:p>
          <a:p>
            <a:r>
              <a:rPr lang="en-IN" dirty="0"/>
              <a:t>⇒ x ∈ (A – B) and x ∈ (C – B)</a:t>
            </a:r>
          </a:p>
          <a:p>
            <a:r>
              <a:rPr lang="en-IN" dirty="0"/>
              <a:t>⇒ (x ∈ A and x ∉ B) and (x ∈ C and x ∉ B) </a:t>
            </a:r>
          </a:p>
          <a:p>
            <a:r>
              <a:rPr lang="en-IN" dirty="0"/>
              <a:t>⇒ (x ∈ A and x ∈ C) and x ∉ B </a:t>
            </a:r>
          </a:p>
          <a:p>
            <a:r>
              <a:rPr lang="en-IN" dirty="0"/>
              <a:t>⇒ (x ∈ A ∩ C) and x ∉ B </a:t>
            </a:r>
          </a:p>
          <a:p>
            <a:r>
              <a:rPr lang="en-IN" dirty="0"/>
              <a:t>⇒ x ∈ ((A ∩ C) – B )</a:t>
            </a:r>
          </a:p>
          <a:p>
            <a:r>
              <a:rPr lang="en-IN" dirty="0"/>
              <a:t>So, (A – B) ∩ (C – B) </a:t>
            </a:r>
            <a:r>
              <a:rPr lang="en-US" b="1" dirty="0"/>
              <a:t>⊆</a:t>
            </a:r>
            <a:r>
              <a:rPr lang="en-IN" dirty="0"/>
              <a:t> (A ∩ C) – B             ... (1)</a:t>
            </a:r>
          </a:p>
          <a:p>
            <a:pPr marL="0" indent="0">
              <a:buNone/>
            </a:pPr>
            <a:r>
              <a:rPr lang="en-IN" dirty="0"/>
              <a:t>										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4843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97CB-7665-423B-9F6B-048BA4F8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Now, conversely</a:t>
            </a:r>
          </a:p>
          <a:p>
            <a:r>
              <a:rPr lang="en-IN" dirty="0"/>
              <a:t>Let y ∈ (A ∩ C) – B </a:t>
            </a:r>
          </a:p>
          <a:p>
            <a:r>
              <a:rPr lang="en-IN" dirty="0"/>
              <a:t>⇒ y ∈ (A ∩ C) and y ∉ B </a:t>
            </a:r>
          </a:p>
          <a:p>
            <a:r>
              <a:rPr lang="en-IN" dirty="0"/>
              <a:t>⇒ (y ∈ A and y ∈ C) and (y ∉ B) </a:t>
            </a:r>
          </a:p>
          <a:p>
            <a:r>
              <a:rPr lang="en-IN" dirty="0"/>
              <a:t>⇒ (y ∈ A and y ∉ B) and (y ∈ C and y ∉ B) </a:t>
            </a:r>
          </a:p>
          <a:p>
            <a:r>
              <a:rPr lang="en-IN" dirty="0"/>
              <a:t>⇒ y ∈ (A – B) and y ∈ (C – B) </a:t>
            </a:r>
          </a:p>
          <a:p>
            <a:r>
              <a:rPr lang="en-IN" dirty="0"/>
              <a:t>⇒ y ∈ (A – B) ∩ (C – B) </a:t>
            </a:r>
          </a:p>
          <a:p>
            <a:r>
              <a:rPr lang="en-IN" dirty="0"/>
              <a:t>So,  (A ∩ C) – B </a:t>
            </a:r>
            <a:r>
              <a:rPr lang="en-US" b="1" dirty="0"/>
              <a:t>⊆</a:t>
            </a:r>
            <a:r>
              <a:rPr lang="en-IN" dirty="0"/>
              <a:t>(A – B) ∩ (C – B)                 ... (2) </a:t>
            </a:r>
          </a:p>
          <a:p>
            <a:r>
              <a:rPr lang="en-IN" dirty="0">
                <a:solidFill>
                  <a:srgbClr val="0070C0"/>
                </a:solidFill>
              </a:rPr>
              <a:t>From (1) and (2), </a:t>
            </a:r>
          </a:p>
          <a:p>
            <a:r>
              <a:rPr lang="en-IN" dirty="0">
                <a:solidFill>
                  <a:srgbClr val="0070C0"/>
                </a:solidFill>
              </a:rPr>
              <a:t>(A – B) ∩ (C – B) = (A ∩ C) – B </a:t>
            </a:r>
          </a:p>
        </p:txBody>
      </p:sp>
    </p:spTree>
    <p:extLst>
      <p:ext uri="{BB962C8B-B14F-4D97-AF65-F5344CB8AC3E}">
        <p14:creationId xmlns:p14="http://schemas.microsoft.com/office/powerpoint/2010/main" val="204723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Inclusion–Exclusion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Suppose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 A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and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 B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are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 finite sets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 Then, 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A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∪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 B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and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A ∩ B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are finite and</a:t>
            </a:r>
          </a:p>
          <a:p>
            <a:pPr marL="0" indent="0" algn="just">
              <a:buNone/>
            </a:pPr>
            <a:r>
              <a:rPr lang="pt-BR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		n(A</a:t>
            </a:r>
            <a:r>
              <a:rPr lang="pt-BR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 ∪</a:t>
            </a:r>
            <a:r>
              <a:rPr lang="pt-BR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 B) = n(A) + n(B) − n(A ∩ B)</a:t>
            </a:r>
          </a:p>
          <a:p>
            <a:pPr marL="0" indent="0" algn="just">
              <a:buNone/>
            </a:pPr>
            <a:endParaRPr lang="pt-BR" b="1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 smtClean="0">
                <a:latin typeface="Cambria" pitchFamily="18" charset="0"/>
                <a:ea typeface="Cambria" pitchFamily="18" charset="0"/>
              </a:rPr>
              <a:t>That is, we find the number of elements in A or B (or both) by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first adding n(A) and n(B)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(inclusion)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and then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subtracting n(A ∩ B) 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(exclusion)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since its elements were counted twice.</a:t>
            </a:r>
          </a:p>
          <a:p>
            <a:pPr algn="just"/>
            <a:r>
              <a:rPr lang="en-US" dirty="0" smtClean="0">
                <a:latin typeface="Cambria" pitchFamily="18" charset="0"/>
                <a:ea typeface="Cambria" pitchFamily="18" charset="0"/>
              </a:rPr>
              <a:t>We can apply this result to obtain a similar formula for three sets: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Inclusion–Exclusion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Corollary: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Suppose A, B, C are finite sets.</a:t>
            </a:r>
          </a:p>
          <a:p>
            <a:pPr marL="0" indent="0" algn="just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Then A ∪ B ∪ C is 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finite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and </a:t>
            </a:r>
          </a:p>
          <a:p>
            <a:pPr marL="0" indent="0" algn="just">
              <a:buNone/>
            </a:pPr>
            <a:r>
              <a:rPr lang="pt-BR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n(A</a:t>
            </a:r>
            <a:r>
              <a:rPr lang="pt-BR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 ∪ </a:t>
            </a:r>
            <a:r>
              <a:rPr lang="pt-BR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B </a:t>
            </a:r>
            <a:r>
              <a:rPr lang="pt-BR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∪</a:t>
            </a:r>
            <a:r>
              <a:rPr lang="pt-BR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 C) = n(A) + n(B) + n(C) </a:t>
            </a:r>
            <a:r>
              <a:rPr lang="pt-BR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− n(A ∩ B) − n(A ∩ C) − n(B ∩ C) </a:t>
            </a:r>
            <a:r>
              <a:rPr lang="pt-BR" b="1" dirty="0" smtClean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+ n(A ∩ B ∩ C)</a:t>
            </a:r>
            <a:endParaRPr lang="en-US" b="1" dirty="0" smtClean="0">
              <a:solidFill>
                <a:srgbClr val="00B050"/>
              </a:solidFill>
              <a:latin typeface="Cambria" pitchFamily="18" charset="0"/>
              <a:ea typeface="Cambria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257" y="73722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EXAMPLE 1: In a survey of group 80 people, it is found that 60 like egg and 30 like fish. Find the people like both egg and fish.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08166" y="2107764"/>
            <a:ext cx="899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Solution: n(E)=60</a:t>
            </a:r>
          </a:p>
          <a:p>
            <a:pPr marL="457200" indent="-457200" algn="just"/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		n(F)=30</a:t>
            </a:r>
          </a:p>
          <a:p>
            <a:pPr marL="457200" indent="-457200" algn="just"/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		n(E ∪ F)=80</a:t>
            </a:r>
          </a:p>
          <a:p>
            <a:pPr marL="457200" indent="-457200" algn="just"/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		n(E ∩F)=?</a:t>
            </a:r>
          </a:p>
          <a:p>
            <a:pPr marL="457200" indent="-457200" algn="just"/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		n(E ∪ F)=n(E)+n(F)-n(E∩F)</a:t>
            </a:r>
          </a:p>
          <a:p>
            <a:pPr marL="457200" indent="-457200" algn="just"/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			80=60+30- n(E∩F)</a:t>
            </a:r>
          </a:p>
          <a:p>
            <a:pPr marL="457200" indent="-457200" algn="just"/>
            <a:r>
              <a:rPr lang="en-US" sz="2400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			 n(E∩F)=10</a:t>
            </a:r>
            <a:endParaRPr lang="en-US" sz="2400" dirty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36B6-F1E3-4C53-B085-CA646BA8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691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3600" b="1" dirty="0">
                <a:solidFill>
                  <a:srgbClr val="FF0000"/>
                </a:solidFill>
                <a:latin typeface="+mn-lt"/>
              </a:rPr>
              <a:t>Problem based on Principle of Inclusion Exclusion</a:t>
            </a:r>
            <a:br>
              <a:rPr lang="en-IN" sz="3600" b="1" dirty="0">
                <a:solidFill>
                  <a:srgbClr val="FF0000"/>
                </a:solidFill>
                <a:latin typeface="+mn-lt"/>
              </a:rPr>
            </a:br>
            <a:r>
              <a:rPr lang="pt-BR" sz="3600" b="1" dirty="0">
                <a:solidFill>
                  <a:srgbClr val="FF0000"/>
                </a:solidFill>
                <a:latin typeface="+mn-lt"/>
              </a:rPr>
              <a:t>|A U B| = |A| + |B| - |A </a:t>
            </a:r>
            <a:r>
              <a:rPr lang="en-IN" sz="3600" b="1" dirty="0">
                <a:solidFill>
                  <a:srgbClr val="FF0000"/>
                </a:solidFill>
                <a:latin typeface="+mn-lt"/>
              </a:rPr>
              <a:t>⋂</a:t>
            </a:r>
            <a:r>
              <a:rPr lang="pt-BR" sz="3600" b="1" dirty="0">
                <a:solidFill>
                  <a:srgbClr val="FF0000"/>
                </a:solidFill>
                <a:latin typeface="+mn-lt"/>
              </a:rPr>
              <a:t> B|</a:t>
            </a:r>
            <a:r>
              <a:rPr lang="pt-BR" dirty="0"/>
              <a:t/>
            </a:r>
            <a:br>
              <a:rPr lang="pt-BR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1BEB-F7BC-4496-88E8-183D61DB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942468" cy="52822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Open Sans"/>
              </a:rPr>
              <a:t>Among 50 patients admitted to a hospital, 25 are diagnosed with pneumonia, 30 with bronchitis, and 10 with both pneumonia and bronchitis. Determine: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Open Sans"/>
              </a:rPr>
              <a:t>(a) The number of patients diagnosed with pneumonia or bronchitis (or both).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Open Sans"/>
              </a:rPr>
              <a:t>(b) The number of patients not diagnosed with pneumonia or bronchitis.</a:t>
            </a: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Open Sans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Solution</a:t>
            </a:r>
          </a:p>
          <a:p>
            <a:r>
              <a:rPr lang="en-US" dirty="0"/>
              <a:t>Let U denote the entire set of patients. Let P and B denote the set of patients diagnosed with pneumonia and bronchitis respectively. Thus:</a:t>
            </a:r>
          </a:p>
          <a:p>
            <a:r>
              <a:rPr lang="en-US" dirty="0"/>
              <a:t>|U| = 50, |P| = 25, |B| = 30, |P ∩ B| = 10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										Contd..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29D0A-4607-4900-BBE5-9DD9121022C0}"/>
              </a:ext>
            </a:extLst>
          </p:cNvPr>
          <p:cNvSpPr/>
          <p:nvPr/>
        </p:nvSpPr>
        <p:spPr>
          <a:xfrm>
            <a:off x="3048000" y="2413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7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2C2C83A-BDD9-469C-B263-2810241F638E}"/>
              </a:ext>
            </a:extLst>
          </p:cNvPr>
          <p:cNvSpPr/>
          <p:nvPr/>
        </p:nvSpPr>
        <p:spPr>
          <a:xfrm>
            <a:off x="503068" y="181957"/>
            <a:ext cx="111858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Open Sans"/>
              </a:rPr>
              <a:t>(a) By Venn Dig., </a:t>
            </a:r>
          </a:p>
          <a:p>
            <a:r>
              <a:rPr lang="en-US" sz="3200" b="1" dirty="0">
                <a:solidFill>
                  <a:srgbClr val="3366FF"/>
                </a:solidFill>
                <a:latin typeface="Open Sans"/>
              </a:rPr>
              <a:t>|P ∪ B| = 15 + 10 + 20= 45</a:t>
            </a:r>
            <a:endParaRPr lang="en-US" sz="3200" dirty="0">
              <a:solidFill>
                <a:srgbClr val="666666"/>
              </a:solidFill>
              <a:latin typeface="Open Sans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Open Sans"/>
              </a:rPr>
              <a:t>Thus 45 patients are diagnosed with pneumonia or bronchitis.</a:t>
            </a:r>
          </a:p>
          <a:p>
            <a:endParaRPr lang="en-US" sz="3200" b="1" i="0" dirty="0">
              <a:solidFill>
                <a:srgbClr val="3366FF"/>
              </a:solidFill>
              <a:effectLst/>
              <a:latin typeface="Open Sans"/>
            </a:endParaRPr>
          </a:p>
          <a:p>
            <a:r>
              <a:rPr lang="en-IN" sz="3200" b="1" dirty="0"/>
              <a:t>By using formula,</a:t>
            </a:r>
          </a:p>
          <a:p>
            <a:r>
              <a:rPr lang="en-IN" sz="3200" b="1" dirty="0"/>
              <a:t>|P ∪ B| = |P| + |B| – |P ∪ B|</a:t>
            </a:r>
            <a:endParaRPr lang="en-IN" sz="3200" dirty="0"/>
          </a:p>
          <a:p>
            <a:r>
              <a:rPr lang="en-IN" sz="3200" b="1" dirty="0"/>
              <a:t>               = (25 + 30) – (10) = 45</a:t>
            </a:r>
            <a:endParaRPr lang="en-IN" sz="3200" dirty="0"/>
          </a:p>
          <a:p>
            <a:r>
              <a:rPr lang="en-IN" sz="3200" b="1" dirty="0"/>
              <a:t>Thus 45 patients are diagnosed with pneumonia or bronchitis.</a:t>
            </a:r>
          </a:p>
          <a:p>
            <a:endParaRPr lang="en-IN" sz="3200" b="1" dirty="0"/>
          </a:p>
          <a:p>
            <a:r>
              <a:rPr lang="en-US" sz="3200" b="1" dirty="0">
                <a:solidFill>
                  <a:srgbClr val="0070C0"/>
                </a:solidFill>
              </a:rPr>
              <a:t>(b) |(P ∪ B)’|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= 50 – 45 = 5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5 patients are not diagnosed with pneumonia or bronchitis.</a:t>
            </a:r>
            <a:endParaRPr lang="en-US" sz="2000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DA0A322-04E6-4F29-BC75-E9918CB81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3018" y="1914403"/>
            <a:ext cx="3300490" cy="21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18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FA44-E7C1-49A4-A3D5-1B7D2649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87"/>
            <a:ext cx="10515600" cy="117185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+mn-lt"/>
              </a:rPr>
              <a:t>Problem based on Principle of Inclusion Exclusion(for 3 sets)</a:t>
            </a:r>
            <a:r>
              <a:rPr lang="en-IN" sz="2400" b="1" dirty="0">
                <a:solidFill>
                  <a:srgbClr val="FF0000"/>
                </a:solidFill>
                <a:latin typeface="+mn-lt"/>
              </a:rPr>
              <a:t/>
            </a:r>
            <a:br>
              <a:rPr lang="en-IN" sz="2400" b="1" dirty="0">
                <a:solidFill>
                  <a:srgbClr val="FF0000"/>
                </a:solidFill>
                <a:latin typeface="+mn-lt"/>
              </a:rPr>
            </a:br>
            <a:r>
              <a:rPr lang="en-IN" sz="2400" b="1" dirty="0">
                <a:solidFill>
                  <a:srgbClr val="FF0000"/>
                </a:solidFill>
                <a:latin typeface="+mn-lt"/>
              </a:rPr>
              <a:t>∣ A ∪ B ∪ C ∣ = ∣ A ∣ + ∣ B ∣ + ∣ C ∣ − ∣ A ∩ B ∣ − ∣ A ∩ C ∣ − ∣ B ∩ C ∣ + ∣ A ∩ B ∩ C ∣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5E84-74AB-4888-AAFA-EDB9AAD9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000" b="1" dirty="0">
                <a:solidFill>
                  <a:srgbClr val="0070C0"/>
                </a:solidFill>
              </a:rPr>
              <a:t>A large software development company employs 100 computer programmers. Of them, 45 are proficient in Java, 30 in C#, 20 in Python, 6 in C# and Java, 1 in Java and Python, 5 in C# and Python, and just 1 programmer is proficient in all three languages above. Determine the number of computer programmers that are not proficient in any of these three languages.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sz="3800" b="1" dirty="0">
                <a:solidFill>
                  <a:srgbClr val="00B050"/>
                </a:solidFill>
              </a:rPr>
              <a:t>Solution</a:t>
            </a:r>
          </a:p>
          <a:p>
            <a:r>
              <a:rPr lang="en-IN" sz="3000" dirty="0"/>
              <a:t>Let U denote the set of all employed computer programmers and let J, C and P denote the set of programmers proficient in Java, C# and Python, respectively. Thus:</a:t>
            </a:r>
          </a:p>
          <a:p>
            <a:r>
              <a:rPr lang="en-IN" sz="3000" dirty="0"/>
              <a:t>|U| = 100, |J| = 45, |C| = 30, |P| = 20, |J ∩ C| = 6, |J ∩ P| = 1, |C ∩ P| = 5, |J ∩ C ∩ P| = 1</a:t>
            </a:r>
          </a:p>
          <a:p>
            <a:pPr marL="0" indent="0">
              <a:buNone/>
            </a:pPr>
            <a:r>
              <a:rPr lang="en-IN" dirty="0"/>
              <a:t>										Contd..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442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E6144-3329-4752-883F-6E4AFBB1C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400" y="28852"/>
            <a:ext cx="3595965" cy="275634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A6198E-E14B-48B7-A063-4FC93E1950C9}"/>
              </a:ext>
            </a:extLst>
          </p:cNvPr>
          <p:cNvSpPr/>
          <p:nvPr/>
        </p:nvSpPr>
        <p:spPr>
          <a:xfrm>
            <a:off x="1210323" y="3175026"/>
            <a:ext cx="102152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|J ∪ C ∪ P|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= 39 + 5 +20 +4 +15 + 1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= 84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dirty="0">
                <a:solidFill>
                  <a:srgbClr val="666666"/>
                </a:solidFill>
                <a:latin typeface="Open Sans"/>
              </a:rPr>
              <a:t>Now calculate the complement:</a:t>
            </a: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|(J ∪ C ∪ P)’ | = |U| – |J ∪ C ∪ P|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= 100 – 84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= 16           </a:t>
            </a:r>
            <a:endParaRPr lang="en-US" sz="2400" dirty="0">
              <a:solidFill>
                <a:srgbClr val="666666"/>
              </a:solidFill>
              <a:latin typeface="Open Sans"/>
            </a:endParaRPr>
          </a:p>
          <a:p>
            <a:r>
              <a:rPr lang="en-US" sz="2400" b="1" dirty="0">
                <a:solidFill>
                  <a:srgbClr val="3366FF"/>
                </a:solidFill>
                <a:latin typeface="Open Sans"/>
              </a:rPr>
              <a:t>16 programmers are not proficient in any of the three languages.</a:t>
            </a:r>
            <a:endParaRPr lang="en-US" sz="2400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3557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5965" y="1042852"/>
            <a:ext cx="10416116" cy="220027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 Rounded MT Bold" pitchFamily="34" charset="0"/>
              </a:rPr>
              <a:t>		Partition of sets</a:t>
            </a:r>
            <a:endParaRPr lang="en-US" sz="6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32A-90B4-4A4B-9E24-3316DB85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777"/>
            <a:ext cx="10515600" cy="67470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Set Identities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9CA197-E806-4000-BE30-D037A5745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166" t="22598" r="41323" b="24360"/>
          <a:stretch/>
        </p:blipFill>
        <p:spPr>
          <a:xfrm>
            <a:off x="3331029" y="718457"/>
            <a:ext cx="6186989" cy="596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1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0" t="20991" r="36617" b="13915"/>
          <a:stretch/>
        </p:blipFill>
        <p:spPr bwMode="auto">
          <a:xfrm>
            <a:off x="529045" y="261257"/>
            <a:ext cx="11005457" cy="614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599" y="300446"/>
            <a:ext cx="11146972" cy="6152605"/>
            <a:chOff x="457200" y="1143000"/>
            <a:chExt cx="7435970" cy="4874117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8" t="27359" r="29722" b="21933"/>
            <a:stretch/>
          </p:blipFill>
          <p:spPr bwMode="auto">
            <a:xfrm>
              <a:off x="457200" y="1143000"/>
              <a:ext cx="7435970" cy="3709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1524000" y="4267200"/>
              <a:ext cx="381000" cy="12192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>
              <a:off x="2476500" y="4462732"/>
              <a:ext cx="190500" cy="12192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326921" y="4572000"/>
              <a:ext cx="330679" cy="9144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572000" y="4572000"/>
              <a:ext cx="457200" cy="9144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867400" y="4267200"/>
              <a:ext cx="457200" cy="9144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6"/>
            <p:cNvGrpSpPr/>
            <p:nvPr/>
          </p:nvGrpSpPr>
          <p:grpSpPr>
            <a:xfrm>
              <a:off x="1295400" y="5105400"/>
              <a:ext cx="5334000" cy="911717"/>
              <a:chOff x="1295400" y="5105400"/>
              <a:chExt cx="5334000" cy="91171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95400" y="541020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r>
                  <a:rPr lang="en-US" sz="2000" b="1" baseline="-25000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286000" y="5617007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r>
                  <a:rPr lang="en-US" sz="2000" b="1" baseline="-25000" dirty="0"/>
                  <a:t>2</a:t>
                </a:r>
                <a:endParaRPr lang="en-US" sz="20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473933" y="539109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r>
                  <a:rPr lang="en-US" sz="2000" b="1" baseline="-25000" dirty="0"/>
                  <a:t>3</a:t>
                </a:r>
                <a:endParaRPr lang="en-US" sz="2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876800" y="541020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r>
                  <a:rPr lang="en-US" sz="2000" b="1" baseline="-25000" dirty="0"/>
                  <a:t>4</a:t>
                </a:r>
                <a:endParaRPr lang="en-US" sz="20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172200" y="510540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r>
                  <a:rPr lang="en-US" sz="2000" b="1" baseline="-25000" dirty="0" smtClean="0"/>
                  <a:t>5</a:t>
                </a:r>
                <a:endParaRPr lang="en-US" sz="2000" b="1" dirty="0"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Partitions of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Let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S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be a nonempty set. A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partition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of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S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is a subdivision of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S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into 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non-overlapping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non-empty subsets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 smtClean="0">
                <a:latin typeface="Cambria" pitchFamily="18" charset="0"/>
                <a:ea typeface="Cambria" pitchFamily="18" charset="0"/>
              </a:rPr>
              <a:t>Precisely, a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partition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of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S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is a collection {</a:t>
            </a:r>
            <a:r>
              <a:rPr lang="en-US" b="1" i="1" dirty="0" smtClean="0">
                <a:latin typeface="Cambria" pitchFamily="18" charset="0"/>
                <a:ea typeface="Cambria" pitchFamily="18" charset="0"/>
              </a:rPr>
              <a:t>A</a:t>
            </a:r>
            <a:r>
              <a:rPr lang="en-US" b="1" i="1" baseline="-25000" dirty="0" smtClean="0">
                <a:latin typeface="Cambria" pitchFamily="18" charset="0"/>
                <a:ea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} of non-empty subsets of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S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such that:</a:t>
            </a:r>
          </a:p>
          <a:p>
            <a:pPr marL="0" indent="0" algn="just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	(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) Each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a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in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S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belongs to one of the </a:t>
            </a:r>
            <a:r>
              <a:rPr lang="en-US" b="1" i="1" dirty="0" smtClean="0">
                <a:latin typeface="Cambria" pitchFamily="18" charset="0"/>
                <a:ea typeface="Cambria" pitchFamily="18" charset="0"/>
              </a:rPr>
              <a:t>A</a:t>
            </a:r>
            <a:r>
              <a:rPr lang="en-US" b="1" i="1" baseline="-25000" dirty="0" smtClean="0">
                <a:latin typeface="Cambria" pitchFamily="18" charset="0"/>
                <a:ea typeface="Cambria" pitchFamily="18" charset="0"/>
              </a:rPr>
              <a:t>i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	(ii) The sets of {</a:t>
            </a:r>
            <a:r>
              <a:rPr lang="en-US" b="1" i="1" dirty="0" smtClean="0">
                <a:latin typeface="Cambria" pitchFamily="18" charset="0"/>
                <a:ea typeface="Cambria" pitchFamily="18" charset="0"/>
              </a:rPr>
              <a:t>A</a:t>
            </a:r>
            <a:r>
              <a:rPr lang="en-US" b="1" i="1" baseline="-25000" dirty="0" smtClean="0">
                <a:latin typeface="Cambria" pitchFamily="18" charset="0"/>
                <a:ea typeface="Cambria" pitchFamily="18" charset="0"/>
              </a:rPr>
              <a:t>i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} are mutually disjoint; that is, </a:t>
            </a:r>
          </a:p>
          <a:p>
            <a:pPr marL="0" indent="0" algn="just">
              <a:buNone/>
            </a:pPr>
            <a:r>
              <a:rPr lang="en-US" b="1" i="1" dirty="0" smtClean="0">
                <a:latin typeface="Cambria" pitchFamily="18" charset="0"/>
                <a:ea typeface="Cambria" pitchFamily="18" charset="0"/>
              </a:rPr>
              <a:t>		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if</a:t>
            </a:r>
            <a:r>
              <a:rPr lang="en-US" b="1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b="1" i="1" dirty="0" err="1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A</a:t>
            </a:r>
            <a:r>
              <a:rPr lang="en-US" b="1" i="1" baseline="-25000" dirty="0" err="1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j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= </a:t>
            </a:r>
            <a:r>
              <a:rPr lang="en-US" b="1" i="1" dirty="0" err="1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A</a:t>
            </a:r>
            <a:r>
              <a:rPr lang="en-US" b="1" i="1" baseline="-25000" dirty="0" err="1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k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then </a:t>
            </a:r>
            <a:r>
              <a:rPr lang="en-US" b="1" i="1" dirty="0" err="1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A</a:t>
            </a:r>
            <a:r>
              <a:rPr lang="en-US" b="1" i="1" baseline="-25000" dirty="0" err="1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j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∩ </a:t>
            </a:r>
            <a:r>
              <a:rPr lang="en-US" b="1" i="1" dirty="0" err="1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A</a:t>
            </a:r>
            <a:r>
              <a:rPr lang="en-US" b="1" i="1" baseline="-25000" dirty="0" err="1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k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= ∅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subsets in a partition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are called </a:t>
            </a:r>
            <a:r>
              <a:rPr lang="en-US" b="1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cells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Partition of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485991"/>
            <a:ext cx="10515600" cy="477111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Ex 1. Consider the following collections of subsets of </a:t>
            </a:r>
          </a:p>
          <a:p>
            <a:pPr marL="0" indent="0" algn="just">
              <a:buNone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			</a:t>
            </a:r>
            <a:r>
              <a:rPr lang="en-US" b="1" i="1" dirty="0" smtClean="0">
                <a:latin typeface="Cambria" pitchFamily="18" charset="0"/>
                <a:ea typeface="Cambria" pitchFamily="18" charset="0"/>
              </a:rPr>
              <a:t>S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= {1</a:t>
            </a:r>
            <a:r>
              <a:rPr lang="en-US" b="1" i="1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2</a:t>
            </a:r>
            <a:r>
              <a:rPr lang="en-US" b="1" i="1" dirty="0" smtClean="0">
                <a:latin typeface="Cambria" pitchFamily="18" charset="0"/>
                <a:ea typeface="Cambria" pitchFamily="18" charset="0"/>
              </a:rPr>
              <a:t>, . . .,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8</a:t>
            </a:r>
            <a:r>
              <a:rPr lang="en-US" b="1" i="1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9}</a:t>
            </a:r>
          </a:p>
          <a:p>
            <a:pPr marL="0" indent="0" algn="just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) [{1, 3, 5}, {2, 6}, {4, 8, 9}]</a:t>
            </a:r>
          </a:p>
          <a:p>
            <a:pPr marL="0" indent="0" algn="just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(ii) [{1, 3, 5}, {2, 4, 6, 8}, {5, 7, 9}]</a:t>
            </a:r>
          </a:p>
          <a:p>
            <a:pPr marL="0" indent="0" algn="just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(iii) [{1, 3, 5}, {2, 4, 6, 8}, {7, 9}]</a:t>
            </a:r>
          </a:p>
          <a:p>
            <a:pPr marL="0" indent="0" algn="just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What is/are the correct partitions of set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S.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Sol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(</a:t>
            </a:r>
            <a:r>
              <a:rPr lang="en-US" dirty="0" err="1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) is not a partition of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S 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since 7 in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S 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does not belong to any of the subsets. Furthermore,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(ii) is not a partition of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S 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since {1, 3, 5} and {5, 7, 9} are not disjoint.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(iii) is a partition of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S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4217" y="600891"/>
            <a:ext cx="969264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Ex. 2: 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Let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S 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= {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a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b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e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f 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g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}. Determine which of the following are partitions of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S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:</a:t>
            </a:r>
          </a:p>
          <a:p>
            <a:pPr marL="457200" indent="-457200">
              <a:buAutoNum type="alphaLcParenBoth"/>
            </a:pP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P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1 = [{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a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e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}, {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b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}, {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g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}], </a:t>
            </a:r>
          </a:p>
          <a:p>
            <a:pPr marL="457200" indent="-457200">
              <a:buAutoNum type="alphaLcParenBoth"/>
            </a:pP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P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2 = [{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a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e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g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}, {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}, {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b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e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f 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}], </a:t>
            </a:r>
          </a:p>
          <a:p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(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)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P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3 = [{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a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b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e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g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}, {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}, {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f 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}],</a:t>
            </a:r>
          </a:p>
          <a:p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(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)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P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4 = [{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a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b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e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f 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g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}].</a:t>
            </a:r>
          </a:p>
          <a:p>
            <a:endParaRPr lang="en-US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Ex 3. Find all partitions of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S 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= {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a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b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}.</a:t>
            </a:r>
          </a:p>
          <a:p>
            <a:endParaRPr lang="en-US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  <a:p>
            <a:endParaRPr lang="en-US" dirty="0" smtClean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6308-B44A-4055-A76E-E0433D25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Methods to prove Set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59D3-A55F-479E-A6B5-21BF7ED3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By Logical Equivalences</a:t>
            </a:r>
          </a:p>
          <a:p>
            <a:pPr marL="0" indent="0">
              <a:buNone/>
            </a:pPr>
            <a:r>
              <a:rPr lang="en-IN" dirty="0"/>
              <a:t>2. By Venn Diagram</a:t>
            </a:r>
          </a:p>
          <a:p>
            <a:pPr marL="0" indent="0">
              <a:buNone/>
            </a:pPr>
            <a:r>
              <a:rPr lang="en-IN" dirty="0"/>
              <a:t>3. By proving subsets of each other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42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24EF42-8785-4ACE-B4CC-B6C2B2339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49" t="53573" r="27010" b="40365"/>
          <a:stretch/>
        </p:blipFill>
        <p:spPr>
          <a:xfrm>
            <a:off x="328474" y="621432"/>
            <a:ext cx="11327907" cy="1296138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1521C2EB-A68A-4624-82F5-1CCE818C2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49" t="59918" r="27010" b="15913"/>
          <a:stretch/>
        </p:blipFill>
        <p:spPr>
          <a:xfrm>
            <a:off x="480874" y="1642369"/>
            <a:ext cx="11327907" cy="5167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91F82-3D72-4E26-9539-8CF0CAFF3A11}"/>
              </a:ext>
            </a:extLst>
          </p:cNvPr>
          <p:cNvSpPr txBox="1"/>
          <p:nvPr/>
        </p:nvSpPr>
        <p:spPr>
          <a:xfrm>
            <a:off x="480874" y="65536"/>
            <a:ext cx="10811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Example1 (By logical equivalences)</a:t>
            </a:r>
          </a:p>
        </p:txBody>
      </p:sp>
    </p:spTree>
    <p:extLst>
      <p:ext uri="{BB962C8B-B14F-4D97-AF65-F5344CB8AC3E}">
        <p14:creationId xmlns:p14="http://schemas.microsoft.com/office/powerpoint/2010/main" val="4163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B7D93E-AEF5-4058-BDAF-A691F65C6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431" y="258694"/>
            <a:ext cx="5273335" cy="590051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6AEBA0-065D-42D8-85A4-5D5694C0FE53}"/>
              </a:ext>
            </a:extLst>
          </p:cNvPr>
          <p:cNvSpPr/>
          <p:nvPr/>
        </p:nvSpPr>
        <p:spPr>
          <a:xfrm>
            <a:off x="1411550" y="6419424"/>
            <a:ext cx="937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Ref: https://www.teachoo.com/7038/1350/De-Morgans-Law/category/Complement-of-set/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C13F6-7599-44A6-A8FF-A2B6B02ABCB0}"/>
              </a:ext>
            </a:extLst>
          </p:cNvPr>
          <p:cNvSpPr txBox="1"/>
          <p:nvPr/>
        </p:nvSpPr>
        <p:spPr>
          <a:xfrm>
            <a:off x="324034" y="267572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Example1 (By Venn Diagram)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4BC9C-DB23-4045-AA37-03ED256F63B9}"/>
              </a:ext>
            </a:extLst>
          </p:cNvPr>
          <p:cNvSpPr txBox="1"/>
          <p:nvPr/>
        </p:nvSpPr>
        <p:spPr>
          <a:xfrm>
            <a:off x="304060" y="308044"/>
            <a:ext cx="35310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Example1 (By proving  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subsets of each other)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04060" y="1253539"/>
            <a:ext cx="10812431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Proof of De Morgan’s law: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 U B)' = A' ∩ 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 P = (A U B)' and Q = A' ∩ B'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 x be an arbitrary element of P then x ∈ P ⇒ x ∈ (A U B)'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⇒ x ∉ (A U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⇒ x ∉ A and x ∉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⇒ x ∈ A' and x ∈ 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⇒ x ∈ A' ∩ 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⇒ x ∈ Q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Therefore, P ⊂ Q ……………..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Again, let y be an arbitrary element of Q then y ∈ Q ⇒ y ∈ A' ∩ 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⇒ y ∈ A' and y ∈ 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⇒ y ∉ A and y ∉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⇒ y ∉ (A U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⇒ y ∈ (A U B)'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⇒ y ∈ 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Therefore, Q ⊂ P …………….. (ii)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 combine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and (ii) we get; P = Q i.e. (A U B)' = A' ∩ B'</a:t>
            </a:r>
          </a:p>
        </p:txBody>
      </p:sp>
    </p:spTree>
    <p:extLst>
      <p:ext uri="{BB962C8B-B14F-4D97-AF65-F5344CB8AC3E}">
        <p14:creationId xmlns:p14="http://schemas.microsoft.com/office/powerpoint/2010/main" val="6819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017E997-EA3B-4A1B-A627-E539DA52F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73" y="186431"/>
            <a:ext cx="6889071" cy="6090081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83E7D2-735F-484F-8F34-B1CC91C3B710}"/>
              </a:ext>
            </a:extLst>
          </p:cNvPr>
          <p:cNvSpPr/>
          <p:nvPr/>
        </p:nvSpPr>
        <p:spPr>
          <a:xfrm>
            <a:off x="1411550" y="6419424"/>
            <a:ext cx="937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Ref: https://www.teachoo.com/7038/1350/De-Morgans-Law/category/Complement-of-set/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9C9C7-5C19-4ED9-934F-98683FEA5CDC}"/>
              </a:ext>
            </a:extLst>
          </p:cNvPr>
          <p:cNvSpPr txBox="1"/>
          <p:nvPr/>
        </p:nvSpPr>
        <p:spPr>
          <a:xfrm>
            <a:off x="410592" y="186431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Example2 (By Venn Diagram)</a:t>
            </a:r>
          </a:p>
        </p:txBody>
      </p:sp>
    </p:spTree>
    <p:extLst>
      <p:ext uri="{BB962C8B-B14F-4D97-AF65-F5344CB8AC3E}">
        <p14:creationId xmlns:p14="http://schemas.microsoft.com/office/powerpoint/2010/main" val="6167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FB23F7-160B-4B2A-8F06-7AB2F3857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77" t="56849" r="36306" b="37593"/>
          <a:stretch/>
        </p:blipFill>
        <p:spPr>
          <a:xfrm>
            <a:off x="1038687" y="1225125"/>
            <a:ext cx="9587884" cy="1269507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C9E85F1-8837-4E31-B3A0-6965A04FE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77" t="63876" r="36306" b="20766"/>
          <a:stretch/>
        </p:blipFill>
        <p:spPr>
          <a:xfrm>
            <a:off x="1191087" y="2618913"/>
            <a:ext cx="9587884" cy="3623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76EF76-8DD5-417A-A964-228408D85159}"/>
              </a:ext>
            </a:extLst>
          </p:cNvPr>
          <p:cNvSpPr txBox="1"/>
          <p:nvPr/>
        </p:nvSpPr>
        <p:spPr>
          <a:xfrm>
            <a:off x="712433" y="346231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Example 3</a:t>
            </a:r>
            <a:r>
              <a:rPr lang="en-IN" sz="18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039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95FB0-7124-458B-915E-36DBFA701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67" y="60000"/>
            <a:ext cx="4989249" cy="61169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B565A5-AC78-4B34-9584-DE0A82E172CC}"/>
              </a:ext>
            </a:extLst>
          </p:cNvPr>
          <p:cNvSpPr/>
          <p:nvPr/>
        </p:nvSpPr>
        <p:spPr>
          <a:xfrm>
            <a:off x="466077" y="6211669"/>
            <a:ext cx="11319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Ref: https://www.teachoo.com/7035/1348/Proving-Distributive-law-of-sets-by-Venn-Diagram/category/Venn-Diagrams---Intersection/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05FDE-6F2A-4468-BC5D-85C50D21C85C}"/>
              </a:ext>
            </a:extLst>
          </p:cNvPr>
          <p:cNvSpPr txBox="1"/>
          <p:nvPr/>
        </p:nvSpPr>
        <p:spPr>
          <a:xfrm>
            <a:off x="250793" y="267199"/>
            <a:ext cx="21816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Example 4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8406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</TotalTime>
  <Words>820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Rounded MT Bold</vt:lpstr>
      <vt:lpstr>Calibri</vt:lpstr>
      <vt:lpstr>Calibri Light</vt:lpstr>
      <vt:lpstr>Cambria</vt:lpstr>
      <vt:lpstr>Open Sans</vt:lpstr>
      <vt:lpstr>Office Theme</vt:lpstr>
      <vt:lpstr>Discrete Mathematics BCSC0010</vt:lpstr>
      <vt:lpstr>Set Identities</vt:lpstr>
      <vt:lpstr>Methods to prove Set Equality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Example 5 Show that (A – B) ∩ (C – B) = (A ∩ C) – B </vt:lpstr>
      <vt:lpstr>PowerPoint Presentation</vt:lpstr>
      <vt:lpstr>Inclusion–Exclusion Principle</vt:lpstr>
      <vt:lpstr>Inclusion–Exclusion Principle</vt:lpstr>
      <vt:lpstr>PowerPoint Presentation</vt:lpstr>
      <vt:lpstr> Problem based on Principle of Inclusion Exclusion |A U B| = |A| + |B| - |A ⋂ B| </vt:lpstr>
      <vt:lpstr>PowerPoint Presentation</vt:lpstr>
      <vt:lpstr>Problem based on Principle of Inclusion Exclusion(for 3 sets) ∣ A ∪ B ∪ C ∣ = ∣ A ∣ + ∣ B ∣ + ∣ C ∣ − ∣ A ∩ B ∣ − ∣ A ∩ C ∣ − ∣ B ∩ C ∣ + ∣ A ∩ B ∩ C ∣ </vt:lpstr>
      <vt:lpstr>PowerPoint Presentation</vt:lpstr>
      <vt:lpstr>  Partition of sets</vt:lpstr>
      <vt:lpstr>PowerPoint Presentation</vt:lpstr>
      <vt:lpstr>PowerPoint Presentation</vt:lpstr>
      <vt:lpstr>Partitions of Sets</vt:lpstr>
      <vt:lpstr>Example of Partition of Sets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NEETU</cp:lastModifiedBy>
  <cp:revision>436</cp:revision>
  <dcterms:created xsi:type="dcterms:W3CDTF">2020-06-10T06:17:29Z</dcterms:created>
  <dcterms:modified xsi:type="dcterms:W3CDTF">2022-01-17T05:18:49Z</dcterms:modified>
</cp:coreProperties>
</file>