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F8042-D4C8-4F09-8A62-D4F5E3C69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3B6766-76C3-4042-A914-E410B08C2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11FEA-A69C-4218-A568-E157666EE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84A4E-287F-4DD9-AC23-40425A08FAE8}" type="datetimeFigureOut">
              <a:rPr lang="en-IN" smtClean="0"/>
              <a:pPr/>
              <a:t>11-10-2021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B273C-3569-4F2D-990B-68385E68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27E52-BBC5-4346-84DC-53629AD94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0DF0-9EEF-46B6-82E2-82498774498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5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4F06F-E5D5-4212-9C14-9E0F43298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796DCA-0728-4A49-864C-69C5C9B73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7F813-B2E7-4991-AECD-1BBEC65AF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84A4E-287F-4DD9-AC23-40425A08FAE8}" type="datetimeFigureOut">
              <a:rPr lang="en-IN" smtClean="0"/>
              <a:pPr/>
              <a:t>11-10-2021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F67F7-A889-471A-B10C-653BECF1D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E1574-283F-4C58-96F6-81D06F03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0DF0-9EEF-46B6-82E2-82498774498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63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C51309-24B5-49EC-95AB-ADB077E9BB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C0D63F-2E31-4D2E-A16B-A0242150C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1CF3D-53FA-467C-BA73-B8B0B6C03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84A4E-287F-4DD9-AC23-40425A08FAE8}" type="datetimeFigureOut">
              <a:rPr lang="en-IN" smtClean="0"/>
              <a:pPr/>
              <a:t>11-10-2021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90F3A-CB8B-439F-A2DA-66EAD0DB0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3631D-B883-4FCD-8DF4-F2662621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0DF0-9EEF-46B6-82E2-82498774498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238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E72D4-AAB2-47DF-B949-46571C8F9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FD251-E8F2-4FD2-887D-08807A377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C13EA-5580-4C9C-80ED-36461E02F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84A4E-287F-4DD9-AC23-40425A08FAE8}" type="datetimeFigureOut">
              <a:rPr lang="en-IN" smtClean="0"/>
              <a:pPr/>
              <a:t>11-10-2021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A34A8-F21A-4084-8C44-77870662D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9E69D-A7F4-4633-8ADC-BDE776D61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0DF0-9EEF-46B6-82E2-82498774498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600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6FF4D-5790-4B97-8A74-D3CE625E7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0595B-E9D6-4E6C-94F5-E77590C46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70CA4-642D-41E2-8782-896952099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84A4E-287F-4DD9-AC23-40425A08FAE8}" type="datetimeFigureOut">
              <a:rPr lang="en-IN" smtClean="0"/>
              <a:pPr/>
              <a:t>11-10-2021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F45D7-43D4-4ED7-9720-FC4EFF97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EB44F-DA99-4B63-935B-986EF6A8E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0DF0-9EEF-46B6-82E2-82498774498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50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8A6A1-9AD4-4165-B818-CE3FAECB3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3C3B6-9F2A-4CE9-9441-0D51CCE83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7DD0D-6060-4F05-9037-B10D7C8FE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B302E-F321-4F44-BED9-71CB5CABF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84A4E-287F-4DD9-AC23-40425A08FAE8}" type="datetimeFigureOut">
              <a:rPr lang="en-IN" smtClean="0"/>
              <a:pPr/>
              <a:t>11-10-2021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51C09-E248-45D9-AED9-DDF38A420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DACE1-8360-4089-9250-5DB0FF4E6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0DF0-9EEF-46B6-82E2-82498774498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638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26939-CEA5-4DE6-940A-6B8A2A39B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BBFE8-9E6D-4745-AFB4-544C37A5E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83430-2B28-41F6-9B55-3C6A2931F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A99683-E16A-4767-8008-07084939D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7C46BD-E257-4960-8141-A587E3B0E4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EFB9AA-A878-4D21-A517-67F59598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84A4E-287F-4DD9-AC23-40425A08FAE8}" type="datetimeFigureOut">
              <a:rPr lang="en-IN" smtClean="0"/>
              <a:pPr/>
              <a:t>11-10-2021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BC0D9D-67A3-4D67-991B-59A8959D0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931FF7-C899-48C4-8E18-49F0D64A8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0DF0-9EEF-46B6-82E2-82498774498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35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B295F-F1D2-44A9-8D47-B50A99DC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AB4119-DBC4-47F1-A1A5-A79F97884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84A4E-287F-4DD9-AC23-40425A08FAE8}" type="datetimeFigureOut">
              <a:rPr lang="en-IN" smtClean="0"/>
              <a:pPr/>
              <a:t>11-10-2021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D32C45-CCDF-4E90-B7BB-2A767802F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EAFDA-CC78-46A1-A3BE-6BB4975C0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0DF0-9EEF-46B6-82E2-82498774498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245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F10F13-24A7-4490-9EBE-9561AA5CB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84A4E-287F-4DD9-AC23-40425A08FAE8}" type="datetimeFigureOut">
              <a:rPr lang="en-IN" smtClean="0"/>
              <a:pPr/>
              <a:t>11-10-2021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583D07-3240-485F-9402-0E394D795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D2011-1CE5-4C12-BFA1-C4B1BCF6D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0DF0-9EEF-46B6-82E2-82498774498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139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E47E3-803B-4AC8-A84A-2DFC7BA59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765DE-CC5A-4E92-9C9B-E9F3DB2A7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90379-3F3D-4752-BE2A-62D1FEDAC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9AED4-0782-4C78-B089-64E422C43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84A4E-287F-4DD9-AC23-40425A08FAE8}" type="datetimeFigureOut">
              <a:rPr lang="en-IN" smtClean="0"/>
              <a:pPr/>
              <a:t>11-10-2021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915E8-C3B0-467B-98D0-8C786439B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AE03C-7DE6-4415-A021-11DD2BC8D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0DF0-9EEF-46B6-82E2-82498774498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965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6ADB2-ADE3-446B-B781-F40F9BDB0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394CEC-E9E2-4C7D-9160-1969B0F91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E37C0-BBB3-4BAF-8DEA-69F9CC164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E05F5-9DAD-4C7F-B57D-8A3E3EA24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84A4E-287F-4DD9-AC23-40425A08FAE8}" type="datetimeFigureOut">
              <a:rPr lang="en-IN" smtClean="0"/>
              <a:pPr/>
              <a:t>11-10-2021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439E2-56EE-4C6A-95FA-6511DFA43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40F3E-0059-4CE0-B154-114E7D59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0DF0-9EEF-46B6-82E2-82498774498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210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9A2123-0C00-4B48-89C5-B199DE355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1AB45-0083-4453-8FC6-604DD5E9F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A143C-8314-4C72-B496-00903474E4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84A4E-287F-4DD9-AC23-40425A08FAE8}" type="datetimeFigureOut">
              <a:rPr lang="en-IN" smtClean="0"/>
              <a:pPr/>
              <a:t>11-10-2021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ED393-B5FD-4DCC-8EEE-DE6BEA880E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16336-8B0C-436F-90D6-5F518C59DA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A0DF0-9EEF-46B6-82E2-82498774498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C6F8B8-2941-42CC-BAE1-11DA492C1618}"/>
              </a:ext>
            </a:extLst>
          </p:cNvPr>
          <p:cNvSpPr/>
          <p:nvPr userDrawn="1"/>
        </p:nvSpPr>
        <p:spPr>
          <a:xfrm>
            <a:off x="9842256" y="119063"/>
            <a:ext cx="2283069" cy="120454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3958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8A9EE-0ED6-41CE-87DE-5A515BA1B6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latin typeface="+mn-lt"/>
              </a:rPr>
              <a:t>Discrete Mathematics</a:t>
            </a:r>
            <a:br>
              <a:rPr lang="en-IN" b="1" dirty="0">
                <a:latin typeface="+mn-lt"/>
              </a:rPr>
            </a:br>
            <a:r>
              <a:rPr lang="en-IN" b="1" dirty="0">
                <a:latin typeface="+mn-lt"/>
              </a:rPr>
              <a:t>BCSC0010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3E577F-17BE-4E04-BF05-23ABDD4A7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83352"/>
          </a:xfrm>
        </p:spPr>
        <p:txBody>
          <a:bodyPr>
            <a:normAutofit/>
          </a:bodyPr>
          <a:lstStyle/>
          <a:p>
            <a:r>
              <a:rPr lang="en-IN" sz="5200" dirty="0"/>
              <a:t>Module 1</a:t>
            </a:r>
          </a:p>
          <a:p>
            <a:endParaRPr lang="en-IN" sz="5400" dirty="0"/>
          </a:p>
          <a:p>
            <a:r>
              <a:rPr lang="en-IN" sz="5400" dirty="0"/>
              <a:t>Sets(Lecture 4)</a:t>
            </a:r>
          </a:p>
          <a:p>
            <a:endParaRPr lang="en-IN" sz="5200" dirty="0"/>
          </a:p>
        </p:txBody>
      </p:sp>
    </p:spTree>
    <p:extLst>
      <p:ext uri="{BB962C8B-B14F-4D97-AF65-F5344CB8AC3E}">
        <p14:creationId xmlns:p14="http://schemas.microsoft.com/office/powerpoint/2010/main" val="3780021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6E6144-3329-4752-883F-6E4AFBB1C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400" y="28852"/>
            <a:ext cx="3595965" cy="275634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8A6198E-E14B-48B7-A063-4FC93E1950C9}"/>
              </a:ext>
            </a:extLst>
          </p:cNvPr>
          <p:cNvSpPr/>
          <p:nvPr/>
        </p:nvSpPr>
        <p:spPr>
          <a:xfrm>
            <a:off x="1210323" y="3175026"/>
            <a:ext cx="1021523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3366FF"/>
                </a:solidFill>
                <a:latin typeface="Open Sans"/>
              </a:rPr>
              <a:t>|J ∪ C ∪ P|</a:t>
            </a:r>
            <a:endParaRPr lang="en-US" sz="2400" dirty="0">
              <a:solidFill>
                <a:srgbClr val="666666"/>
              </a:solidFill>
              <a:latin typeface="Open Sans"/>
            </a:endParaRPr>
          </a:p>
          <a:p>
            <a:r>
              <a:rPr lang="en-US" sz="2400" b="1" dirty="0">
                <a:solidFill>
                  <a:srgbClr val="3366FF"/>
                </a:solidFill>
                <a:latin typeface="Open Sans"/>
              </a:rPr>
              <a:t>= 39 + 5 +20 +4 +15 + 1</a:t>
            </a:r>
            <a:endParaRPr lang="en-US" sz="2400" dirty="0">
              <a:solidFill>
                <a:srgbClr val="666666"/>
              </a:solidFill>
              <a:latin typeface="Open Sans"/>
            </a:endParaRPr>
          </a:p>
          <a:p>
            <a:r>
              <a:rPr lang="en-US" sz="2400" b="1" dirty="0">
                <a:solidFill>
                  <a:srgbClr val="3366FF"/>
                </a:solidFill>
                <a:latin typeface="Open Sans"/>
              </a:rPr>
              <a:t>= 84</a:t>
            </a:r>
            <a:endParaRPr lang="en-US" sz="2400" dirty="0">
              <a:solidFill>
                <a:srgbClr val="666666"/>
              </a:solidFill>
              <a:latin typeface="Open Sans"/>
            </a:endParaRPr>
          </a:p>
          <a:p>
            <a:r>
              <a:rPr lang="en-US" sz="2400" dirty="0">
                <a:solidFill>
                  <a:srgbClr val="666666"/>
                </a:solidFill>
                <a:latin typeface="Open Sans"/>
              </a:rPr>
              <a:t>Now calculate the complement:</a:t>
            </a:r>
          </a:p>
          <a:p>
            <a:r>
              <a:rPr lang="en-US" sz="2400" b="1" dirty="0">
                <a:solidFill>
                  <a:srgbClr val="3366FF"/>
                </a:solidFill>
                <a:latin typeface="Open Sans"/>
              </a:rPr>
              <a:t>|(J ∪ C ∪ P)’ | = |U| – |J ∪ C ∪ P|</a:t>
            </a:r>
            <a:endParaRPr lang="en-US" sz="2400" dirty="0">
              <a:solidFill>
                <a:srgbClr val="666666"/>
              </a:solidFill>
              <a:latin typeface="Open Sans"/>
            </a:endParaRPr>
          </a:p>
          <a:p>
            <a:r>
              <a:rPr lang="en-US" sz="2400" b="1" dirty="0">
                <a:solidFill>
                  <a:srgbClr val="3366FF"/>
                </a:solidFill>
                <a:latin typeface="Open Sans"/>
              </a:rPr>
              <a:t>= 100 – 84</a:t>
            </a:r>
            <a:endParaRPr lang="en-US" sz="2400" dirty="0">
              <a:solidFill>
                <a:srgbClr val="666666"/>
              </a:solidFill>
              <a:latin typeface="Open Sans"/>
            </a:endParaRPr>
          </a:p>
          <a:p>
            <a:r>
              <a:rPr lang="en-US" sz="2400" b="1" dirty="0">
                <a:solidFill>
                  <a:srgbClr val="3366FF"/>
                </a:solidFill>
                <a:latin typeface="Open Sans"/>
              </a:rPr>
              <a:t>= 16           </a:t>
            </a:r>
            <a:endParaRPr lang="en-US" sz="2400" dirty="0">
              <a:solidFill>
                <a:srgbClr val="666666"/>
              </a:solidFill>
              <a:latin typeface="Open Sans"/>
            </a:endParaRPr>
          </a:p>
          <a:p>
            <a:r>
              <a:rPr lang="en-US" sz="2400" b="1" dirty="0">
                <a:solidFill>
                  <a:srgbClr val="3366FF"/>
                </a:solidFill>
                <a:latin typeface="Open Sans"/>
              </a:rPr>
              <a:t>16 programmers are not proficient in any of the three languages.</a:t>
            </a:r>
            <a:endParaRPr lang="en-US" sz="2400" b="0" i="0" dirty="0">
              <a:solidFill>
                <a:srgbClr val="666666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03557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6D506-6DAE-4F7B-94CE-12EFC2A45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Next Topic..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EA555-C729-4853-9AFD-9CC0D3596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solidFill>
                  <a:srgbClr val="FF0000"/>
                </a:solidFill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3125461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C5BED-B766-4AD5-BCA6-1877E23D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FF0000"/>
                </a:solidFill>
                <a:latin typeface="+mn-lt"/>
              </a:rPr>
              <a:t>Cardinality of a Union of two finite </a:t>
            </a:r>
            <a:br>
              <a:rPr lang="en-US" b="1" dirty="0">
                <a:solidFill>
                  <a:srgbClr val="FF0000"/>
                </a:solidFill>
                <a:latin typeface="+mn-lt"/>
              </a:rPr>
            </a:br>
            <a:r>
              <a:rPr lang="en-US" b="1" dirty="0">
                <a:solidFill>
                  <a:srgbClr val="FF0000"/>
                </a:solidFill>
                <a:latin typeface="+mn-lt"/>
              </a:rPr>
              <a:t>sets A and B</a:t>
            </a:r>
            <a:r>
              <a:rPr lang="en-IN" b="1" dirty="0">
                <a:solidFill>
                  <a:srgbClr val="FF0000"/>
                </a:solidFill>
                <a:latin typeface="+mn-lt"/>
              </a:rPr>
              <a:t/>
            </a:r>
            <a:br>
              <a:rPr lang="en-IN" b="1" dirty="0">
                <a:solidFill>
                  <a:srgbClr val="FF0000"/>
                </a:solidFill>
                <a:latin typeface="+mn-lt"/>
              </a:rPr>
            </a:br>
            <a:endParaRPr lang="en-IN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6E54C-3D0D-4500-A7F5-B02F3E834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8395"/>
            <a:ext cx="10515600" cy="4028567"/>
          </a:xfrm>
        </p:spPr>
        <p:txBody>
          <a:bodyPr>
            <a:normAutofit/>
          </a:bodyPr>
          <a:lstStyle/>
          <a:p>
            <a:r>
              <a:rPr lang="pt-BR" sz="3600" dirty="0"/>
              <a:t>|A U B| = |A| + |B| - |A </a:t>
            </a:r>
            <a:r>
              <a:rPr lang="en-IN" sz="3600" dirty="0"/>
              <a:t>⋂</a:t>
            </a:r>
            <a:r>
              <a:rPr lang="pt-BR" sz="3600" dirty="0"/>
              <a:t> B|</a:t>
            </a:r>
          </a:p>
          <a:p>
            <a:endParaRPr lang="pt-BR" sz="3600" dirty="0"/>
          </a:p>
          <a:p>
            <a:endParaRPr lang="pt-BR" sz="3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B86F4D-0864-49AD-838E-330F2ACCDB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54" t="25247" r="51376" b="56947"/>
          <a:stretch/>
        </p:blipFill>
        <p:spPr>
          <a:xfrm>
            <a:off x="2681056" y="3533313"/>
            <a:ext cx="7057748" cy="3067892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6CF0F7ED-1DE3-4FF2-A580-589D066AB0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54" t="21398" r="51376" b="74753"/>
          <a:stretch/>
        </p:blipFill>
        <p:spPr>
          <a:xfrm>
            <a:off x="2681056" y="2870199"/>
            <a:ext cx="7057748" cy="66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8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AEEC1-242A-4953-9845-1FE0186AF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Cardinality of a Union of three finite </a:t>
            </a:r>
            <a:br>
              <a:rPr lang="en-US" b="1" dirty="0">
                <a:solidFill>
                  <a:srgbClr val="FF0000"/>
                </a:solidFill>
                <a:latin typeface="+mn-lt"/>
              </a:rPr>
            </a:br>
            <a:r>
              <a:rPr lang="en-US" b="1" dirty="0">
                <a:solidFill>
                  <a:srgbClr val="FF0000"/>
                </a:solidFill>
                <a:latin typeface="+mn-lt"/>
              </a:rPr>
              <a:t>sets A,B and C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31E5B0-F08B-4413-9F28-7625780D52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60" t="38576" r="59435" b="33784"/>
          <a:stretch/>
        </p:blipFill>
        <p:spPr>
          <a:xfrm>
            <a:off x="2618912" y="1690688"/>
            <a:ext cx="6098960" cy="501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06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8FAF5-73E0-4567-88AF-D67AB8BE4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Cardinality of a Union of three finite </a:t>
            </a:r>
            <a:br>
              <a:rPr lang="en-US" b="1" dirty="0">
                <a:solidFill>
                  <a:srgbClr val="FF0000"/>
                </a:solidFill>
                <a:latin typeface="+mn-lt"/>
              </a:rPr>
            </a:br>
            <a:r>
              <a:rPr lang="en-US" b="1" dirty="0">
                <a:solidFill>
                  <a:srgbClr val="FF0000"/>
                </a:solidFill>
                <a:latin typeface="+mn-lt"/>
              </a:rPr>
              <a:t>sets A,B and C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5D85E0-9F72-4059-9AC9-4AA1DB98FE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76" t="38575" r="47738" b="32700"/>
          <a:stretch/>
        </p:blipFill>
        <p:spPr>
          <a:xfrm>
            <a:off x="1420428" y="1555105"/>
            <a:ext cx="7093257" cy="468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15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E5AD5-B76B-4A87-924F-D1E60874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Cardinality of a Union of three finite </a:t>
            </a:r>
            <a:br>
              <a:rPr lang="en-US" b="1" dirty="0">
                <a:solidFill>
                  <a:srgbClr val="FF0000"/>
                </a:solidFill>
                <a:latin typeface="+mn-lt"/>
              </a:rPr>
            </a:br>
            <a:r>
              <a:rPr lang="en-US" b="1" dirty="0">
                <a:solidFill>
                  <a:srgbClr val="FF0000"/>
                </a:solidFill>
                <a:latin typeface="+mn-lt"/>
              </a:rPr>
              <a:t>sets A,B and C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EFDBDD-811E-4175-AF8D-91807D327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262" t="38575" r="34734" b="32700"/>
          <a:stretch/>
        </p:blipFill>
        <p:spPr>
          <a:xfrm>
            <a:off x="3329127" y="2361685"/>
            <a:ext cx="5752730" cy="41616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255795-D59B-4064-B8D5-2CF364581146}"/>
              </a:ext>
            </a:extLst>
          </p:cNvPr>
          <p:cNvSpPr txBox="1"/>
          <p:nvPr/>
        </p:nvSpPr>
        <p:spPr>
          <a:xfrm>
            <a:off x="319596" y="1850968"/>
            <a:ext cx="11558726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+mn-lt"/>
              </a:rPr>
              <a:t>∣ A ∪ B ∪ C ∣ = ∣ A ∣ + ∣ B ∣ + ∣ C ∣ − ∣ A ∩ B ∣ − ∣ A ∩ C ∣ − ∣ B ∩ C ∣ + ∣ A ∩ B ∩ C ∣ 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780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8AA0E-DF6E-4879-A845-765FA9F5D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Principle of Inclusion Exclusion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CD038-D0D5-4297-9406-0FC92227E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 2 sets, </a:t>
            </a:r>
            <a:r>
              <a:rPr lang="pt-BR" sz="2800" dirty="0">
                <a:solidFill>
                  <a:srgbClr val="FF0000"/>
                </a:solidFill>
              </a:rPr>
              <a:t>|A U B| = |A| + |B| - |A </a:t>
            </a:r>
            <a:r>
              <a:rPr lang="en-IN" sz="2800" dirty="0">
                <a:solidFill>
                  <a:srgbClr val="FF0000"/>
                </a:solidFill>
              </a:rPr>
              <a:t>⋂</a:t>
            </a:r>
            <a:r>
              <a:rPr lang="pt-BR" sz="2800" dirty="0">
                <a:solidFill>
                  <a:srgbClr val="FF0000"/>
                </a:solidFill>
              </a:rPr>
              <a:t> B|</a:t>
            </a:r>
          </a:p>
          <a:p>
            <a:r>
              <a:rPr lang="en-IN" dirty="0"/>
              <a:t>For 3 sets, </a:t>
            </a:r>
            <a:r>
              <a:rPr lang="en-IN" sz="2800" dirty="0">
                <a:solidFill>
                  <a:srgbClr val="0070C0"/>
                </a:solidFill>
                <a:latin typeface="+mn-lt"/>
              </a:rPr>
              <a:t>∣ A ∪ B ∪ C ∣ = ∣ A ∣ + ∣ B ∣ + ∣ C ∣ − ∣ A ∩ B ∣ − ∣ A ∩ C ∣ − ∣ B ∩ C ∣ + ∣ A ∩ B ∩ C ∣ 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  <a:p>
            <a:r>
              <a:rPr lang="en-IN" dirty="0"/>
              <a:t>For n sets,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3D0E94-E568-4F48-AFB8-E24719B89A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28" t="51392" r="29150" b="37475"/>
          <a:stretch/>
        </p:blipFill>
        <p:spPr>
          <a:xfrm>
            <a:off x="2796466" y="3524434"/>
            <a:ext cx="8442664" cy="216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59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636B6-F1E3-4C53-B085-CA646BA81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9691"/>
          </a:xfrm>
        </p:spPr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sz="3600" b="1" dirty="0">
                <a:solidFill>
                  <a:srgbClr val="FF0000"/>
                </a:solidFill>
                <a:latin typeface="+mn-lt"/>
              </a:rPr>
              <a:t>Problem based on Principle of Inclusion Exclusion</a:t>
            </a:r>
            <a:br>
              <a:rPr lang="en-IN" sz="3600" b="1" dirty="0">
                <a:solidFill>
                  <a:srgbClr val="FF0000"/>
                </a:solidFill>
                <a:latin typeface="+mn-lt"/>
              </a:rPr>
            </a:br>
            <a:r>
              <a:rPr lang="pt-BR" sz="3600" b="1" dirty="0">
                <a:solidFill>
                  <a:srgbClr val="FF0000"/>
                </a:solidFill>
                <a:latin typeface="+mn-lt"/>
              </a:rPr>
              <a:t>|A U B| = |A| + |B| - |A </a:t>
            </a:r>
            <a:r>
              <a:rPr lang="en-IN" sz="3600" b="1" dirty="0">
                <a:solidFill>
                  <a:srgbClr val="FF0000"/>
                </a:solidFill>
                <a:latin typeface="+mn-lt"/>
              </a:rPr>
              <a:t>⋂</a:t>
            </a:r>
            <a:r>
              <a:rPr lang="pt-BR" sz="3600" b="1" dirty="0">
                <a:solidFill>
                  <a:srgbClr val="FF0000"/>
                </a:solidFill>
                <a:latin typeface="+mn-lt"/>
              </a:rPr>
              <a:t> B|</a:t>
            </a:r>
            <a:r>
              <a:rPr lang="pt-BR" dirty="0"/>
              <a:t/>
            </a:r>
            <a:br>
              <a:rPr lang="pt-BR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01BEB-F7BC-4496-88E8-183D61DB1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08062"/>
            <a:ext cx="10942468" cy="528221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rgbClr val="0070C0"/>
                </a:solidFill>
                <a:latin typeface="Open Sans"/>
              </a:rPr>
              <a:t>Among 50 patients admitted to a hospital, 25 are diagnosed with pneumonia, 30 with bronchitis, and 10 with both pneumonia and bronchitis. Determine: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0070C0"/>
                </a:solidFill>
                <a:latin typeface="Open Sans"/>
              </a:rPr>
              <a:t>(a) The number of patients diagnosed with pneumonia or bronchitis (or both).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0070C0"/>
                </a:solidFill>
                <a:latin typeface="Open Sans"/>
              </a:rPr>
              <a:t>(b) The number of patients not diagnosed with pneumonia or bronchitis.</a:t>
            </a:r>
          </a:p>
          <a:p>
            <a:pPr marL="0" indent="0">
              <a:buNone/>
            </a:pPr>
            <a:endParaRPr lang="en-US" sz="1800" b="1" dirty="0">
              <a:solidFill>
                <a:srgbClr val="0070C0"/>
              </a:solidFill>
              <a:latin typeface="Open Sans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Solution</a:t>
            </a:r>
          </a:p>
          <a:p>
            <a:r>
              <a:rPr lang="en-US" dirty="0"/>
              <a:t>Let U denote the entire set of patients. Let P and B denote the set of patients diagnosed with pneumonia and bronchitis respectively. Thus:</a:t>
            </a:r>
          </a:p>
          <a:p>
            <a:r>
              <a:rPr lang="en-US" dirty="0"/>
              <a:t>|U| = 50, |P| = 25, |B| = 30, |P ∩ B| = 10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                                         										Contd..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F29D0A-4607-4900-BBE5-9DD9121022C0}"/>
              </a:ext>
            </a:extLst>
          </p:cNvPr>
          <p:cNvSpPr/>
          <p:nvPr/>
        </p:nvSpPr>
        <p:spPr>
          <a:xfrm>
            <a:off x="3048000" y="241333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b="0" i="0" dirty="0">
              <a:solidFill>
                <a:srgbClr val="666666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27704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2C2C83A-BDD9-469C-B263-2810241F638E}"/>
              </a:ext>
            </a:extLst>
          </p:cNvPr>
          <p:cNvSpPr/>
          <p:nvPr/>
        </p:nvSpPr>
        <p:spPr>
          <a:xfrm>
            <a:off x="503068" y="181957"/>
            <a:ext cx="11185864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Open Sans"/>
              </a:rPr>
              <a:t>(a) By Venn Dig., </a:t>
            </a:r>
          </a:p>
          <a:p>
            <a:r>
              <a:rPr lang="en-US" sz="3200" b="1" dirty="0">
                <a:solidFill>
                  <a:srgbClr val="3366FF"/>
                </a:solidFill>
                <a:latin typeface="Open Sans"/>
              </a:rPr>
              <a:t>|P ∪ B| = 15 + 10 + 20= 45</a:t>
            </a:r>
            <a:endParaRPr lang="en-US" sz="3200" dirty="0">
              <a:solidFill>
                <a:srgbClr val="666666"/>
              </a:solidFill>
              <a:latin typeface="Open Sans"/>
            </a:endParaRPr>
          </a:p>
          <a:p>
            <a:r>
              <a:rPr lang="en-US" sz="3200" b="1" dirty="0">
                <a:solidFill>
                  <a:srgbClr val="3366FF"/>
                </a:solidFill>
                <a:latin typeface="Open Sans"/>
              </a:rPr>
              <a:t>Thus 45 patients are diagnosed with pneumonia or bronchitis.</a:t>
            </a:r>
          </a:p>
          <a:p>
            <a:endParaRPr lang="en-US" sz="3200" b="1" i="0" dirty="0">
              <a:solidFill>
                <a:srgbClr val="3366FF"/>
              </a:solidFill>
              <a:effectLst/>
              <a:latin typeface="Open Sans"/>
            </a:endParaRPr>
          </a:p>
          <a:p>
            <a:r>
              <a:rPr lang="en-IN" sz="3200" b="1" dirty="0"/>
              <a:t>By using formula,</a:t>
            </a:r>
          </a:p>
          <a:p>
            <a:r>
              <a:rPr lang="en-IN" sz="3200" b="1" dirty="0"/>
              <a:t>|P ∪ B| = |P| + |B| – |P ∪ B|</a:t>
            </a:r>
            <a:endParaRPr lang="en-IN" sz="3200" dirty="0"/>
          </a:p>
          <a:p>
            <a:r>
              <a:rPr lang="en-IN" sz="3200" b="1" dirty="0"/>
              <a:t>               = (25 + 30) – (10) = 45</a:t>
            </a:r>
            <a:endParaRPr lang="en-IN" sz="3200" dirty="0"/>
          </a:p>
          <a:p>
            <a:r>
              <a:rPr lang="en-IN" sz="3200" b="1" dirty="0"/>
              <a:t>Thus 45 patients are diagnosed with pneumonia or bronchitis.</a:t>
            </a:r>
          </a:p>
          <a:p>
            <a:endParaRPr lang="en-IN" sz="3200" b="1" dirty="0"/>
          </a:p>
          <a:p>
            <a:r>
              <a:rPr lang="en-US" sz="3200" b="1" dirty="0">
                <a:solidFill>
                  <a:srgbClr val="0070C0"/>
                </a:solidFill>
              </a:rPr>
              <a:t>(b) |(P ∪ B)’|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b="1" dirty="0">
                <a:solidFill>
                  <a:srgbClr val="0070C0"/>
                </a:solidFill>
              </a:rPr>
              <a:t>= 50 – 45 = 5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b="1" dirty="0">
                <a:solidFill>
                  <a:srgbClr val="0070C0"/>
                </a:solidFill>
              </a:rPr>
              <a:t>5 patients are not diagnosed with pneumonia or bronchitis.</a:t>
            </a:r>
            <a:endParaRPr lang="en-US" sz="2000" b="0" i="0" dirty="0">
              <a:solidFill>
                <a:srgbClr val="666666"/>
              </a:solidFill>
              <a:effectLst/>
              <a:latin typeface="Open Sans"/>
            </a:endParaRP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1DA0A322-04E6-4F29-BC75-E9918CB81E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13018" y="1914403"/>
            <a:ext cx="3300490" cy="210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18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EFA44-E7C1-49A4-A3D5-1B7D26496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124287"/>
            <a:ext cx="9229725" cy="1171853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+mn-lt"/>
              </a:rPr>
              <a:t>Problem based on Principle of Inclusion Exclusion(for 3 sets)</a:t>
            </a:r>
            <a:r>
              <a:rPr lang="en-IN" sz="2400" b="1" dirty="0">
                <a:solidFill>
                  <a:srgbClr val="FF0000"/>
                </a:solidFill>
                <a:latin typeface="+mn-lt"/>
              </a:rPr>
              <a:t/>
            </a:r>
            <a:br>
              <a:rPr lang="en-IN" sz="2400" b="1" dirty="0">
                <a:solidFill>
                  <a:srgbClr val="FF0000"/>
                </a:solidFill>
                <a:latin typeface="+mn-lt"/>
              </a:rPr>
            </a:br>
            <a:r>
              <a:rPr lang="en-IN" sz="2000" b="1" dirty="0">
                <a:solidFill>
                  <a:srgbClr val="FF0000"/>
                </a:solidFill>
                <a:latin typeface="+mn-lt"/>
              </a:rPr>
              <a:t>∣ A ∪ B ∪ C ∣ = ∣ A ∣ + ∣ B ∣ + ∣ C ∣ − ∣ A ∩ B ∣ − ∣ A ∩ C ∣ − ∣ B ∩ C ∣ + ∣ A ∩ B ∩ C ∣ </a:t>
            </a:r>
            <a:endParaRPr lang="en-IN" sz="24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05E84-74AB-4888-AAFA-EDB9AAD95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326"/>
            <a:ext cx="10515600" cy="4676637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sz="3000" b="1" dirty="0">
                <a:solidFill>
                  <a:srgbClr val="0070C0"/>
                </a:solidFill>
              </a:rPr>
              <a:t>A large software development company employs 100 computer programmers. Of them, 45 are proficient in Java, 30 in C#, 20 in Python, 6 in C# and Java, 1 in Java and Python, 5 in C# and Python, and just 1 programmer is proficient in all three languages above. Determine the number of computer programmers that are not proficient in any of these three languages.</a:t>
            </a:r>
          </a:p>
          <a:p>
            <a:pPr marL="0" indent="0" algn="just">
              <a:buNone/>
            </a:pPr>
            <a:endParaRPr lang="en-IN" b="1" dirty="0"/>
          </a:p>
          <a:p>
            <a:pPr marL="0" indent="0" algn="just">
              <a:buNone/>
            </a:pPr>
            <a:r>
              <a:rPr lang="en-IN" sz="3800" b="1" dirty="0">
                <a:solidFill>
                  <a:srgbClr val="00B050"/>
                </a:solidFill>
              </a:rPr>
              <a:t>Solution</a:t>
            </a:r>
          </a:p>
          <a:p>
            <a:r>
              <a:rPr lang="en-IN" sz="3000" dirty="0"/>
              <a:t>Let U denote the set of all employed computer programmers and let J, C and P denote the set of programmers proficient in Java, C# and Python, respectively. Thus:</a:t>
            </a:r>
          </a:p>
          <a:p>
            <a:r>
              <a:rPr lang="en-IN" sz="3000" dirty="0"/>
              <a:t>|U| = 100, |J| = 45, |C| = 30, |P| = 20, |J ∩ C| = 6, |J ∩ P| = 1, |C ∩ P| = 5, |J ∩ C ∩ P| = 1</a:t>
            </a:r>
          </a:p>
          <a:p>
            <a:pPr marL="0" indent="0">
              <a:buNone/>
            </a:pPr>
            <a:r>
              <a:rPr lang="en-IN" dirty="0"/>
              <a:t>										Contd..</a:t>
            </a:r>
          </a:p>
          <a:p>
            <a:pPr marL="0" indent="0" algn="just">
              <a:buNone/>
            </a:pPr>
            <a:endParaRPr lang="en-IN" b="1" dirty="0"/>
          </a:p>
          <a:p>
            <a:pPr marL="0" indent="0" algn="just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4429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335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Open Sans</vt:lpstr>
      <vt:lpstr>Office Theme</vt:lpstr>
      <vt:lpstr>Discrete Mathematics BCSC0010</vt:lpstr>
      <vt:lpstr> Cardinality of a Union of two finite  sets A and B </vt:lpstr>
      <vt:lpstr>Cardinality of a Union of three finite  sets A,B and C</vt:lpstr>
      <vt:lpstr>Cardinality of a Union of three finite  sets A,B and C</vt:lpstr>
      <vt:lpstr>Cardinality of a Union of three finite  sets A,B and C</vt:lpstr>
      <vt:lpstr>Principle of Inclusion Exclusion</vt:lpstr>
      <vt:lpstr> Problem based on Principle of Inclusion Exclusion |A U B| = |A| + |B| - |A ⋂ B| </vt:lpstr>
      <vt:lpstr>PowerPoint Presentation</vt:lpstr>
      <vt:lpstr>Problem based on Principle of Inclusion Exclusion(for 3 sets) ∣ A ∪ B ∪ C ∣ = ∣ A ∣ + ∣ B ∣ + ∣ C ∣ − ∣ A ∩ B ∣ − ∣ A ∩ C ∣ − ∣ B ∩ C ∣ + ∣ A ∩ B ∩ C ∣ </vt:lpstr>
      <vt:lpstr>PowerPoint Presentation</vt:lpstr>
      <vt:lpstr>Next Topic..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BCSC0010</dc:title>
  <dc:creator>swati saxena</dc:creator>
  <cp:lastModifiedBy>NEETU</cp:lastModifiedBy>
  <cp:revision>4</cp:revision>
  <dcterms:created xsi:type="dcterms:W3CDTF">2020-07-08T06:00:20Z</dcterms:created>
  <dcterms:modified xsi:type="dcterms:W3CDTF">2021-10-11T08:19:21Z</dcterms:modified>
</cp:coreProperties>
</file>