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3" r:id="rId3"/>
    <p:sldId id="313" r:id="rId4"/>
    <p:sldId id="314" r:id="rId5"/>
    <p:sldId id="257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1" r:id="rId31"/>
    <p:sldId id="302" r:id="rId32"/>
    <p:sldId id="303" r:id="rId33"/>
    <p:sldId id="304" r:id="rId34"/>
    <p:sldId id="305" r:id="rId35"/>
    <p:sldId id="306" r:id="rId36"/>
    <p:sldId id="310" r:id="rId37"/>
    <p:sldId id="308" r:id="rId38"/>
    <p:sldId id="288" r:id="rId39"/>
    <p:sldId id="287" r:id="rId40"/>
    <p:sldId id="292" r:id="rId41"/>
    <p:sldId id="286" r:id="rId42"/>
    <p:sldId id="311" r:id="rId43"/>
    <p:sldId id="289" r:id="rId44"/>
    <p:sldId id="290" r:id="rId45"/>
    <p:sldId id="291" r:id="rId46"/>
    <p:sldId id="312" r:id="rId47"/>
    <p:sldId id="283" r:id="rId48"/>
    <p:sldId id="309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0000"/>
    <a:srgbClr val="9900CC"/>
    <a:srgbClr val="0000FF"/>
    <a:srgbClr val="CCFFFF"/>
    <a:srgbClr val="FFFFCC"/>
    <a:srgbClr val="CCCCFF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51131" autoAdjust="0"/>
    <p:restoredTop sz="90929"/>
  </p:normalViewPr>
  <p:slideViewPr>
    <p:cSldViewPr snapToObjects="1"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A02A3-FCF9-4408-BAEB-1F959E4339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59ADD0-8652-44F5-836A-5820B637FD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A1700-631D-4F09-8158-5299417F83A3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D495E-EE74-47EA-A832-1488662658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0CED6-A00F-4CC3-AC6E-6FF099BCC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D20AE-5480-4E6C-B7D2-1BE43B832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9F533B-FB3A-4833-B76C-0AA291F819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5521F-2063-4A88-8802-107E7001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49D01-089F-49AF-A331-0159A06F9A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E5182-F690-4DEE-9945-B68EAE6B0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536D5-BFAF-4F84-92D8-612170D6FA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871A-AA16-4D0B-9942-3D0EA69DC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831F9-F3A5-416A-9049-27258CC23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8D4E-CA95-4AC4-9B73-92F7A6309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FCDB3-A587-4E0B-9DB2-CFEB4E1C5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79C893-9F7A-4BD0-92AE-88EE599947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 shadeToTitle="1">
        <a:gradFill rotWithShape="0">
          <a:gsLst>
            <a:gs pos="0">
              <a:srgbClr val="CCFFFF"/>
            </a:gs>
            <a:gs pos="100000">
              <a:srgbClr val="CCFFFF">
                <a:gamma/>
                <a:shade val="46275"/>
                <a:invGamma/>
              </a:srgb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English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Tense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CC">
                <a:gamma/>
                <a:shade val="46275"/>
                <a:invGamma/>
              </a:srgbClr>
            </a:gs>
            <a:gs pos="50000">
              <a:srgbClr val="FFFFCC"/>
            </a:gs>
            <a:gs pos="100000">
              <a:srgbClr val="FFFFCC">
                <a:gamma/>
                <a:shade val="46275"/>
                <a:invGamma/>
              </a:srgb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Simple Past Tense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Simple Past Tense is Used: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an activity or situation </a:t>
            </a:r>
            <a:r>
              <a:rPr lang="en-US" b="1" i="1"/>
              <a:t>began </a:t>
            </a:r>
            <a:r>
              <a:rPr lang="en-US"/>
              <a:t>and </a:t>
            </a:r>
            <a:r>
              <a:rPr lang="en-US" b="1" i="1"/>
              <a:t>ended</a:t>
            </a:r>
            <a:r>
              <a:rPr lang="en-US"/>
              <a:t> at a particular time in the past--in other words, when an activity or situation is completed in the past</a:t>
            </a:r>
          </a:p>
          <a:p>
            <a:r>
              <a:rPr lang="en-US"/>
              <a:t>To refer to past habits</a:t>
            </a:r>
          </a:p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Past Tense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(Completed action in the past) He was late to class yesterday.  </a:t>
            </a:r>
          </a:p>
          <a:p>
            <a:r>
              <a:rPr lang="en-US"/>
              <a:t>(Completed action in the past) We arrived three weeks ago.</a:t>
            </a:r>
          </a:p>
          <a:p>
            <a:r>
              <a:rPr lang="en-US"/>
              <a:t>(Past habit) She always wrote a letter to her mother on Sunday night.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Past Tense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Indicators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685800" y="2019300"/>
          <a:ext cx="7772400" cy="4038600"/>
        </p:xfrm>
        <a:graphic>
          <a:graphicData uri="http://schemas.openxmlformats.org/presentationml/2006/ole">
            <p:oleObj spid="_x0000_s17411" name="Document" r:id="rId3" imgW="7918920" imgH="411480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Past Tense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Form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727075" y="2057400"/>
          <a:ext cx="7745413" cy="3954463"/>
        </p:xfrm>
        <a:graphic>
          <a:graphicData uri="http://schemas.openxmlformats.org/presentationml/2006/ole">
            <p:oleObj spid="_x0000_s18435" name="Document" r:id="rId3" imgW="7759080" imgH="396252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Past Tense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Diagram--time on a line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856163" y="3810000"/>
            <a:ext cx="2819400" cy="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856163" y="1979613"/>
            <a:ext cx="0" cy="4010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WordArt 6"/>
          <p:cNvSpPr>
            <a:spLocks noChangeArrowheads="1" noChangeShapeType="1" noTextEdit="1"/>
          </p:cNvSpPr>
          <p:nvPr/>
        </p:nvSpPr>
        <p:spPr bwMode="auto">
          <a:xfrm>
            <a:off x="1541463" y="4097338"/>
            <a:ext cx="8001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Past</a:t>
            </a:r>
          </a:p>
        </p:txBody>
      </p:sp>
      <p:sp>
        <p:nvSpPr>
          <p:cNvPr id="19463" name="WordArt 7"/>
          <p:cNvSpPr>
            <a:spLocks noChangeArrowheads="1" noChangeShapeType="1" noTextEdit="1"/>
          </p:cNvSpPr>
          <p:nvPr/>
        </p:nvSpPr>
        <p:spPr bwMode="auto">
          <a:xfrm>
            <a:off x="6992938" y="4046538"/>
            <a:ext cx="12287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Future</a:t>
            </a:r>
          </a:p>
        </p:txBody>
      </p:sp>
      <p:sp>
        <p:nvSpPr>
          <p:cNvPr id="19464" name="WordArt 8"/>
          <p:cNvSpPr>
            <a:spLocks noChangeArrowheads="1" noChangeShapeType="1" noTextEdit="1"/>
          </p:cNvSpPr>
          <p:nvPr/>
        </p:nvSpPr>
        <p:spPr bwMode="auto">
          <a:xfrm>
            <a:off x="4470400" y="1817688"/>
            <a:ext cx="10096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NOW</a:t>
            </a:r>
          </a:p>
        </p:txBody>
      </p:sp>
      <p:sp>
        <p:nvSpPr>
          <p:cNvPr id="19465" name="WordArt 9"/>
          <p:cNvSpPr>
            <a:spLocks noChangeArrowheads="1" noChangeShapeType="1" noTextEdit="1"/>
          </p:cNvSpPr>
          <p:nvPr/>
        </p:nvSpPr>
        <p:spPr bwMode="auto">
          <a:xfrm>
            <a:off x="3132138" y="3521075"/>
            <a:ext cx="2762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1981200" y="3810000"/>
            <a:ext cx="2874963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FFCC">
                <a:gamma/>
                <a:shade val="46275"/>
                <a:invGamma/>
              </a:srgbClr>
            </a:gs>
            <a:gs pos="50000">
              <a:srgbClr val="CCFFCC"/>
            </a:gs>
            <a:gs pos="100000">
              <a:srgbClr val="CCFFCC">
                <a:gamma/>
                <a:shade val="46275"/>
                <a:invGamma/>
              </a:srgb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Present Perfect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tense  very commonly used in English to refer to the past!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The Present Perfect is Used: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When an activity happened at an </a:t>
            </a:r>
            <a:r>
              <a:rPr lang="en-US" b="1" i="1"/>
              <a:t>unspecified</a:t>
            </a:r>
            <a:r>
              <a:rPr lang="en-US"/>
              <a:t> time in the past (before the present)</a:t>
            </a:r>
          </a:p>
          <a:p>
            <a:pPr>
              <a:lnSpc>
                <a:spcPct val="90000"/>
              </a:lnSpc>
            </a:pPr>
            <a:r>
              <a:rPr lang="en-US"/>
              <a:t>When an activity has been</a:t>
            </a:r>
            <a:r>
              <a:rPr lang="en-US" b="1" i="1"/>
              <a:t> repeated </a:t>
            </a:r>
            <a:r>
              <a:rPr lang="en-US"/>
              <a:t>several times before now</a:t>
            </a:r>
          </a:p>
          <a:p>
            <a:pPr>
              <a:lnSpc>
                <a:spcPct val="80000"/>
              </a:lnSpc>
            </a:pPr>
            <a:r>
              <a:rPr lang="en-US"/>
              <a:t>When an activity was very </a:t>
            </a:r>
            <a:r>
              <a:rPr lang="en-US" b="1" i="1"/>
              <a:t>recently </a:t>
            </a:r>
            <a:r>
              <a:rPr lang="en-US"/>
              <a:t>completed before now</a:t>
            </a:r>
          </a:p>
          <a:p>
            <a:pPr>
              <a:lnSpc>
                <a:spcPct val="80000"/>
              </a:lnSpc>
            </a:pPr>
            <a:r>
              <a:rPr lang="en-US"/>
              <a:t>When an activity is </a:t>
            </a:r>
            <a:r>
              <a:rPr lang="en-US" b="1" i="1"/>
              <a:t>not completed</a:t>
            </a:r>
            <a:r>
              <a:rPr lang="en-US"/>
              <a:t> in the past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Perfect Tense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(unspecified time before now)  They have already seen that movie.</a:t>
            </a:r>
          </a:p>
          <a:p>
            <a:pPr>
              <a:lnSpc>
                <a:spcPct val="90000"/>
              </a:lnSpc>
            </a:pPr>
            <a:r>
              <a:rPr lang="en-US"/>
              <a:t>(repeated activity before now) We have visited New York City many times.</a:t>
            </a:r>
          </a:p>
          <a:p>
            <a:pPr>
              <a:lnSpc>
                <a:spcPct val="90000"/>
              </a:lnSpc>
            </a:pPr>
            <a:r>
              <a:rPr lang="en-US"/>
              <a:t>(an action has recently been completed before now) I have just eaten.</a:t>
            </a:r>
          </a:p>
          <a:p>
            <a:pPr>
              <a:lnSpc>
                <a:spcPct val="90000"/>
              </a:lnSpc>
            </a:pPr>
            <a:r>
              <a:rPr lang="en-US"/>
              <a:t>(action not completed in the past) I have studied Spanish for many years.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Perfect Tense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Indicators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685800" y="2019300"/>
          <a:ext cx="7772400" cy="4038600"/>
        </p:xfrm>
        <a:graphic>
          <a:graphicData uri="http://schemas.openxmlformats.org/presentationml/2006/ole">
            <p:oleObj spid="_x0000_s23555" name="Document" r:id="rId3" imgW="7918920" imgH="411480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99CCFF">
                <a:gamma/>
                <a:shade val="46275"/>
                <a:invGamma/>
              </a:srgbClr>
            </a:gs>
            <a:gs pos="50000">
              <a:srgbClr val="99CCFF"/>
            </a:gs>
            <a:gs pos="100000">
              <a:srgbClr val="99CCFF">
                <a:gamma/>
                <a:shade val="46275"/>
                <a:invGamma/>
              </a:srgb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Simple Present Tense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Otherwise known as the</a:t>
            </a:r>
          </a:p>
          <a:p>
            <a:r>
              <a:rPr lang="en-US"/>
              <a:t> </a:t>
            </a:r>
            <a:r>
              <a:rPr lang="en-US" sz="4000">
                <a:effectLst>
                  <a:outerShdw blurRad="38100" dist="38100" dir="2700000" algn="tl">
                    <a:srgbClr val="FFFFFF"/>
                  </a:outerShdw>
                </a:effectLst>
              </a:rPr>
              <a:t>Timeless Present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Perfect Tense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Form 1</a:t>
            </a:r>
            <a:b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600" i="1">
                <a:effectLst>
                  <a:outerShdw blurRad="38100" dist="38100" dir="2700000" algn="tl">
                    <a:srgbClr val="FFFFFF"/>
                  </a:outerShdw>
                </a:effectLst>
              </a:rPr>
              <a:t>have </a:t>
            </a:r>
            <a:r>
              <a:rPr lang="en-US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or </a:t>
            </a:r>
            <a:r>
              <a:rPr lang="en-US" sz="3600" i="1">
                <a:effectLst>
                  <a:outerShdw blurRad="38100" dist="38100" dir="2700000" algn="tl">
                    <a:srgbClr val="FFFFFF"/>
                  </a:outerShdw>
                </a:effectLst>
              </a:rPr>
              <a:t>has </a:t>
            </a:r>
            <a:r>
              <a:rPr lang="en-US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+ </a:t>
            </a:r>
            <a:r>
              <a:rPr lang="en-US" sz="3600" i="1">
                <a:effectLst>
                  <a:outerShdw blurRad="38100" dist="38100" dir="2700000" algn="tl">
                    <a:srgbClr val="FFFFFF"/>
                  </a:outerShdw>
                </a:effectLst>
              </a:rPr>
              <a:t>past participle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95232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676275" y="2033588"/>
          <a:ext cx="7745413" cy="3954462"/>
        </p:xfrm>
        <a:graphic>
          <a:graphicData uri="http://schemas.openxmlformats.org/presentationml/2006/ole">
            <p:oleObj spid="_x0000_s95232" name="Document" r:id="rId3" imgW="7759080" imgH="396252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Perfect Tense</a:t>
            </a:r>
          </a:p>
        </p:txBody>
      </p:sp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2</a:t>
            </a:r>
          </a:p>
        </p:txBody>
      </p:sp>
      <p:graphicFrame>
        <p:nvGraphicFramePr>
          <p:cNvPr id="96256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676275" y="2030413"/>
          <a:ext cx="7745413" cy="3960812"/>
        </p:xfrm>
        <a:graphic>
          <a:graphicData uri="http://schemas.openxmlformats.org/presentationml/2006/ole">
            <p:oleObj spid="_x0000_s96256" name="Document" r:id="rId3" imgW="7759080" imgH="396252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Perfect Tense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Diagram 1--time on a line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1219200" y="3657600"/>
            <a:ext cx="3276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495800" y="3657600"/>
            <a:ext cx="3505200" cy="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495800" y="2362200"/>
            <a:ext cx="0" cy="3124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WordArt 6"/>
          <p:cNvSpPr>
            <a:spLocks noChangeArrowheads="1" noChangeShapeType="1" noTextEdit="1"/>
          </p:cNvSpPr>
          <p:nvPr/>
        </p:nvSpPr>
        <p:spPr bwMode="auto">
          <a:xfrm>
            <a:off x="762000" y="3962400"/>
            <a:ext cx="8001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Past</a:t>
            </a:r>
          </a:p>
        </p:txBody>
      </p:sp>
      <p:sp>
        <p:nvSpPr>
          <p:cNvPr id="25607" name="WordArt 7"/>
          <p:cNvSpPr>
            <a:spLocks noChangeArrowheads="1" noChangeShapeType="1" noTextEdit="1"/>
          </p:cNvSpPr>
          <p:nvPr/>
        </p:nvSpPr>
        <p:spPr bwMode="auto">
          <a:xfrm>
            <a:off x="7315200" y="3962400"/>
            <a:ext cx="12287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Future</a:t>
            </a:r>
          </a:p>
        </p:txBody>
      </p:sp>
      <p:sp>
        <p:nvSpPr>
          <p:cNvPr id="25608" name="WordArt 8"/>
          <p:cNvSpPr>
            <a:spLocks noChangeArrowheads="1" noChangeShapeType="1" noTextEdit="1"/>
          </p:cNvSpPr>
          <p:nvPr/>
        </p:nvSpPr>
        <p:spPr bwMode="auto">
          <a:xfrm>
            <a:off x="4114800" y="1828800"/>
            <a:ext cx="10096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NOW</a:t>
            </a:r>
          </a:p>
        </p:txBody>
      </p:sp>
      <p:sp>
        <p:nvSpPr>
          <p:cNvPr id="25609" name="WordArt 9"/>
          <p:cNvSpPr>
            <a:spLocks noChangeArrowheads="1" noChangeShapeType="1" noTextEdit="1"/>
          </p:cNvSpPr>
          <p:nvPr/>
        </p:nvSpPr>
        <p:spPr bwMode="auto">
          <a:xfrm>
            <a:off x="2514600" y="3429000"/>
            <a:ext cx="2762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2667000" y="2438400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3581400" y="2438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800600" y="2438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WordArt 14"/>
          <p:cNvSpPr>
            <a:spLocks noChangeArrowheads="1" noChangeShapeType="1" noTextEdit="1"/>
          </p:cNvSpPr>
          <p:nvPr/>
        </p:nvSpPr>
        <p:spPr bwMode="auto">
          <a:xfrm>
            <a:off x="2819400" y="3429000"/>
            <a:ext cx="228600" cy="639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Perfect Tense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Diagram 2--time on a line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1219200" y="3657600"/>
            <a:ext cx="3276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495800" y="3657600"/>
            <a:ext cx="3505200" cy="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495800" y="2362200"/>
            <a:ext cx="0" cy="3124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WordArt 7"/>
          <p:cNvSpPr>
            <a:spLocks noChangeArrowheads="1" noChangeShapeType="1" noTextEdit="1"/>
          </p:cNvSpPr>
          <p:nvPr/>
        </p:nvSpPr>
        <p:spPr bwMode="auto">
          <a:xfrm>
            <a:off x="762000" y="3962400"/>
            <a:ext cx="8001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Past</a:t>
            </a:r>
          </a:p>
        </p:txBody>
      </p:sp>
      <p:sp>
        <p:nvSpPr>
          <p:cNvPr id="26632" name="WordArt 8"/>
          <p:cNvSpPr>
            <a:spLocks noChangeArrowheads="1" noChangeShapeType="1" noTextEdit="1"/>
          </p:cNvSpPr>
          <p:nvPr/>
        </p:nvSpPr>
        <p:spPr bwMode="auto">
          <a:xfrm>
            <a:off x="7315200" y="3962400"/>
            <a:ext cx="12287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Future</a:t>
            </a:r>
          </a:p>
        </p:txBody>
      </p:sp>
      <p:sp>
        <p:nvSpPr>
          <p:cNvPr id="26633" name="WordArt 9"/>
          <p:cNvSpPr>
            <a:spLocks noChangeArrowheads="1" noChangeShapeType="1" noTextEdit="1"/>
          </p:cNvSpPr>
          <p:nvPr/>
        </p:nvSpPr>
        <p:spPr bwMode="auto">
          <a:xfrm>
            <a:off x="4114800" y="1828800"/>
            <a:ext cx="10096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NOW</a:t>
            </a:r>
          </a:p>
        </p:txBody>
      </p:sp>
      <p:sp>
        <p:nvSpPr>
          <p:cNvPr id="26634" name="WordArt 10"/>
          <p:cNvSpPr>
            <a:spLocks noChangeArrowheads="1" noChangeShapeType="1" noTextEdit="1"/>
          </p:cNvSpPr>
          <p:nvPr/>
        </p:nvSpPr>
        <p:spPr bwMode="auto">
          <a:xfrm>
            <a:off x="2362200" y="3276600"/>
            <a:ext cx="18383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X X X X X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CCFF">
                <a:gamma/>
                <a:shade val="46275"/>
                <a:invGamma/>
              </a:srgbClr>
            </a:gs>
            <a:gs pos="50000">
              <a:srgbClr val="CCCCFF"/>
            </a:gs>
            <a:gs pos="100000">
              <a:srgbClr val="CCCCFF">
                <a:gamma/>
                <a:shade val="46275"/>
                <a:invGamma/>
              </a:srgb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Present Progressive Tense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Sometimes called the </a:t>
            </a:r>
          </a:p>
          <a:p>
            <a:r>
              <a:rPr lang="en-US"/>
              <a:t>Present Continuous Tense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Present Progressive Tense is Used: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activity is in progress </a:t>
            </a:r>
            <a:r>
              <a:rPr lang="en-US" b="1" dirty="0"/>
              <a:t>now</a:t>
            </a:r>
            <a:r>
              <a:rPr lang="en-US" dirty="0"/>
              <a:t> at the moment of speaking</a:t>
            </a:r>
          </a:p>
          <a:p>
            <a:r>
              <a:rPr lang="en-US" dirty="0"/>
              <a:t>When an activity began before </a:t>
            </a:r>
            <a:r>
              <a:rPr lang="en-US" b="1" dirty="0"/>
              <a:t>now</a:t>
            </a:r>
            <a:r>
              <a:rPr lang="en-US" dirty="0"/>
              <a:t> and continues into the future without stopping.</a:t>
            </a:r>
          </a:p>
          <a:p>
            <a:r>
              <a:rPr lang="en-US" dirty="0" smtClean="0"/>
              <a:t>When </a:t>
            </a:r>
            <a:r>
              <a:rPr lang="en-US" dirty="0"/>
              <a:t>an activity is developing and changing.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Progressive Tense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explaining something to the class right now.</a:t>
            </a:r>
          </a:p>
          <a:p>
            <a:r>
              <a:rPr lang="en-US" dirty="0"/>
              <a:t>He’s taking 16 credits this semester.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Progressive Tense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Indicators</a:t>
            </a:r>
          </a:p>
        </p:txBody>
      </p:sp>
      <p:graphicFrame>
        <p:nvGraphicFramePr>
          <p:cNvPr id="97280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685800" y="2043113"/>
          <a:ext cx="7715250" cy="3941762"/>
        </p:xfrm>
        <a:graphic>
          <a:graphicData uri="http://schemas.openxmlformats.org/presentationml/2006/ole">
            <p:oleObj spid="_x0000_s97280" name="Document" r:id="rId3" imgW="8067823" imgH="4120699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Progressive Tense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Form</a:t>
            </a:r>
          </a:p>
        </p:txBody>
      </p:sp>
      <p:graphicFrame>
        <p:nvGraphicFramePr>
          <p:cNvPr id="98304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901700" y="1454150"/>
          <a:ext cx="7745413" cy="4787900"/>
        </p:xfrm>
        <a:graphic>
          <a:graphicData uri="http://schemas.openxmlformats.org/presentationml/2006/ole">
            <p:oleObj spid="_x0000_s98304" name="Document" r:id="rId3" imgW="7759080" imgH="479124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 Progressive Tense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Diagram--time on a line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H="1">
            <a:off x="1524000" y="3733800"/>
            <a:ext cx="2819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343400" y="3733800"/>
            <a:ext cx="2971800" cy="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343400" y="1981200"/>
            <a:ext cx="0" cy="304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WordArt 6"/>
          <p:cNvSpPr>
            <a:spLocks noChangeArrowheads="1" noChangeShapeType="1" noTextEdit="1"/>
          </p:cNvSpPr>
          <p:nvPr/>
        </p:nvSpPr>
        <p:spPr bwMode="auto">
          <a:xfrm>
            <a:off x="533400" y="4038600"/>
            <a:ext cx="8001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Past</a:t>
            </a:r>
          </a:p>
        </p:txBody>
      </p:sp>
      <p:sp>
        <p:nvSpPr>
          <p:cNvPr id="32775" name="WordArt 7"/>
          <p:cNvSpPr>
            <a:spLocks noChangeArrowheads="1" noChangeShapeType="1" noTextEdit="1"/>
          </p:cNvSpPr>
          <p:nvPr/>
        </p:nvSpPr>
        <p:spPr bwMode="auto">
          <a:xfrm>
            <a:off x="7391400" y="4038600"/>
            <a:ext cx="12287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Future</a:t>
            </a:r>
          </a:p>
        </p:txBody>
      </p:sp>
      <p:sp>
        <p:nvSpPr>
          <p:cNvPr id="32776" name="WordArt 8"/>
          <p:cNvSpPr>
            <a:spLocks noChangeArrowheads="1" noChangeShapeType="1" noTextEdit="1"/>
          </p:cNvSpPr>
          <p:nvPr/>
        </p:nvSpPr>
        <p:spPr bwMode="auto">
          <a:xfrm>
            <a:off x="4114800" y="1600200"/>
            <a:ext cx="10096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NOW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3733800" y="2971800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already happened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happening now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going to happen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CC99">
                <a:gamma/>
                <a:shade val="46275"/>
                <a:invGamma/>
              </a:srgbClr>
            </a:gs>
            <a:gs pos="50000">
              <a:srgbClr val="FFCC99"/>
            </a:gs>
            <a:gs pos="100000">
              <a:srgbClr val="FFCC99">
                <a:gamma/>
                <a:shade val="46275"/>
                <a:invGamma/>
              </a:srgb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Future Tense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Future Tense is Used: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indicate that an activity or event will take place at  a time in the future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I’m retired, I’m going to travel.</a:t>
            </a:r>
          </a:p>
          <a:p>
            <a:r>
              <a:rPr lang="en-US"/>
              <a:t>Next week, we will work on punctuation.</a:t>
            </a:r>
          </a:p>
          <a:p>
            <a:r>
              <a:rPr lang="en-US"/>
              <a:t>He is going to get his car fixed tomorrow.</a:t>
            </a:r>
          </a:p>
          <a:p>
            <a:r>
              <a:rPr lang="en-US"/>
              <a:t>Our plane departs at noon next Friday.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Indicators</a:t>
            </a:r>
          </a:p>
        </p:txBody>
      </p:sp>
      <p:graphicFrame>
        <p:nvGraphicFramePr>
          <p:cNvPr id="99328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685800" y="2019300"/>
          <a:ext cx="7772400" cy="4038600"/>
        </p:xfrm>
        <a:graphic>
          <a:graphicData uri="http://schemas.openxmlformats.org/presentationml/2006/ole">
            <p:oleObj spid="_x0000_s99328" name="Document" r:id="rId3" imgW="7918920" imgH="411480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Form 1</a:t>
            </a:r>
          </a:p>
        </p:txBody>
      </p:sp>
      <p:graphicFrame>
        <p:nvGraphicFramePr>
          <p:cNvPr id="100352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685800" y="2019300"/>
          <a:ext cx="7772400" cy="4038600"/>
        </p:xfrm>
        <a:graphic>
          <a:graphicData uri="http://schemas.openxmlformats.org/presentationml/2006/ole">
            <p:oleObj spid="_x0000_s100352" name="Document" r:id="rId3" imgW="7918920" imgH="411480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</a:t>
            </a:r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Form 2</a:t>
            </a:r>
          </a:p>
        </p:txBody>
      </p:sp>
      <p:graphicFrame>
        <p:nvGraphicFramePr>
          <p:cNvPr id="101376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685800" y="2019300"/>
          <a:ext cx="7772400" cy="4038600"/>
        </p:xfrm>
        <a:graphic>
          <a:graphicData uri="http://schemas.openxmlformats.org/presentationml/2006/ole">
            <p:oleObj spid="_x0000_s101376" name="Document" r:id="rId3" imgW="7918920" imgH="411480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 Tense</a:t>
            </a:r>
          </a:p>
        </p:txBody>
      </p:sp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2788" y="2286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Form 3</a:t>
            </a:r>
          </a:p>
        </p:txBody>
      </p:sp>
      <p:graphicFrame>
        <p:nvGraphicFramePr>
          <p:cNvPr id="102400" name="Object 1024"/>
          <p:cNvGraphicFramePr>
            <a:graphicFrameLocks noChangeAspect="1"/>
          </p:cNvGraphicFramePr>
          <p:nvPr>
            <p:ph type="tbl" idx="1"/>
          </p:nvPr>
        </p:nvGraphicFramePr>
        <p:xfrm>
          <a:off x="712788" y="1371600"/>
          <a:ext cx="7745412" cy="5159375"/>
        </p:xfrm>
        <a:graphic>
          <a:graphicData uri="http://schemas.openxmlformats.org/presentationml/2006/ole">
            <p:oleObj spid="_x0000_s102400" name="Document" r:id="rId3" imgW="7759080" imgH="516996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Future</a:t>
            </a:r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Diagram--Time on a Line</a:t>
            </a:r>
          </a:p>
        </p:txBody>
      </p:sp>
      <p:sp>
        <p:nvSpPr>
          <p:cNvPr id="77827" name="Line 1027"/>
          <p:cNvSpPr>
            <a:spLocks noChangeShapeType="1"/>
          </p:cNvSpPr>
          <p:nvPr/>
        </p:nvSpPr>
        <p:spPr bwMode="auto">
          <a:xfrm>
            <a:off x="1295400" y="4038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1028"/>
          <p:cNvSpPr>
            <a:spLocks noChangeShapeType="1"/>
          </p:cNvSpPr>
          <p:nvPr/>
        </p:nvSpPr>
        <p:spPr bwMode="auto">
          <a:xfrm flipH="1">
            <a:off x="1295400" y="3810000"/>
            <a:ext cx="30480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1029"/>
          <p:cNvSpPr>
            <a:spLocks noChangeShapeType="1"/>
          </p:cNvSpPr>
          <p:nvPr/>
        </p:nvSpPr>
        <p:spPr bwMode="auto">
          <a:xfrm>
            <a:off x="4343400" y="2133600"/>
            <a:ext cx="0" cy="3352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1030"/>
          <p:cNvSpPr>
            <a:spLocks noChangeShapeType="1"/>
          </p:cNvSpPr>
          <p:nvPr/>
        </p:nvSpPr>
        <p:spPr bwMode="auto">
          <a:xfrm>
            <a:off x="4343400" y="3810000"/>
            <a:ext cx="3276600" cy="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WordArt 1031"/>
          <p:cNvSpPr>
            <a:spLocks noChangeArrowheads="1" noChangeShapeType="1" noTextEdit="1"/>
          </p:cNvSpPr>
          <p:nvPr/>
        </p:nvSpPr>
        <p:spPr bwMode="auto">
          <a:xfrm>
            <a:off x="1447800" y="4114800"/>
            <a:ext cx="685800" cy="466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Past</a:t>
            </a:r>
          </a:p>
        </p:txBody>
      </p:sp>
      <p:sp>
        <p:nvSpPr>
          <p:cNvPr id="77832" name="WordArt 1032"/>
          <p:cNvSpPr>
            <a:spLocks noChangeArrowheads="1" noChangeShapeType="1" noTextEdit="1"/>
          </p:cNvSpPr>
          <p:nvPr/>
        </p:nvSpPr>
        <p:spPr bwMode="auto">
          <a:xfrm>
            <a:off x="6629400" y="4114800"/>
            <a:ext cx="1047750" cy="466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Future</a:t>
            </a:r>
          </a:p>
        </p:txBody>
      </p:sp>
      <p:sp>
        <p:nvSpPr>
          <p:cNvPr id="77833" name="WordArt 1033"/>
          <p:cNvSpPr>
            <a:spLocks noChangeArrowheads="1" noChangeShapeType="1" noTextEdit="1"/>
          </p:cNvSpPr>
          <p:nvPr/>
        </p:nvSpPr>
        <p:spPr bwMode="auto">
          <a:xfrm>
            <a:off x="3886200" y="1600200"/>
            <a:ext cx="981075" cy="466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NOW</a:t>
            </a:r>
          </a:p>
        </p:txBody>
      </p:sp>
      <p:sp>
        <p:nvSpPr>
          <p:cNvPr id="77834" name="WordArt 1034"/>
          <p:cNvSpPr>
            <a:spLocks noChangeArrowheads="1" noChangeShapeType="1" noTextEdit="1"/>
          </p:cNvSpPr>
          <p:nvPr/>
        </p:nvSpPr>
        <p:spPr bwMode="auto">
          <a:xfrm>
            <a:off x="5562600" y="3581400"/>
            <a:ext cx="33337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X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50000">
              <a:srgbClr val="CCFFFF"/>
            </a:gs>
            <a:gs pos="100000">
              <a:srgbClr val="CCFFFF">
                <a:gamma/>
                <a:shade val="46275"/>
                <a:invGamma/>
              </a:srgb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English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Tenses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1538" y="38862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Past Perfect</a:t>
            </a:r>
            <a:endParaRPr lang="en-US" b="1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This tense is not used a lot.  It can often be used interchangeably with the simple past because these tenses do not differ much in meaning.  The past perfect tense refers to activities that happened </a:t>
            </a:r>
            <a:r>
              <a:rPr lang="en-US" b="1"/>
              <a:t>before</a:t>
            </a:r>
            <a:r>
              <a:rPr lang="en-US"/>
              <a:t> a specific time in the past.</a:t>
            </a:r>
          </a:p>
          <a:p>
            <a:r>
              <a:rPr lang="en-US"/>
              <a:t>Example, </a:t>
            </a:r>
            <a:r>
              <a:rPr lang="en-US" i="1"/>
              <a:t>He had visited her many times before she died.</a:t>
            </a:r>
          </a:p>
          <a:p>
            <a:r>
              <a:rPr lang="en-US"/>
              <a:t>Form: </a:t>
            </a:r>
            <a:r>
              <a:rPr lang="en-US" i="1"/>
              <a:t>had </a:t>
            </a:r>
            <a:r>
              <a:rPr lang="en-US" b="1"/>
              <a:t>+ </a:t>
            </a:r>
            <a:r>
              <a:rPr lang="en-US" i="1"/>
              <a:t>past participle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told me that he has been doing so for many days.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Raj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finished his essay and went out for supper, and now he is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talking to his mother.</a:t>
            </a:r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I’m eating the cake that I made this morning.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Past Progressive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tense is used to refer to activities </a:t>
            </a:r>
            <a:r>
              <a:rPr lang="en-US" i="1"/>
              <a:t>continuously</a:t>
            </a:r>
            <a:r>
              <a:rPr lang="en-US"/>
              <a:t> in progress around a time in the past.</a:t>
            </a:r>
          </a:p>
          <a:p>
            <a:r>
              <a:rPr lang="en-US"/>
              <a:t>Example:  </a:t>
            </a:r>
            <a:r>
              <a:rPr lang="en-US" i="1"/>
              <a:t>They were eating when the taxi arrived.</a:t>
            </a:r>
            <a:endParaRPr lang="en-US"/>
          </a:p>
          <a:p>
            <a:r>
              <a:rPr lang="en-US"/>
              <a:t>Form: </a:t>
            </a:r>
            <a:r>
              <a:rPr lang="en-US" i="1"/>
              <a:t>was </a:t>
            </a:r>
            <a:r>
              <a:rPr lang="en-US" b="1"/>
              <a:t>or </a:t>
            </a:r>
            <a:r>
              <a:rPr lang="en-US" i="1"/>
              <a:t>were </a:t>
            </a:r>
            <a:r>
              <a:rPr lang="en-US" b="1"/>
              <a:t>+ </a:t>
            </a:r>
            <a:r>
              <a:rPr lang="en-US" i="1"/>
              <a:t>verb</a:t>
            </a:r>
            <a:r>
              <a:rPr lang="en-US" b="1"/>
              <a:t>ing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Past Perfect Progressive</a:t>
            </a:r>
            <a:endParaRPr lang="en-US" b="1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tense is used when an activity was </a:t>
            </a:r>
            <a:r>
              <a:rPr lang="en-US" i="1"/>
              <a:t>continuously</a:t>
            </a:r>
            <a:r>
              <a:rPr lang="en-US"/>
              <a:t> in progress </a:t>
            </a:r>
            <a:r>
              <a:rPr lang="en-US" b="1"/>
              <a:t>before</a:t>
            </a:r>
            <a:r>
              <a:rPr lang="en-US"/>
              <a:t> a specific time in the past.  </a:t>
            </a:r>
          </a:p>
          <a:p>
            <a:r>
              <a:rPr lang="en-US"/>
              <a:t>Example: </a:t>
            </a:r>
            <a:r>
              <a:rPr lang="en-US" i="1"/>
              <a:t>I had been thinking about her before she called.</a:t>
            </a:r>
            <a:endParaRPr lang="en-US"/>
          </a:p>
          <a:p>
            <a:r>
              <a:rPr lang="en-US"/>
              <a:t>Form: </a:t>
            </a:r>
            <a:r>
              <a:rPr lang="en-US" i="1"/>
              <a:t>had </a:t>
            </a:r>
            <a:r>
              <a:rPr lang="en-US" b="1"/>
              <a:t>+ </a:t>
            </a:r>
            <a:r>
              <a:rPr lang="en-US" i="1"/>
              <a:t>been </a:t>
            </a:r>
            <a:r>
              <a:rPr lang="en-US" b="1"/>
              <a:t>+ </a:t>
            </a:r>
            <a:r>
              <a:rPr lang="en-US" i="1"/>
              <a:t>verb</a:t>
            </a:r>
            <a:r>
              <a:rPr lang="en-US" b="1"/>
              <a:t>ing</a:t>
            </a:r>
            <a:r>
              <a:rPr lang="en-US"/>
              <a:t>	</a:t>
            </a:r>
          </a:p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Present Perfect Progressive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tense is used to describe actions that have been </a:t>
            </a:r>
            <a:r>
              <a:rPr lang="en-US" i="1"/>
              <a:t>continuously</a:t>
            </a:r>
            <a:r>
              <a:rPr lang="en-US"/>
              <a:t> in progress </a:t>
            </a:r>
            <a:r>
              <a:rPr lang="en-US" b="1"/>
              <a:t>before </a:t>
            </a:r>
            <a:r>
              <a:rPr lang="en-US"/>
              <a:t>now.  These actions are not completed.</a:t>
            </a:r>
          </a:p>
          <a:p>
            <a:r>
              <a:rPr lang="en-US"/>
              <a:t>Example: </a:t>
            </a:r>
            <a:r>
              <a:rPr lang="en-US" i="1"/>
              <a:t>I have been waiting here for the last two hours.</a:t>
            </a:r>
            <a:endParaRPr lang="en-US"/>
          </a:p>
          <a:p>
            <a:r>
              <a:rPr lang="en-US"/>
              <a:t>Form:  </a:t>
            </a:r>
            <a:r>
              <a:rPr lang="en-US" i="1"/>
              <a:t>have </a:t>
            </a:r>
            <a:r>
              <a:rPr lang="en-US" b="1"/>
              <a:t>or </a:t>
            </a:r>
            <a:r>
              <a:rPr lang="en-US" i="1"/>
              <a:t>has </a:t>
            </a:r>
            <a:r>
              <a:rPr lang="en-US" b="1"/>
              <a:t>+ </a:t>
            </a:r>
            <a:r>
              <a:rPr lang="en-US" i="1"/>
              <a:t>been </a:t>
            </a:r>
            <a:r>
              <a:rPr lang="en-US" b="1"/>
              <a:t>+ </a:t>
            </a:r>
            <a:r>
              <a:rPr lang="en-US" i="1"/>
              <a:t>verb</a:t>
            </a:r>
            <a:r>
              <a:rPr lang="en-US" b="1"/>
              <a:t>ing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Future Perfect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future perfect expresses the idea that an activity will occur </a:t>
            </a:r>
            <a:r>
              <a:rPr lang="en-US" b="1"/>
              <a:t>before </a:t>
            </a:r>
            <a:r>
              <a:rPr lang="en-US"/>
              <a:t>some future time.</a:t>
            </a:r>
          </a:p>
          <a:p>
            <a:r>
              <a:rPr lang="en-US"/>
              <a:t>Example: </a:t>
            </a:r>
            <a:r>
              <a:rPr lang="en-US" i="1"/>
              <a:t>She will have finished dinner before the game starts. </a:t>
            </a:r>
            <a:endParaRPr lang="en-US"/>
          </a:p>
          <a:p>
            <a:r>
              <a:rPr lang="en-US"/>
              <a:t>Form: </a:t>
            </a:r>
            <a:r>
              <a:rPr lang="en-US" i="1"/>
              <a:t>will </a:t>
            </a:r>
            <a:r>
              <a:rPr lang="en-US" b="1"/>
              <a:t>+ </a:t>
            </a:r>
            <a:r>
              <a:rPr lang="en-US" i="1"/>
              <a:t>have </a:t>
            </a:r>
            <a:r>
              <a:rPr lang="en-US" b="1"/>
              <a:t>+ </a:t>
            </a:r>
            <a:r>
              <a:rPr lang="en-US" i="1"/>
              <a:t>past participle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Future Progressive Tense</a:t>
            </a:r>
            <a:endParaRPr lang="en-US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tense is used to refer to activities that will be </a:t>
            </a:r>
            <a:r>
              <a:rPr lang="en-US" i="1"/>
              <a:t>continuously</a:t>
            </a:r>
            <a:r>
              <a:rPr lang="en-US"/>
              <a:t> in progress around some future time.</a:t>
            </a:r>
          </a:p>
          <a:p>
            <a:r>
              <a:rPr lang="en-US"/>
              <a:t>Example: </a:t>
            </a:r>
            <a:r>
              <a:rPr lang="en-US" i="1"/>
              <a:t>We will be flying over New York at noon tomorrow.</a:t>
            </a:r>
          </a:p>
          <a:p>
            <a:r>
              <a:rPr lang="en-US"/>
              <a:t>Form: </a:t>
            </a:r>
            <a:r>
              <a:rPr lang="en-US" i="1"/>
              <a:t>will </a:t>
            </a:r>
            <a:r>
              <a:rPr lang="en-US" b="1"/>
              <a:t>+ </a:t>
            </a:r>
            <a:r>
              <a:rPr lang="en-US" i="1"/>
              <a:t>be </a:t>
            </a:r>
            <a:r>
              <a:rPr lang="en-US" b="1"/>
              <a:t>+ </a:t>
            </a:r>
            <a:r>
              <a:rPr lang="en-US" i="1"/>
              <a:t>verb</a:t>
            </a:r>
            <a:r>
              <a:rPr lang="en-US" b="1"/>
              <a:t>ing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Future Perfect Progressive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tense is used to refer to activities that will be </a:t>
            </a:r>
            <a:r>
              <a:rPr lang="en-US" i="1"/>
              <a:t>continuously </a:t>
            </a:r>
            <a:r>
              <a:rPr lang="en-US"/>
              <a:t>in progress </a:t>
            </a:r>
            <a:r>
              <a:rPr lang="en-US" b="1"/>
              <a:t>before </a:t>
            </a:r>
            <a:r>
              <a:rPr lang="en-US"/>
              <a:t>a future time.</a:t>
            </a:r>
          </a:p>
          <a:p>
            <a:r>
              <a:rPr lang="en-US"/>
              <a:t>Example: </a:t>
            </a:r>
            <a:r>
              <a:rPr lang="en-US" i="1"/>
              <a:t>He will have been working for 3 hours before you arrive.</a:t>
            </a:r>
            <a:endParaRPr lang="en-US"/>
          </a:p>
          <a:p>
            <a:r>
              <a:rPr lang="en-US"/>
              <a:t>Form: </a:t>
            </a:r>
            <a:r>
              <a:rPr lang="en-US" i="1"/>
              <a:t>will </a:t>
            </a:r>
            <a:r>
              <a:rPr lang="en-US" b="1"/>
              <a:t>+ </a:t>
            </a:r>
            <a:r>
              <a:rPr lang="en-US" i="1"/>
              <a:t>have </a:t>
            </a:r>
            <a:r>
              <a:rPr lang="en-US" b="1"/>
              <a:t>+ </a:t>
            </a:r>
            <a:r>
              <a:rPr lang="en-US" i="1"/>
              <a:t>been </a:t>
            </a:r>
            <a:r>
              <a:rPr lang="en-US" b="1"/>
              <a:t>+ </a:t>
            </a:r>
            <a:r>
              <a:rPr lang="en-US" i="1"/>
              <a:t>verb</a:t>
            </a:r>
            <a:r>
              <a:rPr lang="en-US" b="1"/>
              <a:t>ing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2400" b="1"/>
              <a:t>Overview of the English Verb Tense/Aspect System</a:t>
            </a:r>
          </a:p>
        </p:txBody>
      </p:sp>
      <p:graphicFrame>
        <p:nvGraphicFramePr>
          <p:cNvPr id="93243" name="Group 59"/>
          <p:cNvGraphicFramePr>
            <a:graphicFrameLocks noGrp="1"/>
          </p:cNvGraphicFramePr>
          <p:nvPr>
            <p:ph type="tbl" idx="1"/>
          </p:nvPr>
        </p:nvGraphicFramePr>
        <p:xfrm>
          <a:off x="990600" y="1219200"/>
          <a:ext cx="7772400" cy="5103876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Simple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Perfect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(HAVE +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verb+en)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Progress-ive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(BE + verb+ing)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Perfect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Progress-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ive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(HAVE + BEEN + verb+ing)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Future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50000">
              <a:srgbClr val="CCFFFF"/>
            </a:gs>
            <a:gs pos="100000">
              <a:srgbClr val="CCFF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charts in this presentation were adapted from the work of Betty Schrampfer Azar.  She is the author of </a:t>
            </a:r>
            <a:r>
              <a:rPr lang="en-US" b="1" i="1"/>
              <a:t>Understanding and Using English Grammar </a:t>
            </a:r>
            <a:r>
              <a:rPr lang="en-US"/>
              <a:t>and many other useful ESL texts.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50000">
              <a:srgbClr val="CCFFFF"/>
            </a:gs>
            <a:gs pos="100000">
              <a:srgbClr val="CCFF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The End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Simple Present Tense is used: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you are referring to habitual actions--actions that you always or never do</a:t>
            </a:r>
          </a:p>
          <a:p>
            <a:r>
              <a:rPr lang="en-US"/>
              <a:t>When you are referring to unchanging truths</a:t>
            </a:r>
          </a:p>
          <a:p>
            <a:r>
              <a:rPr lang="en-US"/>
              <a:t>When you are making general statements of fact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present tense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(habit)  He always comes late to class.</a:t>
            </a:r>
          </a:p>
          <a:p>
            <a:r>
              <a:rPr lang="en-US"/>
              <a:t>(unchanging truth) The sun rises in the east.</a:t>
            </a:r>
          </a:p>
          <a:p>
            <a:r>
              <a:rPr lang="en-US"/>
              <a:t>(general statement of fact) They are friendly.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present tense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685800" y="2019300"/>
          <a:ext cx="7772400" cy="4038600"/>
        </p:xfrm>
        <a:graphic>
          <a:graphicData uri="http://schemas.openxmlformats.org/presentationml/2006/ole">
            <p:oleObj spid="_x0000_s5123" name="Document" r:id="rId3" imgW="7918920" imgH="411480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present tense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ph type="tbl" idx="1"/>
          </p:nvPr>
        </p:nvGraphicFramePr>
        <p:xfrm>
          <a:off x="676275" y="1982788"/>
          <a:ext cx="7745413" cy="3954462"/>
        </p:xfrm>
        <a:graphic>
          <a:graphicData uri="http://schemas.openxmlformats.org/presentationml/2006/ole">
            <p:oleObj spid="_x0000_s6149" name="Document" r:id="rId3" imgW="7759080" imgH="3962520" progId="Word.Document.8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present tense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Diagram--time on a line</a:t>
            </a: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>
            <a:off x="1447800" y="3581400"/>
            <a:ext cx="3200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648200" y="3581400"/>
            <a:ext cx="3352800" cy="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4648200" y="2209800"/>
            <a:ext cx="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WordArt 26"/>
          <p:cNvSpPr>
            <a:spLocks noChangeArrowheads="1" noChangeShapeType="1" noTextEdit="1"/>
          </p:cNvSpPr>
          <p:nvPr/>
        </p:nvSpPr>
        <p:spPr bwMode="auto">
          <a:xfrm>
            <a:off x="685800" y="3962400"/>
            <a:ext cx="8001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Past</a:t>
            </a:r>
          </a:p>
        </p:txBody>
      </p:sp>
      <p:sp>
        <p:nvSpPr>
          <p:cNvPr id="8219" name="WordArt 27"/>
          <p:cNvSpPr>
            <a:spLocks noChangeArrowheads="1" noChangeShapeType="1" noTextEdit="1"/>
          </p:cNvSpPr>
          <p:nvPr/>
        </p:nvSpPr>
        <p:spPr bwMode="auto">
          <a:xfrm>
            <a:off x="7620000" y="3962400"/>
            <a:ext cx="11906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</a:p>
        </p:txBody>
      </p:sp>
      <p:sp>
        <p:nvSpPr>
          <p:cNvPr id="8221" name="WordArt 29"/>
          <p:cNvSpPr>
            <a:spLocks noChangeArrowheads="1" noChangeShapeType="1" noTextEdit="1"/>
          </p:cNvSpPr>
          <p:nvPr/>
        </p:nvSpPr>
        <p:spPr bwMode="auto">
          <a:xfrm>
            <a:off x="2392363" y="3438525"/>
            <a:ext cx="43624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X X X X X X X X X X</a:t>
            </a:r>
          </a:p>
        </p:txBody>
      </p:sp>
      <p:sp>
        <p:nvSpPr>
          <p:cNvPr id="8222" name="WordArt 30"/>
          <p:cNvSpPr>
            <a:spLocks noChangeArrowheads="1" noChangeShapeType="1" noTextEdit="1"/>
          </p:cNvSpPr>
          <p:nvPr/>
        </p:nvSpPr>
        <p:spPr bwMode="auto">
          <a:xfrm>
            <a:off x="4025900" y="1752600"/>
            <a:ext cx="109537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19050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515</TotalTime>
  <Words>1031</Words>
  <Application>Microsoft PowerPoint</Application>
  <PresentationFormat>On-screen Show (4:3)</PresentationFormat>
  <Paragraphs>176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Times New Roman</vt:lpstr>
      <vt:lpstr>Blank Presentation</vt:lpstr>
      <vt:lpstr>Microsoft Word Document</vt:lpstr>
      <vt:lpstr>Microsoft Office Word 97 - 2003 Document</vt:lpstr>
      <vt:lpstr>English Tense</vt:lpstr>
      <vt:lpstr>Simple Present Tense</vt:lpstr>
      <vt:lpstr>Consider the following</vt:lpstr>
      <vt:lpstr>Consider the following</vt:lpstr>
      <vt:lpstr>Simple Present Tense is used:</vt:lpstr>
      <vt:lpstr>Examples</vt:lpstr>
      <vt:lpstr>Indicators</vt:lpstr>
      <vt:lpstr>Form</vt:lpstr>
      <vt:lpstr>Diagram--time on a line</vt:lpstr>
      <vt:lpstr>Simple Past Tense</vt:lpstr>
      <vt:lpstr>The Simple Past Tense is Used:</vt:lpstr>
      <vt:lpstr>Examples</vt:lpstr>
      <vt:lpstr>Indicators</vt:lpstr>
      <vt:lpstr>Form</vt:lpstr>
      <vt:lpstr>Diagram--time on a line</vt:lpstr>
      <vt:lpstr>The Present Perfect</vt:lpstr>
      <vt:lpstr>The Present Perfect is Used:</vt:lpstr>
      <vt:lpstr>Examples</vt:lpstr>
      <vt:lpstr>Indicators</vt:lpstr>
      <vt:lpstr>Form 1 have or has + past participle</vt:lpstr>
      <vt:lpstr>Form 2</vt:lpstr>
      <vt:lpstr>Diagram 1--time on a line</vt:lpstr>
      <vt:lpstr>Diagram 2--time on a line</vt:lpstr>
      <vt:lpstr>The Present Progressive Tense</vt:lpstr>
      <vt:lpstr>The Present Progressive Tense is Used:</vt:lpstr>
      <vt:lpstr>Examples</vt:lpstr>
      <vt:lpstr>Indicators</vt:lpstr>
      <vt:lpstr>Form</vt:lpstr>
      <vt:lpstr>Diagram--time on a line</vt:lpstr>
      <vt:lpstr>Future Tense</vt:lpstr>
      <vt:lpstr>The Future Tense is Used:</vt:lpstr>
      <vt:lpstr>Examples</vt:lpstr>
      <vt:lpstr>Indicators</vt:lpstr>
      <vt:lpstr>Form 1</vt:lpstr>
      <vt:lpstr>Form 2</vt:lpstr>
      <vt:lpstr>Form 3</vt:lpstr>
      <vt:lpstr>Diagram--Time on a Line</vt:lpstr>
      <vt:lpstr>Other English Tenses</vt:lpstr>
      <vt:lpstr>Past Perfect</vt:lpstr>
      <vt:lpstr>Past Progressive</vt:lpstr>
      <vt:lpstr>Past Perfect Progressive</vt:lpstr>
      <vt:lpstr>Present Perfect Progressive</vt:lpstr>
      <vt:lpstr>Future Perfect</vt:lpstr>
      <vt:lpstr>Future Progressive Tense</vt:lpstr>
      <vt:lpstr>Future Perfect Progressive</vt:lpstr>
      <vt:lpstr>Overview of the English Verb Tense/Aspect System</vt:lpstr>
      <vt:lpstr>Acknowledgments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Verb Tense Review</dc:title>
  <dc:creator>Judy Reynolds</dc:creator>
  <cp:lastModifiedBy>Lenovo</cp:lastModifiedBy>
  <cp:revision>38</cp:revision>
  <cp:lastPrinted>2000-09-25T21:49:49Z</cp:lastPrinted>
  <dcterms:created xsi:type="dcterms:W3CDTF">2000-09-03T19:50:39Z</dcterms:created>
  <dcterms:modified xsi:type="dcterms:W3CDTF">2022-01-13T06:20:00Z</dcterms:modified>
</cp:coreProperties>
</file>