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8" r:id="rId3"/>
    <p:sldId id="305" r:id="rId4"/>
    <p:sldId id="337" r:id="rId5"/>
    <p:sldId id="304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35" r:id="rId15"/>
    <p:sldId id="320" r:id="rId16"/>
    <p:sldId id="321" r:id="rId17"/>
    <p:sldId id="336" r:id="rId18"/>
    <p:sldId id="348" r:id="rId19"/>
    <p:sldId id="349" r:id="rId20"/>
    <p:sldId id="350" r:id="rId21"/>
    <p:sldId id="303" r:id="rId22"/>
    <p:sldId id="346" r:id="rId23"/>
    <p:sldId id="327" r:id="rId24"/>
    <p:sldId id="332" r:id="rId25"/>
    <p:sldId id="342" r:id="rId26"/>
    <p:sldId id="343" r:id="rId27"/>
    <p:sldId id="333" r:id="rId28"/>
    <p:sldId id="319" r:id="rId29"/>
    <p:sldId id="344" r:id="rId30"/>
    <p:sldId id="331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E6"/>
    <a:srgbClr val="CCFFFF"/>
    <a:srgbClr val="FFFFCC"/>
    <a:srgbClr val="FFFF00"/>
    <a:srgbClr val="FF0000"/>
    <a:srgbClr val="00FF00"/>
    <a:srgbClr val="044BFC"/>
    <a:srgbClr val="E5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09" autoAdjust="0"/>
  </p:normalViewPr>
  <p:slideViewPr>
    <p:cSldViewPr snapToGrid="0"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566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C43F2EF0-FA6A-4202-AD4C-7230A3A2B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fld id="{E4001520-A5E7-4258-8862-4EDDF5ED9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CF970-22CF-46C4-908F-8900FE4ED80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69612-903C-4B16-84CE-A4E9C68248D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668F6-D621-4793-88CE-1BF27CC8104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B643-F0FA-4087-A446-ABC79EA8C90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4C43A-E786-4905-A965-662086156F5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CC2E2-A9CA-46AB-BA5A-264DCD43B7B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34722-3AC0-4FAA-A7B8-821ABA39BDA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FEDCC-2630-4620-8E0A-146F78BE054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D650B-5750-4F1F-82EF-AC9E97570B4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8DB22-F410-45B2-8DFA-CFEDCD9CE78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F21BF-120E-49BD-986E-73115F7C969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A121A-6DE0-469A-98C7-3AB6FA74745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64FBD-1FE2-40CB-A5FC-4A8713CEBED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7BC01-8C8C-4DEE-8F0E-5A431B2CA6F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5B3FD-58F0-4D14-9FF3-FAF30EF1BA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01520-A5E7-4258-8862-4EDDF5ED94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75BCB-4747-4744-BC04-3C08F68EE60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DFE55-6F7B-45B2-814C-37E9132D579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DA6B-48FA-4C72-9A2D-CC6F528E6A1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25955-BB8B-4714-951E-9156861C57E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2400" y="704850"/>
            <a:ext cx="1930400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704850"/>
            <a:ext cx="5638800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20838"/>
            <a:ext cx="3784600" cy="470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0838"/>
            <a:ext cx="3784600" cy="470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/>
          <p:cNvSpPr>
            <a:spLocks noChangeArrowheads="1"/>
          </p:cNvSpPr>
          <p:nvPr userDrawn="1"/>
        </p:nvSpPr>
        <p:spPr bwMode="auto">
          <a:xfrm>
            <a:off x="0" y="6810375"/>
            <a:ext cx="9144000" cy="38100"/>
          </a:xfrm>
          <a:prstGeom prst="rect">
            <a:avLst/>
          </a:prstGeom>
          <a:solidFill>
            <a:srgbClr val="FF00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auto">
          <a:xfrm>
            <a:off x="0" y="6686550"/>
            <a:ext cx="9144000" cy="38100"/>
          </a:xfrm>
          <a:prstGeom prst="rect">
            <a:avLst/>
          </a:prstGeom>
          <a:solidFill>
            <a:srgbClr val="FF00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 userDrawn="1"/>
        </p:nvSpPr>
        <p:spPr bwMode="auto">
          <a:xfrm>
            <a:off x="0" y="6753225"/>
            <a:ext cx="9144000" cy="381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20838"/>
            <a:ext cx="7721600" cy="4703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04850"/>
            <a:ext cx="772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9050"/>
            <a:ext cx="9144000" cy="381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6200"/>
            <a:ext cx="9144000" cy="38100"/>
          </a:xfrm>
          <a:prstGeom prst="rect">
            <a:avLst/>
          </a:prstGeom>
          <a:solidFill>
            <a:srgbClr val="FF00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962400" y="6573838"/>
            <a:ext cx="1219200" cy="284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EDC7932-1B96-4DAB-832D-6845D749E1A7}" type="slidenum">
              <a:rPr lang="en-US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200" b="1">
              <a:latin typeface="Arial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 userDrawn="1"/>
        </p:nvSpPr>
        <p:spPr bwMode="auto">
          <a:xfrm>
            <a:off x="0" y="142875"/>
            <a:ext cx="9144000" cy="381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5" name="Picture 24" descr="clip1"/>
          <p:cNvPicPr>
            <a:picLocks noChangeAspect="1" noChangeArrowheads="1"/>
          </p:cNvPicPr>
          <p:nvPr userDrawn="1"/>
        </p:nvPicPr>
        <p:blipFill>
          <a:blip r:embed="rId13"/>
          <a:srcRect r="87726" b="63419"/>
          <a:stretch>
            <a:fillRect/>
          </a:stretch>
        </p:blipFill>
        <p:spPr bwMode="auto">
          <a:xfrm>
            <a:off x="8370888" y="5751513"/>
            <a:ext cx="698500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75000"/>
        <a:buFont typeface="Symbol" pitchFamily="18" charset="2"/>
        <a:buChar char="-"/>
        <a:defRPr sz="26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64000"/>
        <a:buFont typeface="Symbol" pitchFamily="18" charset="2"/>
        <a:buChar char="&gt;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jpeg"/><Relationship Id="rId9" Type="http://schemas.openxmlformats.org/officeDocument/2006/relationships/image" Target="../media/image8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0700" y="2543175"/>
            <a:ext cx="5638800" cy="1473200"/>
          </a:xfrm>
        </p:spPr>
        <p:txBody>
          <a:bodyPr/>
          <a:lstStyle/>
          <a:p>
            <a:r>
              <a:rPr lang="en-US" smtClean="0"/>
              <a:t>Professional Presentation</a:t>
            </a:r>
            <a:br>
              <a:rPr lang="en-US" smtClean="0"/>
            </a:br>
            <a:r>
              <a:rPr lang="en-US" smtClean="0"/>
              <a:t>Strategies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pic>
        <p:nvPicPr>
          <p:cNvPr id="2052" name="Picture 12" descr="MCj023976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638" y="501650"/>
            <a:ext cx="1743075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3" descr="MPj042224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7713" y="263525"/>
            <a:ext cx="1687512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4" descr="MCj0404361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788" y="2536825"/>
            <a:ext cx="14605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5" descr="MCj0295306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02488" y="3073400"/>
            <a:ext cx="154781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6" descr="MCj0250629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3625" y="301625"/>
            <a:ext cx="1897063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7" descr="MCj0289939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57925" y="4764088"/>
            <a:ext cx="1843088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8" descr="MCj0233034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8238" y="4659313"/>
            <a:ext cx="15748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9" descr="MCj01743470000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40025" y="274638"/>
            <a:ext cx="1698625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main Ideas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division of Central Idea </a:t>
            </a:r>
          </a:p>
          <a:p>
            <a:r>
              <a:rPr lang="en-US" dirty="0" smtClean="0"/>
              <a:t>Factual Information </a:t>
            </a:r>
          </a:p>
          <a:p>
            <a:r>
              <a:rPr lang="en-US" dirty="0" smtClean="0"/>
              <a:t>Support the central Idea </a:t>
            </a:r>
          </a:p>
          <a:p>
            <a:r>
              <a:rPr lang="en-US" dirty="0" smtClean="0"/>
              <a:t>Examples </a:t>
            </a:r>
          </a:p>
          <a:p>
            <a:r>
              <a:rPr lang="en-US" dirty="0" smtClean="0"/>
              <a:t>Data, Tables</a:t>
            </a:r>
            <a:r>
              <a:rPr lang="en-US" smtClean="0"/>
              <a:t>, Graphs </a:t>
            </a:r>
            <a:endParaRPr lang="en-US" dirty="0" smtClean="0"/>
          </a:p>
          <a:p>
            <a:r>
              <a:rPr lang="en-US" dirty="0" smtClean="0"/>
              <a:t>References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Material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</a:p>
          <a:p>
            <a:r>
              <a:rPr lang="en-US" dirty="0" smtClean="0"/>
              <a:t>Library, Internet</a:t>
            </a:r>
          </a:p>
          <a:p>
            <a:r>
              <a:rPr lang="en-US" dirty="0" smtClean="0"/>
              <a:t> Laboratory </a:t>
            </a:r>
          </a:p>
          <a:p>
            <a:r>
              <a:rPr lang="en-US" dirty="0" smtClean="0"/>
              <a:t>Interviews &amp; Discussions</a:t>
            </a:r>
          </a:p>
          <a:p>
            <a:r>
              <a:rPr lang="en-US" dirty="0" smtClean="0"/>
              <a:t>Questionnaire </a:t>
            </a:r>
          </a:p>
          <a:p>
            <a:r>
              <a:rPr lang="en-US" dirty="0" smtClean="0"/>
              <a:t>Observations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5" y="1267326"/>
            <a:ext cx="8015705" cy="50572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Purpose of adding visual aids</a:t>
            </a:r>
          </a:p>
          <a:p>
            <a:r>
              <a:rPr lang="en-US" dirty="0" smtClean="0"/>
              <a:t>To serve as speech note </a:t>
            </a:r>
          </a:p>
          <a:p>
            <a:r>
              <a:rPr lang="en-US" dirty="0" smtClean="0"/>
              <a:t>To focus on the theme of the presentation </a:t>
            </a:r>
          </a:p>
          <a:p>
            <a:r>
              <a:rPr lang="en-US" dirty="0" smtClean="0"/>
              <a:t>To increase audience interest</a:t>
            </a:r>
          </a:p>
          <a:p>
            <a:r>
              <a:rPr lang="en-US" dirty="0" smtClean="0"/>
              <a:t>To maintain clarity and precision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Visual Aids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15453"/>
            <a:ext cx="7721600" cy="5009147"/>
          </a:xfrm>
        </p:spPr>
        <p:txBody>
          <a:bodyPr/>
          <a:lstStyle/>
          <a:p>
            <a:r>
              <a:rPr lang="en-US" sz="3200" dirty="0" smtClean="0"/>
              <a:t>Objects , Models, People </a:t>
            </a:r>
          </a:p>
          <a:p>
            <a:r>
              <a:rPr lang="en-US" sz="3200" dirty="0" smtClean="0"/>
              <a:t>Drawings, Photographs, </a:t>
            </a:r>
          </a:p>
          <a:p>
            <a:pPr marL="342900" lvl="2" indent="-342900">
              <a:buSzTx/>
              <a:buFontTx/>
              <a:buChar char="•"/>
            </a:pPr>
            <a:r>
              <a:rPr lang="en-US" sz="3200" dirty="0" smtClean="0"/>
              <a:t>Slides, Maps, Graphs (</a:t>
            </a:r>
            <a:r>
              <a:rPr lang="en-US" sz="3200" dirty="0" smtClean="0"/>
              <a:t>Bar graphs, Pie graphs, Line graphs, Picture </a:t>
            </a:r>
            <a:r>
              <a:rPr lang="en-US" sz="3200" dirty="0" smtClean="0"/>
              <a:t>Graphs)</a:t>
            </a:r>
          </a:p>
          <a:p>
            <a:pPr marL="342900" lvl="2" indent="-342900">
              <a:buSzTx/>
              <a:buFontTx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Charts</a:t>
            </a:r>
          </a:p>
          <a:p>
            <a:pPr marL="342900" lvl="2" indent="-342900">
              <a:buSzTx/>
              <a:buFontTx/>
              <a:buChar char="•"/>
            </a:pPr>
            <a:r>
              <a:rPr lang="en-US" sz="3200" dirty="0" smtClean="0"/>
              <a:t>Overhead transparencies</a:t>
            </a:r>
          </a:p>
          <a:p>
            <a:pPr marL="342900" lvl="2" indent="-342900">
              <a:buSzTx/>
              <a:buFontTx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Chalkboard</a:t>
            </a:r>
          </a:p>
          <a:p>
            <a:pPr marL="342900" lvl="2" indent="-342900">
              <a:buSzTx/>
              <a:buFontTx/>
              <a:buChar char="•"/>
            </a:pPr>
            <a:endParaRPr lang="en-US" dirty="0" smtClean="0"/>
          </a:p>
          <a:p>
            <a:pPr marL="342900" lvl="2" indent="-342900">
              <a:buSzTx/>
              <a:buFontTx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6988"/>
            <a:ext cx="7721600" cy="4703762"/>
          </a:xfrm>
        </p:spPr>
        <p:txBody>
          <a:bodyPr/>
          <a:lstStyle/>
          <a:p>
            <a:r>
              <a:rPr lang="en-US" sz="3200" dirty="0" smtClean="0"/>
              <a:t>O</a:t>
            </a:r>
            <a:r>
              <a:rPr lang="en-US" dirty="0" smtClean="0"/>
              <a:t>rganization</a:t>
            </a:r>
          </a:p>
          <a:p>
            <a:pPr lvl="1"/>
            <a:r>
              <a:rPr lang="en-US" sz="3000" dirty="0" smtClean="0"/>
              <a:t>Always have an outline</a:t>
            </a:r>
          </a:p>
          <a:p>
            <a:pPr lvl="1"/>
            <a:r>
              <a:rPr lang="en-US" dirty="0" smtClean="0"/>
              <a:t>Introduction, Main Body and Conclusion</a:t>
            </a:r>
          </a:p>
          <a:p>
            <a:pPr lvl="1"/>
            <a:r>
              <a:rPr lang="en-US" dirty="0" smtClean="0"/>
              <a:t>Catchy beginning</a:t>
            </a:r>
          </a:p>
          <a:p>
            <a:pPr lvl="1"/>
            <a:r>
              <a:rPr lang="en-US" dirty="0" smtClean="0"/>
              <a:t>Impressive conclusion</a:t>
            </a:r>
          </a:p>
          <a:p>
            <a:pPr lvl="1"/>
            <a:r>
              <a:rPr lang="en-US" dirty="0" smtClean="0"/>
              <a:t>Careful selection of points/ideas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6988"/>
            <a:ext cx="7721600" cy="4703762"/>
          </a:xfrm>
        </p:spPr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</a:rPr>
              <a:t>P</a:t>
            </a:r>
            <a:r>
              <a:rPr lang="en-US" smtClean="0"/>
              <a:t>reparation</a:t>
            </a:r>
          </a:p>
          <a:p>
            <a:pPr lvl="1"/>
            <a:r>
              <a:rPr lang="en-US" smtClean="0"/>
              <a:t>An unprepared presenter loses the audience before even starting</a:t>
            </a:r>
          </a:p>
          <a:p>
            <a:pPr lvl="1"/>
            <a:r>
              <a:rPr lang="en-US" smtClean="0"/>
              <a:t>Practice makes perfect and builds confidence</a:t>
            </a:r>
          </a:p>
          <a:p>
            <a:pPr lvl="1"/>
            <a:r>
              <a:rPr lang="en-US" smtClean="0"/>
              <a:t>Arrive early, make sure everything is set up</a:t>
            </a:r>
          </a:p>
          <a:p>
            <a:pPr lvl="1"/>
            <a:r>
              <a:rPr lang="en-US" smtClean="0"/>
              <a:t>Dress appropriately</a:t>
            </a:r>
          </a:p>
          <a:p>
            <a:pPr lvl="1"/>
            <a:r>
              <a:rPr lang="en-US" smtClean="0"/>
              <a:t>Slides should be done well in advance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6988"/>
            <a:ext cx="7721600" cy="4703762"/>
          </a:xfrm>
        </p:spPr>
        <p:txBody>
          <a:bodyPr/>
          <a:lstStyle/>
          <a:p>
            <a:r>
              <a:rPr lang="en-US" sz="3600" smtClean="0">
                <a:solidFill>
                  <a:schemeClr val="accent2"/>
                </a:solidFill>
              </a:rPr>
              <a:t>T</a:t>
            </a:r>
            <a:r>
              <a:rPr lang="en-US" sz="3200" smtClean="0"/>
              <a:t>ime</a:t>
            </a:r>
          </a:p>
          <a:p>
            <a:pPr>
              <a:buFontTx/>
              <a:buNone/>
            </a:pPr>
            <a:endParaRPr lang="en-US" sz="3200" smtClean="0"/>
          </a:p>
          <a:p>
            <a:pPr>
              <a:buFontTx/>
              <a:buNone/>
            </a:pPr>
            <a:endParaRPr lang="en-US" sz="3200" smtClean="0"/>
          </a:p>
          <a:p>
            <a:pPr lvl="1"/>
            <a:r>
              <a:rPr lang="en-US" smtClean="0"/>
              <a:t>Be sure you know how much time you have while preparing the presentation</a:t>
            </a:r>
          </a:p>
          <a:p>
            <a:pPr lvl="1"/>
            <a:r>
              <a:rPr lang="en-US" smtClean="0"/>
              <a:t>You’ll never have enough time to tell everything so stick to the most important</a:t>
            </a:r>
          </a:p>
        </p:txBody>
      </p:sp>
      <p:pic>
        <p:nvPicPr>
          <p:cNvPr id="144388" name="Picture 4" descr="MCj023464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9438" y="1147763"/>
            <a:ext cx="2544762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9" name="Picture 5" descr="MCj0307801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861300" y="4035425"/>
            <a:ext cx="8334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19125"/>
            <a:ext cx="7721600" cy="457200"/>
          </a:xfrm>
        </p:spPr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077913"/>
            <a:ext cx="8143875" cy="4259262"/>
          </a:xfrm>
        </p:spPr>
        <p:txBody>
          <a:bodyPr/>
          <a:lstStyle/>
          <a:p>
            <a:r>
              <a:rPr lang="en-US" sz="3600" smtClean="0">
                <a:solidFill>
                  <a:schemeClr val="accent2"/>
                </a:solidFill>
              </a:rPr>
              <a:t>A</a:t>
            </a:r>
            <a:r>
              <a:rPr lang="en-US" sz="3200" smtClean="0"/>
              <a:t>udience</a:t>
            </a:r>
          </a:p>
          <a:p>
            <a:pPr>
              <a:buFontTx/>
              <a:buNone/>
            </a:pPr>
            <a:endParaRPr lang="en-US" sz="3200" smtClean="0"/>
          </a:p>
          <a:p>
            <a:pPr lvl="1"/>
            <a:r>
              <a:rPr lang="en-US" smtClean="0"/>
              <a:t>Be sure you know your audience well</a:t>
            </a:r>
          </a:p>
          <a:p>
            <a:pPr lvl="1"/>
            <a:r>
              <a:rPr lang="en-US" smtClean="0"/>
              <a:t>Trailer presentation to your audience</a:t>
            </a:r>
          </a:p>
          <a:p>
            <a:pPr lvl="2"/>
            <a:r>
              <a:rPr lang="en-US" smtClean="0"/>
              <a:t>Failure to do this is probably the biggest mistake people make</a:t>
            </a:r>
          </a:p>
          <a:p>
            <a:pPr lvl="1"/>
            <a:r>
              <a:rPr lang="en-US" smtClean="0"/>
              <a:t>Watch the audience for clues</a:t>
            </a:r>
          </a:p>
        </p:txBody>
      </p:sp>
      <p:pic>
        <p:nvPicPr>
          <p:cNvPr id="10244" name="Picture 4" descr="MCj0295721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688975"/>
            <a:ext cx="284480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1" name="Picture 13" descr="MPj0308953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" y="5237163"/>
            <a:ext cx="1789113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7" name="Picture 19" descr="MCPE07349_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1188" y="5187950"/>
            <a:ext cx="1211262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1" name="Picture 23" descr="MCPE01670_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21475" y="5289550"/>
            <a:ext cx="1317625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3" name="Picture 25" descr="MCj0239209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5238" y="5291138"/>
            <a:ext cx="11303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96988"/>
            <a:ext cx="8582025" cy="4703762"/>
          </a:xfrm>
        </p:spPr>
        <p:txBody>
          <a:bodyPr/>
          <a:lstStyle/>
          <a:p>
            <a:pPr>
              <a:buFontTx/>
              <a:buNone/>
            </a:pPr>
            <a:r>
              <a:rPr lang="en-US" sz="6200" smtClean="0"/>
              <a:t>“Power Point doesn’t give presentations – Power Point makes slides”</a:t>
            </a:r>
          </a:p>
          <a:p>
            <a:pPr algn="r">
              <a:buFontTx/>
              <a:buNone/>
            </a:pPr>
            <a:r>
              <a:rPr lang="en-US" sz="2000" smtClean="0"/>
              <a:t>www.microsoft.com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Slide </a:t>
            </a:r>
            <a:r>
              <a:rPr lang="en-US" sz="2800" smtClean="0"/>
              <a:t>Do’s and Don’ts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5850"/>
            <a:ext cx="8483600" cy="5354638"/>
          </a:xfrm>
        </p:spPr>
        <p:txBody>
          <a:bodyPr/>
          <a:lstStyle/>
          <a:p>
            <a:r>
              <a:rPr lang="en-US" smtClean="0"/>
              <a:t>Make sure your slide corresponds</a:t>
            </a:r>
          </a:p>
          <a:p>
            <a:r>
              <a:rPr lang="en-US" smtClean="0"/>
              <a:t>Don’t clutter </a:t>
            </a:r>
          </a:p>
          <a:p>
            <a:r>
              <a:rPr lang="en-US" sz="3000" smtClean="0"/>
              <a:t>Don’t put periods at the end of a bullet </a:t>
            </a:r>
            <a:r>
              <a:rPr lang="en-US" sz="4400" smtClean="0"/>
              <a:t>(.)</a:t>
            </a:r>
          </a:p>
          <a:p>
            <a:r>
              <a:rPr lang="en-US" smtClean="0"/>
              <a:t>Make each slide stand on its own</a:t>
            </a:r>
          </a:p>
          <a:p>
            <a:pPr lvl="1"/>
            <a:r>
              <a:rPr lang="en-US" smtClean="0"/>
              <a:t>Generally 1 main point for each slide</a:t>
            </a:r>
          </a:p>
          <a:p>
            <a:r>
              <a:rPr lang="en-US" smtClean="0"/>
              <a:t>Use animation</a:t>
            </a:r>
          </a:p>
          <a:p>
            <a:pPr lvl="1"/>
            <a:r>
              <a:rPr lang="en-US" smtClean="0"/>
              <a:t>Don’t overuse it</a:t>
            </a:r>
          </a:p>
          <a:p>
            <a:pPr lvl="2"/>
            <a:r>
              <a:rPr lang="en-US" smtClean="0"/>
              <a:t>Makes it difficult and annoying to navigate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0.05043 C 0.33125 -0.02544 0.56684 -0.10132 0.56632 -0.10941 C 0.5658 -0.11751 0.18889 -0.02429 0.09271 0.00139 C -0.00348 0.02707 0.00625 0.04395 -0.01042 0.04488 C -0.02709 0.0458 -0.00903 0.01434 -0.00729 0.00694 C -0.00556 -0.00046 -0.00157 0.00162 3.05556E-6 -1.7858E-6 " pathEditMode="relative" rAng="0" ptsTypes="aaaaaA">
                                      <p:cBhvr>
                                        <p:cTn id="48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4" repeatCount="5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5" presetClass="entr" presetSubtype="1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3" presetClass="emph" presetSubtype="2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7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1" grpId="1" build="p"/>
      <p:bldP spid="124931" grpId="2" build="p"/>
      <p:bldP spid="124931" grpId="3" build="p"/>
      <p:bldP spid="124931" grpId="4" build="p"/>
      <p:bldP spid="124931" grpId="5" build="p"/>
      <p:bldP spid="124931" grpId="6" build="p"/>
      <p:bldP spid="124931" grpId="7" build="p"/>
      <p:bldP spid="124931" grpId="8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723900"/>
            <a:ext cx="7721600" cy="457200"/>
          </a:xfrm>
        </p:spPr>
        <p:txBody>
          <a:bodyPr/>
          <a:lstStyle/>
          <a:p>
            <a:r>
              <a:rPr lang="en-US" sz="3600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27163"/>
            <a:ext cx="7721600" cy="4916487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mtClean="0"/>
              <a:t>General Guidelines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Slide Do’s and Don’ts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mtClean="0"/>
              <a:t>Handouts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mtClean="0"/>
              <a:t>PowerPoint Navigation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Delivery Do’s and Don’ts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mtClean="0"/>
              <a:t>How to Handle Questions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Final Thoughts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mtClean="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Slide</a:t>
            </a:r>
            <a:r>
              <a:rPr lang="en-US" sz="2800" smtClean="0"/>
              <a:t> Do’s and Don’ts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296988"/>
            <a:ext cx="8650288" cy="4703762"/>
          </a:xfrm>
        </p:spPr>
        <p:txBody>
          <a:bodyPr/>
          <a:lstStyle/>
          <a:p>
            <a:r>
              <a:rPr lang="en-US" smtClean="0"/>
              <a:t>Do Put a caption on every graph/picture/table </a:t>
            </a:r>
          </a:p>
        </p:txBody>
      </p:sp>
      <p:pic>
        <p:nvPicPr>
          <p:cNvPr id="12698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988" y="2327275"/>
            <a:ext cx="5776912" cy="378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r>
              <a:rPr lang="en-US" smtClean="0"/>
              <a:t>Don’t use </a:t>
            </a:r>
            <a:r>
              <a:rPr lang="en-US" smtClean="0">
                <a:solidFill>
                  <a:srgbClr val="FFFF00"/>
                </a:solidFill>
              </a:rPr>
              <a:t>yellow text </a:t>
            </a:r>
          </a:p>
          <a:p>
            <a:pPr lvl="1"/>
            <a:r>
              <a:rPr lang="en-US" smtClean="0"/>
              <a:t>Do use dark text and bold</a:t>
            </a:r>
          </a:p>
          <a:p>
            <a:r>
              <a:rPr lang="en-US" smtClean="0"/>
              <a:t>Do use formatting and color to emphasize (e.g. </a:t>
            </a:r>
            <a:r>
              <a:rPr lang="en-US" smtClean="0">
                <a:solidFill>
                  <a:schemeClr val="accent2"/>
                </a:solidFill>
              </a:rPr>
              <a:t>POPTA</a:t>
            </a:r>
            <a:r>
              <a:rPr lang="en-US" smtClean="0"/>
              <a:t>)</a:t>
            </a:r>
          </a:p>
          <a:p>
            <a:r>
              <a:rPr lang="en-US" smtClean="0"/>
              <a:t>Don’t include unrelated pictures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21860" name="Picture 4" descr="j03049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925" y="4187825"/>
            <a:ext cx="17764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 descr="MMj0223776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938" y="4265613"/>
            <a:ext cx="187642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 descr="MMj0303424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6863" y="4352925"/>
            <a:ext cx="33289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r>
              <a:rPr lang="en-US" sz="3200" smtClean="0">
                <a:latin typeface="Times New Roman" pitchFamily="18" charset="0"/>
              </a:rPr>
              <a:t>Don’t do serif fonts (like Times New Roman)</a:t>
            </a:r>
          </a:p>
          <a:p>
            <a:r>
              <a:rPr lang="en-US" smtClean="0"/>
              <a:t>Do use sans serif fonts (like Arial)</a:t>
            </a:r>
          </a:p>
          <a:p>
            <a:pPr lvl="1"/>
            <a:r>
              <a:rPr lang="en-US" sz="3000" b="0" smtClean="0">
                <a:latin typeface="Tahoma" pitchFamily="34" charset="0"/>
              </a:rPr>
              <a:t> or Tahoma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01763"/>
            <a:ext cx="8529637" cy="4703762"/>
          </a:xfrm>
        </p:spPr>
        <p:txBody>
          <a:bodyPr/>
          <a:lstStyle/>
          <a:p>
            <a:r>
              <a:rPr lang="en-US" sz="3600" dirty="0" smtClean="0"/>
              <a:t>Do </a:t>
            </a:r>
            <a:r>
              <a:rPr lang="en-US" sz="3600" dirty="0" err="1" smtClean="0"/>
              <a:t>chek</a:t>
            </a:r>
            <a:r>
              <a:rPr lang="en-US" sz="3600" dirty="0" smtClean="0"/>
              <a:t> </a:t>
            </a:r>
            <a:r>
              <a:rPr lang="en-US" sz="3600" dirty="0" err="1" smtClean="0"/>
              <a:t>yor</a:t>
            </a:r>
            <a:r>
              <a:rPr lang="en-US" sz="3600" dirty="0" smtClean="0"/>
              <a:t> </a:t>
            </a:r>
            <a:r>
              <a:rPr lang="en-US" sz="3600" dirty="0" err="1" smtClean="0"/>
              <a:t>speling</a:t>
            </a:r>
            <a:r>
              <a:rPr lang="en-US" sz="3600" dirty="0" smtClean="0"/>
              <a:t> for </a:t>
            </a:r>
            <a:r>
              <a:rPr lang="en-US" sz="3600" dirty="0" err="1" smtClean="0"/>
              <a:t>mestakes</a:t>
            </a:r>
            <a:endParaRPr lang="en-US" sz="3600" dirty="0" smtClean="0"/>
          </a:p>
          <a:p>
            <a:pPr lvl="1"/>
            <a:r>
              <a:rPr lang="en-US" sz="3200" dirty="0" smtClean="0"/>
              <a:t>Typos instantly destroy credibility and convey lack of preparation</a:t>
            </a:r>
          </a:p>
          <a:p>
            <a:pPr lvl="1"/>
            <a:r>
              <a:rPr lang="en-US" sz="3200" dirty="0" smtClean="0"/>
              <a:t>Do have someone else read through presentation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Do use a light background like this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Or like this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Or like this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16063"/>
            <a:ext cx="8529637" cy="4703762"/>
          </a:xfrm>
        </p:spPr>
        <p:txBody>
          <a:bodyPr/>
          <a:lstStyle/>
          <a:p>
            <a:r>
              <a:rPr lang="en-US" smtClean="0"/>
              <a:t>Don’t use a dark background like this</a:t>
            </a:r>
          </a:p>
          <a:p>
            <a:pPr lvl="1"/>
            <a:r>
              <a:rPr lang="en-US" smtClean="0">
                <a:solidFill>
                  <a:srgbClr val="FBFEE6"/>
                </a:solidFill>
              </a:rPr>
              <a:t>Even if using a lighter font color</a:t>
            </a:r>
          </a:p>
          <a:p>
            <a:pPr lvl="1"/>
            <a:r>
              <a:rPr lang="en-US" smtClean="0"/>
              <a:t>Harder to read, especially from the back</a:t>
            </a:r>
          </a:p>
          <a:p>
            <a:pPr lvl="1"/>
            <a:r>
              <a:rPr lang="en-US" smtClean="0"/>
              <a:t>More likely to put people asleep</a:t>
            </a:r>
          </a:p>
          <a:p>
            <a:pPr lvl="1"/>
            <a:r>
              <a:rPr lang="en-US" smtClean="0"/>
              <a:t>Handouts often don’t look very good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19125"/>
            <a:ext cx="7721600" cy="457200"/>
          </a:xfrm>
        </p:spPr>
        <p:txBody>
          <a:bodyPr/>
          <a:lstStyle/>
          <a:p>
            <a:r>
              <a:rPr lang="en-US" sz="2800" smtClean="0"/>
              <a:t>Slide Do’s and Don’ts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125538"/>
            <a:ext cx="7943850" cy="2903537"/>
          </a:xfrm>
        </p:spPr>
        <p:txBody>
          <a:bodyPr/>
          <a:lstStyle/>
          <a:p>
            <a:r>
              <a:rPr lang="en-US" smtClean="0"/>
              <a:t>Do use occasional “spice” or “pace breakers”</a:t>
            </a:r>
          </a:p>
          <a:p>
            <a:pPr lvl="1"/>
            <a:r>
              <a:rPr lang="en-US" smtClean="0"/>
              <a:t>Humor</a:t>
            </a:r>
          </a:p>
          <a:p>
            <a:pPr lvl="1"/>
            <a:r>
              <a:rPr lang="en-US" smtClean="0"/>
              <a:t>Pictures</a:t>
            </a:r>
          </a:p>
          <a:p>
            <a:pPr lvl="1"/>
            <a:r>
              <a:rPr lang="en-US" smtClean="0"/>
              <a:t>Sound</a:t>
            </a:r>
          </a:p>
          <a:p>
            <a:pPr lvl="1"/>
            <a:r>
              <a:rPr lang="en-US" smtClean="0"/>
              <a:t>Animation</a:t>
            </a:r>
          </a:p>
          <a:p>
            <a:pPr lvl="1"/>
            <a:r>
              <a:rPr lang="en-US" smtClean="0"/>
              <a:t>Questions (Not just 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Font typeface="Symbol" pitchFamily="18" charset="2"/>
              <a:buNone/>
            </a:pPr>
            <a:r>
              <a:rPr lang="en-US" smtClean="0"/>
              <a:t>	Yes/No)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87438"/>
            <a:ext cx="3784600" cy="4703762"/>
          </a:xfrm>
        </p:spPr>
        <p:txBody>
          <a:bodyPr/>
          <a:lstStyle/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Surveys</a:t>
            </a:r>
          </a:p>
          <a:p>
            <a:pPr lvl="1"/>
            <a:r>
              <a:rPr lang="en-US" smtClean="0"/>
              <a:t>Quizzes</a:t>
            </a:r>
          </a:p>
          <a:p>
            <a:pPr lvl="1"/>
            <a:r>
              <a:rPr lang="en-US" smtClean="0"/>
              <a:t>Videos</a:t>
            </a:r>
          </a:p>
          <a:p>
            <a:pPr lvl="1"/>
            <a:r>
              <a:rPr lang="en-US" smtClean="0"/>
              <a:t>Physical Objects</a:t>
            </a:r>
          </a:p>
          <a:p>
            <a:pPr lvl="1"/>
            <a:r>
              <a:rPr lang="en-US" smtClean="0"/>
              <a:t>Etc.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787400" y="5046663"/>
            <a:ext cx="7413625" cy="1403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latin typeface="Arial" charset="0"/>
              </a:rPr>
              <a:t>For example . . .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latin typeface="Arial" charset="0"/>
              </a:rPr>
              <a:t>A pace breaker can do this for your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pobud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1233488"/>
            <a:ext cx="7594600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Why are presentation skills important?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44638"/>
            <a:ext cx="7721600" cy="4703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Job Hunting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Academia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Conferences, Seminars, Teaching classes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Training, Project Reports, Reports to Management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Other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politics, fund raising, community service,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06538"/>
            <a:ext cx="7721600" cy="4703762"/>
          </a:xfrm>
        </p:spPr>
        <p:txBody>
          <a:bodyPr/>
          <a:lstStyle/>
          <a:p>
            <a:r>
              <a:rPr lang="en-US" smtClean="0"/>
              <a:t>Use them if they help achieve your objective</a:t>
            </a:r>
          </a:p>
          <a:p>
            <a:pPr lvl="1"/>
            <a:r>
              <a:rPr lang="en-US" smtClean="0"/>
              <a:t>Especially for technical presentations</a:t>
            </a:r>
          </a:p>
          <a:p>
            <a:pPr lvl="1"/>
            <a:r>
              <a:rPr lang="en-US" smtClean="0"/>
              <a:t>Greatly increases retention</a:t>
            </a:r>
          </a:p>
          <a:p>
            <a:r>
              <a:rPr lang="en-US" smtClean="0"/>
              <a:t>Often best to pass out at the end </a:t>
            </a:r>
          </a:p>
          <a:p>
            <a:pPr lvl="1"/>
            <a:r>
              <a:rPr lang="en-US" smtClean="0"/>
              <a:t>You want to keep the audience engaged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pobud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395413"/>
            <a:ext cx="7304088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636588" y="474663"/>
            <a:ext cx="7924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A pace-breaker can do this for your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20825"/>
            <a:ext cx="8137525" cy="4703763"/>
          </a:xfrm>
        </p:spPr>
        <p:txBody>
          <a:bodyPr/>
          <a:lstStyle/>
          <a:p>
            <a:r>
              <a:rPr lang="en-US" smtClean="0"/>
              <a:t>Use them if they help achieve your objective</a:t>
            </a:r>
          </a:p>
          <a:p>
            <a:pPr lvl="1"/>
            <a:r>
              <a:rPr lang="en-US" smtClean="0"/>
              <a:t>Especially for technical presentations</a:t>
            </a:r>
          </a:p>
          <a:p>
            <a:pPr lvl="1"/>
            <a:r>
              <a:rPr lang="en-US" smtClean="0"/>
              <a:t>Greatly increases retention</a:t>
            </a:r>
          </a:p>
          <a:p>
            <a:r>
              <a:rPr lang="en-US" smtClean="0"/>
              <a:t>Often best to distribute at the end </a:t>
            </a:r>
          </a:p>
          <a:p>
            <a:pPr lvl="1"/>
            <a:r>
              <a:rPr lang="en-US" smtClean="0"/>
              <a:t>You don’t want to loose the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Delivery</a:t>
            </a:r>
            <a:r>
              <a:rPr lang="en-US" sz="2800" smtClean="0"/>
              <a:t> Do’s and Don’ts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44613"/>
            <a:ext cx="7721600" cy="4703762"/>
          </a:xfrm>
        </p:spPr>
        <p:txBody>
          <a:bodyPr/>
          <a:lstStyle/>
          <a:p>
            <a:r>
              <a:rPr lang="en-US" smtClean="0"/>
              <a:t>Don’t read or “parrot” the slides</a:t>
            </a:r>
          </a:p>
          <a:p>
            <a:pPr lvl="1"/>
            <a:r>
              <a:rPr lang="en-US" smtClean="0"/>
              <a:t>Otherwise, why give a presentation?</a:t>
            </a:r>
          </a:p>
          <a:p>
            <a:r>
              <a:rPr lang="en-US" smtClean="0"/>
              <a:t>Use the slides as a cue</a:t>
            </a:r>
          </a:p>
          <a:p>
            <a:pPr lvl="1"/>
            <a:r>
              <a:rPr lang="en-US" smtClean="0"/>
              <a:t>Let the audience read</a:t>
            </a:r>
          </a:p>
          <a:p>
            <a:r>
              <a:rPr lang="en-US" smtClean="0"/>
              <a:t>Use the pointer sparingly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Delivery</a:t>
            </a:r>
            <a:r>
              <a:rPr lang="en-US" sz="2800" smtClean="0"/>
              <a:t> Do’s and Don’ts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44613"/>
            <a:ext cx="7721600" cy="4703762"/>
          </a:xfrm>
        </p:spPr>
        <p:txBody>
          <a:bodyPr/>
          <a:lstStyle/>
          <a:p>
            <a:r>
              <a:rPr lang="en-US" smtClean="0"/>
              <a:t>Do relax, use nerves to your advantage</a:t>
            </a:r>
          </a:p>
          <a:p>
            <a:pPr lvl="1"/>
            <a:r>
              <a:rPr lang="en-US" smtClean="0"/>
              <a:t>Breathe deeply, pause as needed</a:t>
            </a:r>
          </a:p>
          <a:p>
            <a:pPr lvl="1"/>
            <a:r>
              <a:rPr lang="en-US" smtClean="0"/>
              <a:t>Don’t go too fast</a:t>
            </a:r>
          </a:p>
          <a:p>
            <a:pPr lvl="1"/>
            <a:r>
              <a:rPr lang="en-US" smtClean="0"/>
              <a:t>Do watch out for mannerisms</a:t>
            </a:r>
          </a:p>
          <a:p>
            <a:pPr lvl="2"/>
            <a:r>
              <a:rPr lang="en-US" smtClean="0"/>
              <a:t>“Um . . um”</a:t>
            </a:r>
          </a:p>
          <a:p>
            <a:r>
              <a:rPr lang="en-US" smtClean="0"/>
              <a:t>Do empty your pockets and hands </a:t>
            </a:r>
          </a:p>
          <a:p>
            <a:r>
              <a:rPr lang="en-US" smtClean="0"/>
              <a:t>Make cue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Delivery Do’s and Don’ts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Use body language to help make a point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Purposeful movements</a:t>
            </a:r>
          </a:p>
          <a:p>
            <a:pPr>
              <a:lnSpc>
                <a:spcPct val="90000"/>
              </a:lnSpc>
            </a:pPr>
            <a:r>
              <a:rPr lang="en-US" smtClean="0"/>
              <a:t>Use appropriate posture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slouch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Sitting implies informality</a:t>
            </a:r>
          </a:p>
          <a:p>
            <a:pPr>
              <a:lnSpc>
                <a:spcPct val="90000"/>
              </a:lnSpc>
            </a:pPr>
            <a:r>
              <a:rPr lang="en-US" smtClean="0"/>
              <a:t>Move around if possible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pace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Don’t be hyperactive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Center yourself, rearrange setup if needed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  <p:pic>
        <p:nvPicPr>
          <p:cNvPr id="150532" name="Picture 4" descr="MPj028952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638" y="2241550"/>
            <a:ext cx="202247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Delivery Do’s and Don’ts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49388"/>
            <a:ext cx="7721600" cy="4703762"/>
          </a:xfrm>
        </p:spPr>
        <p:txBody>
          <a:bodyPr/>
          <a:lstStyle/>
          <a:p>
            <a:r>
              <a:rPr lang="en-US" sz="2400" smtClean="0"/>
              <a:t>Face  the audience more than slides</a:t>
            </a:r>
          </a:p>
          <a:p>
            <a:pPr lvl="1"/>
            <a:r>
              <a:rPr lang="en-US" sz="2200" smtClean="0"/>
              <a:t>Don’t talk to the screen or wall</a:t>
            </a:r>
          </a:p>
          <a:p>
            <a:r>
              <a:rPr lang="en-US" sz="2400" smtClean="0"/>
              <a:t>Add variety to your voice</a:t>
            </a:r>
          </a:p>
          <a:p>
            <a:pPr lvl="1"/>
            <a:r>
              <a:rPr lang="en-US" sz="2200" smtClean="0"/>
              <a:t>Don’t speak in a monotone</a:t>
            </a:r>
          </a:p>
          <a:p>
            <a:pPr lvl="1"/>
            <a:r>
              <a:rPr lang="en-US" sz="2200" smtClean="0"/>
              <a:t>Adjust volume and pace</a:t>
            </a:r>
          </a:p>
          <a:p>
            <a:pPr lvl="1"/>
            <a:r>
              <a:rPr lang="en-US" sz="2200" smtClean="0"/>
              <a:t>Articulate clearly</a:t>
            </a:r>
          </a:p>
          <a:p>
            <a:pPr lvl="1">
              <a:buFont typeface="Symbol" pitchFamily="18" charset="2"/>
              <a:buNone/>
            </a:pPr>
            <a:r>
              <a:rPr lang="en-US" sz="3800" smtClean="0"/>
              <a:t>Wear a pleasant expression </a:t>
            </a:r>
            <a:r>
              <a:rPr lang="en-US" sz="5000" smtClean="0">
                <a:sym typeface="Wingdings" pitchFamily="2" charset="2"/>
              </a:rPr>
              <a:t></a:t>
            </a:r>
            <a:endParaRPr lang="en-US" sz="5000" smtClean="0"/>
          </a:p>
          <a:p>
            <a:pPr>
              <a:buFontTx/>
              <a:buNone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Handling Questions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82713"/>
            <a:ext cx="8069263" cy="4703762"/>
          </a:xfrm>
        </p:spPr>
        <p:txBody>
          <a:bodyPr/>
          <a:lstStyle/>
          <a:p>
            <a:pPr marL="533400" indent="-533400"/>
            <a:r>
              <a:rPr lang="en-US" smtClean="0"/>
              <a:t>Welcome them</a:t>
            </a:r>
          </a:p>
          <a:p>
            <a:pPr marL="952500" lvl="1" indent="-495300"/>
            <a:r>
              <a:rPr lang="en-US" smtClean="0"/>
              <a:t>Lots of questions are either a sign of:</a:t>
            </a:r>
          </a:p>
          <a:p>
            <a:pPr marL="1371600" lvl="2" indent="-457200"/>
            <a:r>
              <a:rPr lang="en-US" smtClean="0"/>
              <a:t>Interest in what you are talking about</a:t>
            </a:r>
          </a:p>
          <a:p>
            <a:pPr marL="1371600" lvl="2" indent="-457200"/>
            <a:r>
              <a:rPr lang="en-US" smtClean="0"/>
              <a:t>Failure to communicate an idea</a:t>
            </a:r>
          </a:p>
          <a:p>
            <a:pPr marL="1752600" lvl="3" indent="-381000">
              <a:buFontTx/>
              <a:buNone/>
            </a:pPr>
            <a:endParaRPr lang="en-US" smtClean="0"/>
          </a:p>
          <a:p>
            <a:pPr marL="533400" indent="-533400"/>
            <a:r>
              <a:rPr lang="en-US" smtClean="0"/>
              <a:t>Always repeat the question</a:t>
            </a:r>
          </a:p>
          <a:p>
            <a:pPr marL="952500" lvl="1" indent="-495300">
              <a:buFont typeface="Symbol" pitchFamily="18" charset="2"/>
              <a:buAutoNum type="arabicPeriod"/>
            </a:pPr>
            <a:r>
              <a:rPr lang="en-US" smtClean="0"/>
              <a:t>For you to make sure you understood it</a:t>
            </a:r>
          </a:p>
          <a:p>
            <a:pPr marL="952500" lvl="1" indent="-495300">
              <a:buFont typeface="Symbol" pitchFamily="18" charset="2"/>
              <a:buAutoNum type="arabicPeriod"/>
            </a:pPr>
            <a:r>
              <a:rPr lang="en-US" smtClean="0"/>
              <a:t>For audience to make sure they heard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Handling Questions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487488"/>
            <a:ext cx="8429625" cy="4703762"/>
          </a:xfrm>
        </p:spPr>
        <p:txBody>
          <a:bodyPr/>
          <a:lstStyle/>
          <a:p>
            <a:pPr marL="533400" indent="-533400"/>
            <a:r>
              <a:rPr lang="en-US" smtClean="0"/>
              <a:t>Answer the question to the audience</a:t>
            </a:r>
          </a:p>
          <a:p>
            <a:pPr marL="952500" lvl="1" indent="-495300"/>
            <a:r>
              <a:rPr lang="en-US" smtClean="0"/>
              <a:t>Then check back to the individual for confirmation</a:t>
            </a:r>
          </a:p>
          <a:p>
            <a:pPr marL="533400" indent="-533400"/>
            <a:r>
              <a:rPr lang="en-US" smtClean="0"/>
              <a:t>Don’t be afraid to say “I don’t know”</a:t>
            </a:r>
          </a:p>
          <a:p>
            <a:pPr marL="952500" lvl="1" indent="-495300"/>
            <a:r>
              <a:rPr lang="en-US" smtClean="0"/>
              <a:t>Better than mumbling or fumbling on an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701675"/>
            <a:ext cx="7721600" cy="457200"/>
          </a:xfrm>
        </p:spPr>
        <p:txBody>
          <a:bodyPr/>
          <a:lstStyle/>
          <a:p>
            <a:r>
              <a:rPr lang="en-US" sz="4000" smtClean="0"/>
              <a:t> Final thoughts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62075"/>
            <a:ext cx="8958262" cy="5410200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r>
              <a:rPr lang="en-US" smtClean="0"/>
              <a:t>Good slides go a long way</a:t>
            </a:r>
          </a:p>
          <a:p>
            <a:r>
              <a:rPr lang="en-US" smtClean="0"/>
              <a:t>Practice, practice, practice</a:t>
            </a:r>
          </a:p>
          <a:p>
            <a:r>
              <a:rPr lang="en-US" smtClean="0"/>
              <a:t>Remember that the audience wants you to succeed</a:t>
            </a:r>
          </a:p>
          <a:p>
            <a:r>
              <a:rPr lang="en-US" smtClean="0"/>
              <a:t>Use different sources (books, web, experts)</a:t>
            </a:r>
          </a:p>
          <a:p>
            <a:pPr algn="ctr">
              <a:buFontTx/>
              <a:buNone/>
            </a:pPr>
            <a:r>
              <a:rPr lang="en-US" sz="4800" smtClean="0"/>
              <a:t>Everyone can learn to be a good presenter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	</a:t>
            </a:r>
            <a:r>
              <a:rPr lang="en-US" sz="3600" smtClean="0">
                <a:solidFill>
                  <a:schemeClr val="accent2"/>
                </a:solidFill>
              </a:rPr>
              <a:t>A good presentation is a “POPTA” presentation</a:t>
            </a:r>
          </a:p>
          <a:p>
            <a:pPr algn="ctr">
              <a:buFontTx/>
              <a:buNone/>
            </a:pPr>
            <a:endParaRPr lang="en-US" sz="3600" smtClean="0">
              <a:solidFill>
                <a:schemeClr val="accent2"/>
              </a:solidFill>
            </a:endParaRPr>
          </a:p>
          <a:p>
            <a:pPr algn="ctr">
              <a:buFontTx/>
              <a:buNone/>
            </a:pPr>
            <a:r>
              <a:rPr lang="en-US" sz="3600" smtClean="0">
                <a:solidFill>
                  <a:schemeClr val="accent2"/>
                </a:solidFill>
              </a:rPr>
              <a:t>What does POPTA stand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355725"/>
            <a:ext cx="7772400" cy="1470025"/>
          </a:xfrm>
        </p:spPr>
        <p:txBody>
          <a:bodyPr/>
          <a:lstStyle/>
          <a:p>
            <a:r>
              <a:rPr lang="en-US" sz="720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General Guidelines</a:t>
            </a:r>
            <a:endParaRPr lang="en-US" sz="2800" smtClean="0">
              <a:solidFill>
                <a:schemeClr val="accent2"/>
              </a:solidFill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529389"/>
            <a:ext cx="7942263" cy="587141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3600" dirty="0" smtClean="0"/>
              <a:t>urpose </a:t>
            </a:r>
          </a:p>
          <a:p>
            <a:pPr lvl="1"/>
            <a:r>
              <a:rPr lang="en-US" sz="3200" dirty="0" smtClean="0"/>
              <a:t>You need to define your purpose for giving the presentation</a:t>
            </a:r>
          </a:p>
          <a:p>
            <a:pPr lvl="1"/>
            <a:r>
              <a:rPr lang="en-US" sz="3200" dirty="0" smtClean="0"/>
              <a:t> To inform,</a:t>
            </a:r>
          </a:p>
          <a:p>
            <a:pPr lvl="1"/>
            <a:r>
              <a:rPr lang="en-US" sz="3200" dirty="0" smtClean="0"/>
              <a:t> To persuade, </a:t>
            </a:r>
          </a:p>
          <a:p>
            <a:pPr lvl="1"/>
            <a:r>
              <a:rPr lang="en-US" sz="3200" dirty="0" smtClean="0"/>
              <a:t>To demonstrate</a:t>
            </a:r>
          </a:p>
          <a:p>
            <a:pPr lvl="1"/>
            <a:r>
              <a:rPr lang="en-US" sz="3200" dirty="0" smtClean="0"/>
              <a:t>Teach, Persuade, Prove, Review, Impress, Entertain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5011"/>
            <a:ext cx="7245684" cy="777039"/>
          </a:xfrm>
        </p:spPr>
        <p:txBody>
          <a:bodyPr/>
          <a:lstStyle/>
          <a:p>
            <a:r>
              <a:rPr lang="en-US" dirty="0" smtClean="0"/>
              <a:t>Analysis of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 Audience </a:t>
            </a:r>
          </a:p>
          <a:p>
            <a:r>
              <a:rPr lang="en-US" dirty="0" smtClean="0"/>
              <a:t>U- Understanding </a:t>
            </a:r>
          </a:p>
          <a:p>
            <a:r>
              <a:rPr lang="en-US" dirty="0" smtClean="0"/>
              <a:t>D- Demographic information </a:t>
            </a:r>
          </a:p>
          <a:p>
            <a:r>
              <a:rPr lang="en-US" dirty="0" smtClean="0"/>
              <a:t>I- Interest </a:t>
            </a:r>
          </a:p>
          <a:p>
            <a:r>
              <a:rPr lang="en-US" dirty="0" smtClean="0"/>
              <a:t>E- Environment</a:t>
            </a:r>
          </a:p>
          <a:p>
            <a:r>
              <a:rPr lang="en-US" dirty="0" smtClean="0"/>
              <a:t>N- Needs</a:t>
            </a:r>
          </a:p>
          <a:p>
            <a:r>
              <a:rPr lang="en-US" dirty="0" smtClean="0"/>
              <a:t>C- Customized </a:t>
            </a:r>
          </a:p>
          <a:p>
            <a:r>
              <a:rPr lang="en-US" dirty="0" smtClean="0"/>
              <a:t> E- Expectations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the Occasion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Local </a:t>
            </a:r>
          </a:p>
          <a:p>
            <a:r>
              <a:rPr lang="en-US" dirty="0" smtClean="0"/>
              <a:t>Event (National or International)</a:t>
            </a:r>
          </a:p>
          <a:p>
            <a:r>
              <a:rPr lang="en-US" dirty="0" smtClean="0"/>
              <a:t>Venue</a:t>
            </a:r>
          </a:p>
          <a:p>
            <a:r>
              <a:rPr lang="en-US" dirty="0" smtClean="0"/>
              <a:t>Technical devises 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Sponsors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Topic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Occasion </a:t>
            </a:r>
          </a:p>
          <a:p>
            <a:r>
              <a:rPr lang="en-US" dirty="0" smtClean="0"/>
              <a:t>Purpose </a:t>
            </a:r>
          </a:p>
          <a:p>
            <a:r>
              <a:rPr lang="en-US" dirty="0" smtClean="0"/>
              <a:t>Audience</a:t>
            </a:r>
          </a:p>
          <a:p>
            <a:r>
              <a:rPr lang="en-US" dirty="0" smtClean="0"/>
              <a:t> Focus of the presentation</a:t>
            </a:r>
          </a:p>
          <a:p>
            <a:r>
              <a:rPr lang="en-US" dirty="0" smtClean="0"/>
              <a:t>Completeness </a:t>
            </a:r>
          </a:p>
          <a:p>
            <a:r>
              <a:rPr lang="en-US" dirty="0" smtClean="0"/>
              <a:t>Focused title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central Idea </a:t>
            </a:r>
          </a:p>
          <a:p>
            <a:r>
              <a:rPr lang="en-US" dirty="0" smtClean="0"/>
              <a:t>Core idea or thesis of statement </a:t>
            </a:r>
          </a:p>
          <a:p>
            <a:r>
              <a:rPr lang="en-US" dirty="0" smtClean="0"/>
              <a:t>Declarative sentence </a:t>
            </a:r>
          </a:p>
          <a:p>
            <a:r>
              <a:rPr lang="en-US" dirty="0" smtClean="0"/>
              <a:t>Audience centered ideas </a:t>
            </a:r>
          </a:p>
          <a:p>
            <a:r>
              <a:rPr lang="en-US" dirty="0" smtClean="0"/>
              <a:t>Accuracy of content </a:t>
            </a:r>
          </a:p>
          <a:p>
            <a:r>
              <a:rPr lang="en-US" dirty="0" smtClean="0"/>
              <a:t>Specific language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B102 Six Sigma Overview Rev D 021102 OVERHEAD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B102 Six Sigma Overview Rev D 021102 OVERHE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B102 Six Sigma Overview Rev D 021102 OVERHE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B102 Six Sigma Overview Rev D 021102 OVERHEA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102 Six Sigma Overview Rev D 021102 OVERHEA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982</Words>
  <Application>Microsoft PowerPoint</Application>
  <PresentationFormat>On-screen Show (4:3)</PresentationFormat>
  <Paragraphs>266</Paragraphs>
  <Slides>40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BB102 Six Sigma Overview Rev D 021102 OVERHEAD</vt:lpstr>
      <vt:lpstr>Professional Presentation Strategies</vt:lpstr>
      <vt:lpstr>Outline</vt:lpstr>
      <vt:lpstr>Why are presentation skills important?</vt:lpstr>
      <vt:lpstr>General Guidelines</vt:lpstr>
      <vt:lpstr>General Guidelines</vt:lpstr>
      <vt:lpstr>Analysis of Audience </vt:lpstr>
      <vt:lpstr>Analyze the Occasion </vt:lpstr>
      <vt:lpstr>Selection of Topic </vt:lpstr>
      <vt:lpstr>Preparing the Presentation </vt:lpstr>
      <vt:lpstr>Develop the main Ideas </vt:lpstr>
      <vt:lpstr>Supporting Material </vt:lpstr>
      <vt:lpstr>Visual Aids </vt:lpstr>
      <vt:lpstr>Types of Visual Aids </vt:lpstr>
      <vt:lpstr>General Guidelines</vt:lpstr>
      <vt:lpstr>General Guidelines</vt:lpstr>
      <vt:lpstr>General Guidelines</vt:lpstr>
      <vt:lpstr>General Guidelines</vt:lpstr>
      <vt:lpstr>Slide 18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Do’s and Don’ts</vt:lpstr>
      <vt:lpstr>Slide 29</vt:lpstr>
      <vt:lpstr>Handouts</vt:lpstr>
      <vt:lpstr>Slide 31</vt:lpstr>
      <vt:lpstr>Handouts</vt:lpstr>
      <vt:lpstr>Delivery Do’s and Don’ts</vt:lpstr>
      <vt:lpstr>Delivery Do’s and Don’ts</vt:lpstr>
      <vt:lpstr>Delivery Do’s and Don’ts</vt:lpstr>
      <vt:lpstr>Delivery Do’s and Don’ts</vt:lpstr>
      <vt:lpstr>Handling Questions</vt:lpstr>
      <vt:lpstr>Handling Questions</vt:lpstr>
      <vt:lpstr> Final thoughts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Willis Jensen</dc:creator>
  <cp:lastModifiedBy>Windows User</cp:lastModifiedBy>
  <cp:revision>121</cp:revision>
  <dcterms:created xsi:type="dcterms:W3CDTF">2003-05-28T14:25:06Z</dcterms:created>
  <dcterms:modified xsi:type="dcterms:W3CDTF">2022-01-18T07:36:41Z</dcterms:modified>
</cp:coreProperties>
</file>