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56" r:id="rId2"/>
    <p:sldId id="328" r:id="rId3"/>
    <p:sldId id="305" r:id="rId4"/>
    <p:sldId id="337" r:id="rId5"/>
    <p:sldId id="304" r:id="rId6"/>
    <p:sldId id="335" r:id="rId7"/>
    <p:sldId id="320" r:id="rId8"/>
    <p:sldId id="321" r:id="rId9"/>
    <p:sldId id="336" r:id="rId10"/>
    <p:sldId id="348" r:id="rId11"/>
    <p:sldId id="349" r:id="rId12"/>
    <p:sldId id="350" r:id="rId13"/>
    <p:sldId id="303" r:id="rId14"/>
    <p:sldId id="346" r:id="rId15"/>
    <p:sldId id="327" r:id="rId16"/>
    <p:sldId id="332" r:id="rId17"/>
    <p:sldId id="342" r:id="rId18"/>
    <p:sldId id="343" r:id="rId19"/>
    <p:sldId id="333" r:id="rId20"/>
    <p:sldId id="319" r:id="rId21"/>
    <p:sldId id="344" r:id="rId22"/>
    <p:sldId id="331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5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5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5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5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5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5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5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5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5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EE6"/>
    <a:srgbClr val="CCFFFF"/>
    <a:srgbClr val="FFFFCC"/>
    <a:srgbClr val="FFFF00"/>
    <a:srgbClr val="FF0000"/>
    <a:srgbClr val="00FF00"/>
    <a:srgbClr val="044BFC"/>
    <a:srgbClr val="E5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67" autoAdjust="0"/>
    <p:restoredTop sz="86409" autoAdjust="0"/>
  </p:normalViewPr>
  <p:slideViewPr>
    <p:cSldViewPr snapToGrid="0">
      <p:cViewPr varScale="1">
        <p:scale>
          <a:sx n="37" d="100"/>
          <a:sy n="37" d="100"/>
        </p:scale>
        <p:origin x="-33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1566" y="-90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fld id="{C43F2EF0-FA6A-4202-AD4C-7230A3A2B1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8075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4278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9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fld id="{E4001520-A5E7-4258-8862-4EDDF5ED9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DCF970-22CF-46C4-908F-8900FE4ED80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0668F6-D621-4793-88CE-1BF27CC8104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2CB643-F0FA-4087-A446-ABC79EA8C90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F4C43A-E786-4905-A965-662086156F5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CC2E2-A9CA-46AB-BA5A-264DCD43B7B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F34722-3AC0-4FAA-A7B8-821ABA39BDAA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2FEDCC-2630-4620-8E0A-146F78BE054B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3D650B-5750-4F1F-82EF-AC9E97570B49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88DB22-F410-45B2-8DFA-CFEDCD9CE788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7F21BF-120E-49BD-986E-73115F7C969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64FBD-1FE2-40CB-A5FC-4A8713CEBED2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8A121A-6DE0-469A-98C7-3AB6FA74745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F7BC01-8C8C-4DEE-8F0E-5A431B2CA6F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25B3FD-58F0-4D14-9FF3-FAF30EF1BA1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675BCB-4747-4744-BC04-3C08F68EE60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9DFE55-6F7B-45B2-814C-37E9132D579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C6DA6B-48FA-4C72-9A2D-CC6F528E6A1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25955-BB8B-4714-951E-9156861C57E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69612-903C-4B16-84CE-A4E9C68248D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2400" y="704850"/>
            <a:ext cx="1930400" cy="5619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704850"/>
            <a:ext cx="5638800" cy="5619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20838"/>
            <a:ext cx="3784600" cy="4703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0838"/>
            <a:ext cx="3784600" cy="4703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Rectangle 27"/>
          <p:cNvSpPr>
            <a:spLocks noChangeArrowheads="1"/>
          </p:cNvSpPr>
          <p:nvPr userDrawn="1"/>
        </p:nvSpPr>
        <p:spPr bwMode="auto">
          <a:xfrm>
            <a:off x="0" y="6810375"/>
            <a:ext cx="9144000" cy="38100"/>
          </a:xfrm>
          <a:prstGeom prst="rect">
            <a:avLst/>
          </a:prstGeom>
          <a:solidFill>
            <a:srgbClr val="FF00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97" name="Rectangle 25"/>
          <p:cNvSpPr>
            <a:spLocks noChangeArrowheads="1"/>
          </p:cNvSpPr>
          <p:nvPr userDrawn="1"/>
        </p:nvSpPr>
        <p:spPr bwMode="auto">
          <a:xfrm>
            <a:off x="0" y="6686550"/>
            <a:ext cx="9144000" cy="38100"/>
          </a:xfrm>
          <a:prstGeom prst="rect">
            <a:avLst/>
          </a:prstGeom>
          <a:solidFill>
            <a:srgbClr val="FF00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98" name="Rectangle 26"/>
          <p:cNvSpPr>
            <a:spLocks noChangeArrowheads="1"/>
          </p:cNvSpPr>
          <p:nvPr userDrawn="1"/>
        </p:nvSpPr>
        <p:spPr bwMode="auto">
          <a:xfrm>
            <a:off x="0" y="6753225"/>
            <a:ext cx="9144000" cy="38100"/>
          </a:xfrm>
          <a:prstGeom prst="rect">
            <a:avLst/>
          </a:prstGeom>
          <a:solidFill>
            <a:srgbClr val="CC99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20838"/>
            <a:ext cx="7721600" cy="4703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 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704850"/>
            <a:ext cx="7721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19050"/>
            <a:ext cx="9144000" cy="38100"/>
          </a:xfrm>
          <a:prstGeom prst="rect">
            <a:avLst/>
          </a:prstGeom>
          <a:solidFill>
            <a:srgbClr val="CC99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76200"/>
            <a:ext cx="9144000" cy="38100"/>
          </a:xfrm>
          <a:prstGeom prst="rect">
            <a:avLst/>
          </a:prstGeom>
          <a:solidFill>
            <a:srgbClr val="FF00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3962400" y="6573838"/>
            <a:ext cx="1219200" cy="284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EDC7932-1B96-4DAB-832D-6845D749E1A7}" type="slidenum">
              <a:rPr lang="en-US" sz="1200" b="1">
                <a:latin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200" b="1">
              <a:latin typeface="Arial" charset="0"/>
            </a:endParaRPr>
          </a:p>
        </p:txBody>
      </p:sp>
      <p:sp>
        <p:nvSpPr>
          <p:cNvPr id="3093" name="Rectangle 21"/>
          <p:cNvSpPr>
            <a:spLocks noChangeArrowheads="1"/>
          </p:cNvSpPr>
          <p:nvPr userDrawn="1"/>
        </p:nvSpPr>
        <p:spPr bwMode="auto">
          <a:xfrm>
            <a:off x="0" y="142875"/>
            <a:ext cx="9144000" cy="38100"/>
          </a:xfrm>
          <a:prstGeom prst="rect">
            <a:avLst/>
          </a:prstGeom>
          <a:solidFill>
            <a:srgbClr val="CC99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5" name="Picture 24" descr="clip1"/>
          <p:cNvPicPr>
            <a:picLocks noChangeAspect="1" noChangeArrowheads="1"/>
          </p:cNvPicPr>
          <p:nvPr userDrawn="1"/>
        </p:nvPicPr>
        <p:blipFill>
          <a:blip r:embed="rId13"/>
          <a:srcRect r="87726" b="63419"/>
          <a:stretch>
            <a:fillRect/>
          </a:stretch>
        </p:blipFill>
        <p:spPr bwMode="auto">
          <a:xfrm>
            <a:off x="8370888" y="5751513"/>
            <a:ext cx="698500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75000"/>
        <a:buFont typeface="Symbol" pitchFamily="18" charset="2"/>
        <a:buChar char="-"/>
        <a:defRPr sz="26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64000"/>
        <a:buFont typeface="Symbol" pitchFamily="18" charset="2"/>
        <a:buChar char="&gt;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4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10" Type="http://schemas.openxmlformats.org/officeDocument/2006/relationships/image" Target="../media/image9.wmf"/><Relationship Id="rId4" Type="http://schemas.openxmlformats.org/officeDocument/2006/relationships/image" Target="../media/image3.jpeg"/><Relationship Id="rId9" Type="http://schemas.openxmlformats.org/officeDocument/2006/relationships/image" Target="../media/image8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0700" y="2543175"/>
            <a:ext cx="5638800" cy="1473200"/>
          </a:xfrm>
        </p:spPr>
        <p:txBody>
          <a:bodyPr/>
          <a:lstStyle/>
          <a:p>
            <a:r>
              <a:rPr lang="en-US" smtClean="0"/>
              <a:t>Professional Presentation</a:t>
            </a:r>
            <a:br>
              <a:rPr lang="en-US" smtClean="0"/>
            </a:br>
            <a:r>
              <a:rPr lang="en-US" smtClean="0"/>
              <a:t>Strategies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pic>
        <p:nvPicPr>
          <p:cNvPr id="2052" name="Picture 12" descr="MCj0239767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638" y="501650"/>
            <a:ext cx="1743075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13" descr="MPj0422246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7713" y="263525"/>
            <a:ext cx="1687512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14" descr="MCj0404361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8788" y="2536825"/>
            <a:ext cx="1460500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15" descr="MCj0295306000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02488" y="3073400"/>
            <a:ext cx="1547812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16" descr="MCj0250629000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73625" y="301625"/>
            <a:ext cx="1897063" cy="200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17" descr="MCj02899390000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57925" y="4764088"/>
            <a:ext cx="1843088" cy="145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8" descr="MCj0233034000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38238" y="4659313"/>
            <a:ext cx="15748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9" descr="MCj01743470000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740025" y="274638"/>
            <a:ext cx="1698625" cy="183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1296988"/>
            <a:ext cx="8582025" cy="4703762"/>
          </a:xfrm>
        </p:spPr>
        <p:txBody>
          <a:bodyPr/>
          <a:lstStyle/>
          <a:p>
            <a:pPr>
              <a:buFontTx/>
              <a:buNone/>
            </a:pPr>
            <a:r>
              <a:rPr lang="en-US" sz="6200" smtClean="0"/>
              <a:t>“Power Point doesn’t give presentations – Power Point makes slides”</a:t>
            </a:r>
          </a:p>
          <a:p>
            <a:pPr algn="r">
              <a:buFontTx/>
              <a:buNone/>
            </a:pPr>
            <a:r>
              <a:rPr lang="en-US" sz="2000" smtClean="0"/>
              <a:t>www.microsoft.com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mtClean="0"/>
              <a:t>Slide </a:t>
            </a:r>
            <a:r>
              <a:rPr lang="en-US" sz="2800" smtClean="0"/>
              <a:t>Do’s and Don’ts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85850"/>
            <a:ext cx="8483600" cy="5354638"/>
          </a:xfrm>
        </p:spPr>
        <p:txBody>
          <a:bodyPr/>
          <a:lstStyle/>
          <a:p>
            <a:r>
              <a:rPr lang="en-US" smtClean="0"/>
              <a:t>Make sure your slide corresponds</a:t>
            </a:r>
          </a:p>
          <a:p>
            <a:r>
              <a:rPr lang="en-US" smtClean="0"/>
              <a:t>Don’t clutter </a:t>
            </a:r>
          </a:p>
          <a:p>
            <a:r>
              <a:rPr lang="en-US" sz="3000" smtClean="0"/>
              <a:t>Don’t put periods at the end of a bullet </a:t>
            </a:r>
            <a:r>
              <a:rPr lang="en-US" sz="4400" smtClean="0"/>
              <a:t>(.)</a:t>
            </a:r>
          </a:p>
          <a:p>
            <a:r>
              <a:rPr lang="en-US" smtClean="0"/>
              <a:t>Make each slide stand on its own</a:t>
            </a:r>
          </a:p>
          <a:p>
            <a:pPr lvl="1"/>
            <a:r>
              <a:rPr lang="en-US" smtClean="0"/>
              <a:t>Generally 1 main point for each slide</a:t>
            </a:r>
          </a:p>
          <a:p>
            <a:r>
              <a:rPr lang="en-US" smtClean="0"/>
              <a:t>Use animation</a:t>
            </a:r>
          </a:p>
          <a:p>
            <a:pPr lvl="1"/>
            <a:r>
              <a:rPr lang="en-US" smtClean="0"/>
              <a:t>Don’t overuse it</a:t>
            </a:r>
          </a:p>
          <a:p>
            <a:pPr lvl="2"/>
            <a:r>
              <a:rPr lang="en-US" smtClean="0"/>
              <a:t>Makes it difficult and annoying to navigate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83 0.05043 C 0.33125 -0.02544 0.56684 -0.10132 0.56632 -0.10941 C 0.5658 -0.11751 0.18889 -0.02429 0.09271 0.00139 C -0.00348 0.02707 0.00625 0.04395 -0.01042 0.04488 C -0.02709 0.0458 -0.00903 0.01434 -0.00729 0.00694 C -0.00556 -0.00046 -0.00157 0.00162 3.05556E-6 -1.7858E-6 " pathEditMode="relative" rAng="0" ptsTypes="aaaaaA">
                                      <p:cBhvr>
                                        <p:cTn id="48" dur="20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4" repeatCount="5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0"/>
                            </p:stCondLst>
                            <p:childTnLst>
                              <p:par>
                                <p:cTn id="62" presetID="5" presetClass="entr" presetSubtype="1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0"/>
                            </p:stCondLst>
                            <p:childTnLst>
                              <p:par>
                                <p:cTn id="66" presetID="3" presetClass="emph" presetSubtype="2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20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9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7" presetClass="entr" presetSubtype="4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  <p:bldP spid="124931" grpId="1" build="p"/>
      <p:bldP spid="124931" grpId="2" build="p"/>
      <p:bldP spid="124931" grpId="3" build="p"/>
      <p:bldP spid="124931" grpId="4" build="p"/>
      <p:bldP spid="124931" grpId="5" build="p"/>
      <p:bldP spid="124931" grpId="6" build="p"/>
      <p:bldP spid="124931" grpId="7" build="p"/>
      <p:bldP spid="124931" grpId="8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mtClean="0"/>
              <a:t>Slide</a:t>
            </a:r>
            <a:r>
              <a:rPr lang="en-US" sz="2800" smtClean="0"/>
              <a:t> Do’s and Don’ts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296988"/>
            <a:ext cx="8650288" cy="4703762"/>
          </a:xfrm>
        </p:spPr>
        <p:txBody>
          <a:bodyPr/>
          <a:lstStyle/>
          <a:p>
            <a:r>
              <a:rPr lang="en-US" smtClean="0"/>
              <a:t>Do Put a caption on every graph/picture/table </a:t>
            </a:r>
          </a:p>
        </p:txBody>
      </p:sp>
      <p:pic>
        <p:nvPicPr>
          <p:cNvPr id="12698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0988" y="2327275"/>
            <a:ext cx="5776912" cy="378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Slide Do’s and Don’ts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449388"/>
            <a:ext cx="7721600" cy="4703762"/>
          </a:xfrm>
        </p:spPr>
        <p:txBody>
          <a:bodyPr/>
          <a:lstStyle/>
          <a:p>
            <a:r>
              <a:rPr lang="en-US" smtClean="0"/>
              <a:t>Don’t use </a:t>
            </a:r>
            <a:r>
              <a:rPr lang="en-US" smtClean="0">
                <a:solidFill>
                  <a:srgbClr val="FFFF00"/>
                </a:solidFill>
              </a:rPr>
              <a:t>yellow text </a:t>
            </a:r>
          </a:p>
          <a:p>
            <a:pPr lvl="1"/>
            <a:r>
              <a:rPr lang="en-US" smtClean="0"/>
              <a:t>Do use dark text and bold</a:t>
            </a:r>
          </a:p>
          <a:p>
            <a:r>
              <a:rPr lang="en-US" smtClean="0"/>
              <a:t>Do use formatting and color to emphasize (e.g. </a:t>
            </a:r>
            <a:r>
              <a:rPr lang="en-US" smtClean="0">
                <a:solidFill>
                  <a:schemeClr val="accent2"/>
                </a:solidFill>
              </a:rPr>
              <a:t>POPTA</a:t>
            </a:r>
            <a:r>
              <a:rPr lang="en-US" smtClean="0"/>
              <a:t>)</a:t>
            </a:r>
          </a:p>
          <a:p>
            <a:r>
              <a:rPr lang="en-US" smtClean="0"/>
              <a:t>Don’t include unrelated pictures</a:t>
            </a: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121860" name="Picture 4" descr="j03049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3925" y="4187825"/>
            <a:ext cx="1776413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1" name="Picture 5" descr="MMj02237760000[1]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7938" y="4265613"/>
            <a:ext cx="1876425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2" name="Picture 6" descr="MMj03034240000[1]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76863" y="4352925"/>
            <a:ext cx="3328987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Slide Do’s and Don’ts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449388"/>
            <a:ext cx="7721600" cy="4703762"/>
          </a:xfrm>
        </p:spPr>
        <p:txBody>
          <a:bodyPr/>
          <a:lstStyle/>
          <a:p>
            <a:r>
              <a:rPr lang="en-US" sz="3200" smtClean="0">
                <a:latin typeface="Times New Roman" pitchFamily="18" charset="0"/>
              </a:rPr>
              <a:t>Don’t do serif fonts (like Times New Roman)</a:t>
            </a:r>
          </a:p>
          <a:p>
            <a:r>
              <a:rPr lang="en-US" smtClean="0"/>
              <a:t>Do use sans serif fonts (like Arial)</a:t>
            </a:r>
          </a:p>
          <a:p>
            <a:pPr lvl="1"/>
            <a:r>
              <a:rPr lang="en-US" sz="3000" b="0" smtClean="0">
                <a:latin typeface="Tahoma" pitchFamily="34" charset="0"/>
              </a:rPr>
              <a:t> or Tahoma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Slide Do’s and Don’ts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401763"/>
            <a:ext cx="8529637" cy="4703762"/>
          </a:xfrm>
        </p:spPr>
        <p:txBody>
          <a:bodyPr/>
          <a:lstStyle/>
          <a:p>
            <a:r>
              <a:rPr lang="en-US" sz="3600" dirty="0" smtClean="0"/>
              <a:t>Do </a:t>
            </a:r>
            <a:r>
              <a:rPr lang="en-US" sz="3600" dirty="0" err="1" smtClean="0"/>
              <a:t>chek</a:t>
            </a:r>
            <a:r>
              <a:rPr lang="en-US" sz="3600" dirty="0" smtClean="0"/>
              <a:t> </a:t>
            </a:r>
            <a:r>
              <a:rPr lang="en-US" sz="3600" dirty="0" err="1" smtClean="0"/>
              <a:t>yor</a:t>
            </a:r>
            <a:r>
              <a:rPr lang="en-US" sz="3600" dirty="0" smtClean="0"/>
              <a:t> </a:t>
            </a:r>
            <a:r>
              <a:rPr lang="en-US" sz="3600" dirty="0" err="1" smtClean="0"/>
              <a:t>speling</a:t>
            </a:r>
            <a:r>
              <a:rPr lang="en-US" sz="3600" dirty="0" smtClean="0"/>
              <a:t> for </a:t>
            </a:r>
            <a:r>
              <a:rPr lang="en-US" sz="3600" dirty="0" err="1" smtClean="0"/>
              <a:t>mestakes</a:t>
            </a:r>
            <a:endParaRPr lang="en-US" sz="3600" dirty="0" smtClean="0"/>
          </a:p>
          <a:p>
            <a:pPr lvl="1"/>
            <a:r>
              <a:rPr lang="en-US" sz="3200" dirty="0" smtClean="0"/>
              <a:t>Typos instantly destroy credibility and convey lack of preparation</a:t>
            </a:r>
          </a:p>
          <a:p>
            <a:pPr lvl="1"/>
            <a:r>
              <a:rPr lang="en-US" sz="3200" dirty="0" smtClean="0"/>
              <a:t>Do have someone else read through presentation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9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Slide Do’s and Don’ts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516063"/>
            <a:ext cx="8529637" cy="4703762"/>
          </a:xfrm>
        </p:spPr>
        <p:txBody>
          <a:bodyPr/>
          <a:lstStyle/>
          <a:p>
            <a:r>
              <a:rPr lang="en-US" smtClean="0"/>
              <a:t>Do use a light background like this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E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Slide Do’s and Don’ts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516063"/>
            <a:ext cx="8529637" cy="4703762"/>
          </a:xfrm>
        </p:spPr>
        <p:txBody>
          <a:bodyPr/>
          <a:lstStyle/>
          <a:p>
            <a:r>
              <a:rPr lang="en-US" smtClean="0"/>
              <a:t>Or like this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Slide Do’s and Don’ts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516063"/>
            <a:ext cx="8529637" cy="4703762"/>
          </a:xfrm>
        </p:spPr>
        <p:txBody>
          <a:bodyPr/>
          <a:lstStyle/>
          <a:p>
            <a:r>
              <a:rPr lang="en-US" smtClean="0"/>
              <a:t>Or like this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Slide Do’s and Don’ts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516063"/>
            <a:ext cx="8529637" cy="4703762"/>
          </a:xfrm>
        </p:spPr>
        <p:txBody>
          <a:bodyPr/>
          <a:lstStyle/>
          <a:p>
            <a:r>
              <a:rPr lang="en-US" smtClean="0"/>
              <a:t>Don’t use a dark background like this</a:t>
            </a:r>
          </a:p>
          <a:p>
            <a:pPr lvl="1"/>
            <a:r>
              <a:rPr lang="en-US" smtClean="0">
                <a:solidFill>
                  <a:srgbClr val="FBFEE6"/>
                </a:solidFill>
              </a:rPr>
              <a:t>Even if using a lighter font color</a:t>
            </a:r>
          </a:p>
          <a:p>
            <a:pPr lvl="1"/>
            <a:r>
              <a:rPr lang="en-US" smtClean="0"/>
              <a:t>Harder to read, especially from the back</a:t>
            </a:r>
          </a:p>
          <a:p>
            <a:pPr lvl="1"/>
            <a:r>
              <a:rPr lang="en-US" smtClean="0"/>
              <a:t>More likely to put people asleep</a:t>
            </a:r>
          </a:p>
          <a:p>
            <a:pPr lvl="1"/>
            <a:r>
              <a:rPr lang="en-US" smtClean="0"/>
              <a:t>Handouts often don’t look very good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723900"/>
            <a:ext cx="7721600" cy="457200"/>
          </a:xfrm>
        </p:spPr>
        <p:txBody>
          <a:bodyPr/>
          <a:lstStyle/>
          <a:p>
            <a:r>
              <a:rPr lang="en-US" sz="3600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427163"/>
            <a:ext cx="7721600" cy="4916487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smtClean="0"/>
              <a:t>General Guidelines</a:t>
            </a:r>
          </a:p>
          <a:p>
            <a:pPr marL="457200" indent="-457200">
              <a:lnSpc>
                <a:spcPct val="90000"/>
              </a:lnSpc>
            </a:pPr>
            <a:r>
              <a:rPr lang="en-US" smtClean="0"/>
              <a:t>Slide Do’s and Don’ts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mtClean="0"/>
              <a:t>Handouts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mtClean="0"/>
              <a:t>PowerPoint Navigation</a:t>
            </a:r>
          </a:p>
          <a:p>
            <a:pPr marL="457200" indent="-457200">
              <a:lnSpc>
                <a:spcPct val="90000"/>
              </a:lnSpc>
            </a:pPr>
            <a:r>
              <a:rPr lang="en-US" smtClean="0"/>
              <a:t>Delivery Do’s and Don’ts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mtClean="0"/>
              <a:t>How to Handle Questions</a:t>
            </a:r>
          </a:p>
          <a:p>
            <a:pPr marL="457200" indent="-457200">
              <a:lnSpc>
                <a:spcPct val="90000"/>
              </a:lnSpc>
            </a:pPr>
            <a:r>
              <a:rPr lang="en-US" smtClean="0"/>
              <a:t>Final Thoughts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mtClean="0"/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619125"/>
            <a:ext cx="7721600" cy="457200"/>
          </a:xfrm>
        </p:spPr>
        <p:txBody>
          <a:bodyPr/>
          <a:lstStyle/>
          <a:p>
            <a:r>
              <a:rPr lang="en-US" sz="2800" smtClean="0"/>
              <a:t>Slide Do’s and Don’ts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0" y="1125538"/>
            <a:ext cx="7943850" cy="2903537"/>
          </a:xfrm>
        </p:spPr>
        <p:txBody>
          <a:bodyPr/>
          <a:lstStyle/>
          <a:p>
            <a:r>
              <a:rPr lang="en-US" smtClean="0"/>
              <a:t>Do use occasional “spice” or “pace breakers”</a:t>
            </a:r>
          </a:p>
          <a:p>
            <a:pPr lvl="1"/>
            <a:r>
              <a:rPr lang="en-US" smtClean="0"/>
              <a:t>Humor</a:t>
            </a:r>
          </a:p>
          <a:p>
            <a:pPr lvl="1"/>
            <a:r>
              <a:rPr lang="en-US" smtClean="0"/>
              <a:t>Pictures</a:t>
            </a:r>
          </a:p>
          <a:p>
            <a:pPr lvl="1"/>
            <a:r>
              <a:rPr lang="en-US" smtClean="0"/>
              <a:t>Sound</a:t>
            </a:r>
          </a:p>
          <a:p>
            <a:pPr lvl="1"/>
            <a:r>
              <a:rPr lang="en-US" smtClean="0"/>
              <a:t>Animation</a:t>
            </a:r>
          </a:p>
          <a:p>
            <a:pPr lvl="1"/>
            <a:r>
              <a:rPr lang="en-US" smtClean="0"/>
              <a:t>Questions (Not just </a:t>
            </a:r>
          </a:p>
          <a:p>
            <a:pPr lvl="1">
              <a:lnSpc>
                <a:spcPct val="85000"/>
              </a:lnSpc>
              <a:spcBef>
                <a:spcPct val="10000"/>
              </a:spcBef>
              <a:buFont typeface="Symbol" pitchFamily="18" charset="2"/>
              <a:buNone/>
            </a:pPr>
            <a:r>
              <a:rPr lang="en-US" smtClean="0"/>
              <a:t>	Yes/No)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087438"/>
            <a:ext cx="3784600" cy="4703762"/>
          </a:xfrm>
        </p:spPr>
        <p:txBody>
          <a:bodyPr/>
          <a:lstStyle/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Surveys</a:t>
            </a:r>
          </a:p>
          <a:p>
            <a:pPr lvl="1"/>
            <a:r>
              <a:rPr lang="en-US" smtClean="0"/>
              <a:t>Quizzes</a:t>
            </a:r>
          </a:p>
          <a:p>
            <a:pPr lvl="1"/>
            <a:r>
              <a:rPr lang="en-US" smtClean="0"/>
              <a:t>Videos</a:t>
            </a:r>
          </a:p>
          <a:p>
            <a:pPr lvl="1"/>
            <a:r>
              <a:rPr lang="en-US" smtClean="0"/>
              <a:t>Physical Objects</a:t>
            </a:r>
          </a:p>
          <a:p>
            <a:pPr lvl="1"/>
            <a:r>
              <a:rPr lang="en-US" smtClean="0"/>
              <a:t>Etc.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787400" y="5046663"/>
            <a:ext cx="7413625" cy="1403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>
                <a:latin typeface="Arial" charset="0"/>
              </a:rPr>
              <a:t>For example . . .</a:t>
            </a:r>
          </a:p>
          <a:p>
            <a:pPr algn="ctr">
              <a:spcBef>
                <a:spcPct val="50000"/>
              </a:spcBef>
            </a:pPr>
            <a:r>
              <a:rPr lang="en-US" sz="2800">
                <a:latin typeface="Arial" charset="0"/>
              </a:rPr>
              <a:t>A pace breaker can do this for your audience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 descr="pobud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2025" y="1233488"/>
            <a:ext cx="7594600" cy="422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Handouts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506538"/>
            <a:ext cx="7721600" cy="4703762"/>
          </a:xfrm>
        </p:spPr>
        <p:txBody>
          <a:bodyPr/>
          <a:lstStyle/>
          <a:p>
            <a:r>
              <a:rPr lang="en-US" smtClean="0"/>
              <a:t>Use them if they help achieve your objective</a:t>
            </a:r>
          </a:p>
          <a:p>
            <a:pPr lvl="1"/>
            <a:r>
              <a:rPr lang="en-US" smtClean="0"/>
              <a:t>Especially for technical presentations</a:t>
            </a:r>
          </a:p>
          <a:p>
            <a:pPr lvl="1"/>
            <a:r>
              <a:rPr lang="en-US" smtClean="0"/>
              <a:t>Greatly increases retention</a:t>
            </a:r>
          </a:p>
          <a:p>
            <a:r>
              <a:rPr lang="en-US" smtClean="0"/>
              <a:t>Often best to pass out at the end </a:t>
            </a:r>
          </a:p>
          <a:p>
            <a:pPr lvl="1"/>
            <a:r>
              <a:rPr lang="en-US" smtClean="0"/>
              <a:t>You want to keep the audience engaged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 descr="pobud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9650" y="1395413"/>
            <a:ext cx="7304088" cy="406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636588" y="474663"/>
            <a:ext cx="792480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latin typeface="Arial" charset="0"/>
              </a:rPr>
              <a:t>A pace-breaker can do this for your audience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Handouts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520825"/>
            <a:ext cx="8137525" cy="4703763"/>
          </a:xfrm>
        </p:spPr>
        <p:txBody>
          <a:bodyPr/>
          <a:lstStyle/>
          <a:p>
            <a:r>
              <a:rPr lang="en-US" smtClean="0"/>
              <a:t>Use them if they help achieve your objective</a:t>
            </a:r>
          </a:p>
          <a:p>
            <a:pPr lvl="1"/>
            <a:r>
              <a:rPr lang="en-US" smtClean="0"/>
              <a:t>Especially for technical presentations</a:t>
            </a:r>
          </a:p>
          <a:p>
            <a:pPr lvl="1"/>
            <a:r>
              <a:rPr lang="en-US" smtClean="0"/>
              <a:t>Greatly increases retention</a:t>
            </a:r>
          </a:p>
          <a:p>
            <a:r>
              <a:rPr lang="en-US" smtClean="0"/>
              <a:t>Often best to distribute at the end </a:t>
            </a:r>
          </a:p>
          <a:p>
            <a:pPr lvl="1"/>
            <a:r>
              <a:rPr lang="en-US" smtClean="0"/>
              <a:t>You don’t want to loose the audience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Delivery</a:t>
            </a:r>
            <a:r>
              <a:rPr lang="en-US" sz="2800" smtClean="0"/>
              <a:t> Do’s and Don’ts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344613"/>
            <a:ext cx="7721600" cy="4703762"/>
          </a:xfrm>
        </p:spPr>
        <p:txBody>
          <a:bodyPr/>
          <a:lstStyle/>
          <a:p>
            <a:r>
              <a:rPr lang="en-US" smtClean="0"/>
              <a:t>Don’t read or “parrot” the slides</a:t>
            </a:r>
          </a:p>
          <a:p>
            <a:pPr lvl="1"/>
            <a:r>
              <a:rPr lang="en-US" smtClean="0"/>
              <a:t>Otherwise, why give a presentation?</a:t>
            </a:r>
          </a:p>
          <a:p>
            <a:r>
              <a:rPr lang="en-US" smtClean="0"/>
              <a:t>Use the slides as a cue</a:t>
            </a:r>
          </a:p>
          <a:p>
            <a:pPr lvl="1"/>
            <a:r>
              <a:rPr lang="en-US" smtClean="0"/>
              <a:t>Let the audience read</a:t>
            </a:r>
          </a:p>
          <a:p>
            <a:r>
              <a:rPr lang="en-US" smtClean="0"/>
              <a:t>Use the pointer sparingly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Delivery</a:t>
            </a:r>
            <a:r>
              <a:rPr lang="en-US" sz="2800" smtClean="0"/>
              <a:t> Do’s and Don’ts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344613"/>
            <a:ext cx="7721600" cy="4703762"/>
          </a:xfrm>
        </p:spPr>
        <p:txBody>
          <a:bodyPr/>
          <a:lstStyle/>
          <a:p>
            <a:r>
              <a:rPr lang="en-US" smtClean="0"/>
              <a:t>Do relax, use nerves to your advantage</a:t>
            </a:r>
          </a:p>
          <a:p>
            <a:pPr lvl="1"/>
            <a:r>
              <a:rPr lang="en-US" smtClean="0"/>
              <a:t>Breathe deeply, pause as needed</a:t>
            </a:r>
          </a:p>
          <a:p>
            <a:pPr lvl="1"/>
            <a:r>
              <a:rPr lang="en-US" smtClean="0"/>
              <a:t>Don’t go too fast</a:t>
            </a:r>
          </a:p>
          <a:p>
            <a:pPr lvl="1"/>
            <a:r>
              <a:rPr lang="en-US" smtClean="0"/>
              <a:t>Do watch out for mannerisms</a:t>
            </a:r>
          </a:p>
          <a:p>
            <a:pPr lvl="2"/>
            <a:r>
              <a:rPr lang="en-US" smtClean="0"/>
              <a:t>“Um . . um”</a:t>
            </a:r>
          </a:p>
          <a:p>
            <a:r>
              <a:rPr lang="en-US" smtClean="0"/>
              <a:t>Do empty your pockets and hands </a:t>
            </a:r>
          </a:p>
          <a:p>
            <a:r>
              <a:rPr lang="en-US" smtClean="0"/>
              <a:t>Make cue cards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Delivery Do’s and Don’ts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449388"/>
            <a:ext cx="7721600" cy="47037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Use body language to help make a point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Purposeful movements</a:t>
            </a:r>
          </a:p>
          <a:p>
            <a:pPr>
              <a:lnSpc>
                <a:spcPct val="90000"/>
              </a:lnSpc>
            </a:pPr>
            <a:r>
              <a:rPr lang="en-US" smtClean="0"/>
              <a:t>Use appropriate posture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Don’t slouch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Sitting implies informality</a:t>
            </a:r>
          </a:p>
          <a:p>
            <a:pPr>
              <a:lnSpc>
                <a:spcPct val="90000"/>
              </a:lnSpc>
            </a:pPr>
            <a:r>
              <a:rPr lang="en-US" smtClean="0"/>
              <a:t>Move around if possible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Don’t pace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Don’t be hyperactive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Center yourself, rearrange setup if needed</a:t>
            </a:r>
          </a:p>
          <a:p>
            <a:pPr lvl="1">
              <a:lnSpc>
                <a:spcPct val="90000"/>
              </a:lnSpc>
            </a:pPr>
            <a:endParaRPr lang="en-US" smtClean="0"/>
          </a:p>
        </p:txBody>
      </p:sp>
      <p:pic>
        <p:nvPicPr>
          <p:cNvPr id="150532" name="Picture 4" descr="MPj0289528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0638" y="2241550"/>
            <a:ext cx="2022475" cy="303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Delivery Do’s and Don’ts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449388"/>
            <a:ext cx="7721600" cy="4703762"/>
          </a:xfrm>
        </p:spPr>
        <p:txBody>
          <a:bodyPr/>
          <a:lstStyle/>
          <a:p>
            <a:r>
              <a:rPr lang="en-US" sz="2400" smtClean="0"/>
              <a:t>Face  the audience more than slides</a:t>
            </a:r>
          </a:p>
          <a:p>
            <a:pPr lvl="1"/>
            <a:r>
              <a:rPr lang="en-US" sz="2200" smtClean="0"/>
              <a:t>Don’t talk to the screen or wall</a:t>
            </a:r>
          </a:p>
          <a:p>
            <a:r>
              <a:rPr lang="en-US" sz="2400" smtClean="0"/>
              <a:t>Add variety to your voice</a:t>
            </a:r>
          </a:p>
          <a:p>
            <a:pPr lvl="1"/>
            <a:r>
              <a:rPr lang="en-US" sz="2200" smtClean="0"/>
              <a:t>Don’t speak in a monotone</a:t>
            </a:r>
          </a:p>
          <a:p>
            <a:pPr lvl="1"/>
            <a:r>
              <a:rPr lang="en-US" sz="2200" smtClean="0"/>
              <a:t>Adjust volume and pace</a:t>
            </a:r>
          </a:p>
          <a:p>
            <a:pPr lvl="1"/>
            <a:r>
              <a:rPr lang="en-US" sz="2200" smtClean="0"/>
              <a:t>Articulate clearly</a:t>
            </a:r>
          </a:p>
          <a:p>
            <a:pPr lvl="1">
              <a:buFont typeface="Symbol" pitchFamily="18" charset="2"/>
              <a:buNone/>
            </a:pPr>
            <a:r>
              <a:rPr lang="en-US" sz="3800" smtClean="0"/>
              <a:t>Wear a pleasant expression </a:t>
            </a:r>
            <a:r>
              <a:rPr lang="en-US" sz="5000" smtClean="0">
                <a:sym typeface="Wingdings" pitchFamily="2" charset="2"/>
              </a:rPr>
              <a:t></a:t>
            </a:r>
            <a:endParaRPr lang="en-US" sz="5000" smtClean="0"/>
          </a:p>
          <a:p>
            <a:pPr>
              <a:buFontTx/>
              <a:buNone/>
            </a:pPr>
            <a:endParaRPr 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Handling Questions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382713"/>
            <a:ext cx="8069263" cy="4703762"/>
          </a:xfrm>
        </p:spPr>
        <p:txBody>
          <a:bodyPr/>
          <a:lstStyle/>
          <a:p>
            <a:pPr marL="533400" indent="-533400"/>
            <a:r>
              <a:rPr lang="en-US" smtClean="0"/>
              <a:t>Welcome them</a:t>
            </a:r>
          </a:p>
          <a:p>
            <a:pPr marL="952500" lvl="1" indent="-495300"/>
            <a:r>
              <a:rPr lang="en-US" smtClean="0"/>
              <a:t>Lots of questions are either a sign of:</a:t>
            </a:r>
          </a:p>
          <a:p>
            <a:pPr marL="1371600" lvl="2" indent="-457200"/>
            <a:r>
              <a:rPr lang="en-US" smtClean="0"/>
              <a:t>Interest in what you are talking about</a:t>
            </a:r>
          </a:p>
          <a:p>
            <a:pPr marL="1371600" lvl="2" indent="-457200"/>
            <a:r>
              <a:rPr lang="en-US" smtClean="0"/>
              <a:t>Failure to communicate an idea</a:t>
            </a:r>
          </a:p>
          <a:p>
            <a:pPr marL="1752600" lvl="3" indent="-381000">
              <a:buFontTx/>
              <a:buNone/>
            </a:pPr>
            <a:endParaRPr lang="en-US" smtClean="0"/>
          </a:p>
          <a:p>
            <a:pPr marL="533400" indent="-533400"/>
            <a:r>
              <a:rPr lang="en-US" smtClean="0"/>
              <a:t>Always repeat the question</a:t>
            </a:r>
          </a:p>
          <a:p>
            <a:pPr marL="952500" lvl="1" indent="-495300">
              <a:buFont typeface="Symbol" pitchFamily="18" charset="2"/>
              <a:buAutoNum type="arabicPeriod"/>
            </a:pPr>
            <a:r>
              <a:rPr lang="en-US" smtClean="0"/>
              <a:t>For you to make sure you understood it</a:t>
            </a:r>
          </a:p>
          <a:p>
            <a:pPr marL="952500" lvl="1" indent="-495300">
              <a:buFont typeface="Symbol" pitchFamily="18" charset="2"/>
              <a:buAutoNum type="arabicPeriod"/>
            </a:pPr>
            <a:r>
              <a:rPr lang="en-US" smtClean="0"/>
              <a:t>For audience to make sure they heard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Why are presentation skills important?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544638"/>
            <a:ext cx="7721600" cy="47037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Job Hunting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Academia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Conferences, Seminars, Teaching classes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Industry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Training, Project Reports, Reports to Management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Other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politics, fund raising, community service,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Handling Questions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487488"/>
            <a:ext cx="8429625" cy="4703762"/>
          </a:xfrm>
        </p:spPr>
        <p:txBody>
          <a:bodyPr/>
          <a:lstStyle/>
          <a:p>
            <a:pPr marL="533400" indent="-533400"/>
            <a:r>
              <a:rPr lang="en-US" smtClean="0"/>
              <a:t>Answer the question to the audience</a:t>
            </a:r>
          </a:p>
          <a:p>
            <a:pPr marL="952500" lvl="1" indent="-495300"/>
            <a:r>
              <a:rPr lang="en-US" smtClean="0"/>
              <a:t>Then check back to the individual for confirmation</a:t>
            </a:r>
          </a:p>
          <a:p>
            <a:pPr marL="533400" indent="-533400"/>
            <a:r>
              <a:rPr lang="en-US" smtClean="0"/>
              <a:t>Don’t be afraid to say “I don’t know”</a:t>
            </a:r>
          </a:p>
          <a:p>
            <a:pPr marL="952500" lvl="1" indent="-495300"/>
            <a:r>
              <a:rPr lang="en-US" smtClean="0"/>
              <a:t>Better than mumbling or fumbling on an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701675"/>
            <a:ext cx="7721600" cy="457200"/>
          </a:xfrm>
        </p:spPr>
        <p:txBody>
          <a:bodyPr/>
          <a:lstStyle/>
          <a:p>
            <a:r>
              <a:rPr lang="en-US" sz="4000" smtClean="0"/>
              <a:t> Final thoughts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362075"/>
            <a:ext cx="8958262" cy="5410200"/>
          </a:xfrm>
        </p:spPr>
        <p:txBody>
          <a:bodyPr/>
          <a:lstStyle/>
          <a:p>
            <a:pPr>
              <a:buFontTx/>
              <a:buNone/>
            </a:pPr>
            <a:endParaRPr lang="en-US" smtClean="0">
              <a:solidFill>
                <a:schemeClr val="accent2"/>
              </a:solidFill>
            </a:endParaRPr>
          </a:p>
          <a:p>
            <a:r>
              <a:rPr lang="en-US" smtClean="0"/>
              <a:t>Good slides go a long way</a:t>
            </a:r>
          </a:p>
          <a:p>
            <a:r>
              <a:rPr lang="en-US" smtClean="0"/>
              <a:t>Practice, practice, practice</a:t>
            </a:r>
          </a:p>
          <a:p>
            <a:r>
              <a:rPr lang="en-US" smtClean="0"/>
              <a:t>Remember that the audience wants you to succeed</a:t>
            </a:r>
          </a:p>
          <a:p>
            <a:r>
              <a:rPr lang="en-US" smtClean="0"/>
              <a:t>Use different sources (books, web, experts)</a:t>
            </a:r>
          </a:p>
          <a:p>
            <a:pPr algn="ctr">
              <a:buFontTx/>
              <a:buNone/>
            </a:pPr>
            <a:r>
              <a:rPr lang="en-US" sz="4800" smtClean="0"/>
              <a:t>Everyone can learn to be a good presenter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5950" y="1355725"/>
            <a:ext cx="7772400" cy="1470025"/>
          </a:xfrm>
        </p:spPr>
        <p:txBody>
          <a:bodyPr/>
          <a:lstStyle/>
          <a:p>
            <a:r>
              <a:rPr lang="en-US" sz="7200" smtClean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General Guidelines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smtClean="0"/>
              <a:t>	</a:t>
            </a:r>
            <a:r>
              <a:rPr lang="en-US" sz="3600" smtClean="0">
                <a:solidFill>
                  <a:schemeClr val="accent2"/>
                </a:solidFill>
              </a:rPr>
              <a:t>A good presentation is a “POPTA” presentation</a:t>
            </a:r>
          </a:p>
          <a:p>
            <a:pPr algn="ctr">
              <a:buFontTx/>
              <a:buNone/>
            </a:pPr>
            <a:endParaRPr lang="en-US" sz="3600" smtClean="0">
              <a:solidFill>
                <a:schemeClr val="accent2"/>
              </a:solidFill>
            </a:endParaRPr>
          </a:p>
          <a:p>
            <a:pPr algn="ctr">
              <a:buFontTx/>
              <a:buNone/>
            </a:pPr>
            <a:r>
              <a:rPr lang="en-US" sz="3600" smtClean="0">
                <a:solidFill>
                  <a:schemeClr val="accent2"/>
                </a:solidFill>
              </a:rPr>
              <a:t>What does POPTA stand for?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General Guidelines</a:t>
            </a:r>
            <a:endParaRPr lang="en-US" sz="2800" smtClean="0">
              <a:solidFill>
                <a:schemeClr val="accent2"/>
              </a:solidFill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296988"/>
            <a:ext cx="7942263" cy="4703762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P</a:t>
            </a:r>
            <a:r>
              <a:rPr lang="en-US" sz="3600" dirty="0" smtClean="0"/>
              <a:t>urpose </a:t>
            </a:r>
          </a:p>
          <a:p>
            <a:pPr lvl="1"/>
            <a:r>
              <a:rPr lang="en-US" sz="3200" dirty="0" smtClean="0"/>
              <a:t>You need to define your purpose for giving the presentation</a:t>
            </a:r>
          </a:p>
          <a:p>
            <a:pPr lvl="2"/>
            <a:endParaRPr lang="en-US" sz="3200" dirty="0" smtClean="0"/>
          </a:p>
          <a:p>
            <a:pPr lvl="2"/>
            <a:r>
              <a:rPr lang="en-US" sz="3200" dirty="0" smtClean="0"/>
              <a:t>Teach</a:t>
            </a:r>
            <a:r>
              <a:rPr lang="en-US" sz="3200" dirty="0" smtClean="0"/>
              <a:t>, Persuade, Prove, Review, Impress, Entertain?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General Guidelines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296988"/>
            <a:ext cx="7721600" cy="4703762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2"/>
                </a:solidFill>
              </a:rPr>
              <a:t>O</a:t>
            </a:r>
            <a:r>
              <a:rPr lang="en-US" dirty="0" smtClean="0"/>
              <a:t>rganization</a:t>
            </a:r>
          </a:p>
          <a:p>
            <a:pPr lvl="1"/>
            <a:r>
              <a:rPr lang="en-US" sz="3000" dirty="0" smtClean="0"/>
              <a:t>Always have an outline</a:t>
            </a:r>
          </a:p>
          <a:p>
            <a:pPr lvl="1"/>
            <a:r>
              <a:rPr lang="en-US" dirty="0" smtClean="0"/>
              <a:t>Introduction, Body and Conclusion</a:t>
            </a:r>
          </a:p>
          <a:p>
            <a:pPr lvl="1"/>
            <a:r>
              <a:rPr lang="en-US" dirty="0" smtClean="0"/>
              <a:t>Catchy beginning</a:t>
            </a:r>
          </a:p>
          <a:p>
            <a:pPr lvl="1"/>
            <a:r>
              <a:rPr lang="en-US" dirty="0" smtClean="0"/>
              <a:t>Impressive conclusion</a:t>
            </a:r>
          </a:p>
          <a:p>
            <a:pPr lvl="1"/>
            <a:r>
              <a:rPr lang="en-US" dirty="0" smtClean="0"/>
              <a:t>Careful selection of points/ideas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General Guidelines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296988"/>
            <a:ext cx="7721600" cy="4703762"/>
          </a:xfrm>
        </p:spPr>
        <p:txBody>
          <a:bodyPr/>
          <a:lstStyle/>
          <a:p>
            <a:r>
              <a:rPr lang="en-US" sz="3200" smtClean="0">
                <a:solidFill>
                  <a:schemeClr val="accent2"/>
                </a:solidFill>
              </a:rPr>
              <a:t>P</a:t>
            </a:r>
            <a:r>
              <a:rPr lang="en-US" smtClean="0"/>
              <a:t>reparation</a:t>
            </a:r>
          </a:p>
          <a:p>
            <a:pPr lvl="1"/>
            <a:r>
              <a:rPr lang="en-US" smtClean="0"/>
              <a:t>An unprepared presenter loses the audience before even starting</a:t>
            </a:r>
          </a:p>
          <a:p>
            <a:pPr lvl="1"/>
            <a:r>
              <a:rPr lang="en-US" smtClean="0"/>
              <a:t>Practice makes perfect and builds confidence</a:t>
            </a:r>
          </a:p>
          <a:p>
            <a:pPr lvl="1"/>
            <a:r>
              <a:rPr lang="en-US" smtClean="0"/>
              <a:t>Arrive early, make sure everything is set up</a:t>
            </a:r>
          </a:p>
          <a:p>
            <a:pPr lvl="1"/>
            <a:r>
              <a:rPr lang="en-US" smtClean="0"/>
              <a:t>Dress appropriately</a:t>
            </a:r>
          </a:p>
          <a:p>
            <a:pPr lvl="1"/>
            <a:r>
              <a:rPr lang="en-US" smtClean="0"/>
              <a:t>Slides should be done well in advance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General Guidelines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296988"/>
            <a:ext cx="7721600" cy="4703762"/>
          </a:xfrm>
        </p:spPr>
        <p:txBody>
          <a:bodyPr/>
          <a:lstStyle/>
          <a:p>
            <a:r>
              <a:rPr lang="en-US" sz="3600" smtClean="0">
                <a:solidFill>
                  <a:schemeClr val="accent2"/>
                </a:solidFill>
              </a:rPr>
              <a:t>T</a:t>
            </a:r>
            <a:r>
              <a:rPr lang="en-US" sz="3200" smtClean="0"/>
              <a:t>ime</a:t>
            </a:r>
          </a:p>
          <a:p>
            <a:pPr>
              <a:buFontTx/>
              <a:buNone/>
            </a:pPr>
            <a:endParaRPr lang="en-US" sz="3200" smtClean="0"/>
          </a:p>
          <a:p>
            <a:pPr>
              <a:buFontTx/>
              <a:buNone/>
            </a:pPr>
            <a:endParaRPr lang="en-US" sz="3200" smtClean="0"/>
          </a:p>
          <a:p>
            <a:pPr lvl="1"/>
            <a:r>
              <a:rPr lang="en-US" smtClean="0"/>
              <a:t>Be sure you know how much time you have while preparing the presentation</a:t>
            </a:r>
          </a:p>
          <a:p>
            <a:pPr lvl="1"/>
            <a:r>
              <a:rPr lang="en-US" smtClean="0"/>
              <a:t>You’ll never have enough time to tell everything so stick to the most important</a:t>
            </a:r>
          </a:p>
        </p:txBody>
      </p:sp>
      <p:pic>
        <p:nvPicPr>
          <p:cNvPr id="144388" name="Picture 4" descr="MCj0234647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9438" y="1147763"/>
            <a:ext cx="2544762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389" name="Picture 5" descr="MCj0307801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7861300" y="4035425"/>
            <a:ext cx="833438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619125"/>
            <a:ext cx="7721600" cy="457200"/>
          </a:xfrm>
        </p:spPr>
        <p:txBody>
          <a:bodyPr/>
          <a:lstStyle/>
          <a:p>
            <a:r>
              <a:rPr lang="en-US" sz="2800" smtClean="0"/>
              <a:t>General Guidelines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1077913"/>
            <a:ext cx="8143875" cy="4259262"/>
          </a:xfrm>
        </p:spPr>
        <p:txBody>
          <a:bodyPr/>
          <a:lstStyle/>
          <a:p>
            <a:r>
              <a:rPr lang="en-US" sz="3600" smtClean="0">
                <a:solidFill>
                  <a:schemeClr val="accent2"/>
                </a:solidFill>
              </a:rPr>
              <a:t>A</a:t>
            </a:r>
            <a:r>
              <a:rPr lang="en-US" sz="3200" smtClean="0"/>
              <a:t>udience</a:t>
            </a:r>
          </a:p>
          <a:p>
            <a:pPr>
              <a:buFontTx/>
              <a:buNone/>
            </a:pPr>
            <a:endParaRPr lang="en-US" sz="3200" smtClean="0"/>
          </a:p>
          <a:p>
            <a:pPr lvl="1"/>
            <a:r>
              <a:rPr lang="en-US" smtClean="0"/>
              <a:t>Be sure you know your audience well</a:t>
            </a:r>
          </a:p>
          <a:p>
            <a:pPr lvl="1"/>
            <a:r>
              <a:rPr lang="en-US" smtClean="0"/>
              <a:t>Trailer presentation to your audience</a:t>
            </a:r>
          </a:p>
          <a:p>
            <a:pPr lvl="2"/>
            <a:r>
              <a:rPr lang="en-US" smtClean="0"/>
              <a:t>Failure to do this is probably the biggest mistake people make</a:t>
            </a:r>
          </a:p>
          <a:p>
            <a:pPr lvl="1"/>
            <a:r>
              <a:rPr lang="en-US" smtClean="0"/>
              <a:t>Watch the audience for clues</a:t>
            </a:r>
          </a:p>
        </p:txBody>
      </p:sp>
      <p:pic>
        <p:nvPicPr>
          <p:cNvPr id="10244" name="Picture 4" descr="MCj0295721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688975"/>
            <a:ext cx="2844800" cy="195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81" name="Picture 13" descr="MPj0308953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2475" y="5237163"/>
            <a:ext cx="1789113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87" name="Picture 19" descr="MCPE07349_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51188" y="5187950"/>
            <a:ext cx="1211262" cy="128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91" name="Picture 23" descr="MCPE01670_000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21475" y="5289550"/>
            <a:ext cx="1317625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93" name="Picture 25" descr="MCj0239209000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75238" y="5291138"/>
            <a:ext cx="11303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6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6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theme/theme1.xml><?xml version="1.0" encoding="utf-8"?>
<a:theme xmlns:a="http://schemas.openxmlformats.org/drawingml/2006/main" name="BB102 Six Sigma Overview Rev D 021102 OVERHEAD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BB102 Six Sigma Overview Rev D 021102 OVERHE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B102 Six Sigma Overview Rev D 021102 OVERHE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B102 Six Sigma Overview Rev D 021102 OVERHEA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B102 Six Sigma Overview Rev D 021102 OVERHEA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B102 Six Sigma Overview Rev D 021102 OVERHEA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B102 Six Sigma Overview Rev D 021102 OVERHEA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B102 Six Sigma Overview Rev D 021102 OVERHEA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B102 Six Sigma Overview Rev D 021102 OVERHEA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1897</TotalTime>
  <Words>821</Words>
  <Application>Microsoft PowerPoint</Application>
  <PresentationFormat>On-screen Show (4:3)</PresentationFormat>
  <Paragraphs>196</Paragraphs>
  <Slides>32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BB102 Six Sigma Overview Rev D 021102 OVERHEAD</vt:lpstr>
      <vt:lpstr>Professional Presentation Strategies</vt:lpstr>
      <vt:lpstr>Outline</vt:lpstr>
      <vt:lpstr>Why are presentation skills important?</vt:lpstr>
      <vt:lpstr>General Guidelines</vt:lpstr>
      <vt:lpstr>General Guidelines</vt:lpstr>
      <vt:lpstr>General Guidelines</vt:lpstr>
      <vt:lpstr>General Guidelines</vt:lpstr>
      <vt:lpstr>General Guidelines</vt:lpstr>
      <vt:lpstr>General Guidelines</vt:lpstr>
      <vt:lpstr>Slide 10</vt:lpstr>
      <vt:lpstr>Slide Do’s and Don’ts</vt:lpstr>
      <vt:lpstr>Slide Do’s and Don’ts</vt:lpstr>
      <vt:lpstr>Slide Do’s and Don’ts</vt:lpstr>
      <vt:lpstr>Slide Do’s and Don’ts</vt:lpstr>
      <vt:lpstr>Slide Do’s and Don’ts</vt:lpstr>
      <vt:lpstr>Slide Do’s and Don’ts</vt:lpstr>
      <vt:lpstr>Slide Do’s and Don’ts</vt:lpstr>
      <vt:lpstr>Slide Do’s and Don’ts</vt:lpstr>
      <vt:lpstr>Slide Do’s and Don’ts</vt:lpstr>
      <vt:lpstr>Slide Do’s and Don’ts</vt:lpstr>
      <vt:lpstr>Slide 21</vt:lpstr>
      <vt:lpstr>Handouts</vt:lpstr>
      <vt:lpstr>Slide 23</vt:lpstr>
      <vt:lpstr>Handouts</vt:lpstr>
      <vt:lpstr>Delivery Do’s and Don’ts</vt:lpstr>
      <vt:lpstr>Delivery Do’s and Don’ts</vt:lpstr>
      <vt:lpstr>Delivery Do’s and Don’ts</vt:lpstr>
      <vt:lpstr>Delivery Do’s and Don’ts</vt:lpstr>
      <vt:lpstr>Handling Questions</vt:lpstr>
      <vt:lpstr>Handling Questions</vt:lpstr>
      <vt:lpstr> Final thoughts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Skills</dc:title>
  <dc:creator>Willis Jensen</dc:creator>
  <cp:lastModifiedBy>Faculty</cp:lastModifiedBy>
  <cp:revision>95</cp:revision>
  <dcterms:created xsi:type="dcterms:W3CDTF">2003-05-28T14:25:06Z</dcterms:created>
  <dcterms:modified xsi:type="dcterms:W3CDTF">2018-10-01T03:03:32Z</dcterms:modified>
</cp:coreProperties>
</file>