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28"/>
  </p:notesMasterIdLst>
  <p:handoutMasterIdLst>
    <p:handoutMasterId r:id="rId29"/>
  </p:handoutMasterIdLst>
  <p:sldIdLst>
    <p:sldId id="256" r:id="rId2"/>
    <p:sldId id="257" r:id="rId3"/>
    <p:sldId id="258" r:id="rId4"/>
    <p:sldId id="278" r:id="rId5"/>
    <p:sldId id="259" r:id="rId6"/>
    <p:sldId id="279" r:id="rId7"/>
    <p:sldId id="260" r:id="rId8"/>
    <p:sldId id="280" r:id="rId9"/>
    <p:sldId id="267" r:id="rId10"/>
    <p:sldId id="281" r:id="rId11"/>
    <p:sldId id="261" r:id="rId12"/>
    <p:sldId id="262" r:id="rId13"/>
    <p:sldId id="263" r:id="rId14"/>
    <p:sldId id="264" r:id="rId15"/>
    <p:sldId id="265" r:id="rId16"/>
    <p:sldId id="266" r:id="rId17"/>
    <p:sldId id="271" r:id="rId18"/>
    <p:sldId id="268" r:id="rId19"/>
    <p:sldId id="269" r:id="rId20"/>
    <p:sldId id="270" r:id="rId21"/>
    <p:sldId id="272" r:id="rId22"/>
    <p:sldId id="273" r:id="rId23"/>
    <p:sldId id="274" r:id="rId24"/>
    <p:sldId id="275" r:id="rId25"/>
    <p:sldId id="277" r:id="rId26"/>
    <p:sldId id="276" r:id="rId27"/>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0066FF"/>
    <a:srgbClr val="660066"/>
    <a:srgbClr val="FF0000"/>
    <a:srgbClr val="050113"/>
    <a:srgbClr val="070113"/>
    <a:srgbClr val="D1BCFA"/>
    <a:srgbClr val="00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48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48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48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9464DE0-B51A-4464-A995-E98BC7D0A898}"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E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E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1659024-CC9D-458D-A23C-A43E890D459D}" type="slidenum">
              <a:rPr lang="es-ES"/>
              <a:pPr/>
              <a:t>‹#›</a:t>
            </a:fld>
            <a:endParaRPr lang="es-E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C12A6A-21D1-4850-8D2B-3CF7156E1EFC}" type="slidenum">
              <a:rPr lang="es-ES"/>
              <a:pPr/>
              <a:t>1</a:t>
            </a:fld>
            <a:endParaRPr lang="es-E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803FC6-F365-4037-B847-13820D9501E5}" type="slidenum">
              <a:rPr lang="es-ES"/>
              <a:pPr/>
              <a:t>14</a:t>
            </a:fld>
            <a:endParaRPr lang="es-E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9CEC20-E080-4310-8C70-B7DCB3496DF9}" type="slidenum">
              <a:rPr lang="es-ES"/>
              <a:pPr/>
              <a:t>15</a:t>
            </a:fld>
            <a:endParaRPr lang="es-E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32B856-B08C-4E99-BBF5-22AFF710D534}" type="slidenum">
              <a:rPr lang="es-ES"/>
              <a:pPr/>
              <a:t>16</a:t>
            </a:fld>
            <a:endParaRPr lang="es-E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EEB656-836B-469A-A1D5-A02F808F6336}" type="slidenum">
              <a:rPr lang="es-ES"/>
              <a:pPr/>
              <a:t>17</a:t>
            </a:fld>
            <a:endParaRPr lang="es-E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42FDD6-23BA-428C-B1D2-7BF2E56DEED9}" type="slidenum">
              <a:rPr lang="es-ES"/>
              <a:pPr/>
              <a:t>18</a:t>
            </a:fld>
            <a:endParaRPr lang="es-E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B11A7D-F98B-4BDE-8505-BC029061BA5B}" type="slidenum">
              <a:rPr lang="es-ES"/>
              <a:pPr/>
              <a:t>19</a:t>
            </a:fld>
            <a:endParaRPr lang="es-E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B4D85B-2F05-4F0A-914D-182ED0B8816A}" type="slidenum">
              <a:rPr lang="es-ES"/>
              <a:pPr/>
              <a:t>20</a:t>
            </a:fld>
            <a:endParaRPr lang="es-E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831FF0-99BE-448C-98B6-21CFECA4010B}" type="slidenum">
              <a:rPr lang="es-ES"/>
              <a:pPr/>
              <a:t>21</a:t>
            </a:fld>
            <a:endParaRPr lang="es-E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FF9CD1-E125-4F17-A501-BFA8E1906663}" type="slidenum">
              <a:rPr lang="es-ES"/>
              <a:pPr/>
              <a:t>22</a:t>
            </a:fld>
            <a:endParaRPr lang="es-E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89F35F-9680-4F1F-8BB9-E54ED5F5259D}" type="slidenum">
              <a:rPr lang="es-ES"/>
              <a:pPr/>
              <a:t>23</a:t>
            </a:fld>
            <a:endParaRPr lang="es-E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CF3323-6515-4552-901B-30C399B628BF}" type="slidenum">
              <a:rPr lang="es-ES"/>
              <a:pPr/>
              <a:t>2</a:t>
            </a:fld>
            <a:endParaRPr lang="es-E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22A40C-BD69-40C5-A598-A6D6CA3D3185}" type="slidenum">
              <a:rPr lang="es-ES"/>
              <a:pPr/>
              <a:t>24</a:t>
            </a:fld>
            <a:endParaRPr lang="es-E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17620-E6DF-4DF0-89AA-CCF8B2FB23BE}" type="slidenum">
              <a:rPr lang="es-ES"/>
              <a:pPr/>
              <a:t>25</a:t>
            </a:fld>
            <a:endParaRPr lang="es-E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EDF548-E9AA-4DD1-9C46-DE72F74F71A3}" type="slidenum">
              <a:rPr lang="es-ES"/>
              <a:pPr/>
              <a:t>26</a:t>
            </a:fld>
            <a:endParaRPr lang="es-E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7F68BF-F085-41BB-860D-17AE02815379}" type="slidenum">
              <a:rPr lang="es-ES"/>
              <a:pPr/>
              <a:t>3</a:t>
            </a:fld>
            <a:endParaRPr lang="es-E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35E41-D67F-41D1-94AF-C058A088D06D}" type="slidenum">
              <a:rPr lang="es-ES"/>
              <a:pPr/>
              <a:t>5</a:t>
            </a:fld>
            <a:endParaRPr lang="es-E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FDBFDD-D75F-49CA-9760-AAE3E379217E}" type="slidenum">
              <a:rPr lang="es-ES"/>
              <a:pPr/>
              <a:t>7</a:t>
            </a:fld>
            <a:endParaRPr lang="es-E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BBD371-E89E-4EB9-884D-31AA055DB0E4}" type="slidenum">
              <a:rPr lang="es-ES"/>
              <a:pPr/>
              <a:t>9</a:t>
            </a:fld>
            <a:endParaRPr lang="es-E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E94B49-B64A-434C-BBD0-246C2EF23F77}" type="slidenum">
              <a:rPr lang="es-ES"/>
              <a:pPr/>
              <a:t>11</a:t>
            </a:fld>
            <a:endParaRPr lang="es-E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96360B-2B58-451A-8A75-B7F4E566E979}" type="slidenum">
              <a:rPr lang="es-ES"/>
              <a:pPr/>
              <a:t>12</a:t>
            </a:fld>
            <a:endParaRPr lang="es-E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3F81F1-8037-4E46-95B7-CCC26AB67CDF}" type="slidenum">
              <a:rPr lang="es-ES"/>
              <a:pPr/>
              <a:t>13</a:t>
            </a:fld>
            <a:endParaRPr lang="es-E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endParaRPr lang="es-E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ADA1A075-DEB5-4703-9773-0F2103EC9B18}" type="slidenum">
              <a:rPr lang="es-ES" smtClean="0"/>
              <a:pPr/>
              <a:t>‹#›</a:t>
            </a:fld>
            <a:endParaRPr lang="es-E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s-ES"/>
          </a:p>
        </p:txBody>
      </p:sp>
      <p:sp>
        <p:nvSpPr>
          <p:cNvPr id="5" name="Footer Placeholder 4"/>
          <p:cNvSpPr>
            <a:spLocks noGrp="1"/>
          </p:cNvSpPr>
          <p:nvPr>
            <p:ph type="ftr" sz="quarter" idx="11"/>
          </p:nvPr>
        </p:nvSpPr>
        <p:spPr/>
        <p:txBody>
          <a:bodyPr/>
          <a:lstStyle>
            <a:extLst/>
          </a:lstStyle>
          <a:p>
            <a:endParaRPr lang="es-ES"/>
          </a:p>
        </p:txBody>
      </p:sp>
      <p:sp>
        <p:nvSpPr>
          <p:cNvPr id="6" name="Slide Number Placeholder 5"/>
          <p:cNvSpPr>
            <a:spLocks noGrp="1"/>
          </p:cNvSpPr>
          <p:nvPr>
            <p:ph type="sldNum" sz="quarter" idx="12"/>
          </p:nvPr>
        </p:nvSpPr>
        <p:spPr/>
        <p:txBody>
          <a:bodyPr/>
          <a:lstStyle>
            <a:extLst/>
          </a:lstStyle>
          <a:p>
            <a:fld id="{1E677245-A0E8-4D1B-BF23-90C1606002AF}" type="slidenum">
              <a:rPr lang="es-ES" smtClean="0"/>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s-ES"/>
          </a:p>
        </p:txBody>
      </p:sp>
      <p:sp>
        <p:nvSpPr>
          <p:cNvPr id="5" name="Footer Placeholder 4"/>
          <p:cNvSpPr>
            <a:spLocks noGrp="1"/>
          </p:cNvSpPr>
          <p:nvPr>
            <p:ph type="ftr" sz="quarter" idx="11"/>
          </p:nvPr>
        </p:nvSpPr>
        <p:spPr/>
        <p:txBody>
          <a:bodyPr/>
          <a:lstStyle>
            <a:extLst/>
          </a:lstStyle>
          <a:p>
            <a:endParaRPr lang="es-ES"/>
          </a:p>
        </p:txBody>
      </p:sp>
      <p:sp>
        <p:nvSpPr>
          <p:cNvPr id="6" name="Slide Number Placeholder 5"/>
          <p:cNvSpPr>
            <a:spLocks noGrp="1"/>
          </p:cNvSpPr>
          <p:nvPr>
            <p:ph type="sldNum" sz="quarter" idx="12"/>
          </p:nvPr>
        </p:nvSpPr>
        <p:spPr/>
        <p:txBody>
          <a:bodyPr/>
          <a:lstStyle>
            <a:extLst/>
          </a:lstStyle>
          <a:p>
            <a:fld id="{37C1347B-5909-4687-B647-F873AEFA438E}" type="slidenum">
              <a:rPr lang="es-ES" smtClean="0"/>
              <a:pPr/>
              <a:t>‹#›</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44475"/>
            <a:ext cx="838835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838200" y="6245225"/>
            <a:ext cx="1901825" cy="476250"/>
          </a:xfrm>
        </p:spPr>
        <p:txBody>
          <a:bodyPr/>
          <a:lstStyle>
            <a:lvl1pPr>
              <a:defRPr/>
            </a:lvl1pPr>
          </a:lstStyle>
          <a:p>
            <a:endParaRPr lang="es-ES"/>
          </a:p>
        </p:txBody>
      </p:sp>
      <p:sp>
        <p:nvSpPr>
          <p:cNvPr id="4" name="Footer Placeholder 3"/>
          <p:cNvSpPr>
            <a:spLocks noGrp="1"/>
          </p:cNvSpPr>
          <p:nvPr>
            <p:ph type="ftr" sz="quarter" idx="11"/>
          </p:nvPr>
        </p:nvSpPr>
        <p:spPr>
          <a:xfrm>
            <a:off x="3429000" y="6245225"/>
            <a:ext cx="2895600" cy="476250"/>
          </a:xfrm>
        </p:spPr>
        <p:txBody>
          <a:bodyPr/>
          <a:lstStyle>
            <a:lvl1pPr>
              <a:defRPr/>
            </a:lvl1pPr>
          </a:lstStyle>
          <a:p>
            <a:endParaRPr lang="es-ES"/>
          </a:p>
        </p:txBody>
      </p:sp>
      <p:sp>
        <p:nvSpPr>
          <p:cNvPr id="5" name="Slide Number Placeholder 4"/>
          <p:cNvSpPr>
            <a:spLocks noGrp="1"/>
          </p:cNvSpPr>
          <p:nvPr>
            <p:ph type="sldNum" sz="quarter" idx="12"/>
          </p:nvPr>
        </p:nvSpPr>
        <p:spPr>
          <a:xfrm>
            <a:off x="6937375" y="6245225"/>
            <a:ext cx="1901825" cy="476250"/>
          </a:xfrm>
        </p:spPr>
        <p:txBody>
          <a:bodyPr/>
          <a:lstStyle>
            <a:lvl1pPr>
              <a:defRPr/>
            </a:lvl1pPr>
          </a:lstStyle>
          <a:p>
            <a:fld id="{ACA985C0-4DD4-4F07-96F0-8FE8814C3C4F}" type="slidenum">
              <a:rPr lang="es-ES"/>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s-ES"/>
          </a:p>
        </p:txBody>
      </p:sp>
      <p:sp>
        <p:nvSpPr>
          <p:cNvPr id="5" name="Footer Placeholder 4"/>
          <p:cNvSpPr>
            <a:spLocks noGrp="1"/>
          </p:cNvSpPr>
          <p:nvPr>
            <p:ph type="ftr" sz="quarter" idx="11"/>
          </p:nvPr>
        </p:nvSpPr>
        <p:spPr/>
        <p:txBody>
          <a:bodyPr/>
          <a:lstStyle>
            <a:extLst/>
          </a:lstStyle>
          <a:p>
            <a:endParaRPr lang="es-ES"/>
          </a:p>
        </p:txBody>
      </p:sp>
      <p:sp>
        <p:nvSpPr>
          <p:cNvPr id="6" name="Slide Number Placeholder 5"/>
          <p:cNvSpPr>
            <a:spLocks noGrp="1"/>
          </p:cNvSpPr>
          <p:nvPr>
            <p:ph type="sldNum" sz="quarter" idx="12"/>
          </p:nvPr>
        </p:nvSpPr>
        <p:spPr/>
        <p:txBody>
          <a:bodyPr/>
          <a:lstStyle>
            <a:extLst/>
          </a:lstStyle>
          <a:p>
            <a:fld id="{013F3662-C90F-4CDB-8E49-389AC801A0D9}" type="slidenum">
              <a:rPr lang="es-ES" smtClean="0"/>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endParaRPr lang="es-E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2D710A2E-0DDF-438A-BFE0-8F8DB4331F57}" type="slidenum">
              <a:rPr lang="es-ES" smtClean="0"/>
              <a:pPr/>
              <a:t>‹#›</a:t>
            </a:fld>
            <a:endParaRPr lang="es-E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s-ES"/>
          </a:p>
        </p:txBody>
      </p:sp>
      <p:sp>
        <p:nvSpPr>
          <p:cNvPr id="6" name="Footer Placeholder 5"/>
          <p:cNvSpPr>
            <a:spLocks noGrp="1"/>
          </p:cNvSpPr>
          <p:nvPr>
            <p:ph type="ftr" sz="quarter" idx="11"/>
          </p:nvPr>
        </p:nvSpPr>
        <p:spPr/>
        <p:txBody>
          <a:bodyPr/>
          <a:lstStyle>
            <a:extLst/>
          </a:lstStyle>
          <a:p>
            <a:endParaRPr lang="es-E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65AC0669-AC71-49B2-9289-F05C8765C680}" type="slidenum">
              <a:rPr lang="es-ES" smtClean="0"/>
              <a:pPr/>
              <a:t>‹#›</a:t>
            </a:fld>
            <a:endParaRPr lang="es-E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s-ES"/>
          </a:p>
        </p:txBody>
      </p:sp>
      <p:sp>
        <p:nvSpPr>
          <p:cNvPr id="8" name="Footer Placeholder 7"/>
          <p:cNvSpPr>
            <a:spLocks noGrp="1"/>
          </p:cNvSpPr>
          <p:nvPr>
            <p:ph type="ftr" sz="quarter" idx="11"/>
          </p:nvPr>
        </p:nvSpPr>
        <p:spPr/>
        <p:txBody>
          <a:bodyPr/>
          <a:lstStyle>
            <a:extLst/>
          </a:lstStyle>
          <a:p>
            <a:endParaRPr lang="es-E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415A82D0-28F5-4ED1-A016-498195D651A7}" type="slidenum">
              <a:rPr lang="es-ES" smtClean="0"/>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endParaRPr lang="es-ES"/>
          </a:p>
        </p:txBody>
      </p:sp>
      <p:sp>
        <p:nvSpPr>
          <p:cNvPr id="4" name="Footer Placeholder 3"/>
          <p:cNvSpPr>
            <a:spLocks noGrp="1"/>
          </p:cNvSpPr>
          <p:nvPr>
            <p:ph type="ftr" sz="quarter" idx="11"/>
          </p:nvPr>
        </p:nvSpPr>
        <p:spPr/>
        <p:txBody>
          <a:bodyPr/>
          <a:lstStyle>
            <a:extLst/>
          </a:lstStyle>
          <a:p>
            <a:endParaRPr lang="es-ES"/>
          </a:p>
        </p:txBody>
      </p:sp>
      <p:sp>
        <p:nvSpPr>
          <p:cNvPr id="5" name="Slide Number Placeholder 4"/>
          <p:cNvSpPr>
            <a:spLocks noGrp="1"/>
          </p:cNvSpPr>
          <p:nvPr>
            <p:ph type="sldNum" sz="quarter" idx="12"/>
          </p:nvPr>
        </p:nvSpPr>
        <p:spPr/>
        <p:txBody>
          <a:bodyPr/>
          <a:lstStyle>
            <a:extLst/>
          </a:lstStyle>
          <a:p>
            <a:fld id="{A9D385D3-89A5-4F04-B477-D90810456B90}" type="slidenum">
              <a:rPr lang="es-ES" smtClean="0"/>
              <a:pPr/>
              <a:t>‹#›</a:t>
            </a:fld>
            <a:endParaRPr lang="es-E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endParaRPr lang="es-ES"/>
          </a:p>
        </p:txBody>
      </p:sp>
      <p:sp>
        <p:nvSpPr>
          <p:cNvPr id="3" name="Footer Placeholder 2"/>
          <p:cNvSpPr>
            <a:spLocks noGrp="1"/>
          </p:cNvSpPr>
          <p:nvPr>
            <p:ph type="ftr" sz="quarter" idx="11"/>
          </p:nvPr>
        </p:nvSpPr>
        <p:spPr/>
        <p:txBody>
          <a:bodyPr/>
          <a:lstStyle>
            <a:extLst/>
          </a:lstStyle>
          <a:p>
            <a:endParaRPr lang="es-ES"/>
          </a:p>
        </p:txBody>
      </p:sp>
      <p:sp>
        <p:nvSpPr>
          <p:cNvPr id="4" name="Slide Number Placeholder 3"/>
          <p:cNvSpPr>
            <a:spLocks noGrp="1"/>
          </p:cNvSpPr>
          <p:nvPr>
            <p:ph type="sldNum" sz="quarter" idx="12"/>
          </p:nvPr>
        </p:nvSpPr>
        <p:spPr/>
        <p:txBody>
          <a:bodyPr/>
          <a:lstStyle>
            <a:extLst/>
          </a:lstStyle>
          <a:p>
            <a:fld id="{7413B414-81A2-441A-A302-031AB3EB9B8F}" type="slidenum">
              <a:rPr lang="es-ES" smtClean="0"/>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endParaRPr lang="es-E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4B1AB208-87C4-4E90-9296-A2691AC4B7FE}" type="slidenum">
              <a:rPr lang="es-ES" smtClean="0"/>
              <a:pPr/>
              <a:t>‹#›</a:t>
            </a:fld>
            <a:endParaRPr lang="es-E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endParaRPr lang="es-E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39ECA526-0674-44FE-ACAA-4BCCAE361A49}" type="slidenum">
              <a:rPr lang="es-ES" smtClean="0"/>
              <a:pPr/>
              <a:t>‹#›</a:t>
            </a:fld>
            <a:endParaRPr lang="es-E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s-E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endParaRPr lang="es-E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9B61B3C3-4664-41AD-9233-5F9A47A08AED}" type="slidenum">
              <a:rPr lang="es-ES" smtClean="0"/>
              <a:pPr/>
              <a:t>‹#›</a:t>
            </a:fld>
            <a:endParaRPr lang="es-E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hlink"/>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90600" y="836613"/>
            <a:ext cx="7772400" cy="2160587"/>
          </a:xfrm>
        </p:spPr>
        <p:txBody>
          <a:bodyPr/>
          <a:lstStyle/>
          <a:p>
            <a:pPr algn="ctr"/>
            <a:r>
              <a:rPr lang="es-ES" sz="6600">
                <a:solidFill>
                  <a:schemeClr val="tx1"/>
                </a:solidFill>
                <a:latin typeface="Cooper Black" pitchFamily="18" charset="0"/>
              </a:rPr>
              <a:t>CONDITIONAL SENTENCES</a:t>
            </a:r>
            <a:r>
              <a:rPr lang="es-ES" sz="4800"/>
              <a:t> </a:t>
            </a:r>
          </a:p>
        </p:txBody>
      </p:sp>
      <p:pic>
        <p:nvPicPr>
          <p:cNvPr id="2052" name="Picture 4" descr="conditional sent1"/>
          <p:cNvPicPr>
            <a:picLocks noChangeAspect="1" noChangeArrowheads="1"/>
          </p:cNvPicPr>
          <p:nvPr/>
        </p:nvPicPr>
        <p:blipFill>
          <a:blip r:embed="rId3"/>
          <a:srcRect/>
          <a:stretch>
            <a:fillRect/>
          </a:stretch>
        </p:blipFill>
        <p:spPr bwMode="auto">
          <a:xfrm>
            <a:off x="2843213" y="3141663"/>
            <a:ext cx="4103687" cy="32861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animEffect transition="in" filter="wipe(down)">
                                      <p:cBhvr>
                                        <p:cTn id="19"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0"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Practice </a:t>
            </a:r>
            <a:endParaRPr lang="en-US" dirty="0"/>
          </a:p>
        </p:txBody>
      </p:sp>
      <p:sp>
        <p:nvSpPr>
          <p:cNvPr id="3" name="Content Placeholder 2"/>
          <p:cNvSpPr>
            <a:spLocks noGrp="1"/>
          </p:cNvSpPr>
          <p:nvPr>
            <p:ph idx="1"/>
          </p:nvPr>
        </p:nvSpPr>
        <p:spPr/>
        <p:txBody>
          <a:bodyPr/>
          <a:lstStyle/>
          <a:p>
            <a:pPr lvl="0"/>
            <a:r>
              <a:rPr lang="en-US" dirty="0" smtClean="0"/>
              <a:t>If you don't ever water your plants, </a:t>
            </a:r>
            <a:r>
              <a:rPr lang="en-US" dirty="0" smtClean="0"/>
              <a:t>they die</a:t>
            </a:r>
            <a:r>
              <a:rPr lang="en-US" dirty="0" smtClean="0"/>
              <a:t>. </a:t>
            </a:r>
          </a:p>
          <a:p>
            <a:pPr lvl="0"/>
            <a:r>
              <a:rPr lang="en-US" dirty="0" smtClean="0"/>
              <a:t>If you jump in the lake, you get wet. </a:t>
            </a:r>
          </a:p>
          <a:p>
            <a:pPr lvl="0"/>
            <a:r>
              <a:rPr lang="en-US" dirty="0" smtClean="0"/>
              <a:t>If it gets below freezing, water turns into ice. </a:t>
            </a:r>
          </a:p>
          <a:p>
            <a:pPr lvl="0"/>
            <a:r>
              <a:rPr lang="en-US" dirty="0" smtClean="0"/>
              <a:t>If you stick your hand in a fire, it burns.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a:xfrm>
            <a:off x="457200" y="244475"/>
            <a:ext cx="8385175" cy="952500"/>
          </a:xfrm>
        </p:spPr>
        <p:txBody>
          <a:bodyPr>
            <a:normAutofit fontScale="90000"/>
          </a:bodyPr>
          <a:lstStyle/>
          <a:p>
            <a:pPr algn="ctr"/>
            <a:r>
              <a:rPr lang="es-ES" sz="4000"/>
              <a:t> </a:t>
            </a:r>
            <a:r>
              <a:rPr lang="en-US" sz="4000"/>
              <a:t>Conditional Sentences: Variations in tenses</a:t>
            </a:r>
          </a:p>
        </p:txBody>
      </p:sp>
      <p:sp>
        <p:nvSpPr>
          <p:cNvPr id="28675" name="Rectangle 3"/>
          <p:cNvSpPr>
            <a:spLocks noGrp="1" noRot="1" noChangeArrowheads="1"/>
          </p:cNvSpPr>
          <p:nvPr>
            <p:ph idx="1"/>
          </p:nvPr>
        </p:nvSpPr>
        <p:spPr>
          <a:xfrm>
            <a:off x="971550" y="1628775"/>
            <a:ext cx="7874000" cy="4464050"/>
          </a:xfrm>
        </p:spPr>
        <p:txBody>
          <a:bodyPr/>
          <a:lstStyle/>
          <a:p>
            <a:pPr>
              <a:lnSpc>
                <a:spcPct val="90000"/>
              </a:lnSpc>
              <a:buFont typeface="Wingdings" pitchFamily="2" charset="2"/>
              <a:buNone/>
            </a:pPr>
            <a:r>
              <a:rPr lang="en-US" sz="2800" b="1" dirty="0"/>
              <a:t>First Conditional</a:t>
            </a:r>
            <a:r>
              <a:rPr lang="en-US" sz="2800" dirty="0"/>
              <a:t>: </a:t>
            </a:r>
            <a:r>
              <a:rPr lang="en-US" sz="2000" dirty="0"/>
              <a:t>The if clause is usually in the present simple. However, we can also use: </a:t>
            </a:r>
            <a:endParaRPr lang="en-US" sz="2000" dirty="0" smtClean="0"/>
          </a:p>
          <a:p>
            <a:pPr>
              <a:lnSpc>
                <a:spcPct val="90000"/>
              </a:lnSpc>
              <a:buFont typeface="Wingdings" pitchFamily="2" charset="2"/>
              <a:buNone/>
            </a:pPr>
            <a:endParaRPr lang="en-US" sz="2000" dirty="0"/>
          </a:p>
          <a:p>
            <a:pPr>
              <a:lnSpc>
                <a:spcPct val="90000"/>
              </a:lnSpc>
              <a:buFont typeface="Wingdings" pitchFamily="2" charset="2"/>
              <a:buChar char="Ø"/>
            </a:pPr>
            <a:r>
              <a:rPr lang="en-US" sz="2800" b="1" u="sng" dirty="0"/>
              <a:t>Present continuous</a:t>
            </a:r>
            <a:r>
              <a:rPr lang="en-US" sz="2800" b="1" dirty="0"/>
              <a:t>:</a:t>
            </a:r>
            <a:r>
              <a:rPr lang="en-US" sz="2800" dirty="0"/>
              <a:t> </a:t>
            </a:r>
          </a:p>
          <a:p>
            <a:pPr>
              <a:lnSpc>
                <a:spcPct val="90000"/>
              </a:lnSpc>
              <a:buFont typeface="Wingdings" pitchFamily="2" charset="2"/>
              <a:buNone/>
            </a:pPr>
            <a:r>
              <a:rPr lang="en-US" sz="2000" dirty="0"/>
              <a:t>If he's still </a:t>
            </a:r>
            <a:r>
              <a:rPr lang="en-US" sz="2000" b="1" dirty="0"/>
              <a:t>waiting </a:t>
            </a:r>
            <a:r>
              <a:rPr lang="en-US" sz="2000" dirty="0"/>
              <a:t>for you, he'll be very angry. </a:t>
            </a:r>
            <a:endParaRPr lang="en-US" sz="2000" dirty="0" smtClean="0"/>
          </a:p>
          <a:p>
            <a:pPr>
              <a:lnSpc>
                <a:spcPct val="90000"/>
              </a:lnSpc>
              <a:buFont typeface="Wingdings" pitchFamily="2" charset="2"/>
              <a:buNone/>
            </a:pPr>
            <a:endParaRPr lang="en-US" sz="2000" dirty="0"/>
          </a:p>
          <a:p>
            <a:pPr>
              <a:lnSpc>
                <a:spcPct val="90000"/>
              </a:lnSpc>
              <a:buFont typeface="Wingdings" pitchFamily="2" charset="2"/>
              <a:buChar char="Ø"/>
            </a:pPr>
            <a:r>
              <a:rPr lang="en-US" sz="2800" b="1" u="sng" dirty="0"/>
              <a:t>Present perfect simple:</a:t>
            </a:r>
          </a:p>
          <a:p>
            <a:pPr>
              <a:lnSpc>
                <a:spcPct val="90000"/>
              </a:lnSpc>
              <a:buFont typeface="Wingdings" pitchFamily="2" charset="2"/>
              <a:buNone/>
            </a:pPr>
            <a:r>
              <a:rPr lang="en-US" sz="2000" dirty="0"/>
              <a:t>If Rob's </a:t>
            </a:r>
            <a:r>
              <a:rPr lang="en-US" sz="2000" b="1" dirty="0"/>
              <a:t>received </a:t>
            </a:r>
            <a:r>
              <a:rPr lang="en-US" sz="2000" dirty="0"/>
              <a:t>your letter, he'll phone you. </a:t>
            </a:r>
            <a:endParaRPr lang="en-US" sz="2000" dirty="0" smtClean="0"/>
          </a:p>
          <a:p>
            <a:pPr>
              <a:lnSpc>
                <a:spcPct val="90000"/>
              </a:lnSpc>
              <a:buFont typeface="Wingdings" pitchFamily="2" charset="2"/>
              <a:buNone/>
            </a:pPr>
            <a:endParaRPr lang="en-US" sz="2000" dirty="0"/>
          </a:p>
          <a:p>
            <a:pPr>
              <a:lnSpc>
                <a:spcPct val="90000"/>
              </a:lnSpc>
              <a:buFont typeface="Wingdings" pitchFamily="2" charset="2"/>
              <a:buChar char="Ø"/>
            </a:pPr>
            <a:r>
              <a:rPr lang="en-US" sz="2800" dirty="0"/>
              <a:t> </a:t>
            </a:r>
            <a:r>
              <a:rPr lang="en-US" sz="2800" b="1" u="sng" dirty="0"/>
              <a:t>Present perfect continuous</a:t>
            </a:r>
            <a:r>
              <a:rPr lang="en-US" sz="2800" b="1" dirty="0"/>
              <a:t>: </a:t>
            </a:r>
          </a:p>
          <a:p>
            <a:pPr>
              <a:lnSpc>
                <a:spcPct val="90000"/>
              </a:lnSpc>
              <a:buFont typeface="Wingdings" pitchFamily="2" charset="2"/>
              <a:buNone/>
            </a:pPr>
            <a:r>
              <a:rPr lang="en-US" sz="2000" dirty="0"/>
              <a:t>If it's </a:t>
            </a:r>
            <a:r>
              <a:rPr lang="en-US" sz="2000" b="1" dirty="0"/>
              <a:t>been raining</a:t>
            </a:r>
            <a:r>
              <a:rPr lang="en-US" sz="2000" dirty="0"/>
              <a:t> all night, you'll have to wear boots. </a:t>
            </a:r>
          </a:p>
          <a:p>
            <a:pPr>
              <a:lnSpc>
                <a:spcPct val="90000"/>
              </a:lnSpc>
              <a:buFont typeface="Wingdings" pitchFamily="2" charset="2"/>
              <a:buChar char="Ø"/>
            </a:pPr>
            <a:r>
              <a:rPr lang="en-US" sz="2800" dirty="0"/>
              <a:t> </a:t>
            </a:r>
            <a:r>
              <a:rPr lang="en-US" sz="2800" b="1" u="sng" dirty="0"/>
              <a:t>Can:</a:t>
            </a:r>
            <a:r>
              <a:rPr lang="en-US" sz="2800" dirty="0"/>
              <a:t> </a:t>
            </a:r>
            <a:r>
              <a:rPr lang="en-US" sz="2000" dirty="0"/>
              <a:t>If I </a:t>
            </a:r>
            <a:r>
              <a:rPr lang="en-US" sz="2000" b="1" dirty="0"/>
              <a:t>can finish</a:t>
            </a:r>
            <a:r>
              <a:rPr lang="en-US" sz="2000" dirty="0"/>
              <a:t> work early, I'll help you. </a:t>
            </a:r>
          </a:p>
          <a:p>
            <a:pPr>
              <a:lnSpc>
                <a:spcPct val="90000"/>
              </a:lnSpc>
              <a:buFont typeface="Wingdings" pitchFamily="2" charset="2"/>
              <a:buChar char="Ø"/>
            </a:pPr>
            <a:r>
              <a:rPr lang="en-US" sz="2800" dirty="0"/>
              <a:t> </a:t>
            </a:r>
            <a:r>
              <a:rPr lang="en-US" sz="2800" b="1" u="sng" dirty="0"/>
              <a:t>Should</a:t>
            </a:r>
            <a:r>
              <a:rPr lang="en-US" sz="2800" u="sng" dirty="0"/>
              <a:t>:</a:t>
            </a:r>
            <a:r>
              <a:rPr lang="en-US" sz="2800" b="1" dirty="0"/>
              <a:t> </a:t>
            </a:r>
            <a:r>
              <a:rPr lang="en-US" sz="2400" dirty="0"/>
              <a:t>If I </a:t>
            </a:r>
            <a:r>
              <a:rPr lang="en-US" sz="2400" b="1" dirty="0"/>
              <a:t>should see</a:t>
            </a:r>
            <a:r>
              <a:rPr lang="en-US" sz="2400" dirty="0"/>
              <a:t> him, I'll tell him the news. </a:t>
            </a:r>
          </a:p>
          <a:p>
            <a:pPr>
              <a:lnSpc>
                <a:spcPct val="90000"/>
              </a:lnSpc>
              <a:buFont typeface="Wingdings" pitchFamily="2" charset="2"/>
              <a:buNone/>
            </a:pPr>
            <a:endParaRPr lang="en-US" sz="2400" dirty="0"/>
          </a:p>
          <a:p>
            <a:pPr>
              <a:lnSpc>
                <a:spcPct val="90000"/>
              </a:lnSpc>
              <a:buFont typeface="Wingdings" pitchFamily="2" charset="2"/>
              <a:buNone/>
            </a:pPr>
            <a:endParaRPr lang="es-ES" sz="2400" dirty="0"/>
          </a:p>
          <a:p>
            <a:pPr>
              <a:lnSpc>
                <a:spcPct val="90000"/>
              </a:lnSpc>
              <a:buFont typeface="Wingdings" pitchFamily="2" charset="2"/>
              <a:buNone/>
            </a:pPr>
            <a:endParaRPr lang="es-ES" sz="2800" dirty="0"/>
          </a:p>
          <a:p>
            <a:pPr>
              <a:lnSpc>
                <a:spcPct val="90000"/>
              </a:lnSpc>
              <a:buFont typeface="Wingdings" pitchFamily="2" charset="2"/>
              <a:buChar char="Ø"/>
            </a:pPr>
            <a:endParaRPr lang="es-ES" sz="2800" dirty="0"/>
          </a:p>
          <a:p>
            <a:pPr>
              <a:lnSpc>
                <a:spcPct val="90000"/>
              </a:lnSpc>
              <a:buFont typeface="Wingdings" pitchFamily="2" charset="2"/>
              <a:buChar char="Ø"/>
            </a:pPr>
            <a:endParaRPr lang="es-ES" sz="2800" dirty="0"/>
          </a:p>
          <a:p>
            <a:pPr>
              <a:lnSpc>
                <a:spcPct val="90000"/>
              </a:lnSpc>
              <a:buFont typeface="Wingdings" pitchFamily="2" charset="2"/>
              <a:buNone/>
            </a:pPr>
            <a:endParaRPr lang="es-ES" sz="2000" dirty="0"/>
          </a:p>
          <a:p>
            <a:pPr>
              <a:lnSpc>
                <a:spcPct val="90000"/>
              </a:lnSpc>
              <a:buFont typeface="Wingdings" pitchFamily="2" charset="2"/>
              <a:buNone/>
            </a:pPr>
            <a:endParaRPr lang="es-ES" sz="2000" dirty="0"/>
          </a:p>
          <a:p>
            <a:pPr>
              <a:lnSpc>
                <a:spcPct val="90000"/>
              </a:lnSpc>
              <a:buFont typeface="Wingdings" pitchFamily="2" charset="2"/>
              <a:buNone/>
            </a:pPr>
            <a:endParaRPr lang="es-E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 calcmode="lin" valueType="num">
                                      <p:cBhvr additive="base">
                                        <p:cTn id="7" dur="500" fill="hold"/>
                                        <p:tgtEl>
                                          <p:spTgt spid="28674"/>
                                        </p:tgtEl>
                                        <p:attrNameLst>
                                          <p:attrName>ppt_x</p:attrName>
                                        </p:attrNameLst>
                                      </p:cBhvr>
                                      <p:tavLst>
                                        <p:tav tm="0">
                                          <p:val>
                                            <p:strVal val="#ppt_x"/>
                                          </p:val>
                                        </p:tav>
                                        <p:tav tm="100000">
                                          <p:val>
                                            <p:strVal val="#ppt_x"/>
                                          </p:val>
                                        </p:tav>
                                      </p:tavLst>
                                    </p:anim>
                                    <p:anim calcmode="lin" valueType="num">
                                      <p:cBhvr additive="base">
                                        <p:cTn id="8" dur="500" fill="hold"/>
                                        <p:tgtEl>
                                          <p:spTgt spid="286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28675">
                                            <p:txEl>
                                              <p:pRg st="0" end="0"/>
                                            </p:txEl>
                                          </p:spTgt>
                                        </p:tgtEl>
                                        <p:attrNameLst>
                                          <p:attrName>style.visibility</p:attrName>
                                        </p:attrNameLst>
                                      </p:cBhvr>
                                      <p:to>
                                        <p:strVal val="visible"/>
                                      </p:to>
                                    </p:set>
                                    <p:animEffect transition="in" filter="diamond(in)">
                                      <p:cBhvr>
                                        <p:cTn id="13" dur="2000"/>
                                        <p:tgtEl>
                                          <p:spTgt spid="2867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28675">
                                            <p:txEl>
                                              <p:pRg st="2" end="2"/>
                                            </p:txEl>
                                          </p:spTgt>
                                        </p:tgtEl>
                                        <p:attrNameLst>
                                          <p:attrName>style.visibility</p:attrName>
                                        </p:attrNameLst>
                                      </p:cBhvr>
                                      <p:to>
                                        <p:strVal val="visible"/>
                                      </p:to>
                                    </p:set>
                                    <p:animEffect transition="in" filter="wedge">
                                      <p:cBhvr>
                                        <p:cTn id="18" dur="2000"/>
                                        <p:tgtEl>
                                          <p:spTgt spid="2867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8675">
                                            <p:txEl>
                                              <p:pRg st="3" end="3"/>
                                            </p:txEl>
                                          </p:spTgt>
                                        </p:tgtEl>
                                        <p:attrNameLst>
                                          <p:attrName>style.visibility</p:attrName>
                                        </p:attrNameLst>
                                      </p:cBhvr>
                                      <p:to>
                                        <p:strVal val="visible"/>
                                      </p:to>
                                    </p:set>
                                    <p:anim calcmode="lin" valueType="num">
                                      <p:cBhvr additive="base">
                                        <p:cTn id="23"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6" fill="hold" nodeType="clickEffect">
                                  <p:stCondLst>
                                    <p:cond delay="0"/>
                                  </p:stCondLst>
                                  <p:childTnLst>
                                    <p:set>
                                      <p:cBhvr>
                                        <p:cTn id="28" dur="1" fill="hold">
                                          <p:stCondLst>
                                            <p:cond delay="0"/>
                                          </p:stCondLst>
                                        </p:cTn>
                                        <p:tgtEl>
                                          <p:spTgt spid="28675">
                                            <p:txEl>
                                              <p:pRg st="5" end="5"/>
                                            </p:txEl>
                                          </p:spTgt>
                                        </p:tgtEl>
                                        <p:attrNameLst>
                                          <p:attrName>style.visibility</p:attrName>
                                        </p:attrNameLst>
                                      </p:cBhvr>
                                      <p:to>
                                        <p:strVal val="visible"/>
                                      </p:to>
                                    </p:set>
                                    <p:animEffect transition="in" filter="barn(inHorizontal)">
                                      <p:cBhvr>
                                        <p:cTn id="29" dur="500"/>
                                        <p:tgtEl>
                                          <p:spTgt spid="28675">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8675">
                                            <p:txEl>
                                              <p:pRg st="6" end="6"/>
                                            </p:txEl>
                                          </p:spTgt>
                                        </p:tgtEl>
                                        <p:attrNameLst>
                                          <p:attrName>style.visibility</p:attrName>
                                        </p:attrNameLst>
                                      </p:cBhvr>
                                      <p:to>
                                        <p:strVal val="visible"/>
                                      </p:to>
                                    </p:set>
                                    <p:animEffect transition="in" filter="dissolve">
                                      <p:cBhvr>
                                        <p:cTn id="34" dur="500"/>
                                        <p:tgtEl>
                                          <p:spTgt spid="28675">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4" fill="hold" nodeType="clickEffect">
                                  <p:stCondLst>
                                    <p:cond delay="0"/>
                                  </p:stCondLst>
                                  <p:childTnLst>
                                    <p:set>
                                      <p:cBhvr>
                                        <p:cTn id="38" dur="1" fill="hold">
                                          <p:stCondLst>
                                            <p:cond delay="0"/>
                                          </p:stCondLst>
                                        </p:cTn>
                                        <p:tgtEl>
                                          <p:spTgt spid="28675">
                                            <p:txEl>
                                              <p:pRg st="8" end="8"/>
                                            </p:txEl>
                                          </p:spTgt>
                                        </p:tgtEl>
                                        <p:attrNameLst>
                                          <p:attrName>style.visibility</p:attrName>
                                        </p:attrNameLst>
                                      </p:cBhvr>
                                      <p:to>
                                        <p:strVal val="visible"/>
                                      </p:to>
                                    </p:set>
                                    <p:animEffect transition="in" filter="wheel(4)">
                                      <p:cBhvr>
                                        <p:cTn id="39" dur="2000"/>
                                        <p:tgtEl>
                                          <p:spTgt spid="2867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8" presetClass="entr" presetSubtype="16" fill="hold" nodeType="clickEffect">
                                  <p:stCondLst>
                                    <p:cond delay="0"/>
                                  </p:stCondLst>
                                  <p:childTnLst>
                                    <p:set>
                                      <p:cBhvr>
                                        <p:cTn id="43" dur="1" fill="hold">
                                          <p:stCondLst>
                                            <p:cond delay="0"/>
                                          </p:stCondLst>
                                        </p:cTn>
                                        <p:tgtEl>
                                          <p:spTgt spid="28675">
                                            <p:txEl>
                                              <p:pRg st="9" end="9"/>
                                            </p:txEl>
                                          </p:spTgt>
                                        </p:tgtEl>
                                        <p:attrNameLst>
                                          <p:attrName>style.visibility</p:attrName>
                                        </p:attrNameLst>
                                      </p:cBhvr>
                                      <p:to>
                                        <p:strVal val="visible"/>
                                      </p:to>
                                    </p:set>
                                    <p:animEffect transition="in" filter="diamond(in)">
                                      <p:cBhvr>
                                        <p:cTn id="44" dur="2000"/>
                                        <p:tgtEl>
                                          <p:spTgt spid="28675">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6" fill="hold" nodeType="clickEffect">
                                  <p:stCondLst>
                                    <p:cond delay="0"/>
                                  </p:stCondLst>
                                  <p:childTnLst>
                                    <p:set>
                                      <p:cBhvr>
                                        <p:cTn id="48" dur="1" fill="hold">
                                          <p:stCondLst>
                                            <p:cond delay="0"/>
                                          </p:stCondLst>
                                        </p:cTn>
                                        <p:tgtEl>
                                          <p:spTgt spid="28675">
                                            <p:txEl>
                                              <p:pRg st="10" end="10"/>
                                            </p:txEl>
                                          </p:spTgt>
                                        </p:tgtEl>
                                        <p:attrNameLst>
                                          <p:attrName>style.visibility</p:attrName>
                                        </p:attrNameLst>
                                      </p:cBhvr>
                                      <p:to>
                                        <p:strVal val="visible"/>
                                      </p:to>
                                    </p:set>
                                    <p:animEffect transition="in" filter="barn(inHorizontal)">
                                      <p:cBhvr>
                                        <p:cTn id="49" dur="500"/>
                                        <p:tgtEl>
                                          <p:spTgt spid="28675">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nodeType="clickEffect">
                                  <p:stCondLst>
                                    <p:cond delay="0"/>
                                  </p:stCondLst>
                                  <p:childTnLst>
                                    <p:set>
                                      <p:cBhvr>
                                        <p:cTn id="53" dur="1" fill="hold">
                                          <p:stCondLst>
                                            <p:cond delay="0"/>
                                          </p:stCondLst>
                                        </p:cTn>
                                        <p:tgtEl>
                                          <p:spTgt spid="28675">
                                            <p:txEl>
                                              <p:pRg st="11" end="11"/>
                                            </p:txEl>
                                          </p:spTgt>
                                        </p:tgtEl>
                                        <p:attrNameLst>
                                          <p:attrName>style.visibility</p:attrName>
                                        </p:attrNameLst>
                                      </p:cBhvr>
                                      <p:to>
                                        <p:strVal val="visible"/>
                                      </p:to>
                                    </p:set>
                                    <p:animEffect transition="in" filter="checkerboard(across)">
                                      <p:cBhvr>
                                        <p:cTn id="54" dur="500"/>
                                        <p:tgtEl>
                                          <p:spTgt spid="2867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Rot="1" noChangeArrowheads="1"/>
          </p:cNvSpPr>
          <p:nvPr>
            <p:ph idx="1"/>
          </p:nvPr>
        </p:nvSpPr>
        <p:spPr>
          <a:xfrm>
            <a:off x="395288" y="404813"/>
            <a:ext cx="8450262" cy="5545137"/>
          </a:xfrm>
        </p:spPr>
        <p:txBody>
          <a:bodyPr>
            <a:normAutofit lnSpcReduction="10000"/>
          </a:bodyPr>
          <a:lstStyle/>
          <a:p>
            <a:pPr>
              <a:lnSpc>
                <a:spcPct val="90000"/>
              </a:lnSpc>
              <a:buFont typeface="Wingdings" pitchFamily="2" charset="2"/>
              <a:buNone/>
            </a:pPr>
            <a:r>
              <a:rPr lang="en-US" sz="2800" dirty="0"/>
              <a:t>The main clause usually has the verb </a:t>
            </a:r>
            <a:r>
              <a:rPr lang="en-US" sz="2800" b="1" dirty="0"/>
              <a:t>will / shall. </a:t>
            </a:r>
            <a:r>
              <a:rPr lang="en-US" sz="2800" dirty="0"/>
              <a:t>But we can also use: </a:t>
            </a:r>
          </a:p>
          <a:p>
            <a:pPr>
              <a:lnSpc>
                <a:spcPct val="90000"/>
              </a:lnSpc>
              <a:buFont typeface="Wingdings" pitchFamily="2" charset="2"/>
              <a:buChar char="Ø"/>
            </a:pPr>
            <a:r>
              <a:rPr lang="en-US" sz="2800" dirty="0"/>
              <a:t> </a:t>
            </a:r>
            <a:endParaRPr lang="en-US" sz="2800" dirty="0" smtClean="0"/>
          </a:p>
          <a:p>
            <a:pPr>
              <a:lnSpc>
                <a:spcPct val="90000"/>
              </a:lnSpc>
              <a:buFont typeface="Wingdings" pitchFamily="2" charset="2"/>
              <a:buChar char="Ø"/>
            </a:pPr>
            <a:r>
              <a:rPr lang="en-US" sz="2800" b="1" u="sng" dirty="0" smtClean="0"/>
              <a:t>Going </a:t>
            </a:r>
            <a:r>
              <a:rPr lang="en-US" sz="2800" b="1" u="sng" dirty="0"/>
              <a:t>to:</a:t>
            </a:r>
          </a:p>
          <a:p>
            <a:pPr>
              <a:lnSpc>
                <a:spcPct val="90000"/>
              </a:lnSpc>
              <a:buFont typeface="Wingdings" pitchFamily="2" charset="2"/>
              <a:buNone/>
            </a:pPr>
            <a:r>
              <a:rPr lang="en-US" sz="2000" dirty="0"/>
              <a:t>If Helen passes her exams, I'm </a:t>
            </a:r>
            <a:r>
              <a:rPr lang="en-US" sz="2000" b="1" dirty="0"/>
              <a:t>going</a:t>
            </a:r>
            <a:r>
              <a:rPr lang="en-US" sz="2000" dirty="0"/>
              <a:t> to buy her a present. </a:t>
            </a:r>
            <a:endParaRPr lang="en-US" sz="2000" dirty="0" smtClean="0"/>
          </a:p>
          <a:p>
            <a:pPr>
              <a:lnSpc>
                <a:spcPct val="90000"/>
              </a:lnSpc>
              <a:buFont typeface="Wingdings" pitchFamily="2" charset="2"/>
              <a:buNone/>
            </a:pPr>
            <a:endParaRPr lang="en-US" sz="2000" dirty="0"/>
          </a:p>
          <a:p>
            <a:pPr>
              <a:lnSpc>
                <a:spcPct val="90000"/>
              </a:lnSpc>
              <a:buFont typeface="Wingdings" pitchFamily="2" charset="2"/>
              <a:buChar char="Ø"/>
            </a:pPr>
            <a:r>
              <a:rPr lang="en-US" sz="2800" dirty="0"/>
              <a:t> </a:t>
            </a:r>
            <a:r>
              <a:rPr lang="en-US" sz="2800" b="1" u="sng" dirty="0"/>
              <a:t>Future continuous: </a:t>
            </a:r>
          </a:p>
          <a:p>
            <a:pPr>
              <a:lnSpc>
                <a:spcPct val="90000"/>
              </a:lnSpc>
              <a:buFont typeface="Wingdings" pitchFamily="2" charset="2"/>
              <a:buNone/>
            </a:pPr>
            <a:r>
              <a:rPr lang="en-US" sz="2000" dirty="0"/>
              <a:t>If we book this holiday, we</a:t>
            </a:r>
            <a:r>
              <a:rPr lang="en-US" sz="2000" b="1" dirty="0"/>
              <a:t>'ll</a:t>
            </a:r>
            <a:r>
              <a:rPr lang="en-US" sz="2000" dirty="0"/>
              <a:t> </a:t>
            </a:r>
            <a:r>
              <a:rPr lang="en-US" sz="2000" b="1" dirty="0"/>
              <a:t>be lying</a:t>
            </a:r>
            <a:r>
              <a:rPr lang="en-US" sz="2000" dirty="0"/>
              <a:t> on the beach in two weeks` </a:t>
            </a:r>
            <a:r>
              <a:rPr lang="en-US" sz="2000" dirty="0" smtClean="0"/>
              <a:t>time</a:t>
            </a:r>
          </a:p>
          <a:p>
            <a:pPr>
              <a:lnSpc>
                <a:spcPct val="90000"/>
              </a:lnSpc>
              <a:buFont typeface="Wingdings" pitchFamily="2" charset="2"/>
              <a:buNone/>
            </a:pPr>
            <a:r>
              <a:rPr lang="en-US" sz="2000" dirty="0" smtClean="0"/>
              <a:t>. </a:t>
            </a:r>
            <a:endParaRPr lang="en-US" sz="2000" dirty="0"/>
          </a:p>
          <a:p>
            <a:pPr>
              <a:lnSpc>
                <a:spcPct val="90000"/>
              </a:lnSpc>
              <a:buFont typeface="Wingdings" pitchFamily="2" charset="2"/>
              <a:buChar char="Ø"/>
            </a:pPr>
            <a:r>
              <a:rPr lang="en-US" sz="2800" dirty="0"/>
              <a:t> </a:t>
            </a:r>
            <a:r>
              <a:rPr lang="en-US" sz="2800" b="1" u="sng" dirty="0"/>
              <a:t>Future perfect</a:t>
            </a:r>
            <a:r>
              <a:rPr lang="en-US" sz="2800" dirty="0"/>
              <a:t>: </a:t>
            </a:r>
          </a:p>
          <a:p>
            <a:pPr>
              <a:lnSpc>
                <a:spcPct val="90000"/>
              </a:lnSpc>
              <a:buFont typeface="Wingdings" pitchFamily="2" charset="2"/>
              <a:buNone/>
            </a:pPr>
            <a:r>
              <a:rPr lang="en-US" sz="2000" dirty="0"/>
              <a:t>If they win the next match, they'</a:t>
            </a:r>
            <a:r>
              <a:rPr lang="en-US" sz="2000" b="1" dirty="0"/>
              <a:t>ll have won</a:t>
            </a:r>
            <a:r>
              <a:rPr lang="en-US" sz="2000" dirty="0"/>
              <a:t> every match in the season. </a:t>
            </a:r>
            <a:endParaRPr lang="en-US" sz="2000" dirty="0" smtClean="0"/>
          </a:p>
          <a:p>
            <a:pPr>
              <a:lnSpc>
                <a:spcPct val="90000"/>
              </a:lnSpc>
              <a:buFont typeface="Wingdings" pitchFamily="2" charset="2"/>
              <a:buNone/>
            </a:pPr>
            <a:endParaRPr lang="en-US" sz="2000" dirty="0"/>
          </a:p>
          <a:p>
            <a:pPr>
              <a:lnSpc>
                <a:spcPct val="90000"/>
              </a:lnSpc>
              <a:buFont typeface="Wingdings" pitchFamily="2" charset="2"/>
              <a:buChar char="Ø"/>
            </a:pPr>
            <a:r>
              <a:rPr lang="en-US" sz="2800" dirty="0"/>
              <a:t> </a:t>
            </a:r>
            <a:r>
              <a:rPr lang="en-US" sz="2800" b="1" u="sng" dirty="0"/>
              <a:t>Imperative: </a:t>
            </a:r>
          </a:p>
          <a:p>
            <a:pPr>
              <a:lnSpc>
                <a:spcPct val="90000"/>
              </a:lnSpc>
              <a:buFont typeface="Wingdings" pitchFamily="2" charset="2"/>
              <a:buNone/>
            </a:pPr>
            <a:r>
              <a:rPr lang="en-US" sz="2000" dirty="0"/>
              <a:t>If you need me, </a:t>
            </a:r>
            <a:r>
              <a:rPr lang="en-US" sz="2000" b="1" dirty="0"/>
              <a:t>call me.</a:t>
            </a:r>
            <a:r>
              <a:rPr lang="en-US" sz="2000" dirty="0"/>
              <a:t> </a:t>
            </a:r>
            <a:endParaRPr lang="en-US" sz="2000" dirty="0" smtClean="0"/>
          </a:p>
          <a:p>
            <a:pPr>
              <a:lnSpc>
                <a:spcPct val="90000"/>
              </a:lnSpc>
              <a:buFont typeface="Wingdings" pitchFamily="2" charset="2"/>
              <a:buNone/>
            </a:pPr>
            <a:endParaRPr lang="en-US" sz="2000" dirty="0"/>
          </a:p>
          <a:p>
            <a:pPr>
              <a:lnSpc>
                <a:spcPct val="90000"/>
              </a:lnSpc>
              <a:buFont typeface="Wingdings" pitchFamily="2" charset="2"/>
              <a:buChar char="Ø"/>
            </a:pPr>
            <a:r>
              <a:rPr lang="en-US" sz="2800" dirty="0"/>
              <a:t> </a:t>
            </a:r>
            <a:r>
              <a:rPr lang="en-US" sz="2800" b="1" u="sng" dirty="0"/>
              <a:t>Can / could, may / might, should / ought to, must </a:t>
            </a:r>
          </a:p>
          <a:p>
            <a:pPr>
              <a:lnSpc>
                <a:spcPct val="90000"/>
              </a:lnSpc>
              <a:buFont typeface="Wingdings" pitchFamily="2" charset="2"/>
              <a:buNone/>
            </a:pPr>
            <a:r>
              <a:rPr lang="en-US" sz="2400" dirty="0"/>
              <a:t>If you don't eat your dinner, you </a:t>
            </a:r>
            <a:r>
              <a:rPr lang="en-US" sz="2400" b="1" dirty="0"/>
              <a:t>can't </a:t>
            </a:r>
            <a:r>
              <a:rPr lang="en-US" sz="2400" dirty="0"/>
              <a:t>have an ice cream. </a:t>
            </a:r>
          </a:p>
          <a:p>
            <a:pPr>
              <a:lnSpc>
                <a:spcPct val="90000"/>
              </a:lnSpc>
              <a:buFont typeface="Wingdings" pitchFamily="2" charset="2"/>
              <a:buNone/>
            </a:pPr>
            <a:endParaRPr lang="en-US" sz="2000" dirty="0"/>
          </a:p>
          <a:p>
            <a:pPr>
              <a:lnSpc>
                <a:spcPct val="90000"/>
              </a:lnSpc>
              <a:buFont typeface="Wingdings" pitchFamily="2" charset="2"/>
              <a:buNone/>
            </a:pPr>
            <a:endParaRPr lang="en-US" sz="2000" dirty="0"/>
          </a:p>
          <a:p>
            <a:pPr>
              <a:lnSpc>
                <a:spcPct val="90000"/>
              </a:lnSpc>
              <a:buFont typeface="Wingdings" pitchFamily="2" charset="2"/>
              <a:buNone/>
            </a:pPr>
            <a:endParaRPr lang="en-US" sz="2000" dirty="0"/>
          </a:p>
          <a:p>
            <a:pPr>
              <a:lnSpc>
                <a:spcPct val="90000"/>
              </a:lnSpc>
              <a:buFont typeface="Wingdings" pitchFamily="2" charset="2"/>
              <a:buNone/>
            </a:pPr>
            <a:endParaRPr lang="en-US" sz="2800" dirty="0"/>
          </a:p>
          <a:p>
            <a:pPr>
              <a:lnSpc>
                <a:spcPct val="90000"/>
              </a:lnSpc>
              <a:buFont typeface="Wingdings" pitchFamily="2" charset="2"/>
              <a:buNone/>
            </a:pPr>
            <a:endParaRPr lang="es-E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29699">
                                            <p:txEl>
                                              <p:pRg st="0" end="0"/>
                                            </p:txEl>
                                          </p:spTgt>
                                        </p:tgtEl>
                                        <p:attrNameLst>
                                          <p:attrName>style.visibility</p:attrName>
                                        </p:attrNameLst>
                                      </p:cBhvr>
                                      <p:to>
                                        <p:strVal val="visible"/>
                                      </p:to>
                                    </p:set>
                                    <p:animEffect transition="in" filter="checkerboard(across)">
                                      <p:cBhvr>
                                        <p:cTn id="13" dur="500"/>
                                        <p:tgtEl>
                                          <p:spTgt spid="2969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9699">
                                            <p:txEl>
                                              <p:pRg st="0" end="0"/>
                                            </p:txEl>
                                          </p:spTgt>
                                        </p:tgtEl>
                                        <p:attrNameLst>
                                          <p:attrName>style.visibility</p:attrName>
                                        </p:attrNameLst>
                                      </p:cBhvr>
                                      <p:to>
                                        <p:strVal val="visible"/>
                                      </p:to>
                                    </p:set>
                                    <p:animEffect transition="in" filter="dissolve">
                                      <p:cBhvr>
                                        <p:cTn id="18" dur="500"/>
                                        <p:tgtEl>
                                          <p:spTgt spid="2969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9699">
                                            <p:txEl>
                                              <p:pRg st="1" end="1"/>
                                            </p:txEl>
                                          </p:spTgt>
                                        </p:tgtEl>
                                        <p:attrNameLst>
                                          <p:attrName>style.visibility</p:attrName>
                                        </p:attrNameLst>
                                      </p:cBhvr>
                                      <p:to>
                                        <p:strVal val="visible"/>
                                      </p:to>
                                    </p:set>
                                    <p:anim calcmode="lin" valueType="num">
                                      <p:cBhvr additive="base">
                                        <p:cTn id="23"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9699">
                                            <p:txEl>
                                              <p:pRg st="2" end="2"/>
                                            </p:txEl>
                                          </p:spTgt>
                                        </p:tgtEl>
                                        <p:attrNameLst>
                                          <p:attrName>style.visibility</p:attrName>
                                        </p:attrNameLst>
                                      </p:cBhvr>
                                      <p:to>
                                        <p:strVal val="visible"/>
                                      </p:to>
                                    </p:set>
                                    <p:anim calcmode="lin" valueType="num">
                                      <p:cBhvr additive="base">
                                        <p:cTn id="29"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9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9699">
                                            <p:txEl>
                                              <p:pRg st="3" end="3"/>
                                            </p:txEl>
                                          </p:spTgt>
                                        </p:tgtEl>
                                        <p:attrNameLst>
                                          <p:attrName>style.visibility</p:attrName>
                                        </p:attrNameLst>
                                      </p:cBhvr>
                                      <p:to>
                                        <p:strVal val="visible"/>
                                      </p:to>
                                    </p:set>
                                    <p:animEffect transition="in" filter="dissolve">
                                      <p:cBhvr>
                                        <p:cTn id="35" dur="500"/>
                                        <p:tgtEl>
                                          <p:spTgt spid="29699">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9699">
                                            <p:txEl>
                                              <p:pRg st="5" end="5"/>
                                            </p:txEl>
                                          </p:spTgt>
                                        </p:tgtEl>
                                        <p:attrNameLst>
                                          <p:attrName>style.visibility</p:attrName>
                                        </p:attrNameLst>
                                      </p:cBhvr>
                                      <p:to>
                                        <p:strVal val="visible"/>
                                      </p:to>
                                    </p:set>
                                    <p:anim calcmode="lin" valueType="num">
                                      <p:cBhvr additive="base">
                                        <p:cTn id="40" dur="5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96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9699">
                                            <p:txEl>
                                              <p:pRg st="6" end="6"/>
                                            </p:txEl>
                                          </p:spTgt>
                                        </p:tgtEl>
                                        <p:attrNameLst>
                                          <p:attrName>style.visibility</p:attrName>
                                        </p:attrNameLst>
                                      </p:cBhvr>
                                      <p:to>
                                        <p:strVal val="visible"/>
                                      </p:to>
                                    </p:set>
                                    <p:animEffect transition="in" filter="blinds(horizontal)">
                                      <p:cBhvr>
                                        <p:cTn id="46" dur="500"/>
                                        <p:tgtEl>
                                          <p:spTgt spid="29699">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29699">
                                            <p:txEl>
                                              <p:pRg st="7" end="7"/>
                                            </p:txEl>
                                          </p:spTgt>
                                        </p:tgtEl>
                                        <p:attrNameLst>
                                          <p:attrName>style.visibility</p:attrName>
                                        </p:attrNameLst>
                                      </p:cBhvr>
                                      <p:to>
                                        <p:strVal val="visible"/>
                                      </p:to>
                                    </p:set>
                                    <p:animEffect transition="in" filter="blinds(horizontal)">
                                      <p:cBhvr>
                                        <p:cTn id="51" dur="500"/>
                                        <p:tgtEl>
                                          <p:spTgt spid="29699">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29699">
                                            <p:txEl>
                                              <p:pRg st="8" end="8"/>
                                            </p:txEl>
                                          </p:spTgt>
                                        </p:tgtEl>
                                        <p:attrNameLst>
                                          <p:attrName>style.visibility</p:attrName>
                                        </p:attrNameLst>
                                      </p:cBhvr>
                                      <p:to>
                                        <p:strVal val="visible"/>
                                      </p:to>
                                    </p:set>
                                    <p:anim calcmode="lin" valueType="num">
                                      <p:cBhvr additive="base">
                                        <p:cTn id="56" dur="500" fill="hold"/>
                                        <p:tgtEl>
                                          <p:spTgt spid="29699">
                                            <p:txEl>
                                              <p:pRg st="8" end="8"/>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969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8" presetClass="entr" presetSubtype="16" fill="hold" nodeType="clickEffect">
                                  <p:stCondLst>
                                    <p:cond delay="0"/>
                                  </p:stCondLst>
                                  <p:childTnLst>
                                    <p:set>
                                      <p:cBhvr>
                                        <p:cTn id="61" dur="1" fill="hold">
                                          <p:stCondLst>
                                            <p:cond delay="0"/>
                                          </p:stCondLst>
                                        </p:cTn>
                                        <p:tgtEl>
                                          <p:spTgt spid="29699">
                                            <p:txEl>
                                              <p:pRg st="9" end="9"/>
                                            </p:txEl>
                                          </p:spTgt>
                                        </p:tgtEl>
                                        <p:attrNameLst>
                                          <p:attrName>style.visibility</p:attrName>
                                        </p:attrNameLst>
                                      </p:cBhvr>
                                      <p:to>
                                        <p:strVal val="visible"/>
                                      </p:to>
                                    </p:set>
                                    <p:animEffect transition="in" filter="diamond(in)">
                                      <p:cBhvr>
                                        <p:cTn id="62" dur="2000"/>
                                        <p:tgtEl>
                                          <p:spTgt spid="29699">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9699">
                                            <p:txEl>
                                              <p:pRg st="11" end="11"/>
                                            </p:txEl>
                                          </p:spTgt>
                                        </p:tgtEl>
                                        <p:attrNameLst>
                                          <p:attrName>style.visibility</p:attrName>
                                        </p:attrNameLst>
                                      </p:cBhvr>
                                      <p:to>
                                        <p:strVal val="visible"/>
                                      </p:to>
                                    </p:set>
                                    <p:anim calcmode="lin" valueType="num">
                                      <p:cBhvr additive="base">
                                        <p:cTn id="67" dur="500" fill="hold"/>
                                        <p:tgtEl>
                                          <p:spTgt spid="29699">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969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8" presetClass="entr" presetSubtype="16" fill="hold" nodeType="clickEffect">
                                  <p:stCondLst>
                                    <p:cond delay="0"/>
                                  </p:stCondLst>
                                  <p:childTnLst>
                                    <p:set>
                                      <p:cBhvr>
                                        <p:cTn id="72" dur="1" fill="hold">
                                          <p:stCondLst>
                                            <p:cond delay="0"/>
                                          </p:stCondLst>
                                        </p:cTn>
                                        <p:tgtEl>
                                          <p:spTgt spid="29699">
                                            <p:txEl>
                                              <p:pRg st="12" end="12"/>
                                            </p:txEl>
                                          </p:spTgt>
                                        </p:tgtEl>
                                        <p:attrNameLst>
                                          <p:attrName>style.visibility</p:attrName>
                                        </p:attrNameLst>
                                      </p:cBhvr>
                                      <p:to>
                                        <p:strVal val="visible"/>
                                      </p:to>
                                    </p:set>
                                    <p:animEffect transition="in" filter="diamond(in)">
                                      <p:cBhvr>
                                        <p:cTn id="73" dur="2000"/>
                                        <p:tgtEl>
                                          <p:spTgt spid="29699">
                                            <p:txEl>
                                              <p:pRg st="12" end="1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29699">
                                            <p:txEl>
                                              <p:pRg st="14" end="14"/>
                                            </p:txEl>
                                          </p:spTgt>
                                        </p:tgtEl>
                                        <p:attrNameLst>
                                          <p:attrName>style.visibility</p:attrName>
                                        </p:attrNameLst>
                                      </p:cBhvr>
                                      <p:to>
                                        <p:strVal val="visible"/>
                                      </p:to>
                                    </p:set>
                                    <p:anim calcmode="lin" valueType="num">
                                      <p:cBhvr additive="base">
                                        <p:cTn id="78" dur="500" fill="hold"/>
                                        <p:tgtEl>
                                          <p:spTgt spid="29699">
                                            <p:txEl>
                                              <p:pRg st="14" end="14"/>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29699">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5" presetClass="entr" presetSubtype="10" fill="hold" nodeType="clickEffect">
                                  <p:stCondLst>
                                    <p:cond delay="0"/>
                                  </p:stCondLst>
                                  <p:childTnLst>
                                    <p:set>
                                      <p:cBhvr>
                                        <p:cTn id="83" dur="1" fill="hold">
                                          <p:stCondLst>
                                            <p:cond delay="0"/>
                                          </p:stCondLst>
                                        </p:cTn>
                                        <p:tgtEl>
                                          <p:spTgt spid="29699">
                                            <p:txEl>
                                              <p:pRg st="15" end="15"/>
                                            </p:txEl>
                                          </p:spTgt>
                                        </p:tgtEl>
                                        <p:attrNameLst>
                                          <p:attrName>style.visibility</p:attrName>
                                        </p:attrNameLst>
                                      </p:cBhvr>
                                      <p:to>
                                        <p:strVal val="visible"/>
                                      </p:to>
                                    </p:set>
                                    <p:animEffect transition="in" filter="checkerboard(across)">
                                      <p:cBhvr>
                                        <p:cTn id="84" dur="500"/>
                                        <p:tgtEl>
                                          <p:spTgt spid="2969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a:xfrm>
            <a:off x="457200" y="244475"/>
            <a:ext cx="8385175" cy="881063"/>
          </a:xfrm>
        </p:spPr>
        <p:txBody>
          <a:bodyPr/>
          <a:lstStyle/>
          <a:p>
            <a:pPr algn="ctr"/>
            <a:r>
              <a:rPr lang="en-US" sz="3600"/>
              <a:t>Tense variations in conditional 2</a:t>
            </a:r>
            <a:r>
              <a:rPr lang="es-ES" sz="4000"/>
              <a:t> </a:t>
            </a:r>
          </a:p>
        </p:txBody>
      </p:sp>
      <p:sp>
        <p:nvSpPr>
          <p:cNvPr id="32772" name="Text Box 4"/>
          <p:cNvSpPr txBox="1">
            <a:spLocks noChangeArrowheads="1"/>
          </p:cNvSpPr>
          <p:nvPr/>
        </p:nvSpPr>
        <p:spPr bwMode="auto">
          <a:xfrm>
            <a:off x="323850" y="1020763"/>
            <a:ext cx="8820150" cy="5395912"/>
          </a:xfrm>
          <a:prstGeom prst="rect">
            <a:avLst/>
          </a:prstGeom>
          <a:noFill/>
          <a:ln w="9525">
            <a:noFill/>
            <a:miter lim="800000"/>
            <a:headEnd/>
            <a:tailEnd/>
          </a:ln>
          <a:effectLst/>
        </p:spPr>
        <p:txBody>
          <a:bodyPr>
            <a:spAutoFit/>
          </a:bodyPr>
          <a:lstStyle/>
          <a:p>
            <a:r>
              <a:rPr lang="en-US" sz="2800"/>
              <a:t>The if clause usually takes the past simple. However, it is also possible to use: </a:t>
            </a:r>
          </a:p>
          <a:p>
            <a:endParaRPr lang="en-US" sz="2800"/>
          </a:p>
          <a:p>
            <a:pPr>
              <a:buFont typeface="Wingdings" pitchFamily="2" charset="2"/>
              <a:buChar char="Ø"/>
            </a:pPr>
            <a:r>
              <a:rPr lang="en-US" sz="2800"/>
              <a:t> </a:t>
            </a:r>
            <a:r>
              <a:rPr lang="en-US" sz="2800" b="1" u="sng">
                <a:effectLst>
                  <a:outerShdw blurRad="38100" dist="38100" dir="2700000" algn="tl">
                    <a:srgbClr val="000000"/>
                  </a:outerShdw>
                </a:effectLst>
              </a:rPr>
              <a:t>Past continuous: </a:t>
            </a:r>
          </a:p>
          <a:p>
            <a:pPr>
              <a:buFont typeface="Wingdings" pitchFamily="2" charset="2"/>
              <a:buNone/>
            </a:pPr>
            <a:r>
              <a:rPr lang="en-US" sz="2400" b="1">
                <a:effectLst>
                  <a:outerShdw blurRad="38100" dist="38100" dir="2700000" algn="tl">
                    <a:srgbClr val="000000"/>
                  </a:outerShdw>
                </a:effectLst>
              </a:rPr>
              <a:t>If you were coming with me, I`d give you a lift. </a:t>
            </a:r>
          </a:p>
          <a:p>
            <a:endParaRPr lang="en-US" sz="2800"/>
          </a:p>
          <a:p>
            <a:pPr>
              <a:buFont typeface="Wingdings" pitchFamily="2" charset="2"/>
              <a:buChar char="Ø"/>
            </a:pPr>
            <a:r>
              <a:rPr lang="en-US" sz="2800"/>
              <a:t> </a:t>
            </a:r>
            <a:r>
              <a:rPr lang="en-US" sz="2800" b="1" u="sng">
                <a:effectLst>
                  <a:outerShdw blurRad="38100" dist="38100" dir="2700000" algn="tl">
                    <a:srgbClr val="000000"/>
                  </a:outerShdw>
                </a:effectLst>
              </a:rPr>
              <a:t>Could </a:t>
            </a:r>
          </a:p>
          <a:p>
            <a:pPr>
              <a:buFont typeface="Wingdings" pitchFamily="2" charset="2"/>
              <a:buNone/>
            </a:pPr>
            <a:r>
              <a:rPr lang="en-US" sz="2400" b="1">
                <a:effectLst>
                  <a:outerShdw blurRad="38100" dist="38100" dir="2700000" algn="tl">
                    <a:srgbClr val="000000"/>
                  </a:outerShdw>
                </a:effectLst>
              </a:rPr>
              <a:t>If I could have the day off, I`d go with you.</a:t>
            </a:r>
            <a:r>
              <a:rPr lang="en-US" sz="2400" b="1" u="sng">
                <a:effectLst>
                  <a:outerShdw blurRad="38100" dist="38100" dir="2700000" algn="tl">
                    <a:srgbClr val="000000"/>
                  </a:outerShdw>
                </a:effectLst>
              </a:rPr>
              <a:t> </a:t>
            </a:r>
          </a:p>
          <a:p>
            <a:pPr>
              <a:buFont typeface="Wingdings" pitchFamily="2" charset="2"/>
              <a:buNone/>
            </a:pPr>
            <a:endParaRPr lang="en-US" sz="2400" b="1" u="sng">
              <a:effectLst>
                <a:outerShdw blurRad="38100" dist="38100" dir="2700000" algn="tl">
                  <a:srgbClr val="000000"/>
                </a:outerShdw>
              </a:effectLst>
            </a:endParaRPr>
          </a:p>
          <a:p>
            <a:pPr>
              <a:buFont typeface="Wingdings" pitchFamily="2" charset="2"/>
              <a:buChar char="Ø"/>
            </a:pPr>
            <a:r>
              <a:rPr lang="en-US" sz="2800" b="1" u="sng">
                <a:effectLst>
                  <a:outerShdw blurRad="38100" dist="38100" dir="2700000" algn="tl">
                    <a:srgbClr val="000000"/>
                  </a:outerShdw>
                </a:effectLst>
              </a:rPr>
              <a:t>Were / was to: </a:t>
            </a:r>
          </a:p>
          <a:p>
            <a:pPr>
              <a:buFont typeface="Wingdings" pitchFamily="2" charset="2"/>
              <a:buNone/>
            </a:pPr>
            <a:r>
              <a:rPr lang="en-US" sz="2400" b="1">
                <a:effectLst>
                  <a:outerShdw blurRad="38100" dist="38100" dir="2700000" algn="tl">
                    <a:srgbClr val="000000"/>
                  </a:outerShdw>
                </a:effectLst>
              </a:rPr>
              <a:t>If you were to ask Steve, I`m sure he would do it. </a:t>
            </a:r>
          </a:p>
          <a:p>
            <a:endParaRPr lang="en-US" sz="2800"/>
          </a:p>
          <a:p>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strips(downLeft)">
                                      <p:cBhvr>
                                        <p:cTn id="7" dur="500"/>
                                        <p:tgtEl>
                                          <p:spTgt spid="3277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2772">
                                            <p:txEl>
                                              <p:pRg st="0" end="0"/>
                                            </p:txEl>
                                          </p:spTgt>
                                        </p:tgtEl>
                                        <p:attrNameLst>
                                          <p:attrName>style.visibility</p:attrName>
                                        </p:attrNameLst>
                                      </p:cBhvr>
                                      <p:to>
                                        <p:strVal val="visible"/>
                                      </p:to>
                                    </p:set>
                                    <p:anim calcmode="lin" valueType="num">
                                      <p:cBhvr additive="base">
                                        <p:cTn id="12" dur="500" fill="hold"/>
                                        <p:tgtEl>
                                          <p:spTgt spid="3277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27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7" presetClass="entr" presetSubtype="4" fill="hold" nodeType="clickEffect">
                                  <p:stCondLst>
                                    <p:cond delay="0"/>
                                  </p:stCondLst>
                                  <p:childTnLst>
                                    <p:set>
                                      <p:cBhvr>
                                        <p:cTn id="17" dur="1" fill="hold">
                                          <p:stCondLst>
                                            <p:cond delay="0"/>
                                          </p:stCondLst>
                                        </p:cTn>
                                        <p:tgtEl>
                                          <p:spTgt spid="32772">
                                            <p:txEl>
                                              <p:pRg st="2" end="2"/>
                                            </p:txEl>
                                          </p:spTgt>
                                        </p:tgtEl>
                                        <p:attrNameLst>
                                          <p:attrName>style.visibility</p:attrName>
                                        </p:attrNameLst>
                                      </p:cBhvr>
                                      <p:to>
                                        <p:strVal val="visible"/>
                                      </p:to>
                                    </p:set>
                                    <p:anim calcmode="lin" valueType="num">
                                      <p:cBhvr additive="base">
                                        <p:cTn id="18" dur="5000" fill="hold"/>
                                        <p:tgtEl>
                                          <p:spTgt spid="32772">
                                            <p:txEl>
                                              <p:pRg st="2" end="2"/>
                                            </p:txEl>
                                          </p:spTgt>
                                        </p:tgtEl>
                                        <p:attrNameLst>
                                          <p:attrName>ppt_x</p:attrName>
                                        </p:attrNameLst>
                                      </p:cBhvr>
                                      <p:tavLst>
                                        <p:tav tm="0">
                                          <p:val>
                                            <p:strVal val="#ppt_x"/>
                                          </p:val>
                                        </p:tav>
                                        <p:tav tm="100000">
                                          <p:val>
                                            <p:strVal val="#ppt_x"/>
                                          </p:val>
                                        </p:tav>
                                      </p:tavLst>
                                    </p:anim>
                                    <p:anim calcmode="lin" valueType="num">
                                      <p:cBhvr additive="base">
                                        <p:cTn id="19" dur="5000" fill="hold"/>
                                        <p:tgtEl>
                                          <p:spTgt spid="327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32772">
                                            <p:txEl>
                                              <p:pRg st="3" end="3"/>
                                            </p:txEl>
                                          </p:spTgt>
                                        </p:tgtEl>
                                        <p:attrNameLst>
                                          <p:attrName>style.visibility</p:attrName>
                                        </p:attrNameLst>
                                      </p:cBhvr>
                                      <p:to>
                                        <p:strVal val="visible"/>
                                      </p:to>
                                    </p:set>
                                    <p:animEffect transition="in" filter="checkerboard(across)">
                                      <p:cBhvr>
                                        <p:cTn id="24" dur="500"/>
                                        <p:tgtEl>
                                          <p:spTgt spid="3277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7" presetClass="entr" presetSubtype="4" fill="hold" nodeType="clickEffect">
                                  <p:stCondLst>
                                    <p:cond delay="0"/>
                                  </p:stCondLst>
                                  <p:childTnLst>
                                    <p:set>
                                      <p:cBhvr>
                                        <p:cTn id="28" dur="1" fill="hold">
                                          <p:stCondLst>
                                            <p:cond delay="0"/>
                                          </p:stCondLst>
                                        </p:cTn>
                                        <p:tgtEl>
                                          <p:spTgt spid="32772">
                                            <p:txEl>
                                              <p:pRg st="5" end="5"/>
                                            </p:txEl>
                                          </p:spTgt>
                                        </p:tgtEl>
                                        <p:attrNameLst>
                                          <p:attrName>style.visibility</p:attrName>
                                        </p:attrNameLst>
                                      </p:cBhvr>
                                      <p:to>
                                        <p:strVal val="visible"/>
                                      </p:to>
                                    </p:set>
                                    <p:anim calcmode="lin" valueType="num">
                                      <p:cBhvr additive="base">
                                        <p:cTn id="29" dur="5000" fill="hold"/>
                                        <p:tgtEl>
                                          <p:spTgt spid="32772">
                                            <p:txEl>
                                              <p:pRg st="5" end="5"/>
                                            </p:txEl>
                                          </p:spTgt>
                                        </p:tgtEl>
                                        <p:attrNameLst>
                                          <p:attrName>ppt_x</p:attrName>
                                        </p:attrNameLst>
                                      </p:cBhvr>
                                      <p:tavLst>
                                        <p:tav tm="0">
                                          <p:val>
                                            <p:strVal val="#ppt_x"/>
                                          </p:val>
                                        </p:tav>
                                        <p:tav tm="100000">
                                          <p:val>
                                            <p:strVal val="#ppt_x"/>
                                          </p:val>
                                        </p:tav>
                                      </p:tavLst>
                                    </p:anim>
                                    <p:anim calcmode="lin" valueType="num">
                                      <p:cBhvr additive="base">
                                        <p:cTn id="30" dur="5000" fill="hold"/>
                                        <p:tgtEl>
                                          <p:spTgt spid="3277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1" presetClass="entr" presetSubtype="0" fill="hold" nodeType="clickEffect">
                                  <p:stCondLst>
                                    <p:cond delay="0"/>
                                  </p:stCondLst>
                                  <p:childTnLst>
                                    <p:set>
                                      <p:cBhvr>
                                        <p:cTn id="34" dur="1000">
                                          <p:stCondLst>
                                            <p:cond delay="0"/>
                                          </p:stCondLst>
                                        </p:cTn>
                                        <p:tgtEl>
                                          <p:spTgt spid="3277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7" presetClass="entr" presetSubtype="4" fill="hold" nodeType="clickEffect">
                                  <p:stCondLst>
                                    <p:cond delay="0"/>
                                  </p:stCondLst>
                                  <p:childTnLst>
                                    <p:set>
                                      <p:cBhvr>
                                        <p:cTn id="38" dur="1" fill="hold">
                                          <p:stCondLst>
                                            <p:cond delay="0"/>
                                          </p:stCondLst>
                                        </p:cTn>
                                        <p:tgtEl>
                                          <p:spTgt spid="32772">
                                            <p:txEl>
                                              <p:pRg st="8" end="8"/>
                                            </p:txEl>
                                          </p:spTgt>
                                        </p:tgtEl>
                                        <p:attrNameLst>
                                          <p:attrName>style.visibility</p:attrName>
                                        </p:attrNameLst>
                                      </p:cBhvr>
                                      <p:to>
                                        <p:strVal val="visible"/>
                                      </p:to>
                                    </p:set>
                                    <p:anim calcmode="lin" valueType="num">
                                      <p:cBhvr additive="base">
                                        <p:cTn id="39" dur="5000" fill="hold"/>
                                        <p:tgtEl>
                                          <p:spTgt spid="32772">
                                            <p:txEl>
                                              <p:pRg st="8" end="8"/>
                                            </p:txEl>
                                          </p:spTgt>
                                        </p:tgtEl>
                                        <p:attrNameLst>
                                          <p:attrName>ppt_x</p:attrName>
                                        </p:attrNameLst>
                                      </p:cBhvr>
                                      <p:tavLst>
                                        <p:tav tm="0">
                                          <p:val>
                                            <p:strVal val="#ppt_x"/>
                                          </p:val>
                                        </p:tav>
                                        <p:tav tm="100000">
                                          <p:val>
                                            <p:strVal val="#ppt_x"/>
                                          </p:val>
                                        </p:tav>
                                      </p:tavLst>
                                    </p:anim>
                                    <p:anim calcmode="lin" valueType="num">
                                      <p:cBhvr additive="base">
                                        <p:cTn id="40" dur="5000" fill="hold"/>
                                        <p:tgtEl>
                                          <p:spTgt spid="3277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2772">
                                            <p:txEl>
                                              <p:pRg st="9" end="9"/>
                                            </p:txEl>
                                          </p:spTgt>
                                        </p:tgtEl>
                                        <p:attrNameLst>
                                          <p:attrName>style.visibility</p:attrName>
                                        </p:attrNameLst>
                                      </p:cBhvr>
                                      <p:to>
                                        <p:strVal val="visible"/>
                                      </p:to>
                                    </p:set>
                                    <p:animEffect transition="in" filter="blinds(horizontal)">
                                      <p:cBhvr>
                                        <p:cTn id="45" dur="500"/>
                                        <p:tgtEl>
                                          <p:spTgt spid="3277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Rot="1" noChangeArrowheads="1"/>
          </p:cNvSpPr>
          <p:nvPr>
            <p:ph idx="1"/>
          </p:nvPr>
        </p:nvSpPr>
        <p:spPr>
          <a:xfrm>
            <a:off x="395288" y="549275"/>
            <a:ext cx="8439150" cy="5759450"/>
          </a:xfrm>
        </p:spPr>
        <p:txBody>
          <a:bodyPr/>
          <a:lstStyle/>
          <a:p>
            <a:pPr>
              <a:buFont typeface="Wingdings" pitchFamily="2" charset="2"/>
              <a:buNone/>
            </a:pPr>
            <a:r>
              <a:rPr lang="en-US"/>
              <a:t>The main clause usually has the modal would + infinitive. However, the modals </a:t>
            </a:r>
            <a:r>
              <a:rPr lang="en-US" b="1" u="sng"/>
              <a:t>could </a:t>
            </a:r>
            <a:r>
              <a:rPr lang="en-US"/>
              <a:t>and </a:t>
            </a:r>
            <a:r>
              <a:rPr lang="en-US" b="1" u="sng"/>
              <a:t>might </a:t>
            </a:r>
            <a:r>
              <a:rPr lang="en-US"/>
              <a:t>are also used and the infinitive can be in the continuous form: </a:t>
            </a:r>
          </a:p>
          <a:p>
            <a:pPr>
              <a:buFont typeface="Wingdings" pitchFamily="2" charset="2"/>
              <a:buNone/>
            </a:pPr>
            <a:endParaRPr lang="en-US"/>
          </a:p>
          <a:p>
            <a:r>
              <a:rPr lang="en-US" sz="2800"/>
              <a:t>If we had more money, we </a:t>
            </a:r>
            <a:r>
              <a:rPr lang="en-US" sz="2800" b="1" u="sng"/>
              <a:t>wouldn`t be living</a:t>
            </a:r>
            <a:r>
              <a:rPr lang="en-US" sz="2800"/>
              <a:t> here. </a:t>
            </a:r>
          </a:p>
          <a:p>
            <a:r>
              <a:rPr lang="en-US" sz="2800"/>
              <a:t>If we had more money, we </a:t>
            </a:r>
            <a:r>
              <a:rPr lang="en-US" sz="2800" b="1" u="sng"/>
              <a:t>could go</a:t>
            </a:r>
            <a:r>
              <a:rPr lang="en-US" sz="2800"/>
              <a:t> out more. </a:t>
            </a:r>
          </a:p>
          <a:p>
            <a:r>
              <a:rPr lang="en-US" sz="2800"/>
              <a:t>If you asked Tony, he </a:t>
            </a:r>
            <a:r>
              <a:rPr lang="en-US" sz="2800" b="1" u="sng"/>
              <a:t>might do</a:t>
            </a:r>
            <a:r>
              <a:rPr lang="en-US" sz="2800"/>
              <a:t> it for you. </a:t>
            </a:r>
          </a:p>
          <a:p>
            <a:endParaRPr lang="en-US" sz="2800"/>
          </a:p>
          <a:p>
            <a:pPr>
              <a:buFont typeface="Wingdings" pitchFamily="2" charset="2"/>
              <a:buNone/>
            </a:pPr>
            <a:endParaRPr lang="en-US" sz="28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a:xfrm>
            <a:off x="250825" y="244475"/>
            <a:ext cx="8591550" cy="881063"/>
          </a:xfrm>
        </p:spPr>
        <p:txBody>
          <a:bodyPr/>
          <a:lstStyle/>
          <a:p>
            <a:r>
              <a:rPr lang="en-US" sz="3600"/>
              <a:t>Tense variations in conditional 3</a:t>
            </a:r>
          </a:p>
        </p:txBody>
      </p:sp>
      <p:sp>
        <p:nvSpPr>
          <p:cNvPr id="39939" name="Rectangle 3"/>
          <p:cNvSpPr>
            <a:spLocks noGrp="1" noRot="1" noChangeArrowheads="1"/>
          </p:cNvSpPr>
          <p:nvPr>
            <p:ph idx="1"/>
          </p:nvPr>
        </p:nvSpPr>
        <p:spPr>
          <a:xfrm>
            <a:off x="0" y="1125538"/>
            <a:ext cx="9144000" cy="4970462"/>
          </a:xfrm>
        </p:spPr>
        <p:txBody>
          <a:bodyPr/>
          <a:lstStyle/>
          <a:p>
            <a:pPr>
              <a:buFont typeface="Wingdings" pitchFamily="2" charset="2"/>
              <a:buNone/>
            </a:pPr>
            <a:r>
              <a:rPr lang="en-US"/>
              <a:t>The if clause is usually in the past perfect simple. However, we can also use the </a:t>
            </a:r>
            <a:r>
              <a:rPr lang="en-US" b="1"/>
              <a:t>past perfect continuous</a:t>
            </a:r>
            <a:r>
              <a:rPr lang="en-US"/>
              <a:t> or </a:t>
            </a:r>
            <a:r>
              <a:rPr lang="en-US" b="1"/>
              <a:t>could + perfect infinitive. </a:t>
            </a:r>
          </a:p>
          <a:p>
            <a:pPr>
              <a:buFont typeface="Wingdings" pitchFamily="2" charset="2"/>
              <a:buNone/>
            </a:pPr>
            <a:endParaRPr lang="en-US" b="1"/>
          </a:p>
          <a:p>
            <a:pPr>
              <a:buFont typeface="Wingdings" pitchFamily="2" charset="2"/>
              <a:buNone/>
            </a:pPr>
            <a:r>
              <a:rPr lang="en-US" b="1"/>
              <a:t> </a:t>
            </a:r>
            <a:r>
              <a:rPr lang="en-US" sz="2800" b="1"/>
              <a:t>If he </a:t>
            </a:r>
            <a:r>
              <a:rPr lang="en-US" sz="2800" b="1" u="sng"/>
              <a:t>had been travelling</a:t>
            </a:r>
            <a:r>
              <a:rPr lang="en-US" sz="2800" b="1"/>
              <a:t> in the car, he would have been killed too. </a:t>
            </a:r>
          </a:p>
          <a:p>
            <a:pPr>
              <a:buFont typeface="Wingdings" pitchFamily="2" charset="2"/>
              <a:buNone/>
            </a:pPr>
            <a:endParaRPr lang="en-US" sz="2800" b="1"/>
          </a:p>
          <a:p>
            <a:pPr>
              <a:buFont typeface="Wingdings" pitchFamily="2" charset="2"/>
              <a:buNone/>
            </a:pPr>
            <a:r>
              <a:rPr lang="en-US" sz="2800" b="1"/>
              <a:t>If we </a:t>
            </a:r>
            <a:r>
              <a:rPr lang="en-US" sz="2800" b="1" u="sng"/>
              <a:t>could have</a:t>
            </a:r>
            <a:r>
              <a:rPr lang="en-US" sz="2800" b="1"/>
              <a:t> got a taxi, we would have come round to see you. </a:t>
            </a:r>
            <a:endParaRPr 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diamond(in)">
                                      <p:cBhvr>
                                        <p:cTn id="7" dur="2000"/>
                                        <p:tgtEl>
                                          <p:spTgt spid="3993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9939">
                                            <p:txEl>
                                              <p:pRg st="0" end="0"/>
                                            </p:txEl>
                                          </p:spTgt>
                                        </p:tgtEl>
                                        <p:attrNameLst>
                                          <p:attrName>style.visibility</p:attrName>
                                        </p:attrNameLst>
                                      </p:cBhvr>
                                      <p:to>
                                        <p:strVal val="visible"/>
                                      </p:to>
                                    </p:set>
                                    <p:animEffect transition="in" filter="strips(downLeft)">
                                      <p:cBhvr>
                                        <p:cTn id="12" dur="500"/>
                                        <p:tgtEl>
                                          <p:spTgt spid="399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 to="" calcmode="lin" valueType="num">
                                      <p:cBhvr>
                                        <p:cTn id="17" dur="1" fill="hold"/>
                                        <p:tgtEl>
                                          <p:spTgt spid="39939">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39939">
                                            <p:txEl>
                                              <p:pRg st="4" end="4"/>
                                            </p:txEl>
                                          </p:spTgt>
                                        </p:tgtEl>
                                        <p:attrNameLst>
                                          <p:attrName>style.visibility</p:attrName>
                                        </p:attrNameLst>
                                      </p:cBhvr>
                                      <p:to>
                                        <p:strVal val="visible"/>
                                      </p:to>
                                    </p:set>
                                    <p:animEffect transition="in" filter="strips(downLeft)">
                                      <p:cBhvr>
                                        <p:cTn id="22" dur="500"/>
                                        <p:tgtEl>
                                          <p:spTgt spid="39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Rot="1" noChangeArrowheads="1"/>
          </p:cNvSpPr>
          <p:nvPr>
            <p:ph idx="1"/>
          </p:nvPr>
        </p:nvSpPr>
        <p:spPr>
          <a:xfrm>
            <a:off x="468313" y="476250"/>
            <a:ext cx="8377237" cy="5473700"/>
          </a:xfrm>
        </p:spPr>
        <p:txBody>
          <a:bodyPr/>
          <a:lstStyle/>
          <a:p>
            <a:pPr>
              <a:buFont typeface="Wingdings" pitchFamily="2" charset="2"/>
              <a:buNone/>
            </a:pPr>
            <a:r>
              <a:rPr lang="en-US"/>
              <a:t>The main clause usually has the modal would + perfect infinitive. However, we can also use the modals </a:t>
            </a:r>
            <a:r>
              <a:rPr lang="en-US" b="1" u="sng"/>
              <a:t>could</a:t>
            </a:r>
            <a:r>
              <a:rPr lang="en-US"/>
              <a:t> and </a:t>
            </a:r>
            <a:r>
              <a:rPr lang="en-US" b="1" u="sng"/>
              <a:t>might</a:t>
            </a:r>
            <a:r>
              <a:rPr lang="en-US"/>
              <a:t> + perfect infinitive. </a:t>
            </a:r>
          </a:p>
          <a:p>
            <a:pPr>
              <a:buFont typeface="Wingdings" pitchFamily="2" charset="2"/>
              <a:buNone/>
            </a:pPr>
            <a:endParaRPr lang="en-US"/>
          </a:p>
          <a:p>
            <a:pPr>
              <a:buFont typeface="Wingdings" pitchFamily="2" charset="2"/>
              <a:buNone/>
            </a:pPr>
            <a:r>
              <a:rPr lang="en-US"/>
              <a:t>If I had known there was no more work to do, I </a:t>
            </a:r>
            <a:r>
              <a:rPr lang="en-US" b="1" u="sng"/>
              <a:t>could have stayed</a:t>
            </a:r>
            <a:r>
              <a:rPr lang="en-US"/>
              <a:t> in bed. </a:t>
            </a:r>
          </a:p>
          <a:p>
            <a:pPr>
              <a:buFont typeface="Wingdings" pitchFamily="2" charset="2"/>
              <a:buNone/>
            </a:pPr>
            <a:endParaRPr lang="en-US"/>
          </a:p>
          <a:p>
            <a:pPr>
              <a:buFont typeface="Wingdings" pitchFamily="2" charset="2"/>
              <a:buNone/>
            </a:pPr>
            <a:r>
              <a:rPr lang="en-US"/>
              <a:t>If the ambulance had come sooner, he </a:t>
            </a:r>
            <a:r>
              <a:rPr lang="en-US" b="1" u="sng"/>
              <a:t>might have been saved. </a:t>
            </a:r>
          </a:p>
          <a:p>
            <a:pPr>
              <a:buFont typeface="Wingdings" pitchFamily="2" charset="2"/>
              <a:buNone/>
            </a:pPr>
            <a:endParaRPr lang="en-US" b="1" u="sng"/>
          </a:p>
          <a:p>
            <a:pPr>
              <a:buFont typeface="Wingdings" pitchFamily="2" charset="2"/>
              <a:buNone/>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wheel(4)">
                                      <p:cBhvr>
                                        <p:cTn id="7" dur="2000"/>
                                        <p:tgtEl>
                                          <p:spTgt spid="41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987">
                                            <p:txEl>
                                              <p:pRg st="2" end="2"/>
                                            </p:txEl>
                                          </p:spTgt>
                                        </p:tgtEl>
                                        <p:attrNameLst>
                                          <p:attrName>style.visibility</p:attrName>
                                        </p:attrNameLst>
                                      </p:cBhvr>
                                      <p:to>
                                        <p:strVal val="visible"/>
                                      </p:to>
                                    </p:set>
                                    <p:animEffect transition="in" filter="blinds(horizontal)">
                                      <p:cBhvr>
                                        <p:cTn id="12" dur="500"/>
                                        <p:tgtEl>
                                          <p:spTgt spid="419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animEffect transition="in" filter="strips(downLeft)">
                                      <p:cBhvr>
                                        <p:cTn id="17" dur="500"/>
                                        <p:tgtEl>
                                          <p:spTgt spid="41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98" name="Rectangle 54"/>
          <p:cNvSpPr>
            <a:spLocks noChangeArrowheads="1"/>
          </p:cNvSpPr>
          <p:nvPr/>
        </p:nvSpPr>
        <p:spPr bwMode="auto">
          <a:xfrm>
            <a:off x="271463" y="139700"/>
            <a:ext cx="8218487" cy="768350"/>
          </a:xfrm>
          <a:prstGeom prst="rect">
            <a:avLst/>
          </a:prstGeom>
          <a:noFill/>
          <a:ln w="9525">
            <a:noFill/>
            <a:miter lim="800000"/>
            <a:headEnd/>
            <a:tailEnd/>
          </a:ln>
        </p:spPr>
        <p:txBody>
          <a:bodyPr anchor="ctr"/>
          <a:lstStyle/>
          <a:p>
            <a:pPr algn="ctr"/>
            <a:r>
              <a:rPr lang="es-ES" sz="3600" b="1">
                <a:solidFill>
                  <a:schemeClr val="tx2"/>
                </a:solidFill>
                <a:effectLst>
                  <a:outerShdw blurRad="38100" dist="38100" dir="2700000" algn="tl">
                    <a:srgbClr val="000000"/>
                  </a:outerShdw>
                </a:effectLst>
                <a:latin typeface="Times New Roman" pitchFamily="18" charset="0"/>
              </a:rPr>
              <a:t>MIXED C</a:t>
            </a:r>
            <a:r>
              <a:rPr lang="es-ES" sz="3600" b="1">
                <a:solidFill>
                  <a:schemeClr val="tx2"/>
                </a:solidFill>
                <a:latin typeface="Times New Roman" pitchFamily="18" charset="0"/>
              </a:rPr>
              <a:t>ONDITIONALS</a:t>
            </a:r>
            <a:endParaRPr lang="es-ES" sz="3600" b="1">
              <a:solidFill>
                <a:schemeClr val="tx2"/>
              </a:solidFill>
              <a:effectLst>
                <a:outerShdw blurRad="38100" dist="38100" dir="2700000" algn="tl">
                  <a:srgbClr val="000000"/>
                </a:outerShdw>
              </a:effectLst>
              <a:latin typeface="Arial Black" pitchFamily="34" charset="0"/>
            </a:endParaRPr>
          </a:p>
        </p:txBody>
      </p:sp>
      <p:sp>
        <p:nvSpPr>
          <p:cNvPr id="57396" name="Rectangle 52"/>
          <p:cNvSpPr>
            <a:spLocks noChangeArrowheads="1"/>
          </p:cNvSpPr>
          <p:nvPr/>
        </p:nvSpPr>
        <p:spPr bwMode="auto">
          <a:xfrm>
            <a:off x="260350" y="908050"/>
            <a:ext cx="8002588" cy="504825"/>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60000"/>
              <a:buFont typeface="Wingdings" pitchFamily="2" charset="2"/>
              <a:buChar char="n"/>
            </a:pPr>
            <a:r>
              <a:rPr lang="es-ES" sz="2000">
                <a:solidFill>
                  <a:srgbClr val="000000"/>
                </a:solidFill>
                <a:latin typeface="Times New Roman" pitchFamily="18" charset="0"/>
              </a:rPr>
              <a:t>If-clauses can be mixed provided that they make sense within a context.</a:t>
            </a:r>
            <a:endParaRPr lang="es-ES" sz="2800">
              <a:effectLst>
                <a:outerShdw blurRad="38100" dist="38100" dir="2700000" algn="tl">
                  <a:srgbClr val="000000"/>
                </a:outerShdw>
              </a:effectLst>
            </a:endParaRPr>
          </a:p>
        </p:txBody>
      </p:sp>
      <p:graphicFrame>
        <p:nvGraphicFramePr>
          <p:cNvPr id="57459" name="Group 115"/>
          <p:cNvGraphicFramePr>
            <a:graphicFrameLocks noGrp="1"/>
          </p:cNvGraphicFramePr>
          <p:nvPr/>
        </p:nvGraphicFramePr>
        <p:xfrm>
          <a:off x="198438" y="1557338"/>
          <a:ext cx="8424862" cy="5533963"/>
        </p:xfrm>
        <a:graphic>
          <a:graphicData uri="http://schemas.openxmlformats.org/drawingml/2006/table">
            <a:tbl>
              <a:tblPr/>
              <a:tblGrid>
                <a:gridCol w="1362075"/>
                <a:gridCol w="2851150"/>
                <a:gridCol w="2759075"/>
                <a:gridCol w="1452562"/>
              </a:tblGrid>
              <a:tr h="514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solidFill>
                      <a:srgbClr val="CC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smtClean="0">
                          <a:ln>
                            <a:noFill/>
                          </a:ln>
                          <a:solidFill>
                            <a:srgbClr val="000000"/>
                          </a:solidFill>
                          <a:effectLst/>
                          <a:latin typeface="Times New Roman" pitchFamily="18" charset="0"/>
                        </a:rPr>
                        <a:t>If-clause</a:t>
                      </a:r>
                      <a:endParaRPr kumimoji="0" lang="es-ES" sz="1800" b="0"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solidFill>
                      <a:srgbClr val="CC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Main clause</a:t>
                      </a:r>
                      <a:endParaRPr kumimoji="0" lang="es-ES" sz="1800" b="0"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solidFill>
                      <a:srgbClr val="CCCC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solidFill>
                      <a:srgbClr val="CCCC00"/>
                    </a:solidFill>
                  </a:tcPr>
                </a:tc>
              </a:tr>
              <a:tr h="1003300">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smtClean="0">
                          <a:ln>
                            <a:noFill/>
                          </a:ln>
                          <a:solidFill>
                            <a:srgbClr val="0066FF"/>
                          </a:solidFill>
                          <a:effectLst>
                            <a:outerShdw blurRad="38100" dist="38100" dir="2700000" algn="tl">
                              <a:srgbClr val="000000"/>
                            </a:outerShdw>
                          </a:effectLst>
                          <a:latin typeface="Times New Roman" pitchFamily="18" charset="0"/>
                        </a:rPr>
                        <a:t>Type 3</a:t>
                      </a:r>
                      <a:endParaRPr kumimoji="0" lang="es-ES" sz="1800" b="0" i="0" u="none" strike="noStrike" cap="none" normalizeH="0" baseline="0" smtClean="0">
                        <a:ln>
                          <a:noFill/>
                        </a:ln>
                        <a:solidFill>
                          <a:srgbClr val="0066FF"/>
                        </a:solidFill>
                        <a:effectLst/>
                        <a:latin typeface="Arial" charset="0"/>
                      </a:endParaRPr>
                    </a:p>
                  </a:txBody>
                  <a:tcPr marL="90000" marR="90000" marT="46800" marB="46800" horzOverflow="overflow">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If she </a:t>
                      </a:r>
                      <a:r>
                        <a:rPr kumimoji="0" lang="es-ES" sz="2000" b="0" i="0" u="none" strike="noStrike" cap="none" normalizeH="0" baseline="0" smtClean="0">
                          <a:ln>
                            <a:noFill/>
                          </a:ln>
                          <a:solidFill>
                            <a:srgbClr val="0066FF"/>
                          </a:solidFill>
                          <a:effectLst>
                            <a:outerShdw blurRad="38100" dist="38100" dir="2700000" algn="tl">
                              <a:srgbClr val="000000"/>
                            </a:outerShdw>
                          </a:effectLst>
                          <a:latin typeface="Times New Roman" pitchFamily="18" charset="0"/>
                        </a:rPr>
                        <a:t>had worked</a:t>
                      </a:r>
                      <a:r>
                        <a:rPr kumimoji="0" lang="es-ES"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 harder at university, </a:t>
                      </a:r>
                      <a:endParaRPr kumimoji="0" lang="es-ES" sz="1800" b="0"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solidFill>
                      <a:srgbClr val="CC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She </a:t>
                      </a:r>
                      <a:r>
                        <a:rPr kumimoji="0" lang="es-ES" sz="2000" b="0"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rPr>
                        <a:t>would have</a:t>
                      </a:r>
                      <a:r>
                        <a:rPr kumimoji="0" lang="es-ES"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 a degree now. </a:t>
                      </a:r>
                      <a:endParaRPr kumimoji="0" lang="es-ES" sz="1400" b="0" i="0" u="none" strike="noStrike" cap="none" normalizeH="0" baseline="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solidFill>
                      <a:srgbClr val="CCCC00"/>
                    </a:solid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rPr>
                        <a:t>Type 2</a:t>
                      </a:r>
                      <a:endParaRPr kumimoji="0" lang="es-ES" sz="1800" b="0" i="0" u="none" strike="noStrike" cap="none" normalizeH="0" baseline="0" smtClean="0">
                        <a:ln>
                          <a:noFill/>
                        </a:ln>
                        <a:solidFill>
                          <a:srgbClr val="FF0000"/>
                        </a:solidFill>
                        <a:effectLst/>
                        <a:latin typeface="Arial" charset="0"/>
                      </a:endParaRPr>
                    </a:p>
                  </a:txBody>
                  <a:tcPr marL="90000" marR="90000" marT="46800" marB="46800" horzOverflow="overflow">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00"/>
                    </a:solidFill>
                  </a:tcPr>
                </a:tc>
              </a:tr>
              <a:tr h="72072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(she didn`t work hard at university </a:t>
                      </a:r>
                      <a:endParaRPr kumimoji="0" lang="es-ES" sz="1800" b="0"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solidFill>
                      <a:srgbClr val="CC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so she doesn`t have a degree now. )</a:t>
                      </a:r>
                      <a:endParaRPr kumimoji="0" lang="es-ES" sz="1800" b="0"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solidFill>
                      <a:srgbClr val="CCCC00"/>
                    </a:solidFill>
                  </a:tcPr>
                </a:tc>
                <a:tc vMerge="1">
                  <a:txBody>
                    <a:bodyPr/>
                    <a:lstStyle/>
                    <a:p>
                      <a:endParaRPr lang="en-US"/>
                    </a:p>
                  </a:txBody>
                  <a:tcPr/>
                </a:tc>
              </a:tr>
              <a:tr h="720725">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rPr>
                        <a:t>Type 2</a:t>
                      </a:r>
                      <a:endParaRPr kumimoji="0" lang="es-ES" sz="1800" b="0" i="0" u="none" strike="noStrike" cap="none" normalizeH="0" baseline="0" smtClean="0">
                        <a:ln>
                          <a:noFill/>
                        </a:ln>
                        <a:solidFill>
                          <a:srgbClr val="FF0000"/>
                        </a:solidFill>
                        <a:effectLst/>
                        <a:latin typeface="Arial" charset="0"/>
                      </a:endParaRPr>
                    </a:p>
                  </a:txBody>
                  <a:tcPr marL="90000" marR="90000" marT="46800" marB="46800" horzOverflow="overflow">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If I </a:t>
                      </a:r>
                      <a:r>
                        <a:rPr kumimoji="0" lang="es-ES" sz="2000" b="0"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rPr>
                        <a:t>were </a:t>
                      </a:r>
                      <a:r>
                        <a:rPr kumimoji="0" lang="es-ES"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faster, </a:t>
                      </a:r>
                      <a:endParaRPr kumimoji="0" lang="es-ES" sz="1400" b="0" i="0" u="none" strike="noStrike" cap="none" normalizeH="0" baseline="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solidFill>
                      <a:srgbClr val="CC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I </a:t>
                      </a:r>
                      <a:r>
                        <a:rPr kumimoji="0" lang="es-ES" sz="2000" b="0" i="0" u="none" strike="noStrike" cap="none" normalizeH="0" baseline="0" smtClean="0">
                          <a:ln>
                            <a:noFill/>
                          </a:ln>
                          <a:solidFill>
                            <a:srgbClr val="0066FF"/>
                          </a:solidFill>
                          <a:effectLst>
                            <a:outerShdw blurRad="38100" dist="38100" dir="2700000" algn="tl">
                              <a:srgbClr val="000000"/>
                            </a:outerShdw>
                          </a:effectLst>
                          <a:latin typeface="Times New Roman" pitchFamily="18" charset="0"/>
                        </a:rPr>
                        <a:t>would have</a:t>
                      </a:r>
                      <a:r>
                        <a:rPr kumimoji="0" lang="es-ES"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 won the race.</a:t>
                      </a:r>
                      <a:endParaRPr kumimoji="0" lang="es-ES" sz="1800" b="0"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solidFill>
                      <a:srgbClr val="CCCC00"/>
                    </a:solid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smtClean="0">
                          <a:ln>
                            <a:noFill/>
                          </a:ln>
                          <a:solidFill>
                            <a:srgbClr val="0066FF"/>
                          </a:solidFill>
                          <a:effectLst>
                            <a:outerShdw blurRad="38100" dist="38100" dir="2700000" algn="tl">
                              <a:srgbClr val="000000"/>
                            </a:outerShdw>
                          </a:effectLst>
                          <a:latin typeface="Times New Roman" pitchFamily="18" charset="0"/>
                        </a:rPr>
                        <a:t>Type 3</a:t>
                      </a:r>
                      <a:endParaRPr kumimoji="0" lang="es-ES" sz="1800" b="0" i="0" u="none" strike="noStrike" cap="none" normalizeH="0" baseline="0" smtClean="0">
                        <a:ln>
                          <a:noFill/>
                        </a:ln>
                        <a:solidFill>
                          <a:srgbClr val="0066FF"/>
                        </a:solidFill>
                        <a:effectLst/>
                        <a:latin typeface="Arial" charset="0"/>
                      </a:endParaRPr>
                    </a:p>
                  </a:txBody>
                  <a:tcPr marL="90000" marR="90000" marT="46800" marB="46800" horzOverflow="overflow">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00"/>
                    </a:solidFill>
                  </a:tcPr>
                </a:tc>
              </a:tr>
              <a:tr h="97155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ES" sz="1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(I´m not fast</a:t>
                      </a:r>
                      <a:endParaRPr kumimoji="0" lang="en-US" sz="1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ndParaRPr>
                    </a:p>
                  </a:txBody>
                  <a:tcPr marL="90000" marR="90000" marT="46800" marB="46800" horzOverflow="overflow">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solidFill>
                      <a:srgbClr val="CC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rgbClr val="000000"/>
                          </a:solidFill>
                          <a:effectLst>
                            <a:outerShdw blurRad="38100" dist="38100" dir="2700000" algn="tl">
                              <a:srgbClr val="FFFFFF"/>
                            </a:outerShdw>
                          </a:effectLst>
                          <a:latin typeface="Arial" charset="0"/>
                        </a:rPr>
                        <a:t>so I didn´t win the race.)</a:t>
                      </a:r>
                      <a:endParaRPr kumimoji="0" lang="en-US" sz="1800" b="0" i="0" u="none" strike="noStrike" cap="none" normalizeH="0" baseline="0" smtClean="0">
                        <a:ln>
                          <a:noFill/>
                        </a:ln>
                        <a:solidFill>
                          <a:srgbClr val="000000"/>
                        </a:solidFill>
                        <a:effectLst>
                          <a:outerShdw blurRad="38100" dist="38100" dir="2700000" algn="tl">
                            <a:srgbClr val="FFFFFF"/>
                          </a:outerShdw>
                        </a:effectLst>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solidFill>
                      <a:srgbClr val="CCCC00"/>
                    </a:solidFill>
                  </a:tcPr>
                </a:tc>
                <a:tc vMerge="1">
                  <a:txBody>
                    <a:bodyPr/>
                    <a:lstStyle/>
                    <a:p>
                      <a:endParaRPr lang="en-US"/>
                    </a:p>
                  </a:txBody>
                  <a:tcPr/>
                </a:tc>
              </a:tr>
              <a:tr h="690563">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rPr>
                        <a:t>Type2 </a:t>
                      </a:r>
                      <a:endParaRPr kumimoji="0" lang="es-ES" sz="1400" b="0" i="0" u="none" strike="noStrike" cap="none" normalizeH="0" baseline="0" smtClean="0">
                        <a:ln>
                          <a:noFill/>
                        </a:ln>
                        <a:solidFill>
                          <a:srgbClr val="FF0000"/>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                                                                                                                                              </a:t>
                      </a:r>
                      <a:endParaRPr kumimoji="0" lang="es-ES" sz="1800" b="0"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solidFill>
                      <a:srgbClr val="CC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If they </a:t>
                      </a:r>
                      <a:r>
                        <a:rPr kumimoji="0" lang="en-US" sz="2000" b="0"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rPr>
                        <a:t>were studying</a:t>
                      </a:r>
                      <a:r>
                        <a:rPr kumimoji="0" lang="en-US"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 all morning, </a:t>
                      </a:r>
                    </a:p>
                  </a:txBody>
                  <a:tcPr marL="90000" marR="90000" marT="46800" marB="46800" horzOverflow="overflow">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solidFill>
                      <a:srgbClr val="CC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they </a:t>
                      </a:r>
                      <a:r>
                        <a:rPr kumimoji="0" lang="es-ES" sz="2000" b="0" i="0" u="none" strike="noStrike" cap="none" normalizeH="0" baseline="0" smtClean="0">
                          <a:ln>
                            <a:noFill/>
                          </a:ln>
                          <a:solidFill>
                            <a:srgbClr val="660066"/>
                          </a:solidFill>
                          <a:effectLst>
                            <a:outerShdw blurRad="38100" dist="38100" dir="2700000" algn="tl">
                              <a:srgbClr val="000000"/>
                            </a:outerShdw>
                          </a:effectLst>
                          <a:latin typeface="Times New Roman" pitchFamily="18" charset="0"/>
                        </a:rPr>
                        <a:t>will be</a:t>
                      </a:r>
                      <a:r>
                        <a:rPr kumimoji="0" lang="es-ES"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 tired now. </a:t>
                      </a:r>
                      <a:endParaRPr kumimoji="0" lang="es-ES" sz="1400" b="0" i="0" u="none" strike="noStrike" cap="none" normalizeH="0" baseline="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solidFill>
                      <a:srgbClr val="CCCC00"/>
                    </a:solid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smtClean="0">
                          <a:ln>
                            <a:noFill/>
                          </a:ln>
                          <a:solidFill>
                            <a:srgbClr val="660066"/>
                          </a:solidFill>
                          <a:effectLst>
                            <a:outerShdw blurRad="38100" dist="38100" dir="2700000" algn="tl">
                              <a:srgbClr val="000000"/>
                            </a:outerShdw>
                          </a:effectLst>
                          <a:latin typeface="Times New Roman" pitchFamily="18" charset="0"/>
                        </a:rPr>
                        <a:t>Type 1 </a:t>
                      </a:r>
                      <a:endParaRPr kumimoji="0" lang="es-ES" sz="1400" b="0" i="0" u="none" strike="noStrike" cap="none" normalizeH="0" baseline="0" smtClean="0">
                        <a:ln>
                          <a:noFill/>
                        </a:ln>
                        <a:solidFill>
                          <a:srgbClr val="660066"/>
                        </a:solidFill>
                        <a:effectLst/>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rgbClr val="660066"/>
                        </a:solidFill>
                        <a:effectLst/>
                        <a:latin typeface="Arial" charset="0"/>
                      </a:endParaRPr>
                    </a:p>
                  </a:txBody>
                  <a:tcPr marL="90000" marR="90000" marT="46800" marB="46800" horzOverflow="overflow">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solidFill>
                      <a:srgbClr val="CCCC00"/>
                    </a:solidFill>
                  </a:tcPr>
                </a:tc>
              </a:tr>
              <a:tr h="44926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(they were studying</a:t>
                      </a:r>
                      <a:endParaRPr kumimoji="0" lang="es-ES" sz="1800" b="0"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solidFill>
                      <a:srgbClr val="CC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so they are tired now.)</a:t>
                      </a:r>
                      <a:endParaRPr kumimoji="0" lang="es-ES" sz="1800" b="0"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solidFill>
                      <a:srgbClr val="CCCC00"/>
                    </a:solidFill>
                  </a:tcPr>
                </a:tc>
                <a:tc vMerge="1">
                  <a:txBody>
                    <a:bodyPr/>
                    <a:lstStyle/>
                    <a:p>
                      <a:endParaRPr lang="en-US"/>
                    </a:p>
                  </a:txBody>
                  <a:tcPr/>
                </a:tc>
              </a:tr>
              <a:tr h="450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99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99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99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a:noFill/>
                    </a:lnR>
                    <a:lnT w="12700" cap="flat" cmpd="sng" algn="ctr">
                      <a:solidFill>
                        <a:srgbClr val="FF99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406" name="Text Box 62"/>
          <p:cNvSpPr txBox="1">
            <a:spLocks noChangeArrowheads="1"/>
          </p:cNvSpPr>
          <p:nvPr/>
        </p:nvSpPr>
        <p:spPr bwMode="auto">
          <a:xfrm>
            <a:off x="303213" y="6256338"/>
            <a:ext cx="184150" cy="366712"/>
          </a:xfrm>
          <a:prstGeom prst="rect">
            <a:avLst/>
          </a:prstGeom>
          <a:noFill/>
          <a:ln w="9525">
            <a:noFill/>
            <a:miter lim="800000"/>
            <a:headEnd/>
            <a:tailEnd/>
          </a:ln>
          <a:effectLst/>
        </p:spPr>
        <p:txBody>
          <a:bodyPr wrap="none">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573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7396">
                                            <p:txEl>
                                              <p:pRg st="0" end="0"/>
                                            </p:txEl>
                                          </p:spTgt>
                                        </p:tgtEl>
                                        <p:attrNameLst>
                                          <p:attrName>style.visibility</p:attrName>
                                        </p:attrNameLst>
                                      </p:cBhvr>
                                      <p:to>
                                        <p:strVal val="visible"/>
                                      </p:to>
                                    </p:set>
                                    <p:anim calcmode="lin" valueType="num">
                                      <p:cBhvr additive="base">
                                        <p:cTn id="11" dur="500" fill="hold"/>
                                        <p:tgtEl>
                                          <p:spTgt spid="5739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73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57459"/>
                                        </p:tgtEl>
                                        <p:attrNameLst>
                                          <p:attrName>style.visibility</p:attrName>
                                        </p:attrNameLst>
                                      </p:cBhvr>
                                      <p:to>
                                        <p:strVal val="visible"/>
                                      </p:to>
                                    </p:set>
                                    <p:anim calcmode="lin" valueType="num">
                                      <p:cBhvr>
                                        <p:cTn id="17" dur="500" fill="hold"/>
                                        <p:tgtEl>
                                          <p:spTgt spid="57459"/>
                                        </p:tgtEl>
                                        <p:attrNameLst>
                                          <p:attrName>ppt_w</p:attrName>
                                        </p:attrNameLst>
                                      </p:cBhvr>
                                      <p:tavLst>
                                        <p:tav tm="0">
                                          <p:val>
                                            <p:fltVal val="0"/>
                                          </p:val>
                                        </p:tav>
                                        <p:tav tm="100000">
                                          <p:val>
                                            <p:strVal val="#ppt_w"/>
                                          </p:val>
                                        </p:tav>
                                      </p:tavLst>
                                    </p:anim>
                                    <p:anim calcmode="lin" valueType="num">
                                      <p:cBhvr>
                                        <p:cTn id="18" dur="500" fill="hold"/>
                                        <p:tgtEl>
                                          <p:spTgt spid="57459"/>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4" presetClass="entr" presetSubtype="0" fill="hold" grpId="1" nodeType="clickEffect">
                                  <p:stCondLst>
                                    <p:cond delay="0"/>
                                  </p:stCondLst>
                                  <p:iterate type="lt">
                                    <p:tmAbs val="0"/>
                                  </p:iterate>
                                  <p:childTnLst>
                                    <p:set>
                                      <p:cBhvr>
                                        <p:cTn id="22" dur="1" fill="hold">
                                          <p:stCondLst>
                                            <p:cond delay="0"/>
                                          </p:stCondLst>
                                        </p:cTn>
                                        <p:tgtEl>
                                          <p:spTgt spid="57398"/>
                                        </p:tgtEl>
                                        <p:attrNameLst>
                                          <p:attrName>style.visibility</p:attrName>
                                        </p:attrNameLst>
                                      </p:cBhvr>
                                      <p:to>
                                        <p:strVal val="visible"/>
                                      </p:to>
                                    </p:set>
                                    <p:anim to="" calcmode="lin" valueType="num">
                                      <p:cBhvr>
                                        <p:cTn id="23" dur="1" fill="hold"/>
                                        <p:tgtEl>
                                          <p:spTgt spid="5739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98" grpId="0" autoUpdateAnimBg="0"/>
      <p:bldP spid="57398" grpId="1"/>
      <p:bldP spid="57396"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Text Box 5"/>
          <p:cNvSpPr txBox="1">
            <a:spLocks noChangeArrowheads="1"/>
          </p:cNvSpPr>
          <p:nvPr/>
        </p:nvSpPr>
        <p:spPr bwMode="auto">
          <a:xfrm>
            <a:off x="661988" y="179388"/>
            <a:ext cx="7366000" cy="579437"/>
          </a:xfrm>
          <a:prstGeom prst="rect">
            <a:avLst/>
          </a:prstGeom>
          <a:noFill/>
          <a:ln w="9525">
            <a:noFill/>
            <a:miter lim="800000"/>
            <a:headEnd/>
            <a:tailEnd/>
          </a:ln>
          <a:effectLst/>
        </p:spPr>
        <p:txBody>
          <a:bodyPr>
            <a:spAutoFit/>
          </a:bodyPr>
          <a:lstStyle/>
          <a:p>
            <a:pPr algn="ctr"/>
            <a:r>
              <a:rPr lang="en-US" sz="3200" b="1"/>
              <a:t>Words other than </a:t>
            </a:r>
            <a:r>
              <a:rPr lang="en-US" sz="3200" b="1" i="1"/>
              <a:t>if </a:t>
            </a:r>
          </a:p>
        </p:txBody>
      </p:sp>
      <p:sp>
        <p:nvSpPr>
          <p:cNvPr id="50184" name="Rectangle 8"/>
          <p:cNvSpPr>
            <a:spLocks noChangeArrowheads="1"/>
          </p:cNvSpPr>
          <p:nvPr/>
        </p:nvSpPr>
        <p:spPr bwMode="auto">
          <a:xfrm>
            <a:off x="395288" y="1633538"/>
            <a:ext cx="7181850" cy="366712"/>
          </a:xfrm>
          <a:prstGeom prst="rect">
            <a:avLst/>
          </a:prstGeom>
          <a:noFill/>
          <a:ln w="9525">
            <a:noFill/>
            <a:miter lim="800000"/>
            <a:headEnd/>
            <a:tailEnd/>
          </a:ln>
          <a:effectLst/>
        </p:spPr>
        <p:txBody>
          <a:bodyPr anchor="ctr">
            <a:spAutoFit/>
          </a:bodyPr>
          <a:lstStyle/>
          <a:p>
            <a:pPr algn="ctr" eaLnBrk="0" hangingPunct="0"/>
            <a:endParaRPr lang="en-US"/>
          </a:p>
        </p:txBody>
      </p:sp>
      <p:graphicFrame>
        <p:nvGraphicFramePr>
          <p:cNvPr id="50271" name="Group 95"/>
          <p:cNvGraphicFramePr>
            <a:graphicFrameLocks noGrp="1"/>
          </p:cNvGraphicFramePr>
          <p:nvPr>
            <p:ph/>
          </p:nvPr>
        </p:nvGraphicFramePr>
        <p:xfrm>
          <a:off x="0" y="981075"/>
          <a:ext cx="9144000" cy="5638800"/>
        </p:xfrm>
        <a:graphic>
          <a:graphicData uri="http://schemas.openxmlformats.org/drawingml/2006/table">
            <a:tbl>
              <a:tblPr/>
              <a:tblGrid>
                <a:gridCol w="2444750"/>
                <a:gridCol w="6699250"/>
              </a:tblGrid>
              <a:tr h="5111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Unless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I won`t go out unless he comes too.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Even if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Even if it rains, we`ll go to the match.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27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If only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rPr>
                        <a:t>If only I had money, I would go out more.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As/so long as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rPr>
                        <a:t>You can use the car as long as you take care of it.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82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On condition (that)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rPr>
                        <a:t>I`ll lend you the car on condition that you take care of it.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Provided / providing (that)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rPr>
                        <a:t>I`ll lend you the car provided that you take care of it</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Assuming (that)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rPr>
                        <a:t>Assuming that you take care of the car, I`ll lend it to you.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81"/>
                                        </p:tgtEl>
                                        <p:attrNameLst>
                                          <p:attrName>style.visibility</p:attrName>
                                        </p:attrNameLst>
                                      </p:cBhvr>
                                      <p:to>
                                        <p:strVal val="visible"/>
                                      </p:to>
                                    </p:set>
                                    <p:animEffect transition="in" filter="blinds(horizontal)">
                                      <p:cBhvr>
                                        <p:cTn id="7" dur="500"/>
                                        <p:tgtEl>
                                          <p:spTgt spid="5018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50271"/>
                                        </p:tgtEl>
                                        <p:attrNameLst>
                                          <p:attrName>style.visibility</p:attrName>
                                        </p:attrNameLst>
                                      </p:cBhvr>
                                      <p:to>
                                        <p:strVal val="visible"/>
                                      </p:to>
                                    </p:set>
                                    <p:animEffect transition="in" filter="wheel(4)">
                                      <p:cBhvr>
                                        <p:cTn id="12" dur="2000"/>
                                        <p:tgtEl>
                                          <p:spTgt spid="50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63" name="Group 39"/>
          <p:cNvGraphicFramePr>
            <a:graphicFrameLocks noGrp="1"/>
          </p:cNvGraphicFramePr>
          <p:nvPr/>
        </p:nvGraphicFramePr>
        <p:xfrm>
          <a:off x="684213" y="1397000"/>
          <a:ext cx="8208962" cy="4098925"/>
        </p:xfrm>
        <a:graphic>
          <a:graphicData uri="http://schemas.openxmlformats.org/drawingml/2006/table">
            <a:tbl>
              <a:tblPr/>
              <a:tblGrid>
                <a:gridCol w="3141662"/>
                <a:gridCol w="5067300"/>
              </a:tblGrid>
              <a:tr h="13541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Suppose / supposing (that)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Suppose you had a lot of money, would you give up work?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57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What if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What if you had a lot of money, would you give up work?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41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Imagine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Imagine you had a lot of money, would you give up work?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2257" name="Text Box 33"/>
          <p:cNvSpPr txBox="1">
            <a:spLocks noChangeArrowheads="1"/>
          </p:cNvSpPr>
          <p:nvPr/>
        </p:nvSpPr>
        <p:spPr bwMode="auto">
          <a:xfrm>
            <a:off x="684213" y="0"/>
            <a:ext cx="3003550" cy="579438"/>
          </a:xfrm>
          <a:prstGeom prst="rect">
            <a:avLst/>
          </a:prstGeom>
          <a:noFill/>
          <a:ln w="9525">
            <a:noFill/>
            <a:miter lim="800000"/>
            <a:headEnd/>
            <a:tailEnd/>
          </a:ln>
          <a:effectLst/>
        </p:spPr>
        <p:txBody>
          <a:bodyPr wrap="none">
            <a:spAutoFit/>
          </a:bodyPr>
          <a:lstStyle/>
          <a:p>
            <a:r>
              <a:rPr lang="en-US" sz="3200"/>
              <a:t>In questions….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57"/>
                                        </p:tgtEl>
                                        <p:attrNameLst>
                                          <p:attrName>style.visibility</p:attrName>
                                        </p:attrNameLst>
                                      </p:cBhvr>
                                      <p:to>
                                        <p:strVal val="visible"/>
                                      </p:to>
                                    </p:set>
                                    <p:animEffect transition="in" filter="blinds(horizontal)">
                                      <p:cBhvr>
                                        <p:cTn id="7" dur="500"/>
                                        <p:tgtEl>
                                          <p:spTgt spid="5225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52263"/>
                                        </p:tgtEl>
                                        <p:attrNameLst>
                                          <p:attrName>style.visibility</p:attrName>
                                        </p:attrNameLst>
                                      </p:cBhvr>
                                      <p:to>
                                        <p:strVal val="visible"/>
                                      </p:to>
                                    </p:set>
                                    <p:animEffect transition="in" filter="wheel(4)">
                                      <p:cBhvr>
                                        <p:cTn id="12" dur="2000"/>
                                        <p:tgtEl>
                                          <p:spTgt spid="52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57"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bg>
      <p:bgPr>
        <a:solidFill>
          <a:srgbClr val="00FF99"/>
        </a:solidFill>
        <a:effectLst/>
      </p:bgPr>
    </p:bg>
    <p:spTree>
      <p:nvGrpSpPr>
        <p:cNvPr id="1" name=""/>
        <p:cNvGrpSpPr/>
        <p:nvPr/>
      </p:nvGrpSpPr>
      <p:grpSpPr>
        <a:xfrm>
          <a:off x="0" y="0"/>
          <a:ext cx="0" cy="0"/>
          <a:chOff x="0" y="0"/>
          <a:chExt cx="0" cy="0"/>
        </a:xfrm>
      </p:grpSpPr>
      <p:sp>
        <p:nvSpPr>
          <p:cNvPr id="10244" name="Rectangle 4"/>
          <p:cNvSpPr>
            <a:spLocks noGrp="1" noChangeArrowheads="1"/>
          </p:cNvSpPr>
          <p:nvPr>
            <p:ph type="ctrTitle"/>
          </p:nvPr>
        </p:nvSpPr>
        <p:spPr>
          <a:xfrm>
            <a:off x="990600" y="765175"/>
            <a:ext cx="7772400" cy="1150938"/>
          </a:xfrm>
        </p:spPr>
        <p:txBody>
          <a:bodyPr>
            <a:normAutofit fontScale="90000"/>
          </a:bodyPr>
          <a:lstStyle/>
          <a:p>
            <a:pPr algn="ctr"/>
            <a:r>
              <a:rPr lang="es-ES" sz="4800">
                <a:solidFill>
                  <a:srgbClr val="070113"/>
                </a:solidFill>
              </a:rPr>
              <a:t>3 MAIN TYPES: </a:t>
            </a:r>
            <a:br>
              <a:rPr lang="es-ES" sz="4800">
                <a:solidFill>
                  <a:srgbClr val="070113"/>
                </a:solidFill>
              </a:rPr>
            </a:br>
            <a:endParaRPr lang="es-ES" sz="4800">
              <a:solidFill>
                <a:srgbClr val="070113"/>
              </a:solidFill>
            </a:endParaRPr>
          </a:p>
        </p:txBody>
      </p:sp>
      <p:sp>
        <p:nvSpPr>
          <p:cNvPr id="10246" name="Text Box 6"/>
          <p:cNvSpPr txBox="1">
            <a:spLocks noChangeArrowheads="1"/>
          </p:cNvSpPr>
          <p:nvPr/>
        </p:nvSpPr>
        <p:spPr bwMode="auto">
          <a:xfrm>
            <a:off x="684213" y="2060575"/>
            <a:ext cx="7704137" cy="3046988"/>
          </a:xfrm>
          <a:prstGeom prst="rect">
            <a:avLst/>
          </a:prstGeom>
          <a:noFill/>
          <a:ln w="9525">
            <a:noFill/>
            <a:miter lim="800000"/>
            <a:headEnd/>
            <a:tailEnd/>
          </a:ln>
          <a:effectLst/>
        </p:spPr>
        <p:txBody>
          <a:bodyPr>
            <a:spAutoFit/>
          </a:bodyPr>
          <a:lstStyle/>
          <a:p>
            <a:pPr algn="ctr"/>
            <a:endParaRPr lang="es-ES" sz="4800" b="1" dirty="0" smtClean="0">
              <a:solidFill>
                <a:srgbClr val="050113"/>
              </a:solidFill>
            </a:endParaRPr>
          </a:p>
          <a:p>
            <a:pPr algn="ctr"/>
            <a:r>
              <a:rPr lang="es-ES" sz="4800" b="1" dirty="0" err="1" smtClean="0">
                <a:solidFill>
                  <a:srgbClr val="050113"/>
                </a:solidFill>
              </a:rPr>
              <a:t>First</a:t>
            </a:r>
            <a:r>
              <a:rPr lang="es-ES" sz="4800" b="1" dirty="0">
                <a:solidFill>
                  <a:srgbClr val="050113"/>
                </a:solidFill>
              </a:rPr>
              <a:t>, </a:t>
            </a:r>
            <a:r>
              <a:rPr lang="es-ES" sz="4800" b="1" dirty="0" err="1">
                <a:solidFill>
                  <a:srgbClr val="050113"/>
                </a:solidFill>
              </a:rPr>
              <a:t>second</a:t>
            </a:r>
            <a:r>
              <a:rPr lang="es-ES" sz="4800" b="1" dirty="0">
                <a:solidFill>
                  <a:srgbClr val="050113"/>
                </a:solidFill>
              </a:rPr>
              <a:t> and </a:t>
            </a:r>
            <a:r>
              <a:rPr lang="es-ES" sz="4800" b="1" dirty="0" err="1">
                <a:solidFill>
                  <a:srgbClr val="050113"/>
                </a:solidFill>
              </a:rPr>
              <a:t>third</a:t>
            </a:r>
            <a:r>
              <a:rPr lang="es-ES" sz="4800" b="1" dirty="0">
                <a:solidFill>
                  <a:srgbClr val="050113"/>
                </a:solidFill>
              </a:rPr>
              <a:t> </a:t>
            </a:r>
            <a:r>
              <a:rPr lang="es-ES" sz="4800" b="1" dirty="0" err="1">
                <a:solidFill>
                  <a:srgbClr val="050113"/>
                </a:solidFill>
              </a:rPr>
              <a:t>conditional</a:t>
            </a:r>
            <a:r>
              <a:rPr lang="es-ES" sz="4800" b="1" dirty="0">
                <a:solidFill>
                  <a:srgbClr val="050113"/>
                </a:solidFill>
              </a:rPr>
              <a:t> </a:t>
            </a:r>
          </a:p>
          <a:p>
            <a:endParaRPr lang="es-ES" sz="4800" b="1" dirty="0">
              <a:solidFill>
                <a:srgbClr val="05011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checkerboard(across)">
                                      <p:cBhvr>
                                        <p:cTn id="7" dur="500"/>
                                        <p:tgtEl>
                                          <p:spTgt spid="1024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10246">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92" name="Text Box 20"/>
          <p:cNvSpPr txBox="1">
            <a:spLocks noChangeArrowheads="1"/>
          </p:cNvSpPr>
          <p:nvPr/>
        </p:nvSpPr>
        <p:spPr bwMode="auto">
          <a:xfrm>
            <a:off x="684213" y="0"/>
            <a:ext cx="7488237" cy="1200329"/>
          </a:xfrm>
          <a:prstGeom prst="rect">
            <a:avLst/>
          </a:prstGeom>
          <a:noFill/>
          <a:ln w="9525">
            <a:noFill/>
            <a:miter lim="800000"/>
            <a:headEnd/>
            <a:tailEnd/>
          </a:ln>
          <a:effectLst/>
        </p:spPr>
        <p:txBody>
          <a:bodyPr>
            <a:spAutoFit/>
          </a:bodyPr>
          <a:lstStyle/>
          <a:p>
            <a:pPr algn="ctr"/>
            <a:endParaRPr lang="en-US" sz="3600" b="1" dirty="0" smtClean="0"/>
          </a:p>
          <a:p>
            <a:pPr algn="ctr"/>
            <a:r>
              <a:rPr lang="en-US" sz="3600" b="1" dirty="0" smtClean="0"/>
              <a:t>IMPLIED </a:t>
            </a:r>
            <a:r>
              <a:rPr lang="en-US" sz="3600" b="1" dirty="0"/>
              <a:t>CONDITIONALS </a:t>
            </a:r>
          </a:p>
        </p:txBody>
      </p:sp>
      <p:sp>
        <p:nvSpPr>
          <p:cNvPr id="54294" name="Rectangle 22"/>
          <p:cNvSpPr>
            <a:spLocks noChangeArrowheads="1"/>
          </p:cNvSpPr>
          <p:nvPr/>
        </p:nvSpPr>
        <p:spPr bwMode="auto">
          <a:xfrm>
            <a:off x="539750" y="1087438"/>
            <a:ext cx="8208963" cy="5456237"/>
          </a:xfrm>
          <a:prstGeom prst="rect">
            <a:avLst/>
          </a:prstGeom>
          <a:noFill/>
          <a:ln w="9525">
            <a:noFill/>
            <a:miter lim="800000"/>
            <a:headEnd/>
            <a:tailEnd/>
          </a:ln>
          <a:effectLst/>
        </p:spPr>
        <p:txBody>
          <a:bodyPr anchor="ctr">
            <a:spAutoFit/>
          </a:bodyPr>
          <a:lstStyle/>
          <a:p>
            <a:pPr algn="ctr"/>
            <a:r>
              <a:rPr lang="en-US" sz="2800" dirty="0"/>
              <a:t>Conditions are not always expressed in the form of conditional clauses, particularly in spoken English. They can be expressed in another way or they may be evident from the context. The rules for the verb usage are still followed in the result clause (main clause).</a:t>
            </a:r>
          </a:p>
          <a:p>
            <a:pPr algn="ctr"/>
            <a:endParaRPr lang="es-ES" sz="2800" dirty="0"/>
          </a:p>
          <a:p>
            <a:pPr algn="ctr"/>
            <a:r>
              <a:rPr lang="en-US" sz="2400" dirty="0"/>
              <a:t>He committed the crime, otherwise he wouldn’t have been arrested. (implied conditional)</a:t>
            </a:r>
          </a:p>
          <a:p>
            <a:pPr algn="ctr"/>
            <a:r>
              <a:rPr lang="en-US" sz="2000" dirty="0"/>
              <a:t>If he hadn’t committed the crime, he wouldn’t have been arrested.</a:t>
            </a:r>
          </a:p>
          <a:p>
            <a:pPr algn="ctr"/>
            <a:endParaRPr lang="es-ES" sz="2000" dirty="0"/>
          </a:p>
          <a:p>
            <a:pPr algn="ctr"/>
            <a:r>
              <a:rPr lang="en-US" sz="2400" dirty="0"/>
              <a:t>I would have stayed longer, but he didn’t ask me to. (implied conditional)</a:t>
            </a:r>
            <a:endParaRPr lang="es-ES" sz="2400" dirty="0"/>
          </a:p>
          <a:p>
            <a:pPr algn="ctr"/>
            <a:r>
              <a:rPr lang="en-US" sz="2000" dirty="0"/>
              <a:t>I would have stayed longer if he had asked me 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4292"/>
                                        </p:tgtEl>
                                        <p:attrNameLst>
                                          <p:attrName>style.visibility</p:attrName>
                                        </p:attrNameLst>
                                      </p:cBhvr>
                                      <p:to>
                                        <p:strVal val="visible"/>
                                      </p:to>
                                    </p:set>
                                    <p:animEffect transition="in" filter="strips(downLeft)">
                                      <p:cBhvr>
                                        <p:cTn id="7" dur="500"/>
                                        <p:tgtEl>
                                          <p:spTgt spid="5429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4294">
                                            <p:txEl>
                                              <p:pRg st="0" end="0"/>
                                            </p:txEl>
                                          </p:spTgt>
                                        </p:tgtEl>
                                        <p:attrNameLst>
                                          <p:attrName>style.visibility</p:attrName>
                                        </p:attrNameLst>
                                      </p:cBhvr>
                                      <p:to>
                                        <p:strVal val="visible"/>
                                      </p:to>
                                    </p:set>
                                    <p:animEffect transition="in" filter="diamond(in)">
                                      <p:cBhvr>
                                        <p:cTn id="12" dur="2000"/>
                                        <p:tgtEl>
                                          <p:spTgt spid="5429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nodeType="clickEffect">
                                  <p:stCondLst>
                                    <p:cond delay="0"/>
                                  </p:stCondLst>
                                  <p:childTnLst>
                                    <p:set>
                                      <p:cBhvr>
                                        <p:cTn id="16" dur="1" fill="hold">
                                          <p:stCondLst>
                                            <p:cond delay="0"/>
                                          </p:stCondLst>
                                        </p:cTn>
                                        <p:tgtEl>
                                          <p:spTgt spid="54294">
                                            <p:txEl>
                                              <p:pRg st="2" end="2"/>
                                            </p:txEl>
                                          </p:spTgt>
                                        </p:tgtEl>
                                        <p:attrNameLst>
                                          <p:attrName>style.visibility</p:attrName>
                                        </p:attrNameLst>
                                      </p:cBhvr>
                                      <p:to>
                                        <p:strVal val="visible"/>
                                      </p:to>
                                    </p:set>
                                    <p:animEffect transition="in" filter="plus(in)">
                                      <p:cBhvr>
                                        <p:cTn id="17" dur="2000"/>
                                        <p:tgtEl>
                                          <p:spTgt spid="542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4" fill="hold" nodeType="clickEffect">
                                  <p:stCondLst>
                                    <p:cond delay="0"/>
                                  </p:stCondLst>
                                  <p:childTnLst>
                                    <p:set>
                                      <p:cBhvr>
                                        <p:cTn id="21" dur="1" fill="hold">
                                          <p:stCondLst>
                                            <p:cond delay="0"/>
                                          </p:stCondLst>
                                        </p:cTn>
                                        <p:tgtEl>
                                          <p:spTgt spid="54294">
                                            <p:txEl>
                                              <p:pRg st="3" end="3"/>
                                            </p:txEl>
                                          </p:spTgt>
                                        </p:tgtEl>
                                        <p:attrNameLst>
                                          <p:attrName>style.visibility</p:attrName>
                                        </p:attrNameLst>
                                      </p:cBhvr>
                                      <p:to>
                                        <p:strVal val="visible"/>
                                      </p:to>
                                    </p:set>
                                    <p:animEffect transition="in" filter="wheel(4)">
                                      <p:cBhvr>
                                        <p:cTn id="22" dur="2000"/>
                                        <p:tgtEl>
                                          <p:spTgt spid="542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54294">
                                            <p:txEl>
                                              <p:pRg st="5" end="5"/>
                                            </p:txEl>
                                          </p:spTgt>
                                        </p:tgtEl>
                                        <p:attrNameLst>
                                          <p:attrName>style.visibility</p:attrName>
                                        </p:attrNameLst>
                                      </p:cBhvr>
                                      <p:to>
                                        <p:strVal val="visible"/>
                                      </p:to>
                                    </p:set>
                                    <p:animEffect transition="in" filter="diamond(in)">
                                      <p:cBhvr>
                                        <p:cTn id="27" dur="2000"/>
                                        <p:tgtEl>
                                          <p:spTgt spid="5429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4" fill="hold" nodeType="clickEffect">
                                  <p:stCondLst>
                                    <p:cond delay="0"/>
                                  </p:stCondLst>
                                  <p:childTnLst>
                                    <p:set>
                                      <p:cBhvr>
                                        <p:cTn id="31" dur="1" fill="hold">
                                          <p:stCondLst>
                                            <p:cond delay="0"/>
                                          </p:stCondLst>
                                        </p:cTn>
                                        <p:tgtEl>
                                          <p:spTgt spid="54294">
                                            <p:txEl>
                                              <p:pRg st="6" end="6"/>
                                            </p:txEl>
                                          </p:spTgt>
                                        </p:tgtEl>
                                        <p:attrNameLst>
                                          <p:attrName>style.visibility</p:attrName>
                                        </p:attrNameLst>
                                      </p:cBhvr>
                                      <p:to>
                                        <p:strVal val="visible"/>
                                      </p:to>
                                    </p:set>
                                    <p:animEffect transition="in" filter="wheel(4)">
                                      <p:cBhvr>
                                        <p:cTn id="32" dur="2000"/>
                                        <p:tgtEl>
                                          <p:spTgt spid="542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9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title"/>
          </p:nvPr>
        </p:nvSpPr>
        <p:spPr>
          <a:xfrm>
            <a:off x="457200" y="0"/>
            <a:ext cx="8385175" cy="1676400"/>
          </a:xfrm>
        </p:spPr>
        <p:txBody>
          <a:bodyPr/>
          <a:lstStyle/>
          <a:p>
            <a:pPr algn="ctr"/>
            <a:r>
              <a:rPr lang="en-US"/>
              <a:t>Inversion </a:t>
            </a:r>
          </a:p>
        </p:txBody>
      </p:sp>
      <p:sp>
        <p:nvSpPr>
          <p:cNvPr id="62467" name="Rectangle 3"/>
          <p:cNvSpPr>
            <a:spLocks noGrp="1" noRot="1" noChangeArrowheads="1"/>
          </p:cNvSpPr>
          <p:nvPr>
            <p:ph idx="1"/>
          </p:nvPr>
        </p:nvSpPr>
        <p:spPr>
          <a:xfrm>
            <a:off x="838200" y="1196975"/>
            <a:ext cx="8007350" cy="4899025"/>
          </a:xfrm>
        </p:spPr>
        <p:txBody>
          <a:bodyPr/>
          <a:lstStyle/>
          <a:p>
            <a:pPr>
              <a:lnSpc>
                <a:spcPct val="90000"/>
              </a:lnSpc>
            </a:pPr>
            <a:r>
              <a:rPr lang="en-US" sz="2800"/>
              <a:t>If the first verb in a conditional </a:t>
            </a:r>
            <a:r>
              <a:rPr lang="en-US" sz="2800" i="1"/>
              <a:t>if clause</a:t>
            </a:r>
            <a:r>
              <a:rPr lang="en-US" sz="2800"/>
              <a:t> is </a:t>
            </a:r>
            <a:r>
              <a:rPr lang="en-US" sz="2800" b="1" u="sng"/>
              <a:t>should, were</a:t>
            </a:r>
            <a:r>
              <a:rPr lang="en-US" sz="2800"/>
              <a:t> or </a:t>
            </a:r>
            <a:r>
              <a:rPr lang="en-US" sz="2800" b="1" u="sng"/>
              <a:t>had, </a:t>
            </a:r>
            <a:r>
              <a:rPr lang="en-US" sz="2800"/>
              <a:t>we can leave out </a:t>
            </a:r>
            <a:r>
              <a:rPr lang="en-US" sz="2800" b="1" u="sng"/>
              <a:t>if </a:t>
            </a:r>
            <a:r>
              <a:rPr lang="en-US" sz="2800"/>
              <a:t>and put the verb at the start of the clause. We do this particularly in formal or literary English. </a:t>
            </a:r>
          </a:p>
          <a:p>
            <a:pPr>
              <a:lnSpc>
                <a:spcPct val="90000"/>
              </a:lnSpc>
              <a:buFont typeface="Wingdings" pitchFamily="2" charset="2"/>
              <a:buChar char="v"/>
            </a:pPr>
            <a:r>
              <a:rPr lang="en-US" b="1" u="sng"/>
              <a:t> </a:t>
            </a:r>
            <a:r>
              <a:rPr lang="en-US" sz="2400" b="1" u="sng"/>
              <a:t>Should </a:t>
            </a:r>
            <a:r>
              <a:rPr lang="en-US" sz="2400" b="1"/>
              <a:t>any of this cost you anything, send me the bill (If any of this should…) </a:t>
            </a:r>
          </a:p>
          <a:p>
            <a:pPr>
              <a:lnSpc>
                <a:spcPct val="90000"/>
              </a:lnSpc>
              <a:buFont typeface="Wingdings" pitchFamily="2" charset="2"/>
              <a:buNone/>
            </a:pPr>
            <a:endParaRPr lang="en-US" sz="2400" b="1"/>
          </a:p>
          <a:p>
            <a:pPr>
              <a:lnSpc>
                <a:spcPct val="90000"/>
              </a:lnSpc>
              <a:buFont typeface="Wingdings" pitchFamily="2" charset="2"/>
              <a:buChar char="v"/>
            </a:pPr>
            <a:r>
              <a:rPr lang="en-US" sz="2400" b="1"/>
              <a:t> It would be embarrassing </a:t>
            </a:r>
            <a:r>
              <a:rPr lang="en-US" sz="2400" b="1" u="sng"/>
              <a:t>were</a:t>
            </a:r>
            <a:r>
              <a:rPr lang="en-US" sz="2400" b="1"/>
              <a:t> she </a:t>
            </a:r>
            <a:r>
              <a:rPr lang="en-US" sz="2400" b="1" u="sng"/>
              <a:t>to find out</a:t>
            </a:r>
            <a:r>
              <a:rPr lang="en-US" sz="2400" b="1"/>
              <a:t> the truth. (… if she were to find out…) </a:t>
            </a:r>
          </a:p>
          <a:p>
            <a:pPr>
              <a:lnSpc>
                <a:spcPct val="90000"/>
              </a:lnSpc>
              <a:buFont typeface="Wingdings" pitchFamily="2" charset="2"/>
              <a:buChar char="v"/>
            </a:pPr>
            <a:endParaRPr lang="en-US" sz="2400" b="1"/>
          </a:p>
          <a:p>
            <a:pPr>
              <a:lnSpc>
                <a:spcPct val="90000"/>
              </a:lnSpc>
              <a:buFont typeface="Wingdings" pitchFamily="2" charset="2"/>
              <a:buChar char="v"/>
            </a:pPr>
            <a:r>
              <a:rPr lang="en-US" sz="2400" b="1" u="sng"/>
              <a:t>Had</a:t>
            </a:r>
            <a:r>
              <a:rPr lang="en-US" sz="2400" b="1"/>
              <a:t> they </a:t>
            </a:r>
            <a:r>
              <a:rPr lang="en-US" sz="2400" b="1" u="sng"/>
              <a:t>not rushed</a:t>
            </a:r>
            <a:r>
              <a:rPr lang="en-US" sz="2400" b="1"/>
              <a:t> to hospital, Dan would have died. (If they hadn`t rushed…) </a:t>
            </a:r>
          </a:p>
          <a:p>
            <a:pPr>
              <a:lnSpc>
                <a:spcPct val="90000"/>
              </a:lnSpc>
              <a:buFont typeface="Wingdings" pitchFamily="2" charset="2"/>
              <a:buChar char="v"/>
            </a:pPr>
            <a:endParaRPr 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strips(downLeft)">
                                      <p:cBhvr>
                                        <p:cTn id="7" dur="500"/>
                                        <p:tgtEl>
                                          <p:spTgt spid="6246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62467">
                                            <p:txEl>
                                              <p:pRg st="0" end="0"/>
                                            </p:txEl>
                                          </p:spTgt>
                                        </p:tgtEl>
                                        <p:attrNameLst>
                                          <p:attrName>style.visibility</p:attrName>
                                        </p:attrNameLst>
                                      </p:cBhvr>
                                      <p:to>
                                        <p:strVal val="visible"/>
                                      </p:to>
                                    </p:set>
                                    <p:animEffect transition="in" filter="wheel(4)">
                                      <p:cBhvr>
                                        <p:cTn id="12" dur="2000"/>
                                        <p:tgtEl>
                                          <p:spTgt spid="624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467">
                                            <p:txEl>
                                              <p:pRg st="1" end="1"/>
                                            </p:txEl>
                                          </p:spTgt>
                                        </p:tgtEl>
                                        <p:attrNameLst>
                                          <p:attrName>style.visibility</p:attrName>
                                        </p:attrNameLst>
                                      </p:cBhvr>
                                      <p:to>
                                        <p:strVal val="visible"/>
                                      </p:to>
                                    </p:set>
                                    <p:animEffect transition="in" filter="blinds(horizontal)">
                                      <p:cBhvr>
                                        <p:cTn id="17" dur="500"/>
                                        <p:tgtEl>
                                          <p:spTgt spid="6246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62467">
                                            <p:txEl>
                                              <p:pRg st="3" end="3"/>
                                            </p:txEl>
                                          </p:spTgt>
                                        </p:tgtEl>
                                        <p:attrNameLst>
                                          <p:attrName>style.visibility</p:attrName>
                                        </p:attrNameLst>
                                      </p:cBhvr>
                                      <p:to>
                                        <p:strVal val="visible"/>
                                      </p:to>
                                    </p:set>
                                    <p:anim to="" calcmode="lin" valueType="num">
                                      <p:cBhvr>
                                        <p:cTn id="22" dur="1" fill="hold"/>
                                        <p:tgtEl>
                                          <p:spTgt spid="62467">
                                            <p:txEl>
                                              <p:pRg st="3" end="3"/>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62467">
                                            <p:txEl>
                                              <p:pRg st="5" end="5"/>
                                            </p:txEl>
                                          </p:spTgt>
                                        </p:tgtEl>
                                        <p:attrNameLst>
                                          <p:attrName>style.visibility</p:attrName>
                                        </p:attrNameLst>
                                      </p:cBhvr>
                                      <p:to>
                                        <p:strVal val="visible"/>
                                      </p:to>
                                    </p:set>
                                    <p:anim to="" calcmode="lin" valueType="num">
                                      <p:cBhvr>
                                        <p:cTn id="27" dur="1" fill="hold"/>
                                        <p:tgtEl>
                                          <p:spTgt spid="62467">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Rot="1" noChangeArrowheads="1"/>
          </p:cNvSpPr>
          <p:nvPr>
            <p:ph idx="1"/>
          </p:nvPr>
        </p:nvSpPr>
        <p:spPr>
          <a:xfrm>
            <a:off x="395288" y="404813"/>
            <a:ext cx="8450262" cy="5691187"/>
          </a:xfrm>
        </p:spPr>
        <p:txBody>
          <a:bodyPr/>
          <a:lstStyle/>
          <a:p>
            <a:pPr>
              <a:lnSpc>
                <a:spcPct val="80000"/>
              </a:lnSpc>
              <a:buFont typeface="Wingdings" pitchFamily="2" charset="2"/>
              <a:buChar char="q"/>
            </a:pPr>
            <a:r>
              <a:rPr lang="en-US" sz="2800"/>
              <a:t>We use </a:t>
            </a:r>
            <a:r>
              <a:rPr lang="en-US" sz="2800" b="1" u="sng"/>
              <a:t>if it was / were not for + noun</a:t>
            </a:r>
            <a:r>
              <a:rPr lang="en-US" sz="2800"/>
              <a:t> to say that one situation is dependent on another situation. </a:t>
            </a:r>
          </a:p>
          <a:p>
            <a:pPr>
              <a:lnSpc>
                <a:spcPct val="80000"/>
              </a:lnSpc>
            </a:pPr>
            <a:endParaRPr lang="en-US" sz="2800"/>
          </a:p>
          <a:p>
            <a:pPr>
              <a:lnSpc>
                <a:spcPct val="80000"/>
              </a:lnSpc>
              <a:buFont typeface="Wingdings" pitchFamily="2" charset="2"/>
              <a:buChar char="v"/>
            </a:pPr>
            <a:r>
              <a:rPr lang="en-US" sz="2800" b="1" u="sng"/>
              <a:t> </a:t>
            </a:r>
            <a:r>
              <a:rPr lang="en-US" sz="2400" b="1" u="sng"/>
              <a:t>If it</a:t>
            </a:r>
            <a:r>
              <a:rPr lang="en-US" sz="2400" u="sng"/>
              <a:t> </a:t>
            </a:r>
            <a:r>
              <a:rPr lang="en-US" sz="2400" b="1" u="sng"/>
              <a:t>wasn`t / weren`t for the fireman</a:t>
            </a:r>
            <a:r>
              <a:rPr lang="en-US" sz="2400"/>
              <a:t>, my dog would have died in the fire. </a:t>
            </a:r>
          </a:p>
          <a:p>
            <a:pPr>
              <a:lnSpc>
                <a:spcPct val="80000"/>
              </a:lnSpc>
              <a:buFont typeface="Wingdings" pitchFamily="2" charset="2"/>
              <a:buChar char="v"/>
            </a:pPr>
            <a:r>
              <a:rPr lang="en-US" sz="2400"/>
              <a:t> </a:t>
            </a:r>
            <a:r>
              <a:rPr lang="en-US" sz="2400" b="1" u="sng"/>
              <a:t>If it hadn`t been for my parents</a:t>
            </a:r>
            <a:r>
              <a:rPr lang="en-US" sz="2400"/>
              <a:t>, I wouldn`t have gone to university. </a:t>
            </a:r>
          </a:p>
          <a:p>
            <a:pPr>
              <a:lnSpc>
                <a:spcPct val="80000"/>
              </a:lnSpc>
              <a:buFont typeface="Wingdings" pitchFamily="2" charset="2"/>
              <a:buNone/>
            </a:pPr>
            <a:endParaRPr lang="en-US" sz="2800"/>
          </a:p>
          <a:p>
            <a:pPr>
              <a:lnSpc>
                <a:spcPct val="80000"/>
              </a:lnSpc>
              <a:buFont typeface="Wingdings" pitchFamily="2" charset="2"/>
              <a:buChar char="q"/>
            </a:pPr>
            <a:r>
              <a:rPr lang="en-US" sz="2800"/>
              <a:t>We also use </a:t>
            </a:r>
            <a:r>
              <a:rPr lang="en-US" sz="2800" b="1" u="sng"/>
              <a:t>but for + noun</a:t>
            </a:r>
            <a:r>
              <a:rPr lang="en-US" sz="2800"/>
              <a:t> with a similar meaning:</a:t>
            </a:r>
          </a:p>
          <a:p>
            <a:pPr>
              <a:lnSpc>
                <a:spcPct val="80000"/>
              </a:lnSpc>
              <a:buFont typeface="Wingdings" pitchFamily="2" charset="2"/>
              <a:buNone/>
            </a:pPr>
            <a:r>
              <a:rPr lang="en-US" sz="2800"/>
              <a:t> </a:t>
            </a:r>
          </a:p>
          <a:p>
            <a:pPr>
              <a:lnSpc>
                <a:spcPct val="80000"/>
              </a:lnSpc>
              <a:buFont typeface="Wingdings" pitchFamily="2" charset="2"/>
              <a:buChar char="v"/>
            </a:pPr>
            <a:r>
              <a:rPr lang="en-US" sz="2800"/>
              <a:t> </a:t>
            </a:r>
            <a:r>
              <a:rPr lang="en-US" sz="2800" b="1"/>
              <a:t>But for Jim`s support</a:t>
            </a:r>
            <a:r>
              <a:rPr lang="en-US" sz="2800"/>
              <a:t>, I wouldn`t have got the job.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diamond(in)">
                                      <p:cBhvr>
                                        <p:cTn id="7" dur="2000"/>
                                        <p:tgtEl>
                                          <p:spTgt spid="64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4515">
                                            <p:txEl>
                                              <p:pRg st="2" end="2"/>
                                            </p:txEl>
                                          </p:spTgt>
                                        </p:tgtEl>
                                        <p:attrNameLst>
                                          <p:attrName>style.visibility</p:attrName>
                                        </p:attrNameLst>
                                      </p:cBhvr>
                                      <p:to>
                                        <p:strVal val="visible"/>
                                      </p:to>
                                    </p:set>
                                    <p:animEffect transition="in" filter="wipe(down)">
                                      <p:cBhvr>
                                        <p:cTn id="12" dur="500"/>
                                        <p:tgtEl>
                                          <p:spTgt spid="645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64515">
                                            <p:txEl>
                                              <p:pRg st="3" end="3"/>
                                            </p:txEl>
                                          </p:spTgt>
                                        </p:tgtEl>
                                        <p:attrNameLst>
                                          <p:attrName>style.visibility</p:attrName>
                                        </p:attrNameLst>
                                      </p:cBhvr>
                                      <p:to>
                                        <p:strVal val="visible"/>
                                      </p:to>
                                    </p:set>
                                    <p:anim to="" calcmode="lin" valueType="num">
                                      <p:cBhvr>
                                        <p:cTn id="17" dur="1" fill="hold"/>
                                        <p:tgtEl>
                                          <p:spTgt spid="64515">
                                            <p:txEl>
                                              <p:pRg st="3" end="3"/>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64515">
                                            <p:txEl>
                                              <p:pRg st="5" end="5"/>
                                            </p:txEl>
                                          </p:spTgt>
                                        </p:tgtEl>
                                        <p:attrNameLst>
                                          <p:attrName>style.visibility</p:attrName>
                                        </p:attrNameLst>
                                      </p:cBhvr>
                                      <p:to>
                                        <p:strVal val="visible"/>
                                      </p:to>
                                    </p:set>
                                    <p:animEffect transition="in" filter="diamond(in)">
                                      <p:cBhvr>
                                        <p:cTn id="22" dur="2000"/>
                                        <p:tgtEl>
                                          <p:spTgt spid="64515">
                                            <p:txEl>
                                              <p:pRg st="5" end="5"/>
                                            </p:txEl>
                                          </p:spTgt>
                                        </p:tgtEl>
                                      </p:cBhvr>
                                    </p:animEffect>
                                  </p:childTnLst>
                                </p:cTn>
                              </p:par>
                              <p:par>
                                <p:cTn id="23" presetID="8" presetClass="entr" presetSubtype="16" fill="hold" nodeType="withEffect">
                                  <p:stCondLst>
                                    <p:cond delay="0"/>
                                  </p:stCondLst>
                                  <p:childTnLst>
                                    <p:set>
                                      <p:cBhvr>
                                        <p:cTn id="24" dur="1" fill="hold">
                                          <p:stCondLst>
                                            <p:cond delay="0"/>
                                          </p:stCondLst>
                                        </p:cTn>
                                        <p:tgtEl>
                                          <p:spTgt spid="64515">
                                            <p:txEl>
                                              <p:pRg st="6" end="6"/>
                                            </p:txEl>
                                          </p:spTgt>
                                        </p:tgtEl>
                                        <p:attrNameLst>
                                          <p:attrName>style.visibility</p:attrName>
                                        </p:attrNameLst>
                                      </p:cBhvr>
                                      <p:to>
                                        <p:strVal val="visible"/>
                                      </p:to>
                                    </p:set>
                                    <p:animEffect transition="in" filter="diamond(in)">
                                      <p:cBhvr>
                                        <p:cTn id="25" dur="2000"/>
                                        <p:tgtEl>
                                          <p:spTgt spid="6451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nodeType="clickEffect">
                                  <p:stCondLst>
                                    <p:cond delay="0"/>
                                  </p:stCondLst>
                                  <p:childTnLst>
                                    <p:set>
                                      <p:cBhvr>
                                        <p:cTn id="29" dur="1" fill="hold">
                                          <p:stCondLst>
                                            <p:cond delay="0"/>
                                          </p:stCondLst>
                                        </p:cTn>
                                        <p:tgtEl>
                                          <p:spTgt spid="64515">
                                            <p:txEl>
                                              <p:pRg st="7" end="7"/>
                                            </p:txEl>
                                          </p:spTgt>
                                        </p:tgtEl>
                                        <p:attrNameLst>
                                          <p:attrName>style.visibility</p:attrName>
                                        </p:attrNameLst>
                                      </p:cBhvr>
                                      <p:to>
                                        <p:strVal val="visible"/>
                                      </p:to>
                                    </p:set>
                                    <p:animEffect transition="in" filter="strips(downLeft)">
                                      <p:cBhvr>
                                        <p:cTn id="30" dur="500"/>
                                        <p:tgtEl>
                                          <p:spTgt spid="645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Rot="1" noChangeArrowheads="1"/>
          </p:cNvSpPr>
          <p:nvPr>
            <p:ph idx="1"/>
          </p:nvPr>
        </p:nvSpPr>
        <p:spPr>
          <a:xfrm>
            <a:off x="323850" y="333375"/>
            <a:ext cx="8521700" cy="5762625"/>
          </a:xfrm>
        </p:spPr>
        <p:txBody>
          <a:bodyPr/>
          <a:lstStyle/>
          <a:p>
            <a:r>
              <a:rPr lang="en-US"/>
              <a:t>In real conditional sentence, we use </a:t>
            </a:r>
          </a:p>
          <a:p>
            <a:pPr>
              <a:buFont typeface="Wingdings" pitchFamily="2" charset="2"/>
              <a:buNone/>
            </a:pPr>
            <a:r>
              <a:rPr lang="en-US"/>
              <a:t>If… happen to, </a:t>
            </a:r>
          </a:p>
          <a:p>
            <a:pPr>
              <a:buFont typeface="Wingdings" pitchFamily="2" charset="2"/>
              <a:buNone/>
            </a:pPr>
            <a:r>
              <a:rPr lang="en-US"/>
              <a:t>If … should, </a:t>
            </a:r>
          </a:p>
          <a:p>
            <a:pPr>
              <a:buFont typeface="Wingdings" pitchFamily="2" charset="2"/>
              <a:buNone/>
            </a:pPr>
            <a:r>
              <a:rPr lang="en-US"/>
              <a:t>If … should happen to</a:t>
            </a:r>
          </a:p>
          <a:p>
            <a:pPr>
              <a:buFont typeface="Wingdings" pitchFamily="2" charset="2"/>
              <a:buNone/>
            </a:pPr>
            <a:r>
              <a:rPr lang="en-US"/>
              <a:t>to talk about something that may be possible but is not very likely: </a:t>
            </a:r>
          </a:p>
          <a:p>
            <a:pPr>
              <a:buFont typeface="Wingdings" pitchFamily="2" charset="2"/>
              <a:buChar char="ü"/>
            </a:pPr>
            <a:r>
              <a:rPr lang="en-US"/>
              <a:t> </a:t>
            </a:r>
            <a:r>
              <a:rPr lang="en-US" sz="2800"/>
              <a:t>If you happen to be in our area, drop in and see us. </a:t>
            </a:r>
          </a:p>
          <a:p>
            <a:pPr>
              <a:buFont typeface="Wingdings" pitchFamily="2" charset="2"/>
              <a:buChar char="ü"/>
            </a:pPr>
            <a:r>
              <a:rPr lang="en-US" sz="2800"/>
              <a:t>If you should be in our area, …</a:t>
            </a:r>
          </a:p>
          <a:p>
            <a:pPr>
              <a:buFont typeface="Wingdings" pitchFamily="2" charset="2"/>
              <a:buChar char="ü"/>
            </a:pPr>
            <a:r>
              <a:rPr lang="en-US" sz="2800"/>
              <a:t> If you should happen to be in our area,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strips(downLeft)">
                                      <p:cBhvr>
                                        <p:cTn id="7" dur="500"/>
                                        <p:tgtEl>
                                          <p:spTgt spid="66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563">
                                            <p:txEl>
                                              <p:pRg st="1" end="1"/>
                                            </p:txEl>
                                          </p:spTgt>
                                        </p:tgtEl>
                                        <p:attrNameLst>
                                          <p:attrName>style.visibility</p:attrName>
                                        </p:attrNameLst>
                                      </p:cBhvr>
                                      <p:to>
                                        <p:strVal val="visible"/>
                                      </p:to>
                                    </p:set>
                                    <p:animEffect transition="in" filter="blinds(horizontal)">
                                      <p:cBhvr>
                                        <p:cTn id="12" dur="500"/>
                                        <p:tgtEl>
                                          <p:spTgt spid="665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563">
                                            <p:txEl>
                                              <p:pRg st="2" end="2"/>
                                            </p:txEl>
                                          </p:spTgt>
                                        </p:tgtEl>
                                        <p:attrNameLst>
                                          <p:attrName>style.visibility</p:attrName>
                                        </p:attrNameLst>
                                      </p:cBhvr>
                                      <p:to>
                                        <p:strVal val="visible"/>
                                      </p:to>
                                    </p:set>
                                    <p:animEffect transition="in" filter="blinds(horizontal)">
                                      <p:cBhvr>
                                        <p:cTn id="17" dur="500"/>
                                        <p:tgtEl>
                                          <p:spTgt spid="665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6563">
                                            <p:txEl>
                                              <p:pRg st="3" end="3"/>
                                            </p:txEl>
                                          </p:spTgt>
                                        </p:tgtEl>
                                        <p:attrNameLst>
                                          <p:attrName>style.visibility</p:attrName>
                                        </p:attrNameLst>
                                      </p:cBhvr>
                                      <p:to>
                                        <p:strVal val="visible"/>
                                      </p:to>
                                    </p:set>
                                    <p:animEffect transition="in" filter="blinds(horizontal)">
                                      <p:cBhvr>
                                        <p:cTn id="22" dur="500"/>
                                        <p:tgtEl>
                                          <p:spTgt spid="665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66563">
                                            <p:txEl>
                                              <p:pRg st="4" end="4"/>
                                            </p:txEl>
                                          </p:spTgt>
                                        </p:tgtEl>
                                        <p:attrNameLst>
                                          <p:attrName>style.visibility</p:attrName>
                                        </p:attrNameLst>
                                      </p:cBhvr>
                                      <p:to>
                                        <p:strVal val="visible"/>
                                      </p:to>
                                    </p:set>
                                    <p:anim to="" calcmode="lin" valueType="num">
                                      <p:cBhvr>
                                        <p:cTn id="27" dur="1" fill="hold"/>
                                        <p:tgtEl>
                                          <p:spTgt spid="66563">
                                            <p:txEl>
                                              <p:pRg st="4" end="4"/>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66563">
                                            <p:txEl>
                                              <p:pRg st="5" end="5"/>
                                            </p:txEl>
                                          </p:spTgt>
                                        </p:tgtEl>
                                        <p:attrNameLst>
                                          <p:attrName>style.visibility</p:attrName>
                                        </p:attrNameLst>
                                      </p:cBhvr>
                                      <p:to>
                                        <p:strVal val="visible"/>
                                      </p:to>
                                    </p:set>
                                    <p:anim to="" calcmode="lin" valueType="num">
                                      <p:cBhvr>
                                        <p:cTn id="32" dur="1" fill="hold"/>
                                        <p:tgtEl>
                                          <p:spTgt spid="66563">
                                            <p:txEl>
                                              <p:pRg st="5" end="5"/>
                                            </p:txEl>
                                          </p:spTgt>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66563">
                                            <p:txEl>
                                              <p:pRg st="6" end="6"/>
                                            </p:txEl>
                                          </p:spTgt>
                                        </p:tgtEl>
                                        <p:attrNameLst>
                                          <p:attrName>style.visibility</p:attrName>
                                        </p:attrNameLst>
                                      </p:cBhvr>
                                      <p:to>
                                        <p:strVal val="visible"/>
                                      </p:to>
                                    </p:set>
                                    <p:anim to="" calcmode="lin" valueType="num">
                                      <p:cBhvr>
                                        <p:cTn id="37" dur="1" fill="hold"/>
                                        <p:tgtEl>
                                          <p:spTgt spid="66563">
                                            <p:txEl>
                                              <p:pRg st="6" end="6"/>
                                            </p:txEl>
                                          </p:spTgt>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66563">
                                            <p:txEl>
                                              <p:pRg st="7" end="7"/>
                                            </p:txEl>
                                          </p:spTgt>
                                        </p:tgtEl>
                                        <p:attrNameLst>
                                          <p:attrName>style.visibility</p:attrName>
                                        </p:attrNameLst>
                                      </p:cBhvr>
                                      <p:to>
                                        <p:strVal val="visible"/>
                                      </p:to>
                                    </p:set>
                                    <p:anim to="" calcmode="lin" valueType="num">
                                      <p:cBhvr>
                                        <p:cTn id="42" dur="1" fill="hold"/>
                                        <p:tgtEl>
                                          <p:spTgt spid="66563">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p:txBody>
          <a:bodyPr/>
          <a:lstStyle/>
          <a:p>
            <a:pPr algn="ctr"/>
            <a:r>
              <a:rPr lang="en-US"/>
              <a:t>Polite requests </a:t>
            </a:r>
          </a:p>
        </p:txBody>
      </p:sp>
      <p:sp>
        <p:nvSpPr>
          <p:cNvPr id="68611" name="Rectangle 3"/>
          <p:cNvSpPr>
            <a:spLocks noGrp="1" noRot="1" noChangeArrowheads="1"/>
          </p:cNvSpPr>
          <p:nvPr>
            <p:ph idx="1"/>
          </p:nvPr>
        </p:nvSpPr>
        <p:spPr>
          <a:xfrm>
            <a:off x="250825" y="1905000"/>
            <a:ext cx="8893175" cy="4191000"/>
          </a:xfrm>
        </p:spPr>
        <p:txBody>
          <a:bodyPr/>
          <a:lstStyle/>
          <a:p>
            <a:pPr>
              <a:buFont typeface="Wingdings" pitchFamily="2" charset="2"/>
              <a:buChar char="q"/>
            </a:pPr>
            <a:r>
              <a:rPr lang="en-US"/>
              <a:t>We can use </a:t>
            </a:r>
            <a:r>
              <a:rPr lang="en-US" b="1" u="sng"/>
              <a:t>if… will</a:t>
            </a:r>
            <a:r>
              <a:rPr lang="en-US"/>
              <a:t> in requests:</a:t>
            </a:r>
          </a:p>
          <a:p>
            <a:pPr>
              <a:buFontTx/>
              <a:buChar char="o"/>
            </a:pPr>
            <a:r>
              <a:rPr lang="en-US" sz="2800" b="1" u="sng"/>
              <a:t>If you will take</a:t>
            </a:r>
            <a:r>
              <a:rPr lang="en-US" sz="2800"/>
              <a:t> your seats, ladies and gentlemen, we can begin the meeting. </a:t>
            </a:r>
          </a:p>
          <a:p>
            <a:pPr>
              <a:buFontTx/>
              <a:buChar char="o"/>
            </a:pPr>
            <a:endParaRPr lang="en-US" sz="2800"/>
          </a:p>
          <a:p>
            <a:pPr>
              <a:buFont typeface="Wingdings" pitchFamily="2" charset="2"/>
              <a:buChar char="q"/>
            </a:pPr>
            <a:r>
              <a:rPr lang="en-US"/>
              <a:t> if you want to make a request more polite, you can use </a:t>
            </a:r>
            <a:r>
              <a:rPr lang="en-US" b="1" u="sng"/>
              <a:t>if…would: </a:t>
            </a:r>
          </a:p>
          <a:p>
            <a:pPr>
              <a:buFontTx/>
              <a:buChar char="o"/>
            </a:pPr>
            <a:r>
              <a:rPr lang="en-US" sz="2800" b="1" u="sng"/>
              <a:t> If you would take </a:t>
            </a:r>
            <a:r>
              <a:rPr lang="en-US" sz="2800"/>
              <a:t>your seats, …</a:t>
            </a:r>
          </a:p>
          <a:p>
            <a:pPr>
              <a:buFontTx/>
              <a:buChar char="o"/>
            </a:pPr>
            <a:endParaRPr lang="en-US" sz="2800"/>
          </a:p>
          <a:p>
            <a:pPr>
              <a:buFontTx/>
              <a:buNone/>
            </a:pP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wheel(4)">
                                      <p:cBhvr>
                                        <p:cTn id="7" dur="2000"/>
                                        <p:tgtEl>
                                          <p:spTgt spid="686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68611">
                                            <p:txEl>
                                              <p:pRg st="0" end="0"/>
                                            </p:txEl>
                                          </p:spTgt>
                                        </p:tgtEl>
                                        <p:attrNameLst>
                                          <p:attrName>style.visibility</p:attrName>
                                        </p:attrNameLst>
                                      </p:cBhvr>
                                      <p:to>
                                        <p:strVal val="visible"/>
                                      </p:to>
                                    </p:set>
                                    <p:animEffect transition="in" filter="strips(downLeft)">
                                      <p:cBhvr>
                                        <p:cTn id="12" dur="500"/>
                                        <p:tgtEl>
                                          <p:spTgt spid="686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68611">
                                            <p:txEl>
                                              <p:pRg st="1" end="1"/>
                                            </p:txEl>
                                          </p:spTgt>
                                        </p:tgtEl>
                                        <p:attrNameLst>
                                          <p:attrName>style.visibility</p:attrName>
                                        </p:attrNameLst>
                                      </p:cBhvr>
                                      <p:to>
                                        <p:strVal val="visible"/>
                                      </p:to>
                                    </p:set>
                                    <p:animEffect transition="in" filter="diamond(in)">
                                      <p:cBhvr>
                                        <p:cTn id="17" dur="2000"/>
                                        <p:tgtEl>
                                          <p:spTgt spid="686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68611">
                                            <p:txEl>
                                              <p:pRg st="3" end="3"/>
                                            </p:txEl>
                                          </p:spTgt>
                                        </p:tgtEl>
                                        <p:attrNameLst>
                                          <p:attrName>style.visibility</p:attrName>
                                        </p:attrNameLst>
                                      </p:cBhvr>
                                      <p:to>
                                        <p:strVal val="visible"/>
                                      </p:to>
                                    </p:set>
                                    <p:animEffect transition="in" filter="diamond(in)">
                                      <p:cBhvr>
                                        <p:cTn id="22" dur="2000"/>
                                        <p:tgtEl>
                                          <p:spTgt spid="686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68611">
                                            <p:txEl>
                                              <p:pRg st="4" end="4"/>
                                            </p:txEl>
                                          </p:spTgt>
                                        </p:tgtEl>
                                        <p:attrNameLst>
                                          <p:attrName>style.visibility</p:attrName>
                                        </p:attrNameLst>
                                      </p:cBhvr>
                                      <p:to>
                                        <p:strVal val="visible"/>
                                      </p:to>
                                    </p:set>
                                    <p:animEffect transition="in" filter="diamond(in)">
                                      <p:cBhvr>
                                        <p:cTn id="27" dur="2000"/>
                                        <p:tgtEl>
                                          <p:spTgt spid="686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rrowheads="1"/>
          </p:cNvSpPr>
          <p:nvPr>
            <p:ph type="title"/>
          </p:nvPr>
        </p:nvSpPr>
        <p:spPr>
          <a:xfrm>
            <a:off x="457200" y="244475"/>
            <a:ext cx="8385175" cy="5200650"/>
          </a:xfrm>
        </p:spPr>
        <p:txBody>
          <a:bodyPr/>
          <a:lstStyle/>
          <a:p>
            <a:pPr algn="ctr"/>
            <a:r>
              <a:rPr lang="en-US" sz="6000" dirty="0"/>
              <a:t>Now let's sing some conditionals! </a:t>
            </a:r>
          </a:p>
        </p:txBody>
      </p:sp>
      <p:pic>
        <p:nvPicPr>
          <p:cNvPr id="77828" name="Picture 4" descr="singing"/>
          <p:cNvPicPr>
            <a:picLocks noChangeAspect="1" noChangeArrowheads="1"/>
          </p:cNvPicPr>
          <p:nvPr/>
        </p:nvPicPr>
        <p:blipFill>
          <a:blip r:embed="rId3"/>
          <a:srcRect/>
          <a:stretch>
            <a:fillRect/>
          </a:stretch>
        </p:blipFill>
        <p:spPr bwMode="auto">
          <a:xfrm>
            <a:off x="3929058" y="1000108"/>
            <a:ext cx="2305050" cy="212883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diamond(in)">
                                      <p:cBhvr>
                                        <p:cTn id="7" dur="2000"/>
                                        <p:tgtEl>
                                          <p:spTgt spid="7782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77828"/>
                                        </p:tgtEl>
                                        <p:attrNameLst>
                                          <p:attrName>style.visibility</p:attrName>
                                        </p:attrNameLst>
                                      </p:cBhvr>
                                      <p:to>
                                        <p:strVal val="visible"/>
                                      </p:to>
                                    </p:set>
                                    <p:animEffect transition="in" filter="wheel(4)">
                                      <p:cBhvr>
                                        <p:cTn id="12" dur="2000"/>
                                        <p:tgtEl>
                                          <p:spTgt spid="77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p:nvPr>
        </p:nvSpPr>
        <p:spPr/>
        <p:txBody>
          <a:bodyPr/>
          <a:lstStyle/>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539750" y="908050"/>
            <a:ext cx="8302625" cy="720725"/>
          </a:xfrm>
        </p:spPr>
        <p:txBody>
          <a:bodyPr>
            <a:normAutofit fontScale="90000"/>
          </a:bodyPr>
          <a:lstStyle/>
          <a:p>
            <a:r>
              <a:rPr lang="en-US" sz="4000" dirty="0"/>
              <a:t>First Conditional </a:t>
            </a:r>
            <a:br>
              <a:rPr lang="en-US" sz="4000" dirty="0"/>
            </a:br>
            <a:endParaRPr lang="en-US" sz="4000" dirty="0"/>
          </a:p>
        </p:txBody>
      </p:sp>
      <p:sp>
        <p:nvSpPr>
          <p:cNvPr id="22533" name="Text Box 5"/>
          <p:cNvSpPr txBox="1">
            <a:spLocks noChangeArrowheads="1"/>
          </p:cNvSpPr>
          <p:nvPr/>
        </p:nvSpPr>
        <p:spPr bwMode="auto">
          <a:xfrm>
            <a:off x="611188" y="1628775"/>
            <a:ext cx="8210550" cy="457200"/>
          </a:xfrm>
          <a:prstGeom prst="rect">
            <a:avLst/>
          </a:prstGeom>
          <a:noFill/>
          <a:ln w="9525">
            <a:noFill/>
            <a:miter lim="800000"/>
            <a:headEnd/>
            <a:tailEnd/>
          </a:ln>
          <a:effectLst/>
        </p:spPr>
        <p:txBody>
          <a:bodyPr>
            <a:spAutoFit/>
          </a:bodyPr>
          <a:lstStyle/>
          <a:p>
            <a:r>
              <a:rPr lang="en-US" sz="2400" dirty="0"/>
              <a:t>If I </a:t>
            </a:r>
            <a:r>
              <a:rPr lang="en-US" sz="2400" b="1" u="sng" dirty="0">
                <a:solidFill>
                  <a:srgbClr val="050113"/>
                </a:solidFill>
              </a:rPr>
              <a:t>see</a:t>
            </a:r>
            <a:r>
              <a:rPr lang="en-US" sz="2400" dirty="0"/>
              <a:t> Andrew at the meeting, </a:t>
            </a:r>
            <a:r>
              <a:rPr lang="en-US" sz="2400" b="1" u="sng" dirty="0">
                <a:solidFill>
                  <a:srgbClr val="050113"/>
                </a:solidFill>
              </a:rPr>
              <a:t>I'll give</a:t>
            </a:r>
            <a:r>
              <a:rPr lang="en-US" sz="2400" dirty="0"/>
              <a:t> him your message. </a:t>
            </a:r>
          </a:p>
        </p:txBody>
      </p:sp>
      <p:sp>
        <p:nvSpPr>
          <p:cNvPr id="22534" name="Line 6"/>
          <p:cNvSpPr>
            <a:spLocks noChangeShapeType="1"/>
          </p:cNvSpPr>
          <p:nvPr/>
        </p:nvSpPr>
        <p:spPr bwMode="auto">
          <a:xfrm>
            <a:off x="1403350" y="2133600"/>
            <a:ext cx="0" cy="431800"/>
          </a:xfrm>
          <a:prstGeom prst="line">
            <a:avLst/>
          </a:prstGeom>
          <a:noFill/>
          <a:ln w="9525">
            <a:solidFill>
              <a:schemeClr val="tx1"/>
            </a:solidFill>
            <a:round/>
            <a:headEnd/>
            <a:tailEnd type="triangle" w="med" len="med"/>
          </a:ln>
          <a:effectLst/>
        </p:spPr>
        <p:txBody>
          <a:bodyPr/>
          <a:lstStyle/>
          <a:p>
            <a:endParaRPr lang="en-US"/>
          </a:p>
        </p:txBody>
      </p:sp>
      <p:sp>
        <p:nvSpPr>
          <p:cNvPr id="22535" name="Text Box 7"/>
          <p:cNvSpPr txBox="1">
            <a:spLocks noChangeArrowheads="1"/>
          </p:cNvSpPr>
          <p:nvPr/>
        </p:nvSpPr>
        <p:spPr bwMode="auto">
          <a:xfrm>
            <a:off x="950913" y="2636838"/>
            <a:ext cx="2473325" cy="396875"/>
          </a:xfrm>
          <a:prstGeom prst="rect">
            <a:avLst/>
          </a:prstGeom>
          <a:noFill/>
          <a:ln w="9525">
            <a:noFill/>
            <a:miter lim="800000"/>
            <a:headEnd/>
            <a:tailEnd/>
          </a:ln>
          <a:effectLst/>
        </p:spPr>
        <p:txBody>
          <a:bodyPr>
            <a:spAutoFit/>
          </a:bodyPr>
          <a:lstStyle/>
          <a:p>
            <a:r>
              <a:rPr lang="es-ES" sz="2000" b="1">
                <a:solidFill>
                  <a:srgbClr val="050113"/>
                </a:solidFill>
              </a:rPr>
              <a:t>PRESENT SIMPLE </a:t>
            </a:r>
          </a:p>
        </p:txBody>
      </p:sp>
      <p:sp>
        <p:nvSpPr>
          <p:cNvPr id="22536" name="Line 8"/>
          <p:cNvSpPr>
            <a:spLocks noChangeShapeType="1"/>
          </p:cNvSpPr>
          <p:nvPr/>
        </p:nvSpPr>
        <p:spPr bwMode="auto">
          <a:xfrm>
            <a:off x="5435600" y="2133600"/>
            <a:ext cx="0" cy="431800"/>
          </a:xfrm>
          <a:prstGeom prst="line">
            <a:avLst/>
          </a:prstGeom>
          <a:noFill/>
          <a:ln w="9525">
            <a:solidFill>
              <a:schemeClr val="tx1"/>
            </a:solidFill>
            <a:round/>
            <a:headEnd/>
            <a:tailEnd type="triangle" w="med" len="med"/>
          </a:ln>
          <a:effectLst/>
        </p:spPr>
        <p:txBody>
          <a:bodyPr/>
          <a:lstStyle/>
          <a:p>
            <a:endParaRPr lang="en-US"/>
          </a:p>
        </p:txBody>
      </p:sp>
      <p:sp>
        <p:nvSpPr>
          <p:cNvPr id="22537" name="Text Box 9"/>
          <p:cNvSpPr txBox="1">
            <a:spLocks noChangeArrowheads="1"/>
          </p:cNvSpPr>
          <p:nvPr/>
        </p:nvSpPr>
        <p:spPr bwMode="auto">
          <a:xfrm>
            <a:off x="4767263" y="2708275"/>
            <a:ext cx="2297112" cy="396875"/>
          </a:xfrm>
          <a:prstGeom prst="rect">
            <a:avLst/>
          </a:prstGeom>
          <a:noFill/>
          <a:ln w="9525">
            <a:noFill/>
            <a:miter lim="800000"/>
            <a:headEnd/>
            <a:tailEnd/>
          </a:ln>
          <a:effectLst/>
        </p:spPr>
        <p:txBody>
          <a:bodyPr>
            <a:spAutoFit/>
          </a:bodyPr>
          <a:lstStyle/>
          <a:p>
            <a:r>
              <a:rPr lang="es-ES" sz="2000" b="1">
                <a:solidFill>
                  <a:srgbClr val="FF0000"/>
                </a:solidFill>
              </a:rPr>
              <a:t>FUTURE SIMPLE</a:t>
            </a:r>
            <a:r>
              <a:rPr lang="es-ES" b="1">
                <a:solidFill>
                  <a:srgbClr val="FF0000"/>
                </a:solidFill>
              </a:rPr>
              <a:t> </a:t>
            </a:r>
          </a:p>
        </p:txBody>
      </p:sp>
      <p:sp>
        <p:nvSpPr>
          <p:cNvPr id="22538" name="Text Box 10"/>
          <p:cNvSpPr txBox="1">
            <a:spLocks noChangeArrowheads="1"/>
          </p:cNvSpPr>
          <p:nvPr/>
        </p:nvSpPr>
        <p:spPr bwMode="auto">
          <a:xfrm>
            <a:off x="519113" y="3213100"/>
            <a:ext cx="8085137" cy="2677656"/>
          </a:xfrm>
          <a:prstGeom prst="rect">
            <a:avLst/>
          </a:prstGeom>
          <a:solidFill>
            <a:schemeClr val="tx1"/>
          </a:solidFill>
          <a:ln w="9525">
            <a:noFill/>
            <a:miter lim="800000"/>
            <a:headEnd/>
            <a:tailEnd/>
          </a:ln>
          <a:effectLst/>
        </p:spPr>
        <p:txBody>
          <a:bodyPr>
            <a:spAutoFit/>
          </a:bodyPr>
          <a:lstStyle/>
          <a:p>
            <a:pPr fontAlgn="ctr"/>
            <a:r>
              <a:rPr lang="en-US" sz="2800" b="1" dirty="0">
                <a:solidFill>
                  <a:srgbClr val="070113"/>
                </a:solidFill>
              </a:rPr>
              <a:t>USE:</a:t>
            </a:r>
            <a:r>
              <a:rPr lang="en-US" sz="2800" dirty="0">
                <a:solidFill>
                  <a:srgbClr val="070113"/>
                </a:solidFill>
              </a:rPr>
              <a:t> To talk about something that is quite likely to happen in the future. </a:t>
            </a:r>
            <a:endParaRPr lang="en-US" sz="2800" dirty="0" smtClean="0">
              <a:solidFill>
                <a:srgbClr val="070113"/>
              </a:solidFill>
            </a:endParaRPr>
          </a:p>
          <a:p>
            <a:pPr fontAlgn="ctr"/>
            <a:endParaRPr lang="en-US" sz="2800" dirty="0">
              <a:solidFill>
                <a:srgbClr val="070113"/>
              </a:solidFill>
            </a:endParaRPr>
          </a:p>
          <a:p>
            <a:pPr fontAlgn="ctr"/>
            <a:r>
              <a:rPr lang="en-US" sz="2800" dirty="0" smtClean="0">
                <a:solidFill>
                  <a:srgbClr val="070113"/>
                </a:solidFill>
              </a:rPr>
              <a:t>For </a:t>
            </a:r>
            <a:r>
              <a:rPr lang="en-US" sz="2800" dirty="0">
                <a:solidFill>
                  <a:srgbClr val="070113"/>
                </a:solidFill>
              </a:rPr>
              <a:t>presenting future plans, real possibilities, steps in an argument, points in a procedure, predictable consequences, instructions.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20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2533">
                                            <p:txEl>
                                              <p:pRg st="0" end="0"/>
                                            </p:txEl>
                                          </p:spTgt>
                                        </p:tgtEl>
                                        <p:attrNameLst>
                                          <p:attrName>style.visibility</p:attrName>
                                        </p:attrNameLst>
                                      </p:cBhvr>
                                      <p:to>
                                        <p:strVal val="visible"/>
                                      </p:to>
                                    </p:set>
                                    <p:animEffect transition="in" filter="checkerboard(across)">
                                      <p:cBhvr>
                                        <p:cTn id="12" dur="500"/>
                                        <p:tgtEl>
                                          <p:spTgt spid="2253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34"/>
                                        </p:tgtEl>
                                        <p:attrNameLst>
                                          <p:attrName>style.visibility</p:attrName>
                                        </p:attrNameLst>
                                      </p:cBhvr>
                                      <p:to>
                                        <p:strVal val="visible"/>
                                      </p:to>
                                    </p:set>
                                    <p:animEffect transition="in" filter="blinds(horizontal)">
                                      <p:cBhvr>
                                        <p:cTn id="17" dur="500"/>
                                        <p:tgtEl>
                                          <p:spTgt spid="22534"/>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2535"/>
                                        </p:tgtEl>
                                        <p:attrNameLst>
                                          <p:attrName>style.visibility</p:attrName>
                                        </p:attrNameLst>
                                      </p:cBhvr>
                                      <p:to>
                                        <p:strVal val="visible"/>
                                      </p:to>
                                    </p:set>
                                    <p:animEffect transition="in" filter="diamond(in)">
                                      <p:cBhvr>
                                        <p:cTn id="22" dur="2000"/>
                                        <p:tgtEl>
                                          <p:spTgt spid="2253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2536"/>
                                        </p:tgtEl>
                                        <p:attrNameLst>
                                          <p:attrName>style.visibility</p:attrName>
                                        </p:attrNameLst>
                                      </p:cBhvr>
                                      <p:to>
                                        <p:strVal val="visible"/>
                                      </p:to>
                                    </p:set>
                                    <p:animEffect transition="in" filter="checkerboard(across)">
                                      <p:cBhvr>
                                        <p:cTn id="27" dur="500"/>
                                        <p:tgtEl>
                                          <p:spTgt spid="2253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2537">
                                            <p:txEl>
                                              <p:pRg st="0" end="0"/>
                                            </p:txEl>
                                          </p:spTgt>
                                        </p:tgtEl>
                                        <p:attrNameLst>
                                          <p:attrName>style.visibility</p:attrName>
                                        </p:attrNameLst>
                                      </p:cBhvr>
                                      <p:to>
                                        <p:strVal val="visible"/>
                                      </p:to>
                                    </p:set>
                                    <p:animEffect transition="in" filter="blinds(horizontal)">
                                      <p:cBhvr>
                                        <p:cTn id="32" dur="500"/>
                                        <p:tgtEl>
                                          <p:spTgt spid="2253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3" presetClass="entr" presetSubtype="16" fill="hold" grpId="0" nodeType="clickEffect">
                                  <p:stCondLst>
                                    <p:cond delay="0"/>
                                  </p:stCondLst>
                                  <p:childTnLst>
                                    <p:set>
                                      <p:cBhvr>
                                        <p:cTn id="36" dur="1" fill="hold">
                                          <p:stCondLst>
                                            <p:cond delay="0"/>
                                          </p:stCondLst>
                                        </p:cTn>
                                        <p:tgtEl>
                                          <p:spTgt spid="22538"/>
                                        </p:tgtEl>
                                        <p:attrNameLst>
                                          <p:attrName>style.visibility</p:attrName>
                                        </p:attrNameLst>
                                      </p:cBhvr>
                                      <p:to>
                                        <p:strVal val="visible"/>
                                      </p:to>
                                    </p:set>
                                    <p:animEffect transition="in" filter="plus(in)">
                                      <p:cBhvr>
                                        <p:cTn id="37" dur="2000"/>
                                        <p:tgtEl>
                                          <p:spTgt spid="22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4" grpId="0" animBg="1"/>
      <p:bldP spid="22535" grpId="0"/>
      <p:bldP spid="22536" grpId="0" animBg="1"/>
      <p:bldP spid="2253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Practice </a:t>
            </a:r>
            <a:endParaRPr lang="en-US" dirty="0"/>
          </a:p>
        </p:txBody>
      </p:sp>
      <p:sp>
        <p:nvSpPr>
          <p:cNvPr id="3" name="Content Placeholder 2"/>
          <p:cNvSpPr>
            <a:spLocks noGrp="1"/>
          </p:cNvSpPr>
          <p:nvPr>
            <p:ph idx="1"/>
          </p:nvPr>
        </p:nvSpPr>
        <p:spPr/>
        <p:txBody>
          <a:bodyPr/>
          <a:lstStyle/>
          <a:p>
            <a:pPr lvl="0"/>
            <a:r>
              <a:rPr lang="en-US" dirty="0" smtClean="0">
                <a:latin typeface="Arial" pitchFamily="34" charset="0"/>
                <a:cs typeface="Arial" pitchFamily="34" charset="0"/>
              </a:rPr>
              <a:t>If I can </a:t>
            </a:r>
            <a:r>
              <a:rPr lang="en-US" dirty="0" smtClean="0">
                <a:latin typeface="Arial" pitchFamily="34" charset="0"/>
                <a:cs typeface="Arial" pitchFamily="34" charset="0"/>
              </a:rPr>
              <a:t>get the </a:t>
            </a:r>
            <a:r>
              <a:rPr lang="en-US" dirty="0" smtClean="0">
                <a:latin typeface="Arial" pitchFamily="34" charset="0"/>
                <a:cs typeface="Arial" pitchFamily="34" charset="0"/>
              </a:rPr>
              <a:t>time off of work, then I </a:t>
            </a:r>
            <a:r>
              <a:rPr lang="en-US" dirty="0" smtClean="0">
                <a:latin typeface="Arial" pitchFamily="34" charset="0"/>
                <a:cs typeface="Arial" pitchFamily="34" charset="0"/>
              </a:rPr>
              <a:t>will come </a:t>
            </a:r>
            <a:r>
              <a:rPr lang="en-US" dirty="0" smtClean="0">
                <a:latin typeface="Arial" pitchFamily="34" charset="0"/>
                <a:cs typeface="Arial" pitchFamily="34" charset="0"/>
              </a:rPr>
              <a:t>visit you in Baton Rouge. </a:t>
            </a:r>
          </a:p>
          <a:p>
            <a:pPr lvl="0"/>
            <a:r>
              <a:rPr lang="en-US" dirty="0" smtClean="0">
                <a:latin typeface="Arial" pitchFamily="34" charset="0"/>
                <a:cs typeface="Arial" pitchFamily="34" charset="0"/>
              </a:rPr>
              <a:t>If we burn the dinner, we may have to order pizza. </a:t>
            </a:r>
          </a:p>
          <a:p>
            <a:pPr lvl="0"/>
            <a:r>
              <a:rPr lang="en-US" dirty="0" smtClean="0">
                <a:latin typeface="Arial" pitchFamily="34" charset="0"/>
                <a:cs typeface="Arial" pitchFamily="34" charset="0"/>
              </a:rPr>
              <a:t>I can work from home if my Internet connection gets fixed. </a:t>
            </a:r>
          </a:p>
          <a:p>
            <a:pPr lvl="0"/>
            <a:r>
              <a:rPr lang="en-US" dirty="0" smtClean="0">
                <a:latin typeface="Arial" pitchFamily="34" charset="0"/>
                <a:cs typeface="Arial" pitchFamily="34" charset="0"/>
              </a:rPr>
              <a:t>If it rains tomorrow, I shall go to the movies.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a:xfrm>
            <a:off x="758825" y="-242888"/>
            <a:ext cx="8385175" cy="1584326"/>
          </a:xfrm>
        </p:spPr>
        <p:txBody>
          <a:bodyPr/>
          <a:lstStyle/>
          <a:p>
            <a:r>
              <a:rPr lang="en-US"/>
              <a:t>Second Conditional </a:t>
            </a:r>
            <a:r>
              <a:rPr lang="en-US" sz="2000"/>
              <a:t>(Hypothetical)</a:t>
            </a:r>
          </a:p>
        </p:txBody>
      </p:sp>
      <p:sp>
        <p:nvSpPr>
          <p:cNvPr id="24581" name="Text Box 5"/>
          <p:cNvSpPr txBox="1">
            <a:spLocks noChangeArrowheads="1"/>
          </p:cNvSpPr>
          <p:nvPr/>
        </p:nvSpPr>
        <p:spPr bwMode="auto">
          <a:xfrm>
            <a:off x="1000100" y="1571612"/>
            <a:ext cx="8767763" cy="457200"/>
          </a:xfrm>
          <a:prstGeom prst="rect">
            <a:avLst/>
          </a:prstGeom>
          <a:noFill/>
          <a:ln w="9525">
            <a:noFill/>
            <a:miter lim="800000"/>
            <a:headEnd/>
            <a:tailEnd/>
          </a:ln>
          <a:effectLst/>
        </p:spPr>
        <p:txBody>
          <a:bodyPr wrap="none">
            <a:spAutoFit/>
          </a:bodyPr>
          <a:lstStyle/>
          <a:p>
            <a:r>
              <a:rPr lang="en-US" sz="2400" dirty="0"/>
              <a:t>If my parents </a:t>
            </a:r>
            <a:r>
              <a:rPr lang="en-US" sz="2400" b="1" dirty="0">
                <a:solidFill>
                  <a:srgbClr val="050113"/>
                </a:solidFill>
              </a:rPr>
              <a:t>were </a:t>
            </a:r>
            <a:r>
              <a:rPr lang="en-US" sz="2400" dirty="0"/>
              <a:t>alive, they </a:t>
            </a:r>
            <a:r>
              <a:rPr lang="en-US" sz="2400" b="1" dirty="0">
                <a:solidFill>
                  <a:srgbClr val="FF0000"/>
                </a:solidFill>
              </a:rPr>
              <a:t>would be</a:t>
            </a:r>
            <a:r>
              <a:rPr lang="en-US" sz="2400" dirty="0"/>
              <a:t> very proud of me now. </a:t>
            </a:r>
          </a:p>
        </p:txBody>
      </p:sp>
      <p:sp>
        <p:nvSpPr>
          <p:cNvPr id="24582" name="Line 6"/>
          <p:cNvSpPr>
            <a:spLocks noChangeShapeType="1"/>
          </p:cNvSpPr>
          <p:nvPr/>
        </p:nvSpPr>
        <p:spPr bwMode="auto">
          <a:xfrm>
            <a:off x="2700338" y="2060575"/>
            <a:ext cx="0" cy="360363"/>
          </a:xfrm>
          <a:prstGeom prst="line">
            <a:avLst/>
          </a:prstGeom>
          <a:noFill/>
          <a:ln w="9525">
            <a:solidFill>
              <a:schemeClr val="tx1"/>
            </a:solidFill>
            <a:round/>
            <a:headEnd/>
            <a:tailEnd type="triangle" w="med" len="med"/>
          </a:ln>
          <a:effectLst/>
        </p:spPr>
        <p:txBody>
          <a:bodyPr/>
          <a:lstStyle/>
          <a:p>
            <a:endParaRPr lang="en-US"/>
          </a:p>
        </p:txBody>
      </p:sp>
      <p:sp>
        <p:nvSpPr>
          <p:cNvPr id="24583" name="Text Box 7"/>
          <p:cNvSpPr txBox="1">
            <a:spLocks noChangeArrowheads="1"/>
          </p:cNvSpPr>
          <p:nvPr/>
        </p:nvSpPr>
        <p:spPr bwMode="auto">
          <a:xfrm>
            <a:off x="1527175" y="2414588"/>
            <a:ext cx="1949450" cy="396875"/>
          </a:xfrm>
          <a:prstGeom prst="rect">
            <a:avLst/>
          </a:prstGeom>
          <a:noFill/>
          <a:ln w="9525">
            <a:noFill/>
            <a:miter lim="800000"/>
            <a:headEnd/>
            <a:tailEnd/>
          </a:ln>
          <a:effectLst/>
        </p:spPr>
        <p:txBody>
          <a:bodyPr wrap="none">
            <a:spAutoFit/>
          </a:bodyPr>
          <a:lstStyle/>
          <a:p>
            <a:r>
              <a:rPr lang="es-ES" sz="2000" b="1">
                <a:solidFill>
                  <a:srgbClr val="050113"/>
                </a:solidFill>
              </a:rPr>
              <a:t>PAST SIMPLE </a:t>
            </a:r>
          </a:p>
        </p:txBody>
      </p:sp>
      <p:sp>
        <p:nvSpPr>
          <p:cNvPr id="24584" name="Line 8"/>
          <p:cNvSpPr>
            <a:spLocks noChangeShapeType="1"/>
          </p:cNvSpPr>
          <p:nvPr/>
        </p:nvSpPr>
        <p:spPr bwMode="auto">
          <a:xfrm>
            <a:off x="5219700" y="2060575"/>
            <a:ext cx="0" cy="360363"/>
          </a:xfrm>
          <a:prstGeom prst="line">
            <a:avLst/>
          </a:prstGeom>
          <a:noFill/>
          <a:ln w="9525">
            <a:solidFill>
              <a:schemeClr val="tx1"/>
            </a:solidFill>
            <a:round/>
            <a:headEnd/>
            <a:tailEnd type="triangle" w="med" len="med"/>
          </a:ln>
          <a:effectLst/>
        </p:spPr>
        <p:txBody>
          <a:bodyPr/>
          <a:lstStyle/>
          <a:p>
            <a:endParaRPr lang="en-US"/>
          </a:p>
        </p:txBody>
      </p:sp>
      <p:sp>
        <p:nvSpPr>
          <p:cNvPr id="24585" name="Text Box 9"/>
          <p:cNvSpPr txBox="1">
            <a:spLocks noChangeArrowheads="1"/>
          </p:cNvSpPr>
          <p:nvPr/>
        </p:nvSpPr>
        <p:spPr bwMode="auto">
          <a:xfrm>
            <a:off x="4624388" y="2414588"/>
            <a:ext cx="2800350" cy="396875"/>
          </a:xfrm>
          <a:prstGeom prst="rect">
            <a:avLst/>
          </a:prstGeom>
          <a:noFill/>
          <a:ln w="9525">
            <a:noFill/>
            <a:miter lim="800000"/>
            <a:headEnd/>
            <a:tailEnd/>
          </a:ln>
          <a:effectLst/>
        </p:spPr>
        <p:txBody>
          <a:bodyPr wrap="none">
            <a:spAutoFit/>
          </a:bodyPr>
          <a:lstStyle/>
          <a:p>
            <a:r>
              <a:rPr lang="es-ES" sz="2000" b="1">
                <a:solidFill>
                  <a:srgbClr val="FF0000"/>
                </a:solidFill>
              </a:rPr>
              <a:t>WOULD + INFINITIVE </a:t>
            </a:r>
          </a:p>
        </p:txBody>
      </p:sp>
      <p:sp>
        <p:nvSpPr>
          <p:cNvPr id="24586" name="Text Box 10"/>
          <p:cNvSpPr txBox="1">
            <a:spLocks noChangeArrowheads="1"/>
          </p:cNvSpPr>
          <p:nvPr/>
        </p:nvSpPr>
        <p:spPr bwMode="auto">
          <a:xfrm>
            <a:off x="250825" y="2924175"/>
            <a:ext cx="8516938" cy="1016000"/>
          </a:xfrm>
          <a:prstGeom prst="rect">
            <a:avLst/>
          </a:prstGeom>
          <a:solidFill>
            <a:schemeClr val="folHlink"/>
          </a:solidFill>
          <a:ln w="9525">
            <a:solidFill>
              <a:schemeClr val="folHlink"/>
            </a:solidFill>
            <a:miter lim="800000"/>
            <a:headEnd/>
            <a:tailEnd/>
          </a:ln>
          <a:effectLst/>
        </p:spPr>
        <p:txBody>
          <a:bodyPr>
            <a:spAutoFit/>
          </a:bodyPr>
          <a:lstStyle/>
          <a:p>
            <a:r>
              <a:rPr lang="en-US" sz="2000" b="1" u="sng">
                <a:solidFill>
                  <a:srgbClr val="050113"/>
                </a:solidFill>
              </a:rPr>
              <a:t>USE:</a:t>
            </a:r>
            <a:r>
              <a:rPr lang="en-US" sz="2000">
                <a:solidFill>
                  <a:srgbClr val="050113"/>
                </a:solidFill>
              </a:rPr>
              <a:t> To talk about a present situation which is impossible, a hypothetical situation. The situation cannot be fulfilled because my parents are not alive.</a:t>
            </a:r>
            <a:r>
              <a:rPr lang="en-US">
                <a:solidFill>
                  <a:srgbClr val="050113"/>
                </a:solidFill>
              </a:rPr>
              <a:t> </a:t>
            </a:r>
          </a:p>
        </p:txBody>
      </p:sp>
      <p:sp>
        <p:nvSpPr>
          <p:cNvPr id="24587" name="Text Box 11"/>
          <p:cNvSpPr txBox="1">
            <a:spLocks noChangeArrowheads="1"/>
          </p:cNvSpPr>
          <p:nvPr/>
        </p:nvSpPr>
        <p:spPr bwMode="auto">
          <a:xfrm>
            <a:off x="447675" y="4189413"/>
            <a:ext cx="7716838" cy="519112"/>
          </a:xfrm>
          <a:prstGeom prst="rect">
            <a:avLst/>
          </a:prstGeom>
          <a:noFill/>
          <a:ln w="9525">
            <a:noFill/>
            <a:miter lim="800000"/>
            <a:headEnd/>
            <a:tailEnd/>
          </a:ln>
          <a:effectLst/>
        </p:spPr>
        <p:txBody>
          <a:bodyPr wrap="none">
            <a:spAutoFit/>
          </a:bodyPr>
          <a:lstStyle/>
          <a:p>
            <a:r>
              <a:rPr lang="en-US" sz="2800"/>
              <a:t>If she </a:t>
            </a:r>
            <a:r>
              <a:rPr lang="en-US" sz="2800" b="1">
                <a:solidFill>
                  <a:srgbClr val="050113"/>
                </a:solidFill>
              </a:rPr>
              <a:t>changed</a:t>
            </a:r>
            <a:r>
              <a:rPr lang="en-US" sz="2800"/>
              <a:t> her job, she'd</a:t>
            </a:r>
            <a:r>
              <a:rPr lang="en-US" sz="2800" b="1">
                <a:solidFill>
                  <a:srgbClr val="FF0000"/>
                </a:solidFill>
              </a:rPr>
              <a:t> be</a:t>
            </a:r>
            <a:r>
              <a:rPr lang="en-US" sz="2800"/>
              <a:t> much happier.</a:t>
            </a:r>
          </a:p>
        </p:txBody>
      </p:sp>
      <p:sp>
        <p:nvSpPr>
          <p:cNvPr id="24588" name="Text Box 12"/>
          <p:cNvSpPr txBox="1">
            <a:spLocks noChangeArrowheads="1"/>
          </p:cNvSpPr>
          <p:nvPr/>
        </p:nvSpPr>
        <p:spPr bwMode="auto">
          <a:xfrm>
            <a:off x="376238" y="5084763"/>
            <a:ext cx="8443912" cy="1006475"/>
          </a:xfrm>
          <a:prstGeom prst="rect">
            <a:avLst/>
          </a:prstGeom>
          <a:solidFill>
            <a:schemeClr val="tx2"/>
          </a:solidFill>
          <a:ln w="9525">
            <a:noFill/>
            <a:miter lim="800000"/>
            <a:headEnd/>
            <a:tailEnd/>
          </a:ln>
          <a:effectLst/>
        </p:spPr>
        <p:txBody>
          <a:bodyPr>
            <a:spAutoFit/>
          </a:bodyPr>
          <a:lstStyle/>
          <a:p>
            <a:r>
              <a:rPr lang="en-US" sz="2000" b="1" u="sng">
                <a:solidFill>
                  <a:srgbClr val="050113"/>
                </a:solidFill>
              </a:rPr>
              <a:t>USE</a:t>
            </a:r>
            <a:r>
              <a:rPr lang="en-US" sz="2000">
                <a:solidFill>
                  <a:srgbClr val="050113"/>
                </a:solidFill>
              </a:rPr>
              <a:t>: To talk about a future event which is unlikely to happen. The speaker doesn`t expect her to change her job. That is, it is unlikely that the condition will be fulfilled. </a:t>
            </a:r>
          </a:p>
        </p:txBody>
      </p:sp>
      <p:sp>
        <p:nvSpPr>
          <p:cNvPr id="24589" name="Text Box 13"/>
          <p:cNvSpPr txBox="1">
            <a:spLocks noChangeArrowheads="1"/>
          </p:cNvSpPr>
          <p:nvPr/>
        </p:nvSpPr>
        <p:spPr bwMode="auto">
          <a:xfrm>
            <a:off x="2143108" y="214290"/>
            <a:ext cx="4532312" cy="519113"/>
          </a:xfrm>
          <a:prstGeom prst="rect">
            <a:avLst/>
          </a:prstGeom>
          <a:noFill/>
          <a:ln w="9525">
            <a:noFill/>
            <a:miter lim="800000"/>
            <a:headEnd/>
            <a:tailEnd/>
          </a:ln>
          <a:effectLst/>
        </p:spPr>
        <p:txBody>
          <a:bodyPr wrap="none">
            <a:spAutoFit/>
          </a:bodyPr>
          <a:lstStyle/>
          <a:p>
            <a:r>
              <a:rPr lang="en-US" sz="2800" b="1" dirty="0"/>
              <a:t>What would happen if…?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circle(in)">
                                      <p:cBhvr>
                                        <p:cTn id="7" dur="2000"/>
                                        <p:tgtEl>
                                          <p:spTgt spid="2457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4589"/>
                                        </p:tgtEl>
                                        <p:attrNameLst>
                                          <p:attrName>style.visibility</p:attrName>
                                        </p:attrNameLst>
                                      </p:cBhvr>
                                      <p:to>
                                        <p:strVal val="visible"/>
                                      </p:to>
                                    </p:set>
                                    <p:animEffect transition="in" filter="checkerboard(across)">
                                      <p:cBhvr>
                                        <p:cTn id="12" dur="500"/>
                                        <p:tgtEl>
                                          <p:spTgt spid="2458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4581"/>
                                        </p:tgtEl>
                                        <p:attrNameLst>
                                          <p:attrName>style.visibility</p:attrName>
                                        </p:attrNameLst>
                                      </p:cBhvr>
                                      <p:to>
                                        <p:strVal val="visible"/>
                                      </p:to>
                                    </p:set>
                                    <p:animEffect transition="in" filter="checkerboard(across)">
                                      <p:cBhvr>
                                        <p:cTn id="17" dur="500"/>
                                        <p:tgtEl>
                                          <p:spTgt spid="2458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582"/>
                                        </p:tgtEl>
                                        <p:attrNameLst>
                                          <p:attrName>style.visibility</p:attrName>
                                        </p:attrNameLst>
                                      </p:cBhvr>
                                      <p:to>
                                        <p:strVal val="visible"/>
                                      </p:to>
                                    </p:set>
                                    <p:animEffect transition="in" filter="blinds(horizontal)">
                                      <p:cBhvr>
                                        <p:cTn id="22" dur="500"/>
                                        <p:tgtEl>
                                          <p:spTgt spid="2458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4583"/>
                                        </p:tgtEl>
                                        <p:attrNameLst>
                                          <p:attrName>style.visibility</p:attrName>
                                        </p:attrNameLst>
                                      </p:cBhvr>
                                      <p:to>
                                        <p:strVal val="visible"/>
                                      </p:to>
                                    </p:set>
                                    <p:anim calcmode="lin" valueType="num">
                                      <p:cBhvr additive="base">
                                        <p:cTn id="27" dur="500" fill="hold"/>
                                        <p:tgtEl>
                                          <p:spTgt spid="24583"/>
                                        </p:tgtEl>
                                        <p:attrNameLst>
                                          <p:attrName>ppt_x</p:attrName>
                                        </p:attrNameLst>
                                      </p:cBhvr>
                                      <p:tavLst>
                                        <p:tav tm="0">
                                          <p:val>
                                            <p:strVal val="#ppt_x"/>
                                          </p:val>
                                        </p:tav>
                                        <p:tav tm="100000">
                                          <p:val>
                                            <p:strVal val="#ppt_x"/>
                                          </p:val>
                                        </p:tav>
                                      </p:tavLst>
                                    </p:anim>
                                    <p:anim calcmode="lin" valueType="num">
                                      <p:cBhvr additive="base">
                                        <p:cTn id="28" dur="500" fill="hold"/>
                                        <p:tgtEl>
                                          <p:spTgt spid="2458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24584"/>
                                        </p:tgtEl>
                                        <p:attrNameLst>
                                          <p:attrName>style.visibility</p:attrName>
                                        </p:attrNameLst>
                                      </p:cBhvr>
                                      <p:to>
                                        <p:strVal val="visible"/>
                                      </p:to>
                                    </p:set>
                                    <p:animEffect transition="in" filter="randombar(horizontal)">
                                      <p:cBhvr>
                                        <p:cTn id="33" dur="500"/>
                                        <p:tgtEl>
                                          <p:spTgt spid="2458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4585"/>
                                        </p:tgtEl>
                                        <p:attrNameLst>
                                          <p:attrName>style.visibility</p:attrName>
                                        </p:attrNameLst>
                                      </p:cBhvr>
                                      <p:to>
                                        <p:strVal val="visible"/>
                                      </p:to>
                                    </p:set>
                                    <p:animEffect transition="in" filter="blinds(horizontal)">
                                      <p:cBhvr>
                                        <p:cTn id="38" dur="500"/>
                                        <p:tgtEl>
                                          <p:spTgt spid="24585"/>
                                        </p:tgtEl>
                                      </p:cBhvr>
                                    </p:animEffect>
                                  </p:childTnLst>
                                </p:cTn>
                              </p:par>
                            </p:childTnLst>
                          </p:cTn>
                        </p:par>
                      </p:childTnLst>
                    </p:cTn>
                  </p:par>
                  <p:par>
                    <p:cTn id="39" fill="hold">
                      <p:stCondLst>
                        <p:cond delay="indefinite"/>
                      </p:stCondLst>
                      <p:childTnLst>
                        <p:par>
                          <p:cTn id="40" fill="hold">
                            <p:stCondLst>
                              <p:cond delay="0"/>
                            </p:stCondLst>
                            <p:childTnLst>
                              <p:par>
                                <p:cTn id="41" presetID="8" presetClass="entr" presetSubtype="16" fill="hold" grpId="0" nodeType="clickEffect">
                                  <p:stCondLst>
                                    <p:cond delay="0"/>
                                  </p:stCondLst>
                                  <p:childTnLst>
                                    <p:set>
                                      <p:cBhvr>
                                        <p:cTn id="42" dur="1" fill="hold">
                                          <p:stCondLst>
                                            <p:cond delay="0"/>
                                          </p:stCondLst>
                                        </p:cTn>
                                        <p:tgtEl>
                                          <p:spTgt spid="24586"/>
                                        </p:tgtEl>
                                        <p:attrNameLst>
                                          <p:attrName>style.visibility</p:attrName>
                                        </p:attrNameLst>
                                      </p:cBhvr>
                                      <p:to>
                                        <p:strVal val="visible"/>
                                      </p:to>
                                    </p:set>
                                    <p:animEffect transition="in" filter="diamond(in)">
                                      <p:cBhvr>
                                        <p:cTn id="43" dur="2000"/>
                                        <p:tgtEl>
                                          <p:spTgt spid="24586"/>
                                        </p:tgtEl>
                                      </p:cBhvr>
                                    </p:animEffect>
                                  </p:childTnLst>
                                </p:cTn>
                              </p:par>
                            </p:childTnLst>
                          </p:cTn>
                        </p:par>
                      </p:childTnLst>
                    </p:cTn>
                  </p:par>
                  <p:par>
                    <p:cTn id="44" fill="hold">
                      <p:stCondLst>
                        <p:cond delay="indefinite"/>
                      </p:stCondLst>
                      <p:childTnLst>
                        <p:par>
                          <p:cTn id="45" fill="hold">
                            <p:stCondLst>
                              <p:cond delay="0"/>
                            </p:stCondLst>
                            <p:childTnLst>
                              <p:par>
                                <p:cTn id="46" presetID="11" presetClass="entr" presetSubtype="0" fill="hold" nodeType="clickEffect">
                                  <p:stCondLst>
                                    <p:cond delay="0"/>
                                  </p:stCondLst>
                                  <p:childTnLst>
                                    <p:set>
                                      <p:cBhvr>
                                        <p:cTn id="47" dur="1000">
                                          <p:stCondLst>
                                            <p:cond delay="0"/>
                                          </p:stCondLst>
                                        </p:cTn>
                                        <p:tgtEl>
                                          <p:spTgt spid="24587">
                                            <p:txEl>
                                              <p:pRg st="0" end="0"/>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4588"/>
                                        </p:tgtEl>
                                        <p:attrNameLst>
                                          <p:attrName>style.visibility</p:attrName>
                                        </p:attrNameLst>
                                      </p:cBhvr>
                                      <p:to>
                                        <p:strVal val="visible"/>
                                      </p:to>
                                    </p:set>
                                    <p:anim calcmode="lin" valueType="num">
                                      <p:cBhvr additive="base">
                                        <p:cTn id="52" dur="500" fill="hold"/>
                                        <p:tgtEl>
                                          <p:spTgt spid="24588"/>
                                        </p:tgtEl>
                                        <p:attrNameLst>
                                          <p:attrName>ppt_x</p:attrName>
                                        </p:attrNameLst>
                                      </p:cBhvr>
                                      <p:tavLst>
                                        <p:tav tm="0">
                                          <p:val>
                                            <p:strVal val="#ppt_x"/>
                                          </p:val>
                                        </p:tav>
                                        <p:tav tm="100000">
                                          <p:val>
                                            <p:strVal val="#ppt_x"/>
                                          </p:val>
                                        </p:tav>
                                      </p:tavLst>
                                    </p:anim>
                                    <p:anim calcmode="lin" valueType="num">
                                      <p:cBhvr additive="base">
                                        <p:cTn id="53" dur="500" fill="hold"/>
                                        <p:tgtEl>
                                          <p:spTgt spid="245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81" grpId="0"/>
      <p:bldP spid="24582" grpId="0" animBg="1"/>
      <p:bldP spid="24583" grpId="0"/>
      <p:bldP spid="24584" grpId="0" animBg="1"/>
      <p:bldP spid="24585" grpId="0"/>
      <p:bldP spid="24586" grpId="0" animBg="1"/>
      <p:bldP spid="24588" grpId="0" animBg="1"/>
      <p:bldP spid="2458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Practice </a:t>
            </a:r>
            <a:endParaRPr lang="en-US" dirty="0"/>
          </a:p>
        </p:txBody>
      </p:sp>
      <p:sp>
        <p:nvSpPr>
          <p:cNvPr id="3" name="Content Placeholder 2"/>
          <p:cNvSpPr>
            <a:spLocks noGrp="1"/>
          </p:cNvSpPr>
          <p:nvPr>
            <p:ph idx="1"/>
          </p:nvPr>
        </p:nvSpPr>
        <p:spPr/>
        <p:txBody>
          <a:bodyPr/>
          <a:lstStyle/>
          <a:p>
            <a:pPr lvl="0"/>
            <a:r>
              <a:rPr lang="en-US" i="1" dirty="0" smtClean="0">
                <a:latin typeface="Arial" pitchFamily="34" charset="0"/>
                <a:cs typeface="Arial" pitchFamily="34" charset="0"/>
              </a:rPr>
              <a:t>If I had a million dollars, I would open an orphanage.</a:t>
            </a:r>
            <a:r>
              <a:rPr lang="en-US" dirty="0" smtClean="0">
                <a:latin typeface="Arial" pitchFamily="34" charset="0"/>
                <a:cs typeface="Arial" pitchFamily="34" charset="0"/>
              </a:rPr>
              <a:t> </a:t>
            </a:r>
          </a:p>
          <a:p>
            <a:pPr lvl="0"/>
            <a:r>
              <a:rPr lang="en-US" i="1" dirty="0" smtClean="0">
                <a:latin typeface="Arial" pitchFamily="34" charset="0"/>
                <a:cs typeface="Arial" pitchFamily="34" charset="0"/>
              </a:rPr>
              <a:t>If we lived in Spain, we would enjoy the siestas.</a:t>
            </a:r>
            <a:r>
              <a:rPr lang="en-US" dirty="0" smtClean="0">
                <a:latin typeface="Arial" pitchFamily="34" charset="0"/>
                <a:cs typeface="Arial" pitchFamily="34" charset="0"/>
              </a:rPr>
              <a:t> </a:t>
            </a:r>
          </a:p>
          <a:p>
            <a:pPr lvl="0"/>
            <a:r>
              <a:rPr lang="en-US" i="1" dirty="0" smtClean="0">
                <a:latin typeface="Arial" pitchFamily="34" charset="0"/>
                <a:cs typeface="Arial" pitchFamily="34" charset="0"/>
              </a:rPr>
              <a:t>If I became president, I would do away with the penny.</a:t>
            </a:r>
            <a:r>
              <a:rPr lang="en-US" dirty="0" smtClean="0">
                <a:latin typeface="Arial" pitchFamily="34" charset="0"/>
                <a:cs typeface="Arial" pitchFamily="34" charset="0"/>
              </a:rPr>
              <a:t> </a:t>
            </a:r>
          </a:p>
          <a:p>
            <a:pPr lvl="0"/>
            <a:r>
              <a:rPr lang="en-US" dirty="0" smtClean="0">
                <a:latin typeface="Arial" pitchFamily="34" charset="0"/>
                <a:cs typeface="Arial" pitchFamily="34" charset="0"/>
              </a:rPr>
              <a:t>If I had enough money, I would give that for charity. </a:t>
            </a:r>
          </a:p>
          <a:p>
            <a:r>
              <a:rPr lang="en-US" dirty="0" smtClean="0"/>
              <a:t>Would + V1</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r>
              <a:rPr lang="es-ES"/>
              <a:t>Third Conditional</a:t>
            </a:r>
          </a:p>
        </p:txBody>
      </p:sp>
      <p:sp>
        <p:nvSpPr>
          <p:cNvPr id="26627" name="Rectangle 3"/>
          <p:cNvSpPr>
            <a:spLocks noGrp="1" noRot="1" noChangeArrowheads="1"/>
          </p:cNvSpPr>
          <p:nvPr>
            <p:ph idx="1"/>
          </p:nvPr>
        </p:nvSpPr>
        <p:spPr>
          <a:xfrm>
            <a:off x="250825" y="1916113"/>
            <a:ext cx="8893175" cy="4191000"/>
          </a:xfrm>
        </p:spPr>
        <p:txBody>
          <a:bodyPr/>
          <a:lstStyle/>
          <a:p>
            <a:pPr>
              <a:buFont typeface="Wingdings" pitchFamily="2" charset="2"/>
              <a:buNone/>
            </a:pPr>
            <a:r>
              <a:rPr lang="es-ES" sz="2400" dirty="0" err="1"/>
              <a:t>If</a:t>
            </a:r>
            <a:r>
              <a:rPr lang="es-ES" sz="2400" dirty="0"/>
              <a:t> </a:t>
            </a:r>
            <a:r>
              <a:rPr lang="es-ES" sz="2400" dirty="0" err="1"/>
              <a:t>she</a:t>
            </a:r>
            <a:r>
              <a:rPr lang="es-ES" sz="2400" dirty="0"/>
              <a:t> </a:t>
            </a:r>
            <a:r>
              <a:rPr lang="es-ES" sz="2400" b="1" dirty="0" err="1">
                <a:solidFill>
                  <a:srgbClr val="050113"/>
                </a:solidFill>
              </a:rPr>
              <a:t>had</a:t>
            </a:r>
            <a:r>
              <a:rPr lang="es-ES" sz="2400" b="1" dirty="0">
                <a:solidFill>
                  <a:srgbClr val="050113"/>
                </a:solidFill>
              </a:rPr>
              <a:t> </a:t>
            </a:r>
            <a:r>
              <a:rPr lang="es-ES" sz="2400" b="1" dirty="0" err="1">
                <a:solidFill>
                  <a:srgbClr val="050113"/>
                </a:solidFill>
              </a:rPr>
              <a:t>worked</a:t>
            </a:r>
            <a:r>
              <a:rPr lang="es-ES" sz="2400" dirty="0"/>
              <a:t> </a:t>
            </a:r>
            <a:r>
              <a:rPr lang="es-ES" sz="2400" dirty="0" err="1"/>
              <a:t>harder</a:t>
            </a:r>
            <a:r>
              <a:rPr lang="es-ES" sz="2400" dirty="0"/>
              <a:t>, </a:t>
            </a:r>
            <a:r>
              <a:rPr lang="es-ES" sz="2400" dirty="0" err="1"/>
              <a:t>she</a:t>
            </a:r>
            <a:r>
              <a:rPr lang="es-ES" sz="2400" dirty="0"/>
              <a:t> </a:t>
            </a:r>
            <a:r>
              <a:rPr lang="es-ES" sz="2400" b="1" dirty="0" err="1">
                <a:solidFill>
                  <a:srgbClr val="FF0000"/>
                </a:solidFill>
              </a:rPr>
              <a:t>would</a:t>
            </a:r>
            <a:r>
              <a:rPr lang="es-ES" sz="2400" b="1" dirty="0">
                <a:solidFill>
                  <a:srgbClr val="FF0000"/>
                </a:solidFill>
              </a:rPr>
              <a:t> </a:t>
            </a:r>
            <a:r>
              <a:rPr lang="es-ES" sz="2400" b="1" dirty="0" err="1">
                <a:solidFill>
                  <a:srgbClr val="FF0000"/>
                </a:solidFill>
              </a:rPr>
              <a:t>have</a:t>
            </a:r>
            <a:r>
              <a:rPr lang="es-ES" sz="2400" b="1" dirty="0">
                <a:solidFill>
                  <a:srgbClr val="FF0000"/>
                </a:solidFill>
              </a:rPr>
              <a:t> </a:t>
            </a:r>
            <a:r>
              <a:rPr lang="es-ES" sz="2400" b="1" dirty="0" err="1">
                <a:solidFill>
                  <a:srgbClr val="FF0000"/>
                </a:solidFill>
              </a:rPr>
              <a:t>passed</a:t>
            </a:r>
            <a:r>
              <a:rPr lang="es-ES" sz="2400" dirty="0"/>
              <a:t> </a:t>
            </a:r>
            <a:r>
              <a:rPr lang="es-ES" sz="2400" dirty="0" err="1"/>
              <a:t>her</a:t>
            </a:r>
            <a:r>
              <a:rPr lang="es-ES" sz="2400" dirty="0"/>
              <a:t> </a:t>
            </a:r>
            <a:r>
              <a:rPr lang="es-ES" sz="2400" dirty="0" err="1"/>
              <a:t>exams</a:t>
            </a:r>
            <a:r>
              <a:rPr lang="es-ES" sz="2400" dirty="0"/>
              <a:t>. </a:t>
            </a:r>
          </a:p>
        </p:txBody>
      </p:sp>
      <p:sp>
        <p:nvSpPr>
          <p:cNvPr id="26628" name="Line 4"/>
          <p:cNvSpPr>
            <a:spLocks noChangeShapeType="1"/>
          </p:cNvSpPr>
          <p:nvPr/>
        </p:nvSpPr>
        <p:spPr bwMode="auto">
          <a:xfrm>
            <a:off x="2051050" y="2492375"/>
            <a:ext cx="0" cy="504825"/>
          </a:xfrm>
          <a:prstGeom prst="line">
            <a:avLst/>
          </a:prstGeom>
          <a:noFill/>
          <a:ln w="9525">
            <a:solidFill>
              <a:schemeClr val="tx1"/>
            </a:solidFill>
            <a:round/>
            <a:headEnd/>
            <a:tailEnd type="triangle" w="med" len="med"/>
          </a:ln>
          <a:effectLst/>
        </p:spPr>
        <p:txBody>
          <a:bodyPr/>
          <a:lstStyle/>
          <a:p>
            <a:endParaRPr lang="en-US"/>
          </a:p>
        </p:txBody>
      </p:sp>
      <p:sp>
        <p:nvSpPr>
          <p:cNvPr id="26629" name="Text Box 5"/>
          <p:cNvSpPr txBox="1">
            <a:spLocks noChangeArrowheads="1"/>
          </p:cNvSpPr>
          <p:nvPr/>
        </p:nvSpPr>
        <p:spPr bwMode="auto">
          <a:xfrm>
            <a:off x="1166813" y="3135313"/>
            <a:ext cx="2192337" cy="396875"/>
          </a:xfrm>
          <a:prstGeom prst="rect">
            <a:avLst/>
          </a:prstGeom>
          <a:noFill/>
          <a:ln w="9525">
            <a:noFill/>
            <a:miter lim="800000"/>
            <a:headEnd/>
            <a:tailEnd/>
          </a:ln>
          <a:effectLst/>
        </p:spPr>
        <p:txBody>
          <a:bodyPr wrap="none">
            <a:spAutoFit/>
          </a:bodyPr>
          <a:lstStyle/>
          <a:p>
            <a:r>
              <a:rPr lang="es-ES" sz="2000" b="1">
                <a:solidFill>
                  <a:srgbClr val="050113"/>
                </a:solidFill>
              </a:rPr>
              <a:t>PAST PERFECT</a:t>
            </a:r>
            <a:r>
              <a:rPr lang="es-ES" sz="2000" b="1"/>
              <a:t> </a:t>
            </a:r>
          </a:p>
        </p:txBody>
      </p:sp>
      <p:sp>
        <p:nvSpPr>
          <p:cNvPr id="26630" name="Line 6"/>
          <p:cNvSpPr>
            <a:spLocks noChangeShapeType="1"/>
          </p:cNvSpPr>
          <p:nvPr/>
        </p:nvSpPr>
        <p:spPr bwMode="auto">
          <a:xfrm>
            <a:off x="6156325" y="2492375"/>
            <a:ext cx="0" cy="431800"/>
          </a:xfrm>
          <a:prstGeom prst="line">
            <a:avLst/>
          </a:prstGeom>
          <a:noFill/>
          <a:ln w="9525">
            <a:solidFill>
              <a:schemeClr val="tx1"/>
            </a:solidFill>
            <a:round/>
            <a:headEnd/>
            <a:tailEnd type="triangle" w="med" len="med"/>
          </a:ln>
          <a:effectLst/>
        </p:spPr>
        <p:txBody>
          <a:bodyPr/>
          <a:lstStyle/>
          <a:p>
            <a:endParaRPr lang="en-US"/>
          </a:p>
        </p:txBody>
      </p:sp>
      <p:sp>
        <p:nvSpPr>
          <p:cNvPr id="26631" name="Text Box 7"/>
          <p:cNvSpPr txBox="1">
            <a:spLocks noChangeArrowheads="1"/>
          </p:cNvSpPr>
          <p:nvPr/>
        </p:nvSpPr>
        <p:spPr bwMode="auto">
          <a:xfrm>
            <a:off x="4356100" y="3141663"/>
            <a:ext cx="4392613" cy="396875"/>
          </a:xfrm>
          <a:prstGeom prst="rect">
            <a:avLst/>
          </a:prstGeom>
          <a:noFill/>
          <a:ln w="9525">
            <a:noFill/>
            <a:miter lim="800000"/>
            <a:headEnd/>
            <a:tailEnd/>
          </a:ln>
          <a:effectLst/>
        </p:spPr>
        <p:txBody>
          <a:bodyPr>
            <a:spAutoFit/>
          </a:bodyPr>
          <a:lstStyle/>
          <a:p>
            <a:r>
              <a:rPr lang="es-ES" sz="2000" b="1">
                <a:solidFill>
                  <a:srgbClr val="FF0000"/>
                </a:solidFill>
              </a:rPr>
              <a:t>WOULD + PERFECT INFINITIVE</a:t>
            </a:r>
            <a:r>
              <a:rPr lang="es-ES" sz="2000"/>
              <a:t> </a:t>
            </a:r>
          </a:p>
        </p:txBody>
      </p:sp>
      <p:sp>
        <p:nvSpPr>
          <p:cNvPr id="26632" name="Text Box 8"/>
          <p:cNvSpPr txBox="1">
            <a:spLocks noChangeArrowheads="1"/>
          </p:cNvSpPr>
          <p:nvPr/>
        </p:nvSpPr>
        <p:spPr bwMode="auto">
          <a:xfrm>
            <a:off x="357158" y="3643314"/>
            <a:ext cx="8372475" cy="3046988"/>
          </a:xfrm>
          <a:prstGeom prst="rect">
            <a:avLst/>
          </a:prstGeom>
          <a:solidFill>
            <a:schemeClr val="tx1"/>
          </a:solidFill>
          <a:ln w="9525">
            <a:noFill/>
            <a:miter lim="800000"/>
            <a:headEnd/>
            <a:tailEnd/>
          </a:ln>
          <a:effectLst/>
        </p:spPr>
        <p:txBody>
          <a:bodyPr>
            <a:spAutoFit/>
          </a:bodyPr>
          <a:lstStyle/>
          <a:p>
            <a:r>
              <a:rPr lang="es-ES" sz="2400" b="1" dirty="0">
                <a:solidFill>
                  <a:srgbClr val="050113"/>
                </a:solidFill>
                <a:effectLst>
                  <a:outerShdw blurRad="38100" dist="38100" dir="2700000" algn="tl">
                    <a:srgbClr val="C0C0C0"/>
                  </a:outerShdw>
                </a:effectLst>
              </a:rPr>
              <a:t>USE</a:t>
            </a:r>
            <a:r>
              <a:rPr lang="es-ES" sz="2400" b="1" dirty="0">
                <a:solidFill>
                  <a:srgbClr val="050113"/>
                </a:solidFill>
              </a:rPr>
              <a:t>: </a:t>
            </a:r>
            <a:r>
              <a:rPr lang="es-ES" sz="2400" b="1" dirty="0" err="1">
                <a:solidFill>
                  <a:srgbClr val="050113"/>
                </a:solidFill>
              </a:rPr>
              <a:t>To</a:t>
            </a:r>
            <a:r>
              <a:rPr lang="es-ES" sz="2400" b="1" dirty="0">
                <a:solidFill>
                  <a:srgbClr val="050113"/>
                </a:solidFill>
              </a:rPr>
              <a:t> </a:t>
            </a:r>
            <a:r>
              <a:rPr lang="es-ES" sz="2400" b="1" dirty="0" err="1">
                <a:solidFill>
                  <a:srgbClr val="050113"/>
                </a:solidFill>
              </a:rPr>
              <a:t>talk</a:t>
            </a:r>
            <a:r>
              <a:rPr lang="es-ES" sz="2400" b="1" dirty="0">
                <a:solidFill>
                  <a:srgbClr val="050113"/>
                </a:solidFill>
              </a:rPr>
              <a:t> </a:t>
            </a:r>
            <a:r>
              <a:rPr lang="es-ES" sz="2400" b="1" dirty="0" err="1">
                <a:solidFill>
                  <a:srgbClr val="050113"/>
                </a:solidFill>
              </a:rPr>
              <a:t>about</a:t>
            </a:r>
            <a:r>
              <a:rPr lang="es-ES" sz="2400" b="1" dirty="0">
                <a:solidFill>
                  <a:srgbClr val="050113"/>
                </a:solidFill>
              </a:rPr>
              <a:t> </a:t>
            </a:r>
            <a:r>
              <a:rPr lang="es-ES" sz="2400" b="1" dirty="0" err="1">
                <a:solidFill>
                  <a:srgbClr val="050113"/>
                </a:solidFill>
              </a:rPr>
              <a:t>something</a:t>
            </a:r>
            <a:r>
              <a:rPr lang="es-ES" sz="2400" b="1" dirty="0">
                <a:solidFill>
                  <a:srgbClr val="050113"/>
                </a:solidFill>
              </a:rPr>
              <a:t> </a:t>
            </a:r>
            <a:r>
              <a:rPr lang="es-ES" sz="2400" b="1" dirty="0" err="1">
                <a:solidFill>
                  <a:srgbClr val="050113"/>
                </a:solidFill>
              </a:rPr>
              <a:t>that</a:t>
            </a:r>
            <a:r>
              <a:rPr lang="es-ES" sz="2400" b="1" dirty="0">
                <a:solidFill>
                  <a:srgbClr val="050113"/>
                </a:solidFill>
              </a:rPr>
              <a:t> </a:t>
            </a:r>
            <a:r>
              <a:rPr lang="es-ES" sz="2400" b="1" dirty="0" err="1">
                <a:solidFill>
                  <a:srgbClr val="050113"/>
                </a:solidFill>
              </a:rPr>
              <a:t>might</a:t>
            </a:r>
            <a:r>
              <a:rPr lang="es-ES" sz="2400" b="1" dirty="0">
                <a:solidFill>
                  <a:srgbClr val="050113"/>
                </a:solidFill>
              </a:rPr>
              <a:t> </a:t>
            </a:r>
            <a:r>
              <a:rPr lang="es-ES" sz="2400" b="1" dirty="0" err="1">
                <a:solidFill>
                  <a:srgbClr val="050113"/>
                </a:solidFill>
              </a:rPr>
              <a:t>have</a:t>
            </a:r>
            <a:r>
              <a:rPr lang="es-ES" sz="2400" b="1" dirty="0">
                <a:solidFill>
                  <a:srgbClr val="050113"/>
                </a:solidFill>
              </a:rPr>
              <a:t> </a:t>
            </a:r>
            <a:r>
              <a:rPr lang="es-ES" sz="2400" b="1" dirty="0" err="1">
                <a:solidFill>
                  <a:srgbClr val="050113"/>
                </a:solidFill>
              </a:rPr>
              <a:t>happened</a:t>
            </a:r>
            <a:r>
              <a:rPr lang="es-ES" sz="2400" b="1" dirty="0">
                <a:solidFill>
                  <a:srgbClr val="050113"/>
                </a:solidFill>
              </a:rPr>
              <a:t> in </a:t>
            </a:r>
            <a:r>
              <a:rPr lang="es-ES" sz="2400" b="1" dirty="0" err="1">
                <a:solidFill>
                  <a:srgbClr val="050113"/>
                </a:solidFill>
              </a:rPr>
              <a:t>the</a:t>
            </a:r>
            <a:r>
              <a:rPr lang="es-ES" sz="2400" b="1" dirty="0">
                <a:solidFill>
                  <a:srgbClr val="050113"/>
                </a:solidFill>
              </a:rPr>
              <a:t> </a:t>
            </a:r>
            <a:r>
              <a:rPr lang="es-ES" sz="2400" b="1" dirty="0" err="1">
                <a:solidFill>
                  <a:srgbClr val="050113"/>
                </a:solidFill>
              </a:rPr>
              <a:t>past</a:t>
            </a:r>
            <a:r>
              <a:rPr lang="es-ES" sz="2400" b="1" dirty="0">
                <a:solidFill>
                  <a:srgbClr val="050113"/>
                </a:solidFill>
              </a:rPr>
              <a:t>, </a:t>
            </a:r>
            <a:r>
              <a:rPr lang="es-ES" sz="2400" b="1" dirty="0" err="1">
                <a:solidFill>
                  <a:srgbClr val="050113"/>
                </a:solidFill>
              </a:rPr>
              <a:t>but</a:t>
            </a:r>
            <a:r>
              <a:rPr lang="es-ES" sz="2400" b="1" dirty="0">
                <a:solidFill>
                  <a:srgbClr val="050113"/>
                </a:solidFill>
              </a:rPr>
              <a:t> </a:t>
            </a:r>
            <a:r>
              <a:rPr lang="es-ES" sz="2400" b="1" dirty="0" err="1">
                <a:solidFill>
                  <a:srgbClr val="050113"/>
                </a:solidFill>
              </a:rPr>
              <a:t>didn`t</a:t>
            </a:r>
            <a:r>
              <a:rPr lang="es-ES" sz="2400" b="1" dirty="0">
                <a:solidFill>
                  <a:srgbClr val="050113"/>
                </a:solidFill>
              </a:rPr>
              <a:t>. </a:t>
            </a:r>
            <a:endParaRPr lang="es-ES" sz="2400" b="1" dirty="0" smtClean="0">
              <a:solidFill>
                <a:srgbClr val="050113"/>
              </a:solidFill>
            </a:endParaRPr>
          </a:p>
          <a:p>
            <a:endParaRPr lang="es-ES" sz="2400" b="1" dirty="0">
              <a:solidFill>
                <a:srgbClr val="050113"/>
              </a:solidFill>
            </a:endParaRPr>
          </a:p>
          <a:p>
            <a:r>
              <a:rPr lang="es-ES" sz="2400" b="1" dirty="0" err="1" smtClean="0">
                <a:solidFill>
                  <a:srgbClr val="050113"/>
                </a:solidFill>
              </a:rPr>
              <a:t>She</a:t>
            </a:r>
            <a:r>
              <a:rPr lang="es-ES" sz="2400" b="1" dirty="0" smtClean="0">
                <a:solidFill>
                  <a:srgbClr val="050113"/>
                </a:solidFill>
              </a:rPr>
              <a:t> </a:t>
            </a:r>
            <a:r>
              <a:rPr lang="es-ES" sz="2400" b="1" dirty="0" err="1">
                <a:solidFill>
                  <a:srgbClr val="050113"/>
                </a:solidFill>
              </a:rPr>
              <a:t>didn`t</a:t>
            </a:r>
            <a:r>
              <a:rPr lang="es-ES" sz="2400" b="1" dirty="0">
                <a:solidFill>
                  <a:srgbClr val="050113"/>
                </a:solidFill>
              </a:rPr>
              <a:t> </a:t>
            </a:r>
            <a:r>
              <a:rPr lang="es-ES" sz="2400" b="1" dirty="0" err="1">
                <a:solidFill>
                  <a:srgbClr val="050113"/>
                </a:solidFill>
              </a:rPr>
              <a:t>work</a:t>
            </a:r>
            <a:r>
              <a:rPr lang="es-ES" sz="2400" b="1" dirty="0">
                <a:solidFill>
                  <a:srgbClr val="050113"/>
                </a:solidFill>
              </a:rPr>
              <a:t> </a:t>
            </a:r>
            <a:r>
              <a:rPr lang="es-ES" sz="2400" b="1" dirty="0" err="1">
                <a:solidFill>
                  <a:srgbClr val="050113"/>
                </a:solidFill>
              </a:rPr>
              <a:t>hard</a:t>
            </a:r>
            <a:r>
              <a:rPr lang="es-ES" sz="2400" b="1" dirty="0">
                <a:solidFill>
                  <a:srgbClr val="050113"/>
                </a:solidFill>
              </a:rPr>
              <a:t> </a:t>
            </a:r>
            <a:r>
              <a:rPr lang="es-ES" sz="2400" b="1" dirty="0" err="1">
                <a:solidFill>
                  <a:srgbClr val="050113"/>
                </a:solidFill>
              </a:rPr>
              <a:t>enough</a:t>
            </a:r>
            <a:r>
              <a:rPr lang="es-ES" sz="2400" b="1" dirty="0">
                <a:solidFill>
                  <a:srgbClr val="050113"/>
                </a:solidFill>
              </a:rPr>
              <a:t> and, </a:t>
            </a:r>
            <a:r>
              <a:rPr lang="es-ES" sz="2400" b="1" dirty="0" err="1">
                <a:solidFill>
                  <a:srgbClr val="050113"/>
                </a:solidFill>
              </a:rPr>
              <a:t>consequently</a:t>
            </a:r>
            <a:r>
              <a:rPr lang="es-ES" sz="2400" b="1" dirty="0">
                <a:solidFill>
                  <a:srgbClr val="050113"/>
                </a:solidFill>
              </a:rPr>
              <a:t>, </a:t>
            </a:r>
            <a:r>
              <a:rPr lang="es-ES" sz="2400" b="1" dirty="0" err="1">
                <a:solidFill>
                  <a:srgbClr val="050113"/>
                </a:solidFill>
              </a:rPr>
              <a:t>she</a:t>
            </a:r>
            <a:r>
              <a:rPr lang="es-ES" sz="2400" b="1" dirty="0">
                <a:solidFill>
                  <a:srgbClr val="050113"/>
                </a:solidFill>
              </a:rPr>
              <a:t> </a:t>
            </a:r>
            <a:r>
              <a:rPr lang="es-ES" sz="2400" b="1" dirty="0" err="1">
                <a:solidFill>
                  <a:srgbClr val="050113"/>
                </a:solidFill>
              </a:rPr>
              <a:t>didn`t</a:t>
            </a:r>
            <a:r>
              <a:rPr lang="es-ES" sz="2400" b="1" dirty="0">
                <a:solidFill>
                  <a:srgbClr val="050113"/>
                </a:solidFill>
              </a:rPr>
              <a:t> </a:t>
            </a:r>
            <a:r>
              <a:rPr lang="es-ES" sz="2400" b="1" dirty="0" err="1">
                <a:solidFill>
                  <a:srgbClr val="050113"/>
                </a:solidFill>
              </a:rPr>
              <a:t>pass</a:t>
            </a:r>
            <a:r>
              <a:rPr lang="es-ES" sz="2400" b="1" dirty="0">
                <a:solidFill>
                  <a:srgbClr val="050113"/>
                </a:solidFill>
              </a:rPr>
              <a:t> </a:t>
            </a:r>
            <a:r>
              <a:rPr lang="es-ES" sz="2400" b="1" dirty="0" err="1">
                <a:solidFill>
                  <a:srgbClr val="050113"/>
                </a:solidFill>
              </a:rPr>
              <a:t>her</a:t>
            </a:r>
            <a:r>
              <a:rPr lang="es-ES" sz="2400" b="1" dirty="0">
                <a:solidFill>
                  <a:srgbClr val="050113"/>
                </a:solidFill>
              </a:rPr>
              <a:t> </a:t>
            </a:r>
            <a:r>
              <a:rPr lang="es-ES" sz="2400" b="1" dirty="0" err="1">
                <a:solidFill>
                  <a:srgbClr val="050113"/>
                </a:solidFill>
              </a:rPr>
              <a:t>exams</a:t>
            </a:r>
            <a:r>
              <a:rPr lang="es-ES" sz="2400" b="1" dirty="0">
                <a:solidFill>
                  <a:srgbClr val="050113"/>
                </a:solidFill>
              </a:rPr>
              <a:t>. </a:t>
            </a:r>
            <a:endParaRPr lang="es-ES" sz="2400" b="1" dirty="0" smtClean="0">
              <a:solidFill>
                <a:srgbClr val="050113"/>
              </a:solidFill>
            </a:endParaRPr>
          </a:p>
          <a:p>
            <a:endParaRPr lang="es-ES" sz="2400" b="1" dirty="0">
              <a:solidFill>
                <a:srgbClr val="050113"/>
              </a:solidFill>
            </a:endParaRPr>
          </a:p>
          <a:p>
            <a:r>
              <a:rPr lang="es-ES" sz="2400" b="1" dirty="0" err="1">
                <a:solidFill>
                  <a:srgbClr val="050113"/>
                </a:solidFill>
              </a:rPr>
              <a:t>It</a:t>
            </a:r>
            <a:r>
              <a:rPr lang="es-ES" sz="2400" b="1" dirty="0">
                <a:solidFill>
                  <a:srgbClr val="050113"/>
                </a:solidFill>
              </a:rPr>
              <a:t> </a:t>
            </a:r>
            <a:r>
              <a:rPr lang="es-ES" sz="2400" b="1" dirty="0" err="1">
                <a:solidFill>
                  <a:srgbClr val="050113"/>
                </a:solidFill>
              </a:rPr>
              <a:t>also</a:t>
            </a:r>
            <a:r>
              <a:rPr lang="es-ES" sz="2400" b="1" dirty="0">
                <a:solidFill>
                  <a:srgbClr val="050113"/>
                </a:solidFill>
              </a:rPr>
              <a:t> </a:t>
            </a:r>
            <a:r>
              <a:rPr lang="es-ES" sz="2400" b="1" dirty="0" err="1">
                <a:solidFill>
                  <a:srgbClr val="050113"/>
                </a:solidFill>
              </a:rPr>
              <a:t>expresses</a:t>
            </a:r>
            <a:r>
              <a:rPr lang="es-ES" sz="2400" b="1" dirty="0">
                <a:solidFill>
                  <a:srgbClr val="050113"/>
                </a:solidFill>
              </a:rPr>
              <a:t> excuses, </a:t>
            </a:r>
            <a:r>
              <a:rPr lang="es-ES" sz="2400" b="1" dirty="0" err="1">
                <a:solidFill>
                  <a:srgbClr val="050113"/>
                </a:solidFill>
              </a:rPr>
              <a:t>regrets</a:t>
            </a:r>
            <a:r>
              <a:rPr lang="es-ES" sz="2400" b="1" dirty="0">
                <a:solidFill>
                  <a:srgbClr val="050113"/>
                </a:solidFill>
              </a:rPr>
              <a:t> and </a:t>
            </a:r>
            <a:r>
              <a:rPr lang="es-ES" sz="2400" b="1" dirty="0" err="1">
                <a:solidFill>
                  <a:srgbClr val="050113"/>
                </a:solidFill>
              </a:rPr>
              <a:t>blame</a:t>
            </a:r>
            <a:r>
              <a:rPr lang="es-ES" sz="2400" b="1" dirty="0">
                <a:solidFill>
                  <a:srgbClr val="050113"/>
                </a:solidFill>
              </a:rPr>
              <a:t> </a:t>
            </a:r>
            <a:r>
              <a:rPr lang="es-ES" sz="2400" b="1" dirty="0" err="1">
                <a:solidFill>
                  <a:srgbClr val="050113"/>
                </a:solidFill>
              </a:rPr>
              <a:t>for</a:t>
            </a:r>
            <a:r>
              <a:rPr lang="es-ES" sz="2400" b="1" dirty="0">
                <a:solidFill>
                  <a:srgbClr val="050113"/>
                </a:solidFill>
              </a:rPr>
              <a:t> </a:t>
            </a:r>
            <a:r>
              <a:rPr lang="es-ES" sz="2400" b="1" dirty="0" err="1">
                <a:solidFill>
                  <a:srgbClr val="050113"/>
                </a:solidFill>
              </a:rPr>
              <a:t>past</a:t>
            </a:r>
            <a:r>
              <a:rPr lang="es-ES" sz="2400" b="1" dirty="0">
                <a:solidFill>
                  <a:srgbClr val="050113"/>
                </a:solidFill>
              </a:rPr>
              <a:t> </a:t>
            </a:r>
            <a:r>
              <a:rPr lang="es-ES" sz="2400" b="1" dirty="0" err="1">
                <a:solidFill>
                  <a:srgbClr val="050113"/>
                </a:solidFill>
              </a:rPr>
              <a:t>events</a:t>
            </a:r>
            <a:r>
              <a:rPr lang="es-ES" sz="2400" b="1" dirty="0">
                <a:solidFill>
                  <a:srgbClr val="050113"/>
                </a:solidFill>
              </a:rPr>
              <a:t>. </a:t>
            </a:r>
          </a:p>
        </p:txBody>
      </p:sp>
      <p:sp>
        <p:nvSpPr>
          <p:cNvPr id="26635" name="Text Box 11"/>
          <p:cNvSpPr txBox="1">
            <a:spLocks noChangeArrowheads="1"/>
          </p:cNvSpPr>
          <p:nvPr/>
        </p:nvSpPr>
        <p:spPr bwMode="auto">
          <a:xfrm>
            <a:off x="1714480" y="214290"/>
            <a:ext cx="5832475" cy="519112"/>
          </a:xfrm>
          <a:prstGeom prst="rect">
            <a:avLst/>
          </a:prstGeom>
          <a:noFill/>
          <a:ln w="9525">
            <a:noFill/>
            <a:miter lim="800000"/>
            <a:headEnd/>
            <a:tailEnd/>
          </a:ln>
          <a:effectLst/>
        </p:spPr>
        <p:txBody>
          <a:bodyPr>
            <a:spAutoFit/>
          </a:bodyPr>
          <a:lstStyle/>
          <a:p>
            <a:pPr algn="ctr"/>
            <a:r>
              <a:rPr lang="es-ES" sz="2800" b="1" dirty="0" err="1"/>
              <a:t>What</a:t>
            </a:r>
            <a:r>
              <a:rPr lang="es-ES" sz="2800" b="1" dirty="0"/>
              <a:t> </a:t>
            </a:r>
            <a:r>
              <a:rPr lang="es-ES" sz="2800" b="1" dirty="0" err="1"/>
              <a:t>would</a:t>
            </a:r>
            <a:r>
              <a:rPr lang="es-ES" sz="2800" b="1" dirty="0"/>
              <a:t> </a:t>
            </a:r>
            <a:r>
              <a:rPr lang="es-ES" sz="2800" b="1" dirty="0" err="1"/>
              <a:t>have</a:t>
            </a:r>
            <a:r>
              <a:rPr lang="es-ES" sz="2800" b="1" dirty="0"/>
              <a:t> </a:t>
            </a:r>
            <a:r>
              <a:rPr lang="es-ES" sz="2800" b="1" dirty="0" err="1"/>
              <a:t>happened</a:t>
            </a:r>
            <a:r>
              <a:rPr lang="es-ES" sz="2800" b="1" dirty="0"/>
              <a:t> </a:t>
            </a:r>
            <a:r>
              <a:rPr lang="es-ES" sz="2800" b="1" dirty="0" err="1"/>
              <a:t>if</a:t>
            </a:r>
            <a:r>
              <a:rPr lang="es-ES" sz="2800" b="1"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randombar(horizontal)">
                                      <p:cBhvr>
                                        <p:cTn id="7" dur="500"/>
                                        <p:tgtEl>
                                          <p:spTgt spid="2662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6635"/>
                                        </p:tgtEl>
                                        <p:attrNameLst>
                                          <p:attrName>style.visibility</p:attrName>
                                        </p:attrNameLst>
                                      </p:cBhvr>
                                      <p:to>
                                        <p:strVal val="visible"/>
                                      </p:to>
                                    </p:set>
                                    <p:animEffect transition="in" filter="circle(in)">
                                      <p:cBhvr>
                                        <p:cTn id="12" dur="2000"/>
                                        <p:tgtEl>
                                          <p:spTgt spid="26635"/>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nodeType="clickEffect">
                                  <p:stCondLst>
                                    <p:cond delay="0"/>
                                  </p:stCondLst>
                                  <p:childTnLst>
                                    <p:set>
                                      <p:cBhvr>
                                        <p:cTn id="16" dur="1" fill="hold">
                                          <p:stCondLst>
                                            <p:cond delay="0"/>
                                          </p:stCondLst>
                                        </p:cTn>
                                        <p:tgtEl>
                                          <p:spTgt spid="26627">
                                            <p:txEl>
                                              <p:pRg st="0" end="0"/>
                                            </p:txEl>
                                          </p:spTgt>
                                        </p:tgtEl>
                                        <p:attrNameLst>
                                          <p:attrName>style.visibility</p:attrName>
                                        </p:attrNameLst>
                                      </p:cBhvr>
                                      <p:to>
                                        <p:strVal val="visible"/>
                                      </p:to>
                                    </p:set>
                                    <p:animEffect transition="in" filter="plus(in)">
                                      <p:cBhvr>
                                        <p:cTn id="17" dur="2000"/>
                                        <p:tgtEl>
                                          <p:spTgt spid="266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6628"/>
                                        </p:tgtEl>
                                        <p:attrNameLst>
                                          <p:attrName>style.visibility</p:attrName>
                                        </p:attrNameLst>
                                      </p:cBhvr>
                                      <p:to>
                                        <p:strVal val="visible"/>
                                      </p:to>
                                    </p:set>
                                    <p:animEffect transition="in" filter="checkerboard(across)">
                                      <p:cBhvr>
                                        <p:cTn id="22" dur="500"/>
                                        <p:tgtEl>
                                          <p:spTgt spid="2662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6629"/>
                                        </p:tgtEl>
                                        <p:attrNameLst>
                                          <p:attrName>style.visibility</p:attrName>
                                        </p:attrNameLst>
                                      </p:cBhvr>
                                      <p:to>
                                        <p:strVal val="visible"/>
                                      </p:to>
                                    </p:set>
                                    <p:anim calcmode="lin" valueType="num">
                                      <p:cBhvr additive="base">
                                        <p:cTn id="27" dur="500" fill="hold"/>
                                        <p:tgtEl>
                                          <p:spTgt spid="26629"/>
                                        </p:tgtEl>
                                        <p:attrNameLst>
                                          <p:attrName>ppt_x</p:attrName>
                                        </p:attrNameLst>
                                      </p:cBhvr>
                                      <p:tavLst>
                                        <p:tav tm="0">
                                          <p:val>
                                            <p:strVal val="#ppt_x"/>
                                          </p:val>
                                        </p:tav>
                                        <p:tav tm="100000">
                                          <p:val>
                                            <p:strVal val="#ppt_x"/>
                                          </p:val>
                                        </p:tav>
                                      </p:tavLst>
                                    </p:anim>
                                    <p:anim calcmode="lin" valueType="num">
                                      <p:cBhvr additive="base">
                                        <p:cTn id="28" dur="500" fill="hold"/>
                                        <p:tgtEl>
                                          <p:spTgt spid="2662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6630"/>
                                        </p:tgtEl>
                                        <p:attrNameLst>
                                          <p:attrName>style.visibility</p:attrName>
                                        </p:attrNameLst>
                                      </p:cBhvr>
                                      <p:to>
                                        <p:strVal val="visible"/>
                                      </p:to>
                                    </p:set>
                                    <p:animEffect transition="in" filter="checkerboard(across)">
                                      <p:cBhvr>
                                        <p:cTn id="33" dur="500"/>
                                        <p:tgtEl>
                                          <p:spTgt spid="26630"/>
                                        </p:tgtEl>
                                      </p:cBhvr>
                                    </p:animEffect>
                                  </p:childTnLst>
                                </p:cTn>
                              </p:par>
                            </p:childTnLst>
                          </p:cTn>
                        </p:par>
                      </p:childTnLst>
                    </p:cTn>
                  </p:par>
                  <p:par>
                    <p:cTn id="34" fill="hold">
                      <p:stCondLst>
                        <p:cond delay="indefinite"/>
                      </p:stCondLst>
                      <p:childTnLst>
                        <p:par>
                          <p:cTn id="35" fill="hold">
                            <p:stCondLst>
                              <p:cond delay="0"/>
                            </p:stCondLst>
                            <p:childTnLst>
                              <p:par>
                                <p:cTn id="36" presetID="11" presetClass="entr" presetSubtype="0" fill="hold" grpId="0" nodeType="clickEffect">
                                  <p:stCondLst>
                                    <p:cond delay="0"/>
                                  </p:stCondLst>
                                  <p:childTnLst>
                                    <p:set>
                                      <p:cBhvr>
                                        <p:cTn id="37" dur="1000">
                                          <p:stCondLst>
                                            <p:cond delay="0"/>
                                          </p:stCondLst>
                                        </p:cTn>
                                        <p:tgtEl>
                                          <p:spTgt spid="2663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6632"/>
                                        </p:tgtEl>
                                        <p:attrNameLst>
                                          <p:attrName>style.visibility</p:attrName>
                                        </p:attrNameLst>
                                      </p:cBhvr>
                                      <p:to>
                                        <p:strVal val="visible"/>
                                      </p:to>
                                    </p:set>
                                    <p:animEffect transition="in" filter="blinds(horizontal)">
                                      <p:cBhvr>
                                        <p:cTn id="42" dur="500"/>
                                        <p:tgtEl>
                                          <p:spTgt spid="26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28" grpId="0" animBg="1"/>
      <p:bldP spid="26629" grpId="0"/>
      <p:bldP spid="26630" grpId="0" animBg="1"/>
      <p:bldP spid="26631" grpId="0"/>
      <p:bldP spid="26632" grpId="0" animBg="1"/>
      <p:bldP spid="266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Practice </a:t>
            </a:r>
            <a:endParaRPr lang="en-US" dirty="0"/>
          </a:p>
        </p:txBody>
      </p:sp>
      <p:sp>
        <p:nvSpPr>
          <p:cNvPr id="3" name="Content Placeholder 2"/>
          <p:cNvSpPr>
            <a:spLocks noGrp="1"/>
          </p:cNvSpPr>
          <p:nvPr>
            <p:ph idx="1"/>
          </p:nvPr>
        </p:nvSpPr>
        <p:spPr/>
        <p:txBody>
          <a:bodyPr/>
          <a:lstStyle/>
          <a:p>
            <a:pPr lvl="0"/>
            <a:r>
              <a:rPr lang="en-US" dirty="0" smtClean="0"/>
              <a:t> </a:t>
            </a:r>
            <a:r>
              <a:rPr lang="en-US" dirty="0" smtClean="0">
                <a:latin typeface="Arial" pitchFamily="34" charset="0"/>
                <a:cs typeface="Arial" pitchFamily="34" charset="0"/>
              </a:rPr>
              <a:t>If she had </a:t>
            </a:r>
            <a:r>
              <a:rPr lang="en-US" dirty="0" smtClean="0">
                <a:latin typeface="Arial" pitchFamily="34" charset="0"/>
                <a:cs typeface="Arial" pitchFamily="34" charset="0"/>
              </a:rPr>
              <a:t>studied</a:t>
            </a:r>
            <a:r>
              <a:rPr lang="en-US" dirty="0" smtClean="0">
                <a:latin typeface="Arial" pitchFamily="34" charset="0"/>
                <a:cs typeface="Arial" pitchFamily="34" charset="0"/>
              </a:rPr>
              <a:t>, she would have passed the exam.</a:t>
            </a:r>
          </a:p>
          <a:p>
            <a:pPr lvl="0"/>
            <a:r>
              <a:rPr lang="en-US" dirty="0" smtClean="0">
                <a:latin typeface="Arial" pitchFamily="34" charset="0"/>
                <a:cs typeface="Arial" pitchFamily="34" charset="0"/>
              </a:rPr>
              <a:t>if he had left the house at nine</a:t>
            </a:r>
            <a:r>
              <a:rPr lang="en-US" i="1" dirty="0" smtClean="0">
                <a:latin typeface="Arial" pitchFamily="34" charset="0"/>
                <a:cs typeface="Arial" pitchFamily="34" charset="0"/>
              </a:rPr>
              <a:t>, </a:t>
            </a:r>
            <a:r>
              <a:rPr lang="en-US" dirty="0" smtClean="0">
                <a:latin typeface="Arial" pitchFamily="34" charset="0"/>
                <a:cs typeface="Arial" pitchFamily="34" charset="0"/>
              </a:rPr>
              <a:t>h</a:t>
            </a:r>
            <a:r>
              <a:rPr lang="en-US" dirty="0" smtClean="0">
                <a:latin typeface="Arial" pitchFamily="34" charset="0"/>
                <a:cs typeface="Arial" pitchFamily="34" charset="0"/>
              </a:rPr>
              <a:t>e </a:t>
            </a:r>
            <a:r>
              <a:rPr lang="en-US" dirty="0" smtClean="0">
                <a:latin typeface="Arial" pitchFamily="34" charset="0"/>
                <a:cs typeface="Arial" pitchFamily="34" charset="0"/>
              </a:rPr>
              <a:t>would have been on time for the interview</a:t>
            </a:r>
            <a:r>
              <a:rPr lang="en-US" i="1" dirty="0" smtClean="0">
                <a:latin typeface="Arial" pitchFamily="34" charset="0"/>
                <a:cs typeface="Arial" pitchFamily="34" charset="0"/>
              </a:rPr>
              <a:t>.</a:t>
            </a:r>
            <a:r>
              <a:rPr lang="en-US" dirty="0" smtClean="0">
                <a:latin typeface="Arial" pitchFamily="34" charset="0"/>
                <a:cs typeface="Arial" pitchFamily="34" charset="0"/>
              </a:rPr>
              <a:t> </a:t>
            </a:r>
          </a:p>
          <a:p>
            <a:pPr lvl="0"/>
            <a:r>
              <a:rPr lang="en-US" dirty="0" smtClean="0">
                <a:latin typeface="Arial" pitchFamily="34" charset="0"/>
                <a:cs typeface="Arial" pitchFamily="34" charset="0"/>
              </a:rPr>
              <a:t>If we had taken a taxi, we would not </a:t>
            </a:r>
            <a:r>
              <a:rPr lang="en-US" dirty="0" smtClean="0">
                <a:latin typeface="Arial" pitchFamily="34" charset="0"/>
                <a:cs typeface="Arial" pitchFamily="34" charset="0"/>
              </a:rPr>
              <a:t>have missed </a:t>
            </a:r>
            <a:r>
              <a:rPr lang="en-US" dirty="0" smtClean="0">
                <a:latin typeface="Arial" pitchFamily="34" charset="0"/>
                <a:cs typeface="Arial" pitchFamily="34" charset="0"/>
              </a:rPr>
              <a:t>the plane.</a:t>
            </a:r>
          </a:p>
          <a:p>
            <a:pPr lvl="0"/>
            <a:r>
              <a:rPr lang="en-US" dirty="0" smtClean="0">
                <a:latin typeface="Arial" pitchFamily="34" charset="0"/>
                <a:cs typeface="Arial" pitchFamily="34" charset="0"/>
              </a:rPr>
              <a:t>He would have </a:t>
            </a:r>
            <a:r>
              <a:rPr lang="en-US" dirty="0" smtClean="0">
                <a:latin typeface="Arial" pitchFamily="34" charset="0"/>
                <a:cs typeface="Arial" pitchFamily="34" charset="0"/>
              </a:rPr>
              <a:t>become </a:t>
            </a:r>
            <a:r>
              <a:rPr lang="en-US" dirty="0" smtClean="0">
                <a:latin typeface="Arial" pitchFamily="34" charset="0"/>
                <a:cs typeface="Arial" pitchFamily="34" charset="0"/>
              </a:rPr>
              <a:t>an officer if he had gone to Army School.</a:t>
            </a:r>
            <a:endParaRPr lang="en-US" dirty="0">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p:txBody>
          <a:bodyPr/>
          <a:lstStyle/>
          <a:p>
            <a:pPr algn="ctr"/>
            <a:r>
              <a:rPr lang="en-US"/>
              <a:t>The zero conditional (factual) </a:t>
            </a:r>
          </a:p>
        </p:txBody>
      </p:sp>
      <p:sp>
        <p:nvSpPr>
          <p:cNvPr id="48131" name="Rectangle 3"/>
          <p:cNvSpPr>
            <a:spLocks noGrp="1" noRot="1" noChangeArrowheads="1"/>
          </p:cNvSpPr>
          <p:nvPr>
            <p:ph idx="1"/>
          </p:nvPr>
        </p:nvSpPr>
        <p:spPr>
          <a:xfrm>
            <a:off x="323850" y="1700213"/>
            <a:ext cx="8521700" cy="4395787"/>
          </a:xfrm>
        </p:spPr>
        <p:txBody>
          <a:bodyPr/>
          <a:lstStyle/>
          <a:p>
            <a:pPr algn="ctr">
              <a:buFont typeface="Wingdings" pitchFamily="2" charset="2"/>
              <a:buNone/>
            </a:pPr>
            <a:r>
              <a:rPr lang="en-US" b="1" dirty="0"/>
              <a:t>What happens if…? </a:t>
            </a:r>
          </a:p>
          <a:p>
            <a:pPr algn="ctr">
              <a:buFont typeface="Wingdings" pitchFamily="2" charset="2"/>
              <a:buNone/>
            </a:pPr>
            <a:r>
              <a:rPr lang="en-US" b="1" dirty="0"/>
              <a:t>If I </a:t>
            </a:r>
            <a:r>
              <a:rPr lang="en-US" b="1" dirty="0">
                <a:solidFill>
                  <a:srgbClr val="050113"/>
                </a:solidFill>
              </a:rPr>
              <a:t>stay</a:t>
            </a:r>
            <a:r>
              <a:rPr lang="en-US" b="1" dirty="0"/>
              <a:t> out late, I always </a:t>
            </a:r>
            <a:r>
              <a:rPr lang="en-US" b="1" dirty="0">
                <a:solidFill>
                  <a:srgbClr val="FF0000"/>
                </a:solidFill>
              </a:rPr>
              <a:t>take</a:t>
            </a:r>
            <a:r>
              <a:rPr lang="en-US" b="1" dirty="0"/>
              <a:t> a taxi home. </a:t>
            </a:r>
          </a:p>
        </p:txBody>
      </p:sp>
      <p:sp>
        <p:nvSpPr>
          <p:cNvPr id="48132" name="Line 4"/>
          <p:cNvSpPr>
            <a:spLocks noChangeShapeType="1"/>
          </p:cNvSpPr>
          <p:nvPr/>
        </p:nvSpPr>
        <p:spPr bwMode="auto">
          <a:xfrm>
            <a:off x="1547813" y="2924175"/>
            <a:ext cx="0" cy="433388"/>
          </a:xfrm>
          <a:prstGeom prst="line">
            <a:avLst/>
          </a:prstGeom>
          <a:noFill/>
          <a:ln w="9525">
            <a:solidFill>
              <a:schemeClr val="tx1"/>
            </a:solidFill>
            <a:round/>
            <a:headEnd/>
            <a:tailEnd type="triangle" w="med" len="med"/>
          </a:ln>
          <a:effectLst/>
        </p:spPr>
        <p:txBody>
          <a:bodyPr/>
          <a:lstStyle/>
          <a:p>
            <a:endParaRPr lang="en-US"/>
          </a:p>
        </p:txBody>
      </p:sp>
      <p:sp>
        <p:nvSpPr>
          <p:cNvPr id="48133" name="Line 5"/>
          <p:cNvSpPr>
            <a:spLocks noChangeShapeType="1"/>
          </p:cNvSpPr>
          <p:nvPr/>
        </p:nvSpPr>
        <p:spPr bwMode="auto">
          <a:xfrm>
            <a:off x="5795963" y="2781300"/>
            <a:ext cx="0" cy="503238"/>
          </a:xfrm>
          <a:prstGeom prst="line">
            <a:avLst/>
          </a:prstGeom>
          <a:noFill/>
          <a:ln w="9525">
            <a:solidFill>
              <a:schemeClr val="tx1"/>
            </a:solidFill>
            <a:round/>
            <a:headEnd/>
            <a:tailEnd type="triangle" w="med" len="med"/>
          </a:ln>
          <a:effectLst/>
        </p:spPr>
        <p:txBody>
          <a:bodyPr/>
          <a:lstStyle/>
          <a:p>
            <a:endParaRPr lang="en-US"/>
          </a:p>
        </p:txBody>
      </p:sp>
      <p:sp>
        <p:nvSpPr>
          <p:cNvPr id="48134" name="Text Box 6"/>
          <p:cNvSpPr txBox="1">
            <a:spLocks noChangeArrowheads="1"/>
          </p:cNvSpPr>
          <p:nvPr/>
        </p:nvSpPr>
        <p:spPr bwMode="auto">
          <a:xfrm>
            <a:off x="519113" y="3279775"/>
            <a:ext cx="2473325" cy="396875"/>
          </a:xfrm>
          <a:prstGeom prst="rect">
            <a:avLst/>
          </a:prstGeom>
          <a:noFill/>
          <a:ln w="9525">
            <a:noFill/>
            <a:miter lim="800000"/>
            <a:headEnd/>
            <a:tailEnd/>
          </a:ln>
          <a:effectLst/>
        </p:spPr>
        <p:txBody>
          <a:bodyPr wrap="none">
            <a:spAutoFit/>
          </a:bodyPr>
          <a:lstStyle/>
          <a:p>
            <a:r>
              <a:rPr lang="en-US" sz="2000" b="1">
                <a:solidFill>
                  <a:srgbClr val="050113"/>
                </a:solidFill>
              </a:rPr>
              <a:t>PRESENT SIMPLE </a:t>
            </a:r>
          </a:p>
        </p:txBody>
      </p:sp>
      <p:sp>
        <p:nvSpPr>
          <p:cNvPr id="48135" name="Text Box 7"/>
          <p:cNvSpPr txBox="1">
            <a:spLocks noChangeArrowheads="1"/>
          </p:cNvSpPr>
          <p:nvPr/>
        </p:nvSpPr>
        <p:spPr bwMode="auto">
          <a:xfrm>
            <a:off x="4840288" y="3279775"/>
            <a:ext cx="2403475" cy="396875"/>
          </a:xfrm>
          <a:prstGeom prst="rect">
            <a:avLst/>
          </a:prstGeom>
          <a:noFill/>
          <a:ln w="9525">
            <a:noFill/>
            <a:miter lim="800000"/>
            <a:headEnd/>
            <a:tailEnd/>
          </a:ln>
          <a:effectLst/>
        </p:spPr>
        <p:txBody>
          <a:bodyPr wrap="none">
            <a:spAutoFit/>
          </a:bodyPr>
          <a:lstStyle/>
          <a:p>
            <a:r>
              <a:rPr lang="en-US" sz="2000" b="1">
                <a:solidFill>
                  <a:srgbClr val="FF0000"/>
                </a:solidFill>
              </a:rPr>
              <a:t>PRESENT SIMPLE</a:t>
            </a:r>
          </a:p>
        </p:txBody>
      </p:sp>
      <p:sp>
        <p:nvSpPr>
          <p:cNvPr id="48136" name="Text Box 8"/>
          <p:cNvSpPr txBox="1">
            <a:spLocks noChangeArrowheads="1"/>
          </p:cNvSpPr>
          <p:nvPr/>
        </p:nvSpPr>
        <p:spPr bwMode="auto">
          <a:xfrm>
            <a:off x="231775" y="3808413"/>
            <a:ext cx="8443913" cy="1006475"/>
          </a:xfrm>
          <a:prstGeom prst="rect">
            <a:avLst/>
          </a:prstGeom>
          <a:solidFill>
            <a:schemeClr val="tx2"/>
          </a:solidFill>
          <a:ln w="9525">
            <a:noFill/>
            <a:miter lim="800000"/>
            <a:headEnd/>
            <a:tailEnd/>
          </a:ln>
          <a:effectLst/>
        </p:spPr>
        <p:txBody>
          <a:bodyPr>
            <a:spAutoFit/>
          </a:bodyPr>
          <a:lstStyle/>
          <a:p>
            <a:r>
              <a:rPr lang="en-US" sz="2000" b="1" u="sng" dirty="0">
                <a:solidFill>
                  <a:srgbClr val="050113"/>
                </a:solidFill>
              </a:rPr>
              <a:t>USE:</a:t>
            </a:r>
            <a:r>
              <a:rPr lang="en-US" sz="2000" b="1" dirty="0">
                <a:solidFill>
                  <a:srgbClr val="050113"/>
                </a:solidFill>
              </a:rPr>
              <a:t> To describe something that is generally true. The use of </a:t>
            </a:r>
            <a:r>
              <a:rPr lang="en-US" sz="2000" b="1" i="1" u="sng" dirty="0">
                <a:solidFill>
                  <a:srgbClr val="050113"/>
                </a:solidFill>
              </a:rPr>
              <a:t>if </a:t>
            </a:r>
            <a:r>
              <a:rPr lang="en-US" sz="2000" b="1" dirty="0">
                <a:solidFill>
                  <a:srgbClr val="050113"/>
                </a:solidFill>
              </a:rPr>
              <a:t>here is very similar to </a:t>
            </a:r>
            <a:r>
              <a:rPr lang="en-US" sz="2000" b="1" i="1" u="sng" dirty="0">
                <a:solidFill>
                  <a:srgbClr val="050113"/>
                </a:solidFill>
              </a:rPr>
              <a:t>when.  </a:t>
            </a:r>
            <a:r>
              <a:rPr lang="en-US" sz="2000" b="1" dirty="0">
                <a:solidFill>
                  <a:srgbClr val="050113"/>
                </a:solidFill>
              </a:rPr>
              <a:t>For presenting habits, general truths, rules, typical patterns, correlations. </a:t>
            </a:r>
            <a:endParaRPr lang="en-US" sz="2000" b="1" i="1" u="sng" dirty="0">
              <a:solidFill>
                <a:srgbClr val="050113"/>
              </a:solidFill>
            </a:endParaRPr>
          </a:p>
        </p:txBody>
      </p:sp>
      <p:sp>
        <p:nvSpPr>
          <p:cNvPr id="48137" name="Text Box 9"/>
          <p:cNvSpPr txBox="1">
            <a:spLocks noChangeArrowheads="1"/>
          </p:cNvSpPr>
          <p:nvPr/>
        </p:nvSpPr>
        <p:spPr bwMode="auto">
          <a:xfrm>
            <a:off x="250825" y="5006975"/>
            <a:ext cx="8424863" cy="822325"/>
          </a:xfrm>
          <a:prstGeom prst="rect">
            <a:avLst/>
          </a:prstGeom>
          <a:noFill/>
          <a:ln w="9525">
            <a:noFill/>
            <a:miter lim="800000"/>
            <a:headEnd/>
            <a:tailEnd/>
          </a:ln>
          <a:effectLst/>
        </p:spPr>
        <p:txBody>
          <a:bodyPr>
            <a:spAutoFit/>
          </a:bodyPr>
          <a:lstStyle/>
          <a:p>
            <a:pPr algn="ctr"/>
            <a:r>
              <a:rPr lang="en-US" sz="2400" b="1"/>
              <a:t>We can also use the past simple in the two clauses. </a:t>
            </a:r>
          </a:p>
          <a:p>
            <a:pPr algn="ctr"/>
            <a:endParaRPr lang="en-US" sz="2400" b="1"/>
          </a:p>
        </p:txBody>
      </p:sp>
      <p:sp>
        <p:nvSpPr>
          <p:cNvPr id="48138" name="Text Box 10"/>
          <p:cNvSpPr txBox="1">
            <a:spLocks noChangeArrowheads="1"/>
          </p:cNvSpPr>
          <p:nvPr/>
        </p:nvSpPr>
        <p:spPr bwMode="auto">
          <a:xfrm>
            <a:off x="231775" y="5435600"/>
            <a:ext cx="8702675" cy="579438"/>
          </a:xfrm>
          <a:prstGeom prst="rect">
            <a:avLst/>
          </a:prstGeom>
          <a:noFill/>
          <a:ln w="9525">
            <a:noFill/>
            <a:miter lim="800000"/>
            <a:headEnd/>
            <a:tailEnd/>
          </a:ln>
          <a:effectLst/>
        </p:spPr>
        <p:txBody>
          <a:bodyPr wrap="none">
            <a:spAutoFit/>
          </a:bodyPr>
          <a:lstStyle/>
          <a:p>
            <a:r>
              <a:rPr lang="en-US" sz="3200" b="1"/>
              <a:t>If I </a:t>
            </a:r>
            <a:r>
              <a:rPr lang="en-US" sz="3200" b="1">
                <a:solidFill>
                  <a:srgbClr val="050113"/>
                </a:solidFill>
              </a:rPr>
              <a:t>stayed </a:t>
            </a:r>
            <a:r>
              <a:rPr lang="en-US" sz="3200" b="1"/>
              <a:t>out late, I always </a:t>
            </a:r>
            <a:r>
              <a:rPr lang="en-US" sz="3200" b="1">
                <a:solidFill>
                  <a:srgbClr val="FF0000"/>
                </a:solidFill>
              </a:rPr>
              <a:t>got </a:t>
            </a:r>
            <a:r>
              <a:rPr lang="en-US" sz="3200" b="1"/>
              <a:t>a taxi home.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additive="base">
                                        <p:cTn id="7" dur="5000" fill="hold"/>
                                        <p:tgtEl>
                                          <p:spTgt spid="48130"/>
                                        </p:tgtEl>
                                        <p:attrNameLst>
                                          <p:attrName>ppt_x</p:attrName>
                                        </p:attrNameLst>
                                      </p:cBhvr>
                                      <p:tavLst>
                                        <p:tav tm="0">
                                          <p:val>
                                            <p:strVal val="#ppt_x"/>
                                          </p:val>
                                        </p:tav>
                                        <p:tav tm="100000">
                                          <p:val>
                                            <p:strVal val="#ppt_x"/>
                                          </p:val>
                                        </p:tav>
                                      </p:tavLst>
                                    </p:anim>
                                    <p:anim calcmode="lin" valueType="num">
                                      <p:cBhvr additive="base">
                                        <p:cTn id="8" dur="5000" fill="hold"/>
                                        <p:tgtEl>
                                          <p:spTgt spid="481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48131">
                                            <p:txEl>
                                              <p:pRg st="0" end="0"/>
                                            </p:txEl>
                                          </p:spTgt>
                                        </p:tgtEl>
                                        <p:attrNameLst>
                                          <p:attrName>style.visibility</p:attrName>
                                        </p:attrNameLst>
                                      </p:cBhvr>
                                      <p:to>
                                        <p:strVal val="visible"/>
                                      </p:to>
                                    </p:set>
                                    <p:animEffect transition="in" filter="strips(downLeft)">
                                      <p:cBhvr>
                                        <p:cTn id="13" dur="500"/>
                                        <p:tgtEl>
                                          <p:spTgt spid="4813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1" presetClass="entr" presetSubtype="0" fill="hold" nodeType="clickEffect">
                                  <p:stCondLst>
                                    <p:cond delay="0"/>
                                  </p:stCondLst>
                                  <p:childTnLst>
                                    <p:set>
                                      <p:cBhvr>
                                        <p:cTn id="17" dur="1000">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8132"/>
                                        </p:tgtEl>
                                        <p:attrNameLst>
                                          <p:attrName>style.visibility</p:attrName>
                                        </p:attrNameLst>
                                      </p:cBhvr>
                                      <p:to>
                                        <p:strVal val="visible"/>
                                      </p:to>
                                    </p:set>
                                    <p:animEffect transition="in" filter="blinds(horizontal)">
                                      <p:cBhvr>
                                        <p:cTn id="22" dur="500"/>
                                        <p:tgtEl>
                                          <p:spTgt spid="48132"/>
                                        </p:tgtEl>
                                      </p:cBhvr>
                                    </p:animEffect>
                                  </p:childTnLst>
                                </p:cTn>
                              </p:par>
                            </p:childTnLst>
                          </p:cTn>
                        </p:par>
                      </p:childTnLst>
                    </p:cTn>
                  </p:par>
                  <p:par>
                    <p:cTn id="23" fill="hold">
                      <p:stCondLst>
                        <p:cond delay="indefinite"/>
                      </p:stCondLst>
                      <p:childTnLst>
                        <p:par>
                          <p:cTn id="24" fill="hold">
                            <p:stCondLst>
                              <p:cond delay="0"/>
                            </p:stCondLst>
                            <p:childTnLst>
                              <p:par>
                                <p:cTn id="25" presetID="13" presetClass="entr" presetSubtype="16" fill="hold" grpId="0" nodeType="clickEffect">
                                  <p:stCondLst>
                                    <p:cond delay="0"/>
                                  </p:stCondLst>
                                  <p:childTnLst>
                                    <p:set>
                                      <p:cBhvr>
                                        <p:cTn id="26" dur="1" fill="hold">
                                          <p:stCondLst>
                                            <p:cond delay="0"/>
                                          </p:stCondLst>
                                        </p:cTn>
                                        <p:tgtEl>
                                          <p:spTgt spid="48134"/>
                                        </p:tgtEl>
                                        <p:attrNameLst>
                                          <p:attrName>style.visibility</p:attrName>
                                        </p:attrNameLst>
                                      </p:cBhvr>
                                      <p:to>
                                        <p:strVal val="visible"/>
                                      </p:to>
                                    </p:set>
                                    <p:animEffect transition="in" filter="plus(in)">
                                      <p:cBhvr>
                                        <p:cTn id="27" dur="2000"/>
                                        <p:tgtEl>
                                          <p:spTgt spid="48134"/>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48133"/>
                                        </p:tgtEl>
                                        <p:attrNameLst>
                                          <p:attrName>style.visibility</p:attrName>
                                        </p:attrNameLst>
                                      </p:cBhvr>
                                      <p:to>
                                        <p:strVal val="visible"/>
                                      </p:to>
                                    </p:set>
                                    <p:animEffect transition="in" filter="diamond(in)">
                                      <p:cBhvr>
                                        <p:cTn id="32" dur="2000"/>
                                        <p:tgtEl>
                                          <p:spTgt spid="48133"/>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48135"/>
                                        </p:tgtEl>
                                        <p:attrNameLst>
                                          <p:attrName>style.visibility</p:attrName>
                                        </p:attrNameLst>
                                      </p:cBhvr>
                                      <p:to>
                                        <p:strVal val="visible"/>
                                      </p:to>
                                    </p:set>
                                    <p:animEffect transition="in" filter="strips(downLeft)">
                                      <p:cBhvr>
                                        <p:cTn id="37" dur="500"/>
                                        <p:tgtEl>
                                          <p:spTgt spid="48135"/>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48136"/>
                                        </p:tgtEl>
                                        <p:attrNameLst>
                                          <p:attrName>style.visibility</p:attrName>
                                        </p:attrNameLst>
                                      </p:cBhvr>
                                      <p:to>
                                        <p:strVal val="visible"/>
                                      </p:to>
                                    </p:set>
                                    <p:animEffect transition="in" filter="diamond(in)">
                                      <p:cBhvr>
                                        <p:cTn id="42" dur="2000"/>
                                        <p:tgtEl>
                                          <p:spTgt spid="48136"/>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12" fill="hold" grpId="0" nodeType="clickEffect">
                                  <p:stCondLst>
                                    <p:cond delay="0"/>
                                  </p:stCondLst>
                                  <p:childTnLst>
                                    <p:set>
                                      <p:cBhvr>
                                        <p:cTn id="46" dur="1" fill="hold">
                                          <p:stCondLst>
                                            <p:cond delay="0"/>
                                          </p:stCondLst>
                                        </p:cTn>
                                        <p:tgtEl>
                                          <p:spTgt spid="48137"/>
                                        </p:tgtEl>
                                        <p:attrNameLst>
                                          <p:attrName>style.visibility</p:attrName>
                                        </p:attrNameLst>
                                      </p:cBhvr>
                                      <p:to>
                                        <p:strVal val="visible"/>
                                      </p:to>
                                    </p:set>
                                    <p:animEffect transition="in" filter="strips(downLeft)">
                                      <p:cBhvr>
                                        <p:cTn id="47" dur="500"/>
                                        <p:tgtEl>
                                          <p:spTgt spid="48137"/>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4" fill="hold" grpId="0" nodeType="clickEffect">
                                  <p:stCondLst>
                                    <p:cond delay="0"/>
                                  </p:stCondLst>
                                  <p:childTnLst>
                                    <p:set>
                                      <p:cBhvr>
                                        <p:cTn id="51" dur="1" fill="hold">
                                          <p:stCondLst>
                                            <p:cond delay="0"/>
                                          </p:stCondLst>
                                        </p:cTn>
                                        <p:tgtEl>
                                          <p:spTgt spid="48138"/>
                                        </p:tgtEl>
                                        <p:attrNameLst>
                                          <p:attrName>style.visibility</p:attrName>
                                        </p:attrNameLst>
                                      </p:cBhvr>
                                      <p:to>
                                        <p:strVal val="visible"/>
                                      </p:to>
                                    </p:set>
                                    <p:animEffect transition="in" filter="wheel(4)">
                                      <p:cBhvr>
                                        <p:cTn id="52" dur="2000"/>
                                        <p:tgtEl>
                                          <p:spTgt spid="4813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8131">
                                            <p:txEl>
                                              <p:pRg st="1" end="1"/>
                                            </p:txEl>
                                          </p:spTgt>
                                        </p:tgtEl>
                                        <p:attrNameLst>
                                          <p:attrName>style.visibility</p:attrName>
                                        </p:attrNameLst>
                                      </p:cBhvr>
                                      <p:to>
                                        <p:strVal val="visible"/>
                                      </p:to>
                                    </p:set>
                                    <p:animEffect transition="in" filter="blinds(horizontal)">
                                      <p:cBhvr>
                                        <p:cTn id="57" dur="500"/>
                                        <p:tgtEl>
                                          <p:spTgt spid="481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2" grpId="0" animBg="1"/>
      <p:bldP spid="48133" grpId="0" animBg="1"/>
      <p:bldP spid="48134" grpId="0"/>
      <p:bldP spid="48135" grpId="0"/>
      <p:bldP spid="48136" grpId="0" animBg="1"/>
      <p:bldP spid="48137" grpId="0"/>
      <p:bldP spid="4813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618</TotalTime>
  <Words>1766</Words>
  <Application>Microsoft Office PowerPoint</Application>
  <PresentationFormat>On-screen Show (4:3)</PresentationFormat>
  <Paragraphs>229</Paragraphs>
  <Slides>26</Slides>
  <Notes>22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Foundry</vt:lpstr>
      <vt:lpstr>CONDITIONAL SENTENCES </vt:lpstr>
      <vt:lpstr>3 MAIN TYPES:  </vt:lpstr>
      <vt:lpstr>First Conditional  </vt:lpstr>
      <vt:lpstr>Practice </vt:lpstr>
      <vt:lpstr>Second Conditional (Hypothetical)</vt:lpstr>
      <vt:lpstr>Practice </vt:lpstr>
      <vt:lpstr>Third Conditional</vt:lpstr>
      <vt:lpstr>Practice </vt:lpstr>
      <vt:lpstr>The zero conditional (factual) </vt:lpstr>
      <vt:lpstr>Practice </vt:lpstr>
      <vt:lpstr> Conditional Sentences: Variations in tenses</vt:lpstr>
      <vt:lpstr>Slide 12</vt:lpstr>
      <vt:lpstr>Tense variations in conditional 2 </vt:lpstr>
      <vt:lpstr>Slide 14</vt:lpstr>
      <vt:lpstr>Tense variations in conditional 3</vt:lpstr>
      <vt:lpstr>Slide 16</vt:lpstr>
      <vt:lpstr>Slide 17</vt:lpstr>
      <vt:lpstr>Slide 18</vt:lpstr>
      <vt:lpstr>Slide 19</vt:lpstr>
      <vt:lpstr>Slide 20</vt:lpstr>
      <vt:lpstr>Inversion </vt:lpstr>
      <vt:lpstr>Slide 22</vt:lpstr>
      <vt:lpstr>Slide 23</vt:lpstr>
      <vt:lpstr>Polite requests </vt:lpstr>
      <vt:lpstr>Now let's sing some conditionals! </vt:lpstr>
      <vt:lpstr>Slide 26</vt:lpstr>
    </vt:vector>
  </TitlesOfParts>
  <Company>Anyway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 SENTENCES</dc:title>
  <dc:creator>Diego Aragones</dc:creator>
  <cp:lastModifiedBy>gla</cp:lastModifiedBy>
  <cp:revision>103</cp:revision>
  <dcterms:created xsi:type="dcterms:W3CDTF">2009-06-10T19:48:05Z</dcterms:created>
  <dcterms:modified xsi:type="dcterms:W3CDTF">2022-02-07T06:14:50Z</dcterms:modified>
</cp:coreProperties>
</file>