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3867" autoAdjust="0"/>
  </p:normalViewPr>
  <p:slideViewPr>
    <p:cSldViewPr snapToGrid="0">
      <p:cViewPr varScale="1">
        <p:scale>
          <a:sx n="49" d="100"/>
          <a:sy n="49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5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4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79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8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1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6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6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0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7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30E7-6303-4D9A-AB6A-E3D3A6380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Evolution of Microprocessor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2BADD-5C58-4847-931B-F05DE3593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 smtClean="0"/>
              <a:t>DIVYA SINGH</a:t>
            </a:r>
            <a:endParaRPr lang="en-IN" dirty="0"/>
          </a:p>
          <a:p>
            <a:r>
              <a:rPr lang="en-IN" dirty="0"/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64363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877A-8655-43C7-8BB0-15DDCC0B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553" y="2383971"/>
            <a:ext cx="9556590" cy="447402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Few additional instructions are added. The new instructions include PUSHA, POPA, INS, OUTS, BOUND, ENTER, LEAVE, and immediate multiplication and shift/rotate counts.</a:t>
            </a:r>
          </a:p>
          <a:p>
            <a:pPr algn="just"/>
            <a:r>
              <a:rPr lang="en-IN" sz="2200" dirty="0"/>
              <a:t>include a clock generator, a programmable interrupt controller, three programmable timers, a programmable DMA controller.</a:t>
            </a:r>
          </a:p>
          <a:p>
            <a:pPr algn="just"/>
            <a:r>
              <a:rPr lang="en-US" sz="2200" dirty="0"/>
              <a:t>80386 First 32 bit microprocessor.(1985)</a:t>
            </a:r>
          </a:p>
          <a:p>
            <a:pPr algn="just"/>
            <a:r>
              <a:rPr lang="en-US" sz="2200" dirty="0"/>
              <a:t>Clock speed 16-33 </a:t>
            </a:r>
            <a:r>
              <a:rPr lang="en-US" sz="2200" dirty="0" err="1"/>
              <a:t>MHz.</a:t>
            </a:r>
            <a:r>
              <a:rPr lang="en-US" sz="2200" dirty="0"/>
              <a:t> </a:t>
            </a:r>
          </a:p>
          <a:p>
            <a:pPr algn="just"/>
            <a:r>
              <a:rPr lang="en-US" sz="2200" dirty="0"/>
              <a:t>Address up to 4 GB memory</a:t>
            </a:r>
          </a:p>
          <a:p>
            <a:pPr algn="just"/>
            <a:r>
              <a:rPr lang="en-US" sz="2200" dirty="0"/>
              <a:t>Concept of paging(Virtual Memory).</a:t>
            </a:r>
          </a:p>
          <a:p>
            <a:endParaRPr lang="en-US" dirty="0"/>
          </a:p>
          <a:p>
            <a:endParaRPr lang="en-US" dirty="0"/>
          </a:p>
          <a:p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6DB303-2F08-4406-90B6-00AAE0EE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9664700" cy="708025"/>
          </a:xfrm>
        </p:spPr>
        <p:txBody>
          <a:bodyPr/>
          <a:lstStyle/>
          <a:p>
            <a:r>
              <a:rPr lang="en-IN" dirty="0"/>
              <a:t>Microprocessor 80186,80286,80386 &amp; 80486</a:t>
            </a:r>
          </a:p>
        </p:txBody>
      </p:sp>
      <p:pic>
        <p:nvPicPr>
          <p:cNvPr id="1026" name="Picture 2" descr="Image result for Intel 80286">
            <a:extLst>
              <a:ext uri="{FF2B5EF4-FFF2-40B4-BE49-F238E27FC236}">
                <a16:creationId xmlns:a16="http://schemas.microsoft.com/office/drawing/2014/main" id="{770BE994-8D58-455F-8F80-906827BE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526" y="4414836"/>
            <a:ext cx="2333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6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79E7-43F4-4312-BB11-1F9863E5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DE267B-58A3-450B-89DF-F335416367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" y="510139"/>
            <a:ext cx="11598443" cy="616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9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6DC2-1D97-4A88-8F52-7D625FA1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216A-B3EB-42F6-9D59-9A4C9A8E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2603499"/>
            <a:ext cx="11179628" cy="41347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2007, Intel released the desktop Pentium Dual-Core branded processors known as the Pentium E2140 and E2160. An E2180 model was released later in September 2007. </a:t>
            </a:r>
          </a:p>
          <a:p>
            <a:pPr marL="457200" lvl="1" indent="0" algn="just">
              <a:buNone/>
            </a:pPr>
            <a:endParaRPr lang="en-US" altLang="en-US" sz="2200" dirty="0"/>
          </a:p>
          <a:p>
            <a:pPr lvl="1" algn="just"/>
            <a:r>
              <a:rPr lang="en-US" altLang="en-US" sz="2200" dirty="0"/>
              <a:t>Core 2 is a brand encompassing a range of Intel's consumer 64-bit x86-64 single-, dual-, and quad-core microprocessors based on the Core microarchitecture. The single- and dual-core models are single-die, whereas the quad-core models comprise two dies, each containing two cores, packaged in a multi-chip module.</a:t>
            </a:r>
          </a:p>
          <a:p>
            <a:endParaRPr lang="en-IN" dirty="0"/>
          </a:p>
        </p:txBody>
      </p:sp>
      <p:pic>
        <p:nvPicPr>
          <p:cNvPr id="4" name="Picture 3" descr="90px-Logo_Pentium_DualCore_thumb2.jpg">
            <a:extLst>
              <a:ext uri="{FF2B5EF4-FFF2-40B4-BE49-F238E27FC236}">
                <a16:creationId xmlns:a16="http://schemas.microsoft.com/office/drawing/2014/main" id="{D11EF0ED-42CF-4101-AA4F-F81DCD154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99610"/>
            <a:ext cx="2133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1427_13.jpg">
            <a:extLst>
              <a:ext uri="{FF2B5EF4-FFF2-40B4-BE49-F238E27FC236}">
                <a16:creationId xmlns:a16="http://schemas.microsoft.com/office/drawing/2014/main" id="{2BB4445B-A418-47D7-A594-5B403D37D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72" y="499609"/>
            <a:ext cx="26241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Quad Logo.jpg">
            <a:extLst>
              <a:ext uri="{FF2B5EF4-FFF2-40B4-BE49-F238E27FC236}">
                <a16:creationId xmlns:a16="http://schemas.microsoft.com/office/drawing/2014/main" id="{4F1BD0AA-9303-4753-9864-8E6A5E505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869" y="560048"/>
            <a:ext cx="2093913" cy="230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62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71BF-C6FE-47DB-B4A9-76AFF465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41782-A7D2-4892-8228-B9999BF26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29" y="500744"/>
            <a:ext cx="11168742" cy="5998028"/>
          </a:xfrm>
        </p:spPr>
      </p:pic>
    </p:spTree>
    <p:extLst>
      <p:ext uri="{BB962C8B-B14F-4D97-AF65-F5344CB8AC3E}">
        <p14:creationId xmlns:p14="http://schemas.microsoft.com/office/powerpoint/2010/main" val="279355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F10D-F082-4F95-BFBF-223D5DA4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322A-A13B-4E1A-BD85-C8F91B60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The Mechanical Age</a:t>
            </a:r>
          </a:p>
          <a:p>
            <a:pPr>
              <a:defRPr/>
            </a:pPr>
            <a:r>
              <a:rPr lang="en-US" sz="4000" dirty="0"/>
              <a:t>The Electrical Age</a:t>
            </a:r>
          </a:p>
          <a:p>
            <a:pPr>
              <a:defRPr/>
            </a:pPr>
            <a:r>
              <a:rPr lang="en-US" sz="4000" dirty="0"/>
              <a:t>The Electronic Age</a:t>
            </a:r>
          </a:p>
          <a:p>
            <a:pPr>
              <a:defRPr/>
            </a:pPr>
            <a:r>
              <a:rPr lang="en-US" sz="4000" dirty="0"/>
              <a:t>The Microprocessor 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6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4960-53B8-4D4D-9FB2-561C73F3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Age of Microprocessor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D829-372D-4E9D-820A-1D58D65D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2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Abacus     : invented by Babylonians</a:t>
            </a:r>
          </a:p>
          <a:p>
            <a:pPr>
              <a:buFontTx/>
              <a:buNone/>
              <a:defRPr/>
            </a:pPr>
            <a:r>
              <a:rPr lang="en-US" sz="2400" dirty="0"/>
              <a:t>					   The First Mechanical Calculator</a:t>
            </a:r>
          </a:p>
          <a:p>
            <a:pPr>
              <a:buFontTx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Improved By Blaise Pascal in 1642</a:t>
            </a:r>
          </a:p>
          <a:p>
            <a:pPr>
              <a:buFontTx/>
              <a:buNone/>
              <a:defRPr/>
            </a:pPr>
            <a:r>
              <a:rPr lang="en-US" sz="2400" dirty="0"/>
              <a:t>	Invented a calculator that was constructed of gears and wheels.</a:t>
            </a:r>
          </a:p>
          <a:p>
            <a:pPr>
              <a:buFontTx/>
              <a:buNone/>
              <a:defRPr/>
            </a:pPr>
            <a:endParaRPr lang="en-US" sz="2400" dirty="0"/>
          </a:p>
          <a:p>
            <a:pPr>
              <a:buFontTx/>
              <a:buNone/>
              <a:defRPr/>
            </a:pPr>
            <a:r>
              <a:rPr lang="en-US" sz="2400" dirty="0"/>
              <a:t>Example: Automobile’s odometer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25E-FD64-4FCE-AD14-225AF8CD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54" y="992718"/>
            <a:ext cx="8761413" cy="706964"/>
          </a:xfrm>
        </p:spPr>
        <p:txBody>
          <a:bodyPr/>
          <a:lstStyle/>
          <a:p>
            <a:r>
              <a:rPr lang="en-US" dirty="0"/>
              <a:t>Mechanical Age of Microprocessor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01D6-A8BE-4877-AB33-CBA99F76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212482" cy="4018681"/>
          </a:xfrm>
        </p:spPr>
        <p:txBody>
          <a:bodyPr>
            <a:normAutofit fontScale="70000" lnSpcReduction="20000"/>
          </a:bodyPr>
          <a:lstStyle/>
          <a:p>
            <a:pPr algn="just">
              <a:defRPr/>
            </a:pPr>
            <a:r>
              <a:rPr lang="en-US" sz="3200" dirty="0"/>
              <a:t>The First practical geared mechanical machine  :Used  to Compute information dates was designed in early 1800.</a:t>
            </a:r>
          </a:p>
          <a:p>
            <a:pPr algn="just">
              <a:buFontTx/>
              <a:buNone/>
              <a:defRPr/>
            </a:pPr>
            <a:endParaRPr lang="en-US" sz="3200" dirty="0"/>
          </a:p>
          <a:p>
            <a:pPr algn="just">
              <a:defRPr/>
            </a:pPr>
            <a:r>
              <a:rPr lang="en-US" sz="3200" dirty="0"/>
              <a:t>Charles Babbage  :The first computing machinery to perform multistep operations automatically.</a:t>
            </a:r>
          </a:p>
          <a:p>
            <a:pPr algn="just"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First computing machine :Difference engine</a:t>
            </a:r>
          </a:p>
          <a:p>
            <a:pPr>
              <a:defRPr/>
            </a:pPr>
            <a:r>
              <a:rPr lang="en-US" sz="3200" dirty="0"/>
              <a:t>It was intended to compute and print mathematical tables automatically.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Only perform addition operation</a:t>
            </a:r>
          </a:p>
          <a:p>
            <a:pPr algn="just">
              <a:defRPr/>
            </a:pP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31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F356-B846-4F3D-9028-EA129A38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Electrical Age of Microprocessor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29A5-854C-4AB1-9075-F35083FF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0233" cy="3874302"/>
          </a:xfrm>
        </p:spPr>
        <p:txBody>
          <a:bodyPr/>
          <a:lstStyle/>
          <a:p>
            <a:pPr algn="just">
              <a:defRPr/>
            </a:pPr>
            <a:r>
              <a:rPr lang="en-US" sz="2800" dirty="0"/>
              <a:t>Electric Motors :To drive the mechanical components, thus making calculator electromechanical.</a:t>
            </a:r>
          </a:p>
          <a:p>
            <a:pPr algn="just">
              <a:defRPr/>
            </a:pPr>
            <a:r>
              <a:rPr lang="en-US" sz="2800" dirty="0"/>
              <a:t>It greatly increasing their speed.</a:t>
            </a:r>
          </a:p>
          <a:p>
            <a:pPr algn="just">
              <a:defRPr/>
            </a:pPr>
            <a:endParaRPr lang="en-US" sz="2800" dirty="0"/>
          </a:p>
          <a:p>
            <a:pPr algn="just">
              <a:defRPr/>
            </a:pPr>
            <a:r>
              <a:rPr lang="en-US" sz="2800" dirty="0"/>
              <a:t>Blaise pascal and </a:t>
            </a:r>
            <a:r>
              <a:rPr lang="en-US" sz="2800" dirty="0" err="1"/>
              <a:t>Bomer</a:t>
            </a:r>
            <a:r>
              <a:rPr lang="en-US" sz="2800" dirty="0"/>
              <a:t> :introduced small hand-held electronic calculator</a:t>
            </a:r>
          </a:p>
          <a:p>
            <a:pPr algn="just">
              <a:defRPr/>
            </a:pPr>
            <a:r>
              <a:rPr lang="en-US" sz="2800" dirty="0"/>
              <a:t>It was in well use until the early 1970.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8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0266-E6FA-43B6-B301-1E138210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Electronic Age of Microprocessor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0C91-B81B-4713-98BA-C71A08A2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144078" cy="40860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Use 18000 vacuum tubes and 1500 relays.</a:t>
            </a:r>
          </a:p>
          <a:p>
            <a:pPr algn="just"/>
            <a:r>
              <a:rPr lang="en-US" sz="2000" dirty="0"/>
              <a:t>Constructed under the direction of </a:t>
            </a:r>
            <a:r>
              <a:rPr lang="en-US" sz="2000" dirty="0" err="1"/>
              <a:t>Ekert</a:t>
            </a:r>
            <a:r>
              <a:rPr lang="en-US" sz="2000" dirty="0"/>
              <a:t> and Mauchly at the Moore school.</a:t>
            </a:r>
          </a:p>
          <a:p>
            <a:pPr algn="just"/>
            <a:r>
              <a:rPr lang="en-US" sz="2000" dirty="0"/>
              <a:t> It was able to perform 5000 addition and subtractions per second.</a:t>
            </a:r>
          </a:p>
          <a:p>
            <a:pPr algn="just"/>
            <a:r>
              <a:rPr lang="en-US" sz="2000" dirty="0"/>
              <a:t>The first electronic computer : ENIAC  : Electronic Numerical Integrator and Computer</a:t>
            </a:r>
          </a:p>
          <a:p>
            <a:pPr algn="just"/>
            <a:r>
              <a:rPr lang="en-US" sz="2000" dirty="0"/>
              <a:t>John Von Neumann : gives first stored program concept.</a:t>
            </a:r>
          </a:p>
          <a:p>
            <a:pPr algn="just"/>
            <a:r>
              <a:rPr lang="en-US" sz="2000" dirty="0"/>
              <a:t>Give new name to ENIAC : EDVAC- Electronic discrete variable computer.</a:t>
            </a:r>
          </a:p>
          <a:p>
            <a:pPr algn="just"/>
            <a:r>
              <a:rPr lang="en-US" sz="2000" dirty="0"/>
              <a:t>It facilitated users to enter and alter various programs and do variety of computations.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3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8047-4577-46A8-9C93-B4862943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Microprocessor Age of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E5BE-B93A-459B-84B9-7C1D26DB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 Silicon chip(Micro chip).</a:t>
            </a:r>
          </a:p>
          <a:p>
            <a:r>
              <a:rPr lang="en-IN" dirty="0"/>
              <a:t> Use Five units based on </a:t>
            </a:r>
            <a:r>
              <a:rPr lang="en-US" dirty="0"/>
              <a:t>John Von Neumann concept.</a:t>
            </a:r>
          </a:p>
          <a:p>
            <a:r>
              <a:rPr lang="en-US" dirty="0"/>
              <a:t>Word Size for define abilities of Microprocessor.</a:t>
            </a:r>
          </a:p>
          <a:p>
            <a:r>
              <a:rPr lang="en-US" dirty="0"/>
              <a:t>Journey Start from 1971. 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Intel coined the term ‘MICROPROCESSOR’ and in 1971 released the first 	4-bit microprocessor as the 4004 having 2300 transistors,640 bytes of	    	memory addressing capacity and a 108 kHz clock speed.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09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8047-4577-46A8-9C93-B4862943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Microprocessor Age of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E5BE-B93A-459B-84B9-7C1D26DB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endParaRPr lang="en-IN" dirty="0"/>
          </a:p>
        </p:txBody>
      </p:sp>
      <p:pic>
        <p:nvPicPr>
          <p:cNvPr id="4" name="Content Placeholder 6" descr="1971_intel_4004.gif">
            <a:extLst>
              <a:ext uri="{FF2B5EF4-FFF2-40B4-BE49-F238E27FC236}">
                <a16:creationId xmlns:a16="http://schemas.microsoft.com/office/drawing/2014/main" id="{54CEC878-4154-475A-9E12-14C841282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162" y="2755232"/>
            <a:ext cx="2858703" cy="1987550"/>
          </a:xfrm>
          <a:prstGeom prst="rect">
            <a:avLst/>
          </a:prstGeom>
        </p:spPr>
      </p:pic>
      <p:pic>
        <p:nvPicPr>
          <p:cNvPr id="5" name="Content Placeholder 7" descr="b-p8080a.jpg">
            <a:extLst>
              <a:ext uri="{FF2B5EF4-FFF2-40B4-BE49-F238E27FC236}">
                <a16:creationId xmlns:a16="http://schemas.microsoft.com/office/drawing/2014/main" id="{7255AF53-0D2F-4291-A475-A7AD831E5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1288" y="2465311"/>
            <a:ext cx="3269381" cy="32026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12D4A5-3624-4055-A73D-9DD5AC18F151}"/>
              </a:ext>
            </a:extLst>
          </p:cNvPr>
          <p:cNvSpPr/>
          <p:nvPr/>
        </p:nvSpPr>
        <p:spPr>
          <a:xfrm>
            <a:off x="1927944" y="5096470"/>
            <a:ext cx="1717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492F6-5500-4E59-9E58-EF3398F65F37}"/>
              </a:ext>
            </a:extLst>
          </p:cNvPr>
          <p:cNvSpPr/>
          <p:nvPr/>
        </p:nvSpPr>
        <p:spPr>
          <a:xfrm>
            <a:off x="5314434" y="5096470"/>
            <a:ext cx="1717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8080</a:t>
            </a:r>
          </a:p>
        </p:txBody>
      </p:sp>
      <p:pic>
        <p:nvPicPr>
          <p:cNvPr id="9" name="Content Placeholder 4" descr="L_Intel-C8085.jpg">
            <a:extLst>
              <a:ext uri="{FF2B5EF4-FFF2-40B4-BE49-F238E27FC236}">
                <a16:creationId xmlns:a16="http://schemas.microsoft.com/office/drawing/2014/main" id="{9C454B57-D15E-4456-908E-F7DB298BF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92" y="2443970"/>
            <a:ext cx="3298565" cy="297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B765E0-5A13-4ABF-84EE-DD119BFCEA57}"/>
              </a:ext>
            </a:extLst>
          </p:cNvPr>
          <p:cNvSpPr/>
          <p:nvPr/>
        </p:nvSpPr>
        <p:spPr>
          <a:xfrm>
            <a:off x="9405487" y="5095548"/>
            <a:ext cx="1717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8085</a:t>
            </a:r>
          </a:p>
        </p:txBody>
      </p:sp>
    </p:spTree>
    <p:extLst>
      <p:ext uri="{BB962C8B-B14F-4D97-AF65-F5344CB8AC3E}">
        <p14:creationId xmlns:p14="http://schemas.microsoft.com/office/powerpoint/2010/main" val="25440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A253-F0C7-4C5B-8AC9-2E7133AA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Microprocessor Age(1974-1979)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A13AF-ACCE-4B03-B0ED-DEA13024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15" y="2300438"/>
            <a:ext cx="11078678" cy="413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B5FA0-58F8-45F4-A1C4-A804B35C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8" y="519764"/>
            <a:ext cx="11261558" cy="63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496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Evolution of Microprocessor</vt:lpstr>
      <vt:lpstr>Evolution of Microprocessor</vt:lpstr>
      <vt:lpstr>Mechanical Age of Microprocessor</vt:lpstr>
      <vt:lpstr>Mechanical Age of Microprocessor</vt:lpstr>
      <vt:lpstr>The Electrical Age of Microprocessor </vt:lpstr>
      <vt:lpstr>The Electronic Age of Microprocessor</vt:lpstr>
      <vt:lpstr>Microprocessor Age of Microprocessor</vt:lpstr>
      <vt:lpstr>Microprocessor Age of Microprocessor</vt:lpstr>
      <vt:lpstr>Microprocessor Age(1974-1979)</vt:lpstr>
      <vt:lpstr>Microprocessor 80186,80286,80386 &amp; 80486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Microprocessor</dc:title>
  <dc:creator>Deepak Mangal</dc:creator>
  <cp:lastModifiedBy>divya singh</cp:lastModifiedBy>
  <cp:revision>15</cp:revision>
  <dcterms:created xsi:type="dcterms:W3CDTF">2019-01-11T00:00:09Z</dcterms:created>
  <dcterms:modified xsi:type="dcterms:W3CDTF">2020-01-17T10:00:31Z</dcterms:modified>
</cp:coreProperties>
</file>