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1" r:id="rId2"/>
    <p:sldId id="324" r:id="rId3"/>
    <p:sldId id="434" r:id="rId4"/>
    <p:sldId id="467" r:id="rId5"/>
    <p:sldId id="468" r:id="rId6"/>
    <p:sldId id="464" r:id="rId7"/>
    <p:sldId id="465" r:id="rId8"/>
    <p:sldId id="326" r:id="rId9"/>
    <p:sldId id="435" r:id="rId10"/>
    <p:sldId id="436" r:id="rId11"/>
    <p:sldId id="415" r:id="rId12"/>
    <p:sldId id="332" r:id="rId13"/>
    <p:sldId id="327" r:id="rId14"/>
    <p:sldId id="433" r:id="rId15"/>
    <p:sldId id="325" r:id="rId16"/>
    <p:sldId id="469" r:id="rId17"/>
    <p:sldId id="470" r:id="rId18"/>
    <p:sldId id="471" r:id="rId19"/>
    <p:sldId id="472" r:id="rId20"/>
    <p:sldId id="473" r:id="rId21"/>
    <p:sldId id="47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A1B"/>
    <a:srgbClr val="FF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9734" autoAdjust="0"/>
  </p:normalViewPr>
  <p:slideViewPr>
    <p:cSldViewPr>
      <p:cViewPr varScale="1">
        <p:scale>
          <a:sx n="48" d="100"/>
          <a:sy n="48" d="100"/>
        </p:scale>
        <p:origin x="81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748542E0-66F3-477F-8694-A406EE8064C6}" type="datetimeFigureOut">
              <a:rPr lang="en-US"/>
              <a:pPr>
                <a:defRPr/>
              </a:pPr>
              <a:t>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BA6BF593-0C45-489C-B3C7-D87B66253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645006-C34C-4D2F-9AE9-5CE918C89D01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3022F3-1034-4266-B252-744E11246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0ECE6-6BA0-4669-8DED-A88EA0C8490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id="{F95403F1-D930-4FD3-9E49-B341ED07B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DD445AE3-40B6-491B-B91A-F7EA879F8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261966-9BF4-4D77-8E79-7D219233D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5D4DF-B2B4-4667-AFAD-628B2F441A9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93570" name="Rectangle 2">
            <a:extLst>
              <a:ext uri="{FF2B5EF4-FFF2-40B4-BE49-F238E27FC236}">
                <a16:creationId xmlns:a16="http://schemas.microsoft.com/office/drawing/2014/main" id="{21A7C736-8F23-4CE1-A8E3-16203B229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493CF6CC-5AA6-42A5-9371-3310B8321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AFC63D4-686C-42DE-B8B7-7A11155C9E63}" type="slidenum">
              <a:rPr 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6BF593-0C45-489C-B3C7-D87B6625381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3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1676400"/>
            <a:ext cx="6172200" cy="1143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819400"/>
            <a:ext cx="6172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CB38A-33DE-4E77-A22C-150226127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84195-7D85-4EC7-9A86-3DCDA79085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F33F6-3C00-4CC8-98B7-AA5B131082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ADDBA-2BAE-40C0-9A09-C37D157DE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50396-82E6-497C-B968-E148721C4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6AE07-90B0-42BA-BB50-B3E1A41A8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7A104-205C-4B28-95DD-2FDC79E9E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22FF2-BA5B-4FA8-A55D-2621FCF29C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ED4F0-13F6-4A66-8260-554BE6B033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B2719-DE95-42C5-BFD8-EDF5C93648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4E8B3-0955-4322-B883-00F0A0F0B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SJCET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530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www.yesnaraynan.blogspot.com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8575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Module – A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The 8085 Microprocessor  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DIVYA SINGH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335C-763A-4707-B31A-90CF6049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1322"/>
            <a:ext cx="7772400" cy="476250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Flags register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63A0-D543-486F-9A0A-7D36A6BD8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2572046"/>
            <a:ext cx="8371715" cy="3904954"/>
          </a:xfrm>
        </p:spPr>
        <p:txBody>
          <a:bodyPr>
            <a:normAutofit fontScale="92500" lnSpcReduction="10000"/>
          </a:bodyPr>
          <a:lstStyle/>
          <a:p>
            <a:pPr lvl="2" eaLnBrk="1" hangingPunct="1"/>
            <a:r>
              <a:rPr lang="en-US" sz="1800" dirty="0">
                <a:solidFill>
                  <a:srgbClr val="990000"/>
                </a:solidFill>
              </a:rPr>
              <a:t>S-sign flag</a:t>
            </a:r>
            <a:endParaRPr lang="en-US" sz="1800" dirty="0"/>
          </a:p>
          <a:p>
            <a:pPr lvl="3" eaLnBrk="1" hangingPunct="1"/>
            <a:r>
              <a:rPr lang="en-US" dirty="0"/>
              <a:t>The sign flag is set if bit D7 of the accumulator is set after an arithmetic or </a:t>
            </a:r>
            <a:r>
              <a:rPr lang="en-US" sz="2000" dirty="0"/>
              <a:t>logic</a:t>
            </a:r>
            <a:r>
              <a:rPr lang="en-US" dirty="0"/>
              <a:t> operation.</a:t>
            </a:r>
          </a:p>
          <a:p>
            <a:pPr lvl="2" eaLnBrk="1" hangingPunct="1"/>
            <a:r>
              <a:rPr lang="en-US" sz="1800" dirty="0">
                <a:solidFill>
                  <a:srgbClr val="990000"/>
                </a:solidFill>
              </a:rPr>
              <a:t>Z-zero flag</a:t>
            </a:r>
            <a:endParaRPr lang="en-US" sz="1800" dirty="0"/>
          </a:p>
          <a:p>
            <a:pPr lvl="3" eaLnBrk="1" hangingPunct="1"/>
            <a:r>
              <a:rPr lang="en-US" dirty="0"/>
              <a:t>Set if the result of the ALU operation is 0. Otherwise is reset. </a:t>
            </a:r>
          </a:p>
          <a:p>
            <a:pPr lvl="2" eaLnBrk="1" hangingPunct="1"/>
            <a:r>
              <a:rPr lang="en-US" sz="1800" dirty="0">
                <a:solidFill>
                  <a:srgbClr val="990000"/>
                </a:solidFill>
              </a:rPr>
              <a:t>AC-Auxiliary Carry</a:t>
            </a:r>
            <a:endParaRPr lang="en-US" sz="1800" dirty="0"/>
          </a:p>
          <a:p>
            <a:pPr lvl="3" eaLnBrk="1" hangingPunct="1"/>
            <a:r>
              <a:rPr lang="en-US" dirty="0"/>
              <a:t>This flag is set when a carry is generated from bit D3 and passed to D4 . This flag is used only internally for BCD operations. </a:t>
            </a:r>
          </a:p>
          <a:p>
            <a:pPr lvl="2" eaLnBrk="1" hangingPunct="1"/>
            <a:r>
              <a:rPr lang="en-US" sz="1800" dirty="0">
                <a:solidFill>
                  <a:srgbClr val="990000"/>
                </a:solidFill>
              </a:rPr>
              <a:t>P-Parity flag</a:t>
            </a:r>
            <a:endParaRPr lang="en-US" sz="1800" dirty="0"/>
          </a:p>
          <a:p>
            <a:pPr lvl="3" eaLnBrk="1" hangingPunct="1"/>
            <a:r>
              <a:rPr lang="en-US" dirty="0"/>
              <a:t>After an ALU operation if the result has an even no of 1’s the p-flag is set. Otherwise it is cleared. So, the flag can be used to indicate even parity.</a:t>
            </a:r>
          </a:p>
          <a:p>
            <a:pPr lvl="2" eaLnBrk="1" hangingPunct="1"/>
            <a:r>
              <a:rPr lang="en-US" sz="1800" dirty="0">
                <a:solidFill>
                  <a:srgbClr val="990000"/>
                </a:solidFill>
              </a:rPr>
              <a:t>CY-carry flag</a:t>
            </a:r>
            <a:endParaRPr lang="en-US" sz="1800" dirty="0"/>
          </a:p>
          <a:p>
            <a:pPr lvl="3" eaLnBrk="1" hangingPunct="1"/>
            <a:r>
              <a:rPr lang="en-US" dirty="0"/>
              <a:t>CY = carry is set when result generates a carry. Also a borrow flag.</a:t>
            </a:r>
          </a:p>
          <a:p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61E20-2105-48EC-8865-E11A3580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58729"/>
            <a:ext cx="7838315" cy="979671"/>
          </a:xfrm>
        </p:spPr>
        <p:txBody>
          <a:bodyPr/>
          <a:lstStyle/>
          <a:p>
            <a:pPr lvl="1" algn="just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b="0" dirty="0"/>
              <a:t>Indicate the result of condition tests.</a:t>
            </a:r>
          </a:p>
          <a:p>
            <a:pPr lvl="1" algn="just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b="0" dirty="0"/>
              <a:t>Conditional operations (IF / THEN) are executed based on the condition of these flag bits.</a:t>
            </a:r>
            <a:endParaRPr lang="en-US" altLang="en-US" sz="2000" dirty="0"/>
          </a:p>
          <a:p>
            <a:endParaRPr lang="en-IN" sz="320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F69E77E-56B4-4975-B711-39E076441CA3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956783"/>
            <a:ext cx="3248025" cy="368300"/>
            <a:chOff x="490538" y="1677638"/>
            <a:chExt cx="3729037" cy="351537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4FAC5D02-3805-496B-87F1-7E47D6025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1677638"/>
              <a:ext cx="461962" cy="351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CC0A235-17D5-4990-B6BD-578BED47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262" y="1677638"/>
              <a:ext cx="461962" cy="351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ED8A7F4B-8567-45B7-8ED6-0D39D54C3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988" y="1677638"/>
              <a:ext cx="461962" cy="351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24A40B6-6A2F-4B1A-A4B8-A271D3B15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713" y="1677638"/>
              <a:ext cx="461962" cy="351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AC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0C5712B1-F8EC-45B2-9BC8-F4C7117E4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438" y="1677638"/>
              <a:ext cx="461962" cy="351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BB65495C-4B98-4128-81B8-6E259C933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163" y="1677638"/>
              <a:ext cx="461962" cy="351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34753FC-263F-4EF7-9B17-AEF44A6A4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888" y="1677638"/>
              <a:ext cx="461962" cy="351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A8232190-C77F-4F14-99D7-11700CBF6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613" y="1677638"/>
              <a:ext cx="461962" cy="351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03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315200" cy="1828800"/>
          </a:xfrm>
        </p:spPr>
        <p:txBody>
          <a:bodyPr/>
          <a:lstStyle/>
          <a:p>
            <a:pPr>
              <a:buNone/>
            </a:pPr>
            <a:r>
              <a:rPr lang="en-US" dirty="0"/>
              <a:t>If the 8085 adds 87H and 79H, specify the contents of the accumulator and the status of the S, Z, and CY flag?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all" dirty="0">
                <a:solidFill>
                  <a:schemeClr val="accent2"/>
                </a:solidFill>
              </a:rPr>
              <a:t>Program</a:t>
            </a:r>
            <a:r>
              <a:rPr lang="en-US" sz="3200" dirty="0">
                <a:solidFill>
                  <a:schemeClr val="accent2"/>
                </a:solidFill>
              </a:rPr>
              <a:t> COUNTER (PC) AND STACK POINTER (SP)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i="0" dirty="0"/>
              <a:t>These are two 16-bit registers used to hold memory addresses.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i="0" dirty="0">
                <a:solidFill>
                  <a:srgbClr val="FF0000"/>
                </a:solidFill>
              </a:rPr>
              <a:t>PC: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i="0" dirty="0"/>
              <a:t>The function of the PC is to point to the memory address from which the next byte is to be fetched.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i="0" dirty="0"/>
              <a:t>When a byte (machine code) is being fetched, the program counter is incremented by one to point to the next memory location.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i="0" dirty="0">
                <a:solidFill>
                  <a:srgbClr val="FF0000"/>
                </a:solidFill>
              </a:rPr>
              <a:t>SP: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i="0" dirty="0"/>
              <a:t>It points to a memory location in R/W memory, called the stack.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i="0" dirty="0"/>
              <a:t>The beginning of the stack is defined by loading a 16-bit address in the stack pointer.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i="0" dirty="0"/>
              <a:t>The PC will automatically update when calling to /returning from Subroutines.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ALU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>
                <a:cs typeface="Traditional Arabic" pitchFamily="2" charset="-78"/>
              </a:rPr>
              <a:t>In addition to the arithmetic &amp; logic circuits, the ALU includes the accumulator, which is part of every arithmetic &amp; logic operation.</a:t>
            </a:r>
          </a:p>
          <a:p>
            <a:pPr algn="just" eaLnBrk="1" hangingPunct="1"/>
            <a:endParaRPr lang="en-US" sz="2400" dirty="0">
              <a:cs typeface="Traditional Arabic" pitchFamily="2" charset="-78"/>
            </a:endParaRPr>
          </a:p>
          <a:p>
            <a:pPr algn="just" eaLnBrk="1" hangingPunct="1"/>
            <a:r>
              <a:rPr lang="en-US" sz="2400" dirty="0">
                <a:cs typeface="Traditional Arabic" pitchFamily="2" charset="-78"/>
              </a:rPr>
              <a:t>Also, the ALU includes a temporary register used for holding data temporarily during the execution of the operation. This temporary register is not accessible by the programmer.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AB09-32A5-4B4A-8661-A1AE1755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8085 Functional Block Diagram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BDA5-F7F3-4D97-AC10-64C3691F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SJCET</a:t>
            </a:r>
          </a:p>
        </p:txBody>
      </p:sp>
      <p:pic>
        <p:nvPicPr>
          <p:cNvPr id="5" name="Picture 10" descr="C:\Documents and Settings\leblebic\Desktop\image6.bmp">
            <a:extLst>
              <a:ext uri="{FF2B5EF4-FFF2-40B4-BE49-F238E27FC236}">
                <a16:creationId xmlns:a16="http://schemas.microsoft.com/office/drawing/2014/main" id="{5B52C550-21BE-479F-A192-459D04662F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7391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Functional  Blocks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581400" cy="4419600"/>
          </a:xfrm>
        </p:spPr>
        <p:txBody>
          <a:bodyPr/>
          <a:lstStyle/>
          <a:p>
            <a:pPr eaLnBrk="1" hangingPunct="1"/>
            <a:r>
              <a:rPr lang="en-US" dirty="0"/>
              <a:t>Registers</a:t>
            </a:r>
          </a:p>
          <a:p>
            <a:pPr eaLnBrk="1" hangingPunct="1"/>
            <a:r>
              <a:rPr lang="en-US" dirty="0"/>
              <a:t>ALU</a:t>
            </a:r>
          </a:p>
          <a:p>
            <a:pPr eaLnBrk="1" hangingPunct="1"/>
            <a:r>
              <a:rPr lang="en-US" dirty="0"/>
              <a:t>Instruction Decoder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Address Buffer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Address/Data Buffer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Increment/ Decrement Address Latch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60" name="Content Placeholder 6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962400" cy="4114800"/>
          </a:xfrm>
        </p:spPr>
        <p:txBody>
          <a:bodyPr/>
          <a:lstStyle/>
          <a:p>
            <a:pPr eaLnBrk="1" hangingPunct="1"/>
            <a:r>
              <a:rPr lang="en-US" dirty="0"/>
              <a:t>Serial I/O Control</a:t>
            </a:r>
          </a:p>
          <a:p>
            <a:pPr eaLnBrk="1" hangingPunct="1"/>
            <a:r>
              <a:rPr lang="en-US" dirty="0"/>
              <a:t>Timing and control circuitry</a:t>
            </a:r>
          </a:p>
          <a:p>
            <a:pPr eaLnBrk="1" hangingPunct="1"/>
            <a:r>
              <a:rPr lang="en-US" dirty="0"/>
              <a:t>Interrupt Control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748-13D7-4FA7-A9F9-528FE370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98" y="253409"/>
            <a:ext cx="7772400" cy="914400"/>
          </a:xfrm>
        </p:spPr>
        <p:txBody>
          <a:bodyPr/>
          <a:lstStyle/>
          <a:p>
            <a:r>
              <a:rPr lang="en-IN" dirty="0"/>
              <a:t>Instruction Decoder and Machine cycle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733B-7EBB-4088-BC1F-821A9CC1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3865"/>
            <a:ext cx="7315200" cy="4876800"/>
          </a:xfrm>
        </p:spPr>
        <p:txBody>
          <a:bodyPr/>
          <a:lstStyle/>
          <a:p>
            <a:r>
              <a:rPr lang="en-IN" sz="2800" b="0" dirty="0"/>
              <a:t>This accepts a bit pattern from instruction register, decode it and gives the decoded information to control logic unit.</a:t>
            </a:r>
          </a:p>
          <a:p>
            <a:r>
              <a:rPr lang="en-IN" sz="2800" b="0" dirty="0"/>
              <a:t>It contains:</a:t>
            </a:r>
          </a:p>
          <a:p>
            <a:pPr lvl="1"/>
            <a:r>
              <a:rPr lang="en-IN" b="0" dirty="0"/>
              <a:t>What operation to be performed?</a:t>
            </a:r>
          </a:p>
          <a:p>
            <a:pPr lvl="1"/>
            <a:r>
              <a:rPr lang="en-IN" b="0" dirty="0"/>
              <a:t>Who will perform this?</a:t>
            </a:r>
          </a:p>
          <a:p>
            <a:pPr lvl="1"/>
            <a:r>
              <a:rPr lang="en-IN" b="0" dirty="0"/>
              <a:t>How many bytes the instruction contains?</a:t>
            </a:r>
          </a:p>
          <a:p>
            <a:pPr marL="457200" lvl="1" indent="0">
              <a:buNone/>
            </a:pPr>
            <a:endParaRPr lang="en-IN" b="0" dirty="0"/>
          </a:p>
          <a:p>
            <a:pPr marL="457200" lvl="1" indent="0">
              <a:buNone/>
            </a:pPr>
            <a:r>
              <a:rPr lang="en-IN" b="0" dirty="0"/>
              <a:t>Notes: 8085 Microprocessor executes seven types of  Machine cycle.</a:t>
            </a:r>
          </a:p>
        </p:txBody>
      </p:sp>
    </p:spTree>
    <p:extLst>
      <p:ext uri="{BB962C8B-B14F-4D97-AF65-F5344CB8AC3E}">
        <p14:creationId xmlns:p14="http://schemas.microsoft.com/office/powerpoint/2010/main" val="330474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8812-CEB5-414C-A11F-84C383B3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IN" dirty="0"/>
              <a:t>Address Buffer/ Data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0E22-5185-464B-B838-EBFC2DA3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71600"/>
            <a:ext cx="7315200" cy="4114800"/>
          </a:xfrm>
        </p:spPr>
        <p:txBody>
          <a:bodyPr/>
          <a:lstStyle/>
          <a:p>
            <a:pPr marL="0" indent="0">
              <a:buNone/>
            </a:pPr>
            <a:r>
              <a:rPr lang="en-IN" sz="2800" i="0" dirty="0"/>
              <a:t>Address buffer:</a:t>
            </a:r>
          </a:p>
          <a:p>
            <a:r>
              <a:rPr lang="en-IN" sz="2800" b="0" i="0" dirty="0"/>
              <a:t>This is an 8 bits unidirectional buffer used for address lines.</a:t>
            </a:r>
          </a:p>
          <a:p>
            <a:r>
              <a:rPr lang="en-IN" sz="2800" b="0" i="0" dirty="0"/>
              <a:t>These are used to drive higher order address bus.</a:t>
            </a:r>
          </a:p>
          <a:p>
            <a:pPr marL="0" indent="0">
              <a:buNone/>
            </a:pPr>
            <a:r>
              <a:rPr lang="en-IN" sz="2800" i="0" dirty="0"/>
              <a:t>Address/ Data buffer:</a:t>
            </a:r>
          </a:p>
          <a:p>
            <a:r>
              <a:rPr lang="en-IN" sz="2800" b="0" i="0" dirty="0"/>
              <a:t>This is an 8 bits bidirectional buffer used for address and data lines.</a:t>
            </a:r>
          </a:p>
          <a:p>
            <a:r>
              <a:rPr lang="en-IN" sz="2800" b="0" i="0" dirty="0"/>
              <a:t>These are used to drive low order address and Data bus.</a:t>
            </a:r>
          </a:p>
          <a:p>
            <a:pPr marL="0" indent="0">
              <a:buNone/>
            </a:pPr>
            <a:endParaRPr lang="en-IN" sz="2800" i="0" dirty="0"/>
          </a:p>
          <a:p>
            <a:pPr marL="0" indent="0">
              <a:buNone/>
            </a:pPr>
            <a:endParaRPr lang="en-IN" sz="2800" b="0" i="0" dirty="0"/>
          </a:p>
        </p:txBody>
      </p:sp>
    </p:spTree>
    <p:extLst>
      <p:ext uri="{BB962C8B-B14F-4D97-AF65-F5344CB8AC3E}">
        <p14:creationId xmlns:p14="http://schemas.microsoft.com/office/powerpoint/2010/main" val="255508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0859-2399-44DE-B215-D1749EDC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Increment/ decrement Address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54F0-3761-4212-B3B5-09804B73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b="0" dirty="0"/>
              <a:t>16 bits Register</a:t>
            </a:r>
          </a:p>
          <a:p>
            <a:r>
              <a:rPr lang="en-IN" b="0" dirty="0"/>
              <a:t>Used to increment and decrement address contents of PC, HL, BC, DE and SP.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15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5221-3101-4126-85D4-442BDE6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EEF7-899F-4B6C-AECD-373E034E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0" i="0" dirty="0"/>
              <a:t>The data transferred on data bus is parallel data but certain condition required serial data.</a:t>
            </a:r>
          </a:p>
          <a:p>
            <a:endParaRPr lang="en-IN" sz="2800" b="0" i="0" dirty="0"/>
          </a:p>
          <a:p>
            <a:r>
              <a:rPr lang="en-US" sz="2800" b="0" i="0" dirty="0"/>
              <a:t>8</a:t>
            </a:r>
            <a:r>
              <a:rPr lang="en-IN" sz="2800" b="0" i="0" dirty="0"/>
              <a:t>085 uses SID and SOD pins for data under software control by serial I/O block.</a:t>
            </a:r>
          </a:p>
          <a:p>
            <a:endParaRPr lang="en-IN" sz="2800" b="0" i="0" dirty="0"/>
          </a:p>
          <a:p>
            <a:r>
              <a:rPr lang="en-US" sz="2800" b="0" i="0" dirty="0"/>
              <a:t>I</a:t>
            </a:r>
            <a:r>
              <a:rPr lang="en-IN" sz="2800" b="0" i="0" dirty="0"/>
              <a:t>t uses two special instruction RIM and SIM for it.</a:t>
            </a:r>
          </a:p>
        </p:txBody>
      </p:sp>
    </p:spTree>
    <p:extLst>
      <p:ext uri="{BB962C8B-B14F-4D97-AF65-F5344CB8AC3E}">
        <p14:creationId xmlns:p14="http://schemas.microsoft.com/office/powerpoint/2010/main" val="14363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 rot="19930530">
            <a:off x="1281546" y="612407"/>
            <a:ext cx="6172200" cy="1143000"/>
          </a:xfrm>
        </p:spPr>
        <p:txBody>
          <a:bodyPr/>
          <a:lstStyle/>
          <a:p>
            <a:pPr eaLnBrk="1" hangingPunct="1"/>
            <a:r>
              <a:rPr lang="en-US" dirty="0"/>
              <a:t>8085</a:t>
            </a:r>
          </a:p>
        </p:txBody>
      </p:sp>
      <p:sp>
        <p:nvSpPr>
          <p:cNvPr id="16387" name="Subtitle 4"/>
          <p:cNvSpPr>
            <a:spLocks noGrp="1"/>
          </p:cNvSpPr>
          <p:nvPr>
            <p:ph type="subTitle" idx="1"/>
          </p:nvPr>
        </p:nvSpPr>
        <p:spPr>
          <a:xfrm rot="19944175">
            <a:off x="2689377" y="1249913"/>
            <a:ext cx="6873190" cy="4041212"/>
          </a:xfrm>
        </p:spPr>
        <p:txBody>
          <a:bodyPr/>
          <a:lstStyle/>
          <a:p>
            <a:pPr eaLnBrk="1" hangingPunct="1"/>
            <a:r>
              <a:rPr lang="en-US" dirty="0"/>
              <a:t>MICROPROCESSOR ARCHITECTURE &amp;</a:t>
            </a:r>
          </a:p>
          <a:p>
            <a:pPr eaLnBrk="1" hangingPunct="1"/>
            <a:r>
              <a:rPr lang="en-US" dirty="0"/>
              <a:t>PIN CONFIGURATION</a:t>
            </a:r>
          </a:p>
          <a:p>
            <a:pPr eaLnBrk="1" hangingPunct="1"/>
            <a:r>
              <a:rPr lang="en-US" baseline="30000" dirty="0">
                <a:solidFill>
                  <a:srgbClr val="000000"/>
                </a:solidFill>
                <a:latin typeface="Cambria"/>
                <a:ea typeface="Times New Roman"/>
                <a:cs typeface="Arial"/>
              </a:rPr>
              <a:t>Addressing Modes</a:t>
            </a:r>
          </a:p>
          <a:p>
            <a:pPr eaLnBrk="1" hangingPunct="1"/>
            <a:r>
              <a:rPr lang="en-US" baseline="30000" dirty="0">
                <a:solidFill>
                  <a:srgbClr val="000000"/>
                </a:solidFill>
                <a:latin typeface="Cambria"/>
                <a:ea typeface="Calibri"/>
                <a:cs typeface="Arial"/>
              </a:rPr>
              <a:t>Register Organization</a:t>
            </a:r>
          </a:p>
          <a:p>
            <a:pPr eaLnBrk="1" hangingPunct="1"/>
            <a:r>
              <a:rPr lang="en-US" baseline="30000" dirty="0">
                <a:solidFill>
                  <a:srgbClr val="000000"/>
                </a:solidFill>
                <a:latin typeface="Cambria"/>
                <a:ea typeface="Calibri"/>
                <a:cs typeface="Arial"/>
              </a:rPr>
              <a:t>Instruction Set</a:t>
            </a:r>
          </a:p>
          <a:p>
            <a:pPr eaLnBrk="1" hangingPunct="1"/>
            <a:r>
              <a:rPr lang="en-US" baseline="30000" dirty="0">
                <a:solidFill>
                  <a:srgbClr val="000000"/>
                </a:solidFill>
                <a:latin typeface="Cambria"/>
                <a:ea typeface="Calibri"/>
                <a:cs typeface="Arial"/>
              </a:rPr>
              <a:t>Types</a:t>
            </a:r>
            <a:r>
              <a:rPr lang="en-US" dirty="0">
                <a:solidFill>
                  <a:srgbClr val="000000"/>
                </a:solidFill>
                <a:latin typeface="Cambria"/>
                <a:ea typeface="Calibri"/>
                <a:cs typeface="Arial"/>
              </a:rPr>
              <a:t> of operations</a:t>
            </a:r>
            <a:endParaRPr lang="en-US" baseline="30000" dirty="0">
              <a:solidFill>
                <a:srgbClr val="000000"/>
              </a:solidFill>
              <a:latin typeface="Cambria"/>
              <a:ea typeface="Calibri"/>
              <a:cs typeface="Arial"/>
            </a:endParaRPr>
          </a:p>
          <a:p>
            <a:pPr eaLnBrk="1" hangingPunct="1"/>
            <a:endParaRPr lang="en-US" baseline="30000" dirty="0">
              <a:latin typeface="Calibri"/>
              <a:ea typeface="Calibri"/>
              <a:cs typeface="Times New Roman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0D5C-8143-47CA-8766-04A93A6C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Timing &amp;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DB79-68F5-4D79-82DA-F3F2A0C7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0" dirty="0"/>
              <a:t>Control all internal and external circuits.</a:t>
            </a:r>
          </a:p>
          <a:p>
            <a:endParaRPr lang="en-IN" sz="2800" b="0" dirty="0"/>
          </a:p>
          <a:p>
            <a:r>
              <a:rPr lang="en-IN" sz="2800" b="0" dirty="0"/>
              <a:t>Operates with reference to clock signal.</a:t>
            </a:r>
          </a:p>
          <a:p>
            <a:endParaRPr lang="en-IN" sz="2800" b="0" dirty="0"/>
          </a:p>
          <a:p>
            <a:r>
              <a:rPr lang="en-IN" sz="2800" b="0" dirty="0"/>
              <a:t>Accepts information from instruction decoder and generates micro steps.</a:t>
            </a:r>
          </a:p>
          <a:p>
            <a:endParaRPr lang="en-IN" sz="2800" b="0" dirty="0"/>
          </a:p>
          <a:p>
            <a:r>
              <a:rPr lang="en-IN" sz="2800" b="0" dirty="0"/>
              <a:t>Synchronizes all data transfers.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0D3E1-C6E4-463D-ACB9-CD73B112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SJCET</a:t>
            </a:r>
          </a:p>
        </p:txBody>
      </p:sp>
    </p:spTree>
    <p:extLst>
      <p:ext uri="{BB962C8B-B14F-4D97-AF65-F5344CB8AC3E}">
        <p14:creationId xmlns:p14="http://schemas.microsoft.com/office/powerpoint/2010/main" val="111450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80A5-72B6-409B-9842-C0B7F47B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IN" dirty="0"/>
              <a:t>Interrupt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060E-8F9A-4AFD-B13F-40DBD5C1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dirty="0"/>
              <a:t>Accepts different interrupt request inputs. Such as TRAP, RST5.5, 6.5, 7.5 and INTR.</a:t>
            </a:r>
          </a:p>
          <a:p>
            <a:endParaRPr lang="en-IN" sz="2400" b="0" i="0" dirty="0"/>
          </a:p>
          <a:p>
            <a:r>
              <a:rPr lang="en-IN" sz="2400" b="0" i="0" dirty="0"/>
              <a:t>Inform control logic to take action for valid interrupt request and acknowledge by INTA signal.</a:t>
            </a:r>
          </a:p>
          <a:p>
            <a:endParaRPr lang="en-IN" sz="2400" b="0" i="0" dirty="0"/>
          </a:p>
          <a:p>
            <a:r>
              <a:rPr lang="en-IN" sz="2400" b="0" i="0" dirty="0"/>
              <a:t>Software Interrupt </a:t>
            </a:r>
          </a:p>
          <a:p>
            <a:r>
              <a:rPr lang="en-IN" sz="2400" b="0" i="0" dirty="0"/>
              <a:t>Hardware Interrupt</a:t>
            </a:r>
          </a:p>
        </p:txBody>
      </p:sp>
    </p:spTree>
    <p:extLst>
      <p:ext uri="{BB962C8B-B14F-4D97-AF65-F5344CB8AC3E}">
        <p14:creationId xmlns:p14="http://schemas.microsoft.com/office/powerpoint/2010/main" val="335821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DA73-1293-4E1A-9BCA-0D466990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8085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CFAD-7ABE-465D-B5EF-996015517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7315200" cy="4953000"/>
          </a:xfrm>
        </p:spPr>
        <p:txBody>
          <a:bodyPr/>
          <a:lstStyle/>
          <a:p>
            <a:pPr algn="just"/>
            <a:r>
              <a:rPr lang="en-US" sz="2800" b="0" i="0" dirty="0"/>
              <a:t>It is an 8-bit microprocessor designed by Intel in 1977 using NMOS technology.</a:t>
            </a:r>
          </a:p>
          <a:p>
            <a:pPr algn="just"/>
            <a:r>
              <a:rPr lang="en-US" sz="2800" b="0" i="0" dirty="0"/>
              <a:t>8085 uses a single +5-volt(V) power supply.</a:t>
            </a:r>
          </a:p>
          <a:p>
            <a:pPr algn="just"/>
            <a:r>
              <a:rPr lang="en-US" sz="2800" b="0" i="0" dirty="0"/>
              <a:t>The 8085 is supplied in a 40-pin DIP package. </a:t>
            </a:r>
          </a:p>
          <a:p>
            <a:pPr algn="just"/>
            <a:r>
              <a:rPr lang="en-US" sz="2800" b="0" i="0" dirty="0"/>
              <a:t>Address up to 64k locations.(consist 16 Address lines)</a:t>
            </a:r>
          </a:p>
          <a:p>
            <a:pPr algn="just"/>
            <a:r>
              <a:rPr lang="en-US" sz="2800" b="0" i="0" dirty="0"/>
              <a:t>Word Size-: 8 bits (It can proc</a:t>
            </a:r>
            <a:r>
              <a:rPr lang="en-US" b="0" i="0" dirty="0"/>
              <a:t>ess 8 bits at a time.(consist 8 data lines)</a:t>
            </a:r>
          </a:p>
          <a:p>
            <a:pPr algn="just"/>
            <a:r>
              <a:rPr lang="en-IN" altLang="ar-SA" sz="2800" b="0" i="0" noProof="1"/>
              <a:t>It can run at a maximum frequency of 3 MHz.</a:t>
            </a:r>
            <a:endParaRPr lang="en-US" sz="2800" b="0" i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1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8D4D-FDCF-4F57-B1A3-4C302014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8085: CPU Internal Structure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280C-B682-4EC4-BF53-4CCC9594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The internal architecture of the 8085 CPU is  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dirty="0"/>
              <a:t>     capable of performing the following operations: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b="0" dirty="0"/>
              <a:t> 	Store 8-bit data (Registers, Accumulator)</a:t>
            </a:r>
            <a:endParaRPr lang="en-US" altLang="en-US" sz="2400" b="0" baseline="-250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b="0" dirty="0"/>
              <a:t> 	Perform arithmetic and logic operations (ALU)</a:t>
            </a:r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b="0" dirty="0"/>
              <a:t> 	Test for conditions (IF / THEN)</a:t>
            </a:r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b="0" dirty="0"/>
              <a:t> 	Sequence the execution of instructions</a:t>
            </a:r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b="0" dirty="0"/>
              <a:t> 	Store temporary data in RAM during execution </a:t>
            </a:r>
            <a:endParaRPr lang="en-US" altLang="en-US" sz="24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01EE8-DD02-4F69-A46D-5AF18D5A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SJCET</a:t>
            </a:r>
          </a:p>
        </p:txBody>
      </p:sp>
    </p:spTree>
    <p:extLst>
      <p:ext uri="{BB962C8B-B14F-4D97-AF65-F5344CB8AC3E}">
        <p14:creationId xmlns:p14="http://schemas.microsoft.com/office/powerpoint/2010/main" val="12706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5A2B-F886-487C-B221-16A02963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8085 Bus Structure</a:t>
            </a:r>
            <a:br>
              <a:rPr lang="en-US" altLang="en-US" dirty="0"/>
            </a:br>
            <a:endParaRPr lang="en-IN" dirty="0"/>
          </a:p>
        </p:txBody>
      </p:sp>
      <p:pic>
        <p:nvPicPr>
          <p:cNvPr id="5" name="Picture 12" descr="C:\Documents and Settings\leblebic\Desktop\image1.gif">
            <a:extLst>
              <a:ext uri="{FF2B5EF4-FFF2-40B4-BE49-F238E27FC236}">
                <a16:creationId xmlns:a16="http://schemas.microsoft.com/office/drawing/2014/main" id="{D27405E0-0669-4EB0-A6F5-43B7975EDE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80617"/>
            <a:ext cx="7315200" cy="31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D393E8-630F-4337-AE2C-A8C21E5FD14C}"/>
              </a:ext>
            </a:extLst>
          </p:cNvPr>
          <p:cNvSpPr/>
          <p:nvPr/>
        </p:nvSpPr>
        <p:spPr>
          <a:xfrm>
            <a:off x="1371600" y="15240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/>
              <a:t>The 8-bit 8085 CPU (or MPU – Micro Processing Unit) communicates with the other units using a 16-bit address bus, an 8-bit data bus and a control bus.</a:t>
            </a:r>
          </a:p>
        </p:txBody>
      </p:sp>
    </p:spTree>
    <p:extLst>
      <p:ext uri="{BB962C8B-B14F-4D97-AF65-F5344CB8AC3E}">
        <p14:creationId xmlns:p14="http://schemas.microsoft.com/office/powerpoint/2010/main" val="10599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>
            <a:extLst>
              <a:ext uri="{FF2B5EF4-FFF2-40B4-BE49-F238E27FC236}">
                <a16:creationId xmlns:a16="http://schemas.microsoft.com/office/drawing/2014/main" id="{08A54C45-51AA-4E33-A759-F4DDF1D7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93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AU" altLang="en-US" b="0">
              <a:latin typeface="Times New Roman" panose="02020603050405020304" pitchFamily="18" charset="0"/>
            </a:endParaRPr>
          </a:p>
        </p:txBody>
      </p:sp>
      <p:sp>
        <p:nvSpPr>
          <p:cNvPr id="490499" name="Text Box 3">
            <a:extLst>
              <a:ext uri="{FF2B5EF4-FFF2-40B4-BE49-F238E27FC236}">
                <a16:creationId xmlns:a16="http://schemas.microsoft.com/office/drawing/2014/main" id="{8347BC6B-AC19-464A-881C-EFE71CDAE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32" y="411163"/>
            <a:ext cx="433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/>
              <a:t>The 8085 Bus Structure</a:t>
            </a:r>
          </a:p>
        </p:txBody>
      </p:sp>
      <p:sp>
        <p:nvSpPr>
          <p:cNvPr id="490500" name="Text Box 4">
            <a:extLst>
              <a:ext uri="{FF2B5EF4-FFF2-40B4-BE49-F238E27FC236}">
                <a16:creationId xmlns:a16="http://schemas.microsoft.com/office/drawing/2014/main" id="{C366BE04-721F-4727-9F0F-7D355C3EA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AU" altLang="en-US" b="0">
              <a:latin typeface="Times New Roman" panose="02020603050405020304" pitchFamily="18" charset="0"/>
            </a:endParaRPr>
          </a:p>
        </p:txBody>
      </p:sp>
      <p:sp>
        <p:nvSpPr>
          <p:cNvPr id="490507" name="Text Box 11">
            <a:extLst>
              <a:ext uri="{FF2B5EF4-FFF2-40B4-BE49-F238E27FC236}">
                <a16:creationId xmlns:a16="http://schemas.microsoft.com/office/drawing/2014/main" id="{5B5B779C-338D-44F4-8323-EE9B7971C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991" y="1295400"/>
            <a:ext cx="65532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     </a:t>
            </a:r>
            <a:r>
              <a:rPr lang="en-US" altLang="en-US" b="1" dirty="0"/>
              <a:t>Address Bus</a:t>
            </a:r>
            <a:endParaRPr lang="en-US" altLang="en-US" sz="1400" b="1" dirty="0"/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lvl="1" algn="just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0" dirty="0"/>
              <a:t> 	Consists of 16 address lines: A</a:t>
            </a:r>
            <a:r>
              <a:rPr lang="en-US" altLang="en-US" b="0" baseline="-25000" dirty="0"/>
              <a:t>0</a:t>
            </a:r>
            <a:r>
              <a:rPr lang="en-US" altLang="en-US" b="0" dirty="0"/>
              <a:t> – A</a:t>
            </a:r>
            <a:r>
              <a:rPr lang="en-US" altLang="en-US" b="0" baseline="-25000" dirty="0"/>
              <a:t>15</a:t>
            </a:r>
          </a:p>
          <a:p>
            <a:pPr lvl="1" algn="just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1800" b="0" dirty="0"/>
          </a:p>
          <a:p>
            <a:pPr lvl="1" algn="just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0" dirty="0"/>
              <a:t> 	Operates in </a:t>
            </a:r>
            <a:r>
              <a:rPr lang="en-US" altLang="en-US" dirty="0"/>
              <a:t>unidirectional</a:t>
            </a:r>
            <a:r>
              <a:rPr lang="en-US" altLang="en-US" b="0" dirty="0"/>
              <a:t> mode: The address bits are always sent from the MPU to peripheral devices, not reverse.</a:t>
            </a:r>
          </a:p>
          <a:p>
            <a:pPr lvl="1" algn="just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1800" b="0" dirty="0"/>
          </a:p>
          <a:p>
            <a:pPr lvl="1" algn="just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0" dirty="0"/>
              <a:t> 	16 address lines are capable of addressing a </a:t>
            </a:r>
          </a:p>
          <a:p>
            <a:pPr lvl="1" algn="just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en-US" b="0" dirty="0"/>
              <a:t>	total of 2</a:t>
            </a:r>
            <a:r>
              <a:rPr lang="en-US" altLang="en-US" b="0" baseline="30000" dirty="0"/>
              <a:t>16</a:t>
            </a:r>
            <a:r>
              <a:rPr lang="en-US" altLang="en-US" b="0" dirty="0"/>
              <a:t> = 65,536 (64k) memory locations.</a:t>
            </a:r>
          </a:p>
          <a:p>
            <a:pPr lvl="1" algn="just">
              <a:buClr>
                <a:srgbClr val="000099"/>
              </a:buClr>
              <a:buFont typeface="Wingdings" panose="05000000000000000000" pitchFamily="2" charset="2"/>
              <a:buNone/>
            </a:pPr>
            <a:endParaRPr lang="en-US" altLang="en-US" sz="1800" b="0" dirty="0"/>
          </a:p>
          <a:p>
            <a:pPr lvl="1" algn="just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0" dirty="0"/>
              <a:t> 	Address locations: 0000 (hex) – FFFF (hex)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0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0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0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0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0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0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>
            <a:extLst>
              <a:ext uri="{FF2B5EF4-FFF2-40B4-BE49-F238E27FC236}">
                <a16:creationId xmlns:a16="http://schemas.microsoft.com/office/drawing/2014/main" id="{D8AAC53B-CD11-4F40-9616-D979BD954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93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AU" altLang="en-US" b="0">
              <a:latin typeface="Times New Roman" panose="02020603050405020304" pitchFamily="18" charset="0"/>
            </a:endParaRPr>
          </a:p>
        </p:txBody>
      </p:sp>
      <p:sp>
        <p:nvSpPr>
          <p:cNvPr id="492547" name="Text Box 3">
            <a:extLst>
              <a:ext uri="{FF2B5EF4-FFF2-40B4-BE49-F238E27FC236}">
                <a16:creationId xmlns:a16="http://schemas.microsoft.com/office/drawing/2014/main" id="{97FEA8FE-6A36-4FBA-971C-C415B1861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32" y="411163"/>
            <a:ext cx="433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/>
              <a:t>The 8085 Bus Structure</a:t>
            </a:r>
          </a:p>
        </p:txBody>
      </p:sp>
      <p:sp>
        <p:nvSpPr>
          <p:cNvPr id="492548" name="Text Box 4">
            <a:extLst>
              <a:ext uri="{FF2B5EF4-FFF2-40B4-BE49-F238E27FC236}">
                <a16:creationId xmlns:a16="http://schemas.microsoft.com/office/drawing/2014/main" id="{E4858EAD-E24B-45E6-A1C8-1F8762D90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AU" altLang="en-US" b="0">
              <a:latin typeface="Times New Roman" panose="02020603050405020304" pitchFamily="18" charset="0"/>
            </a:endParaRPr>
          </a:p>
        </p:txBody>
      </p:sp>
      <p:sp>
        <p:nvSpPr>
          <p:cNvPr id="492555" name="Text Box 11">
            <a:extLst>
              <a:ext uri="{FF2B5EF4-FFF2-40B4-BE49-F238E27FC236}">
                <a16:creationId xmlns:a16="http://schemas.microsoft.com/office/drawing/2014/main" id="{E0D7082F-1515-41B9-B993-321777A49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162051"/>
            <a:ext cx="67818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Data Bus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0" dirty="0"/>
              <a:t> 	Consists of 8 data lines: D</a:t>
            </a:r>
            <a:r>
              <a:rPr lang="en-US" altLang="en-US" b="0" baseline="-25000" dirty="0"/>
              <a:t>0</a:t>
            </a:r>
            <a:r>
              <a:rPr lang="en-US" altLang="en-US" b="0" dirty="0"/>
              <a:t> – D</a:t>
            </a:r>
            <a:r>
              <a:rPr lang="en-US" altLang="en-US" b="0" baseline="-25000" dirty="0"/>
              <a:t>7</a:t>
            </a:r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1600" b="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0" dirty="0"/>
              <a:t> 	Operates in </a:t>
            </a:r>
            <a:r>
              <a:rPr lang="en-US" altLang="en-US" dirty="0"/>
              <a:t>bidirectional</a:t>
            </a:r>
            <a:r>
              <a:rPr lang="en-US" altLang="en-US" b="0" dirty="0"/>
              <a:t> mode: The data bits are 	sent from the MPU to peripheral devices, as well as from the peripheral devices to the MPU.</a:t>
            </a:r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1600" b="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0" dirty="0"/>
              <a:t> 	Data range: 00 (hex) – FF (hex)</a:t>
            </a:r>
            <a:endParaRPr lang="en-US" altLang="en-US" dirty="0"/>
          </a:p>
        </p:txBody>
      </p:sp>
      <p:sp>
        <p:nvSpPr>
          <p:cNvPr id="492556" name="Text Box 12">
            <a:extLst>
              <a:ext uri="{FF2B5EF4-FFF2-40B4-BE49-F238E27FC236}">
                <a16:creationId xmlns:a16="http://schemas.microsoft.com/office/drawing/2014/main" id="{BF8E29D6-E527-4C8B-B436-1B1C0B96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237" y="4561582"/>
            <a:ext cx="678180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Control Bus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0" dirty="0"/>
              <a:t> 	Consists of various lines carrying the control 	signals such as read / write enable, flag bits.</a:t>
            </a:r>
            <a:endParaRPr lang="en-US" altLang="en-US" b="0" baseline="-250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b="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2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2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2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2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</a:rPr>
              <a:t>Registers</a:t>
            </a:r>
          </a:p>
        </p:txBody>
      </p:sp>
      <p:pic>
        <p:nvPicPr>
          <p:cNvPr id="20483" name="Picture 11" descr="C:\Documents and Settings\leblebic\Desktop\image3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7801" y="1887279"/>
            <a:ext cx="4724400" cy="4343400"/>
          </a:xfrm>
        </p:spPr>
      </p:pic>
      <p:sp>
        <p:nvSpPr>
          <p:cNvPr id="20484" name="Content Placeholder 11"/>
          <p:cNvSpPr>
            <a:spLocks noGrp="1"/>
          </p:cNvSpPr>
          <p:nvPr>
            <p:ph sz="half" idx="2"/>
          </p:nvPr>
        </p:nvSpPr>
        <p:spPr>
          <a:xfrm>
            <a:off x="5905499" y="2213344"/>
            <a:ext cx="3581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General purpose Registers</a:t>
            </a:r>
          </a:p>
          <a:p>
            <a:pPr eaLnBrk="1" hangingPunct="1"/>
            <a:r>
              <a:rPr lang="en-US" sz="2400" dirty="0"/>
              <a:t>Temporary Registers</a:t>
            </a:r>
          </a:p>
          <a:p>
            <a:pPr eaLnBrk="1" hangingPunct="1"/>
            <a:r>
              <a:rPr lang="en-US" sz="2400" dirty="0"/>
              <a:t>Special Purpose Register</a:t>
            </a:r>
          </a:p>
          <a:p>
            <a:pPr eaLnBrk="1" hangingPunct="1"/>
            <a:r>
              <a:rPr lang="en-US" sz="2400" dirty="0"/>
              <a:t>16 Bit   Registers</a:t>
            </a:r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4193-D641-444E-9C94-BF7EA7DB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305800" cy="990600"/>
          </a:xfrm>
        </p:spPr>
        <p:txBody>
          <a:bodyPr/>
          <a:lstStyle/>
          <a:p>
            <a:r>
              <a:rPr lang="en-US" altLang="en-US" dirty="0"/>
              <a:t>The 8085: CPU Internal Structure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4C771-E196-45A0-A9B2-221A23D94E8A}"/>
              </a:ext>
            </a:extLst>
          </p:cNvPr>
          <p:cNvSpPr/>
          <p:nvPr/>
        </p:nvSpPr>
        <p:spPr>
          <a:xfrm>
            <a:off x="990600" y="1447800"/>
            <a:ext cx="77724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Registers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 	Six general purpose 8-bit registers: B, C, D, E, H, L</a:t>
            </a:r>
            <a:endParaRPr lang="en-US" altLang="en-US" baseline="-250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16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 	They can also be combined as register pairs to </a:t>
            </a:r>
          </a:p>
          <a:p>
            <a:pPr lvl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en-US" dirty="0"/>
              <a:t> 	perform 16-bit operations: BC, DE, HL</a:t>
            </a:r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16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 	Registers are programmable (data load, move, etc.)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D45BC-7508-475F-80E7-D37AE00897F0}"/>
              </a:ext>
            </a:extLst>
          </p:cNvPr>
          <p:cNvSpPr/>
          <p:nvPr/>
        </p:nvSpPr>
        <p:spPr>
          <a:xfrm>
            <a:off x="990600" y="4343400"/>
            <a:ext cx="75845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Accumulator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 	Single 8-bit register that is part of the ALU !</a:t>
            </a:r>
            <a:endParaRPr lang="en-US" altLang="en-US" baseline="-250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1600" dirty="0"/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 	Used for arithmetic / logic operations – the result is  	always stored in the accumulator.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616902"/>
      </p:ext>
    </p:extLst>
  </p:cSld>
  <p:clrMapOvr>
    <a:masterClrMapping/>
  </p:clrMapOvr>
</p:sld>
</file>

<file path=ppt/theme/theme1.xml><?xml version="1.0" encoding="utf-8"?>
<a:theme xmlns:a="http://schemas.openxmlformats.org/drawingml/2006/main" name="unit 1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1</Template>
  <TotalTime>593</TotalTime>
  <Words>1146</Words>
  <Application>Microsoft Office PowerPoint</Application>
  <PresentationFormat>On-screen Show (4:3)</PresentationFormat>
  <Paragraphs>160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Times New Roman</vt:lpstr>
      <vt:lpstr>Traditional Arabic</vt:lpstr>
      <vt:lpstr>Wingdings</vt:lpstr>
      <vt:lpstr>unit 1</vt:lpstr>
      <vt:lpstr>Module – A The 8085 Microprocessor      DIVYA SINGH</vt:lpstr>
      <vt:lpstr>8085</vt:lpstr>
      <vt:lpstr>8085 Microprocessor</vt:lpstr>
      <vt:lpstr>The 8085: CPU Internal Structure </vt:lpstr>
      <vt:lpstr>The 8085 Bus Structure </vt:lpstr>
      <vt:lpstr>PowerPoint Presentation</vt:lpstr>
      <vt:lpstr>PowerPoint Presentation</vt:lpstr>
      <vt:lpstr>Registers</vt:lpstr>
      <vt:lpstr>The 8085: CPU Internal Structure </vt:lpstr>
      <vt:lpstr>The Flags register</vt:lpstr>
      <vt:lpstr>Question</vt:lpstr>
      <vt:lpstr>Program COUNTER (PC) AND STACK POINTER (SP) </vt:lpstr>
      <vt:lpstr>The ALU</vt:lpstr>
      <vt:lpstr>8085 Functional Block Diagram </vt:lpstr>
      <vt:lpstr>Functional  Blocks</vt:lpstr>
      <vt:lpstr>Instruction Decoder and Machine cycle Encoder</vt:lpstr>
      <vt:lpstr>Address Buffer/ Data Buffer</vt:lpstr>
      <vt:lpstr>Increment/ decrement Address Latch</vt:lpstr>
      <vt:lpstr>Serial IO</vt:lpstr>
      <vt:lpstr>Timing &amp; Control Unit</vt:lpstr>
      <vt:lpstr>Interrupt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8085 Microprocessor</dc:title>
  <dc:creator>PTR</dc:creator>
  <cp:lastModifiedBy>divya singh</cp:lastModifiedBy>
  <cp:revision>67</cp:revision>
  <dcterms:created xsi:type="dcterms:W3CDTF">2010-03-30T17:14:02Z</dcterms:created>
  <dcterms:modified xsi:type="dcterms:W3CDTF">2020-01-17T10:03:17Z</dcterms:modified>
</cp:coreProperties>
</file>