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61" r:id="rId2"/>
    <p:sldId id="262" r:id="rId3"/>
    <p:sldId id="469" r:id="rId4"/>
    <p:sldId id="322" r:id="rId5"/>
    <p:sldId id="263" r:id="rId6"/>
    <p:sldId id="416" r:id="rId7"/>
    <p:sldId id="330" r:id="rId8"/>
    <p:sldId id="329" r:id="rId9"/>
    <p:sldId id="264" r:id="rId10"/>
    <p:sldId id="470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52A1B"/>
    <a:srgbClr val="FF0066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787"/>
    <p:restoredTop sz="89734" autoAdjust="0"/>
  </p:normalViewPr>
  <p:slideViewPr>
    <p:cSldViewPr>
      <p:cViewPr varScale="1">
        <p:scale>
          <a:sx n="48" d="100"/>
          <a:sy n="48" d="100"/>
        </p:scale>
        <p:origin x="816" y="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fld id="{748542E0-66F3-477F-8694-A406EE8064C6}" type="datetimeFigureOut">
              <a:rPr lang="en-US"/>
              <a:pPr>
                <a:defRPr/>
              </a:pPr>
              <a:t>1/17/2020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fld id="{BA6BF593-0C45-489C-B3C7-D87B6625381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06645006-C34C-4D2F-9AE9-5CE918C89D01}" type="slidenum">
              <a:rPr lang="en-US" smtClean="0">
                <a:latin typeface="Times New Roman" pitchFamily="18" charset="0"/>
              </a:rPr>
              <a:pPr>
                <a:defRPr/>
              </a:pPr>
              <a:t>1</a:t>
            </a:fld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6E7BA783-FA37-4E78-ADC2-9940D86964CD}" type="slidenum">
              <a:rPr lang="en-US" altLang="en-US" smtClean="0">
                <a:latin typeface="Times New Roman" pitchFamily="18" charset="0"/>
              </a:rPr>
              <a:pPr>
                <a:defRPr/>
              </a:pPr>
              <a:t>2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618527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F9990FCC-0688-4F4C-B1C7-5742D22C2DB3}" type="slidenum">
              <a:rPr lang="en-US" smtClean="0">
                <a:latin typeface="Times New Roman" pitchFamily="18" charset="0"/>
              </a:rPr>
              <a:pPr>
                <a:defRPr/>
              </a:pPr>
              <a:t>4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0028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90800" y="1676400"/>
            <a:ext cx="6172200" cy="114300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90800" y="2819400"/>
            <a:ext cx="61722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SJCET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8CB38A-33DE-4E77-A22C-1502261277F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SJCET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684195-7D85-4EC7-9A86-3DCDA79085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SJCET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2F33F6-3C00-4CC8-98B7-AA5B1310820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SJCET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ADDBA-2BAE-40C0-9A09-C37D157DE76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SJCET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A50396-82E6-497C-B968-E148721C49A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1981200"/>
            <a:ext cx="3581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981200"/>
            <a:ext cx="3581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SJCET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86AE07-90B0-42BA-BB50-B3E1A41A849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SJCET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07A104-205C-4B28-95DD-2FDC79E9EBF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SJCET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922FF2-BA5B-4FA8-A55D-2621FCF29C2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SJCET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1ED4F0-13F6-4A66-8260-554BE6B0338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SJCET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FB2719-DE95-42C5-BFD8-EDF5C93648C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SJCET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F4E8B3-0955-4322-B883-00F0A0F0BDD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00" y="1981200"/>
            <a:ext cx="7315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SJCET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53000" y="6248400"/>
            <a:ext cx="350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2000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www.yesnaraynan.blogspot.com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1" r:id="rId1"/>
    <p:sldLayoutId id="2147484222" r:id="rId2"/>
    <p:sldLayoutId id="2147484223" r:id="rId3"/>
    <p:sldLayoutId id="2147484224" r:id="rId4"/>
    <p:sldLayoutId id="2147484225" r:id="rId5"/>
    <p:sldLayoutId id="2147484226" r:id="rId6"/>
    <p:sldLayoutId id="2147484227" r:id="rId7"/>
    <p:sldLayoutId id="2147484228" r:id="rId8"/>
    <p:sldLayoutId id="2147484229" r:id="rId9"/>
    <p:sldLayoutId id="2147484230" r:id="rId10"/>
    <p:sldLayoutId id="2147484231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Times New Roman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Times New Roman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Times New Roman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Times New Roman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b="1" i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b="1" i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b="1" i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 i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 i="1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 i="1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 i="1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 i="1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 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524000" y="28575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dirty="0">
                <a:solidFill>
                  <a:schemeClr val="accent2">
                    <a:lumMod val="75000"/>
                  </a:schemeClr>
                </a:solidFill>
              </a:rPr>
              <a:t>Module – A</a:t>
            </a:r>
            <a:br>
              <a:rPr lang="en-US" sz="40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4000" dirty="0">
                <a:solidFill>
                  <a:schemeClr val="accent2">
                    <a:lumMod val="75000"/>
                  </a:schemeClr>
                </a:solidFill>
              </a:rPr>
              <a:t>The 8085 Microprocessor  </a:t>
            </a:r>
            <a:br>
              <a:rPr lang="en-US" sz="40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4000" dirty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sz="40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4000" dirty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sz="40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4000" dirty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sz="40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DIVYA SINGH</a:t>
            </a:r>
            <a:endParaRPr lang="en-US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6C1B3-CABD-4DC4-9771-9A4F5D1E4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457200"/>
          </a:xfrm>
        </p:spPr>
        <p:txBody>
          <a:bodyPr/>
          <a:lstStyle/>
          <a:p>
            <a:r>
              <a:rPr lang="en-US" dirty="0"/>
              <a:t>IO/M, S1 &amp; S0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A3966D4-DDC5-4471-88FE-0C31E688CE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219200"/>
            <a:ext cx="7467600" cy="5181600"/>
          </a:xfr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7A3AA0D-3396-4B70-BBFA-EBF1EF54D11F}"/>
              </a:ext>
            </a:extLst>
          </p:cNvPr>
          <p:cNvCxnSpPr/>
          <p:nvPr/>
        </p:nvCxnSpPr>
        <p:spPr>
          <a:xfrm>
            <a:off x="3733800" y="6096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6271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5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Pin </a:t>
            </a:r>
            <a:r>
              <a:rPr lang="en-US" dirty="0">
                <a:solidFill>
                  <a:schemeClr val="tx1"/>
                </a:solidFill>
              </a:rPr>
              <a:t>Configuration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of  8085</a:t>
            </a:r>
          </a:p>
        </p:txBody>
      </p:sp>
      <p:sp>
        <p:nvSpPr>
          <p:cNvPr id="17411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143000" y="1295400"/>
            <a:ext cx="7315200" cy="4114800"/>
          </a:xfrm>
        </p:spPr>
        <p:txBody>
          <a:bodyPr/>
          <a:lstStyle/>
          <a:p>
            <a:pPr marL="0" indent="0" eaLnBrk="1" hangingPunct="1">
              <a:buNone/>
            </a:pPr>
            <a:endParaRPr lang="en-IN" altLang="ar-SA" sz="2400" noProof="1"/>
          </a:p>
          <a:p>
            <a:pPr eaLnBrk="1" hangingPunct="1"/>
            <a:r>
              <a:rPr lang="en-IN" altLang="ar-SA" sz="2400" noProof="1"/>
              <a:t>It has 40 pins and uses +5V for power. It can run at a maximum frequency of 3 MHz.</a:t>
            </a:r>
          </a:p>
          <a:p>
            <a:pPr lvl="1" eaLnBrk="1" hangingPunct="1"/>
            <a:r>
              <a:rPr lang="en-IN" altLang="ar-SA" sz="2400" noProof="1"/>
              <a:t>The pins on the chip can be grouped into 6 groups:</a:t>
            </a:r>
          </a:p>
          <a:p>
            <a:pPr lvl="2" eaLnBrk="1" hangingPunct="1"/>
            <a:r>
              <a:rPr lang="en-IN" altLang="ar-SA" noProof="1"/>
              <a:t>Address Bus.</a:t>
            </a:r>
          </a:p>
          <a:p>
            <a:pPr lvl="2" eaLnBrk="1" hangingPunct="1"/>
            <a:r>
              <a:rPr lang="en-IN" altLang="ar-SA" noProof="1"/>
              <a:t>Data Bus.</a:t>
            </a:r>
          </a:p>
          <a:p>
            <a:pPr lvl="2" eaLnBrk="1" hangingPunct="1"/>
            <a:r>
              <a:rPr lang="en-IN" altLang="ar-SA" noProof="1"/>
              <a:t>Control and Status Signals.</a:t>
            </a:r>
          </a:p>
          <a:p>
            <a:pPr lvl="2" eaLnBrk="1" hangingPunct="1"/>
            <a:r>
              <a:rPr lang="en-IN" altLang="ar-SA" noProof="1"/>
              <a:t>Power supply and frequency.</a:t>
            </a:r>
          </a:p>
          <a:p>
            <a:pPr lvl="2" eaLnBrk="1" hangingPunct="1"/>
            <a:r>
              <a:rPr lang="en-IN" altLang="ar-SA" noProof="1"/>
              <a:t>Externally Initiated Signals.</a:t>
            </a:r>
          </a:p>
          <a:p>
            <a:pPr lvl="2" eaLnBrk="1" hangingPunct="1"/>
            <a:r>
              <a:rPr lang="en-IN" altLang="ar-SA" noProof="1"/>
              <a:t>Serial I/O ports.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41BCB7B-90FC-47F0-ABB9-698BD8838F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342900"/>
            <a:ext cx="6705600" cy="6172200"/>
          </a:xfrm>
        </p:spPr>
      </p:pic>
    </p:spTree>
    <p:extLst>
      <p:ext uri="{BB962C8B-B14F-4D97-AF65-F5344CB8AC3E}">
        <p14:creationId xmlns:p14="http://schemas.microsoft.com/office/powerpoint/2010/main" val="1303041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>
          <a:xfrm>
            <a:off x="330200" y="465138"/>
            <a:ext cx="8585200" cy="906462"/>
          </a:xfrm>
        </p:spPr>
        <p:txBody>
          <a:bodyPr/>
          <a:lstStyle/>
          <a:p>
            <a:pPr eaLnBrk="1" hangingPunct="1"/>
            <a:r>
              <a:rPr lang="en-GB">
                <a:solidFill>
                  <a:srgbClr val="FF0000"/>
                </a:solidFill>
              </a:rPr>
              <a:t>Intel 8085 Pin Configuration </a:t>
            </a:r>
            <a:br>
              <a:rPr lang="en-GB">
                <a:solidFill>
                  <a:srgbClr val="FF0000"/>
                </a:solidFill>
              </a:rPr>
            </a:br>
            <a:endParaRPr lang="en-GB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FFBD10-B20E-4819-BA57-0DADB2C8F1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143000"/>
            <a:ext cx="596265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730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chemeClr val="accent2"/>
                </a:solidFill>
              </a:rPr>
              <a:t>The Address and Data Busses</a:t>
            </a:r>
          </a:p>
        </p:txBody>
      </p:sp>
      <p:sp>
        <p:nvSpPr>
          <p:cNvPr id="24579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IN" altLang="ar-SA" sz="2000" noProof="1"/>
              <a:t>The address bus has 8 signal lines </a:t>
            </a:r>
            <a:r>
              <a:rPr lang="en-IN" altLang="ar-SA" sz="2000" noProof="1">
                <a:solidFill>
                  <a:srgbClr val="990000"/>
                </a:solidFill>
              </a:rPr>
              <a:t>A8 – A15</a:t>
            </a:r>
            <a:r>
              <a:rPr lang="en-IN" altLang="ar-SA" sz="2000" noProof="1"/>
              <a:t> which are </a:t>
            </a:r>
            <a:r>
              <a:rPr lang="en-IN" altLang="ar-SA" sz="2000" noProof="1">
                <a:solidFill>
                  <a:srgbClr val="990000"/>
                </a:solidFill>
              </a:rPr>
              <a:t>unidirectional</a:t>
            </a:r>
            <a:r>
              <a:rPr lang="en-IN" altLang="ar-SA" sz="2000" noProof="1"/>
              <a:t>.</a:t>
            </a:r>
          </a:p>
          <a:p>
            <a:pPr eaLnBrk="1" hangingPunct="1"/>
            <a:r>
              <a:rPr lang="en-IN" altLang="ar-SA" sz="2000" noProof="1"/>
              <a:t>The other 8 address bits are </a:t>
            </a:r>
            <a:r>
              <a:rPr lang="en-IN" altLang="ar-SA" sz="2000" noProof="1">
                <a:solidFill>
                  <a:schemeClr val="accent2"/>
                </a:solidFill>
              </a:rPr>
              <a:t>multiplexed</a:t>
            </a:r>
            <a:r>
              <a:rPr lang="en-IN" altLang="ar-SA" sz="2000" noProof="1"/>
              <a:t> (time shared) </a:t>
            </a:r>
            <a:r>
              <a:rPr lang="en-IN" altLang="ar-SA" sz="2000" noProof="1">
                <a:solidFill>
                  <a:srgbClr val="990000"/>
                </a:solidFill>
              </a:rPr>
              <a:t>with the 8 data bits</a:t>
            </a:r>
            <a:r>
              <a:rPr lang="en-IN" altLang="ar-SA" sz="2000" noProof="1"/>
              <a:t>.</a:t>
            </a:r>
          </a:p>
          <a:p>
            <a:pPr lvl="1" eaLnBrk="1" hangingPunct="1"/>
            <a:r>
              <a:rPr lang="en-IN" altLang="ar-SA" sz="2000" noProof="1"/>
              <a:t>So, the bits </a:t>
            </a:r>
            <a:r>
              <a:rPr lang="en-IN" altLang="ar-SA" sz="2000" noProof="1">
                <a:solidFill>
                  <a:srgbClr val="990000"/>
                </a:solidFill>
              </a:rPr>
              <a:t>AD0 – AD7</a:t>
            </a:r>
            <a:r>
              <a:rPr lang="en-IN" altLang="ar-SA" sz="2000" noProof="1"/>
              <a:t> are </a:t>
            </a:r>
            <a:r>
              <a:rPr lang="en-IN" altLang="ar-SA" sz="2000" noProof="1">
                <a:solidFill>
                  <a:schemeClr val="accent2"/>
                </a:solidFill>
              </a:rPr>
              <a:t>bi-directional</a:t>
            </a:r>
            <a:r>
              <a:rPr lang="en-IN" altLang="ar-SA" sz="2000" noProof="1"/>
              <a:t> and serve as </a:t>
            </a:r>
            <a:r>
              <a:rPr lang="en-IN" altLang="ar-SA" sz="2000" noProof="1">
                <a:solidFill>
                  <a:srgbClr val="339933"/>
                </a:solidFill>
              </a:rPr>
              <a:t>A0 – A7</a:t>
            </a:r>
            <a:r>
              <a:rPr lang="en-IN" altLang="ar-SA" sz="2000" noProof="1"/>
              <a:t> and </a:t>
            </a:r>
            <a:r>
              <a:rPr lang="en-IN" altLang="ar-SA" sz="2000" noProof="1">
                <a:solidFill>
                  <a:srgbClr val="339933"/>
                </a:solidFill>
              </a:rPr>
              <a:t>D0 – D7</a:t>
            </a:r>
            <a:r>
              <a:rPr lang="en-IN" altLang="ar-SA" sz="2000" noProof="1"/>
              <a:t> at the same time.</a:t>
            </a:r>
          </a:p>
          <a:p>
            <a:pPr lvl="2" eaLnBrk="1" hangingPunct="1"/>
            <a:r>
              <a:rPr lang="en-IN" altLang="ar-SA" sz="2000" noProof="1"/>
              <a:t>During the execution of the instruction, these lines carry the address bits during the early part, then during the late parts of the execution, they carry the 8 data bits.</a:t>
            </a:r>
          </a:p>
          <a:p>
            <a:pPr lvl="1" eaLnBrk="1" hangingPunct="1"/>
            <a:r>
              <a:rPr lang="en-IN" altLang="ar-SA" sz="2000" noProof="1"/>
              <a:t>In order to separate the address from the data, we can use a latch to save the value before the function of the bits changes.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029901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3000" y="838200"/>
            <a:ext cx="7315200" cy="5186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4"/>
          <p:cNvSpPr>
            <a:spLocks noGrp="1"/>
          </p:cNvSpPr>
          <p:nvPr>
            <p:ph type="title"/>
          </p:nvPr>
        </p:nvSpPr>
        <p:spPr>
          <a:xfrm>
            <a:off x="7620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sz="2800">
                <a:solidFill>
                  <a:schemeClr val="accent2"/>
                </a:solidFill>
              </a:rPr>
              <a:t>INCREMENT/ DECREMENT ADDRESS LATCH</a:t>
            </a:r>
          </a:p>
        </p:txBody>
      </p:sp>
      <p:sp>
        <p:nvSpPr>
          <p:cNvPr id="25603" name="Content Placeholder 5"/>
          <p:cNvSpPr>
            <a:spLocks noGrp="1"/>
          </p:cNvSpPr>
          <p:nvPr>
            <p:ph sz="half" idx="1"/>
          </p:nvPr>
        </p:nvSpPr>
        <p:spPr>
          <a:xfrm>
            <a:off x="1447800" y="1028700"/>
            <a:ext cx="6629400" cy="23622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dirty="0">
                <a:solidFill>
                  <a:srgbClr val="FF0000"/>
                </a:solidFill>
              </a:rPr>
              <a:t>Interrupt Control:</a:t>
            </a:r>
          </a:p>
          <a:p>
            <a:pPr algn="ctr" eaLnBrk="1" hangingPunct="1">
              <a:buFontTx/>
              <a:buNone/>
            </a:pPr>
            <a:r>
              <a:rPr lang="en-US" dirty="0"/>
              <a:t>Fetch, Decode &amp; execute</a:t>
            </a:r>
          </a:p>
          <a:p>
            <a:pPr algn="ctr" eaLnBrk="1" hangingPunct="1">
              <a:buFontTx/>
              <a:buNone/>
            </a:pPr>
            <a:r>
              <a:rPr lang="en-US" dirty="0"/>
              <a:t>RST 5.5, RST 6.5, RST 7.5, TRAP, &amp; INTR</a:t>
            </a:r>
          </a:p>
          <a:p>
            <a:pPr algn="ctr" eaLnBrk="1" hangingPunct="1">
              <a:buFontTx/>
              <a:buNone/>
            </a:pPr>
            <a:r>
              <a:rPr lang="en-US" dirty="0"/>
              <a:t>INTA</a:t>
            </a:r>
          </a:p>
        </p:txBody>
      </p:sp>
      <p:sp>
        <p:nvSpPr>
          <p:cNvPr id="25604" name="Content Placeholder 6"/>
          <p:cNvSpPr>
            <a:spLocks noGrp="1"/>
          </p:cNvSpPr>
          <p:nvPr>
            <p:ph sz="half" idx="2"/>
          </p:nvPr>
        </p:nvSpPr>
        <p:spPr>
          <a:xfrm>
            <a:off x="2743200" y="2895600"/>
            <a:ext cx="3581400" cy="14478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>
                <a:solidFill>
                  <a:srgbClr val="FF0000"/>
                </a:solidFill>
              </a:rPr>
              <a:t>Serial I/O Control</a:t>
            </a:r>
          </a:p>
          <a:p>
            <a:pPr algn="ctr" eaLnBrk="1" hangingPunct="1">
              <a:buFontTx/>
              <a:buNone/>
            </a:pPr>
            <a:r>
              <a:rPr lang="en-US"/>
              <a:t>SOD &amp; SID</a:t>
            </a:r>
          </a:p>
        </p:txBody>
      </p:sp>
      <p:sp>
        <p:nvSpPr>
          <p:cNvPr id="8" name="Content Placeholder 6"/>
          <p:cNvSpPr txBox="1">
            <a:spLocks/>
          </p:cNvSpPr>
          <p:nvPr/>
        </p:nvSpPr>
        <p:spPr bwMode="auto">
          <a:xfrm>
            <a:off x="1295400" y="4267200"/>
            <a:ext cx="69342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0" hangingPunct="0">
              <a:spcBef>
                <a:spcPct val="20000"/>
              </a:spcBef>
              <a:defRPr/>
            </a:pPr>
            <a:r>
              <a:rPr lang="en-US" sz="2800" b="1" i="1" kern="0" dirty="0">
                <a:solidFill>
                  <a:srgbClr val="FF0000"/>
                </a:solidFill>
                <a:latin typeface="+mn-lt"/>
                <a:cs typeface="+mn-cs"/>
              </a:rPr>
              <a:t>Timing and Control Circuitry</a:t>
            </a:r>
          </a:p>
          <a:p>
            <a:pPr marL="342900" indent="-342900" algn="ctr" eaLnBrk="0" hangingPunct="0">
              <a:spcBef>
                <a:spcPct val="20000"/>
              </a:spcBef>
              <a:defRPr/>
            </a:pPr>
            <a:r>
              <a:rPr lang="en-US" sz="2800" b="1" i="1" kern="0" dirty="0">
                <a:latin typeface="+mn-lt"/>
                <a:cs typeface="+mn-cs"/>
              </a:rPr>
              <a:t>IO/M, S1,S0,RD &amp; WR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043A07C-EE9F-4FCF-8214-82CCF4AF0727}"/>
              </a:ext>
            </a:extLst>
          </p:cNvPr>
          <p:cNvCxnSpPr/>
          <p:nvPr/>
        </p:nvCxnSpPr>
        <p:spPr>
          <a:xfrm>
            <a:off x="4953000" y="48006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35CE74A-2E20-4D88-A4A6-AE02BEA79364}"/>
              </a:ext>
            </a:extLst>
          </p:cNvPr>
          <p:cNvCxnSpPr/>
          <p:nvPr/>
        </p:nvCxnSpPr>
        <p:spPr>
          <a:xfrm>
            <a:off x="5943600" y="4800600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603DF87-EB98-4363-AA9E-A99C6AD3896B}"/>
              </a:ext>
            </a:extLst>
          </p:cNvPr>
          <p:cNvCxnSpPr/>
          <p:nvPr/>
        </p:nvCxnSpPr>
        <p:spPr>
          <a:xfrm flipH="1">
            <a:off x="6081823" y="1371600"/>
            <a:ext cx="141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535509-7DD2-4A24-A460-E91D4E07C789}"/>
              </a:ext>
            </a:extLst>
          </p:cNvPr>
          <p:cNvCxnSpPr/>
          <p:nvPr/>
        </p:nvCxnSpPr>
        <p:spPr>
          <a:xfrm>
            <a:off x="4343400" y="2590800"/>
            <a:ext cx="83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Frequency Control Signals</a:t>
            </a:r>
          </a:p>
        </p:txBody>
      </p:sp>
      <p:sp>
        <p:nvSpPr>
          <p:cNvPr id="26627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IN" altLang="ar-SA" sz="2000" noProof="1"/>
              <a:t>There are </a:t>
            </a:r>
            <a:r>
              <a:rPr lang="en-IN" altLang="ar-SA" sz="2000" noProof="1">
                <a:solidFill>
                  <a:srgbClr val="990000"/>
                </a:solidFill>
              </a:rPr>
              <a:t>3</a:t>
            </a:r>
            <a:r>
              <a:rPr lang="en-IN" altLang="ar-SA" sz="2000" noProof="1"/>
              <a:t> important pins in the frequency control group.</a:t>
            </a:r>
          </a:p>
          <a:p>
            <a:pPr lvl="1" eaLnBrk="1" hangingPunct="1"/>
            <a:r>
              <a:rPr lang="en-IN" altLang="ar-SA" sz="2000" noProof="1">
                <a:solidFill>
                  <a:srgbClr val="990000"/>
                </a:solidFill>
              </a:rPr>
              <a:t>X0</a:t>
            </a:r>
            <a:r>
              <a:rPr lang="en-IN" altLang="ar-SA" sz="2000" noProof="1"/>
              <a:t> and </a:t>
            </a:r>
            <a:r>
              <a:rPr lang="en-IN" altLang="ar-SA" sz="2000" noProof="1">
                <a:solidFill>
                  <a:srgbClr val="990000"/>
                </a:solidFill>
              </a:rPr>
              <a:t>X1</a:t>
            </a:r>
            <a:r>
              <a:rPr lang="en-IN" altLang="ar-SA" sz="2000" noProof="1"/>
              <a:t> are the </a:t>
            </a:r>
            <a:r>
              <a:rPr lang="en-IN" altLang="ar-SA" sz="2000" noProof="1">
                <a:solidFill>
                  <a:schemeClr val="accent2"/>
                </a:solidFill>
              </a:rPr>
              <a:t>inputs</a:t>
            </a:r>
            <a:r>
              <a:rPr lang="en-IN" altLang="ar-SA" sz="2000" noProof="1"/>
              <a:t> from the </a:t>
            </a:r>
            <a:r>
              <a:rPr lang="en-IN" altLang="ar-SA" sz="2000" noProof="1">
                <a:solidFill>
                  <a:schemeClr val="accent2"/>
                </a:solidFill>
              </a:rPr>
              <a:t>crystal</a:t>
            </a:r>
            <a:r>
              <a:rPr lang="en-IN" altLang="ar-SA" sz="2000" noProof="1"/>
              <a:t> or clock generating circuit.</a:t>
            </a:r>
          </a:p>
          <a:p>
            <a:pPr lvl="2" eaLnBrk="1" hangingPunct="1"/>
            <a:r>
              <a:rPr lang="en-IN" altLang="ar-SA" sz="2000" u="sng" noProof="1">
                <a:solidFill>
                  <a:srgbClr val="990000"/>
                </a:solidFill>
              </a:rPr>
              <a:t>The frequency is internally divided by 2</a:t>
            </a:r>
            <a:r>
              <a:rPr lang="en-IN" altLang="ar-SA" sz="2000" noProof="1"/>
              <a:t>.</a:t>
            </a:r>
          </a:p>
          <a:p>
            <a:pPr lvl="3" eaLnBrk="1" hangingPunct="1"/>
            <a:r>
              <a:rPr lang="en-IN" altLang="ar-SA" noProof="1"/>
              <a:t>So, to run the microprocessor at 3 MHz, a clock running at 6 MHz should be connected to the X0 and X1 pins.</a:t>
            </a:r>
          </a:p>
          <a:p>
            <a:pPr lvl="3" eaLnBrk="1" hangingPunct="1"/>
            <a:endParaRPr lang="en-IN" altLang="ar-SA" noProof="1"/>
          </a:p>
          <a:p>
            <a:pPr lvl="1" eaLnBrk="1" hangingPunct="1"/>
            <a:r>
              <a:rPr lang="en-IN" altLang="ar-SA" sz="2000" noProof="1">
                <a:solidFill>
                  <a:srgbClr val="990000"/>
                </a:solidFill>
              </a:rPr>
              <a:t>CLK</a:t>
            </a:r>
            <a:r>
              <a:rPr lang="en-IN" altLang="ar-SA" sz="2000" noProof="1"/>
              <a:t> (</a:t>
            </a:r>
            <a:r>
              <a:rPr lang="en-IN" altLang="ar-SA" sz="2000" noProof="1">
                <a:solidFill>
                  <a:schemeClr val="accent2"/>
                </a:solidFill>
              </a:rPr>
              <a:t>OUT</a:t>
            </a:r>
            <a:r>
              <a:rPr lang="en-IN" altLang="ar-SA" sz="2000" noProof="1"/>
              <a:t>): An output clock pin to drive the clock of the rest of the system.</a:t>
            </a:r>
          </a:p>
          <a:p>
            <a:pPr lvl="1" eaLnBrk="1" hangingPunct="1"/>
            <a:endParaRPr lang="en-IN" altLang="ar-SA" sz="2000" noProof="1"/>
          </a:p>
          <a:p>
            <a:pPr marL="0" indent="0" eaLnBrk="1" hangingPunct="1"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5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The Control and Status Signals</a:t>
            </a:r>
          </a:p>
        </p:txBody>
      </p:sp>
      <p:sp>
        <p:nvSpPr>
          <p:cNvPr id="27651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295400" y="914400"/>
            <a:ext cx="7315200" cy="4114800"/>
          </a:xfrm>
        </p:spPr>
        <p:txBody>
          <a:bodyPr/>
          <a:lstStyle/>
          <a:p>
            <a:pPr eaLnBrk="1" hangingPunct="1"/>
            <a:r>
              <a:rPr lang="en-IN" altLang="ar-SA" sz="2000" noProof="1"/>
              <a:t>There are </a:t>
            </a:r>
            <a:r>
              <a:rPr lang="en-IN" altLang="ar-SA" sz="2000" noProof="1">
                <a:solidFill>
                  <a:srgbClr val="990000"/>
                </a:solidFill>
              </a:rPr>
              <a:t>4</a:t>
            </a:r>
            <a:r>
              <a:rPr lang="en-IN" altLang="ar-SA" sz="2000" noProof="1"/>
              <a:t> main </a:t>
            </a:r>
            <a:r>
              <a:rPr lang="en-IN" altLang="ar-SA" sz="2000" noProof="1">
                <a:solidFill>
                  <a:srgbClr val="990000"/>
                </a:solidFill>
              </a:rPr>
              <a:t>control</a:t>
            </a:r>
            <a:r>
              <a:rPr lang="en-IN" altLang="ar-SA" sz="2000" noProof="1"/>
              <a:t> and </a:t>
            </a:r>
            <a:r>
              <a:rPr lang="en-IN" altLang="ar-SA" sz="2000" noProof="1">
                <a:solidFill>
                  <a:srgbClr val="990000"/>
                </a:solidFill>
              </a:rPr>
              <a:t>status</a:t>
            </a:r>
            <a:r>
              <a:rPr lang="en-IN" altLang="ar-SA" sz="2000" noProof="1"/>
              <a:t> signals. These are:</a:t>
            </a:r>
          </a:p>
          <a:p>
            <a:pPr lvl="2" eaLnBrk="1" hangingPunct="1"/>
            <a:r>
              <a:rPr lang="en-IN" altLang="ar-SA" sz="2000" noProof="1">
                <a:solidFill>
                  <a:srgbClr val="990000"/>
                </a:solidFill>
              </a:rPr>
              <a:t>ALE</a:t>
            </a:r>
            <a:r>
              <a:rPr lang="en-IN" altLang="ar-SA" sz="2000" noProof="1"/>
              <a:t>: </a:t>
            </a:r>
            <a:r>
              <a:rPr lang="en-IN" altLang="ar-SA" sz="2000" noProof="1">
                <a:solidFill>
                  <a:srgbClr val="990000"/>
                </a:solidFill>
              </a:rPr>
              <a:t>Address Latch Enable</a:t>
            </a:r>
            <a:r>
              <a:rPr lang="en-IN" altLang="ar-SA" sz="2000" noProof="1"/>
              <a:t>. This signal is a pulse that become </a:t>
            </a:r>
            <a:r>
              <a:rPr lang="en-IN" altLang="ar-SA" sz="2000" noProof="1">
                <a:solidFill>
                  <a:schemeClr val="accent2"/>
                </a:solidFill>
              </a:rPr>
              <a:t>1</a:t>
            </a:r>
            <a:r>
              <a:rPr lang="en-IN" altLang="ar-SA" sz="2000" noProof="1"/>
              <a:t> when the </a:t>
            </a:r>
            <a:r>
              <a:rPr lang="en-IN" altLang="ar-SA" sz="2000" noProof="1">
                <a:solidFill>
                  <a:srgbClr val="339933"/>
                </a:solidFill>
              </a:rPr>
              <a:t>AD0 – AD7</a:t>
            </a:r>
            <a:r>
              <a:rPr lang="en-IN" altLang="ar-SA" sz="2000" noProof="1"/>
              <a:t>  lines have an </a:t>
            </a:r>
            <a:r>
              <a:rPr lang="en-IN" altLang="ar-SA" sz="2000" noProof="1">
                <a:solidFill>
                  <a:srgbClr val="339933"/>
                </a:solidFill>
              </a:rPr>
              <a:t>address</a:t>
            </a:r>
            <a:r>
              <a:rPr lang="en-IN" altLang="ar-SA" sz="2000" noProof="1"/>
              <a:t> on them. It becomes 0 after that. This signal can be used to enable a latch to save the address bits from the AD lines.</a:t>
            </a:r>
          </a:p>
          <a:p>
            <a:pPr lvl="2" eaLnBrk="1" hangingPunct="1"/>
            <a:r>
              <a:rPr lang="en-IN" altLang="ar-SA" sz="2000" noProof="1">
                <a:solidFill>
                  <a:srgbClr val="990000"/>
                </a:solidFill>
              </a:rPr>
              <a:t>RD</a:t>
            </a:r>
            <a:r>
              <a:rPr lang="en-IN" altLang="ar-SA" sz="2000" noProof="1"/>
              <a:t>: </a:t>
            </a:r>
            <a:r>
              <a:rPr lang="en-IN" altLang="ar-SA" sz="2000" noProof="1">
                <a:solidFill>
                  <a:srgbClr val="990000"/>
                </a:solidFill>
              </a:rPr>
              <a:t>Read</a:t>
            </a:r>
            <a:r>
              <a:rPr lang="en-IN" altLang="ar-SA" sz="2000" noProof="1"/>
              <a:t>. </a:t>
            </a:r>
            <a:r>
              <a:rPr lang="en-IN" altLang="ar-SA" sz="2000" noProof="1">
                <a:solidFill>
                  <a:schemeClr val="accent2"/>
                </a:solidFill>
              </a:rPr>
              <a:t>Active low </a:t>
            </a:r>
            <a:r>
              <a:rPr lang="en-IN" altLang="ar-SA" sz="2000" noProof="1"/>
              <a:t>indicates that the data must be read from the selected memory location or I/O port via data bus.</a:t>
            </a:r>
          </a:p>
          <a:p>
            <a:pPr lvl="2" eaLnBrk="1" hangingPunct="1"/>
            <a:r>
              <a:rPr lang="en-IN" altLang="ar-SA" sz="2000" noProof="1">
                <a:solidFill>
                  <a:srgbClr val="990000"/>
                </a:solidFill>
              </a:rPr>
              <a:t>WR</a:t>
            </a:r>
            <a:r>
              <a:rPr lang="en-IN" altLang="ar-SA" sz="2000" noProof="1"/>
              <a:t>: </a:t>
            </a:r>
            <a:r>
              <a:rPr lang="en-IN" altLang="ar-SA" sz="2000" noProof="1">
                <a:solidFill>
                  <a:srgbClr val="990000"/>
                </a:solidFill>
              </a:rPr>
              <a:t>Write</a:t>
            </a:r>
            <a:r>
              <a:rPr lang="en-IN" altLang="ar-SA" sz="2000" noProof="1"/>
              <a:t>. </a:t>
            </a:r>
            <a:r>
              <a:rPr lang="en-IN" altLang="ar-SA" sz="2000" noProof="1">
                <a:solidFill>
                  <a:schemeClr val="accent2"/>
                </a:solidFill>
              </a:rPr>
              <a:t>Active low </a:t>
            </a:r>
            <a:r>
              <a:rPr lang="en-IN" altLang="ar-SA" sz="2000" noProof="1"/>
              <a:t>indicates that the data must be written into the selected memory location or I/O port via data bus..</a:t>
            </a:r>
          </a:p>
          <a:p>
            <a:pPr lvl="2" eaLnBrk="1" hangingPunct="1"/>
            <a:r>
              <a:rPr lang="en-IN" altLang="ar-SA" sz="2000" noProof="1">
                <a:solidFill>
                  <a:srgbClr val="990000"/>
                </a:solidFill>
              </a:rPr>
              <a:t>IO/M</a:t>
            </a:r>
            <a:r>
              <a:rPr lang="en-IN" altLang="ar-SA" sz="2000" noProof="1"/>
              <a:t>: This signal specifies whether the operation is a </a:t>
            </a:r>
            <a:r>
              <a:rPr lang="en-IN" altLang="ar-SA" sz="2000" noProof="1">
                <a:solidFill>
                  <a:srgbClr val="990000"/>
                </a:solidFill>
              </a:rPr>
              <a:t>memory operation</a:t>
            </a:r>
            <a:r>
              <a:rPr lang="en-IN" altLang="ar-SA" sz="2000" noProof="1"/>
              <a:t> (</a:t>
            </a:r>
            <a:r>
              <a:rPr lang="en-IN" altLang="ar-SA" sz="2000" noProof="1">
                <a:solidFill>
                  <a:schemeClr val="accent2"/>
                </a:solidFill>
              </a:rPr>
              <a:t>IO/M=0</a:t>
            </a:r>
            <a:r>
              <a:rPr lang="en-IN" altLang="ar-SA" sz="2000" noProof="1"/>
              <a:t>) or an </a:t>
            </a:r>
            <a:r>
              <a:rPr lang="en-IN" altLang="ar-SA" sz="2000" noProof="1">
                <a:solidFill>
                  <a:srgbClr val="990000"/>
                </a:solidFill>
              </a:rPr>
              <a:t>I/O operation</a:t>
            </a:r>
            <a:r>
              <a:rPr lang="en-IN" altLang="ar-SA" sz="2000" noProof="1"/>
              <a:t> (</a:t>
            </a:r>
            <a:r>
              <a:rPr lang="en-IN" altLang="ar-SA" sz="2000" noProof="1">
                <a:solidFill>
                  <a:schemeClr val="accent2"/>
                </a:solidFill>
              </a:rPr>
              <a:t>IO/M=1</a:t>
            </a:r>
            <a:r>
              <a:rPr lang="en-IN" altLang="ar-SA" sz="2000" noProof="1"/>
              <a:t>).</a:t>
            </a:r>
          </a:p>
          <a:p>
            <a:pPr lvl="2" eaLnBrk="1" hangingPunct="1"/>
            <a:r>
              <a:rPr lang="en-IN" altLang="ar-SA" sz="2000" noProof="1">
                <a:solidFill>
                  <a:srgbClr val="990000"/>
                </a:solidFill>
              </a:rPr>
              <a:t>S1  and S0</a:t>
            </a:r>
            <a:r>
              <a:rPr lang="en-IN" altLang="ar-SA" sz="2000" noProof="1"/>
              <a:t> : Status signals to specify the </a:t>
            </a:r>
            <a:r>
              <a:rPr lang="en-IN" altLang="ar-SA" sz="2000" noProof="1">
                <a:solidFill>
                  <a:schemeClr val="accent2"/>
                </a:solidFill>
              </a:rPr>
              <a:t>kind of operation</a:t>
            </a:r>
            <a:r>
              <a:rPr lang="en-IN" altLang="ar-SA" sz="2000" noProof="1"/>
              <a:t> being performed .Usually un-used in small systems.</a:t>
            </a:r>
            <a:endParaRPr lang="en-US" sz="200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7E18E09-5886-4C56-8258-FC8F5B059921}"/>
              </a:ext>
            </a:extLst>
          </p:cNvPr>
          <p:cNvCxnSpPr/>
          <p:nvPr/>
        </p:nvCxnSpPr>
        <p:spPr>
          <a:xfrm>
            <a:off x="2895600" y="45720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B6D426F-E995-428A-BB16-93C9F4B7C1CC}"/>
              </a:ext>
            </a:extLst>
          </p:cNvPr>
          <p:cNvCxnSpPr/>
          <p:nvPr/>
        </p:nvCxnSpPr>
        <p:spPr>
          <a:xfrm>
            <a:off x="2590800" y="25908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92DFE07-B373-4DDB-9A74-A8BBE06C1C91}"/>
              </a:ext>
            </a:extLst>
          </p:cNvPr>
          <p:cNvCxnSpPr/>
          <p:nvPr/>
        </p:nvCxnSpPr>
        <p:spPr>
          <a:xfrm>
            <a:off x="2514600" y="35814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unit 1">
  <a:themeElements>
    <a:clrScheme name="Office Them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unit 1</Template>
  <TotalTime>541</TotalTime>
  <Words>493</Words>
  <Application>Microsoft Office PowerPoint</Application>
  <PresentationFormat>On-screen Show (4:3)</PresentationFormat>
  <Paragraphs>45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Times New Roman</vt:lpstr>
      <vt:lpstr>unit 1</vt:lpstr>
      <vt:lpstr>Module – A The 8085 Microprocessor      DIVYA SINGH</vt:lpstr>
      <vt:lpstr>Pin Configuration of  8085</vt:lpstr>
      <vt:lpstr>PowerPoint Presentation</vt:lpstr>
      <vt:lpstr>Intel 8085 Pin Configuration  </vt:lpstr>
      <vt:lpstr>The Address and Data Busses</vt:lpstr>
      <vt:lpstr>PowerPoint Presentation</vt:lpstr>
      <vt:lpstr>INCREMENT/ DECREMENT ADDRESS LATCH</vt:lpstr>
      <vt:lpstr>Frequency Control Signals</vt:lpstr>
      <vt:lpstr>The Control and Status Signals</vt:lpstr>
      <vt:lpstr>IO/M, S1 &amp; S0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8085 Microprocessor</dc:title>
  <dc:creator>PTR</dc:creator>
  <cp:lastModifiedBy>divya singh</cp:lastModifiedBy>
  <cp:revision>62</cp:revision>
  <dcterms:created xsi:type="dcterms:W3CDTF">2010-03-30T17:14:02Z</dcterms:created>
  <dcterms:modified xsi:type="dcterms:W3CDTF">2020-01-17T10:05:36Z</dcterms:modified>
</cp:coreProperties>
</file>