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3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97396"/>
            <a:ext cx="12192000" cy="260350"/>
          </a:xfrm>
          <a:custGeom>
            <a:avLst/>
            <a:gdLst/>
            <a:ahLst/>
            <a:cxnLst/>
            <a:rect l="l" t="t" r="r" b="b"/>
            <a:pathLst>
              <a:path w="12192000" h="260350">
                <a:moveTo>
                  <a:pt x="12192000" y="0"/>
                </a:moveTo>
                <a:lnTo>
                  <a:pt x="0" y="0"/>
                </a:lnTo>
                <a:lnTo>
                  <a:pt x="0" y="260222"/>
                </a:lnTo>
                <a:lnTo>
                  <a:pt x="12192000" y="2602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297" y="1808607"/>
            <a:ext cx="3572971" cy="23392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4289" y="1777703"/>
            <a:ext cx="2811571" cy="222420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8811" y="1627335"/>
            <a:ext cx="3481948" cy="227941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3417" y="239344"/>
            <a:ext cx="244347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97396"/>
            <a:ext cx="12192000" cy="260350"/>
          </a:xfrm>
          <a:custGeom>
            <a:avLst/>
            <a:gdLst/>
            <a:ahLst/>
            <a:cxnLst/>
            <a:rect l="l" t="t" r="r" b="b"/>
            <a:pathLst>
              <a:path w="12192000" h="260350">
                <a:moveTo>
                  <a:pt x="12192000" y="0"/>
                </a:moveTo>
                <a:lnTo>
                  <a:pt x="0" y="0"/>
                </a:lnTo>
                <a:lnTo>
                  <a:pt x="0" y="260222"/>
                </a:lnTo>
                <a:lnTo>
                  <a:pt x="12192000" y="2602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4051" y="239344"/>
            <a:ext cx="80492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312" y="1327530"/>
            <a:ext cx="10920730" cy="302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jp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6.png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5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02436"/>
            <a:ext cx="12192000" cy="5394960"/>
          </a:xfrm>
          <a:custGeom>
            <a:avLst/>
            <a:gdLst/>
            <a:ahLst/>
            <a:cxnLst/>
            <a:rect l="l" t="t" r="r" b="b"/>
            <a:pathLst>
              <a:path w="12192000" h="5394959">
                <a:moveTo>
                  <a:pt x="12192000" y="0"/>
                </a:moveTo>
                <a:lnTo>
                  <a:pt x="0" y="0"/>
                </a:lnTo>
                <a:lnTo>
                  <a:pt x="0" y="5394960"/>
                </a:lnTo>
                <a:lnTo>
                  <a:pt x="12192000" y="53949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0667" y="5986270"/>
            <a:ext cx="12218035" cy="871855"/>
            <a:chOff x="-10667" y="5986270"/>
            <a:chExt cx="12218035" cy="871855"/>
          </a:xfrm>
        </p:grpSpPr>
        <p:sp>
          <p:nvSpPr>
            <p:cNvPr id="4" name="object 4"/>
            <p:cNvSpPr/>
            <p:nvPr/>
          </p:nvSpPr>
          <p:spPr>
            <a:xfrm>
              <a:off x="0" y="6836663"/>
              <a:ext cx="12192000" cy="20955"/>
            </a:xfrm>
            <a:custGeom>
              <a:avLst/>
              <a:gdLst/>
              <a:ahLst/>
              <a:cxnLst/>
              <a:rect l="l" t="t" r="r" b="b"/>
              <a:pathLst>
                <a:path w="12192000" h="20954">
                  <a:moveTo>
                    <a:pt x="12192000" y="0"/>
                  </a:moveTo>
                  <a:lnTo>
                    <a:pt x="0" y="0"/>
                  </a:lnTo>
                  <a:lnTo>
                    <a:pt x="0" y="20949"/>
                  </a:lnTo>
                  <a:lnTo>
                    <a:pt x="12192000" y="2094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" y="5998462"/>
              <a:ext cx="12192000" cy="838200"/>
            </a:xfrm>
            <a:custGeom>
              <a:avLst/>
              <a:gdLst/>
              <a:ahLst/>
              <a:cxnLst/>
              <a:rect l="l" t="t" r="r" b="b"/>
              <a:pathLst>
                <a:path w="12192000" h="838200">
                  <a:moveTo>
                    <a:pt x="12192000" y="0"/>
                  </a:moveTo>
                  <a:lnTo>
                    <a:pt x="0" y="0"/>
                  </a:lnTo>
                  <a:lnTo>
                    <a:pt x="0" y="838199"/>
                  </a:lnTo>
                  <a:lnTo>
                    <a:pt x="12192000" y="838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" y="5999224"/>
              <a:ext cx="12192000" cy="838200"/>
            </a:xfrm>
            <a:custGeom>
              <a:avLst/>
              <a:gdLst/>
              <a:ahLst/>
              <a:cxnLst/>
              <a:rect l="l" t="t" r="r" b="b"/>
              <a:pathLst>
                <a:path w="12192000" h="838200">
                  <a:moveTo>
                    <a:pt x="0" y="838199"/>
                  </a:moveTo>
                  <a:lnTo>
                    <a:pt x="12192000" y="83819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38199"/>
                  </a:lnTo>
                  <a:close/>
                </a:path>
              </a:pathLst>
            </a:custGeom>
            <a:ln w="25908">
              <a:solidFill>
                <a:srgbClr val="035C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4786" y="1251965"/>
            <a:ext cx="10704195" cy="157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66FFFF"/>
                </a:solidFill>
              </a:rPr>
              <a:t>Chapter</a:t>
            </a:r>
            <a:r>
              <a:rPr sz="6000" spc="-130" dirty="0">
                <a:solidFill>
                  <a:srgbClr val="66FFFF"/>
                </a:solidFill>
              </a:rPr>
              <a:t> </a:t>
            </a:r>
            <a:r>
              <a:rPr sz="6000" dirty="0">
                <a:solidFill>
                  <a:srgbClr val="66FFFF"/>
                </a:solidFill>
              </a:rPr>
              <a:t>5:</a:t>
            </a:r>
            <a:r>
              <a:rPr sz="6000" spc="-130" dirty="0">
                <a:solidFill>
                  <a:srgbClr val="66FFFF"/>
                </a:solidFill>
              </a:rPr>
              <a:t> </a:t>
            </a:r>
            <a:r>
              <a:rPr sz="6000" dirty="0">
                <a:solidFill>
                  <a:srgbClr val="66FFFF"/>
                </a:solidFill>
              </a:rPr>
              <a:t>Divide</a:t>
            </a:r>
            <a:r>
              <a:rPr sz="6000" spc="-70" dirty="0">
                <a:solidFill>
                  <a:srgbClr val="66FFFF"/>
                </a:solidFill>
              </a:rPr>
              <a:t> </a:t>
            </a:r>
            <a:r>
              <a:rPr sz="6000" dirty="0">
                <a:solidFill>
                  <a:srgbClr val="66FFFF"/>
                </a:solidFill>
              </a:rPr>
              <a:t>and</a:t>
            </a:r>
            <a:r>
              <a:rPr sz="6000" spc="-60" dirty="0">
                <a:solidFill>
                  <a:srgbClr val="66FFFF"/>
                </a:solidFill>
              </a:rPr>
              <a:t> </a:t>
            </a:r>
            <a:r>
              <a:rPr sz="6000" spc="-10" dirty="0">
                <a:solidFill>
                  <a:srgbClr val="66FFFF"/>
                </a:solidFill>
              </a:rPr>
              <a:t>Conquer</a:t>
            </a:r>
            <a:endParaRPr sz="6000"/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>
                <a:solidFill>
                  <a:srgbClr val="FFFF00"/>
                </a:solidFill>
              </a:rPr>
              <a:t>Heap</a:t>
            </a:r>
            <a:r>
              <a:rPr spc="-155" dirty="0">
                <a:solidFill>
                  <a:srgbClr val="FFFF00"/>
                </a:solidFill>
              </a:rPr>
              <a:t> </a:t>
            </a:r>
            <a:r>
              <a:rPr spc="-20" dirty="0">
                <a:solidFill>
                  <a:srgbClr val="FFFF00"/>
                </a:solidFill>
              </a:rPr>
              <a:t>Sort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6095" y="-6095"/>
            <a:ext cx="12204700" cy="1214755"/>
            <a:chOff x="-6095" y="-6095"/>
            <a:chExt cx="12204700" cy="1214755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2192000" cy="1202690"/>
            </a:xfrm>
            <a:custGeom>
              <a:avLst/>
              <a:gdLst/>
              <a:ahLst/>
              <a:cxnLst/>
              <a:rect l="l" t="t" r="r" b="b"/>
              <a:pathLst>
                <a:path w="12192000" h="1202690">
                  <a:moveTo>
                    <a:pt x="0" y="1202182"/>
                  </a:moveTo>
                  <a:lnTo>
                    <a:pt x="12192000" y="120218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202182"/>
                  </a:lnTo>
                  <a:close/>
                </a:path>
              </a:pathLst>
            </a:custGeom>
            <a:ln w="12192">
              <a:solidFill>
                <a:srgbClr val="035C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74676"/>
              <a:ext cx="1828800" cy="104393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611114" y="4231335"/>
            <a:ext cx="1040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9207" y="4229811"/>
            <a:ext cx="570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34171" y="3009900"/>
            <a:ext cx="299085" cy="986155"/>
            <a:chOff x="8234171" y="3009900"/>
            <a:chExt cx="299085" cy="98615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8471" y="3796283"/>
              <a:ext cx="112774" cy="1478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5507" y="3009900"/>
              <a:ext cx="236220" cy="2377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238743" y="3204971"/>
              <a:ext cx="289560" cy="595630"/>
            </a:xfrm>
            <a:custGeom>
              <a:avLst/>
              <a:gdLst/>
              <a:ahLst/>
              <a:cxnLst/>
              <a:rect l="l" t="t" r="r" b="b"/>
              <a:pathLst>
                <a:path w="289559" h="595629">
                  <a:moveTo>
                    <a:pt x="165480" y="0"/>
                  </a:moveTo>
                  <a:lnTo>
                    <a:pt x="165480" y="25400"/>
                  </a:lnTo>
                  <a:lnTo>
                    <a:pt x="144779" y="38100"/>
                  </a:lnTo>
                  <a:lnTo>
                    <a:pt x="114553" y="25400"/>
                  </a:lnTo>
                  <a:lnTo>
                    <a:pt x="93852" y="12700"/>
                  </a:lnTo>
                  <a:lnTo>
                    <a:pt x="41401" y="25400"/>
                  </a:lnTo>
                  <a:lnTo>
                    <a:pt x="20700" y="12700"/>
                  </a:lnTo>
                  <a:lnTo>
                    <a:pt x="0" y="38100"/>
                  </a:lnTo>
                  <a:lnTo>
                    <a:pt x="0" y="125349"/>
                  </a:lnTo>
                  <a:lnTo>
                    <a:pt x="31876" y="150875"/>
                  </a:lnTo>
                  <a:lnTo>
                    <a:pt x="52450" y="150875"/>
                  </a:lnTo>
                  <a:lnTo>
                    <a:pt x="62102" y="278002"/>
                  </a:lnTo>
                  <a:lnTo>
                    <a:pt x="20700" y="506475"/>
                  </a:lnTo>
                  <a:lnTo>
                    <a:pt x="20700" y="570102"/>
                  </a:lnTo>
                  <a:lnTo>
                    <a:pt x="93852" y="582802"/>
                  </a:lnTo>
                  <a:lnTo>
                    <a:pt x="186181" y="595502"/>
                  </a:lnTo>
                  <a:lnTo>
                    <a:pt x="238632" y="582802"/>
                  </a:lnTo>
                  <a:lnTo>
                    <a:pt x="289559" y="544702"/>
                  </a:lnTo>
                  <a:lnTo>
                    <a:pt x="280034" y="493902"/>
                  </a:lnTo>
                  <a:lnTo>
                    <a:pt x="227456" y="265302"/>
                  </a:lnTo>
                  <a:lnTo>
                    <a:pt x="217931" y="150875"/>
                  </a:lnTo>
                  <a:lnTo>
                    <a:pt x="248157" y="138175"/>
                  </a:lnTo>
                  <a:lnTo>
                    <a:pt x="259333" y="125349"/>
                  </a:lnTo>
                  <a:lnTo>
                    <a:pt x="259333" y="49275"/>
                  </a:lnTo>
                  <a:lnTo>
                    <a:pt x="238632" y="12700"/>
                  </a:lnTo>
                  <a:lnTo>
                    <a:pt x="206882" y="25400"/>
                  </a:lnTo>
                  <a:lnTo>
                    <a:pt x="165480" y="0"/>
                  </a:lnTo>
                  <a:close/>
                </a:path>
              </a:pathLst>
            </a:custGeom>
            <a:solidFill>
              <a:srgbClr val="048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38743" y="3204971"/>
              <a:ext cx="289560" cy="595630"/>
            </a:xfrm>
            <a:custGeom>
              <a:avLst/>
              <a:gdLst/>
              <a:ahLst/>
              <a:cxnLst/>
              <a:rect l="l" t="t" r="r" b="b"/>
              <a:pathLst>
                <a:path w="289559" h="595629">
                  <a:moveTo>
                    <a:pt x="93852" y="12700"/>
                  </a:moveTo>
                  <a:lnTo>
                    <a:pt x="41401" y="25400"/>
                  </a:lnTo>
                  <a:lnTo>
                    <a:pt x="20700" y="12700"/>
                  </a:lnTo>
                  <a:lnTo>
                    <a:pt x="0" y="38100"/>
                  </a:lnTo>
                  <a:lnTo>
                    <a:pt x="0" y="74675"/>
                  </a:lnTo>
                  <a:lnTo>
                    <a:pt x="0" y="125349"/>
                  </a:lnTo>
                  <a:lnTo>
                    <a:pt x="31876" y="150875"/>
                  </a:lnTo>
                  <a:lnTo>
                    <a:pt x="52450" y="150875"/>
                  </a:lnTo>
                  <a:lnTo>
                    <a:pt x="62102" y="278002"/>
                  </a:lnTo>
                  <a:lnTo>
                    <a:pt x="20700" y="506475"/>
                  </a:lnTo>
                  <a:lnTo>
                    <a:pt x="20700" y="570102"/>
                  </a:lnTo>
                  <a:lnTo>
                    <a:pt x="93852" y="582802"/>
                  </a:lnTo>
                  <a:lnTo>
                    <a:pt x="186181" y="595502"/>
                  </a:lnTo>
                  <a:lnTo>
                    <a:pt x="238632" y="582802"/>
                  </a:lnTo>
                  <a:lnTo>
                    <a:pt x="289559" y="544702"/>
                  </a:lnTo>
                  <a:lnTo>
                    <a:pt x="280034" y="493902"/>
                  </a:lnTo>
                  <a:lnTo>
                    <a:pt x="227456" y="265302"/>
                  </a:lnTo>
                  <a:lnTo>
                    <a:pt x="217931" y="150875"/>
                  </a:lnTo>
                  <a:lnTo>
                    <a:pt x="248157" y="138175"/>
                  </a:lnTo>
                  <a:lnTo>
                    <a:pt x="259333" y="125349"/>
                  </a:lnTo>
                  <a:lnTo>
                    <a:pt x="259333" y="49275"/>
                  </a:lnTo>
                  <a:lnTo>
                    <a:pt x="238632" y="12700"/>
                  </a:lnTo>
                  <a:lnTo>
                    <a:pt x="206882" y="25400"/>
                  </a:lnTo>
                  <a:lnTo>
                    <a:pt x="165480" y="0"/>
                  </a:lnTo>
                  <a:lnTo>
                    <a:pt x="165480" y="25400"/>
                  </a:lnTo>
                  <a:lnTo>
                    <a:pt x="144779" y="38100"/>
                  </a:lnTo>
                  <a:lnTo>
                    <a:pt x="114553" y="25400"/>
                  </a:lnTo>
                  <a:lnTo>
                    <a:pt x="93852" y="12700"/>
                  </a:lnTo>
                  <a:close/>
                </a:path>
              </a:pathLst>
            </a:custGeom>
            <a:ln w="9144">
              <a:solidFill>
                <a:srgbClr val="E2B9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6363" y="3200400"/>
              <a:ext cx="256031" cy="3505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7803" y="3796283"/>
              <a:ext cx="164592" cy="19964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586471" y="3339084"/>
            <a:ext cx="193675" cy="657225"/>
            <a:chOff x="7586471" y="3339084"/>
            <a:chExt cx="193675" cy="657225"/>
          </a:xfrm>
        </p:grpSpPr>
        <p:sp>
          <p:nvSpPr>
            <p:cNvPr id="22" name="object 22"/>
            <p:cNvSpPr/>
            <p:nvPr/>
          </p:nvSpPr>
          <p:spPr>
            <a:xfrm>
              <a:off x="7662671" y="3863340"/>
              <a:ext cx="62230" cy="76200"/>
            </a:xfrm>
            <a:custGeom>
              <a:avLst/>
              <a:gdLst/>
              <a:ahLst/>
              <a:cxnLst/>
              <a:rect l="l" t="t" r="r" b="b"/>
              <a:pathLst>
                <a:path w="62229" h="76200">
                  <a:moveTo>
                    <a:pt x="62104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62104" y="76200"/>
                  </a:lnTo>
                  <a:lnTo>
                    <a:pt x="62104" y="0"/>
                  </a:lnTo>
                  <a:close/>
                </a:path>
              </a:pathLst>
            </a:custGeom>
            <a:solidFill>
              <a:srgbClr val="048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62671" y="3863340"/>
              <a:ext cx="62230" cy="76200"/>
            </a:xfrm>
            <a:custGeom>
              <a:avLst/>
              <a:gdLst/>
              <a:ahLst/>
              <a:cxnLst/>
              <a:rect l="l" t="t" r="r" b="b"/>
              <a:pathLst>
                <a:path w="62229" h="76200">
                  <a:moveTo>
                    <a:pt x="0" y="0"/>
                  </a:moveTo>
                  <a:lnTo>
                    <a:pt x="0" y="50800"/>
                  </a:lnTo>
                  <a:lnTo>
                    <a:pt x="0" y="76200"/>
                  </a:lnTo>
                  <a:lnTo>
                    <a:pt x="20700" y="76200"/>
                  </a:lnTo>
                  <a:lnTo>
                    <a:pt x="30352" y="76200"/>
                  </a:lnTo>
                  <a:lnTo>
                    <a:pt x="41401" y="76200"/>
                  </a:lnTo>
                  <a:lnTo>
                    <a:pt x="62102" y="76200"/>
                  </a:lnTo>
                  <a:lnTo>
                    <a:pt x="62102" y="50800"/>
                  </a:lnTo>
                  <a:lnTo>
                    <a:pt x="62102" y="0"/>
                  </a:lnTo>
                  <a:lnTo>
                    <a:pt x="51053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E2B9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97139" y="3339084"/>
              <a:ext cx="152400" cy="16154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591043" y="3470148"/>
              <a:ext cx="184150" cy="393065"/>
            </a:xfrm>
            <a:custGeom>
              <a:avLst/>
              <a:gdLst/>
              <a:ahLst/>
              <a:cxnLst/>
              <a:rect l="l" t="t" r="r" b="b"/>
              <a:pathLst>
                <a:path w="184150" h="393064">
                  <a:moveTo>
                    <a:pt x="101473" y="0"/>
                  </a:moveTo>
                  <a:lnTo>
                    <a:pt x="101473" y="12700"/>
                  </a:lnTo>
                  <a:lnTo>
                    <a:pt x="91948" y="25400"/>
                  </a:lnTo>
                  <a:lnTo>
                    <a:pt x="71374" y="25400"/>
                  </a:lnTo>
                  <a:lnTo>
                    <a:pt x="61849" y="12700"/>
                  </a:lnTo>
                  <a:lnTo>
                    <a:pt x="30099" y="25400"/>
                  </a:lnTo>
                  <a:lnTo>
                    <a:pt x="9525" y="12700"/>
                  </a:lnTo>
                  <a:lnTo>
                    <a:pt x="0" y="25400"/>
                  </a:lnTo>
                  <a:lnTo>
                    <a:pt x="0" y="88646"/>
                  </a:lnTo>
                  <a:lnTo>
                    <a:pt x="20700" y="101346"/>
                  </a:lnTo>
                  <a:lnTo>
                    <a:pt x="30099" y="101346"/>
                  </a:lnTo>
                  <a:lnTo>
                    <a:pt x="41148" y="177291"/>
                  </a:lnTo>
                  <a:lnTo>
                    <a:pt x="20700" y="329438"/>
                  </a:lnTo>
                  <a:lnTo>
                    <a:pt x="9525" y="379983"/>
                  </a:lnTo>
                  <a:lnTo>
                    <a:pt x="61849" y="392683"/>
                  </a:lnTo>
                  <a:lnTo>
                    <a:pt x="122174" y="392683"/>
                  </a:lnTo>
                  <a:lnTo>
                    <a:pt x="153797" y="379983"/>
                  </a:lnTo>
                  <a:lnTo>
                    <a:pt x="184023" y="354583"/>
                  </a:lnTo>
                  <a:lnTo>
                    <a:pt x="184023" y="329438"/>
                  </a:lnTo>
                  <a:lnTo>
                    <a:pt x="142875" y="177291"/>
                  </a:lnTo>
                  <a:lnTo>
                    <a:pt x="142875" y="101346"/>
                  </a:lnTo>
                  <a:lnTo>
                    <a:pt x="153797" y="88646"/>
                  </a:lnTo>
                  <a:lnTo>
                    <a:pt x="163322" y="75946"/>
                  </a:lnTo>
                  <a:lnTo>
                    <a:pt x="163322" y="38100"/>
                  </a:lnTo>
                  <a:lnTo>
                    <a:pt x="153797" y="12700"/>
                  </a:lnTo>
                  <a:lnTo>
                    <a:pt x="133223" y="12700"/>
                  </a:lnTo>
                  <a:lnTo>
                    <a:pt x="101473" y="0"/>
                  </a:lnTo>
                  <a:close/>
                </a:path>
              </a:pathLst>
            </a:custGeom>
            <a:solidFill>
              <a:srgbClr val="048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91043" y="3470148"/>
              <a:ext cx="184150" cy="393065"/>
            </a:xfrm>
            <a:custGeom>
              <a:avLst/>
              <a:gdLst/>
              <a:ahLst/>
              <a:cxnLst/>
              <a:rect l="l" t="t" r="r" b="b"/>
              <a:pathLst>
                <a:path w="184150" h="393064">
                  <a:moveTo>
                    <a:pt x="61849" y="12700"/>
                  </a:moveTo>
                  <a:lnTo>
                    <a:pt x="30099" y="25400"/>
                  </a:lnTo>
                  <a:lnTo>
                    <a:pt x="9525" y="12700"/>
                  </a:lnTo>
                  <a:lnTo>
                    <a:pt x="0" y="25400"/>
                  </a:lnTo>
                  <a:lnTo>
                    <a:pt x="0" y="50546"/>
                  </a:lnTo>
                  <a:lnTo>
                    <a:pt x="0" y="88646"/>
                  </a:lnTo>
                  <a:lnTo>
                    <a:pt x="20700" y="101346"/>
                  </a:lnTo>
                  <a:lnTo>
                    <a:pt x="30099" y="101346"/>
                  </a:lnTo>
                  <a:lnTo>
                    <a:pt x="41148" y="177291"/>
                  </a:lnTo>
                  <a:lnTo>
                    <a:pt x="20700" y="329438"/>
                  </a:lnTo>
                  <a:lnTo>
                    <a:pt x="9525" y="379983"/>
                  </a:lnTo>
                  <a:lnTo>
                    <a:pt x="61849" y="392683"/>
                  </a:lnTo>
                  <a:lnTo>
                    <a:pt x="122174" y="392683"/>
                  </a:lnTo>
                  <a:lnTo>
                    <a:pt x="153797" y="379983"/>
                  </a:lnTo>
                  <a:lnTo>
                    <a:pt x="184023" y="354583"/>
                  </a:lnTo>
                  <a:lnTo>
                    <a:pt x="184023" y="329438"/>
                  </a:lnTo>
                  <a:lnTo>
                    <a:pt x="142875" y="177291"/>
                  </a:lnTo>
                  <a:lnTo>
                    <a:pt x="142875" y="101346"/>
                  </a:lnTo>
                  <a:lnTo>
                    <a:pt x="153797" y="88646"/>
                  </a:lnTo>
                  <a:lnTo>
                    <a:pt x="163322" y="75946"/>
                  </a:lnTo>
                  <a:lnTo>
                    <a:pt x="163322" y="38100"/>
                  </a:lnTo>
                  <a:lnTo>
                    <a:pt x="153797" y="12700"/>
                  </a:lnTo>
                  <a:lnTo>
                    <a:pt x="133223" y="12700"/>
                  </a:lnTo>
                  <a:lnTo>
                    <a:pt x="101473" y="0"/>
                  </a:lnTo>
                  <a:lnTo>
                    <a:pt x="101473" y="12700"/>
                  </a:lnTo>
                  <a:lnTo>
                    <a:pt x="91948" y="25400"/>
                  </a:lnTo>
                  <a:lnTo>
                    <a:pt x="71374" y="25400"/>
                  </a:lnTo>
                  <a:lnTo>
                    <a:pt x="61849" y="12700"/>
                  </a:lnTo>
                  <a:close/>
                </a:path>
              </a:pathLst>
            </a:custGeom>
            <a:ln w="9144">
              <a:solidFill>
                <a:srgbClr val="E2B9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97139" y="3465576"/>
              <a:ext cx="163068" cy="2377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58099" y="3863340"/>
              <a:ext cx="102107" cy="13258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7894319" y="3200400"/>
            <a:ext cx="247015" cy="795655"/>
            <a:chOff x="7894319" y="3200400"/>
            <a:chExt cx="247015" cy="79565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78139" y="3820668"/>
              <a:ext cx="91440" cy="12344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06511" y="3200400"/>
              <a:ext cx="195072" cy="18592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898891" y="3355847"/>
              <a:ext cx="237490" cy="483234"/>
            </a:xfrm>
            <a:custGeom>
              <a:avLst/>
              <a:gdLst/>
              <a:ahLst/>
              <a:cxnLst/>
              <a:rect l="l" t="t" r="r" b="b"/>
              <a:pathLst>
                <a:path w="237490" h="483235">
                  <a:moveTo>
                    <a:pt x="135381" y="0"/>
                  </a:moveTo>
                  <a:lnTo>
                    <a:pt x="135381" y="12700"/>
                  </a:lnTo>
                  <a:lnTo>
                    <a:pt x="114807" y="25400"/>
                  </a:lnTo>
                  <a:lnTo>
                    <a:pt x="93979" y="25400"/>
                  </a:lnTo>
                  <a:lnTo>
                    <a:pt x="73278" y="12700"/>
                  </a:lnTo>
                  <a:lnTo>
                    <a:pt x="31876" y="25400"/>
                  </a:lnTo>
                  <a:lnTo>
                    <a:pt x="20700" y="12700"/>
                  </a:lnTo>
                  <a:lnTo>
                    <a:pt x="0" y="25400"/>
                  </a:lnTo>
                  <a:lnTo>
                    <a:pt x="0" y="101726"/>
                  </a:lnTo>
                  <a:lnTo>
                    <a:pt x="20700" y="127126"/>
                  </a:lnTo>
                  <a:lnTo>
                    <a:pt x="41401" y="127126"/>
                  </a:lnTo>
                  <a:lnTo>
                    <a:pt x="52577" y="228853"/>
                  </a:lnTo>
                  <a:lnTo>
                    <a:pt x="20700" y="406653"/>
                  </a:lnTo>
                  <a:lnTo>
                    <a:pt x="20700" y="457581"/>
                  </a:lnTo>
                  <a:lnTo>
                    <a:pt x="73278" y="470281"/>
                  </a:lnTo>
                  <a:lnTo>
                    <a:pt x="156082" y="482981"/>
                  </a:lnTo>
                  <a:lnTo>
                    <a:pt x="197484" y="470281"/>
                  </a:lnTo>
                  <a:lnTo>
                    <a:pt x="237362" y="444881"/>
                  </a:lnTo>
                  <a:lnTo>
                    <a:pt x="227837" y="393953"/>
                  </a:lnTo>
                  <a:lnTo>
                    <a:pt x="176910" y="216153"/>
                  </a:lnTo>
                  <a:lnTo>
                    <a:pt x="176910" y="114426"/>
                  </a:lnTo>
                  <a:lnTo>
                    <a:pt x="197484" y="114426"/>
                  </a:lnTo>
                  <a:lnTo>
                    <a:pt x="207009" y="101726"/>
                  </a:lnTo>
                  <a:lnTo>
                    <a:pt x="207009" y="38100"/>
                  </a:lnTo>
                  <a:lnTo>
                    <a:pt x="186435" y="12700"/>
                  </a:lnTo>
                  <a:lnTo>
                    <a:pt x="165734" y="25400"/>
                  </a:lnTo>
                  <a:lnTo>
                    <a:pt x="135381" y="0"/>
                  </a:lnTo>
                  <a:close/>
                </a:path>
              </a:pathLst>
            </a:custGeom>
            <a:solidFill>
              <a:srgbClr val="048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98891" y="3355847"/>
              <a:ext cx="237490" cy="483234"/>
            </a:xfrm>
            <a:custGeom>
              <a:avLst/>
              <a:gdLst/>
              <a:ahLst/>
              <a:cxnLst/>
              <a:rect l="l" t="t" r="r" b="b"/>
              <a:pathLst>
                <a:path w="237490" h="483235">
                  <a:moveTo>
                    <a:pt x="73278" y="12700"/>
                  </a:moveTo>
                  <a:lnTo>
                    <a:pt x="31876" y="25400"/>
                  </a:lnTo>
                  <a:lnTo>
                    <a:pt x="20700" y="12700"/>
                  </a:lnTo>
                  <a:lnTo>
                    <a:pt x="0" y="25400"/>
                  </a:lnTo>
                  <a:lnTo>
                    <a:pt x="0" y="63626"/>
                  </a:lnTo>
                  <a:lnTo>
                    <a:pt x="0" y="101726"/>
                  </a:lnTo>
                  <a:lnTo>
                    <a:pt x="20700" y="127126"/>
                  </a:lnTo>
                  <a:lnTo>
                    <a:pt x="41401" y="127126"/>
                  </a:lnTo>
                  <a:lnTo>
                    <a:pt x="52577" y="228853"/>
                  </a:lnTo>
                  <a:lnTo>
                    <a:pt x="20700" y="406653"/>
                  </a:lnTo>
                  <a:lnTo>
                    <a:pt x="20700" y="457581"/>
                  </a:lnTo>
                  <a:lnTo>
                    <a:pt x="73278" y="470281"/>
                  </a:lnTo>
                  <a:lnTo>
                    <a:pt x="156082" y="482981"/>
                  </a:lnTo>
                  <a:lnTo>
                    <a:pt x="197484" y="470281"/>
                  </a:lnTo>
                  <a:lnTo>
                    <a:pt x="237362" y="444881"/>
                  </a:lnTo>
                  <a:lnTo>
                    <a:pt x="227837" y="393953"/>
                  </a:lnTo>
                  <a:lnTo>
                    <a:pt x="176910" y="216153"/>
                  </a:lnTo>
                  <a:lnTo>
                    <a:pt x="176910" y="114426"/>
                  </a:lnTo>
                  <a:lnTo>
                    <a:pt x="197484" y="114426"/>
                  </a:lnTo>
                  <a:lnTo>
                    <a:pt x="207009" y="101726"/>
                  </a:lnTo>
                  <a:lnTo>
                    <a:pt x="207009" y="38100"/>
                  </a:lnTo>
                  <a:lnTo>
                    <a:pt x="186435" y="12700"/>
                  </a:lnTo>
                  <a:lnTo>
                    <a:pt x="165734" y="25400"/>
                  </a:lnTo>
                  <a:lnTo>
                    <a:pt x="135381" y="0"/>
                  </a:lnTo>
                  <a:lnTo>
                    <a:pt x="135381" y="12700"/>
                  </a:lnTo>
                  <a:lnTo>
                    <a:pt x="114807" y="25400"/>
                  </a:lnTo>
                  <a:lnTo>
                    <a:pt x="93979" y="25400"/>
                  </a:lnTo>
                  <a:lnTo>
                    <a:pt x="73278" y="12700"/>
                  </a:lnTo>
                  <a:close/>
                </a:path>
              </a:pathLst>
            </a:custGeom>
            <a:ln w="9144">
              <a:solidFill>
                <a:srgbClr val="E2B9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06511" y="3351276"/>
              <a:ext cx="204216" cy="2758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78139" y="3834383"/>
              <a:ext cx="132588" cy="16154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7286243" y="3465576"/>
            <a:ext cx="186055" cy="530860"/>
            <a:chOff x="7286243" y="3465576"/>
            <a:chExt cx="186055" cy="530860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48727" y="3884676"/>
              <a:ext cx="71627" cy="7315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98435" y="3465576"/>
              <a:ext cx="141731" cy="13563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290815" y="3584448"/>
              <a:ext cx="176530" cy="304800"/>
            </a:xfrm>
            <a:custGeom>
              <a:avLst/>
              <a:gdLst/>
              <a:ahLst/>
              <a:cxnLst/>
              <a:rect l="l" t="t" r="r" b="b"/>
              <a:pathLst>
                <a:path w="176529" h="304800">
                  <a:moveTo>
                    <a:pt x="135127" y="0"/>
                  </a:moveTo>
                  <a:lnTo>
                    <a:pt x="93725" y="0"/>
                  </a:lnTo>
                  <a:lnTo>
                    <a:pt x="82676" y="12700"/>
                  </a:lnTo>
                  <a:lnTo>
                    <a:pt x="61975" y="12700"/>
                  </a:lnTo>
                  <a:lnTo>
                    <a:pt x="52450" y="0"/>
                  </a:lnTo>
                  <a:lnTo>
                    <a:pt x="20700" y="12700"/>
                  </a:lnTo>
                  <a:lnTo>
                    <a:pt x="11175" y="0"/>
                  </a:lnTo>
                  <a:lnTo>
                    <a:pt x="0" y="12700"/>
                  </a:lnTo>
                  <a:lnTo>
                    <a:pt x="0" y="63500"/>
                  </a:lnTo>
                  <a:lnTo>
                    <a:pt x="11175" y="76200"/>
                  </a:lnTo>
                  <a:lnTo>
                    <a:pt x="31750" y="76200"/>
                  </a:lnTo>
                  <a:lnTo>
                    <a:pt x="41275" y="139700"/>
                  </a:lnTo>
                  <a:lnTo>
                    <a:pt x="11175" y="254000"/>
                  </a:lnTo>
                  <a:lnTo>
                    <a:pt x="11175" y="292100"/>
                  </a:lnTo>
                  <a:lnTo>
                    <a:pt x="52450" y="304800"/>
                  </a:lnTo>
                  <a:lnTo>
                    <a:pt x="114426" y="304800"/>
                  </a:lnTo>
                  <a:lnTo>
                    <a:pt x="144652" y="292100"/>
                  </a:lnTo>
                  <a:lnTo>
                    <a:pt x="176402" y="279400"/>
                  </a:lnTo>
                  <a:lnTo>
                    <a:pt x="165226" y="254000"/>
                  </a:lnTo>
                  <a:lnTo>
                    <a:pt x="135127" y="127000"/>
                  </a:lnTo>
                  <a:lnTo>
                    <a:pt x="135127" y="63500"/>
                  </a:lnTo>
                  <a:lnTo>
                    <a:pt x="155701" y="63500"/>
                  </a:lnTo>
                  <a:lnTo>
                    <a:pt x="155701" y="25400"/>
                  </a:lnTo>
                  <a:lnTo>
                    <a:pt x="135127" y="0"/>
                  </a:lnTo>
                  <a:close/>
                </a:path>
              </a:pathLst>
            </a:custGeom>
            <a:solidFill>
              <a:srgbClr val="048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90815" y="3584448"/>
              <a:ext cx="176530" cy="304800"/>
            </a:xfrm>
            <a:custGeom>
              <a:avLst/>
              <a:gdLst/>
              <a:ahLst/>
              <a:cxnLst/>
              <a:rect l="l" t="t" r="r" b="b"/>
              <a:pathLst>
                <a:path w="176529" h="304800">
                  <a:moveTo>
                    <a:pt x="52450" y="0"/>
                  </a:moveTo>
                  <a:lnTo>
                    <a:pt x="20700" y="12700"/>
                  </a:lnTo>
                  <a:lnTo>
                    <a:pt x="11175" y="0"/>
                  </a:lnTo>
                  <a:lnTo>
                    <a:pt x="0" y="12700"/>
                  </a:lnTo>
                  <a:lnTo>
                    <a:pt x="0" y="38100"/>
                  </a:lnTo>
                  <a:lnTo>
                    <a:pt x="0" y="63500"/>
                  </a:lnTo>
                  <a:lnTo>
                    <a:pt x="11175" y="76200"/>
                  </a:lnTo>
                  <a:lnTo>
                    <a:pt x="31750" y="76200"/>
                  </a:lnTo>
                  <a:lnTo>
                    <a:pt x="41275" y="139700"/>
                  </a:lnTo>
                  <a:lnTo>
                    <a:pt x="11175" y="254000"/>
                  </a:lnTo>
                  <a:lnTo>
                    <a:pt x="11175" y="292100"/>
                  </a:lnTo>
                  <a:lnTo>
                    <a:pt x="52450" y="304800"/>
                  </a:lnTo>
                  <a:lnTo>
                    <a:pt x="114426" y="304800"/>
                  </a:lnTo>
                  <a:lnTo>
                    <a:pt x="144652" y="292100"/>
                  </a:lnTo>
                  <a:lnTo>
                    <a:pt x="176402" y="279400"/>
                  </a:lnTo>
                  <a:lnTo>
                    <a:pt x="165226" y="254000"/>
                  </a:lnTo>
                  <a:lnTo>
                    <a:pt x="135127" y="127000"/>
                  </a:lnTo>
                  <a:lnTo>
                    <a:pt x="135127" y="63500"/>
                  </a:lnTo>
                  <a:lnTo>
                    <a:pt x="144652" y="63500"/>
                  </a:lnTo>
                  <a:lnTo>
                    <a:pt x="155701" y="63500"/>
                  </a:lnTo>
                  <a:lnTo>
                    <a:pt x="155701" y="25400"/>
                  </a:lnTo>
                  <a:lnTo>
                    <a:pt x="135127" y="0"/>
                  </a:lnTo>
                  <a:lnTo>
                    <a:pt x="123951" y="0"/>
                  </a:lnTo>
                  <a:lnTo>
                    <a:pt x="93725" y="0"/>
                  </a:lnTo>
                  <a:lnTo>
                    <a:pt x="82676" y="12700"/>
                  </a:lnTo>
                  <a:lnTo>
                    <a:pt x="61975" y="12700"/>
                  </a:lnTo>
                  <a:lnTo>
                    <a:pt x="52450" y="0"/>
                  </a:lnTo>
                  <a:close/>
                </a:path>
              </a:pathLst>
            </a:custGeom>
            <a:ln w="9144">
              <a:solidFill>
                <a:srgbClr val="E2B9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86243" y="3579876"/>
              <a:ext cx="164592" cy="17373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48727" y="3889248"/>
              <a:ext cx="91440" cy="10668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7565517" y="4231335"/>
            <a:ext cx="734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E2B90C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764279" y="3188207"/>
            <a:ext cx="236220" cy="782320"/>
            <a:chOff x="3764279" y="3188207"/>
            <a:chExt cx="236220" cy="782320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26763" y="3884675"/>
              <a:ext cx="173736" cy="8534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809999" y="3572255"/>
              <a:ext cx="144780" cy="328930"/>
            </a:xfrm>
            <a:custGeom>
              <a:avLst/>
              <a:gdLst/>
              <a:ahLst/>
              <a:cxnLst/>
              <a:rect l="l" t="t" r="r" b="b"/>
              <a:pathLst>
                <a:path w="144779" h="328929">
                  <a:moveTo>
                    <a:pt x="135254" y="0"/>
                  </a:moveTo>
                  <a:lnTo>
                    <a:pt x="124078" y="12700"/>
                  </a:lnTo>
                  <a:lnTo>
                    <a:pt x="82676" y="25273"/>
                  </a:lnTo>
                  <a:lnTo>
                    <a:pt x="41401" y="25273"/>
                  </a:lnTo>
                  <a:lnTo>
                    <a:pt x="11175" y="0"/>
                  </a:lnTo>
                  <a:lnTo>
                    <a:pt x="0" y="50673"/>
                  </a:lnTo>
                  <a:lnTo>
                    <a:pt x="11175" y="101219"/>
                  </a:lnTo>
                  <a:lnTo>
                    <a:pt x="11175" y="316103"/>
                  </a:lnTo>
                  <a:lnTo>
                    <a:pt x="31876" y="328803"/>
                  </a:lnTo>
                  <a:lnTo>
                    <a:pt x="73151" y="328803"/>
                  </a:lnTo>
                  <a:lnTo>
                    <a:pt x="82676" y="316103"/>
                  </a:lnTo>
                  <a:lnTo>
                    <a:pt x="124078" y="328803"/>
                  </a:lnTo>
                  <a:lnTo>
                    <a:pt x="135254" y="328803"/>
                  </a:lnTo>
                  <a:lnTo>
                    <a:pt x="144779" y="316103"/>
                  </a:lnTo>
                  <a:lnTo>
                    <a:pt x="144779" y="177038"/>
                  </a:lnTo>
                  <a:lnTo>
                    <a:pt x="135254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09999" y="3572255"/>
              <a:ext cx="144780" cy="328930"/>
            </a:xfrm>
            <a:custGeom>
              <a:avLst/>
              <a:gdLst/>
              <a:ahLst/>
              <a:cxnLst/>
              <a:rect l="l" t="t" r="r" b="b"/>
              <a:pathLst>
                <a:path w="144779" h="328929">
                  <a:moveTo>
                    <a:pt x="11175" y="0"/>
                  </a:moveTo>
                  <a:lnTo>
                    <a:pt x="0" y="50673"/>
                  </a:lnTo>
                  <a:lnTo>
                    <a:pt x="11175" y="101219"/>
                  </a:lnTo>
                  <a:lnTo>
                    <a:pt x="11175" y="240284"/>
                  </a:lnTo>
                  <a:lnTo>
                    <a:pt x="11175" y="316103"/>
                  </a:lnTo>
                  <a:lnTo>
                    <a:pt x="31876" y="328803"/>
                  </a:lnTo>
                  <a:lnTo>
                    <a:pt x="41401" y="328803"/>
                  </a:lnTo>
                  <a:lnTo>
                    <a:pt x="73151" y="328803"/>
                  </a:lnTo>
                  <a:lnTo>
                    <a:pt x="82676" y="316103"/>
                  </a:lnTo>
                  <a:lnTo>
                    <a:pt x="124078" y="328803"/>
                  </a:lnTo>
                  <a:lnTo>
                    <a:pt x="135254" y="328803"/>
                  </a:lnTo>
                  <a:lnTo>
                    <a:pt x="144779" y="316103"/>
                  </a:lnTo>
                  <a:lnTo>
                    <a:pt x="144779" y="227584"/>
                  </a:lnTo>
                  <a:lnTo>
                    <a:pt x="144779" y="177038"/>
                  </a:lnTo>
                  <a:lnTo>
                    <a:pt x="135254" y="0"/>
                  </a:lnTo>
                  <a:lnTo>
                    <a:pt x="124078" y="12700"/>
                  </a:lnTo>
                  <a:lnTo>
                    <a:pt x="82676" y="25273"/>
                  </a:lnTo>
                  <a:lnTo>
                    <a:pt x="41401" y="25273"/>
                  </a:lnTo>
                  <a:lnTo>
                    <a:pt x="11175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2295" y="3686555"/>
              <a:ext cx="10795" cy="202565"/>
            </a:xfrm>
            <a:custGeom>
              <a:avLst/>
              <a:gdLst/>
              <a:ahLst/>
              <a:cxnLst/>
              <a:rect l="l" t="t" r="r" b="b"/>
              <a:pathLst>
                <a:path w="10795" h="202564">
                  <a:moveTo>
                    <a:pt x="10540" y="0"/>
                  </a:moveTo>
                  <a:lnTo>
                    <a:pt x="0" y="202184"/>
                  </a:lnTo>
                  <a:lnTo>
                    <a:pt x="10540" y="75819"/>
                  </a:lnTo>
                  <a:lnTo>
                    <a:pt x="10540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92295" y="3686555"/>
              <a:ext cx="10795" cy="202565"/>
            </a:xfrm>
            <a:custGeom>
              <a:avLst/>
              <a:gdLst/>
              <a:ahLst/>
              <a:cxnLst/>
              <a:rect l="l" t="t" r="r" b="b"/>
              <a:pathLst>
                <a:path w="10795" h="202564">
                  <a:moveTo>
                    <a:pt x="0" y="202184"/>
                  </a:moveTo>
                  <a:lnTo>
                    <a:pt x="10540" y="75819"/>
                  </a:lnTo>
                  <a:lnTo>
                    <a:pt x="1054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68851" y="3188207"/>
              <a:ext cx="205739" cy="40843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768851" y="3343655"/>
              <a:ext cx="205740" cy="252729"/>
            </a:xfrm>
            <a:custGeom>
              <a:avLst/>
              <a:gdLst/>
              <a:ahLst/>
              <a:cxnLst/>
              <a:rect l="l" t="t" r="r" b="b"/>
              <a:pathLst>
                <a:path w="205739" h="252729">
                  <a:moveTo>
                    <a:pt x="72771" y="0"/>
                  </a:moveTo>
                  <a:lnTo>
                    <a:pt x="41148" y="12700"/>
                  </a:lnTo>
                  <a:lnTo>
                    <a:pt x="20574" y="37973"/>
                  </a:lnTo>
                  <a:lnTo>
                    <a:pt x="0" y="88392"/>
                  </a:lnTo>
                  <a:lnTo>
                    <a:pt x="0" y="151511"/>
                  </a:lnTo>
                  <a:lnTo>
                    <a:pt x="20574" y="164211"/>
                  </a:lnTo>
                  <a:lnTo>
                    <a:pt x="41148" y="151511"/>
                  </a:lnTo>
                  <a:lnTo>
                    <a:pt x="41148" y="126365"/>
                  </a:lnTo>
                  <a:lnTo>
                    <a:pt x="41148" y="227330"/>
                  </a:lnTo>
                  <a:lnTo>
                    <a:pt x="82296" y="252603"/>
                  </a:lnTo>
                  <a:lnTo>
                    <a:pt x="123444" y="252603"/>
                  </a:lnTo>
                  <a:lnTo>
                    <a:pt x="164592" y="252603"/>
                  </a:lnTo>
                  <a:lnTo>
                    <a:pt x="185165" y="227330"/>
                  </a:lnTo>
                  <a:lnTo>
                    <a:pt x="175640" y="126365"/>
                  </a:lnTo>
                  <a:lnTo>
                    <a:pt x="196214" y="138938"/>
                  </a:lnTo>
                  <a:lnTo>
                    <a:pt x="205739" y="126365"/>
                  </a:lnTo>
                  <a:lnTo>
                    <a:pt x="196214" y="63119"/>
                  </a:lnTo>
                  <a:lnTo>
                    <a:pt x="175640" y="25273"/>
                  </a:lnTo>
                  <a:lnTo>
                    <a:pt x="155067" y="0"/>
                  </a:lnTo>
                  <a:lnTo>
                    <a:pt x="123444" y="0"/>
                  </a:lnTo>
                  <a:lnTo>
                    <a:pt x="123444" y="12700"/>
                  </a:lnTo>
                  <a:lnTo>
                    <a:pt x="113919" y="25273"/>
                  </a:lnTo>
                  <a:lnTo>
                    <a:pt x="93345" y="12700"/>
                  </a:lnTo>
                  <a:lnTo>
                    <a:pt x="7277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47032" y="3440429"/>
              <a:ext cx="0" cy="34925"/>
            </a:xfrm>
            <a:custGeom>
              <a:avLst/>
              <a:gdLst/>
              <a:ahLst/>
              <a:cxnLst/>
              <a:rect l="l" t="t" r="r" b="b"/>
              <a:pathLst>
                <a:path h="34925">
                  <a:moveTo>
                    <a:pt x="0" y="0"/>
                  </a:moveTo>
                  <a:lnTo>
                    <a:pt x="0" y="34925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64279" y="3491483"/>
              <a:ext cx="71627" cy="14782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945635" y="3470147"/>
              <a:ext cx="29209" cy="140335"/>
            </a:xfrm>
            <a:custGeom>
              <a:avLst/>
              <a:gdLst/>
              <a:ahLst/>
              <a:cxnLst/>
              <a:rect l="l" t="t" r="r" b="b"/>
              <a:pathLst>
                <a:path w="29210" h="140335">
                  <a:moveTo>
                    <a:pt x="28701" y="0"/>
                  </a:moveTo>
                  <a:lnTo>
                    <a:pt x="19685" y="12700"/>
                  </a:lnTo>
                  <a:lnTo>
                    <a:pt x="0" y="0"/>
                  </a:lnTo>
                  <a:lnTo>
                    <a:pt x="9016" y="101853"/>
                  </a:lnTo>
                  <a:lnTo>
                    <a:pt x="0" y="114553"/>
                  </a:lnTo>
                  <a:lnTo>
                    <a:pt x="9016" y="140081"/>
                  </a:lnTo>
                  <a:lnTo>
                    <a:pt x="28701" y="63753"/>
                  </a:lnTo>
                  <a:lnTo>
                    <a:pt x="28701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45635" y="3470147"/>
              <a:ext cx="29209" cy="140335"/>
            </a:xfrm>
            <a:custGeom>
              <a:avLst/>
              <a:gdLst/>
              <a:ahLst/>
              <a:cxnLst/>
              <a:rect l="l" t="t" r="r" b="b"/>
              <a:pathLst>
                <a:path w="29210" h="140335">
                  <a:moveTo>
                    <a:pt x="28701" y="0"/>
                  </a:moveTo>
                  <a:lnTo>
                    <a:pt x="28701" y="63753"/>
                  </a:lnTo>
                  <a:lnTo>
                    <a:pt x="9016" y="140081"/>
                  </a:lnTo>
                  <a:lnTo>
                    <a:pt x="0" y="114553"/>
                  </a:lnTo>
                  <a:lnTo>
                    <a:pt x="9016" y="101853"/>
                  </a:lnTo>
                  <a:lnTo>
                    <a:pt x="0" y="0"/>
                  </a:lnTo>
                  <a:lnTo>
                    <a:pt x="19685" y="12700"/>
                  </a:lnTo>
                  <a:lnTo>
                    <a:pt x="28701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4094988" y="3009900"/>
            <a:ext cx="297180" cy="986155"/>
            <a:chOff x="4094988" y="3009900"/>
            <a:chExt cx="297180" cy="986155"/>
          </a:xfrm>
        </p:grpSpPr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68140" y="3884675"/>
              <a:ext cx="224027" cy="111251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151376" y="3496055"/>
              <a:ext cx="184150" cy="419100"/>
            </a:xfrm>
            <a:custGeom>
              <a:avLst/>
              <a:gdLst/>
              <a:ahLst/>
              <a:cxnLst/>
              <a:rect l="l" t="t" r="r" b="b"/>
              <a:pathLst>
                <a:path w="184150" h="419100">
                  <a:moveTo>
                    <a:pt x="174498" y="0"/>
                  </a:moveTo>
                  <a:lnTo>
                    <a:pt x="153797" y="12700"/>
                  </a:lnTo>
                  <a:lnTo>
                    <a:pt x="101473" y="25400"/>
                  </a:lnTo>
                  <a:lnTo>
                    <a:pt x="50800" y="25400"/>
                  </a:lnTo>
                  <a:lnTo>
                    <a:pt x="9525" y="0"/>
                  </a:lnTo>
                  <a:lnTo>
                    <a:pt x="0" y="63500"/>
                  </a:lnTo>
                  <a:lnTo>
                    <a:pt x="9525" y="127000"/>
                  </a:lnTo>
                  <a:lnTo>
                    <a:pt x="20700" y="292100"/>
                  </a:lnTo>
                  <a:lnTo>
                    <a:pt x="20700" y="393700"/>
                  </a:lnTo>
                  <a:lnTo>
                    <a:pt x="30099" y="419100"/>
                  </a:lnTo>
                  <a:lnTo>
                    <a:pt x="50800" y="419100"/>
                  </a:lnTo>
                  <a:lnTo>
                    <a:pt x="91948" y="406400"/>
                  </a:lnTo>
                  <a:lnTo>
                    <a:pt x="101473" y="393700"/>
                  </a:lnTo>
                  <a:lnTo>
                    <a:pt x="142875" y="406400"/>
                  </a:lnTo>
                  <a:lnTo>
                    <a:pt x="163322" y="406400"/>
                  </a:lnTo>
                  <a:lnTo>
                    <a:pt x="174498" y="381000"/>
                  </a:lnTo>
                  <a:lnTo>
                    <a:pt x="184023" y="279400"/>
                  </a:lnTo>
                  <a:lnTo>
                    <a:pt x="184023" y="215900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51376" y="3496055"/>
              <a:ext cx="184150" cy="419100"/>
            </a:xfrm>
            <a:custGeom>
              <a:avLst/>
              <a:gdLst/>
              <a:ahLst/>
              <a:cxnLst/>
              <a:rect l="l" t="t" r="r" b="b"/>
              <a:pathLst>
                <a:path w="184150" h="419100">
                  <a:moveTo>
                    <a:pt x="9525" y="0"/>
                  </a:moveTo>
                  <a:lnTo>
                    <a:pt x="0" y="63500"/>
                  </a:lnTo>
                  <a:lnTo>
                    <a:pt x="9525" y="127000"/>
                  </a:lnTo>
                  <a:lnTo>
                    <a:pt x="20700" y="292100"/>
                  </a:lnTo>
                  <a:lnTo>
                    <a:pt x="20700" y="393700"/>
                  </a:lnTo>
                  <a:lnTo>
                    <a:pt x="30099" y="419100"/>
                  </a:lnTo>
                  <a:lnTo>
                    <a:pt x="50800" y="419100"/>
                  </a:lnTo>
                  <a:lnTo>
                    <a:pt x="91948" y="406400"/>
                  </a:lnTo>
                  <a:lnTo>
                    <a:pt x="101473" y="393700"/>
                  </a:lnTo>
                  <a:lnTo>
                    <a:pt x="142875" y="406400"/>
                  </a:lnTo>
                  <a:lnTo>
                    <a:pt x="163322" y="406400"/>
                  </a:lnTo>
                  <a:lnTo>
                    <a:pt x="174498" y="381000"/>
                  </a:lnTo>
                  <a:lnTo>
                    <a:pt x="184023" y="279400"/>
                  </a:lnTo>
                  <a:lnTo>
                    <a:pt x="184023" y="215900"/>
                  </a:lnTo>
                  <a:lnTo>
                    <a:pt x="174498" y="0"/>
                  </a:lnTo>
                  <a:lnTo>
                    <a:pt x="153797" y="12700"/>
                  </a:lnTo>
                  <a:lnTo>
                    <a:pt x="101473" y="25400"/>
                  </a:lnTo>
                  <a:lnTo>
                    <a:pt x="50800" y="25400"/>
                  </a:lnTo>
                  <a:lnTo>
                    <a:pt x="9525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53484" y="3622548"/>
              <a:ext cx="10795" cy="266700"/>
            </a:xfrm>
            <a:custGeom>
              <a:avLst/>
              <a:gdLst/>
              <a:ahLst/>
              <a:cxnLst/>
              <a:rect l="l" t="t" r="r" b="b"/>
              <a:pathLst>
                <a:path w="10795" h="266700">
                  <a:moveTo>
                    <a:pt x="10540" y="0"/>
                  </a:moveTo>
                  <a:lnTo>
                    <a:pt x="0" y="266700"/>
                  </a:lnTo>
                  <a:lnTo>
                    <a:pt x="10540" y="101600"/>
                  </a:lnTo>
                  <a:lnTo>
                    <a:pt x="10540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53484" y="3622548"/>
              <a:ext cx="10795" cy="266700"/>
            </a:xfrm>
            <a:custGeom>
              <a:avLst/>
              <a:gdLst/>
              <a:ahLst/>
              <a:cxnLst/>
              <a:rect l="l" t="t" r="r" b="b"/>
              <a:pathLst>
                <a:path w="10795" h="266700">
                  <a:moveTo>
                    <a:pt x="0" y="266700"/>
                  </a:moveTo>
                  <a:lnTo>
                    <a:pt x="10540" y="101600"/>
                  </a:lnTo>
                  <a:lnTo>
                    <a:pt x="1054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51630" y="3368166"/>
              <a:ext cx="173482" cy="15214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46804" y="3009900"/>
              <a:ext cx="152400" cy="22555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099560" y="3204971"/>
              <a:ext cx="255904" cy="201295"/>
            </a:xfrm>
            <a:custGeom>
              <a:avLst/>
              <a:gdLst/>
              <a:ahLst/>
              <a:cxnLst/>
              <a:rect l="l" t="t" r="r" b="b"/>
              <a:pathLst>
                <a:path w="255904" h="201295">
                  <a:moveTo>
                    <a:pt x="255524" y="150622"/>
                  </a:moveTo>
                  <a:lnTo>
                    <a:pt x="245999" y="87249"/>
                  </a:lnTo>
                  <a:lnTo>
                    <a:pt x="225552" y="25400"/>
                  </a:lnTo>
                  <a:lnTo>
                    <a:pt x="184531" y="12700"/>
                  </a:lnTo>
                  <a:lnTo>
                    <a:pt x="153035" y="0"/>
                  </a:lnTo>
                  <a:lnTo>
                    <a:pt x="153035" y="12700"/>
                  </a:lnTo>
                  <a:lnTo>
                    <a:pt x="132461" y="25400"/>
                  </a:lnTo>
                  <a:lnTo>
                    <a:pt x="112014" y="25400"/>
                  </a:lnTo>
                  <a:lnTo>
                    <a:pt x="82042" y="0"/>
                  </a:lnTo>
                  <a:lnTo>
                    <a:pt x="52070" y="25400"/>
                  </a:lnTo>
                  <a:lnTo>
                    <a:pt x="20574" y="50673"/>
                  </a:lnTo>
                  <a:lnTo>
                    <a:pt x="0" y="112522"/>
                  </a:lnTo>
                  <a:lnTo>
                    <a:pt x="0" y="188468"/>
                  </a:lnTo>
                  <a:lnTo>
                    <a:pt x="20574" y="201168"/>
                  </a:lnTo>
                  <a:lnTo>
                    <a:pt x="52070" y="188468"/>
                  </a:lnTo>
                  <a:lnTo>
                    <a:pt x="52070" y="163195"/>
                  </a:lnTo>
                  <a:lnTo>
                    <a:pt x="245999" y="163195"/>
                  </a:lnTo>
                  <a:lnTo>
                    <a:pt x="255524" y="150622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99560" y="3204971"/>
              <a:ext cx="255904" cy="315595"/>
            </a:xfrm>
            <a:custGeom>
              <a:avLst/>
              <a:gdLst/>
              <a:ahLst/>
              <a:cxnLst/>
              <a:rect l="l" t="t" r="r" b="b"/>
              <a:pathLst>
                <a:path w="255904" h="315595">
                  <a:moveTo>
                    <a:pt x="82041" y="0"/>
                  </a:moveTo>
                  <a:lnTo>
                    <a:pt x="52069" y="25400"/>
                  </a:lnTo>
                  <a:lnTo>
                    <a:pt x="20574" y="50673"/>
                  </a:lnTo>
                  <a:lnTo>
                    <a:pt x="0" y="112522"/>
                  </a:lnTo>
                  <a:lnTo>
                    <a:pt x="0" y="188467"/>
                  </a:lnTo>
                  <a:lnTo>
                    <a:pt x="20574" y="201167"/>
                  </a:lnTo>
                  <a:lnTo>
                    <a:pt x="52069" y="188467"/>
                  </a:lnTo>
                  <a:lnTo>
                    <a:pt x="52069" y="163194"/>
                  </a:lnTo>
                  <a:lnTo>
                    <a:pt x="52069" y="289940"/>
                  </a:lnTo>
                  <a:lnTo>
                    <a:pt x="102488" y="315340"/>
                  </a:lnTo>
                  <a:lnTo>
                    <a:pt x="153035" y="315340"/>
                  </a:lnTo>
                  <a:lnTo>
                    <a:pt x="205104" y="315340"/>
                  </a:lnTo>
                  <a:lnTo>
                    <a:pt x="225551" y="289940"/>
                  </a:lnTo>
                  <a:lnTo>
                    <a:pt x="214502" y="163194"/>
                  </a:lnTo>
                  <a:lnTo>
                    <a:pt x="245999" y="163194"/>
                  </a:lnTo>
                  <a:lnTo>
                    <a:pt x="255524" y="150622"/>
                  </a:lnTo>
                  <a:lnTo>
                    <a:pt x="245999" y="87249"/>
                  </a:lnTo>
                  <a:lnTo>
                    <a:pt x="225551" y="25400"/>
                  </a:lnTo>
                  <a:lnTo>
                    <a:pt x="184530" y="12700"/>
                  </a:lnTo>
                  <a:lnTo>
                    <a:pt x="153035" y="0"/>
                  </a:lnTo>
                  <a:lnTo>
                    <a:pt x="153035" y="12700"/>
                  </a:lnTo>
                  <a:lnTo>
                    <a:pt x="132461" y="25400"/>
                  </a:lnTo>
                  <a:lnTo>
                    <a:pt x="112013" y="25400"/>
                  </a:lnTo>
                  <a:lnTo>
                    <a:pt x="82041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15841" y="3326129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47625">
                  <a:moveTo>
                    <a:pt x="0" y="0"/>
                  </a:moveTo>
                  <a:lnTo>
                    <a:pt x="0" y="47244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94988" y="3389375"/>
              <a:ext cx="91439" cy="173736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314444" y="3368040"/>
              <a:ext cx="41275" cy="178435"/>
            </a:xfrm>
            <a:custGeom>
              <a:avLst/>
              <a:gdLst/>
              <a:ahLst/>
              <a:cxnLst/>
              <a:rect l="l" t="t" r="r" b="b"/>
              <a:pathLst>
                <a:path w="41275" h="178435">
                  <a:moveTo>
                    <a:pt x="41020" y="0"/>
                  </a:moveTo>
                  <a:lnTo>
                    <a:pt x="0" y="0"/>
                  </a:lnTo>
                  <a:lnTo>
                    <a:pt x="11048" y="127254"/>
                  </a:lnTo>
                  <a:lnTo>
                    <a:pt x="11048" y="178181"/>
                  </a:lnTo>
                  <a:lnTo>
                    <a:pt x="41020" y="63626"/>
                  </a:lnTo>
                  <a:lnTo>
                    <a:pt x="41020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14444" y="3368040"/>
              <a:ext cx="41275" cy="178435"/>
            </a:xfrm>
            <a:custGeom>
              <a:avLst/>
              <a:gdLst/>
              <a:ahLst/>
              <a:cxnLst/>
              <a:rect l="l" t="t" r="r" b="b"/>
              <a:pathLst>
                <a:path w="41275" h="178435">
                  <a:moveTo>
                    <a:pt x="41020" y="0"/>
                  </a:moveTo>
                  <a:lnTo>
                    <a:pt x="41020" y="63626"/>
                  </a:lnTo>
                  <a:lnTo>
                    <a:pt x="11048" y="178181"/>
                  </a:lnTo>
                  <a:lnTo>
                    <a:pt x="11048" y="139954"/>
                  </a:lnTo>
                  <a:lnTo>
                    <a:pt x="11048" y="127254"/>
                  </a:lnTo>
                  <a:lnTo>
                    <a:pt x="0" y="0"/>
                  </a:lnTo>
                  <a:lnTo>
                    <a:pt x="31495" y="0"/>
                  </a:lnTo>
                  <a:lnTo>
                    <a:pt x="41020" y="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4475988" y="3389376"/>
            <a:ext cx="182880" cy="606425"/>
            <a:chOff x="4475988" y="3389376"/>
            <a:chExt cx="182880" cy="606425"/>
          </a:xfrm>
        </p:grpSpPr>
        <p:sp>
          <p:nvSpPr>
            <p:cNvPr id="71" name="object 71"/>
            <p:cNvSpPr/>
            <p:nvPr/>
          </p:nvSpPr>
          <p:spPr>
            <a:xfrm>
              <a:off x="4532376" y="3927348"/>
              <a:ext cx="121920" cy="64135"/>
            </a:xfrm>
            <a:custGeom>
              <a:avLst/>
              <a:gdLst/>
              <a:ahLst/>
              <a:cxnLst/>
              <a:rect l="l" t="t" r="r" b="b"/>
              <a:pathLst>
                <a:path w="121920" h="64135">
                  <a:moveTo>
                    <a:pt x="82296" y="0"/>
                  </a:moveTo>
                  <a:lnTo>
                    <a:pt x="71247" y="12826"/>
                  </a:lnTo>
                  <a:lnTo>
                    <a:pt x="41148" y="0"/>
                  </a:lnTo>
                  <a:lnTo>
                    <a:pt x="30099" y="12826"/>
                  </a:lnTo>
                  <a:lnTo>
                    <a:pt x="0" y="12826"/>
                  </a:lnTo>
                  <a:lnTo>
                    <a:pt x="0" y="51053"/>
                  </a:lnTo>
                  <a:lnTo>
                    <a:pt x="20574" y="51053"/>
                  </a:lnTo>
                  <a:lnTo>
                    <a:pt x="30099" y="63881"/>
                  </a:lnTo>
                  <a:lnTo>
                    <a:pt x="61722" y="51053"/>
                  </a:lnTo>
                  <a:lnTo>
                    <a:pt x="61722" y="38226"/>
                  </a:lnTo>
                  <a:lnTo>
                    <a:pt x="91821" y="51053"/>
                  </a:lnTo>
                  <a:lnTo>
                    <a:pt x="121920" y="51053"/>
                  </a:lnTo>
                  <a:lnTo>
                    <a:pt x="121920" y="25653"/>
                  </a:lnTo>
                  <a:lnTo>
                    <a:pt x="112395" y="12826"/>
                  </a:lnTo>
                  <a:lnTo>
                    <a:pt x="91821" y="12826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32376" y="3927348"/>
              <a:ext cx="121920" cy="64135"/>
            </a:xfrm>
            <a:custGeom>
              <a:avLst/>
              <a:gdLst/>
              <a:ahLst/>
              <a:cxnLst/>
              <a:rect l="l" t="t" r="r" b="b"/>
              <a:pathLst>
                <a:path w="121920" h="64135">
                  <a:moveTo>
                    <a:pt x="0" y="12826"/>
                  </a:moveTo>
                  <a:lnTo>
                    <a:pt x="0" y="38226"/>
                  </a:lnTo>
                  <a:lnTo>
                    <a:pt x="0" y="51053"/>
                  </a:lnTo>
                  <a:lnTo>
                    <a:pt x="20574" y="51053"/>
                  </a:lnTo>
                  <a:lnTo>
                    <a:pt x="30099" y="63881"/>
                  </a:lnTo>
                  <a:lnTo>
                    <a:pt x="61722" y="51053"/>
                  </a:lnTo>
                  <a:lnTo>
                    <a:pt x="61722" y="38226"/>
                  </a:lnTo>
                  <a:lnTo>
                    <a:pt x="91821" y="51053"/>
                  </a:lnTo>
                  <a:lnTo>
                    <a:pt x="101346" y="51053"/>
                  </a:lnTo>
                  <a:lnTo>
                    <a:pt x="121920" y="51053"/>
                  </a:lnTo>
                  <a:lnTo>
                    <a:pt x="121920" y="38226"/>
                  </a:lnTo>
                  <a:lnTo>
                    <a:pt x="121920" y="25653"/>
                  </a:lnTo>
                  <a:lnTo>
                    <a:pt x="112395" y="12826"/>
                  </a:lnTo>
                  <a:lnTo>
                    <a:pt x="91821" y="12826"/>
                  </a:lnTo>
                  <a:lnTo>
                    <a:pt x="82296" y="0"/>
                  </a:lnTo>
                  <a:lnTo>
                    <a:pt x="71247" y="12826"/>
                  </a:lnTo>
                  <a:lnTo>
                    <a:pt x="41148" y="0"/>
                  </a:lnTo>
                  <a:lnTo>
                    <a:pt x="30099" y="12826"/>
                  </a:lnTo>
                  <a:lnTo>
                    <a:pt x="9525" y="12826"/>
                  </a:lnTo>
                  <a:lnTo>
                    <a:pt x="0" y="12826"/>
                  </a:lnTo>
                  <a:close/>
                </a:path>
                <a:path w="121920" h="64135">
                  <a:moveTo>
                    <a:pt x="4572" y="25907"/>
                  </a:moveTo>
                  <a:lnTo>
                    <a:pt x="4572" y="21716"/>
                  </a:lnTo>
                  <a:lnTo>
                    <a:pt x="4572" y="18287"/>
                  </a:lnTo>
                  <a:lnTo>
                    <a:pt x="4572" y="21716"/>
                  </a:lnTo>
                  <a:lnTo>
                    <a:pt x="4572" y="25907"/>
                  </a:lnTo>
                  <a:lnTo>
                    <a:pt x="4572" y="30099"/>
                  </a:lnTo>
                  <a:lnTo>
                    <a:pt x="4572" y="33400"/>
                  </a:lnTo>
                  <a:lnTo>
                    <a:pt x="4572" y="30099"/>
                  </a:lnTo>
                  <a:lnTo>
                    <a:pt x="4572" y="259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87240" y="3945636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888" y="0"/>
                  </a:moveTo>
                  <a:lnTo>
                    <a:pt x="254" y="0"/>
                  </a:lnTo>
                  <a:lnTo>
                    <a:pt x="0" y="634"/>
                  </a:lnTo>
                  <a:lnTo>
                    <a:pt x="0" y="2286"/>
                  </a:lnTo>
                  <a:lnTo>
                    <a:pt x="254" y="2920"/>
                  </a:lnTo>
                  <a:lnTo>
                    <a:pt x="888" y="2920"/>
                  </a:lnTo>
                  <a:lnTo>
                    <a:pt x="1270" y="2286"/>
                  </a:lnTo>
                  <a:lnTo>
                    <a:pt x="1270" y="634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87240" y="3945636"/>
              <a:ext cx="1270" cy="3175"/>
            </a:xfrm>
            <a:custGeom>
              <a:avLst/>
              <a:gdLst/>
              <a:ahLst/>
              <a:cxnLst/>
              <a:rect l="l" t="t" r="r" b="b"/>
              <a:pathLst>
                <a:path w="1270" h="3175">
                  <a:moveTo>
                    <a:pt x="0" y="1524"/>
                  </a:moveTo>
                  <a:lnTo>
                    <a:pt x="0" y="634"/>
                  </a:lnTo>
                  <a:lnTo>
                    <a:pt x="254" y="0"/>
                  </a:lnTo>
                  <a:lnTo>
                    <a:pt x="635" y="0"/>
                  </a:lnTo>
                  <a:lnTo>
                    <a:pt x="888" y="0"/>
                  </a:lnTo>
                  <a:lnTo>
                    <a:pt x="1270" y="634"/>
                  </a:lnTo>
                  <a:lnTo>
                    <a:pt x="1270" y="1524"/>
                  </a:lnTo>
                  <a:lnTo>
                    <a:pt x="1270" y="2286"/>
                  </a:lnTo>
                  <a:lnTo>
                    <a:pt x="888" y="2920"/>
                  </a:lnTo>
                  <a:lnTo>
                    <a:pt x="635" y="2920"/>
                  </a:lnTo>
                  <a:lnTo>
                    <a:pt x="254" y="2920"/>
                  </a:lnTo>
                  <a:lnTo>
                    <a:pt x="0" y="2286"/>
                  </a:lnTo>
                  <a:lnTo>
                    <a:pt x="0" y="15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73524" y="3939540"/>
              <a:ext cx="21590" cy="38100"/>
            </a:xfrm>
            <a:custGeom>
              <a:avLst/>
              <a:gdLst/>
              <a:ahLst/>
              <a:cxnLst/>
              <a:rect l="l" t="t" r="r" b="b"/>
              <a:pathLst>
                <a:path w="21589" h="38100">
                  <a:moveTo>
                    <a:pt x="0" y="0"/>
                  </a:moveTo>
                  <a:lnTo>
                    <a:pt x="21081" y="38100"/>
                  </a:lnTo>
                  <a:lnTo>
                    <a:pt x="21081" y="12700"/>
                  </a:lnTo>
                  <a:lnTo>
                    <a:pt x="9778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73524" y="3939540"/>
              <a:ext cx="21590" cy="38100"/>
            </a:xfrm>
            <a:custGeom>
              <a:avLst/>
              <a:gdLst/>
              <a:ahLst/>
              <a:cxnLst/>
              <a:rect l="l" t="t" r="r" b="b"/>
              <a:pathLst>
                <a:path w="21589" h="38100">
                  <a:moveTo>
                    <a:pt x="21081" y="38100"/>
                  </a:moveTo>
                  <a:lnTo>
                    <a:pt x="21081" y="25400"/>
                  </a:lnTo>
                  <a:lnTo>
                    <a:pt x="21081" y="12700"/>
                  </a:lnTo>
                  <a:lnTo>
                    <a:pt x="9778" y="12700"/>
                  </a:lnTo>
                  <a:lnTo>
                    <a:pt x="0" y="0"/>
                  </a:lnTo>
                  <a:lnTo>
                    <a:pt x="21081" y="38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73524" y="3939540"/>
              <a:ext cx="21590" cy="38100"/>
            </a:xfrm>
            <a:custGeom>
              <a:avLst/>
              <a:gdLst/>
              <a:ahLst/>
              <a:cxnLst/>
              <a:rect l="l" t="t" r="r" b="b"/>
              <a:pathLst>
                <a:path w="21589" h="38100">
                  <a:moveTo>
                    <a:pt x="0" y="0"/>
                  </a:moveTo>
                  <a:lnTo>
                    <a:pt x="21081" y="38100"/>
                  </a:lnTo>
                  <a:lnTo>
                    <a:pt x="21081" y="12700"/>
                  </a:lnTo>
                  <a:lnTo>
                    <a:pt x="9778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73524" y="3939540"/>
              <a:ext cx="21590" cy="38100"/>
            </a:xfrm>
            <a:custGeom>
              <a:avLst/>
              <a:gdLst/>
              <a:ahLst/>
              <a:cxnLst/>
              <a:rect l="l" t="t" r="r" b="b"/>
              <a:pathLst>
                <a:path w="21589" h="38100">
                  <a:moveTo>
                    <a:pt x="21081" y="38100"/>
                  </a:moveTo>
                  <a:lnTo>
                    <a:pt x="21081" y="25400"/>
                  </a:lnTo>
                  <a:lnTo>
                    <a:pt x="21081" y="12700"/>
                  </a:lnTo>
                  <a:lnTo>
                    <a:pt x="9778" y="127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21708" y="3698748"/>
              <a:ext cx="102235" cy="240665"/>
            </a:xfrm>
            <a:custGeom>
              <a:avLst/>
              <a:gdLst/>
              <a:ahLst/>
              <a:cxnLst/>
              <a:rect l="l" t="t" r="r" b="b"/>
              <a:pathLst>
                <a:path w="102235" h="240664">
                  <a:moveTo>
                    <a:pt x="92582" y="0"/>
                  </a:moveTo>
                  <a:lnTo>
                    <a:pt x="61087" y="12700"/>
                  </a:lnTo>
                  <a:lnTo>
                    <a:pt x="31368" y="12700"/>
                  </a:lnTo>
                  <a:lnTo>
                    <a:pt x="0" y="0"/>
                  </a:lnTo>
                  <a:lnTo>
                    <a:pt x="0" y="227583"/>
                  </a:lnTo>
                  <a:lnTo>
                    <a:pt x="11049" y="240283"/>
                  </a:lnTo>
                  <a:lnTo>
                    <a:pt x="51688" y="240283"/>
                  </a:lnTo>
                  <a:lnTo>
                    <a:pt x="61087" y="227583"/>
                  </a:lnTo>
                  <a:lnTo>
                    <a:pt x="81533" y="240283"/>
                  </a:lnTo>
                  <a:lnTo>
                    <a:pt x="92582" y="240283"/>
                  </a:lnTo>
                  <a:lnTo>
                    <a:pt x="101980" y="227583"/>
                  </a:lnTo>
                  <a:lnTo>
                    <a:pt x="101980" y="126491"/>
                  </a:lnTo>
                  <a:lnTo>
                    <a:pt x="92582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21708" y="3698748"/>
              <a:ext cx="102235" cy="240665"/>
            </a:xfrm>
            <a:custGeom>
              <a:avLst/>
              <a:gdLst/>
              <a:ahLst/>
              <a:cxnLst/>
              <a:rect l="l" t="t" r="r" b="b"/>
              <a:pathLst>
                <a:path w="102235" h="240664">
                  <a:moveTo>
                    <a:pt x="0" y="0"/>
                  </a:moveTo>
                  <a:lnTo>
                    <a:pt x="0" y="25400"/>
                  </a:lnTo>
                  <a:lnTo>
                    <a:pt x="0" y="63245"/>
                  </a:lnTo>
                  <a:lnTo>
                    <a:pt x="0" y="164337"/>
                  </a:lnTo>
                  <a:lnTo>
                    <a:pt x="0" y="227583"/>
                  </a:lnTo>
                  <a:lnTo>
                    <a:pt x="11049" y="240283"/>
                  </a:lnTo>
                  <a:lnTo>
                    <a:pt x="31368" y="240283"/>
                  </a:lnTo>
                  <a:lnTo>
                    <a:pt x="51688" y="240283"/>
                  </a:lnTo>
                  <a:lnTo>
                    <a:pt x="61087" y="227583"/>
                  </a:lnTo>
                  <a:lnTo>
                    <a:pt x="81533" y="240283"/>
                  </a:lnTo>
                  <a:lnTo>
                    <a:pt x="92582" y="240283"/>
                  </a:lnTo>
                  <a:lnTo>
                    <a:pt x="101980" y="227583"/>
                  </a:lnTo>
                  <a:lnTo>
                    <a:pt x="101980" y="151637"/>
                  </a:lnTo>
                  <a:lnTo>
                    <a:pt x="101980" y="126491"/>
                  </a:lnTo>
                  <a:lnTo>
                    <a:pt x="92582" y="0"/>
                  </a:lnTo>
                  <a:lnTo>
                    <a:pt x="61087" y="12700"/>
                  </a:lnTo>
                  <a:lnTo>
                    <a:pt x="31368" y="12700"/>
                  </a:lnTo>
                  <a:lnTo>
                    <a:pt x="0" y="0"/>
                  </a:lnTo>
                  <a:close/>
                </a:path>
                <a:path w="102235" h="240664">
                  <a:moveTo>
                    <a:pt x="60832" y="228091"/>
                  </a:moveTo>
                  <a:lnTo>
                    <a:pt x="60832" y="126745"/>
                  </a:lnTo>
                  <a:lnTo>
                    <a:pt x="60832" y="7607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32376" y="3432048"/>
              <a:ext cx="62230" cy="88265"/>
            </a:xfrm>
            <a:custGeom>
              <a:avLst/>
              <a:gdLst/>
              <a:ahLst/>
              <a:cxnLst/>
              <a:rect l="l" t="t" r="r" b="b"/>
              <a:pathLst>
                <a:path w="62229" h="88264">
                  <a:moveTo>
                    <a:pt x="51053" y="0"/>
                  </a:moveTo>
                  <a:lnTo>
                    <a:pt x="20700" y="12446"/>
                  </a:lnTo>
                  <a:lnTo>
                    <a:pt x="9651" y="12446"/>
                  </a:lnTo>
                  <a:lnTo>
                    <a:pt x="9651" y="37591"/>
                  </a:lnTo>
                  <a:lnTo>
                    <a:pt x="0" y="25146"/>
                  </a:lnTo>
                  <a:lnTo>
                    <a:pt x="0" y="50291"/>
                  </a:lnTo>
                  <a:lnTo>
                    <a:pt x="9651" y="50291"/>
                  </a:lnTo>
                  <a:lnTo>
                    <a:pt x="9651" y="75437"/>
                  </a:lnTo>
                  <a:lnTo>
                    <a:pt x="30352" y="87884"/>
                  </a:lnTo>
                  <a:lnTo>
                    <a:pt x="51053" y="75437"/>
                  </a:lnTo>
                  <a:lnTo>
                    <a:pt x="62102" y="75437"/>
                  </a:lnTo>
                  <a:lnTo>
                    <a:pt x="62102" y="25146"/>
                  </a:lnTo>
                  <a:lnTo>
                    <a:pt x="51053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32376" y="3432048"/>
              <a:ext cx="62230" cy="88265"/>
            </a:xfrm>
            <a:custGeom>
              <a:avLst/>
              <a:gdLst/>
              <a:ahLst/>
              <a:cxnLst/>
              <a:rect l="l" t="t" r="r" b="b"/>
              <a:pathLst>
                <a:path w="62229" h="88264">
                  <a:moveTo>
                    <a:pt x="9651" y="37591"/>
                  </a:moveTo>
                  <a:lnTo>
                    <a:pt x="0" y="25146"/>
                  </a:lnTo>
                  <a:lnTo>
                    <a:pt x="0" y="37591"/>
                  </a:lnTo>
                  <a:lnTo>
                    <a:pt x="0" y="50291"/>
                  </a:lnTo>
                  <a:lnTo>
                    <a:pt x="9651" y="50291"/>
                  </a:lnTo>
                  <a:lnTo>
                    <a:pt x="9651" y="75437"/>
                  </a:lnTo>
                  <a:lnTo>
                    <a:pt x="30352" y="87884"/>
                  </a:lnTo>
                  <a:lnTo>
                    <a:pt x="51053" y="75437"/>
                  </a:lnTo>
                  <a:lnTo>
                    <a:pt x="62102" y="75437"/>
                  </a:lnTo>
                  <a:lnTo>
                    <a:pt x="62102" y="50291"/>
                  </a:lnTo>
                  <a:lnTo>
                    <a:pt x="62102" y="25146"/>
                  </a:lnTo>
                  <a:lnTo>
                    <a:pt x="51053" y="0"/>
                  </a:lnTo>
                  <a:lnTo>
                    <a:pt x="20700" y="12446"/>
                  </a:lnTo>
                  <a:lnTo>
                    <a:pt x="9651" y="12446"/>
                  </a:lnTo>
                  <a:lnTo>
                    <a:pt x="9651" y="375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11040" y="3393947"/>
              <a:ext cx="92710" cy="88265"/>
            </a:xfrm>
            <a:custGeom>
              <a:avLst/>
              <a:gdLst/>
              <a:ahLst/>
              <a:cxnLst/>
              <a:rect l="l" t="t" r="r" b="b"/>
              <a:pathLst>
                <a:path w="92710" h="88264">
                  <a:moveTo>
                    <a:pt x="92583" y="25146"/>
                  </a:moveTo>
                  <a:lnTo>
                    <a:pt x="82931" y="12446"/>
                  </a:lnTo>
                  <a:lnTo>
                    <a:pt x="71882" y="12446"/>
                  </a:lnTo>
                  <a:lnTo>
                    <a:pt x="41529" y="0"/>
                  </a:lnTo>
                  <a:lnTo>
                    <a:pt x="20701" y="12446"/>
                  </a:lnTo>
                  <a:lnTo>
                    <a:pt x="9652" y="12446"/>
                  </a:lnTo>
                  <a:lnTo>
                    <a:pt x="9652" y="25146"/>
                  </a:lnTo>
                  <a:lnTo>
                    <a:pt x="0" y="62738"/>
                  </a:lnTo>
                  <a:lnTo>
                    <a:pt x="20701" y="87884"/>
                  </a:lnTo>
                  <a:lnTo>
                    <a:pt x="20701" y="62738"/>
                  </a:lnTo>
                  <a:lnTo>
                    <a:pt x="30353" y="75438"/>
                  </a:lnTo>
                  <a:lnTo>
                    <a:pt x="30353" y="62738"/>
                  </a:lnTo>
                  <a:lnTo>
                    <a:pt x="30353" y="50292"/>
                  </a:lnTo>
                  <a:lnTo>
                    <a:pt x="41529" y="50292"/>
                  </a:lnTo>
                  <a:lnTo>
                    <a:pt x="71882" y="37592"/>
                  </a:lnTo>
                  <a:lnTo>
                    <a:pt x="82931" y="62738"/>
                  </a:lnTo>
                  <a:lnTo>
                    <a:pt x="82931" y="50292"/>
                  </a:lnTo>
                  <a:lnTo>
                    <a:pt x="87757" y="37592"/>
                  </a:lnTo>
                  <a:lnTo>
                    <a:pt x="92583" y="25146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11040" y="3393948"/>
              <a:ext cx="92710" cy="88265"/>
            </a:xfrm>
            <a:custGeom>
              <a:avLst/>
              <a:gdLst/>
              <a:ahLst/>
              <a:cxnLst/>
              <a:rect l="l" t="t" r="r" b="b"/>
              <a:pathLst>
                <a:path w="92710" h="88264">
                  <a:moveTo>
                    <a:pt x="82931" y="62737"/>
                  </a:moveTo>
                  <a:lnTo>
                    <a:pt x="82931" y="50291"/>
                  </a:lnTo>
                  <a:lnTo>
                    <a:pt x="92583" y="25146"/>
                  </a:lnTo>
                  <a:lnTo>
                    <a:pt x="82931" y="12446"/>
                  </a:lnTo>
                  <a:lnTo>
                    <a:pt x="71882" y="12446"/>
                  </a:lnTo>
                  <a:lnTo>
                    <a:pt x="41529" y="0"/>
                  </a:lnTo>
                  <a:lnTo>
                    <a:pt x="20700" y="12446"/>
                  </a:lnTo>
                  <a:lnTo>
                    <a:pt x="9651" y="12446"/>
                  </a:lnTo>
                  <a:lnTo>
                    <a:pt x="20700" y="12446"/>
                  </a:lnTo>
                  <a:lnTo>
                    <a:pt x="9651" y="12446"/>
                  </a:lnTo>
                  <a:lnTo>
                    <a:pt x="9651" y="25146"/>
                  </a:lnTo>
                  <a:lnTo>
                    <a:pt x="0" y="62737"/>
                  </a:lnTo>
                  <a:lnTo>
                    <a:pt x="20700" y="87884"/>
                  </a:lnTo>
                  <a:lnTo>
                    <a:pt x="20700" y="75437"/>
                  </a:lnTo>
                  <a:lnTo>
                    <a:pt x="20700" y="62737"/>
                  </a:lnTo>
                  <a:lnTo>
                    <a:pt x="30352" y="75437"/>
                  </a:lnTo>
                  <a:lnTo>
                    <a:pt x="30352" y="50291"/>
                  </a:lnTo>
                  <a:lnTo>
                    <a:pt x="41529" y="50291"/>
                  </a:lnTo>
                  <a:lnTo>
                    <a:pt x="71882" y="37591"/>
                  </a:lnTo>
                  <a:lnTo>
                    <a:pt x="82931" y="6273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41520" y="3508248"/>
              <a:ext cx="41275" cy="26034"/>
            </a:xfrm>
            <a:custGeom>
              <a:avLst/>
              <a:gdLst/>
              <a:ahLst/>
              <a:cxnLst/>
              <a:rect l="l" t="t" r="r" b="b"/>
              <a:pathLst>
                <a:path w="41275" h="26035">
                  <a:moveTo>
                    <a:pt x="41020" y="12826"/>
                  </a:moveTo>
                  <a:lnTo>
                    <a:pt x="0" y="12826"/>
                  </a:lnTo>
                  <a:lnTo>
                    <a:pt x="11049" y="25780"/>
                  </a:lnTo>
                  <a:lnTo>
                    <a:pt x="31495" y="25780"/>
                  </a:lnTo>
                  <a:lnTo>
                    <a:pt x="41020" y="12826"/>
                  </a:lnTo>
                  <a:close/>
                </a:path>
                <a:path w="41275" h="26035">
                  <a:moveTo>
                    <a:pt x="41020" y="0"/>
                  </a:moveTo>
                  <a:lnTo>
                    <a:pt x="0" y="0"/>
                  </a:lnTo>
                  <a:lnTo>
                    <a:pt x="20574" y="12826"/>
                  </a:lnTo>
                  <a:lnTo>
                    <a:pt x="41020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541520" y="3482340"/>
              <a:ext cx="41275" cy="52069"/>
            </a:xfrm>
            <a:custGeom>
              <a:avLst/>
              <a:gdLst/>
              <a:ahLst/>
              <a:cxnLst/>
              <a:rect l="l" t="t" r="r" b="b"/>
              <a:pathLst>
                <a:path w="41275" h="52070">
                  <a:moveTo>
                    <a:pt x="0" y="0"/>
                  </a:moveTo>
                  <a:lnTo>
                    <a:pt x="0" y="38735"/>
                  </a:lnTo>
                  <a:lnTo>
                    <a:pt x="11049" y="51562"/>
                  </a:lnTo>
                  <a:lnTo>
                    <a:pt x="20574" y="51562"/>
                  </a:lnTo>
                  <a:lnTo>
                    <a:pt x="31495" y="51562"/>
                  </a:lnTo>
                  <a:lnTo>
                    <a:pt x="41020" y="38735"/>
                  </a:lnTo>
                  <a:lnTo>
                    <a:pt x="41020" y="25781"/>
                  </a:lnTo>
                  <a:lnTo>
                    <a:pt x="20574" y="38735"/>
                  </a:lnTo>
                  <a:lnTo>
                    <a:pt x="0" y="2578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80560" y="3508248"/>
              <a:ext cx="153670" cy="202565"/>
            </a:xfrm>
            <a:custGeom>
              <a:avLst/>
              <a:gdLst/>
              <a:ahLst/>
              <a:cxnLst/>
              <a:rect l="l" t="t" r="r" b="b"/>
              <a:pathLst>
                <a:path w="153670" h="202564">
                  <a:moveTo>
                    <a:pt x="102869" y="0"/>
                  </a:moveTo>
                  <a:lnTo>
                    <a:pt x="93344" y="25273"/>
                  </a:lnTo>
                  <a:lnTo>
                    <a:pt x="72898" y="25273"/>
                  </a:lnTo>
                  <a:lnTo>
                    <a:pt x="61722" y="12700"/>
                  </a:lnTo>
                  <a:lnTo>
                    <a:pt x="31623" y="25273"/>
                  </a:lnTo>
                  <a:lnTo>
                    <a:pt x="20574" y="37846"/>
                  </a:lnTo>
                  <a:lnTo>
                    <a:pt x="11049" y="75818"/>
                  </a:lnTo>
                  <a:lnTo>
                    <a:pt x="0" y="113791"/>
                  </a:lnTo>
                  <a:lnTo>
                    <a:pt x="20574" y="126237"/>
                  </a:lnTo>
                  <a:lnTo>
                    <a:pt x="31623" y="126237"/>
                  </a:lnTo>
                  <a:lnTo>
                    <a:pt x="41148" y="101091"/>
                  </a:lnTo>
                  <a:lnTo>
                    <a:pt x="41148" y="189483"/>
                  </a:lnTo>
                  <a:lnTo>
                    <a:pt x="72898" y="202183"/>
                  </a:lnTo>
                  <a:lnTo>
                    <a:pt x="102869" y="202183"/>
                  </a:lnTo>
                  <a:lnTo>
                    <a:pt x="134492" y="189483"/>
                  </a:lnTo>
                  <a:lnTo>
                    <a:pt x="144017" y="189483"/>
                  </a:lnTo>
                  <a:lnTo>
                    <a:pt x="134492" y="113791"/>
                  </a:lnTo>
                  <a:lnTo>
                    <a:pt x="153542" y="113791"/>
                  </a:lnTo>
                  <a:lnTo>
                    <a:pt x="153542" y="63246"/>
                  </a:lnTo>
                  <a:lnTo>
                    <a:pt x="134492" y="25273"/>
                  </a:lnTo>
                  <a:lnTo>
                    <a:pt x="114045" y="12700"/>
                  </a:lnTo>
                  <a:lnTo>
                    <a:pt x="102869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480560" y="3508248"/>
              <a:ext cx="153670" cy="202565"/>
            </a:xfrm>
            <a:custGeom>
              <a:avLst/>
              <a:gdLst/>
              <a:ahLst/>
              <a:cxnLst/>
              <a:rect l="l" t="t" r="r" b="b"/>
              <a:pathLst>
                <a:path w="153670" h="202564">
                  <a:moveTo>
                    <a:pt x="61722" y="12700"/>
                  </a:moveTo>
                  <a:lnTo>
                    <a:pt x="31623" y="25273"/>
                  </a:lnTo>
                  <a:lnTo>
                    <a:pt x="20574" y="37846"/>
                  </a:lnTo>
                  <a:lnTo>
                    <a:pt x="11049" y="75818"/>
                  </a:lnTo>
                  <a:lnTo>
                    <a:pt x="0" y="113791"/>
                  </a:lnTo>
                  <a:lnTo>
                    <a:pt x="20574" y="126237"/>
                  </a:lnTo>
                  <a:lnTo>
                    <a:pt x="31623" y="126237"/>
                  </a:lnTo>
                  <a:lnTo>
                    <a:pt x="41148" y="101091"/>
                  </a:lnTo>
                  <a:lnTo>
                    <a:pt x="41148" y="189483"/>
                  </a:lnTo>
                  <a:lnTo>
                    <a:pt x="72898" y="202183"/>
                  </a:lnTo>
                  <a:lnTo>
                    <a:pt x="102869" y="202183"/>
                  </a:lnTo>
                  <a:lnTo>
                    <a:pt x="134492" y="189483"/>
                  </a:lnTo>
                  <a:lnTo>
                    <a:pt x="144017" y="189483"/>
                  </a:lnTo>
                  <a:lnTo>
                    <a:pt x="134492" y="113791"/>
                  </a:lnTo>
                  <a:lnTo>
                    <a:pt x="153542" y="113791"/>
                  </a:lnTo>
                  <a:lnTo>
                    <a:pt x="153542" y="101091"/>
                  </a:lnTo>
                  <a:lnTo>
                    <a:pt x="153542" y="63246"/>
                  </a:lnTo>
                  <a:lnTo>
                    <a:pt x="134492" y="25273"/>
                  </a:lnTo>
                  <a:lnTo>
                    <a:pt x="114045" y="12700"/>
                  </a:lnTo>
                  <a:lnTo>
                    <a:pt x="102869" y="0"/>
                  </a:lnTo>
                  <a:lnTo>
                    <a:pt x="93344" y="25273"/>
                  </a:lnTo>
                  <a:lnTo>
                    <a:pt x="82295" y="25273"/>
                  </a:lnTo>
                  <a:lnTo>
                    <a:pt x="72898" y="25273"/>
                  </a:lnTo>
                  <a:lnTo>
                    <a:pt x="61722" y="12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616069" y="3580638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47625">
                  <a:moveTo>
                    <a:pt x="0" y="0"/>
                  </a:moveTo>
                  <a:lnTo>
                    <a:pt x="0" y="4724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491228" y="3634740"/>
              <a:ext cx="41275" cy="102235"/>
            </a:xfrm>
            <a:custGeom>
              <a:avLst/>
              <a:gdLst/>
              <a:ahLst/>
              <a:cxnLst/>
              <a:rect l="l" t="t" r="r" b="b"/>
              <a:pathLst>
                <a:path w="41275" h="102235">
                  <a:moveTo>
                    <a:pt x="20574" y="0"/>
                  </a:moveTo>
                  <a:lnTo>
                    <a:pt x="0" y="0"/>
                  </a:lnTo>
                  <a:lnTo>
                    <a:pt x="0" y="38227"/>
                  </a:lnTo>
                  <a:lnTo>
                    <a:pt x="29972" y="101981"/>
                  </a:lnTo>
                  <a:lnTo>
                    <a:pt x="41021" y="76454"/>
                  </a:lnTo>
                  <a:lnTo>
                    <a:pt x="20574" y="38227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91228" y="3634740"/>
              <a:ext cx="41275" cy="102235"/>
            </a:xfrm>
            <a:custGeom>
              <a:avLst/>
              <a:gdLst/>
              <a:ahLst/>
              <a:cxnLst/>
              <a:rect l="l" t="t" r="r" b="b"/>
              <a:pathLst>
                <a:path w="41275" h="102235">
                  <a:moveTo>
                    <a:pt x="20574" y="0"/>
                  </a:moveTo>
                  <a:lnTo>
                    <a:pt x="20574" y="38227"/>
                  </a:lnTo>
                  <a:lnTo>
                    <a:pt x="41021" y="76454"/>
                  </a:lnTo>
                  <a:lnTo>
                    <a:pt x="29972" y="101981"/>
                  </a:lnTo>
                  <a:lnTo>
                    <a:pt x="0" y="38227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20574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614672" y="3622548"/>
              <a:ext cx="19685" cy="102235"/>
            </a:xfrm>
            <a:custGeom>
              <a:avLst/>
              <a:gdLst/>
              <a:ahLst/>
              <a:cxnLst/>
              <a:rect l="l" t="t" r="r" b="b"/>
              <a:pathLst>
                <a:path w="19685" h="102235">
                  <a:moveTo>
                    <a:pt x="19303" y="0"/>
                  </a:moveTo>
                  <a:lnTo>
                    <a:pt x="0" y="0"/>
                  </a:lnTo>
                  <a:lnTo>
                    <a:pt x="9651" y="76581"/>
                  </a:lnTo>
                  <a:lnTo>
                    <a:pt x="0" y="76581"/>
                  </a:lnTo>
                  <a:lnTo>
                    <a:pt x="9651" y="102107"/>
                  </a:lnTo>
                  <a:lnTo>
                    <a:pt x="19303" y="38226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614672" y="3610356"/>
              <a:ext cx="19685" cy="114300"/>
            </a:xfrm>
            <a:custGeom>
              <a:avLst/>
              <a:gdLst/>
              <a:ahLst/>
              <a:cxnLst/>
              <a:rect l="l" t="t" r="r" b="b"/>
              <a:pathLst>
                <a:path w="19685" h="114300">
                  <a:moveTo>
                    <a:pt x="19303" y="0"/>
                  </a:moveTo>
                  <a:lnTo>
                    <a:pt x="19303" y="50800"/>
                  </a:lnTo>
                  <a:lnTo>
                    <a:pt x="9651" y="114300"/>
                  </a:lnTo>
                  <a:lnTo>
                    <a:pt x="0" y="88900"/>
                  </a:lnTo>
                  <a:lnTo>
                    <a:pt x="9651" y="88900"/>
                  </a:lnTo>
                  <a:lnTo>
                    <a:pt x="0" y="12700"/>
                  </a:lnTo>
                  <a:lnTo>
                    <a:pt x="19303" y="12700"/>
                  </a:lnTo>
                  <a:lnTo>
                    <a:pt x="19303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4" name="object 9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73167" y="3491484"/>
            <a:ext cx="153924" cy="504444"/>
          </a:xfrm>
          <a:prstGeom prst="rect">
            <a:avLst/>
          </a:prstGeom>
        </p:spPr>
      </p:pic>
      <p:grpSp>
        <p:nvGrpSpPr>
          <p:cNvPr id="95" name="object 95"/>
          <p:cNvGrpSpPr/>
          <p:nvPr/>
        </p:nvGrpSpPr>
        <p:grpSpPr>
          <a:xfrm>
            <a:off x="5539740" y="2932176"/>
            <a:ext cx="1135380" cy="1141730"/>
            <a:chOff x="5539740" y="2932176"/>
            <a:chExt cx="1135380" cy="1141730"/>
          </a:xfrm>
        </p:grpSpPr>
        <p:sp>
          <p:nvSpPr>
            <p:cNvPr id="96" name="object 96"/>
            <p:cNvSpPr/>
            <p:nvPr/>
          </p:nvSpPr>
          <p:spPr>
            <a:xfrm>
              <a:off x="5550408" y="2942844"/>
              <a:ext cx="1113790" cy="1120140"/>
            </a:xfrm>
            <a:custGeom>
              <a:avLst/>
              <a:gdLst/>
              <a:ahLst/>
              <a:cxnLst/>
              <a:rect l="l" t="t" r="r" b="b"/>
              <a:pathLst>
                <a:path w="1113790" h="1120139">
                  <a:moveTo>
                    <a:pt x="0" y="1120140"/>
                  </a:moveTo>
                  <a:lnTo>
                    <a:pt x="1113663" y="1120140"/>
                  </a:lnTo>
                  <a:lnTo>
                    <a:pt x="1113663" y="0"/>
                  </a:lnTo>
                  <a:lnTo>
                    <a:pt x="0" y="0"/>
                  </a:lnTo>
                  <a:lnTo>
                    <a:pt x="0" y="1120140"/>
                  </a:lnTo>
                  <a:close/>
                </a:path>
              </a:pathLst>
            </a:custGeom>
            <a:ln w="213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11952" y="3096768"/>
              <a:ext cx="499872" cy="524255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35040" y="3218688"/>
              <a:ext cx="553212" cy="58673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759196" y="3348228"/>
              <a:ext cx="591312" cy="629412"/>
            </a:xfrm>
            <a:prstGeom prst="rect">
              <a:avLst/>
            </a:prstGeom>
          </p:spPr>
        </p:pic>
      </p:grpSp>
      <p:grpSp>
        <p:nvGrpSpPr>
          <p:cNvPr id="100" name="object 100"/>
          <p:cNvGrpSpPr/>
          <p:nvPr/>
        </p:nvGrpSpPr>
        <p:grpSpPr>
          <a:xfrm>
            <a:off x="5039867" y="3383279"/>
            <a:ext cx="390525" cy="238125"/>
            <a:chOff x="5039867" y="3383279"/>
            <a:chExt cx="390525" cy="238125"/>
          </a:xfrm>
        </p:grpSpPr>
        <p:sp>
          <p:nvSpPr>
            <p:cNvPr id="101" name="object 101"/>
            <p:cNvSpPr/>
            <p:nvPr/>
          </p:nvSpPr>
          <p:spPr>
            <a:xfrm>
              <a:off x="5044439" y="3387851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285750" y="0"/>
                  </a:moveTo>
                  <a:lnTo>
                    <a:pt x="2857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85750" y="171450"/>
                  </a:lnTo>
                  <a:lnTo>
                    <a:pt x="285750" y="228600"/>
                  </a:lnTo>
                  <a:lnTo>
                    <a:pt x="381000" y="1143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ECEB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044439" y="3387851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57150"/>
                  </a:moveTo>
                  <a:lnTo>
                    <a:pt x="285750" y="57150"/>
                  </a:lnTo>
                  <a:lnTo>
                    <a:pt x="285750" y="0"/>
                  </a:lnTo>
                  <a:lnTo>
                    <a:pt x="381000" y="114300"/>
                  </a:lnTo>
                  <a:lnTo>
                    <a:pt x="285750" y="228600"/>
                  </a:lnTo>
                  <a:lnTo>
                    <a:pt x="2857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6781800" y="3384803"/>
            <a:ext cx="390525" cy="238125"/>
            <a:chOff x="6781800" y="3384803"/>
            <a:chExt cx="390525" cy="238125"/>
          </a:xfrm>
        </p:grpSpPr>
        <p:sp>
          <p:nvSpPr>
            <p:cNvPr id="104" name="object 104"/>
            <p:cNvSpPr/>
            <p:nvPr/>
          </p:nvSpPr>
          <p:spPr>
            <a:xfrm>
              <a:off x="6786372" y="3389375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285750" y="0"/>
                  </a:moveTo>
                  <a:lnTo>
                    <a:pt x="2857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85750" y="171450"/>
                  </a:lnTo>
                  <a:lnTo>
                    <a:pt x="285750" y="228600"/>
                  </a:lnTo>
                  <a:lnTo>
                    <a:pt x="381000" y="1143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480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86372" y="3389375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57150"/>
                  </a:moveTo>
                  <a:lnTo>
                    <a:pt x="285750" y="57150"/>
                  </a:lnTo>
                  <a:lnTo>
                    <a:pt x="285750" y="0"/>
                  </a:lnTo>
                  <a:lnTo>
                    <a:pt x="381000" y="114300"/>
                  </a:lnTo>
                  <a:lnTo>
                    <a:pt x="285750" y="228600"/>
                  </a:lnTo>
                  <a:lnTo>
                    <a:pt x="2857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144">
              <a:solidFill>
                <a:srgbClr val="E2B9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3010280" y="1981"/>
            <a:ext cx="75501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0" marR="5080" indent="-250888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DESIGN</a:t>
            </a:r>
            <a:r>
              <a:rPr sz="3600" b="1" spc="-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&amp;</a:t>
            </a:r>
            <a:r>
              <a:rPr sz="3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600" b="1" spc="-50" dirty="0">
                <a:solidFill>
                  <a:srgbClr val="001F5F"/>
                </a:solidFill>
                <a:latin typeface="Cambria"/>
                <a:cs typeface="Cambria"/>
              </a:rPr>
              <a:t>ANALYSIS</a:t>
            </a:r>
            <a:r>
              <a:rPr sz="3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3600" b="1" spc="-6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3600" b="1" spc="-10" dirty="0">
                <a:solidFill>
                  <a:srgbClr val="001F5F"/>
                </a:solidFill>
                <a:latin typeface="Cambria"/>
                <a:cs typeface="Cambria"/>
              </a:rPr>
              <a:t>ALGORITHM (BCSC0012)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Maintaining</a:t>
            </a:r>
            <a:r>
              <a:rPr spc="-114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dirty="0"/>
              <a:t>Heap</a:t>
            </a:r>
            <a:r>
              <a:rPr spc="-130" dirty="0"/>
              <a:t> </a:t>
            </a:r>
            <a:r>
              <a:rPr spc="-10" dirty="0"/>
              <a:t>Property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5686" y="1437233"/>
            <a:ext cx="7940675" cy="45116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srgbClr val="006EC0"/>
                </a:solidFill>
                <a:latin typeface="Arial"/>
                <a:cs typeface="Arial"/>
              </a:rPr>
              <a:t>Suppose</a:t>
            </a:r>
            <a:r>
              <a:rPr sz="3200" b="1" spc="-8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6EC0"/>
                </a:solidFill>
                <a:latin typeface="Arial"/>
                <a:cs typeface="Arial"/>
              </a:rPr>
              <a:t>a</a:t>
            </a:r>
            <a:r>
              <a:rPr sz="3200" b="1" spc="-4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6EC0"/>
                </a:solidFill>
                <a:latin typeface="Arial"/>
                <a:cs typeface="Arial"/>
              </a:rPr>
              <a:t>node</a:t>
            </a:r>
            <a:r>
              <a:rPr sz="3200" b="1" spc="-8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6EC0"/>
                </a:solidFill>
                <a:latin typeface="Arial"/>
                <a:cs typeface="Arial"/>
              </a:rPr>
              <a:t>is</a:t>
            </a:r>
            <a:r>
              <a:rPr sz="3200" b="1" spc="-3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6EC0"/>
                </a:solidFill>
                <a:latin typeface="Arial"/>
                <a:cs typeface="Arial"/>
              </a:rPr>
              <a:t>smaller</a:t>
            </a:r>
            <a:r>
              <a:rPr sz="3200" b="1" spc="-4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6EC0"/>
                </a:solidFill>
                <a:latin typeface="Arial"/>
                <a:cs typeface="Arial"/>
              </a:rPr>
              <a:t>than</a:t>
            </a:r>
            <a:r>
              <a:rPr sz="3200" b="1" spc="-9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6EC0"/>
                </a:solidFill>
                <a:latin typeface="Arial"/>
                <a:cs typeface="Arial"/>
              </a:rPr>
              <a:t>a</a:t>
            </a:r>
            <a:r>
              <a:rPr sz="3200" b="1" spc="-2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6EC0"/>
                </a:solidFill>
                <a:latin typeface="Arial"/>
                <a:cs typeface="Arial"/>
              </a:rPr>
              <a:t>child</a:t>
            </a:r>
            <a:endParaRPr sz="3200">
              <a:latin typeface="Arial"/>
              <a:cs typeface="Arial"/>
            </a:endParaRPr>
          </a:p>
          <a:p>
            <a:pPr marL="850900" marR="517525" lvl="1" indent="-381000">
              <a:lnSpc>
                <a:spcPct val="102200"/>
              </a:lnSpc>
              <a:spcBef>
                <a:spcPts val="445"/>
              </a:spcBef>
              <a:buChar char="–"/>
              <a:tabLst>
                <a:tab pos="850265" algn="l"/>
                <a:tab pos="850900" algn="l"/>
              </a:tabLst>
            </a:pPr>
            <a:r>
              <a:rPr sz="3200" dirty="0">
                <a:latin typeface="Microsoft Sans Serif"/>
                <a:cs typeface="Microsoft Sans Serif"/>
              </a:rPr>
              <a:t>Left</a:t>
            </a:r>
            <a:r>
              <a:rPr sz="3200" spc="-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and</a:t>
            </a:r>
            <a:r>
              <a:rPr sz="3200" spc="-4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Right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subtrees</a:t>
            </a:r>
            <a:r>
              <a:rPr sz="3200" spc="-4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Comic Sans MS"/>
                <a:cs typeface="Comic Sans MS"/>
              </a:rPr>
              <a:t>i</a:t>
            </a:r>
            <a:r>
              <a:rPr sz="3200" spc="-80" dirty="0">
                <a:latin typeface="Comic Sans MS"/>
                <a:cs typeface="Comic Sans MS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are</a:t>
            </a:r>
            <a:r>
              <a:rPr sz="3200" spc="-3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max- </a:t>
            </a:r>
            <a:r>
              <a:rPr sz="3200" spc="-10" dirty="0">
                <a:latin typeface="Microsoft Sans Serif"/>
                <a:cs typeface="Microsoft Sans Serif"/>
              </a:rPr>
              <a:t>heaps</a:t>
            </a:r>
            <a:endParaRPr sz="32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1045"/>
              </a:spcBef>
              <a:buFont typeface="Microsoft Sans Serif"/>
              <a:buChar char="•"/>
              <a:tabLst>
                <a:tab pos="469265" algn="l"/>
                <a:tab pos="469900" algn="l"/>
              </a:tabLst>
            </a:pPr>
            <a:r>
              <a:rPr sz="3200" b="1" spc="-190" dirty="0">
                <a:solidFill>
                  <a:srgbClr val="006EC0"/>
                </a:solidFill>
                <a:latin typeface="Arial"/>
                <a:cs typeface="Arial"/>
              </a:rPr>
              <a:t>To</a:t>
            </a:r>
            <a:r>
              <a:rPr sz="3200" b="1" spc="-18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6EC0"/>
                </a:solidFill>
                <a:latin typeface="Arial"/>
                <a:cs typeface="Arial"/>
              </a:rPr>
              <a:t>eliminate</a:t>
            </a:r>
            <a:r>
              <a:rPr sz="3200" b="1" spc="-9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6EC0"/>
                </a:solidFill>
                <a:latin typeface="Arial"/>
                <a:cs typeface="Arial"/>
              </a:rPr>
              <a:t>the</a:t>
            </a:r>
            <a:r>
              <a:rPr sz="3200" b="1" spc="-7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6EC0"/>
                </a:solidFill>
                <a:latin typeface="Arial"/>
                <a:cs typeface="Arial"/>
              </a:rPr>
              <a:t>violation:</a:t>
            </a:r>
            <a:endParaRPr sz="3200">
              <a:latin typeface="Arial"/>
              <a:cs typeface="Arial"/>
            </a:endParaRPr>
          </a:p>
          <a:p>
            <a:pPr marL="850900" lvl="1" indent="-381000">
              <a:lnSpc>
                <a:spcPct val="100000"/>
              </a:lnSpc>
              <a:spcBef>
                <a:spcPts val="815"/>
              </a:spcBef>
              <a:buChar char="–"/>
              <a:tabLst>
                <a:tab pos="850265" algn="l"/>
                <a:tab pos="850900" algn="l"/>
              </a:tabLst>
            </a:pPr>
            <a:r>
              <a:rPr sz="3200" dirty="0">
                <a:latin typeface="Microsoft Sans Serif"/>
                <a:cs typeface="Microsoft Sans Serif"/>
              </a:rPr>
              <a:t>Exchange</a:t>
            </a:r>
            <a:r>
              <a:rPr sz="3200" spc="-8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with</a:t>
            </a:r>
            <a:r>
              <a:rPr sz="3200" spc="-5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larger</a:t>
            </a:r>
            <a:r>
              <a:rPr sz="3200" spc="-7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child</a:t>
            </a:r>
            <a:endParaRPr sz="3200">
              <a:latin typeface="Microsoft Sans Serif"/>
              <a:cs typeface="Microsoft Sans Serif"/>
            </a:endParaRPr>
          </a:p>
          <a:p>
            <a:pPr marL="850900" lvl="1" indent="-381000">
              <a:lnSpc>
                <a:spcPct val="100000"/>
              </a:lnSpc>
              <a:spcBef>
                <a:spcPts val="810"/>
              </a:spcBef>
              <a:buChar char="–"/>
              <a:tabLst>
                <a:tab pos="850265" algn="l"/>
                <a:tab pos="850900" algn="l"/>
              </a:tabLst>
            </a:pPr>
            <a:r>
              <a:rPr sz="3200" dirty="0">
                <a:latin typeface="Microsoft Sans Serif"/>
                <a:cs typeface="Microsoft Sans Serif"/>
              </a:rPr>
              <a:t>Move</a:t>
            </a:r>
            <a:r>
              <a:rPr sz="3200" spc="-4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down</a:t>
            </a:r>
            <a:r>
              <a:rPr sz="3200" spc="-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the</a:t>
            </a:r>
            <a:r>
              <a:rPr sz="3200" spc="-2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tree</a:t>
            </a:r>
            <a:endParaRPr sz="3200">
              <a:latin typeface="Microsoft Sans Serif"/>
              <a:cs typeface="Microsoft Sans Serif"/>
            </a:endParaRPr>
          </a:p>
          <a:p>
            <a:pPr marL="850900" marR="207010" lvl="1" indent="-381000">
              <a:lnSpc>
                <a:spcPct val="100000"/>
              </a:lnSpc>
              <a:spcBef>
                <a:spcPts val="790"/>
              </a:spcBef>
              <a:buChar char="–"/>
              <a:tabLst>
                <a:tab pos="850265" algn="l"/>
                <a:tab pos="850900" algn="l"/>
              </a:tabLst>
            </a:pPr>
            <a:r>
              <a:rPr sz="3200" dirty="0">
                <a:latin typeface="Microsoft Sans Serif"/>
                <a:cs typeface="Microsoft Sans Serif"/>
              </a:rPr>
              <a:t>Continue</a:t>
            </a:r>
            <a:r>
              <a:rPr sz="3200" spc="-8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until</a:t>
            </a:r>
            <a:r>
              <a:rPr sz="3200" spc="-6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node</a:t>
            </a:r>
            <a:r>
              <a:rPr sz="3200" spc="-4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is</a:t>
            </a:r>
            <a:r>
              <a:rPr sz="3200" spc="-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not</a:t>
            </a:r>
            <a:r>
              <a:rPr sz="3200" spc="-5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smaller</a:t>
            </a:r>
            <a:r>
              <a:rPr sz="3200" spc="-6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than </a:t>
            </a:r>
            <a:r>
              <a:rPr sz="3200" spc="-10" dirty="0">
                <a:latin typeface="Microsoft Sans Serif"/>
                <a:cs typeface="Microsoft Sans Serif"/>
              </a:rPr>
              <a:t>children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6507" y="2308860"/>
            <a:ext cx="2942844" cy="24886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061" y="1349755"/>
            <a:ext cx="253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MAX-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HEAPIFY(A,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2,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10)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793748"/>
            <a:ext cx="2936748" cy="1866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0488" y="3783329"/>
            <a:ext cx="310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A[2]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violates the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heap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property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7283" y="2915869"/>
            <a:ext cx="1179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0011"/>
                </a:solidFill>
                <a:latin typeface="Microsoft Sans Serif"/>
                <a:cs typeface="Microsoft Sans Serif"/>
              </a:rPr>
              <a:t>A[2]</a:t>
            </a:r>
            <a:r>
              <a:rPr sz="1800" spc="-5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DD0011"/>
                </a:solidFill>
                <a:latin typeface="Symbol"/>
                <a:cs typeface="Symbol"/>
              </a:rPr>
              <a:t></a:t>
            </a:r>
            <a:r>
              <a:rPr sz="1800" spc="-85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DD0011"/>
                </a:solidFill>
                <a:latin typeface="Microsoft Sans Serif"/>
                <a:cs typeface="Microsoft Sans Serif"/>
              </a:rPr>
              <a:t>A[4]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2440" y="1799844"/>
            <a:ext cx="2938272" cy="18653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79740" y="3783329"/>
            <a:ext cx="310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A[4]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violates the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heap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property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29612" y="4256315"/>
            <a:ext cx="2937369" cy="18945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20770" y="5204841"/>
            <a:ext cx="1182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0011"/>
                </a:solidFill>
                <a:latin typeface="Microsoft Sans Serif"/>
                <a:cs typeface="Microsoft Sans Serif"/>
              </a:rPr>
              <a:t>A[4]</a:t>
            </a:r>
            <a:r>
              <a:rPr sz="1800" spc="-2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DD0011"/>
                </a:solidFill>
                <a:latin typeface="Symbol"/>
                <a:cs typeface="Symbol"/>
              </a:rPr>
              <a:t></a:t>
            </a:r>
            <a:r>
              <a:rPr sz="1800" spc="-85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DD0011"/>
                </a:solidFill>
                <a:latin typeface="Microsoft Sans Serif"/>
                <a:cs typeface="Microsoft Sans Serif"/>
              </a:rPr>
              <a:t>A[9]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0385" y="6183579"/>
            <a:ext cx="236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Heap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property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restored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Example</a:t>
            </a: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282" y="1235202"/>
            <a:ext cx="2618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Assumptions: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787" y="1737816"/>
            <a:ext cx="2596515" cy="227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00000"/>
              </a:lnSpc>
              <a:spcBef>
                <a:spcPts val="100"/>
              </a:spcBef>
              <a:buChar char="–"/>
              <a:tabLst>
                <a:tab pos="393065" algn="l"/>
                <a:tab pos="393700" algn="l"/>
              </a:tabLst>
            </a:pPr>
            <a:r>
              <a:rPr sz="2400" dirty="0">
                <a:latin typeface="Microsoft Sans Serif"/>
                <a:cs typeface="Microsoft Sans Serif"/>
              </a:rPr>
              <a:t>Left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Right </a:t>
            </a:r>
            <a:r>
              <a:rPr sz="2400" dirty="0">
                <a:latin typeface="Microsoft Sans Serif"/>
                <a:cs typeface="Microsoft Sans Serif"/>
              </a:rPr>
              <a:t>subtrees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Comic Sans MS"/>
                <a:cs typeface="Comic Sans MS"/>
              </a:rPr>
              <a:t>i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are </a:t>
            </a:r>
            <a:r>
              <a:rPr sz="2400" dirty="0">
                <a:latin typeface="Microsoft Sans Serif"/>
                <a:cs typeface="Microsoft Sans Serif"/>
              </a:rPr>
              <a:t>max-</a:t>
            </a:r>
            <a:r>
              <a:rPr sz="2400" spc="-10" dirty="0">
                <a:latin typeface="Microsoft Sans Serif"/>
                <a:cs typeface="Microsoft Sans Serif"/>
              </a:rPr>
              <a:t>heaps</a:t>
            </a:r>
            <a:endParaRPr sz="2400">
              <a:latin typeface="Microsoft Sans Serif"/>
              <a:cs typeface="Microsoft Sans Serif"/>
            </a:endParaRPr>
          </a:p>
          <a:p>
            <a:pPr marL="393700" marR="155575" indent="-381000">
              <a:lnSpc>
                <a:spcPct val="101099"/>
              </a:lnSpc>
              <a:spcBef>
                <a:spcPts val="315"/>
              </a:spcBef>
              <a:buChar char="–"/>
              <a:tabLst>
                <a:tab pos="393065" algn="l"/>
                <a:tab pos="393700" algn="l"/>
              </a:tabLst>
            </a:pPr>
            <a:r>
              <a:rPr sz="2400" dirty="0">
                <a:latin typeface="Comic Sans MS"/>
                <a:cs typeface="Comic Sans MS"/>
              </a:rPr>
              <a:t>A[i]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may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be </a:t>
            </a:r>
            <a:r>
              <a:rPr sz="2400" dirty="0">
                <a:latin typeface="Microsoft Sans Serif"/>
                <a:cs typeface="Microsoft Sans Serif"/>
              </a:rPr>
              <a:t>smaller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than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its </a:t>
            </a:r>
            <a:r>
              <a:rPr sz="2400" spc="-10" dirty="0">
                <a:latin typeface="Microsoft Sans Serif"/>
                <a:cs typeface="Microsoft Sans Serif"/>
              </a:rPr>
              <a:t>children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1798" y="1135936"/>
            <a:ext cx="3640454" cy="13773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i="1" spc="-95" dirty="0">
                <a:solidFill>
                  <a:srgbClr val="DD0011"/>
                </a:solidFill>
                <a:latin typeface="Times New Roman"/>
                <a:cs typeface="Times New Roman"/>
              </a:rPr>
              <a:t>Alg:</a:t>
            </a:r>
            <a:r>
              <a:rPr sz="2400" i="1" spc="-120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sz="2400" u="heavy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Microsoft Sans Serif"/>
                <a:cs typeface="Microsoft Sans Serif"/>
              </a:rPr>
              <a:t>MAX-</a:t>
            </a:r>
            <a:r>
              <a:rPr sz="2400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Microsoft Sans Serif"/>
                <a:cs typeface="Microsoft Sans Serif"/>
              </a:rPr>
              <a:t>HEAPIFY(</a:t>
            </a:r>
            <a:r>
              <a:rPr sz="2400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Comic Sans MS"/>
                <a:cs typeface="Comic Sans MS"/>
              </a:rPr>
              <a:t>A,</a:t>
            </a:r>
            <a:r>
              <a:rPr sz="2400" u="heavy" spc="-8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Comic Sans MS"/>
                <a:cs typeface="Comic Sans MS"/>
              </a:rPr>
              <a:t>i,</a:t>
            </a:r>
            <a:r>
              <a:rPr sz="2400" u="heavy" spc="-3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Comic Sans MS"/>
                <a:cs typeface="Comic Sans MS"/>
              </a:rPr>
              <a:t> </a:t>
            </a:r>
            <a:r>
              <a:rPr sz="2400" u="heavy" spc="-2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Comic Sans MS"/>
                <a:cs typeface="Comic Sans MS"/>
              </a:rPr>
              <a:t>n</a:t>
            </a:r>
            <a:r>
              <a:rPr sz="2400" u="heavy" spc="-2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l</a:t>
            </a:r>
            <a:r>
              <a:rPr sz="2400" spc="-9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←</a:t>
            </a:r>
            <a:r>
              <a:rPr sz="2400" spc="-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LEFT(</a:t>
            </a:r>
            <a:r>
              <a:rPr sz="2400" spc="-10" dirty="0">
                <a:solidFill>
                  <a:srgbClr val="333399"/>
                </a:solidFill>
                <a:latin typeface="Comic Sans MS"/>
                <a:cs typeface="Comic Sans MS"/>
              </a:rPr>
              <a:t>i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r</a:t>
            </a:r>
            <a:r>
              <a:rPr sz="2400" spc="-10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←</a:t>
            </a:r>
            <a:r>
              <a:rPr sz="2400" spc="-1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RIGHT(</a:t>
            </a:r>
            <a:r>
              <a:rPr sz="2400" spc="-10" dirty="0">
                <a:solidFill>
                  <a:srgbClr val="333399"/>
                </a:solidFill>
                <a:latin typeface="Comic Sans MS"/>
                <a:cs typeface="Comic Sans MS"/>
              </a:rPr>
              <a:t>i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1798" y="2483672"/>
            <a:ext cx="3321050" cy="9105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if</a:t>
            </a:r>
            <a:r>
              <a:rPr sz="24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l</a:t>
            </a:r>
            <a:r>
              <a:rPr sz="2400" spc="-2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≤</a:t>
            </a:r>
            <a:r>
              <a:rPr sz="2400" spc="-3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n</a:t>
            </a:r>
            <a:r>
              <a:rPr sz="2400" spc="-7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and</a:t>
            </a:r>
            <a:r>
              <a:rPr sz="2400" spc="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A[l]</a:t>
            </a:r>
            <a:r>
              <a:rPr sz="2400" spc="-4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&gt;</a:t>
            </a:r>
            <a:r>
              <a:rPr sz="2400" spc="-5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Comic Sans MS"/>
                <a:cs typeface="Comic Sans MS"/>
              </a:rPr>
              <a:t>A[i]</a:t>
            </a:r>
            <a:endParaRPr sz="2400">
              <a:latin typeface="Comic Sans MS"/>
              <a:cs typeface="Comic Sans MS"/>
            </a:endParaRPr>
          </a:p>
          <a:p>
            <a:pPr marL="722630" indent="-710565">
              <a:lnSpc>
                <a:spcPct val="100000"/>
              </a:lnSpc>
              <a:spcBef>
                <a:spcPts val="600"/>
              </a:spcBef>
              <a:buAutoNum type="arabicPeriod" startAt="3"/>
              <a:tabLst>
                <a:tab pos="722630" algn="l"/>
                <a:tab pos="72326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then</a:t>
            </a:r>
            <a:r>
              <a:rPr sz="24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largest</a:t>
            </a:r>
            <a:r>
              <a:rPr sz="2400" spc="-7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←</a:t>
            </a:r>
            <a:r>
              <a:rPr sz="2400" spc="-25" dirty="0">
                <a:solidFill>
                  <a:srgbClr val="333399"/>
                </a:solidFill>
                <a:latin typeface="Comic Sans MS"/>
                <a:cs typeface="Comic Sans MS"/>
              </a:rPr>
              <a:t>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1798" y="3436111"/>
            <a:ext cx="1062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5.</a:t>
            </a:r>
            <a:r>
              <a:rPr sz="2400" b="1" spc="-6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spc="-20" dirty="0">
                <a:solidFill>
                  <a:srgbClr val="333399"/>
                </a:solidFill>
                <a:latin typeface="Comic Sans MS"/>
                <a:cs typeface="Comic Sans MS"/>
              </a:rPr>
              <a:t>Else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1798" y="3801998"/>
            <a:ext cx="4354830" cy="179323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741045" indent="-728980">
              <a:lnSpc>
                <a:spcPct val="100000"/>
              </a:lnSpc>
              <a:spcBef>
                <a:spcPts val="695"/>
              </a:spcBef>
              <a:buAutoNum type="arabicPeriod" startAt="6"/>
              <a:tabLst>
                <a:tab pos="741045" algn="l"/>
                <a:tab pos="741680" algn="l"/>
              </a:tabLst>
            </a:pP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largest</a:t>
            </a:r>
            <a:r>
              <a:rPr sz="2400" spc="-8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←</a:t>
            </a:r>
            <a:r>
              <a:rPr sz="2400" spc="-25" dirty="0">
                <a:solidFill>
                  <a:srgbClr val="333399"/>
                </a:solidFill>
                <a:latin typeface="Comic Sans MS"/>
                <a:cs typeface="Comic Sans MS"/>
              </a:rPr>
              <a:t>i;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 startAt="6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if</a:t>
            </a:r>
            <a:r>
              <a:rPr sz="24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r</a:t>
            </a:r>
            <a:r>
              <a:rPr sz="2400" spc="-3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≤</a:t>
            </a:r>
            <a:r>
              <a:rPr sz="2400" spc="-3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n</a:t>
            </a:r>
            <a:r>
              <a:rPr sz="2400" spc="-6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and</a:t>
            </a:r>
            <a:r>
              <a:rPr sz="2400" spc="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A[r]</a:t>
            </a:r>
            <a:r>
              <a:rPr sz="2400" spc="-6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&gt;</a:t>
            </a:r>
            <a:r>
              <a:rPr sz="2400" spc="-4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mic Sans MS"/>
                <a:cs typeface="Comic Sans MS"/>
              </a:rPr>
              <a:t>A[largest]</a:t>
            </a:r>
            <a:endParaRPr sz="2400">
              <a:latin typeface="Comic Sans MS"/>
              <a:cs typeface="Comic Sans MS"/>
            </a:endParaRPr>
          </a:p>
          <a:p>
            <a:pPr marL="722630" indent="-710565">
              <a:lnSpc>
                <a:spcPct val="100000"/>
              </a:lnSpc>
              <a:spcBef>
                <a:spcPts val="605"/>
              </a:spcBef>
              <a:buAutoNum type="arabicPeriod" startAt="6"/>
              <a:tabLst>
                <a:tab pos="722630" algn="l"/>
                <a:tab pos="72326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then</a:t>
            </a:r>
            <a:r>
              <a:rPr sz="24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largest</a:t>
            </a:r>
            <a:r>
              <a:rPr sz="2400" spc="-7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←</a:t>
            </a:r>
            <a:r>
              <a:rPr sz="2400" spc="-25" dirty="0">
                <a:solidFill>
                  <a:srgbClr val="333399"/>
                </a:solidFill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 startAt="6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if</a:t>
            </a:r>
            <a:r>
              <a:rPr sz="2400" b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largest</a:t>
            </a:r>
            <a:r>
              <a:rPr sz="2400" spc="-5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</a:t>
            </a:r>
            <a:r>
              <a:rPr sz="2400" spc="7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Comic Sans MS"/>
                <a:cs typeface="Comic Sans MS"/>
              </a:rPr>
              <a:t>i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1798" y="5558510"/>
            <a:ext cx="5478780" cy="90931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722630" indent="-710565">
              <a:lnSpc>
                <a:spcPct val="100000"/>
              </a:lnSpc>
              <a:spcBef>
                <a:spcPts val="695"/>
              </a:spcBef>
              <a:buAutoNum type="arabicPeriod" startAt="10"/>
              <a:tabLst>
                <a:tab pos="722630" algn="l"/>
                <a:tab pos="72326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then</a:t>
            </a:r>
            <a:r>
              <a:rPr sz="2400" b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exchange</a:t>
            </a:r>
            <a:r>
              <a:rPr sz="2400" spc="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A[i]</a:t>
            </a:r>
            <a:r>
              <a:rPr sz="2400" spc="-7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↔</a:t>
            </a:r>
            <a:r>
              <a:rPr sz="2400" spc="9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mic Sans MS"/>
                <a:cs typeface="Comic Sans MS"/>
              </a:rPr>
              <a:t>A[largest]</a:t>
            </a:r>
            <a:endParaRPr sz="2400">
              <a:latin typeface="Comic Sans MS"/>
              <a:cs typeface="Comic Sans MS"/>
            </a:endParaRPr>
          </a:p>
          <a:p>
            <a:pPr marL="1480185" indent="-1468120">
              <a:lnSpc>
                <a:spcPct val="100000"/>
              </a:lnSpc>
              <a:spcBef>
                <a:spcPts val="600"/>
              </a:spcBef>
              <a:buAutoNum type="arabicPeriod" startAt="10"/>
              <a:tabLst>
                <a:tab pos="1480185" algn="l"/>
                <a:tab pos="1480820" algn="l"/>
              </a:tabLst>
            </a:pP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MAX-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HEAPIFY(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A,</a:t>
            </a:r>
            <a:r>
              <a:rPr sz="2400" spc="-11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largest,</a:t>
            </a:r>
            <a:r>
              <a:rPr sz="2400" spc="-114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Comic Sans MS"/>
                <a:cs typeface="Comic Sans MS"/>
              </a:rPr>
              <a:t>n</a:t>
            </a:r>
            <a:r>
              <a:rPr sz="2400" spc="-25" dirty="0">
                <a:solidFill>
                  <a:srgbClr val="333399"/>
                </a:solidFill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19" y="3962400"/>
            <a:ext cx="2514600" cy="215493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Maintaining</a:t>
            </a:r>
            <a:r>
              <a:rPr spc="-114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dirty="0"/>
              <a:t>Heap</a:t>
            </a:r>
            <a:r>
              <a:rPr spc="-130" dirty="0"/>
              <a:t> </a:t>
            </a:r>
            <a:r>
              <a:rPr spc="-10" dirty="0"/>
              <a:t>Property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793" y="6422847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Microsoft Sans Serif"/>
                <a:cs typeface="Microsoft Sans Serif"/>
              </a:rPr>
              <a:t>12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59" y="1392758"/>
            <a:ext cx="19488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Intuitively: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259" y="3535807"/>
            <a:ext cx="10370820" cy="1891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Running</a:t>
            </a:r>
            <a:r>
              <a:rPr sz="2800" spc="-3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time</a:t>
            </a:r>
            <a:r>
              <a:rPr sz="2800" spc="-1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of</a:t>
            </a:r>
            <a:r>
              <a:rPr sz="2800" spc="-5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spc="-30" dirty="0">
                <a:solidFill>
                  <a:srgbClr val="333399"/>
                </a:solidFill>
                <a:latin typeface="Microsoft Sans Serif"/>
                <a:cs typeface="Microsoft Sans Serif"/>
              </a:rPr>
              <a:t>MAX-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HEAPIFY</a:t>
            </a:r>
            <a:r>
              <a:rPr sz="2800" spc="-8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is</a:t>
            </a:r>
            <a:r>
              <a:rPr sz="2800" spc="-4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Comic Sans MS"/>
                <a:cs typeface="Comic Sans MS"/>
              </a:rPr>
              <a:t>O(lgn)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Can</a:t>
            </a:r>
            <a:r>
              <a:rPr sz="2800" spc="1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be</a:t>
            </a:r>
            <a:r>
              <a:rPr sz="2800" spc="-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written</a:t>
            </a:r>
            <a:r>
              <a:rPr sz="2800" spc="-1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in</a:t>
            </a:r>
            <a:r>
              <a:rPr sz="28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terms</a:t>
            </a:r>
            <a:r>
              <a:rPr sz="2800" spc="-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of the</a:t>
            </a:r>
            <a:r>
              <a:rPr sz="2800" spc="-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height</a:t>
            </a:r>
            <a:r>
              <a:rPr sz="2800" spc="-2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of</a:t>
            </a:r>
            <a:r>
              <a:rPr sz="28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the</a:t>
            </a:r>
            <a:r>
              <a:rPr sz="2800" spc="-3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heap, as</a:t>
            </a:r>
            <a:r>
              <a:rPr sz="2800" spc="-1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being</a:t>
            </a:r>
            <a:r>
              <a:rPr sz="2800" spc="5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Comic Sans MS"/>
                <a:cs typeface="Comic Sans MS"/>
              </a:rPr>
              <a:t>O(h)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2320"/>
              </a:spcBef>
              <a:tabLst>
                <a:tab pos="756285" algn="l"/>
              </a:tabLst>
            </a:pPr>
            <a:r>
              <a:rPr sz="2800" spc="-50" dirty="0">
                <a:latin typeface="Microsoft Sans Serif"/>
                <a:cs typeface="Microsoft Sans Serif"/>
              </a:rPr>
              <a:t>–</a:t>
            </a:r>
            <a:r>
              <a:rPr sz="2800" dirty="0">
                <a:latin typeface="Microsoft Sans Serif"/>
                <a:cs typeface="Microsoft Sans Serif"/>
              </a:rPr>
              <a:t>	Since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height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heap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is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Symbol"/>
                <a:cs typeface="Symbol"/>
              </a:rPr>
              <a:t></a:t>
            </a:r>
            <a:r>
              <a:rPr sz="2800" spc="-10" dirty="0">
                <a:latin typeface="Comic Sans MS"/>
                <a:cs typeface="Comic Sans MS"/>
              </a:rPr>
              <a:t>lgn</a:t>
            </a:r>
            <a:r>
              <a:rPr sz="2800" spc="-10" dirty="0">
                <a:latin typeface="Symbol"/>
                <a:cs typeface="Symbol"/>
              </a:rPr>
              <a:t></a:t>
            </a:r>
            <a:endParaRPr sz="2800">
              <a:latin typeface="Symbol"/>
              <a:cs typeface="Symbo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59763" y="2004060"/>
            <a:ext cx="7198359" cy="1077595"/>
            <a:chOff x="1159763" y="2004060"/>
            <a:chExt cx="7198359" cy="10775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9763" y="2042160"/>
              <a:ext cx="7197852" cy="10393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975092" y="2004060"/>
              <a:ext cx="312420" cy="365760"/>
            </a:xfrm>
            <a:custGeom>
              <a:avLst/>
              <a:gdLst/>
              <a:ahLst/>
              <a:cxnLst/>
              <a:rect l="l" t="t" r="r" b="b"/>
              <a:pathLst>
                <a:path w="312420" h="365760">
                  <a:moveTo>
                    <a:pt x="31242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12420" y="36576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55991" y="202641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h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6715" y="2510027"/>
            <a:ext cx="439420" cy="3676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75"/>
              </a:spcBef>
            </a:pPr>
            <a:r>
              <a:rPr sz="1800" spc="-25" dirty="0">
                <a:latin typeface="Microsoft Sans Serif"/>
                <a:cs typeface="Microsoft Sans Serif"/>
              </a:rPr>
              <a:t>2h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7916" y="2750820"/>
            <a:ext cx="633730" cy="367030"/>
          </a:xfrm>
          <a:custGeom>
            <a:avLst/>
            <a:gdLst/>
            <a:ahLst/>
            <a:cxnLst/>
            <a:rect l="l" t="t" r="r" b="b"/>
            <a:pathLst>
              <a:path w="633729" h="367030">
                <a:moveTo>
                  <a:pt x="633603" y="0"/>
                </a:moveTo>
                <a:lnTo>
                  <a:pt x="0" y="0"/>
                </a:lnTo>
                <a:lnTo>
                  <a:pt x="0" y="366902"/>
                </a:lnTo>
                <a:lnTo>
                  <a:pt x="633603" y="366902"/>
                </a:lnTo>
                <a:lnTo>
                  <a:pt x="6336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7545" y="2774696"/>
            <a:ext cx="474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Microsoft Sans Serif"/>
                <a:cs typeface="Microsoft Sans Serif"/>
              </a:rPr>
              <a:t>O(h</a:t>
            </a:r>
            <a:r>
              <a:rPr sz="1600" spc="-20" dirty="0">
                <a:latin typeface="Microsoft Sans Serif"/>
                <a:cs typeface="Microsoft Sans Serif"/>
              </a:rPr>
              <a:t>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3386" y="1929765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-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2964" y="2159000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-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6012" y="2337053"/>
            <a:ext cx="136525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ts val="269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-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690"/>
              </a:lnSpc>
            </a:pPr>
            <a:r>
              <a:rPr sz="2400" dirty="0">
                <a:latin typeface="Microsoft Sans Serif"/>
                <a:cs typeface="Microsoft Sans Serif"/>
              </a:rPr>
              <a:t>-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MAX-</a:t>
            </a:r>
            <a:r>
              <a:rPr spc="-10" dirty="0"/>
              <a:t>HEAPIFY</a:t>
            </a:r>
            <a:r>
              <a:rPr spc="-125" dirty="0"/>
              <a:t> </a:t>
            </a:r>
            <a:r>
              <a:rPr spc="-25" dirty="0"/>
              <a:t>Running</a:t>
            </a:r>
            <a:r>
              <a:rPr spc="-155" dirty="0"/>
              <a:t> </a:t>
            </a:r>
            <a:r>
              <a:rPr spc="-20" dirty="0"/>
              <a:t>Time</a:t>
            </a: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963" y="3558028"/>
            <a:ext cx="3793490" cy="156273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n</a:t>
            </a:r>
            <a:r>
              <a:rPr sz="2400" spc="-9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=</a:t>
            </a:r>
            <a:r>
              <a:rPr sz="2400" spc="-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length[A]</a:t>
            </a:r>
            <a:endParaRPr sz="2400">
              <a:latin typeface="Microsoft Sans Serif"/>
              <a:cs typeface="Microsoft Sans Serif"/>
            </a:endParaRPr>
          </a:p>
          <a:p>
            <a:pPr marL="629920" indent="-61722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29285" algn="l"/>
                <a:tab pos="62992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i</a:t>
            </a:r>
            <a:r>
              <a:rPr sz="2400" spc="-1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←</a:t>
            </a:r>
            <a:r>
              <a:rPr sz="2400" spc="7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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n/2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</a:t>
            </a:r>
            <a:r>
              <a:rPr sz="2400" spc="-1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downto</a:t>
            </a:r>
            <a:r>
              <a:rPr sz="2400" b="1" spc="-10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400" spc="-25" dirty="0">
                <a:solidFill>
                  <a:srgbClr val="333399"/>
                </a:solidFill>
                <a:latin typeface="Microsoft Sans Serif"/>
                <a:cs typeface="Microsoft Sans Serif"/>
              </a:rPr>
              <a:t>3.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4677" y="4723892"/>
            <a:ext cx="35674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do</a:t>
            </a:r>
            <a:r>
              <a:rPr sz="2400" b="1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MAX-HEAPIFY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(A,</a:t>
            </a:r>
            <a:r>
              <a:rPr sz="2400" spc="-9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i,</a:t>
            </a:r>
            <a:r>
              <a:rPr sz="2400" spc="-6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Comic Sans MS"/>
                <a:cs typeface="Comic Sans MS"/>
              </a:rPr>
              <a:t>n)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35" y="1110741"/>
            <a:ext cx="8241665" cy="2464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Convert</a:t>
            </a:r>
            <a:r>
              <a:rPr sz="2400" spc="-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an</a:t>
            </a:r>
            <a:r>
              <a:rPr sz="2400" spc="2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array</a:t>
            </a:r>
            <a:r>
              <a:rPr sz="2400" spc="1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A[1</a:t>
            </a:r>
            <a:r>
              <a:rPr sz="2400" spc="-6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…</a:t>
            </a:r>
            <a:r>
              <a:rPr sz="2400" spc="-2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n]</a:t>
            </a:r>
            <a:r>
              <a:rPr sz="2400" spc="-5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into</a:t>
            </a:r>
            <a:r>
              <a:rPr sz="2400" spc="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a</a:t>
            </a:r>
            <a:r>
              <a:rPr sz="2400" spc="2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max-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</a:t>
            </a:r>
            <a:r>
              <a:rPr sz="2400" spc="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(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n</a:t>
            </a:r>
            <a:r>
              <a:rPr sz="2400" spc="-1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=</a:t>
            </a:r>
            <a:r>
              <a:rPr sz="2400" spc="-2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mic Sans MS"/>
                <a:cs typeface="Comic Sans MS"/>
              </a:rPr>
              <a:t>length[A]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elements</a:t>
            </a:r>
            <a:r>
              <a:rPr sz="2400" spc="1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in</a:t>
            </a:r>
            <a:r>
              <a:rPr sz="2400" spc="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the</a:t>
            </a:r>
            <a:r>
              <a:rPr sz="2400" spc="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subarray</a:t>
            </a:r>
            <a:r>
              <a:rPr sz="2400" spc="-1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A[(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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n/2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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+1)</a:t>
            </a:r>
            <a:r>
              <a:rPr sz="2400" spc="-8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..</a:t>
            </a:r>
            <a:r>
              <a:rPr sz="2400" spc="-4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n]</a:t>
            </a:r>
            <a:r>
              <a:rPr sz="2400" spc="-9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are</a:t>
            </a:r>
            <a:r>
              <a:rPr sz="2400" spc="1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leaves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Apply</a:t>
            </a:r>
            <a:r>
              <a:rPr sz="2400" spc="3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MAX-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HEAPIFY</a:t>
            </a:r>
            <a:r>
              <a:rPr sz="2400" spc="-8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on elements</a:t>
            </a:r>
            <a:r>
              <a:rPr sz="2400" spc="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between</a:t>
            </a:r>
            <a:r>
              <a:rPr sz="2400" spc="1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1</a:t>
            </a:r>
            <a:r>
              <a:rPr sz="2400" spc="-10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and</a:t>
            </a:r>
            <a:r>
              <a:rPr sz="2400" spc="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Symbol"/>
                <a:cs typeface="Symbol"/>
              </a:rPr>
              <a:t></a:t>
            </a:r>
            <a:r>
              <a:rPr sz="2400" spc="-10" dirty="0">
                <a:solidFill>
                  <a:srgbClr val="333399"/>
                </a:solidFill>
                <a:latin typeface="Comic Sans MS"/>
                <a:cs typeface="Comic Sans MS"/>
              </a:rPr>
              <a:t>n/2</a:t>
            </a:r>
            <a:r>
              <a:rPr sz="2400" spc="-10" dirty="0">
                <a:solidFill>
                  <a:srgbClr val="333399"/>
                </a:solidFill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Symbol"/>
              <a:cs typeface="Symbol"/>
            </a:endParaRPr>
          </a:p>
          <a:p>
            <a:pPr marL="121920">
              <a:lnSpc>
                <a:spcPct val="100000"/>
              </a:lnSpc>
            </a:pPr>
            <a:r>
              <a:rPr sz="2400" i="1" spc="-114" dirty="0">
                <a:solidFill>
                  <a:srgbClr val="DD0011"/>
                </a:solidFill>
                <a:latin typeface="Times New Roman"/>
                <a:cs typeface="Times New Roman"/>
              </a:rPr>
              <a:t>Alg:</a:t>
            </a:r>
            <a:r>
              <a:rPr sz="2400" i="1" spc="-95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sz="2400" u="heavy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Microsoft Sans Serif"/>
                <a:cs typeface="Microsoft Sans Serif"/>
              </a:rPr>
              <a:t>BUILD-MAX-HEAP</a:t>
            </a:r>
            <a:r>
              <a:rPr sz="2400" u="heavy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Comic Sans MS"/>
                <a:cs typeface="Comic Sans MS"/>
              </a:rPr>
              <a:t>(A)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66269" y="3715321"/>
            <a:ext cx="2703830" cy="1659889"/>
            <a:chOff x="5966269" y="3715321"/>
            <a:chExt cx="2703830" cy="1659889"/>
          </a:xfrm>
        </p:grpSpPr>
        <p:sp>
          <p:nvSpPr>
            <p:cNvPr id="6" name="object 6"/>
            <p:cNvSpPr/>
            <p:nvPr/>
          </p:nvSpPr>
          <p:spPr>
            <a:xfrm>
              <a:off x="5971032" y="3720084"/>
              <a:ext cx="2694305" cy="1650364"/>
            </a:xfrm>
            <a:custGeom>
              <a:avLst/>
              <a:gdLst/>
              <a:ahLst/>
              <a:cxnLst/>
              <a:rect l="l" t="t" r="r" b="b"/>
              <a:pathLst>
                <a:path w="2694304" h="1650364">
                  <a:moveTo>
                    <a:pt x="964691" y="1602740"/>
                  </a:moveTo>
                  <a:lnTo>
                    <a:pt x="1376171" y="1210056"/>
                  </a:lnTo>
                </a:path>
                <a:path w="2694304" h="1650364">
                  <a:moveTo>
                    <a:pt x="1309115" y="1252728"/>
                  </a:moveTo>
                  <a:lnTo>
                    <a:pt x="821436" y="742188"/>
                  </a:lnTo>
                </a:path>
                <a:path w="2694304" h="1650364">
                  <a:moveTo>
                    <a:pt x="1706879" y="1242060"/>
                  </a:moveTo>
                  <a:lnTo>
                    <a:pt x="2217419" y="754380"/>
                  </a:lnTo>
                </a:path>
                <a:path w="2694304" h="1650364">
                  <a:moveTo>
                    <a:pt x="2694177" y="1278255"/>
                  </a:moveTo>
                  <a:lnTo>
                    <a:pt x="1475104" y="0"/>
                  </a:lnTo>
                </a:path>
                <a:path w="2694304" h="1650364">
                  <a:moveTo>
                    <a:pt x="766571" y="1649984"/>
                  </a:moveTo>
                  <a:lnTo>
                    <a:pt x="280415" y="1139571"/>
                  </a:lnTo>
                </a:path>
                <a:path w="2694304" h="1650364">
                  <a:moveTo>
                    <a:pt x="0" y="1598676"/>
                  </a:moveTo>
                  <a:lnTo>
                    <a:pt x="1600199" y="7467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99632" y="4768596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160019" y="0"/>
                  </a:moveTo>
                  <a:lnTo>
                    <a:pt x="109473" y="8127"/>
                  </a:lnTo>
                  <a:lnTo>
                    <a:pt x="65531" y="30987"/>
                  </a:lnTo>
                  <a:lnTo>
                    <a:pt x="30860" y="65785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860" y="255396"/>
                  </a:lnTo>
                  <a:lnTo>
                    <a:pt x="65531" y="290194"/>
                  </a:lnTo>
                  <a:lnTo>
                    <a:pt x="109473" y="313054"/>
                  </a:lnTo>
                  <a:lnTo>
                    <a:pt x="160019" y="321182"/>
                  </a:lnTo>
                  <a:lnTo>
                    <a:pt x="210565" y="313054"/>
                  </a:lnTo>
                  <a:lnTo>
                    <a:pt x="254507" y="290194"/>
                  </a:lnTo>
                  <a:lnTo>
                    <a:pt x="289178" y="255396"/>
                  </a:lnTo>
                  <a:lnTo>
                    <a:pt x="311912" y="211327"/>
                  </a:lnTo>
                  <a:lnTo>
                    <a:pt x="320039" y="160527"/>
                  </a:lnTo>
                  <a:lnTo>
                    <a:pt x="311912" y="109854"/>
                  </a:lnTo>
                  <a:lnTo>
                    <a:pt x="289178" y="65785"/>
                  </a:lnTo>
                  <a:lnTo>
                    <a:pt x="254507" y="30987"/>
                  </a:lnTo>
                  <a:lnTo>
                    <a:pt x="210565" y="8127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99632" y="4768596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0" y="160527"/>
                  </a:moveTo>
                  <a:lnTo>
                    <a:pt x="8127" y="109854"/>
                  </a:lnTo>
                  <a:lnTo>
                    <a:pt x="30860" y="65785"/>
                  </a:lnTo>
                  <a:lnTo>
                    <a:pt x="65531" y="30987"/>
                  </a:lnTo>
                  <a:lnTo>
                    <a:pt x="109473" y="8127"/>
                  </a:lnTo>
                  <a:lnTo>
                    <a:pt x="160019" y="0"/>
                  </a:lnTo>
                  <a:lnTo>
                    <a:pt x="210565" y="8127"/>
                  </a:lnTo>
                  <a:lnTo>
                    <a:pt x="254507" y="30987"/>
                  </a:lnTo>
                  <a:lnTo>
                    <a:pt x="289178" y="65785"/>
                  </a:lnTo>
                  <a:lnTo>
                    <a:pt x="311912" y="109854"/>
                  </a:lnTo>
                  <a:lnTo>
                    <a:pt x="320039" y="160527"/>
                  </a:lnTo>
                  <a:lnTo>
                    <a:pt x="311912" y="211327"/>
                  </a:lnTo>
                  <a:lnTo>
                    <a:pt x="289178" y="255396"/>
                  </a:lnTo>
                  <a:lnTo>
                    <a:pt x="254507" y="290194"/>
                  </a:lnTo>
                  <a:lnTo>
                    <a:pt x="210565" y="313054"/>
                  </a:lnTo>
                  <a:lnTo>
                    <a:pt x="160019" y="321182"/>
                  </a:lnTo>
                  <a:lnTo>
                    <a:pt x="109473" y="313054"/>
                  </a:lnTo>
                  <a:lnTo>
                    <a:pt x="65531" y="290194"/>
                  </a:lnTo>
                  <a:lnTo>
                    <a:pt x="30860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285357" y="477088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95517" y="3636009"/>
            <a:ext cx="2957195" cy="1856739"/>
            <a:chOff x="5795517" y="3636009"/>
            <a:chExt cx="2957195" cy="1856739"/>
          </a:xfrm>
        </p:grpSpPr>
        <p:sp>
          <p:nvSpPr>
            <p:cNvPr id="11" name="object 11"/>
            <p:cNvSpPr/>
            <p:nvPr/>
          </p:nvSpPr>
          <p:spPr>
            <a:xfrm>
              <a:off x="5801867" y="5166359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160528" y="0"/>
                  </a:moveTo>
                  <a:lnTo>
                    <a:pt x="109855" y="8127"/>
                  </a:lnTo>
                  <a:lnTo>
                    <a:pt x="65786" y="30860"/>
                  </a:lnTo>
                  <a:lnTo>
                    <a:pt x="30987" y="65531"/>
                  </a:lnTo>
                  <a:lnTo>
                    <a:pt x="8128" y="109473"/>
                  </a:lnTo>
                  <a:lnTo>
                    <a:pt x="0" y="160019"/>
                  </a:lnTo>
                  <a:lnTo>
                    <a:pt x="8128" y="210565"/>
                  </a:lnTo>
                  <a:lnTo>
                    <a:pt x="30987" y="254507"/>
                  </a:lnTo>
                  <a:lnTo>
                    <a:pt x="65786" y="289178"/>
                  </a:lnTo>
                  <a:lnTo>
                    <a:pt x="109855" y="311911"/>
                  </a:lnTo>
                  <a:lnTo>
                    <a:pt x="160528" y="320039"/>
                  </a:lnTo>
                  <a:lnTo>
                    <a:pt x="211328" y="311911"/>
                  </a:lnTo>
                  <a:lnTo>
                    <a:pt x="255397" y="289178"/>
                  </a:lnTo>
                  <a:lnTo>
                    <a:pt x="290195" y="254507"/>
                  </a:lnTo>
                  <a:lnTo>
                    <a:pt x="313055" y="210565"/>
                  </a:lnTo>
                  <a:lnTo>
                    <a:pt x="321183" y="160019"/>
                  </a:lnTo>
                  <a:lnTo>
                    <a:pt x="313055" y="109473"/>
                  </a:lnTo>
                  <a:lnTo>
                    <a:pt x="290195" y="65531"/>
                  </a:lnTo>
                  <a:lnTo>
                    <a:pt x="255397" y="30860"/>
                  </a:lnTo>
                  <a:lnTo>
                    <a:pt x="211328" y="8127"/>
                  </a:lnTo>
                  <a:lnTo>
                    <a:pt x="160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01867" y="5166359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0" y="160019"/>
                  </a:moveTo>
                  <a:lnTo>
                    <a:pt x="8128" y="109473"/>
                  </a:lnTo>
                  <a:lnTo>
                    <a:pt x="30987" y="65531"/>
                  </a:lnTo>
                  <a:lnTo>
                    <a:pt x="65786" y="30860"/>
                  </a:lnTo>
                  <a:lnTo>
                    <a:pt x="109855" y="8127"/>
                  </a:lnTo>
                  <a:lnTo>
                    <a:pt x="160528" y="0"/>
                  </a:lnTo>
                  <a:lnTo>
                    <a:pt x="211328" y="8127"/>
                  </a:lnTo>
                  <a:lnTo>
                    <a:pt x="255397" y="30860"/>
                  </a:lnTo>
                  <a:lnTo>
                    <a:pt x="290195" y="65531"/>
                  </a:lnTo>
                  <a:lnTo>
                    <a:pt x="313055" y="109473"/>
                  </a:lnTo>
                  <a:lnTo>
                    <a:pt x="321183" y="160019"/>
                  </a:lnTo>
                  <a:lnTo>
                    <a:pt x="313055" y="210565"/>
                  </a:lnTo>
                  <a:lnTo>
                    <a:pt x="290195" y="254507"/>
                  </a:lnTo>
                  <a:lnTo>
                    <a:pt x="255397" y="289178"/>
                  </a:lnTo>
                  <a:lnTo>
                    <a:pt x="211328" y="311911"/>
                  </a:lnTo>
                  <a:lnTo>
                    <a:pt x="160528" y="320039"/>
                  </a:lnTo>
                  <a:lnTo>
                    <a:pt x="109855" y="311911"/>
                  </a:lnTo>
                  <a:lnTo>
                    <a:pt x="65786" y="289178"/>
                  </a:lnTo>
                  <a:lnTo>
                    <a:pt x="30987" y="254507"/>
                  </a:lnTo>
                  <a:lnTo>
                    <a:pt x="8128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04431" y="516635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7"/>
                  </a:lnTo>
                  <a:lnTo>
                    <a:pt x="65532" y="30860"/>
                  </a:lnTo>
                  <a:lnTo>
                    <a:pt x="30861" y="65531"/>
                  </a:lnTo>
                  <a:lnTo>
                    <a:pt x="8127" y="109473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861" y="254507"/>
                  </a:lnTo>
                  <a:lnTo>
                    <a:pt x="65532" y="289178"/>
                  </a:lnTo>
                  <a:lnTo>
                    <a:pt x="109474" y="311911"/>
                  </a:lnTo>
                  <a:lnTo>
                    <a:pt x="160020" y="320039"/>
                  </a:lnTo>
                  <a:lnTo>
                    <a:pt x="210566" y="311911"/>
                  </a:lnTo>
                  <a:lnTo>
                    <a:pt x="254508" y="289178"/>
                  </a:lnTo>
                  <a:lnTo>
                    <a:pt x="289178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3"/>
                  </a:lnTo>
                  <a:lnTo>
                    <a:pt x="289178" y="65531"/>
                  </a:lnTo>
                  <a:lnTo>
                    <a:pt x="254508" y="30860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4431" y="516635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7" y="109473"/>
                  </a:lnTo>
                  <a:lnTo>
                    <a:pt x="30861" y="65531"/>
                  </a:lnTo>
                  <a:lnTo>
                    <a:pt x="65532" y="30860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860"/>
                  </a:lnTo>
                  <a:lnTo>
                    <a:pt x="289178" y="65531"/>
                  </a:lnTo>
                  <a:lnTo>
                    <a:pt x="311912" y="109473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8" y="254507"/>
                  </a:lnTo>
                  <a:lnTo>
                    <a:pt x="254508" y="289178"/>
                  </a:lnTo>
                  <a:lnTo>
                    <a:pt x="210566" y="311911"/>
                  </a:lnTo>
                  <a:lnTo>
                    <a:pt x="160020" y="320039"/>
                  </a:lnTo>
                  <a:lnTo>
                    <a:pt x="109474" y="311911"/>
                  </a:lnTo>
                  <a:lnTo>
                    <a:pt x="65532" y="289178"/>
                  </a:lnTo>
                  <a:lnTo>
                    <a:pt x="30861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56831" y="432815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7"/>
                  </a:lnTo>
                  <a:lnTo>
                    <a:pt x="65532" y="30860"/>
                  </a:lnTo>
                  <a:lnTo>
                    <a:pt x="30861" y="65531"/>
                  </a:lnTo>
                  <a:lnTo>
                    <a:pt x="8127" y="109473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861" y="254507"/>
                  </a:lnTo>
                  <a:lnTo>
                    <a:pt x="65532" y="289178"/>
                  </a:lnTo>
                  <a:lnTo>
                    <a:pt x="109474" y="311912"/>
                  </a:lnTo>
                  <a:lnTo>
                    <a:pt x="160020" y="320039"/>
                  </a:lnTo>
                  <a:lnTo>
                    <a:pt x="210566" y="311912"/>
                  </a:lnTo>
                  <a:lnTo>
                    <a:pt x="254508" y="289178"/>
                  </a:lnTo>
                  <a:lnTo>
                    <a:pt x="289178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3"/>
                  </a:lnTo>
                  <a:lnTo>
                    <a:pt x="289178" y="65531"/>
                  </a:lnTo>
                  <a:lnTo>
                    <a:pt x="254508" y="30860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56831" y="432815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7" y="109473"/>
                  </a:lnTo>
                  <a:lnTo>
                    <a:pt x="30861" y="65531"/>
                  </a:lnTo>
                  <a:lnTo>
                    <a:pt x="65532" y="30860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860"/>
                  </a:lnTo>
                  <a:lnTo>
                    <a:pt x="289178" y="65531"/>
                  </a:lnTo>
                  <a:lnTo>
                    <a:pt x="311912" y="109473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8" y="254507"/>
                  </a:lnTo>
                  <a:lnTo>
                    <a:pt x="254508" y="289178"/>
                  </a:lnTo>
                  <a:lnTo>
                    <a:pt x="210566" y="311912"/>
                  </a:lnTo>
                  <a:lnTo>
                    <a:pt x="160020" y="320039"/>
                  </a:lnTo>
                  <a:lnTo>
                    <a:pt x="109474" y="311912"/>
                  </a:lnTo>
                  <a:lnTo>
                    <a:pt x="65532" y="289178"/>
                  </a:lnTo>
                  <a:lnTo>
                    <a:pt x="30861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14031" y="4768595"/>
              <a:ext cx="320040" cy="323215"/>
            </a:xfrm>
            <a:custGeom>
              <a:avLst/>
              <a:gdLst/>
              <a:ahLst/>
              <a:cxnLst/>
              <a:rect l="l" t="t" r="r" b="b"/>
              <a:pathLst>
                <a:path w="320040" h="323214">
                  <a:moveTo>
                    <a:pt x="160020" y="0"/>
                  </a:moveTo>
                  <a:lnTo>
                    <a:pt x="109474" y="8254"/>
                  </a:lnTo>
                  <a:lnTo>
                    <a:pt x="65532" y="31114"/>
                  </a:lnTo>
                  <a:lnTo>
                    <a:pt x="30861" y="66039"/>
                  </a:lnTo>
                  <a:lnTo>
                    <a:pt x="8127" y="110362"/>
                  </a:lnTo>
                  <a:lnTo>
                    <a:pt x="0" y="161289"/>
                  </a:lnTo>
                  <a:lnTo>
                    <a:pt x="8127" y="212343"/>
                  </a:lnTo>
                  <a:lnTo>
                    <a:pt x="30861" y="256666"/>
                  </a:lnTo>
                  <a:lnTo>
                    <a:pt x="65532" y="291591"/>
                  </a:lnTo>
                  <a:lnTo>
                    <a:pt x="109474" y="314451"/>
                  </a:lnTo>
                  <a:lnTo>
                    <a:pt x="160020" y="322706"/>
                  </a:lnTo>
                  <a:lnTo>
                    <a:pt x="210566" y="314451"/>
                  </a:lnTo>
                  <a:lnTo>
                    <a:pt x="254508" y="291591"/>
                  </a:lnTo>
                  <a:lnTo>
                    <a:pt x="289178" y="256666"/>
                  </a:lnTo>
                  <a:lnTo>
                    <a:pt x="311912" y="212343"/>
                  </a:lnTo>
                  <a:lnTo>
                    <a:pt x="320040" y="161289"/>
                  </a:lnTo>
                  <a:lnTo>
                    <a:pt x="311912" y="110362"/>
                  </a:lnTo>
                  <a:lnTo>
                    <a:pt x="289178" y="66039"/>
                  </a:lnTo>
                  <a:lnTo>
                    <a:pt x="254508" y="31114"/>
                  </a:lnTo>
                  <a:lnTo>
                    <a:pt x="210566" y="8254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14793" y="4769357"/>
              <a:ext cx="320040" cy="323215"/>
            </a:xfrm>
            <a:custGeom>
              <a:avLst/>
              <a:gdLst/>
              <a:ahLst/>
              <a:cxnLst/>
              <a:rect l="l" t="t" r="r" b="b"/>
              <a:pathLst>
                <a:path w="320040" h="323214">
                  <a:moveTo>
                    <a:pt x="0" y="161290"/>
                  </a:moveTo>
                  <a:lnTo>
                    <a:pt x="8127" y="110363"/>
                  </a:lnTo>
                  <a:lnTo>
                    <a:pt x="30860" y="66040"/>
                  </a:lnTo>
                  <a:lnTo>
                    <a:pt x="65531" y="31115"/>
                  </a:lnTo>
                  <a:lnTo>
                    <a:pt x="109474" y="8255"/>
                  </a:lnTo>
                  <a:lnTo>
                    <a:pt x="160020" y="0"/>
                  </a:lnTo>
                  <a:lnTo>
                    <a:pt x="210565" y="8255"/>
                  </a:lnTo>
                  <a:lnTo>
                    <a:pt x="254507" y="31115"/>
                  </a:lnTo>
                  <a:lnTo>
                    <a:pt x="289178" y="66040"/>
                  </a:lnTo>
                  <a:lnTo>
                    <a:pt x="311911" y="110363"/>
                  </a:lnTo>
                  <a:lnTo>
                    <a:pt x="320039" y="161290"/>
                  </a:lnTo>
                  <a:lnTo>
                    <a:pt x="311911" y="212344"/>
                  </a:lnTo>
                  <a:lnTo>
                    <a:pt x="289178" y="256667"/>
                  </a:lnTo>
                  <a:lnTo>
                    <a:pt x="254507" y="291592"/>
                  </a:lnTo>
                  <a:lnTo>
                    <a:pt x="210565" y="314452"/>
                  </a:lnTo>
                  <a:lnTo>
                    <a:pt x="160020" y="322707"/>
                  </a:lnTo>
                  <a:lnTo>
                    <a:pt x="109474" y="314452"/>
                  </a:lnTo>
                  <a:lnTo>
                    <a:pt x="65531" y="291592"/>
                  </a:lnTo>
                  <a:lnTo>
                    <a:pt x="30860" y="256667"/>
                  </a:lnTo>
                  <a:lnTo>
                    <a:pt x="8127" y="212344"/>
                  </a:lnTo>
                  <a:lnTo>
                    <a:pt x="0" y="16129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85431" y="516635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7"/>
                  </a:lnTo>
                  <a:lnTo>
                    <a:pt x="65532" y="30860"/>
                  </a:lnTo>
                  <a:lnTo>
                    <a:pt x="30861" y="65531"/>
                  </a:lnTo>
                  <a:lnTo>
                    <a:pt x="8127" y="109473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861" y="254507"/>
                  </a:lnTo>
                  <a:lnTo>
                    <a:pt x="65532" y="289178"/>
                  </a:lnTo>
                  <a:lnTo>
                    <a:pt x="109474" y="311911"/>
                  </a:lnTo>
                  <a:lnTo>
                    <a:pt x="160020" y="320039"/>
                  </a:lnTo>
                  <a:lnTo>
                    <a:pt x="210566" y="311911"/>
                  </a:lnTo>
                  <a:lnTo>
                    <a:pt x="254508" y="289178"/>
                  </a:lnTo>
                  <a:lnTo>
                    <a:pt x="289178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3"/>
                  </a:lnTo>
                  <a:lnTo>
                    <a:pt x="289178" y="65531"/>
                  </a:lnTo>
                  <a:lnTo>
                    <a:pt x="254508" y="30860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85431" y="516635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7" y="109473"/>
                  </a:lnTo>
                  <a:lnTo>
                    <a:pt x="30861" y="65531"/>
                  </a:lnTo>
                  <a:lnTo>
                    <a:pt x="65532" y="30860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860"/>
                  </a:lnTo>
                  <a:lnTo>
                    <a:pt x="289178" y="65531"/>
                  </a:lnTo>
                  <a:lnTo>
                    <a:pt x="311912" y="109473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8" y="254507"/>
                  </a:lnTo>
                  <a:lnTo>
                    <a:pt x="254508" y="289178"/>
                  </a:lnTo>
                  <a:lnTo>
                    <a:pt x="210566" y="311911"/>
                  </a:lnTo>
                  <a:lnTo>
                    <a:pt x="160020" y="320039"/>
                  </a:lnTo>
                  <a:lnTo>
                    <a:pt x="109474" y="311911"/>
                  </a:lnTo>
                  <a:lnTo>
                    <a:pt x="65532" y="289178"/>
                  </a:lnTo>
                  <a:lnTo>
                    <a:pt x="30861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0731" y="364235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7"/>
                  </a:lnTo>
                  <a:lnTo>
                    <a:pt x="65532" y="30860"/>
                  </a:lnTo>
                  <a:lnTo>
                    <a:pt x="30861" y="65531"/>
                  </a:lnTo>
                  <a:lnTo>
                    <a:pt x="8127" y="109473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861" y="254507"/>
                  </a:lnTo>
                  <a:lnTo>
                    <a:pt x="65532" y="289178"/>
                  </a:lnTo>
                  <a:lnTo>
                    <a:pt x="109474" y="311912"/>
                  </a:lnTo>
                  <a:lnTo>
                    <a:pt x="160020" y="320039"/>
                  </a:lnTo>
                  <a:lnTo>
                    <a:pt x="210566" y="311912"/>
                  </a:lnTo>
                  <a:lnTo>
                    <a:pt x="254508" y="289178"/>
                  </a:lnTo>
                  <a:lnTo>
                    <a:pt x="289178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3"/>
                  </a:lnTo>
                  <a:lnTo>
                    <a:pt x="289178" y="65531"/>
                  </a:lnTo>
                  <a:lnTo>
                    <a:pt x="254508" y="30860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80731" y="364235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7" y="109473"/>
                  </a:lnTo>
                  <a:lnTo>
                    <a:pt x="30861" y="65531"/>
                  </a:lnTo>
                  <a:lnTo>
                    <a:pt x="65532" y="30860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860"/>
                  </a:lnTo>
                  <a:lnTo>
                    <a:pt x="289178" y="65531"/>
                  </a:lnTo>
                  <a:lnTo>
                    <a:pt x="311912" y="109473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8" y="254507"/>
                  </a:lnTo>
                  <a:lnTo>
                    <a:pt x="254508" y="289178"/>
                  </a:lnTo>
                  <a:lnTo>
                    <a:pt x="210566" y="311912"/>
                  </a:lnTo>
                  <a:lnTo>
                    <a:pt x="160020" y="320039"/>
                  </a:lnTo>
                  <a:lnTo>
                    <a:pt x="109474" y="311912"/>
                  </a:lnTo>
                  <a:lnTo>
                    <a:pt x="65532" y="289178"/>
                  </a:lnTo>
                  <a:lnTo>
                    <a:pt x="30861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25383" y="432815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7"/>
                  </a:lnTo>
                  <a:lnTo>
                    <a:pt x="65532" y="30860"/>
                  </a:lnTo>
                  <a:lnTo>
                    <a:pt x="30861" y="65531"/>
                  </a:lnTo>
                  <a:lnTo>
                    <a:pt x="8127" y="109473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861" y="254507"/>
                  </a:lnTo>
                  <a:lnTo>
                    <a:pt x="65532" y="289178"/>
                  </a:lnTo>
                  <a:lnTo>
                    <a:pt x="109474" y="311912"/>
                  </a:lnTo>
                  <a:lnTo>
                    <a:pt x="160020" y="320039"/>
                  </a:lnTo>
                  <a:lnTo>
                    <a:pt x="210566" y="311912"/>
                  </a:lnTo>
                  <a:lnTo>
                    <a:pt x="254508" y="289178"/>
                  </a:lnTo>
                  <a:lnTo>
                    <a:pt x="289179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3"/>
                  </a:lnTo>
                  <a:lnTo>
                    <a:pt x="289179" y="65531"/>
                  </a:lnTo>
                  <a:lnTo>
                    <a:pt x="254508" y="30860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25383" y="432815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7" y="109473"/>
                  </a:lnTo>
                  <a:lnTo>
                    <a:pt x="30861" y="65531"/>
                  </a:lnTo>
                  <a:lnTo>
                    <a:pt x="65532" y="30860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860"/>
                  </a:lnTo>
                  <a:lnTo>
                    <a:pt x="289179" y="65531"/>
                  </a:lnTo>
                  <a:lnTo>
                    <a:pt x="311912" y="109473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9" y="254507"/>
                  </a:lnTo>
                  <a:lnTo>
                    <a:pt x="254508" y="289178"/>
                  </a:lnTo>
                  <a:lnTo>
                    <a:pt x="210566" y="311912"/>
                  </a:lnTo>
                  <a:lnTo>
                    <a:pt x="160020" y="320039"/>
                  </a:lnTo>
                  <a:lnTo>
                    <a:pt x="109474" y="311912"/>
                  </a:lnTo>
                  <a:lnTo>
                    <a:pt x="65532" y="289178"/>
                  </a:lnTo>
                  <a:lnTo>
                    <a:pt x="30861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10272" y="4768595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160527" y="0"/>
                  </a:moveTo>
                  <a:lnTo>
                    <a:pt x="109854" y="8127"/>
                  </a:lnTo>
                  <a:lnTo>
                    <a:pt x="65785" y="30987"/>
                  </a:lnTo>
                  <a:lnTo>
                    <a:pt x="30987" y="65785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987" y="255396"/>
                  </a:lnTo>
                  <a:lnTo>
                    <a:pt x="65785" y="290194"/>
                  </a:lnTo>
                  <a:lnTo>
                    <a:pt x="109854" y="313054"/>
                  </a:lnTo>
                  <a:lnTo>
                    <a:pt x="160527" y="321182"/>
                  </a:lnTo>
                  <a:lnTo>
                    <a:pt x="211327" y="313054"/>
                  </a:lnTo>
                  <a:lnTo>
                    <a:pt x="255397" y="290194"/>
                  </a:lnTo>
                  <a:lnTo>
                    <a:pt x="290195" y="255396"/>
                  </a:lnTo>
                  <a:lnTo>
                    <a:pt x="313054" y="211327"/>
                  </a:lnTo>
                  <a:lnTo>
                    <a:pt x="321182" y="160527"/>
                  </a:lnTo>
                  <a:lnTo>
                    <a:pt x="313054" y="109854"/>
                  </a:lnTo>
                  <a:lnTo>
                    <a:pt x="290195" y="65785"/>
                  </a:lnTo>
                  <a:lnTo>
                    <a:pt x="255397" y="30987"/>
                  </a:lnTo>
                  <a:lnTo>
                    <a:pt x="211327" y="8127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10272" y="4768595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0" y="160527"/>
                  </a:moveTo>
                  <a:lnTo>
                    <a:pt x="8127" y="109854"/>
                  </a:lnTo>
                  <a:lnTo>
                    <a:pt x="30987" y="65785"/>
                  </a:lnTo>
                  <a:lnTo>
                    <a:pt x="65785" y="30987"/>
                  </a:lnTo>
                  <a:lnTo>
                    <a:pt x="109854" y="8127"/>
                  </a:lnTo>
                  <a:lnTo>
                    <a:pt x="160527" y="0"/>
                  </a:lnTo>
                  <a:lnTo>
                    <a:pt x="211327" y="8127"/>
                  </a:lnTo>
                  <a:lnTo>
                    <a:pt x="255397" y="30987"/>
                  </a:lnTo>
                  <a:lnTo>
                    <a:pt x="290195" y="65785"/>
                  </a:lnTo>
                  <a:lnTo>
                    <a:pt x="313054" y="109854"/>
                  </a:lnTo>
                  <a:lnTo>
                    <a:pt x="321182" y="160527"/>
                  </a:lnTo>
                  <a:lnTo>
                    <a:pt x="313054" y="211327"/>
                  </a:lnTo>
                  <a:lnTo>
                    <a:pt x="290195" y="255396"/>
                  </a:lnTo>
                  <a:lnTo>
                    <a:pt x="255397" y="290194"/>
                  </a:lnTo>
                  <a:lnTo>
                    <a:pt x="211327" y="313054"/>
                  </a:lnTo>
                  <a:lnTo>
                    <a:pt x="160527" y="321182"/>
                  </a:lnTo>
                  <a:lnTo>
                    <a:pt x="109854" y="313054"/>
                  </a:lnTo>
                  <a:lnTo>
                    <a:pt x="65785" y="290194"/>
                  </a:lnTo>
                  <a:lnTo>
                    <a:pt x="30987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24672" y="4768595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160527" y="0"/>
                  </a:moveTo>
                  <a:lnTo>
                    <a:pt x="109854" y="8127"/>
                  </a:lnTo>
                  <a:lnTo>
                    <a:pt x="65785" y="30987"/>
                  </a:lnTo>
                  <a:lnTo>
                    <a:pt x="30987" y="65785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987" y="255396"/>
                  </a:lnTo>
                  <a:lnTo>
                    <a:pt x="65785" y="290194"/>
                  </a:lnTo>
                  <a:lnTo>
                    <a:pt x="109854" y="313054"/>
                  </a:lnTo>
                  <a:lnTo>
                    <a:pt x="160527" y="321182"/>
                  </a:lnTo>
                  <a:lnTo>
                    <a:pt x="211327" y="313054"/>
                  </a:lnTo>
                  <a:lnTo>
                    <a:pt x="255397" y="290194"/>
                  </a:lnTo>
                  <a:lnTo>
                    <a:pt x="290195" y="255396"/>
                  </a:lnTo>
                  <a:lnTo>
                    <a:pt x="313054" y="211327"/>
                  </a:lnTo>
                  <a:lnTo>
                    <a:pt x="321182" y="160527"/>
                  </a:lnTo>
                  <a:lnTo>
                    <a:pt x="313054" y="109854"/>
                  </a:lnTo>
                  <a:lnTo>
                    <a:pt x="290195" y="65785"/>
                  </a:lnTo>
                  <a:lnTo>
                    <a:pt x="255397" y="30987"/>
                  </a:lnTo>
                  <a:lnTo>
                    <a:pt x="211327" y="8127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24672" y="4768595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0" y="160527"/>
                  </a:moveTo>
                  <a:lnTo>
                    <a:pt x="8127" y="109854"/>
                  </a:lnTo>
                  <a:lnTo>
                    <a:pt x="30987" y="65785"/>
                  </a:lnTo>
                  <a:lnTo>
                    <a:pt x="65785" y="30987"/>
                  </a:lnTo>
                  <a:lnTo>
                    <a:pt x="109854" y="8127"/>
                  </a:lnTo>
                  <a:lnTo>
                    <a:pt x="160527" y="0"/>
                  </a:lnTo>
                  <a:lnTo>
                    <a:pt x="211327" y="8127"/>
                  </a:lnTo>
                  <a:lnTo>
                    <a:pt x="255397" y="30987"/>
                  </a:lnTo>
                  <a:lnTo>
                    <a:pt x="290195" y="65785"/>
                  </a:lnTo>
                  <a:lnTo>
                    <a:pt x="313054" y="109854"/>
                  </a:lnTo>
                  <a:lnTo>
                    <a:pt x="321182" y="160527"/>
                  </a:lnTo>
                  <a:lnTo>
                    <a:pt x="313054" y="211327"/>
                  </a:lnTo>
                  <a:lnTo>
                    <a:pt x="290195" y="255396"/>
                  </a:lnTo>
                  <a:lnTo>
                    <a:pt x="255397" y="290194"/>
                  </a:lnTo>
                  <a:lnTo>
                    <a:pt x="211327" y="313054"/>
                  </a:lnTo>
                  <a:lnTo>
                    <a:pt x="160527" y="321182"/>
                  </a:lnTo>
                  <a:lnTo>
                    <a:pt x="109854" y="313054"/>
                  </a:lnTo>
                  <a:lnTo>
                    <a:pt x="65785" y="290194"/>
                  </a:lnTo>
                  <a:lnTo>
                    <a:pt x="30987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466838" y="3456653"/>
            <a:ext cx="153035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1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42556" y="4143534"/>
            <a:ext cx="153035" cy="488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200"/>
              </a:spcBef>
            </a:pPr>
            <a:r>
              <a:rPr sz="1000" spc="-5" dirty="0">
                <a:latin typeface="Microsoft Sans Serif"/>
                <a:cs typeface="Microsoft Sans Serif"/>
              </a:rPr>
              <a:t>2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11490" y="4143534"/>
            <a:ext cx="153035" cy="488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200"/>
              </a:spcBef>
            </a:pPr>
            <a:r>
              <a:rPr sz="1000" spc="-5" dirty="0">
                <a:latin typeface="Microsoft Sans Serif"/>
                <a:cs typeface="Microsoft Sans Serif"/>
              </a:rPr>
              <a:t>3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09105" y="4594097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4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39761" y="4594097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5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35748" y="4580033"/>
            <a:ext cx="614680" cy="488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21590" algn="r">
              <a:lnSpc>
                <a:spcPct val="100000"/>
              </a:lnSpc>
              <a:spcBef>
                <a:spcPts val="200"/>
              </a:spcBef>
            </a:pPr>
            <a:r>
              <a:rPr sz="1000" spc="-5" dirty="0">
                <a:latin typeface="Microsoft Sans Serif"/>
                <a:cs typeface="Microsoft Sans Serif"/>
              </a:rPr>
              <a:t>6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47434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16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9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49436" y="4580033"/>
            <a:ext cx="275590" cy="4889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200"/>
              </a:spcBef>
            </a:pPr>
            <a:r>
              <a:rPr sz="1000" spc="-5" dirty="0">
                <a:latin typeface="Microsoft Sans Serif"/>
                <a:cs typeface="Microsoft Sans Serif"/>
              </a:rPr>
              <a:t>7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800" spc="-25" dirty="0">
                <a:latin typeface="Microsoft Sans Serif"/>
                <a:cs typeface="Microsoft Sans Serif"/>
              </a:rPr>
              <a:t>10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26378" y="4956299"/>
            <a:ext cx="275590" cy="50927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254"/>
              </a:spcBef>
            </a:pPr>
            <a:r>
              <a:rPr sz="1000" spc="-5" dirty="0">
                <a:latin typeface="Microsoft Sans Serif"/>
                <a:cs typeface="Microsoft Sans Serif"/>
              </a:rPr>
              <a:t>8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800" spc="-25" dirty="0">
                <a:latin typeface="Microsoft Sans Serif"/>
                <a:cs typeface="Microsoft Sans Serif"/>
              </a:rPr>
              <a:t>14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90156" y="4956299"/>
            <a:ext cx="534035" cy="50927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254"/>
              </a:spcBef>
              <a:tabLst>
                <a:tab pos="370205" algn="l"/>
              </a:tabLst>
            </a:pPr>
            <a:r>
              <a:rPr sz="1000" spc="-50" dirty="0">
                <a:latin typeface="Microsoft Sans Serif"/>
                <a:cs typeface="Microsoft Sans Serif"/>
              </a:rPr>
              <a:t>9</a:t>
            </a:r>
            <a:r>
              <a:rPr sz="1000" dirty="0">
                <a:latin typeface="Microsoft Sans Serif"/>
                <a:cs typeface="Microsoft Sans Serif"/>
              </a:rPr>
              <a:t>	</a:t>
            </a:r>
            <a:r>
              <a:rPr sz="1000" spc="-25" dirty="0">
                <a:latin typeface="Microsoft Sans Serif"/>
                <a:cs typeface="Microsoft Sans Serif"/>
              </a:rPr>
              <a:t>10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393065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8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7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797361" y="5762625"/>
          <a:ext cx="4138291" cy="334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16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9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10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4343527" y="5766612"/>
            <a:ext cx="241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A: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26073" y="3373373"/>
            <a:ext cx="2636520" cy="1811655"/>
          </a:xfrm>
          <a:custGeom>
            <a:avLst/>
            <a:gdLst/>
            <a:ahLst/>
            <a:cxnLst/>
            <a:rect l="l" t="t" r="r" b="b"/>
            <a:pathLst>
              <a:path w="2636520" h="1811654">
                <a:moveTo>
                  <a:pt x="476250" y="941451"/>
                </a:moveTo>
                <a:lnTo>
                  <a:pt x="460501" y="959103"/>
                </a:lnTo>
                <a:lnTo>
                  <a:pt x="445642" y="977773"/>
                </a:lnTo>
                <a:lnTo>
                  <a:pt x="430275" y="996188"/>
                </a:lnTo>
                <a:lnTo>
                  <a:pt x="380238" y="1029715"/>
                </a:lnTo>
                <a:lnTo>
                  <a:pt x="335279" y="1042288"/>
                </a:lnTo>
                <a:lnTo>
                  <a:pt x="288543" y="1051306"/>
                </a:lnTo>
                <a:lnTo>
                  <a:pt x="250825" y="1057402"/>
                </a:lnTo>
                <a:lnTo>
                  <a:pt x="220217" y="1069848"/>
                </a:lnTo>
                <a:lnTo>
                  <a:pt x="192786" y="1082548"/>
                </a:lnTo>
                <a:lnTo>
                  <a:pt x="165480" y="1093851"/>
                </a:lnTo>
                <a:lnTo>
                  <a:pt x="134874" y="1101852"/>
                </a:lnTo>
                <a:lnTo>
                  <a:pt x="117475" y="1121918"/>
                </a:lnTo>
                <a:lnTo>
                  <a:pt x="117983" y="1120648"/>
                </a:lnTo>
                <a:lnTo>
                  <a:pt x="115950" y="1116838"/>
                </a:lnTo>
                <a:lnTo>
                  <a:pt x="90424" y="1128776"/>
                </a:lnTo>
                <a:lnTo>
                  <a:pt x="49911" y="1171702"/>
                </a:lnTo>
                <a:lnTo>
                  <a:pt x="19050" y="1219327"/>
                </a:lnTo>
                <a:lnTo>
                  <a:pt x="1397" y="1267078"/>
                </a:lnTo>
                <a:lnTo>
                  <a:pt x="0" y="1273302"/>
                </a:lnTo>
                <a:lnTo>
                  <a:pt x="5206" y="1332102"/>
                </a:lnTo>
                <a:lnTo>
                  <a:pt x="12446" y="1384553"/>
                </a:lnTo>
                <a:lnTo>
                  <a:pt x="23495" y="1433830"/>
                </a:lnTo>
                <a:lnTo>
                  <a:pt x="40004" y="1482470"/>
                </a:lnTo>
                <a:lnTo>
                  <a:pt x="63500" y="1533652"/>
                </a:lnTo>
                <a:lnTo>
                  <a:pt x="71881" y="1552828"/>
                </a:lnTo>
                <a:lnTo>
                  <a:pt x="77977" y="1570608"/>
                </a:lnTo>
                <a:lnTo>
                  <a:pt x="85598" y="1587753"/>
                </a:lnTo>
                <a:lnTo>
                  <a:pt x="98425" y="1605152"/>
                </a:lnTo>
                <a:lnTo>
                  <a:pt x="106045" y="1625981"/>
                </a:lnTo>
                <a:lnTo>
                  <a:pt x="127888" y="1662049"/>
                </a:lnTo>
                <a:lnTo>
                  <a:pt x="160274" y="1687449"/>
                </a:lnTo>
                <a:lnTo>
                  <a:pt x="192404" y="1707895"/>
                </a:lnTo>
                <a:lnTo>
                  <a:pt x="198374" y="1711578"/>
                </a:lnTo>
                <a:lnTo>
                  <a:pt x="188975" y="1713483"/>
                </a:lnTo>
                <a:lnTo>
                  <a:pt x="178308" y="1715134"/>
                </a:lnTo>
                <a:lnTo>
                  <a:pt x="170941" y="1717294"/>
                </a:lnTo>
                <a:lnTo>
                  <a:pt x="171450" y="1721103"/>
                </a:lnTo>
                <a:lnTo>
                  <a:pt x="185547" y="1728215"/>
                </a:lnTo>
                <a:lnTo>
                  <a:pt x="201167" y="1732152"/>
                </a:lnTo>
                <a:lnTo>
                  <a:pt x="217424" y="1734820"/>
                </a:lnTo>
                <a:lnTo>
                  <a:pt x="233299" y="1738502"/>
                </a:lnTo>
                <a:lnTo>
                  <a:pt x="284734" y="1754124"/>
                </a:lnTo>
                <a:lnTo>
                  <a:pt x="335279" y="1769109"/>
                </a:lnTo>
                <a:lnTo>
                  <a:pt x="386461" y="1782318"/>
                </a:lnTo>
                <a:lnTo>
                  <a:pt x="439674" y="1792477"/>
                </a:lnTo>
                <a:lnTo>
                  <a:pt x="457580" y="1789430"/>
                </a:lnTo>
                <a:lnTo>
                  <a:pt x="475361" y="1786127"/>
                </a:lnTo>
                <a:lnTo>
                  <a:pt x="493267" y="1783969"/>
                </a:lnTo>
                <a:lnTo>
                  <a:pt x="511175" y="1784603"/>
                </a:lnTo>
                <a:lnTo>
                  <a:pt x="516381" y="1787906"/>
                </a:lnTo>
                <a:lnTo>
                  <a:pt x="520573" y="1793875"/>
                </a:lnTo>
                <a:lnTo>
                  <a:pt x="524890" y="1799463"/>
                </a:lnTo>
                <a:lnTo>
                  <a:pt x="530098" y="1802002"/>
                </a:lnTo>
                <a:lnTo>
                  <a:pt x="536701" y="1799970"/>
                </a:lnTo>
                <a:lnTo>
                  <a:pt x="542798" y="1795018"/>
                </a:lnTo>
                <a:lnTo>
                  <a:pt x="548893" y="1789302"/>
                </a:lnTo>
                <a:lnTo>
                  <a:pt x="555498" y="1784603"/>
                </a:lnTo>
                <a:lnTo>
                  <a:pt x="581532" y="1773936"/>
                </a:lnTo>
                <a:lnTo>
                  <a:pt x="608837" y="1765045"/>
                </a:lnTo>
                <a:lnTo>
                  <a:pt x="636524" y="1756790"/>
                </a:lnTo>
                <a:lnTo>
                  <a:pt x="663448" y="1748027"/>
                </a:lnTo>
                <a:lnTo>
                  <a:pt x="683641" y="1733550"/>
                </a:lnTo>
                <a:lnTo>
                  <a:pt x="705739" y="1724406"/>
                </a:lnTo>
                <a:lnTo>
                  <a:pt x="729360" y="1717928"/>
                </a:lnTo>
                <a:lnTo>
                  <a:pt x="753999" y="1711578"/>
                </a:lnTo>
                <a:lnTo>
                  <a:pt x="772286" y="1706118"/>
                </a:lnTo>
                <a:lnTo>
                  <a:pt x="792606" y="1700402"/>
                </a:lnTo>
                <a:lnTo>
                  <a:pt x="809117" y="1695831"/>
                </a:lnTo>
                <a:lnTo>
                  <a:pt x="815848" y="1693926"/>
                </a:lnTo>
                <a:lnTo>
                  <a:pt x="893064" y="1695958"/>
                </a:lnTo>
                <a:lnTo>
                  <a:pt x="955548" y="1696974"/>
                </a:lnTo>
                <a:lnTo>
                  <a:pt x="1006348" y="1697736"/>
                </a:lnTo>
                <a:lnTo>
                  <a:pt x="1049147" y="1699133"/>
                </a:lnTo>
                <a:lnTo>
                  <a:pt x="1123187" y="1706118"/>
                </a:lnTo>
                <a:lnTo>
                  <a:pt x="1161160" y="1713230"/>
                </a:lnTo>
                <a:lnTo>
                  <a:pt x="1204214" y="1723770"/>
                </a:lnTo>
                <a:lnTo>
                  <a:pt x="1255522" y="1738502"/>
                </a:lnTo>
                <a:lnTo>
                  <a:pt x="1293749" y="1765934"/>
                </a:lnTo>
                <a:lnTo>
                  <a:pt x="1343532" y="1785746"/>
                </a:lnTo>
                <a:lnTo>
                  <a:pt x="1396492" y="1800098"/>
                </a:lnTo>
                <a:lnTo>
                  <a:pt x="1444498" y="1811527"/>
                </a:lnTo>
                <a:lnTo>
                  <a:pt x="1481962" y="1799844"/>
                </a:lnTo>
                <a:lnTo>
                  <a:pt x="1517015" y="1774063"/>
                </a:lnTo>
                <a:lnTo>
                  <a:pt x="1544066" y="1700276"/>
                </a:lnTo>
                <a:lnTo>
                  <a:pt x="1544574" y="1652396"/>
                </a:lnTo>
                <a:lnTo>
                  <a:pt x="1545081" y="1604390"/>
                </a:lnTo>
                <a:lnTo>
                  <a:pt x="1545971" y="1556258"/>
                </a:lnTo>
                <a:lnTo>
                  <a:pt x="1547749" y="1508378"/>
                </a:lnTo>
                <a:lnTo>
                  <a:pt x="1550797" y="1460627"/>
                </a:lnTo>
                <a:lnTo>
                  <a:pt x="1564894" y="1448181"/>
                </a:lnTo>
                <a:lnTo>
                  <a:pt x="1569847" y="1443101"/>
                </a:lnTo>
                <a:lnTo>
                  <a:pt x="1602867" y="1395857"/>
                </a:lnTo>
                <a:lnTo>
                  <a:pt x="1636649" y="1363090"/>
                </a:lnTo>
                <a:lnTo>
                  <a:pt x="1673225" y="1341120"/>
                </a:lnTo>
                <a:lnTo>
                  <a:pt x="1714753" y="1327023"/>
                </a:lnTo>
                <a:lnTo>
                  <a:pt x="1763141" y="1317117"/>
                </a:lnTo>
                <a:lnTo>
                  <a:pt x="1820672" y="1308227"/>
                </a:lnTo>
                <a:lnTo>
                  <a:pt x="1872742" y="1311783"/>
                </a:lnTo>
                <a:lnTo>
                  <a:pt x="1924177" y="1315846"/>
                </a:lnTo>
                <a:lnTo>
                  <a:pt x="1975230" y="1320419"/>
                </a:lnTo>
                <a:lnTo>
                  <a:pt x="2026030" y="1325499"/>
                </a:lnTo>
                <a:lnTo>
                  <a:pt x="2076830" y="1331214"/>
                </a:lnTo>
                <a:lnTo>
                  <a:pt x="2127884" y="1337690"/>
                </a:lnTo>
                <a:lnTo>
                  <a:pt x="2179320" y="1344802"/>
                </a:lnTo>
                <a:lnTo>
                  <a:pt x="2241423" y="1342389"/>
                </a:lnTo>
                <a:lnTo>
                  <a:pt x="2293874" y="1339850"/>
                </a:lnTo>
                <a:lnTo>
                  <a:pt x="2339721" y="1336675"/>
                </a:lnTo>
                <a:lnTo>
                  <a:pt x="2382011" y="1331849"/>
                </a:lnTo>
                <a:lnTo>
                  <a:pt x="2423922" y="1324737"/>
                </a:lnTo>
                <a:lnTo>
                  <a:pt x="2468626" y="1314450"/>
                </a:lnTo>
                <a:lnTo>
                  <a:pt x="2519045" y="1300352"/>
                </a:lnTo>
                <a:lnTo>
                  <a:pt x="2528189" y="1291208"/>
                </a:lnTo>
                <a:lnTo>
                  <a:pt x="2537968" y="1282700"/>
                </a:lnTo>
                <a:lnTo>
                  <a:pt x="2547493" y="1273683"/>
                </a:lnTo>
                <a:lnTo>
                  <a:pt x="2555621" y="1263777"/>
                </a:lnTo>
                <a:lnTo>
                  <a:pt x="2566161" y="1240789"/>
                </a:lnTo>
                <a:lnTo>
                  <a:pt x="2569464" y="1225169"/>
                </a:lnTo>
                <a:lnTo>
                  <a:pt x="2576956" y="1210945"/>
                </a:lnTo>
                <a:lnTo>
                  <a:pt x="2600071" y="1192276"/>
                </a:lnTo>
                <a:lnTo>
                  <a:pt x="2602483" y="1185418"/>
                </a:lnTo>
                <a:lnTo>
                  <a:pt x="2604770" y="1178814"/>
                </a:lnTo>
                <a:lnTo>
                  <a:pt x="2607182" y="1172209"/>
                </a:lnTo>
                <a:lnTo>
                  <a:pt x="2609596" y="1165352"/>
                </a:lnTo>
                <a:lnTo>
                  <a:pt x="2611754" y="1158494"/>
                </a:lnTo>
                <a:lnTo>
                  <a:pt x="2613532" y="1151889"/>
                </a:lnTo>
                <a:lnTo>
                  <a:pt x="2615310" y="1145158"/>
                </a:lnTo>
                <a:lnTo>
                  <a:pt x="2617470" y="1138301"/>
                </a:lnTo>
                <a:lnTo>
                  <a:pt x="2623184" y="1122552"/>
                </a:lnTo>
                <a:lnTo>
                  <a:pt x="2629407" y="1104773"/>
                </a:lnTo>
                <a:lnTo>
                  <a:pt x="2634487" y="1090421"/>
                </a:lnTo>
                <a:lnTo>
                  <a:pt x="2628010" y="1036701"/>
                </a:lnTo>
                <a:lnTo>
                  <a:pt x="2617089" y="993520"/>
                </a:lnTo>
                <a:lnTo>
                  <a:pt x="2604389" y="950849"/>
                </a:lnTo>
                <a:lnTo>
                  <a:pt x="2590546" y="905001"/>
                </a:lnTo>
                <a:lnTo>
                  <a:pt x="2574035" y="854328"/>
                </a:lnTo>
                <a:lnTo>
                  <a:pt x="2563495" y="824102"/>
                </a:lnTo>
                <a:lnTo>
                  <a:pt x="2561590" y="803782"/>
                </a:lnTo>
                <a:lnTo>
                  <a:pt x="2558415" y="763905"/>
                </a:lnTo>
                <a:lnTo>
                  <a:pt x="2550668" y="722502"/>
                </a:lnTo>
                <a:lnTo>
                  <a:pt x="2538856" y="679450"/>
                </a:lnTo>
                <a:lnTo>
                  <a:pt x="2536571" y="671576"/>
                </a:lnTo>
                <a:lnTo>
                  <a:pt x="2533777" y="648334"/>
                </a:lnTo>
                <a:lnTo>
                  <a:pt x="2527173" y="604138"/>
                </a:lnTo>
                <a:lnTo>
                  <a:pt x="2504567" y="556387"/>
                </a:lnTo>
                <a:lnTo>
                  <a:pt x="2489073" y="529970"/>
                </a:lnTo>
                <a:lnTo>
                  <a:pt x="2475103" y="502793"/>
                </a:lnTo>
                <a:lnTo>
                  <a:pt x="2465070" y="474725"/>
                </a:lnTo>
                <a:lnTo>
                  <a:pt x="2457577" y="439165"/>
                </a:lnTo>
                <a:lnTo>
                  <a:pt x="2449956" y="408431"/>
                </a:lnTo>
                <a:lnTo>
                  <a:pt x="2436495" y="381888"/>
                </a:lnTo>
                <a:lnTo>
                  <a:pt x="2411095" y="358901"/>
                </a:lnTo>
                <a:lnTo>
                  <a:pt x="2403221" y="338836"/>
                </a:lnTo>
                <a:lnTo>
                  <a:pt x="2393569" y="324103"/>
                </a:lnTo>
                <a:lnTo>
                  <a:pt x="2381630" y="310769"/>
                </a:lnTo>
                <a:lnTo>
                  <a:pt x="2366645" y="295275"/>
                </a:lnTo>
                <a:lnTo>
                  <a:pt x="2346579" y="258825"/>
                </a:lnTo>
                <a:lnTo>
                  <a:pt x="2313051" y="226440"/>
                </a:lnTo>
                <a:lnTo>
                  <a:pt x="2271649" y="198754"/>
                </a:lnTo>
                <a:lnTo>
                  <a:pt x="2227833" y="177037"/>
                </a:lnTo>
                <a:lnTo>
                  <a:pt x="2187321" y="161925"/>
                </a:lnTo>
                <a:lnTo>
                  <a:pt x="2153030" y="137160"/>
                </a:lnTo>
                <a:lnTo>
                  <a:pt x="2103501" y="114300"/>
                </a:lnTo>
                <a:lnTo>
                  <a:pt x="2051177" y="94996"/>
                </a:lnTo>
                <a:lnTo>
                  <a:pt x="2007997" y="80899"/>
                </a:lnTo>
                <a:lnTo>
                  <a:pt x="1974087" y="55117"/>
                </a:lnTo>
                <a:lnTo>
                  <a:pt x="1930907" y="36956"/>
                </a:lnTo>
                <a:lnTo>
                  <a:pt x="1883282" y="23495"/>
                </a:lnTo>
                <a:lnTo>
                  <a:pt x="1835911" y="12064"/>
                </a:lnTo>
                <a:lnTo>
                  <a:pt x="1793621" y="0"/>
                </a:lnTo>
                <a:lnTo>
                  <a:pt x="1734184" y="2921"/>
                </a:lnTo>
                <a:lnTo>
                  <a:pt x="1688210" y="4825"/>
                </a:lnTo>
                <a:lnTo>
                  <a:pt x="1648586" y="6985"/>
                </a:lnTo>
                <a:lnTo>
                  <a:pt x="1608327" y="10795"/>
                </a:lnTo>
                <a:lnTo>
                  <a:pt x="1560322" y="17399"/>
                </a:lnTo>
                <a:lnTo>
                  <a:pt x="1517523" y="25018"/>
                </a:lnTo>
                <a:lnTo>
                  <a:pt x="1469898" y="34925"/>
                </a:lnTo>
                <a:lnTo>
                  <a:pt x="1423161" y="51688"/>
                </a:lnTo>
                <a:lnTo>
                  <a:pt x="1390015" y="74422"/>
                </a:lnTo>
                <a:lnTo>
                  <a:pt x="1358900" y="90931"/>
                </a:lnTo>
                <a:lnTo>
                  <a:pt x="1325752" y="104393"/>
                </a:lnTo>
                <a:lnTo>
                  <a:pt x="1292098" y="115950"/>
                </a:lnTo>
                <a:lnTo>
                  <a:pt x="1264666" y="136271"/>
                </a:lnTo>
                <a:lnTo>
                  <a:pt x="1232153" y="151764"/>
                </a:lnTo>
                <a:lnTo>
                  <a:pt x="1197864" y="165226"/>
                </a:lnTo>
                <a:lnTo>
                  <a:pt x="1165098" y="179450"/>
                </a:lnTo>
                <a:lnTo>
                  <a:pt x="1134745" y="196976"/>
                </a:lnTo>
                <a:lnTo>
                  <a:pt x="1105407" y="217550"/>
                </a:lnTo>
                <a:lnTo>
                  <a:pt x="1076832" y="239268"/>
                </a:lnTo>
                <a:lnTo>
                  <a:pt x="1049147" y="260350"/>
                </a:lnTo>
                <a:lnTo>
                  <a:pt x="1037590" y="269113"/>
                </a:lnTo>
                <a:lnTo>
                  <a:pt x="1017016" y="284352"/>
                </a:lnTo>
                <a:lnTo>
                  <a:pt x="994791" y="301244"/>
                </a:lnTo>
                <a:lnTo>
                  <a:pt x="962025" y="325246"/>
                </a:lnTo>
                <a:lnTo>
                  <a:pt x="929767" y="345694"/>
                </a:lnTo>
                <a:lnTo>
                  <a:pt x="923798" y="349376"/>
                </a:lnTo>
                <a:lnTo>
                  <a:pt x="919479" y="356615"/>
                </a:lnTo>
                <a:lnTo>
                  <a:pt x="892301" y="381000"/>
                </a:lnTo>
                <a:lnTo>
                  <a:pt x="885190" y="382524"/>
                </a:lnTo>
                <a:lnTo>
                  <a:pt x="879348" y="385825"/>
                </a:lnTo>
                <a:lnTo>
                  <a:pt x="863853" y="407796"/>
                </a:lnTo>
                <a:lnTo>
                  <a:pt x="869442" y="412750"/>
                </a:lnTo>
                <a:lnTo>
                  <a:pt x="870839" y="413003"/>
                </a:lnTo>
                <a:lnTo>
                  <a:pt x="842899" y="420750"/>
                </a:lnTo>
                <a:lnTo>
                  <a:pt x="826643" y="436371"/>
                </a:lnTo>
                <a:lnTo>
                  <a:pt x="810132" y="448437"/>
                </a:lnTo>
                <a:lnTo>
                  <a:pt x="792226" y="458215"/>
                </a:lnTo>
                <a:lnTo>
                  <a:pt x="771398" y="466725"/>
                </a:lnTo>
                <a:lnTo>
                  <a:pt x="751585" y="488314"/>
                </a:lnTo>
                <a:lnTo>
                  <a:pt x="721614" y="513588"/>
                </a:lnTo>
                <a:lnTo>
                  <a:pt x="689482" y="537844"/>
                </a:lnTo>
                <a:lnTo>
                  <a:pt x="663448" y="555625"/>
                </a:lnTo>
                <a:lnTo>
                  <a:pt x="654176" y="576199"/>
                </a:lnTo>
                <a:lnTo>
                  <a:pt x="642493" y="587375"/>
                </a:lnTo>
                <a:lnTo>
                  <a:pt x="627760" y="596264"/>
                </a:lnTo>
                <a:lnTo>
                  <a:pt x="609473" y="609726"/>
                </a:lnTo>
                <a:lnTo>
                  <a:pt x="600582" y="632206"/>
                </a:lnTo>
                <a:lnTo>
                  <a:pt x="587248" y="657098"/>
                </a:lnTo>
                <a:lnTo>
                  <a:pt x="571500" y="680465"/>
                </a:lnTo>
                <a:lnTo>
                  <a:pt x="555498" y="698500"/>
                </a:lnTo>
                <a:lnTo>
                  <a:pt x="548893" y="719327"/>
                </a:lnTo>
                <a:lnTo>
                  <a:pt x="542289" y="737488"/>
                </a:lnTo>
                <a:lnTo>
                  <a:pt x="533526" y="754380"/>
                </a:lnTo>
                <a:lnTo>
                  <a:pt x="520700" y="771525"/>
                </a:lnTo>
                <a:lnTo>
                  <a:pt x="509904" y="807338"/>
                </a:lnTo>
                <a:lnTo>
                  <a:pt x="487934" y="878839"/>
                </a:lnTo>
                <a:lnTo>
                  <a:pt x="469518" y="931418"/>
                </a:lnTo>
                <a:lnTo>
                  <a:pt x="465581" y="939292"/>
                </a:lnTo>
                <a:lnTo>
                  <a:pt x="466851" y="941451"/>
                </a:lnTo>
                <a:lnTo>
                  <a:pt x="476250" y="941451"/>
                </a:lnTo>
                <a:close/>
              </a:path>
            </a:pathLst>
          </a:custGeom>
          <a:ln w="25908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Building</a:t>
            </a:r>
            <a:r>
              <a:rPr spc="-150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Heap</a:t>
            </a: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13" y="228041"/>
            <a:ext cx="2132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6294" y="228041"/>
            <a:ext cx="364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Microsoft Sans Serif"/>
                <a:cs typeface="Microsoft Sans Serif"/>
              </a:rPr>
              <a:t>A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19587" y="352361"/>
          <a:ext cx="4145276" cy="334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3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16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9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10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25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dirty="0">
                          <a:solidFill>
                            <a:srgbClr val="07A196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724" y="1717548"/>
            <a:ext cx="8680704" cy="18577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66366" y="2225515"/>
            <a:ext cx="153035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2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5171" y="2225515"/>
            <a:ext cx="153035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3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3103" y="4462271"/>
            <a:ext cx="8680704" cy="18684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58364" y="4982431"/>
            <a:ext cx="153035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2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5321" y="4982431"/>
            <a:ext cx="275590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3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800" spc="-25" dirty="0">
                <a:latin typeface="Microsoft Sans Serif"/>
                <a:cs typeface="Microsoft Sans Serif"/>
              </a:rPr>
              <a:t>10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9327" y="2225515"/>
            <a:ext cx="153035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2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8133" y="2225515"/>
            <a:ext cx="153035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3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92542" y="2225515"/>
            <a:ext cx="153035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2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1093" y="2225515"/>
            <a:ext cx="153035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3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5733" y="2662014"/>
            <a:ext cx="613410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95"/>
              </a:spcBef>
              <a:tabLst>
                <a:tab pos="504825" algn="l"/>
              </a:tabLst>
            </a:pPr>
            <a:r>
              <a:rPr sz="1000" spc="-50" dirty="0">
                <a:latin typeface="Microsoft Sans Serif"/>
                <a:cs typeface="Microsoft Sans Serif"/>
              </a:rPr>
              <a:t>5</a:t>
            </a:r>
            <a:r>
              <a:rPr sz="1000" dirty="0">
                <a:latin typeface="Microsoft Sans Serif"/>
                <a:cs typeface="Microsoft Sans Serif"/>
              </a:rPr>
              <a:t>	</a:t>
            </a:r>
            <a:r>
              <a:rPr sz="1000" spc="-50" dirty="0">
                <a:latin typeface="Microsoft Sans Serif"/>
                <a:cs typeface="Microsoft Sans Serif"/>
              </a:rPr>
              <a:t>6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472440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16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9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99168" y="2662014"/>
            <a:ext cx="275590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7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800" spc="-25" dirty="0">
                <a:latin typeface="Microsoft Sans Serif"/>
                <a:cs typeface="Microsoft Sans Serif"/>
              </a:rPr>
              <a:t>10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229512" y="2698472"/>
          <a:ext cx="7065004" cy="83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4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70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65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6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1055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ts val="1055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055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ts val="1055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055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ts val="1055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055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 algn="ctr">
                        <a:lnSpc>
                          <a:spcPts val="1055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055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050"/>
                        </a:lnSpc>
                        <a:tabLst>
                          <a:tab pos="449580" algn="l"/>
                        </a:tabLst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sz="1500" spc="-75" baseline="-30555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500" baseline="-30555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2050"/>
                        </a:lnSpc>
                      </a:pPr>
                      <a:r>
                        <a:rPr sz="1500" baseline="-30555" dirty="0"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sz="1500" spc="142" baseline="-305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16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205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sz="18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-75" baseline="-3055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500" baseline="-30555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050"/>
                        </a:lnSpc>
                        <a:tabLst>
                          <a:tab pos="450850" algn="l"/>
                        </a:tabLst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sz="1500" spc="-75" baseline="-30555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500" baseline="-30555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ts val="2050"/>
                        </a:lnSpc>
                      </a:pPr>
                      <a:r>
                        <a:rPr sz="1500" baseline="-30555" dirty="0"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sz="1500" spc="127" baseline="-305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35" dirty="0">
                          <a:latin typeface="Microsoft Sans Serif"/>
                          <a:cs typeface="Microsoft Sans Serif"/>
                        </a:rPr>
                        <a:t>16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sz="1800" spc="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-75" baseline="-3055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500" baseline="-30555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4925" algn="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66040" algn="ctr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680842" y="1289430"/>
            <a:ext cx="45593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i="1" dirty="0">
                <a:solidFill>
                  <a:srgbClr val="DD0011"/>
                </a:solidFill>
                <a:latin typeface="Times New Roman"/>
                <a:cs typeface="Times New Roman"/>
              </a:rPr>
              <a:t>i</a:t>
            </a:r>
            <a:r>
              <a:rPr sz="1800" i="1" spc="-65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DD0011"/>
                </a:solidFill>
                <a:latin typeface="Microsoft Sans Serif"/>
                <a:cs typeface="Microsoft Sans Serif"/>
              </a:rPr>
              <a:t>=</a:t>
            </a:r>
            <a:r>
              <a:rPr sz="1800" spc="-3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DD0011"/>
                </a:solidFill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  <a:p>
            <a:pPr marL="248285">
              <a:lnSpc>
                <a:spcPts val="1170"/>
              </a:lnSpc>
            </a:pPr>
            <a:r>
              <a:rPr sz="1000" spc="-5" dirty="0">
                <a:latin typeface="Microsoft Sans Serif"/>
                <a:cs typeface="Microsoft Sans Serif"/>
              </a:rPr>
              <a:t>1</a:t>
            </a:r>
            <a:endParaRPr sz="1000">
              <a:latin typeface="Microsoft Sans Serif"/>
              <a:cs typeface="Microsoft Sans Serif"/>
            </a:endParaRPr>
          </a:p>
          <a:p>
            <a:pPr marL="220979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53532" y="1289430"/>
            <a:ext cx="45593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i="1" dirty="0">
                <a:solidFill>
                  <a:srgbClr val="DD0011"/>
                </a:solidFill>
                <a:latin typeface="Times New Roman"/>
                <a:cs typeface="Times New Roman"/>
              </a:rPr>
              <a:t>i</a:t>
            </a:r>
            <a:r>
              <a:rPr sz="1800" i="1" spc="-65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DD0011"/>
                </a:solidFill>
                <a:latin typeface="Microsoft Sans Serif"/>
                <a:cs typeface="Microsoft Sans Serif"/>
              </a:rPr>
              <a:t>=</a:t>
            </a:r>
            <a:r>
              <a:rPr sz="1800" spc="-3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DD0011"/>
                </a:solidFill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  <a:p>
            <a:pPr marL="140335">
              <a:lnSpc>
                <a:spcPts val="1170"/>
              </a:lnSpc>
            </a:pPr>
            <a:r>
              <a:rPr sz="1000" spc="-5" dirty="0">
                <a:latin typeface="Microsoft Sans Serif"/>
                <a:cs typeface="Microsoft Sans Serif"/>
              </a:rPr>
              <a:t>1</a:t>
            </a:r>
            <a:endParaRPr sz="1000">
              <a:latin typeface="Microsoft Sans Serif"/>
              <a:cs typeface="Microsoft Sans Serif"/>
            </a:endParaRPr>
          </a:p>
          <a:p>
            <a:pPr marL="113030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97367" y="1289430"/>
            <a:ext cx="45593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i="1" dirty="0">
                <a:solidFill>
                  <a:srgbClr val="DD0011"/>
                </a:solidFill>
                <a:latin typeface="Times New Roman"/>
                <a:cs typeface="Times New Roman"/>
              </a:rPr>
              <a:t>i</a:t>
            </a:r>
            <a:r>
              <a:rPr sz="1800" i="1" spc="-65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DD0011"/>
                </a:solidFill>
                <a:latin typeface="Microsoft Sans Serif"/>
                <a:cs typeface="Microsoft Sans Serif"/>
              </a:rPr>
              <a:t>=</a:t>
            </a:r>
            <a:r>
              <a:rPr sz="1800" spc="-3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DD0011"/>
                </a:solidFill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  <a:p>
            <a:pPr marL="259079">
              <a:lnSpc>
                <a:spcPts val="1170"/>
              </a:lnSpc>
            </a:pPr>
            <a:r>
              <a:rPr sz="1000" spc="-5" dirty="0">
                <a:latin typeface="Microsoft Sans Serif"/>
                <a:cs typeface="Microsoft Sans Serif"/>
              </a:rPr>
              <a:t>1</a:t>
            </a:r>
            <a:endParaRPr sz="1000">
              <a:latin typeface="Microsoft Sans Serif"/>
              <a:cs typeface="Microsoft Sans Serif"/>
            </a:endParaRPr>
          </a:p>
          <a:p>
            <a:pPr marL="231775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9477" y="4982431"/>
            <a:ext cx="275590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2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800" spc="-25" dirty="0">
                <a:latin typeface="Microsoft Sans Serif"/>
                <a:cs typeface="Microsoft Sans Serif"/>
              </a:rPr>
              <a:t>16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8028" y="4982431"/>
            <a:ext cx="275590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3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800" spc="-25" dirty="0">
                <a:latin typeface="Microsoft Sans Serif"/>
                <a:cs typeface="Microsoft Sans Serif"/>
              </a:rPr>
              <a:t>10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6338" y="4295488"/>
            <a:ext cx="275590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1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800" spc="-25" dirty="0">
                <a:latin typeface="Microsoft Sans Serif"/>
                <a:cs typeface="Microsoft Sans Serif"/>
              </a:rPr>
              <a:t>16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21930" y="4982431"/>
            <a:ext cx="275590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2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800" spc="-25" dirty="0">
                <a:latin typeface="Microsoft Sans Serif"/>
                <a:cs typeface="Microsoft Sans Serif"/>
              </a:rPr>
              <a:t>14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91370" y="4982431"/>
            <a:ext cx="275590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3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800" spc="-25" dirty="0">
                <a:latin typeface="Microsoft Sans Serif"/>
                <a:cs typeface="Microsoft Sans Serif"/>
              </a:rPr>
              <a:t>10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41868" y="5419339"/>
            <a:ext cx="549275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5"/>
              </a:spcBef>
              <a:tabLst>
                <a:tab pos="440690" algn="l"/>
              </a:tabLst>
            </a:pPr>
            <a:r>
              <a:rPr sz="1000" spc="-50" dirty="0">
                <a:latin typeface="Microsoft Sans Serif"/>
                <a:cs typeface="Microsoft Sans Serif"/>
              </a:rPr>
              <a:t>5</a:t>
            </a:r>
            <a:r>
              <a:rPr sz="1000" dirty="0">
                <a:latin typeface="Microsoft Sans Serif"/>
                <a:cs typeface="Microsoft Sans Serif"/>
              </a:rPr>
              <a:t>	</a:t>
            </a:r>
            <a:r>
              <a:rPr sz="1000" spc="-50" dirty="0">
                <a:latin typeface="Microsoft Sans Serif"/>
                <a:cs typeface="Microsoft Sans Serif"/>
              </a:rPr>
              <a:t>6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408305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7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9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53143" y="5419339"/>
            <a:ext cx="153035" cy="488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Microsoft Sans Serif"/>
                <a:cs typeface="Microsoft Sans Serif"/>
              </a:rPr>
              <a:t>7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285621" y="5455107"/>
          <a:ext cx="7002142" cy="832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3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0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55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65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106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ts val="106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06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106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ts val="106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06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ts val="106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06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2050"/>
                        </a:lnSpc>
                        <a:tabLst>
                          <a:tab pos="408305" algn="l"/>
                        </a:tabLst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sz="1500" spc="-75" baseline="-30555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500" baseline="-30555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050"/>
                        </a:lnSpc>
                      </a:pPr>
                      <a:r>
                        <a:rPr sz="1500" baseline="-30555" dirty="0"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sz="1500" spc="142" baseline="-305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16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2050"/>
                        </a:lnSpc>
                        <a:tabLst>
                          <a:tab pos="262255" algn="l"/>
                        </a:tabLst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sz="1500" spc="-75" baseline="-3055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500" baseline="-30555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2050"/>
                        </a:lnSpc>
                        <a:tabLst>
                          <a:tab pos="408305" algn="l"/>
                        </a:tabLst>
                      </a:pP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sz="1500" spc="-75" baseline="-30555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500" baseline="-30555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sz="1000" spc="165" dirty="0">
                          <a:latin typeface="Microsoft Sans Serif"/>
                          <a:cs typeface="Microsoft Sans Serif"/>
                        </a:rPr>
                        <a:t>  </a:t>
                      </a:r>
                      <a:r>
                        <a:rPr sz="2700" spc="-75" baseline="1697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2700" baseline="16975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ts val="2050"/>
                        </a:lnSpc>
                        <a:tabLst>
                          <a:tab pos="261620" algn="l"/>
                        </a:tabLst>
                      </a:pPr>
                      <a:r>
                        <a:rPr sz="18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sz="1500" spc="-75" baseline="-3055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500" baseline="-30555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920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492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2680842" y="4033773"/>
            <a:ext cx="45593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DD0011"/>
                </a:solidFill>
                <a:latin typeface="Times New Roman"/>
                <a:cs typeface="Times New Roman"/>
              </a:rPr>
              <a:t>i</a:t>
            </a:r>
            <a:r>
              <a:rPr sz="1800" i="1" spc="-65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DD0011"/>
                </a:solidFill>
                <a:latin typeface="Microsoft Sans Serif"/>
                <a:cs typeface="Microsoft Sans Serif"/>
              </a:rPr>
              <a:t>=</a:t>
            </a:r>
            <a:r>
              <a:rPr sz="1800" spc="-3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DD0011"/>
                </a:solidFill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Microsoft Sans Serif"/>
                <a:cs typeface="Microsoft Sans Serif"/>
              </a:rPr>
              <a:t>1</a:t>
            </a:r>
            <a:endParaRPr sz="1000">
              <a:latin typeface="Microsoft Sans Serif"/>
              <a:cs typeface="Microsoft Sans Serif"/>
            </a:endParaRPr>
          </a:p>
          <a:p>
            <a:pPr marL="213360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83428" y="4033773"/>
            <a:ext cx="457834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DD0011"/>
                </a:solidFill>
                <a:latin typeface="Times New Roman"/>
                <a:cs typeface="Times New Roman"/>
              </a:rPr>
              <a:t>i</a:t>
            </a:r>
            <a:r>
              <a:rPr sz="1800" i="1" spc="-65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DD0011"/>
                </a:solidFill>
                <a:latin typeface="Microsoft Sans Serif"/>
                <a:cs typeface="Microsoft Sans Serif"/>
              </a:rPr>
              <a:t>=</a:t>
            </a:r>
            <a:r>
              <a:rPr sz="1800" spc="-2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DD0011"/>
                </a:solidFill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  <a:p>
            <a:pPr marL="15875" algn="ctr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Microsoft Sans Serif"/>
                <a:cs typeface="Microsoft Sans Serif"/>
              </a:rPr>
              <a:t>1</a:t>
            </a:r>
            <a:endParaRPr sz="1000">
              <a:latin typeface="Microsoft Sans Serif"/>
              <a:cs typeface="Microsoft Sans Serif"/>
            </a:endParaRPr>
          </a:p>
          <a:p>
            <a:pPr marL="17780" algn="ctr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435" y="3535522"/>
            <a:ext cx="7686040" cy="1328420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</a:t>
            </a: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Running</a:t>
            </a:r>
            <a:r>
              <a:rPr sz="2800" spc="-3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time:</a:t>
            </a:r>
            <a:r>
              <a:rPr sz="2800" spc="-7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Comic Sans MS"/>
                <a:cs typeface="Comic Sans MS"/>
              </a:rPr>
              <a:t>O(nlgn)</a:t>
            </a:r>
            <a:endParaRPr sz="2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764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This</a:t>
            </a:r>
            <a:r>
              <a:rPr sz="2800" spc="-4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is</a:t>
            </a:r>
            <a:r>
              <a:rPr sz="2800" spc="-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not</a:t>
            </a:r>
            <a:r>
              <a:rPr sz="2800" spc="-5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an</a:t>
            </a:r>
            <a:r>
              <a:rPr sz="2800" spc="-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asymptotically</a:t>
            </a:r>
            <a:r>
              <a:rPr sz="2800" spc="-4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tight</a:t>
            </a:r>
            <a:r>
              <a:rPr sz="2800" spc="-5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upper</a:t>
            </a:r>
            <a:r>
              <a:rPr sz="2800" spc="-4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Microsoft Sans Serif"/>
                <a:cs typeface="Microsoft Sans Serif"/>
              </a:rPr>
              <a:t>bound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434" y="1321130"/>
            <a:ext cx="367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310" dirty="0">
                <a:solidFill>
                  <a:srgbClr val="DD0011"/>
                </a:solidFill>
                <a:latin typeface="Arial"/>
                <a:cs typeface="Arial"/>
              </a:rPr>
              <a:t>A</a:t>
            </a:r>
            <a:r>
              <a:rPr sz="2800" b="1" i="1" spc="-110" dirty="0">
                <a:solidFill>
                  <a:srgbClr val="DD0011"/>
                </a:solidFill>
                <a:latin typeface="Arial"/>
                <a:cs typeface="Arial"/>
              </a:rPr>
              <a:t>l</a:t>
            </a:r>
            <a:r>
              <a:rPr sz="2800" b="1" i="1" spc="-615" dirty="0">
                <a:solidFill>
                  <a:srgbClr val="DD0011"/>
                </a:solidFill>
                <a:latin typeface="Arial"/>
                <a:cs typeface="Arial"/>
              </a:rPr>
              <a:t>g</a:t>
            </a:r>
            <a:r>
              <a:rPr sz="2800" b="1" i="1" spc="-10" dirty="0">
                <a:solidFill>
                  <a:srgbClr val="DD0011"/>
                </a:solidFill>
                <a:latin typeface="Arial"/>
                <a:cs typeface="Arial"/>
              </a:rPr>
              <a:t>:</a:t>
            </a:r>
            <a:r>
              <a:rPr sz="2800" b="1" i="1" spc="-345" dirty="0">
                <a:solidFill>
                  <a:srgbClr val="DD0011"/>
                </a:solidFill>
                <a:latin typeface="Arial"/>
                <a:cs typeface="Arial"/>
              </a:rPr>
              <a:t> </a:t>
            </a:r>
            <a:r>
              <a:rPr sz="2400" u="heavy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Microsoft Sans Serif"/>
                <a:cs typeface="Microsoft Sans Serif"/>
              </a:rPr>
              <a:t>BUILD-MAX-HEAP</a:t>
            </a:r>
            <a:r>
              <a:rPr sz="2400" u="heavy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Comic Sans MS"/>
                <a:cs typeface="Comic Sans MS"/>
              </a:rPr>
              <a:t>(A)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34" y="1771014"/>
            <a:ext cx="4688840" cy="155575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n</a:t>
            </a:r>
            <a:r>
              <a:rPr sz="2400" spc="-9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= 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length[A]</a:t>
            </a:r>
            <a:endParaRPr sz="2400">
              <a:latin typeface="Microsoft Sans Serif"/>
              <a:cs typeface="Microsoft Sans Serif"/>
            </a:endParaRPr>
          </a:p>
          <a:p>
            <a:pPr marL="629920" indent="-61722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29285" algn="l"/>
                <a:tab pos="62992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4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i</a:t>
            </a:r>
            <a:r>
              <a:rPr sz="2400" spc="-1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←</a:t>
            </a:r>
            <a:r>
              <a:rPr sz="2400" spc="9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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n/2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</a:t>
            </a:r>
            <a:r>
              <a:rPr sz="2400" spc="-9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downto</a:t>
            </a:r>
            <a:r>
              <a:rPr sz="2400" b="1" spc="-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  <a:p>
            <a:pPr marL="1134110" indent="-112204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134110" algn="l"/>
                <a:tab pos="113474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do</a:t>
            </a:r>
            <a:r>
              <a:rPr sz="24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MAX-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HEAPIFY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(A,</a:t>
            </a:r>
            <a:r>
              <a:rPr sz="2400" spc="-8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i,</a:t>
            </a:r>
            <a:r>
              <a:rPr sz="2400" spc="-5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Comic Sans MS"/>
                <a:cs typeface="Comic Sans MS"/>
              </a:rPr>
              <a:t>n)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730" y="2865831"/>
            <a:ext cx="897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mic Sans MS"/>
                <a:cs typeface="Comic Sans MS"/>
              </a:rPr>
              <a:t>O(lgn)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4983" y="2581402"/>
            <a:ext cx="65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omic Sans MS"/>
                <a:cs typeface="Comic Sans MS"/>
              </a:rPr>
              <a:t>O(n)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57059" y="2359151"/>
            <a:ext cx="152400" cy="972185"/>
          </a:xfrm>
          <a:custGeom>
            <a:avLst/>
            <a:gdLst/>
            <a:ahLst/>
            <a:cxnLst/>
            <a:rect l="l" t="t" r="r" b="b"/>
            <a:pathLst>
              <a:path w="152400" h="972185">
                <a:moveTo>
                  <a:pt x="0" y="0"/>
                </a:moveTo>
                <a:lnTo>
                  <a:pt x="29591" y="6350"/>
                </a:lnTo>
                <a:lnTo>
                  <a:pt x="53848" y="23749"/>
                </a:lnTo>
                <a:lnTo>
                  <a:pt x="70231" y="49530"/>
                </a:lnTo>
                <a:lnTo>
                  <a:pt x="76200" y="81152"/>
                </a:lnTo>
                <a:lnTo>
                  <a:pt x="76200" y="404749"/>
                </a:lnTo>
                <a:lnTo>
                  <a:pt x="82169" y="436372"/>
                </a:lnTo>
                <a:lnTo>
                  <a:pt x="98551" y="462152"/>
                </a:lnTo>
                <a:lnTo>
                  <a:pt x="122809" y="479551"/>
                </a:lnTo>
                <a:lnTo>
                  <a:pt x="152400" y="485901"/>
                </a:lnTo>
                <a:lnTo>
                  <a:pt x="122809" y="492251"/>
                </a:lnTo>
                <a:lnTo>
                  <a:pt x="98551" y="509650"/>
                </a:lnTo>
                <a:lnTo>
                  <a:pt x="82169" y="535432"/>
                </a:lnTo>
                <a:lnTo>
                  <a:pt x="76200" y="567055"/>
                </a:lnTo>
                <a:lnTo>
                  <a:pt x="76200" y="890651"/>
                </a:lnTo>
                <a:lnTo>
                  <a:pt x="70231" y="922274"/>
                </a:lnTo>
                <a:lnTo>
                  <a:pt x="53848" y="948055"/>
                </a:lnTo>
                <a:lnTo>
                  <a:pt x="29591" y="965453"/>
                </a:lnTo>
                <a:lnTo>
                  <a:pt x="0" y="9718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Running</a:t>
            </a:r>
            <a:r>
              <a:rPr spc="-125" dirty="0"/>
              <a:t> </a:t>
            </a:r>
            <a:r>
              <a:rPr dirty="0"/>
              <a:t>Time</a:t>
            </a:r>
            <a:r>
              <a:rPr spc="-13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dirty="0"/>
              <a:t>BUILD</a:t>
            </a:r>
            <a:r>
              <a:rPr spc="-135" dirty="0"/>
              <a:t> </a:t>
            </a:r>
            <a:r>
              <a:rPr dirty="0"/>
              <a:t>MAX</a:t>
            </a:r>
            <a:r>
              <a:rPr spc="-135" dirty="0"/>
              <a:t> </a:t>
            </a:r>
            <a:r>
              <a:rPr spc="-20" dirty="0"/>
              <a:t>HEAP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6163" y="1131519"/>
            <a:ext cx="83540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HEAPIFY</a:t>
            </a:r>
            <a:r>
              <a:rPr sz="2400" spc="-6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takes</a:t>
            </a:r>
            <a:r>
              <a:rPr sz="2400" spc="1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O(h)</a:t>
            </a:r>
            <a:r>
              <a:rPr sz="2400" spc="-13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Symbol"/>
                <a:cs typeface="Symbol"/>
              </a:rPr>
              <a:t></a:t>
            </a:r>
            <a:r>
              <a:rPr sz="2400" spc="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the</a:t>
            </a:r>
            <a:r>
              <a:rPr sz="2400" spc="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cost</a:t>
            </a:r>
            <a:r>
              <a:rPr sz="2400" spc="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of</a:t>
            </a:r>
            <a:r>
              <a:rPr sz="2400" spc="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HEAPIFY</a:t>
            </a:r>
            <a:r>
              <a:rPr sz="2400" spc="-5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on</a:t>
            </a:r>
            <a:r>
              <a:rPr sz="2400" spc="2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a</a:t>
            </a:r>
            <a:r>
              <a:rPr sz="2400" spc="-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node</a:t>
            </a:r>
            <a:r>
              <a:rPr sz="2400" spc="3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i</a:t>
            </a:r>
            <a:r>
              <a:rPr sz="2400" spc="-6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Microsoft Sans Serif"/>
                <a:cs typeface="Microsoft Sans Serif"/>
              </a:rPr>
              <a:t>is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9064" y="1497838"/>
            <a:ext cx="661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proportional</a:t>
            </a:r>
            <a:r>
              <a:rPr sz="2400" spc="2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to</a:t>
            </a:r>
            <a:r>
              <a:rPr sz="2400" spc="-2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height</a:t>
            </a:r>
            <a:r>
              <a:rPr sz="2400" spc="3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of</a:t>
            </a:r>
            <a:r>
              <a:rPr sz="2400" spc="-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the node</a:t>
            </a:r>
            <a:r>
              <a:rPr sz="2400" spc="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i</a:t>
            </a:r>
            <a:r>
              <a:rPr sz="2400" spc="-7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in</a:t>
            </a:r>
            <a:r>
              <a:rPr sz="2400" spc="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the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Microsoft Sans Serif"/>
                <a:cs typeface="Microsoft Sans Serif"/>
              </a:rPr>
              <a:t>tree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1088" y="2401570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Height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1234" y="2409571"/>
            <a:ext cx="258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8415" algn="l"/>
              </a:tabLst>
            </a:pPr>
            <a:r>
              <a:rPr sz="2700" spc="-15" baseline="1543" dirty="0">
                <a:latin typeface="Microsoft Sans Serif"/>
                <a:cs typeface="Microsoft Sans Serif"/>
              </a:rPr>
              <a:t>Level</a:t>
            </a:r>
            <a:r>
              <a:rPr sz="2700" baseline="1543" dirty="0">
                <a:latin typeface="Microsoft Sans Serif"/>
                <a:cs typeface="Microsoft Sans Serif"/>
              </a:rPr>
              <a:t>	</a:t>
            </a:r>
            <a:r>
              <a:rPr sz="1800" dirty="0">
                <a:latin typeface="Microsoft Sans Serif"/>
                <a:cs typeface="Microsoft Sans Serif"/>
              </a:rPr>
              <a:t>No.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nodes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955" y="2860548"/>
            <a:ext cx="6522720" cy="28209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52523" y="2815793"/>
            <a:ext cx="135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h</a:t>
            </a:r>
            <a:r>
              <a:rPr sz="1800" baseline="-16203" dirty="0">
                <a:latin typeface="Microsoft Sans Serif"/>
                <a:cs typeface="Microsoft Sans Serif"/>
              </a:rPr>
              <a:t>0</a:t>
            </a:r>
            <a:r>
              <a:rPr sz="1800" spc="217" baseline="-1620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3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(</a:t>
            </a:r>
            <a:r>
              <a:rPr sz="1800" spc="-10" dirty="0">
                <a:latin typeface="Symbol"/>
                <a:cs typeface="Symbol"/>
              </a:rPr>
              <a:t></a:t>
            </a:r>
            <a:r>
              <a:rPr sz="1800" spc="-10" dirty="0">
                <a:latin typeface="Microsoft Sans Serif"/>
                <a:cs typeface="Microsoft Sans Serif"/>
              </a:rPr>
              <a:t>lgn</a:t>
            </a:r>
            <a:r>
              <a:rPr sz="1800" spc="-10" dirty="0">
                <a:latin typeface="Symbol"/>
                <a:cs typeface="Symbol"/>
              </a:rPr>
              <a:t></a:t>
            </a:r>
            <a:r>
              <a:rPr sz="1800" spc="-10" dirty="0">
                <a:latin typeface="Microsoft Sans Serif"/>
                <a:cs typeface="Microsoft Sans Serif"/>
              </a:rPr>
              <a:t>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2523" y="3418078"/>
            <a:ext cx="66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h</a:t>
            </a:r>
            <a:r>
              <a:rPr sz="1800" baseline="-16203" dirty="0">
                <a:latin typeface="Microsoft Sans Serif"/>
                <a:cs typeface="Microsoft Sans Serif"/>
              </a:rPr>
              <a:t>1</a:t>
            </a:r>
            <a:r>
              <a:rPr sz="1800" spc="165" baseline="-1620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2523" y="4277105"/>
            <a:ext cx="66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h</a:t>
            </a:r>
            <a:r>
              <a:rPr sz="1800" baseline="-16203" dirty="0">
                <a:latin typeface="Microsoft Sans Serif"/>
                <a:cs typeface="Microsoft Sans Serif"/>
              </a:rPr>
              <a:t>2</a:t>
            </a:r>
            <a:r>
              <a:rPr sz="1800" spc="165" baseline="-1620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2523" y="5087239"/>
            <a:ext cx="66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h</a:t>
            </a:r>
            <a:r>
              <a:rPr sz="1800" baseline="-16203" dirty="0">
                <a:latin typeface="Microsoft Sans Serif"/>
                <a:cs typeface="Microsoft Sans Serif"/>
              </a:rPr>
              <a:t>3</a:t>
            </a:r>
            <a:r>
              <a:rPr sz="1800" spc="165" baseline="-1620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8511" y="2815793"/>
            <a:ext cx="452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i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8511" y="3414521"/>
            <a:ext cx="45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i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8511" y="4274057"/>
            <a:ext cx="452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i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98511" y="5078095"/>
            <a:ext cx="122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i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3</a:t>
            </a:r>
            <a:r>
              <a:rPr sz="1800" spc="4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(</a:t>
            </a:r>
            <a:r>
              <a:rPr sz="1800" spc="-10" dirty="0">
                <a:latin typeface="Symbol"/>
                <a:cs typeface="Symbol"/>
              </a:rPr>
              <a:t></a:t>
            </a:r>
            <a:r>
              <a:rPr sz="1800" spc="-10" dirty="0">
                <a:latin typeface="Comic Sans MS"/>
                <a:cs typeface="Comic Sans MS"/>
              </a:rPr>
              <a:t>lgn</a:t>
            </a:r>
            <a:r>
              <a:rPr sz="1800" spc="-10" dirty="0">
                <a:latin typeface="Symbol"/>
                <a:cs typeface="Symbol"/>
              </a:rPr>
              <a:t></a:t>
            </a:r>
            <a:r>
              <a:rPr sz="1800" spc="-10" dirty="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05761" y="2737866"/>
            <a:ext cx="1104900" cy="0"/>
          </a:xfrm>
          <a:custGeom>
            <a:avLst/>
            <a:gdLst/>
            <a:ahLst/>
            <a:cxnLst/>
            <a:rect l="l" t="t" r="r" b="b"/>
            <a:pathLst>
              <a:path w="1104900">
                <a:moveTo>
                  <a:pt x="0" y="0"/>
                </a:moveTo>
                <a:lnTo>
                  <a:pt x="11049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02602" y="2734817"/>
            <a:ext cx="1104900" cy="0"/>
          </a:xfrm>
          <a:custGeom>
            <a:avLst/>
            <a:gdLst/>
            <a:ahLst/>
            <a:cxnLst/>
            <a:rect l="l" t="t" r="r" b="b"/>
            <a:pathLst>
              <a:path w="1104900">
                <a:moveTo>
                  <a:pt x="0" y="0"/>
                </a:moveTo>
                <a:lnTo>
                  <a:pt x="11049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71102" y="2755519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13888" dirty="0">
                <a:latin typeface="Microsoft Sans Serif"/>
                <a:cs typeface="Microsoft Sans Serif"/>
              </a:rPr>
              <a:t>2</a:t>
            </a:r>
            <a:r>
              <a:rPr sz="1200" spc="-25" dirty="0">
                <a:latin typeface="Microsoft Sans Serif"/>
                <a:cs typeface="Microsoft Sans Serif"/>
              </a:rPr>
              <a:t>0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71102" y="3354070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13888" dirty="0">
                <a:latin typeface="Microsoft Sans Serif"/>
                <a:cs typeface="Microsoft Sans Serif"/>
              </a:rPr>
              <a:t>2</a:t>
            </a:r>
            <a:r>
              <a:rPr sz="1200" spc="-25" dirty="0">
                <a:latin typeface="Microsoft Sans Serif"/>
                <a:cs typeface="Microsoft Sans Serif"/>
              </a:rPr>
              <a:t>1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71102" y="4213047"/>
            <a:ext cx="287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13888" dirty="0">
                <a:latin typeface="Microsoft Sans Serif"/>
                <a:cs typeface="Microsoft Sans Serif"/>
              </a:rPr>
              <a:t>2</a:t>
            </a:r>
            <a:r>
              <a:rPr sz="1200" spc="-25" dirty="0"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71102" y="5023484"/>
            <a:ext cx="28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13888" dirty="0">
                <a:latin typeface="Microsoft Sans Serif"/>
                <a:cs typeface="Microsoft Sans Serif"/>
              </a:rPr>
              <a:t>2</a:t>
            </a:r>
            <a:r>
              <a:rPr sz="1200" spc="-25" dirty="0">
                <a:latin typeface="Microsoft Sans Serif"/>
                <a:cs typeface="Microsoft Sans Serif"/>
              </a:rPr>
              <a:t>3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78190" y="2742438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90">
                <a:moveTo>
                  <a:pt x="0" y="0"/>
                </a:moveTo>
                <a:lnTo>
                  <a:pt x="177368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86000" y="5675782"/>
            <a:ext cx="12026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94105" algn="l"/>
              </a:tabLst>
            </a:pPr>
            <a:r>
              <a:rPr sz="2400" dirty="0">
                <a:latin typeface="Microsoft Sans Serif"/>
                <a:cs typeface="Microsoft Sans Serif"/>
              </a:rPr>
              <a:t>h</a:t>
            </a:r>
            <a:r>
              <a:rPr sz="2400" baseline="-17361" dirty="0">
                <a:latin typeface="Microsoft Sans Serif"/>
                <a:cs typeface="Microsoft Sans Serif"/>
              </a:rPr>
              <a:t>i</a:t>
            </a:r>
            <a:r>
              <a:rPr sz="2400" spc="307" baseline="-17361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–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50" dirty="0">
                <a:latin typeface="Microsoft Sans Serif"/>
                <a:cs typeface="Microsoft Sans Serif"/>
              </a:rPr>
              <a:t>i</a:t>
            </a:r>
            <a:endParaRPr sz="24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n</a:t>
            </a:r>
            <a:r>
              <a:rPr sz="2400" baseline="-17361" dirty="0">
                <a:latin typeface="Microsoft Sans Serif"/>
                <a:cs typeface="Microsoft Sans Serif"/>
              </a:rPr>
              <a:t>i</a:t>
            </a:r>
            <a:r>
              <a:rPr sz="2400" spc="292" baseline="-17361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2</a:t>
            </a:r>
            <a:r>
              <a:rPr sz="2400" spc="-37" baseline="20833" dirty="0">
                <a:latin typeface="Microsoft Sans Serif"/>
                <a:cs typeface="Microsoft Sans Serif"/>
              </a:rPr>
              <a:t>i</a:t>
            </a:r>
            <a:endParaRPr sz="2400" baseline="20833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01541" y="5675782"/>
            <a:ext cx="46189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height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heap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rooted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at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level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i</a:t>
            </a:r>
            <a:endParaRPr sz="2400">
              <a:latin typeface="Microsoft Sans Serif"/>
              <a:cs typeface="Microsoft Sans Serif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number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nodes at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level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i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56884" y="179387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04838" y="1852930"/>
            <a:ext cx="10477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Times New Roman"/>
                <a:cs typeface="Times New Roman"/>
              </a:rPr>
              <a:t>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44390" y="1705035"/>
            <a:ext cx="2442845" cy="95567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5"/>
              </a:spcBef>
              <a:tabLst>
                <a:tab pos="2254250" algn="l"/>
              </a:tabLst>
            </a:pPr>
            <a:r>
              <a:rPr sz="2450" spc="-30" dirty="0">
                <a:latin typeface="Symbol"/>
                <a:cs typeface="Symbol"/>
              </a:rPr>
              <a:t></a:t>
            </a:r>
            <a:r>
              <a:rPr sz="2450" spc="-185" dirty="0">
                <a:latin typeface="Times New Roman"/>
                <a:cs typeface="Times New Roman"/>
              </a:rPr>
              <a:t> </a:t>
            </a:r>
            <a:r>
              <a:rPr sz="2450" i="1" spc="-20" dirty="0">
                <a:latin typeface="Times New Roman"/>
                <a:cs typeface="Times New Roman"/>
              </a:rPr>
              <a:t>T</a:t>
            </a:r>
            <a:r>
              <a:rPr sz="2450" i="1" spc="-3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(</a:t>
            </a:r>
            <a:r>
              <a:rPr sz="2450" i="1" dirty="0">
                <a:latin typeface="Times New Roman"/>
                <a:cs typeface="Times New Roman"/>
              </a:rPr>
              <a:t>n</a:t>
            </a:r>
            <a:r>
              <a:rPr sz="2450" dirty="0">
                <a:latin typeface="Times New Roman"/>
                <a:cs typeface="Times New Roman"/>
              </a:rPr>
              <a:t>)</a:t>
            </a:r>
            <a:r>
              <a:rPr sz="2450" spc="-4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</a:t>
            </a:r>
            <a:r>
              <a:rPr sz="2450" spc="60" dirty="0">
                <a:latin typeface="Times New Roman"/>
                <a:cs typeface="Times New Roman"/>
              </a:rPr>
              <a:t> </a:t>
            </a:r>
            <a:r>
              <a:rPr sz="5550" spc="-52" baseline="-9009" dirty="0">
                <a:latin typeface="Symbol"/>
                <a:cs typeface="Symbol"/>
              </a:rPr>
              <a:t></a:t>
            </a:r>
            <a:r>
              <a:rPr sz="5550" spc="-892" baseline="-9009" dirty="0">
                <a:latin typeface="Times New Roman"/>
                <a:cs typeface="Times New Roman"/>
              </a:rPr>
              <a:t> </a:t>
            </a:r>
            <a:r>
              <a:rPr sz="2450" i="1" spc="-35" dirty="0">
                <a:latin typeface="Times New Roman"/>
                <a:cs typeface="Times New Roman"/>
              </a:rPr>
              <a:t>n</a:t>
            </a:r>
            <a:r>
              <a:rPr sz="2100" i="1" spc="-52" baseline="-23809" dirty="0">
                <a:latin typeface="Times New Roman"/>
                <a:cs typeface="Times New Roman"/>
              </a:rPr>
              <a:t>i</a:t>
            </a:r>
            <a:r>
              <a:rPr sz="2100" i="1" spc="-270" baseline="-23809" dirty="0">
                <a:latin typeface="Times New Roman"/>
                <a:cs typeface="Times New Roman"/>
              </a:rPr>
              <a:t> </a:t>
            </a:r>
            <a:r>
              <a:rPr sz="2450" i="1" spc="-25" dirty="0">
                <a:latin typeface="Times New Roman"/>
                <a:cs typeface="Times New Roman"/>
              </a:rPr>
              <a:t>h</a:t>
            </a:r>
            <a:r>
              <a:rPr sz="2100" i="1" spc="-37" baseline="-23809" dirty="0">
                <a:latin typeface="Times New Roman"/>
                <a:cs typeface="Times New Roman"/>
              </a:rPr>
              <a:t>i</a:t>
            </a:r>
            <a:r>
              <a:rPr sz="2100" i="1" baseline="-23809" dirty="0">
                <a:latin typeface="Times New Roman"/>
                <a:cs typeface="Times New Roman"/>
              </a:rPr>
              <a:t>	</a:t>
            </a:r>
            <a:r>
              <a:rPr sz="2150" spc="-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  <a:p>
            <a:pPr marL="488315" algn="ctr">
              <a:lnSpc>
                <a:spcPct val="100000"/>
              </a:lnSpc>
              <a:spcBef>
                <a:spcPts val="335"/>
              </a:spcBef>
            </a:pPr>
            <a:r>
              <a:rPr sz="1400" i="1" spc="20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Symbol"/>
                <a:cs typeface="Symbol"/>
              </a:rPr>
              <a:t></a:t>
            </a:r>
            <a:r>
              <a:rPr sz="1400" spc="2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98666" y="1914524"/>
            <a:ext cx="32004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0"/>
              </a:lnSpc>
              <a:spcBef>
                <a:spcPts val="100"/>
              </a:spcBef>
            </a:pPr>
            <a:r>
              <a:rPr sz="3250" dirty="0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  <a:p>
            <a:pPr marL="42545">
              <a:lnSpc>
                <a:spcPts val="1410"/>
              </a:lnSpc>
            </a:pPr>
            <a:r>
              <a:rPr sz="1250" i="1" spc="-25" dirty="0">
                <a:latin typeface="Times New Roman"/>
                <a:cs typeface="Times New Roman"/>
              </a:rPr>
              <a:t>i</a:t>
            </a:r>
            <a:r>
              <a:rPr sz="1250" spc="-25" dirty="0">
                <a:latin typeface="Symbol"/>
                <a:cs typeface="Symbol"/>
              </a:rPr>
              <a:t></a:t>
            </a:r>
            <a:r>
              <a:rPr sz="1250" spc="-2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73265" y="2009013"/>
            <a:ext cx="6985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5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30008" y="1925828"/>
            <a:ext cx="188341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25" baseline="1291" dirty="0">
                <a:latin typeface="Times New Roman"/>
                <a:cs typeface="Times New Roman"/>
              </a:rPr>
              <a:t>2</a:t>
            </a:r>
            <a:r>
              <a:rPr sz="3225" spc="217" baseline="1291" dirty="0">
                <a:latin typeface="Times New Roman"/>
                <a:cs typeface="Times New Roman"/>
              </a:rPr>
              <a:t> </a:t>
            </a:r>
            <a:r>
              <a:rPr sz="2850" spc="-155" dirty="0">
                <a:latin typeface="Symbol"/>
                <a:cs typeface="Symbol"/>
              </a:rPr>
              <a:t></a:t>
            </a:r>
            <a:r>
              <a:rPr sz="3225" i="1" spc="-232" baseline="1291" dirty="0">
                <a:latin typeface="Times New Roman"/>
                <a:cs typeface="Times New Roman"/>
              </a:rPr>
              <a:t>h </a:t>
            </a:r>
            <a:r>
              <a:rPr sz="3225" spc="-30" baseline="1291" dirty="0">
                <a:latin typeface="Symbol"/>
                <a:cs typeface="Symbol"/>
              </a:rPr>
              <a:t></a:t>
            </a:r>
            <a:r>
              <a:rPr sz="3225" spc="-359" baseline="1291" dirty="0">
                <a:latin typeface="Times New Roman"/>
                <a:cs typeface="Times New Roman"/>
              </a:rPr>
              <a:t> </a:t>
            </a:r>
            <a:r>
              <a:rPr sz="3225" i="1" spc="97" baseline="1291" dirty="0">
                <a:latin typeface="Times New Roman"/>
                <a:cs typeface="Times New Roman"/>
              </a:rPr>
              <a:t>i</a:t>
            </a:r>
            <a:r>
              <a:rPr sz="2850" spc="65" dirty="0">
                <a:latin typeface="Symbol"/>
                <a:cs typeface="Symbol"/>
              </a:rPr>
              <a:t>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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i="1" spc="-20" dirty="0">
                <a:latin typeface="Times New Roman"/>
                <a:cs typeface="Times New Roman"/>
              </a:rPr>
              <a:t>O</a:t>
            </a:r>
            <a:r>
              <a:rPr sz="2550" spc="-20" dirty="0">
                <a:latin typeface="Times New Roman"/>
                <a:cs typeface="Times New Roman"/>
              </a:rPr>
              <a:t>(</a:t>
            </a:r>
            <a:r>
              <a:rPr sz="2550" i="1" spc="-20" dirty="0">
                <a:latin typeface="Times New Roman"/>
                <a:cs typeface="Times New Roman"/>
              </a:rPr>
              <a:t>n</a:t>
            </a:r>
            <a:r>
              <a:rPr sz="2550" spc="-2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Running</a:t>
            </a:r>
            <a:r>
              <a:rPr spc="-125" dirty="0"/>
              <a:t> </a:t>
            </a:r>
            <a:r>
              <a:rPr dirty="0"/>
              <a:t>Time</a:t>
            </a:r>
            <a:r>
              <a:rPr spc="-13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dirty="0"/>
              <a:t>BUILD</a:t>
            </a:r>
            <a:r>
              <a:rPr spc="-135" dirty="0"/>
              <a:t> </a:t>
            </a:r>
            <a:r>
              <a:rPr dirty="0"/>
              <a:t>MAX</a:t>
            </a:r>
            <a:r>
              <a:rPr spc="-135" dirty="0"/>
              <a:t> </a:t>
            </a:r>
            <a:r>
              <a:rPr spc="-20" dirty="0"/>
              <a:t>HEAP</a:t>
            </a: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2544" y="1164717"/>
            <a:ext cx="1079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i="1" spc="-5" dirty="0">
                <a:latin typeface="Times New Roman"/>
                <a:cs typeface="Times New Roman"/>
              </a:rPr>
              <a:t>h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9629" y="1095932"/>
            <a:ext cx="1617345" cy="11353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5"/>
              </a:spcBef>
            </a:pPr>
            <a:r>
              <a:rPr sz="2200" i="1" spc="-20" dirty="0">
                <a:latin typeface="Times New Roman"/>
                <a:cs typeface="Times New Roman"/>
              </a:rPr>
              <a:t>T</a:t>
            </a:r>
            <a:r>
              <a:rPr sz="2200" i="1" spc="-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5025" baseline="-6633" dirty="0">
                <a:latin typeface="Symbol"/>
                <a:cs typeface="Symbol"/>
              </a:rPr>
              <a:t></a:t>
            </a:r>
            <a:r>
              <a:rPr sz="5025" spc="-765" baseline="-6633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Times New Roman"/>
                <a:cs typeface="Times New Roman"/>
              </a:rPr>
              <a:t>n</a:t>
            </a:r>
            <a:r>
              <a:rPr sz="1950" i="1" spc="-30" baseline="-19230" dirty="0">
                <a:latin typeface="Times New Roman"/>
                <a:cs typeface="Times New Roman"/>
              </a:rPr>
              <a:t>i</a:t>
            </a:r>
            <a:r>
              <a:rPr sz="2200" i="1" spc="-20" dirty="0">
                <a:latin typeface="Times New Roman"/>
                <a:cs typeface="Times New Roman"/>
              </a:rPr>
              <a:t>h</a:t>
            </a:r>
            <a:r>
              <a:rPr sz="1950" i="1" spc="-30" baseline="-19230" dirty="0">
                <a:latin typeface="Times New Roman"/>
                <a:cs typeface="Times New Roman"/>
              </a:rPr>
              <a:t>i</a:t>
            </a:r>
            <a:endParaRPr sz="1950" baseline="-19230">
              <a:latin typeface="Times New Roman"/>
              <a:cs typeface="Times New Roman"/>
            </a:endParaRPr>
          </a:p>
          <a:p>
            <a:pPr marL="411480" algn="ctr">
              <a:lnSpc>
                <a:spcPct val="100000"/>
              </a:lnSpc>
              <a:spcBef>
                <a:spcPts val="265"/>
              </a:spcBef>
            </a:pPr>
            <a:r>
              <a:rPr sz="1300" i="1" spc="-25" dirty="0">
                <a:latin typeface="Times New Roman"/>
                <a:cs typeface="Times New Roman"/>
              </a:rPr>
              <a:t>i</a:t>
            </a:r>
            <a:r>
              <a:rPr sz="1300" spc="-25" dirty="0">
                <a:latin typeface="Symbol"/>
                <a:cs typeface="Symbol"/>
              </a:rPr>
              <a:t></a:t>
            </a:r>
            <a:r>
              <a:rPr sz="1300" spc="-2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  <a:p>
            <a:pPr marL="449580" algn="ctr">
              <a:lnSpc>
                <a:spcPct val="100000"/>
              </a:lnSpc>
              <a:spcBef>
                <a:spcPts val="695"/>
              </a:spcBef>
            </a:pPr>
            <a:r>
              <a:rPr sz="1250" i="1" spc="-5" dirty="0">
                <a:latin typeface="Times New Roman"/>
                <a:cs typeface="Times New Roman"/>
              </a:rPr>
              <a:t>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8975" y="1382014"/>
            <a:ext cx="585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Cost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HEAPIFY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level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Symbol"/>
                <a:cs typeface="Symbol"/>
              </a:rPr>
              <a:t>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number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nodes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that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level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2084" y="2219071"/>
            <a:ext cx="493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Replace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values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</a:t>
            </a:r>
            <a:r>
              <a:rPr sz="1800" baseline="-16203" dirty="0">
                <a:latin typeface="Microsoft Sans Serif"/>
                <a:cs typeface="Microsoft Sans Serif"/>
              </a:rPr>
              <a:t>i</a:t>
            </a:r>
            <a:r>
              <a:rPr sz="1800" spc="225" baseline="-1620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 h</a:t>
            </a:r>
            <a:r>
              <a:rPr sz="1800" baseline="-16203" dirty="0">
                <a:latin typeface="Microsoft Sans Serif"/>
                <a:cs typeface="Microsoft Sans Serif"/>
              </a:rPr>
              <a:t>i</a:t>
            </a:r>
            <a:r>
              <a:rPr sz="1800" spc="225" baseline="-1620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computed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before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2698" y="3426714"/>
            <a:ext cx="282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25" dirty="0">
                <a:latin typeface="Times New Roman"/>
                <a:cs typeface="Times New Roman"/>
              </a:rPr>
              <a:t>i</a:t>
            </a:r>
            <a:r>
              <a:rPr sz="1400" spc="25" dirty="0">
                <a:latin typeface="Symbol"/>
                <a:cs typeface="Symbol"/>
              </a:rPr>
              <a:t></a:t>
            </a:r>
            <a:r>
              <a:rPr sz="1400" spc="2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6328" y="2813430"/>
            <a:ext cx="572770" cy="68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590"/>
              </a:lnSpc>
              <a:spcBef>
                <a:spcPts val="100"/>
              </a:spcBef>
            </a:pPr>
            <a:r>
              <a:rPr sz="24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</a:t>
            </a:r>
            <a:r>
              <a:rPr sz="2400" i="1" u="sng" spc="-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64769">
              <a:lnSpc>
                <a:spcPts val="2590"/>
              </a:lnSpc>
            </a:pPr>
            <a:r>
              <a:rPr sz="3600" spc="-30" baseline="-19675" dirty="0">
                <a:latin typeface="Times New Roman"/>
                <a:cs typeface="Times New Roman"/>
              </a:rPr>
              <a:t>2</a:t>
            </a:r>
            <a:r>
              <a:rPr sz="1400" i="1" spc="-20" dirty="0">
                <a:latin typeface="Times New Roman"/>
                <a:cs typeface="Times New Roman"/>
              </a:rPr>
              <a:t>h</a:t>
            </a:r>
            <a:r>
              <a:rPr sz="1400" spc="-20" dirty="0">
                <a:latin typeface="Symbol"/>
                <a:cs typeface="Symbol"/>
              </a:rPr>
              <a:t></a:t>
            </a:r>
            <a:r>
              <a:rPr sz="1400" i="1" spc="-2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1252" y="2859151"/>
            <a:ext cx="32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7" baseline="-20833" dirty="0">
                <a:latin typeface="Times New Roman"/>
                <a:cs typeface="Times New Roman"/>
              </a:rPr>
              <a:t>2</a:t>
            </a:r>
            <a:r>
              <a:rPr sz="1400" i="1" spc="-25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6026" y="1978884"/>
            <a:ext cx="1518285" cy="10153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sz="2150" dirty="0">
                <a:latin typeface="Symbol"/>
                <a:cs typeface="Symbol"/>
              </a:rPr>
              <a:t>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4875" baseline="-8547" dirty="0">
                <a:latin typeface="Symbol"/>
                <a:cs typeface="Symbol"/>
              </a:rPr>
              <a:t></a:t>
            </a:r>
            <a:r>
              <a:rPr sz="4875" spc="-757" baseline="-8547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2</a:t>
            </a:r>
            <a:r>
              <a:rPr sz="1875" i="1" baseline="35555" dirty="0">
                <a:latin typeface="Times New Roman"/>
                <a:cs typeface="Times New Roman"/>
              </a:rPr>
              <a:t>i</a:t>
            </a:r>
            <a:r>
              <a:rPr sz="1875" i="1" spc="-44" baseline="35555" dirty="0">
                <a:latin typeface="Times New Roman"/>
                <a:cs typeface="Times New Roman"/>
              </a:rPr>
              <a:t> </a:t>
            </a:r>
            <a:r>
              <a:rPr sz="2850" spc="-155" dirty="0">
                <a:latin typeface="Symbol"/>
                <a:cs typeface="Symbol"/>
              </a:rPr>
              <a:t></a:t>
            </a:r>
            <a:r>
              <a:rPr sz="2150" i="1" spc="-155" dirty="0">
                <a:latin typeface="Times New Roman"/>
                <a:cs typeface="Times New Roman"/>
              </a:rPr>
              <a:t>h</a:t>
            </a:r>
            <a:r>
              <a:rPr sz="2150" i="1" spc="-13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Symbol"/>
                <a:cs typeface="Symbol"/>
              </a:rPr>
              <a:t></a:t>
            </a:r>
            <a:r>
              <a:rPr sz="2150" spc="-235" dirty="0">
                <a:latin typeface="Times New Roman"/>
                <a:cs typeface="Times New Roman"/>
              </a:rPr>
              <a:t> </a:t>
            </a:r>
            <a:r>
              <a:rPr sz="2150" i="1" spc="40" dirty="0">
                <a:latin typeface="Times New Roman"/>
                <a:cs typeface="Times New Roman"/>
              </a:rPr>
              <a:t>i</a:t>
            </a:r>
            <a:r>
              <a:rPr sz="2850" spc="40" dirty="0">
                <a:latin typeface="Symbol"/>
                <a:cs typeface="Symbol"/>
              </a:rPr>
              <a:t></a:t>
            </a:r>
            <a:endParaRPr sz="2850">
              <a:latin typeface="Symbol"/>
              <a:cs typeface="Symbol"/>
            </a:endParaRPr>
          </a:p>
          <a:p>
            <a:pPr marR="995044" algn="r">
              <a:lnSpc>
                <a:spcPct val="100000"/>
              </a:lnSpc>
              <a:spcBef>
                <a:spcPts val="175"/>
              </a:spcBef>
            </a:pPr>
            <a:r>
              <a:rPr sz="1250" i="1" spc="-25" dirty="0">
                <a:latin typeface="Times New Roman"/>
                <a:cs typeface="Times New Roman"/>
              </a:rPr>
              <a:t>i</a:t>
            </a:r>
            <a:r>
              <a:rPr sz="1250" spc="-25" dirty="0">
                <a:latin typeface="Symbol"/>
                <a:cs typeface="Symbol"/>
              </a:rPr>
              <a:t></a:t>
            </a:r>
            <a:r>
              <a:rPr sz="1250" spc="-2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  <a:p>
            <a:pPr marR="1018540" algn="r">
              <a:lnSpc>
                <a:spcPct val="100000"/>
              </a:lnSpc>
              <a:spcBef>
                <a:spcPts val="90"/>
              </a:spcBef>
            </a:pPr>
            <a:r>
              <a:rPr sz="1400" i="1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0217" y="2866135"/>
            <a:ext cx="632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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5400" spc="-89" baseline="-6172" dirty="0">
                <a:latin typeface="Symbol"/>
                <a:cs typeface="Symbol"/>
              </a:rPr>
              <a:t></a:t>
            </a:r>
            <a:endParaRPr sz="5400" baseline="-6172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89958" y="2973704"/>
            <a:ext cx="5850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Multiply by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</a:t>
            </a:r>
            <a:r>
              <a:rPr sz="1800" baseline="20833" dirty="0">
                <a:latin typeface="Microsoft Sans Serif"/>
                <a:cs typeface="Microsoft Sans Serif"/>
              </a:rPr>
              <a:t>h</a:t>
            </a:r>
            <a:r>
              <a:rPr sz="1800" spc="202" baseline="20833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both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nominator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denominator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89958" y="3302330"/>
            <a:ext cx="1073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write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</a:t>
            </a:r>
            <a:r>
              <a:rPr sz="1800" baseline="20833" dirty="0">
                <a:latin typeface="Microsoft Sans Serif"/>
                <a:cs typeface="Microsoft Sans Serif"/>
              </a:rPr>
              <a:t>i</a:t>
            </a:r>
            <a:r>
              <a:rPr sz="1800" spc="172" baseline="20833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46420" y="3525011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>
                <a:moveTo>
                  <a:pt x="0" y="0"/>
                </a:moveTo>
                <a:lnTo>
                  <a:pt x="2736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22925" y="3206242"/>
            <a:ext cx="295910" cy="49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045">
              <a:lnSpc>
                <a:spcPts val="1850"/>
              </a:lnSpc>
              <a:spcBef>
                <a:spcPts val="105"/>
              </a:spcBef>
            </a:pPr>
            <a:r>
              <a:rPr sz="170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ts val="1850"/>
              </a:lnSpc>
            </a:pPr>
            <a:r>
              <a:rPr sz="2550" spc="-37" baseline="-19607" dirty="0">
                <a:latin typeface="Times New Roman"/>
                <a:cs typeface="Times New Roman"/>
              </a:rPr>
              <a:t>2</a:t>
            </a:r>
            <a:r>
              <a:rPr sz="1000" spc="-25" dirty="0">
                <a:latin typeface="Symbol"/>
                <a:cs typeface="Symbol"/>
              </a:rPr>
              <a:t></a:t>
            </a:r>
            <a:r>
              <a:rPr sz="1000" i="1" spc="-25" dirty="0"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3629" y="3650996"/>
            <a:ext cx="328930" cy="70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65"/>
              </a:lnSpc>
              <a:spcBef>
                <a:spcPts val="100"/>
              </a:spcBef>
            </a:pPr>
            <a:r>
              <a:rPr sz="2350" i="1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5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  <a:p>
            <a:pPr marL="58419">
              <a:lnSpc>
                <a:spcPts val="2665"/>
              </a:lnSpc>
            </a:pPr>
            <a:r>
              <a:rPr sz="3525" spc="-37" baseline="-20094" dirty="0">
                <a:latin typeface="Times New Roman"/>
                <a:cs typeface="Times New Roman"/>
              </a:rPr>
              <a:t>2</a:t>
            </a:r>
            <a:r>
              <a:rPr sz="1350" i="1" spc="-25" dirty="0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0617" y="3629405"/>
            <a:ext cx="1117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dirty="0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9710" y="3734561"/>
            <a:ext cx="89979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latin typeface="Symbol"/>
                <a:cs typeface="Symbol"/>
              </a:rPr>
              <a:t>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2</a:t>
            </a:r>
            <a:r>
              <a:rPr sz="2025" i="1" baseline="37037" dirty="0">
                <a:latin typeface="Times New Roman"/>
                <a:cs typeface="Times New Roman"/>
              </a:rPr>
              <a:t>h </a:t>
            </a:r>
            <a:r>
              <a:rPr sz="5250" spc="-75" baseline="-7142" dirty="0">
                <a:latin typeface="Symbol"/>
                <a:cs typeface="Symbol"/>
              </a:rPr>
              <a:t></a:t>
            </a:r>
            <a:endParaRPr sz="5250" baseline="-7142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20034" y="4293870"/>
            <a:ext cx="3143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dirty="0">
                <a:latin typeface="Times New Roman"/>
                <a:cs typeface="Times New Roman"/>
              </a:rPr>
              <a:t>k</a:t>
            </a:r>
            <a:r>
              <a:rPr sz="1350" i="1" spc="-150" dirty="0">
                <a:latin typeface="Times New Roman"/>
                <a:cs typeface="Times New Roman"/>
              </a:rPr>
              <a:t> </a:t>
            </a:r>
            <a:r>
              <a:rPr sz="1350" spc="-25" dirty="0">
                <a:latin typeface="Symbol"/>
                <a:cs typeface="Symbol"/>
              </a:rPr>
              <a:t></a:t>
            </a:r>
            <a:r>
              <a:rPr sz="1350" spc="-2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14850" y="4024629"/>
            <a:ext cx="267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Change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variables: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i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2935" y="5077714"/>
            <a:ext cx="59436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i="1" dirty="0">
                <a:latin typeface="Times New Roman"/>
                <a:cs typeface="Times New Roman"/>
              </a:rPr>
              <a:t>k</a:t>
            </a:r>
            <a:r>
              <a:rPr sz="1350" i="1" spc="-1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Symbol"/>
                <a:cs typeface="Symbol"/>
              </a:rPr>
              <a:t></a:t>
            </a:r>
            <a:r>
              <a:rPr sz="1350" dirty="0">
                <a:latin typeface="Times New Roman"/>
                <a:cs typeface="Times New Roman"/>
              </a:rPr>
              <a:t>0</a:t>
            </a:r>
            <a:r>
              <a:rPr sz="1350" spc="330" dirty="0">
                <a:latin typeface="Times New Roman"/>
                <a:cs typeface="Times New Roman"/>
              </a:rPr>
              <a:t> </a:t>
            </a:r>
            <a:r>
              <a:rPr sz="3525" spc="-75" baseline="7092" dirty="0">
                <a:latin typeface="Times New Roman"/>
                <a:cs typeface="Times New Roman"/>
              </a:rPr>
              <a:t>2</a:t>
            </a:r>
            <a:endParaRPr sz="3525" baseline="7092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18686" y="5050282"/>
            <a:ext cx="1022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dirty="0">
                <a:latin typeface="Times New Roman"/>
                <a:cs typeface="Times New Roman"/>
              </a:rPr>
              <a:t>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74314" y="4537075"/>
            <a:ext cx="1485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Symbol"/>
                <a:cs typeface="Symbol"/>
              </a:rPr>
              <a:t>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5138" y="4646803"/>
            <a:ext cx="66611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latin typeface="Symbol"/>
                <a:cs typeface="Symbol"/>
              </a:rPr>
              <a:t></a:t>
            </a:r>
            <a:r>
              <a:rPr sz="2350" spc="-80" dirty="0">
                <a:latin typeface="Times New Roman"/>
                <a:cs typeface="Times New Roman"/>
              </a:rPr>
              <a:t> </a:t>
            </a:r>
            <a:r>
              <a:rPr sz="2350" i="1" spc="-459" dirty="0">
                <a:latin typeface="Times New Roman"/>
                <a:cs typeface="Times New Roman"/>
              </a:rPr>
              <a:t>n</a:t>
            </a:r>
            <a:r>
              <a:rPr sz="5325" spc="-690" baseline="-7042" dirty="0">
                <a:latin typeface="Symbol"/>
                <a:cs typeface="Symbol"/>
              </a:rPr>
              <a:t></a:t>
            </a:r>
            <a:endParaRPr sz="5325" baseline="-7042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7839" y="4601717"/>
            <a:ext cx="24257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i="1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5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14850" y="4803140"/>
            <a:ext cx="6006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sum above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smaller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sum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all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elements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50" dirty="0">
                <a:latin typeface="Symbol"/>
                <a:cs typeface="Symbol"/>
              </a:rPr>
              <a:t>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lgn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88666" y="5512409"/>
            <a:ext cx="89852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dirty="0">
                <a:latin typeface="Symbol"/>
                <a:cs typeface="Symbol"/>
              </a:rPr>
              <a:t></a:t>
            </a:r>
            <a:r>
              <a:rPr sz="2550" spc="-145" dirty="0">
                <a:latin typeface="Times New Roman"/>
                <a:cs typeface="Times New Roman"/>
              </a:rPr>
              <a:t> </a:t>
            </a:r>
            <a:r>
              <a:rPr sz="2550" i="1" spc="-20" dirty="0">
                <a:latin typeface="Times New Roman"/>
                <a:cs typeface="Times New Roman"/>
              </a:rPr>
              <a:t>O</a:t>
            </a:r>
            <a:r>
              <a:rPr sz="2550" spc="-20" dirty="0">
                <a:latin typeface="Times New Roman"/>
                <a:cs typeface="Times New Roman"/>
              </a:rPr>
              <a:t>(</a:t>
            </a:r>
            <a:r>
              <a:rPr sz="2550" i="1" spc="-20" dirty="0">
                <a:latin typeface="Times New Roman"/>
                <a:cs typeface="Times New Roman"/>
              </a:rPr>
              <a:t>n</a:t>
            </a:r>
            <a:r>
              <a:rPr sz="2550" spc="-2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00498" y="5569711"/>
            <a:ext cx="3308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sum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above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smaller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than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82645" y="6118656"/>
            <a:ext cx="6548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Running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time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BUILD-MAX-</a:t>
            </a:r>
            <a:r>
              <a:rPr sz="2400" dirty="0">
                <a:latin typeface="Microsoft Sans Serif"/>
                <a:cs typeface="Microsoft Sans Serif"/>
              </a:rPr>
              <a:t>HEAP: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Comic Sans MS"/>
                <a:cs typeface="Comic Sans MS"/>
              </a:rPr>
              <a:t>T(n)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=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O(n)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Running</a:t>
            </a:r>
            <a:r>
              <a:rPr spc="-125" dirty="0"/>
              <a:t> </a:t>
            </a:r>
            <a:r>
              <a:rPr dirty="0"/>
              <a:t>Time</a:t>
            </a:r>
            <a:r>
              <a:rPr spc="-13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dirty="0"/>
              <a:t>BUILD</a:t>
            </a:r>
            <a:r>
              <a:rPr spc="-135" dirty="0"/>
              <a:t> </a:t>
            </a:r>
            <a:r>
              <a:rPr dirty="0"/>
              <a:t>MAX</a:t>
            </a:r>
            <a:r>
              <a:rPr spc="-135" dirty="0"/>
              <a:t> </a:t>
            </a:r>
            <a:r>
              <a:rPr spc="-20" dirty="0"/>
              <a:t>HEAP</a:t>
            </a: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Heapsort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8643" rIns="0" bIns="0" rtlCol="0">
            <a:spAutoFit/>
          </a:bodyPr>
          <a:lstStyle/>
          <a:p>
            <a:pPr marL="160020" marR="508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Heapsort—</a:t>
            </a:r>
            <a:r>
              <a:rPr dirty="0"/>
              <a:t>an</a:t>
            </a:r>
            <a:r>
              <a:rPr spc="-90" dirty="0"/>
              <a:t> </a:t>
            </a:r>
            <a:r>
              <a:rPr spc="-20" dirty="0"/>
              <a:t>interesting</a:t>
            </a:r>
            <a:r>
              <a:rPr spc="-55" dirty="0"/>
              <a:t> </a:t>
            </a:r>
            <a:r>
              <a:rPr dirty="0"/>
              <a:t>sorting</a:t>
            </a:r>
            <a:r>
              <a:rPr spc="-45" dirty="0"/>
              <a:t> </a:t>
            </a:r>
            <a:r>
              <a:rPr dirty="0"/>
              <a:t>algorithm</a:t>
            </a:r>
            <a:r>
              <a:rPr spc="-60" dirty="0"/>
              <a:t> </a:t>
            </a:r>
            <a:r>
              <a:rPr spc="-20" dirty="0"/>
              <a:t>discovered</a:t>
            </a:r>
            <a:r>
              <a:rPr spc="-45" dirty="0"/>
              <a:t> </a:t>
            </a:r>
            <a:r>
              <a:rPr dirty="0"/>
              <a:t>by</a:t>
            </a:r>
            <a:r>
              <a:rPr spc="-60" dirty="0"/>
              <a:t> </a:t>
            </a:r>
            <a:r>
              <a:rPr dirty="0"/>
              <a:t>J.</a:t>
            </a:r>
            <a:r>
              <a:rPr spc="-45" dirty="0"/>
              <a:t> </a:t>
            </a:r>
            <a:r>
              <a:rPr spc="-160" dirty="0"/>
              <a:t>W.</a:t>
            </a:r>
            <a:r>
              <a:rPr spc="-5" dirty="0"/>
              <a:t> </a:t>
            </a:r>
            <a:r>
              <a:rPr dirty="0"/>
              <a:t>J.</a:t>
            </a:r>
            <a:r>
              <a:rPr spc="-50" dirty="0"/>
              <a:t> </a:t>
            </a:r>
            <a:r>
              <a:rPr spc="-10" dirty="0"/>
              <a:t>Williams. </a:t>
            </a:r>
            <a:r>
              <a:rPr dirty="0"/>
              <a:t>This</a:t>
            </a:r>
            <a:r>
              <a:rPr spc="-75" dirty="0"/>
              <a:t> </a:t>
            </a:r>
            <a:r>
              <a:rPr dirty="0"/>
              <a:t>is</a:t>
            </a:r>
            <a:r>
              <a:rPr spc="-7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25" dirty="0"/>
              <a:t>two-</a:t>
            </a:r>
            <a:r>
              <a:rPr spc="-10" dirty="0"/>
              <a:t>stage</a:t>
            </a:r>
            <a:r>
              <a:rPr spc="-70" dirty="0"/>
              <a:t> </a:t>
            </a:r>
            <a:r>
              <a:rPr dirty="0"/>
              <a:t>algorithm</a:t>
            </a:r>
            <a:r>
              <a:rPr spc="-55" dirty="0"/>
              <a:t> </a:t>
            </a:r>
            <a:r>
              <a:rPr dirty="0"/>
              <a:t>that</a:t>
            </a:r>
            <a:r>
              <a:rPr spc="-70" dirty="0"/>
              <a:t> </a:t>
            </a:r>
            <a:r>
              <a:rPr dirty="0"/>
              <a:t>works</a:t>
            </a:r>
            <a:r>
              <a:rPr spc="-65" dirty="0"/>
              <a:t> </a:t>
            </a:r>
            <a:r>
              <a:rPr dirty="0"/>
              <a:t>as</a:t>
            </a:r>
            <a:r>
              <a:rPr spc="-70" dirty="0"/>
              <a:t> </a:t>
            </a:r>
            <a:r>
              <a:rPr spc="-10" dirty="0"/>
              <a:t>follows.</a:t>
            </a:r>
          </a:p>
          <a:p>
            <a:pPr marL="160020">
              <a:lnSpc>
                <a:spcPct val="100000"/>
              </a:lnSpc>
              <a:spcBef>
                <a:spcPts val="5"/>
              </a:spcBef>
            </a:pPr>
            <a:r>
              <a:rPr b="1" dirty="0">
                <a:latin typeface="Calibri"/>
                <a:cs typeface="Calibri"/>
              </a:rPr>
              <a:t>Stage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(heap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construction):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dirty="0"/>
              <a:t>Construct</a:t>
            </a:r>
            <a:r>
              <a:rPr spc="-4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heap</a:t>
            </a:r>
            <a:r>
              <a:rPr spc="-60" dirty="0"/>
              <a:t> </a:t>
            </a:r>
            <a:r>
              <a:rPr dirty="0"/>
              <a:t>for</a:t>
            </a:r>
            <a:r>
              <a:rPr spc="-7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given</a:t>
            </a:r>
            <a:r>
              <a:rPr spc="-80" dirty="0"/>
              <a:t> </a:t>
            </a:r>
            <a:r>
              <a:rPr spc="-10" dirty="0"/>
              <a:t>array.</a:t>
            </a:r>
          </a:p>
          <a:p>
            <a:pPr marL="160020" marR="535305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Stage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2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(maximum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deletions):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dirty="0"/>
              <a:t>Apply</a:t>
            </a:r>
            <a:r>
              <a:rPr spc="-6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35" dirty="0"/>
              <a:t>root-</a:t>
            </a:r>
            <a:r>
              <a:rPr dirty="0"/>
              <a:t>deletion</a:t>
            </a:r>
            <a:r>
              <a:rPr spc="-50" dirty="0"/>
              <a:t> </a:t>
            </a:r>
            <a:r>
              <a:rPr spc="-10" dirty="0"/>
              <a:t>operation</a:t>
            </a:r>
            <a:r>
              <a:rPr spc="-75" dirty="0"/>
              <a:t> </a:t>
            </a:r>
            <a:r>
              <a:rPr dirty="0"/>
              <a:t>n</a:t>
            </a:r>
            <a:r>
              <a:rPr spc="-75" dirty="0"/>
              <a:t> </a:t>
            </a:r>
            <a:r>
              <a:rPr dirty="0"/>
              <a:t>−</a:t>
            </a:r>
            <a:r>
              <a:rPr spc="-70" dirty="0"/>
              <a:t> </a:t>
            </a:r>
            <a:r>
              <a:rPr spc="-50" dirty="0"/>
              <a:t>1 </a:t>
            </a:r>
            <a:r>
              <a:rPr dirty="0"/>
              <a:t>times</a:t>
            </a:r>
            <a:r>
              <a:rPr spc="-6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remaining</a:t>
            </a:r>
            <a:r>
              <a:rPr spc="-55" dirty="0"/>
              <a:t> </a:t>
            </a:r>
            <a:r>
              <a:rPr spc="-10" dirty="0"/>
              <a:t>heap.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/>
              <a:t>Special</a:t>
            </a:r>
            <a:r>
              <a:rPr spc="-170" dirty="0"/>
              <a:t> </a:t>
            </a:r>
            <a:r>
              <a:rPr spc="-10" dirty="0"/>
              <a:t>Types</a:t>
            </a:r>
            <a:r>
              <a:rPr spc="-155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10" dirty="0"/>
              <a:t>Trees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9259" y="1559813"/>
            <a:ext cx="6818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DD0011"/>
                </a:solidFill>
                <a:latin typeface="Cambria"/>
                <a:cs typeface="Cambria"/>
              </a:rPr>
              <a:t>Def:</a:t>
            </a:r>
            <a:r>
              <a:rPr sz="3200" spc="-70" dirty="0">
                <a:solidFill>
                  <a:srgbClr val="DD0011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333399"/>
                </a:solidFill>
                <a:latin typeface="Cambria"/>
                <a:cs typeface="Cambria"/>
              </a:rPr>
              <a:t>Full</a:t>
            </a:r>
            <a:r>
              <a:rPr sz="3200" spc="-85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333399"/>
                </a:solidFill>
                <a:latin typeface="Cambria"/>
                <a:cs typeface="Cambria"/>
              </a:rPr>
              <a:t>binary</a:t>
            </a:r>
            <a:r>
              <a:rPr sz="3200" spc="-95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333399"/>
                </a:solidFill>
                <a:latin typeface="Cambria"/>
                <a:cs typeface="Cambria"/>
              </a:rPr>
              <a:t>tree</a:t>
            </a:r>
            <a:r>
              <a:rPr sz="3200" spc="-6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333399"/>
                </a:solidFill>
                <a:latin typeface="Cambria"/>
                <a:cs typeface="Cambria"/>
              </a:rPr>
              <a:t>=</a:t>
            </a:r>
            <a:r>
              <a:rPr sz="3200" spc="-7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binary</a:t>
            </a:r>
            <a:r>
              <a:rPr sz="3200" spc="-7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tree</a:t>
            </a:r>
            <a:r>
              <a:rPr sz="3200" spc="-65" dirty="0">
                <a:latin typeface="Cambria"/>
                <a:cs typeface="Cambria"/>
              </a:rPr>
              <a:t> </a:t>
            </a:r>
            <a:r>
              <a:rPr sz="3200" spc="-25" dirty="0">
                <a:latin typeface="Cambria"/>
                <a:cs typeface="Cambria"/>
              </a:rPr>
              <a:t>in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159" y="2047494"/>
            <a:ext cx="65779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"/>
                <a:cs typeface="Cambria"/>
              </a:rPr>
              <a:t>which</a:t>
            </a:r>
            <a:r>
              <a:rPr sz="3200" spc="-7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each</a:t>
            </a:r>
            <a:r>
              <a:rPr sz="3200" spc="-3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node</a:t>
            </a:r>
            <a:r>
              <a:rPr sz="3200" spc="-3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is</a:t>
            </a:r>
            <a:r>
              <a:rPr sz="3200" spc="-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either</a:t>
            </a:r>
            <a:r>
              <a:rPr sz="3200" spc="-7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</a:t>
            </a:r>
            <a:r>
              <a:rPr sz="3200" spc="-2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leaf</a:t>
            </a:r>
            <a:r>
              <a:rPr sz="3200" spc="-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or</a:t>
            </a:r>
            <a:r>
              <a:rPr sz="3200" spc="-20" dirty="0">
                <a:latin typeface="Cambria"/>
                <a:cs typeface="Cambria"/>
              </a:rPr>
              <a:t> </a:t>
            </a:r>
            <a:r>
              <a:rPr sz="3200" spc="-25" dirty="0">
                <a:latin typeface="Cambria"/>
                <a:cs typeface="Cambria"/>
              </a:rPr>
              <a:t>has </a:t>
            </a:r>
            <a:r>
              <a:rPr sz="3200" dirty="0">
                <a:latin typeface="Cambria"/>
                <a:cs typeface="Cambria"/>
              </a:rPr>
              <a:t>degree</a:t>
            </a:r>
            <a:r>
              <a:rPr sz="3200" spc="-135" dirty="0">
                <a:latin typeface="Cambria"/>
                <a:cs typeface="Cambria"/>
              </a:rPr>
              <a:t> </a:t>
            </a:r>
            <a:r>
              <a:rPr sz="3200" spc="-30" dirty="0">
                <a:latin typeface="Cambria"/>
                <a:cs typeface="Cambria"/>
              </a:rPr>
              <a:t>exactly</a:t>
            </a:r>
            <a:r>
              <a:rPr sz="3200" spc="-140" dirty="0">
                <a:latin typeface="Cambria"/>
                <a:cs typeface="Cambria"/>
              </a:rPr>
              <a:t> </a:t>
            </a:r>
            <a:r>
              <a:rPr sz="3200" spc="-25" dirty="0">
                <a:latin typeface="Cambria"/>
                <a:cs typeface="Cambria"/>
              </a:rPr>
              <a:t>2.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259" y="4291329"/>
            <a:ext cx="738759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DD0011"/>
                </a:solidFill>
                <a:latin typeface="Cambria"/>
                <a:cs typeface="Cambria"/>
              </a:rPr>
              <a:t>Def:</a:t>
            </a:r>
            <a:r>
              <a:rPr sz="3200" spc="-55" dirty="0">
                <a:solidFill>
                  <a:srgbClr val="DD0011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333399"/>
                </a:solidFill>
                <a:latin typeface="Cambria"/>
                <a:cs typeface="Cambria"/>
              </a:rPr>
              <a:t>Complete</a:t>
            </a:r>
            <a:r>
              <a:rPr sz="3200" spc="-8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333399"/>
                </a:solidFill>
                <a:latin typeface="Cambria"/>
                <a:cs typeface="Cambria"/>
              </a:rPr>
              <a:t>binary</a:t>
            </a:r>
            <a:r>
              <a:rPr sz="3200" spc="-7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333399"/>
                </a:solidFill>
                <a:latin typeface="Cambria"/>
                <a:cs typeface="Cambria"/>
              </a:rPr>
              <a:t>tree</a:t>
            </a:r>
            <a:r>
              <a:rPr sz="3200" spc="-65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333399"/>
                </a:solidFill>
                <a:latin typeface="Cambria"/>
                <a:cs typeface="Cambria"/>
              </a:rPr>
              <a:t>=</a:t>
            </a:r>
            <a:r>
              <a:rPr sz="3200" spc="-40" dirty="0">
                <a:solidFill>
                  <a:srgbClr val="333399"/>
                </a:solidFill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</a:t>
            </a:r>
            <a:r>
              <a:rPr sz="3200" spc="-4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binary</a:t>
            </a:r>
            <a:r>
              <a:rPr sz="3200" spc="-75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tree </a:t>
            </a:r>
            <a:r>
              <a:rPr sz="3200" dirty="0">
                <a:latin typeface="Cambria"/>
                <a:cs typeface="Cambria"/>
              </a:rPr>
              <a:t>in</a:t>
            </a:r>
            <a:r>
              <a:rPr sz="3200" spc="-7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which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all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spc="-30" dirty="0">
                <a:latin typeface="Cambria"/>
                <a:cs typeface="Cambria"/>
              </a:rPr>
              <a:t>leaves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are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on</a:t>
            </a:r>
            <a:r>
              <a:rPr sz="3200" spc="-5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the</a:t>
            </a:r>
            <a:r>
              <a:rPr sz="3200" spc="-7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same</a:t>
            </a:r>
            <a:r>
              <a:rPr sz="3200" spc="-65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level </a:t>
            </a:r>
            <a:r>
              <a:rPr sz="3200" dirty="0">
                <a:latin typeface="Cambria"/>
                <a:cs typeface="Cambria"/>
              </a:rPr>
              <a:t>and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all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internal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nodes</a:t>
            </a:r>
            <a:r>
              <a:rPr sz="3200" spc="-95" dirty="0">
                <a:latin typeface="Cambria"/>
                <a:cs typeface="Cambria"/>
              </a:rPr>
              <a:t> </a:t>
            </a:r>
            <a:r>
              <a:rPr sz="3200" spc="-50" dirty="0">
                <a:latin typeface="Cambria"/>
                <a:cs typeface="Cambria"/>
              </a:rPr>
              <a:t>have</a:t>
            </a:r>
            <a:r>
              <a:rPr sz="3200" spc="-11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degree</a:t>
            </a:r>
            <a:r>
              <a:rPr sz="3200" spc="-50" dirty="0">
                <a:latin typeface="Cambria"/>
                <a:cs typeface="Cambria"/>
              </a:rPr>
              <a:t> </a:t>
            </a:r>
            <a:r>
              <a:rPr sz="3200" spc="-25" dirty="0">
                <a:latin typeface="Cambria"/>
                <a:cs typeface="Cambria"/>
              </a:rPr>
              <a:t>2.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56713" y="1391221"/>
            <a:ext cx="2705735" cy="1724025"/>
            <a:chOff x="8756713" y="1391221"/>
            <a:chExt cx="2705735" cy="1724025"/>
          </a:xfrm>
        </p:grpSpPr>
        <p:sp>
          <p:nvSpPr>
            <p:cNvPr id="9" name="object 9"/>
            <p:cNvSpPr/>
            <p:nvPr/>
          </p:nvSpPr>
          <p:spPr>
            <a:xfrm>
              <a:off x="8761476" y="1395983"/>
              <a:ext cx="2696210" cy="1714500"/>
            </a:xfrm>
            <a:custGeom>
              <a:avLst/>
              <a:gdLst/>
              <a:ahLst/>
              <a:cxnLst/>
              <a:rect l="l" t="t" r="r" b="b"/>
              <a:pathLst>
                <a:path w="2696209" h="1714500">
                  <a:moveTo>
                    <a:pt x="1778253" y="1714118"/>
                  </a:moveTo>
                  <a:lnTo>
                    <a:pt x="1246631" y="1156715"/>
                  </a:lnTo>
                </a:path>
                <a:path w="2696209" h="1714500">
                  <a:moveTo>
                    <a:pt x="964692" y="1603120"/>
                  </a:moveTo>
                  <a:lnTo>
                    <a:pt x="1376172" y="1209928"/>
                  </a:lnTo>
                </a:path>
                <a:path w="2696209" h="1714500">
                  <a:moveTo>
                    <a:pt x="1706752" y="1241932"/>
                  </a:moveTo>
                  <a:lnTo>
                    <a:pt x="2217293" y="754379"/>
                  </a:lnTo>
                </a:path>
                <a:path w="2696209" h="1714500">
                  <a:moveTo>
                    <a:pt x="818388" y="1689862"/>
                  </a:moveTo>
                  <a:lnTo>
                    <a:pt x="288035" y="1132204"/>
                  </a:lnTo>
                </a:path>
                <a:path w="2696209" h="1714500">
                  <a:moveTo>
                    <a:pt x="1309116" y="1252601"/>
                  </a:moveTo>
                  <a:lnTo>
                    <a:pt x="821435" y="742061"/>
                  </a:lnTo>
                </a:path>
                <a:path w="2696209" h="1714500">
                  <a:moveTo>
                    <a:pt x="2695955" y="1278381"/>
                  </a:moveTo>
                  <a:lnTo>
                    <a:pt x="1476755" y="0"/>
                  </a:lnTo>
                </a:path>
                <a:path w="2696209" h="1714500">
                  <a:moveTo>
                    <a:pt x="0" y="1598676"/>
                  </a:moveTo>
                  <a:lnTo>
                    <a:pt x="1600200" y="746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90076" y="2444495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160020" y="0"/>
                  </a:moveTo>
                  <a:lnTo>
                    <a:pt x="109474" y="8127"/>
                  </a:lnTo>
                  <a:lnTo>
                    <a:pt x="65531" y="30987"/>
                  </a:lnTo>
                  <a:lnTo>
                    <a:pt x="30860" y="65786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860" y="255396"/>
                  </a:lnTo>
                  <a:lnTo>
                    <a:pt x="65531" y="290194"/>
                  </a:lnTo>
                  <a:lnTo>
                    <a:pt x="109474" y="313054"/>
                  </a:lnTo>
                  <a:lnTo>
                    <a:pt x="160020" y="321182"/>
                  </a:lnTo>
                  <a:lnTo>
                    <a:pt x="210566" y="313054"/>
                  </a:lnTo>
                  <a:lnTo>
                    <a:pt x="254507" y="290194"/>
                  </a:lnTo>
                  <a:lnTo>
                    <a:pt x="289178" y="255396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8" y="65786"/>
                  </a:lnTo>
                  <a:lnTo>
                    <a:pt x="254507" y="30987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90076" y="2444495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0" y="160527"/>
                  </a:moveTo>
                  <a:lnTo>
                    <a:pt x="8127" y="109854"/>
                  </a:lnTo>
                  <a:lnTo>
                    <a:pt x="30860" y="65786"/>
                  </a:lnTo>
                  <a:lnTo>
                    <a:pt x="65531" y="30987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7" y="30987"/>
                  </a:lnTo>
                  <a:lnTo>
                    <a:pt x="289178" y="65786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8" y="255396"/>
                  </a:lnTo>
                  <a:lnTo>
                    <a:pt x="254507" y="290194"/>
                  </a:lnTo>
                  <a:lnTo>
                    <a:pt x="210566" y="313054"/>
                  </a:lnTo>
                  <a:lnTo>
                    <a:pt x="160020" y="321182"/>
                  </a:lnTo>
                  <a:lnTo>
                    <a:pt x="109474" y="313054"/>
                  </a:lnTo>
                  <a:lnTo>
                    <a:pt x="65531" y="290194"/>
                  </a:lnTo>
                  <a:lnTo>
                    <a:pt x="30860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076690" y="244576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587485" y="2835910"/>
            <a:ext cx="332740" cy="332740"/>
            <a:chOff x="8587485" y="2835910"/>
            <a:chExt cx="332740" cy="332740"/>
          </a:xfrm>
        </p:grpSpPr>
        <p:sp>
          <p:nvSpPr>
            <p:cNvPr id="14" name="object 14"/>
            <p:cNvSpPr/>
            <p:nvPr/>
          </p:nvSpPr>
          <p:spPr>
            <a:xfrm>
              <a:off x="8593835" y="284226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7"/>
                  </a:lnTo>
                  <a:lnTo>
                    <a:pt x="65532" y="30861"/>
                  </a:lnTo>
                  <a:lnTo>
                    <a:pt x="30861" y="65531"/>
                  </a:lnTo>
                  <a:lnTo>
                    <a:pt x="8128" y="109474"/>
                  </a:lnTo>
                  <a:lnTo>
                    <a:pt x="0" y="160019"/>
                  </a:lnTo>
                  <a:lnTo>
                    <a:pt x="8128" y="210565"/>
                  </a:lnTo>
                  <a:lnTo>
                    <a:pt x="30861" y="254507"/>
                  </a:lnTo>
                  <a:lnTo>
                    <a:pt x="65532" y="289178"/>
                  </a:lnTo>
                  <a:lnTo>
                    <a:pt x="109474" y="311912"/>
                  </a:lnTo>
                  <a:lnTo>
                    <a:pt x="160020" y="320039"/>
                  </a:lnTo>
                  <a:lnTo>
                    <a:pt x="210566" y="311912"/>
                  </a:lnTo>
                  <a:lnTo>
                    <a:pt x="254508" y="289178"/>
                  </a:lnTo>
                  <a:lnTo>
                    <a:pt x="289179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4"/>
                  </a:lnTo>
                  <a:lnTo>
                    <a:pt x="289179" y="65531"/>
                  </a:lnTo>
                  <a:lnTo>
                    <a:pt x="254508" y="30861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93835" y="284226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8" y="109474"/>
                  </a:lnTo>
                  <a:lnTo>
                    <a:pt x="30861" y="65531"/>
                  </a:lnTo>
                  <a:lnTo>
                    <a:pt x="65532" y="30861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861"/>
                  </a:lnTo>
                  <a:lnTo>
                    <a:pt x="289179" y="65531"/>
                  </a:lnTo>
                  <a:lnTo>
                    <a:pt x="311912" y="109474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9" y="254507"/>
                  </a:lnTo>
                  <a:lnTo>
                    <a:pt x="254508" y="289178"/>
                  </a:lnTo>
                  <a:lnTo>
                    <a:pt x="210566" y="311912"/>
                  </a:lnTo>
                  <a:lnTo>
                    <a:pt x="160020" y="320039"/>
                  </a:lnTo>
                  <a:lnTo>
                    <a:pt x="109474" y="311912"/>
                  </a:lnTo>
                  <a:lnTo>
                    <a:pt x="65532" y="289178"/>
                  </a:lnTo>
                  <a:lnTo>
                    <a:pt x="30861" y="254507"/>
                  </a:lnTo>
                  <a:lnTo>
                    <a:pt x="8128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15933" y="2842640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14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288526" y="1997710"/>
            <a:ext cx="485140" cy="1170940"/>
            <a:chOff x="9288526" y="1997710"/>
            <a:chExt cx="485140" cy="1170940"/>
          </a:xfrm>
        </p:grpSpPr>
        <p:sp>
          <p:nvSpPr>
            <p:cNvPr id="18" name="object 18"/>
            <p:cNvSpPr/>
            <p:nvPr/>
          </p:nvSpPr>
          <p:spPr>
            <a:xfrm>
              <a:off x="9294876" y="284226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7"/>
                  </a:lnTo>
                  <a:lnTo>
                    <a:pt x="65531" y="30861"/>
                  </a:lnTo>
                  <a:lnTo>
                    <a:pt x="30860" y="65531"/>
                  </a:lnTo>
                  <a:lnTo>
                    <a:pt x="8127" y="109474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860" y="254507"/>
                  </a:lnTo>
                  <a:lnTo>
                    <a:pt x="65531" y="289178"/>
                  </a:lnTo>
                  <a:lnTo>
                    <a:pt x="109474" y="311912"/>
                  </a:lnTo>
                  <a:lnTo>
                    <a:pt x="160020" y="320039"/>
                  </a:lnTo>
                  <a:lnTo>
                    <a:pt x="210566" y="311912"/>
                  </a:lnTo>
                  <a:lnTo>
                    <a:pt x="254507" y="289178"/>
                  </a:lnTo>
                  <a:lnTo>
                    <a:pt x="289178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4"/>
                  </a:lnTo>
                  <a:lnTo>
                    <a:pt x="289178" y="65531"/>
                  </a:lnTo>
                  <a:lnTo>
                    <a:pt x="254507" y="30861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94876" y="284226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7" y="109474"/>
                  </a:lnTo>
                  <a:lnTo>
                    <a:pt x="30860" y="65531"/>
                  </a:lnTo>
                  <a:lnTo>
                    <a:pt x="65531" y="30861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7" y="30861"/>
                  </a:lnTo>
                  <a:lnTo>
                    <a:pt x="289178" y="65531"/>
                  </a:lnTo>
                  <a:lnTo>
                    <a:pt x="311912" y="109474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8" y="254507"/>
                  </a:lnTo>
                  <a:lnTo>
                    <a:pt x="254507" y="289178"/>
                  </a:lnTo>
                  <a:lnTo>
                    <a:pt x="210566" y="311912"/>
                  </a:lnTo>
                  <a:lnTo>
                    <a:pt x="160020" y="320039"/>
                  </a:lnTo>
                  <a:lnTo>
                    <a:pt x="109474" y="311912"/>
                  </a:lnTo>
                  <a:lnTo>
                    <a:pt x="65531" y="289178"/>
                  </a:lnTo>
                  <a:lnTo>
                    <a:pt x="30860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47276" y="200406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7"/>
                  </a:lnTo>
                  <a:lnTo>
                    <a:pt x="65531" y="30861"/>
                  </a:lnTo>
                  <a:lnTo>
                    <a:pt x="30860" y="65531"/>
                  </a:lnTo>
                  <a:lnTo>
                    <a:pt x="8127" y="109474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860" y="254507"/>
                  </a:lnTo>
                  <a:lnTo>
                    <a:pt x="65531" y="289178"/>
                  </a:lnTo>
                  <a:lnTo>
                    <a:pt x="109474" y="311912"/>
                  </a:lnTo>
                  <a:lnTo>
                    <a:pt x="160020" y="320039"/>
                  </a:lnTo>
                  <a:lnTo>
                    <a:pt x="210566" y="311912"/>
                  </a:lnTo>
                  <a:lnTo>
                    <a:pt x="254507" y="289178"/>
                  </a:lnTo>
                  <a:lnTo>
                    <a:pt x="289178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4"/>
                  </a:lnTo>
                  <a:lnTo>
                    <a:pt x="289178" y="65531"/>
                  </a:lnTo>
                  <a:lnTo>
                    <a:pt x="254507" y="30861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47276" y="200406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7" y="109474"/>
                  </a:lnTo>
                  <a:lnTo>
                    <a:pt x="30860" y="65531"/>
                  </a:lnTo>
                  <a:lnTo>
                    <a:pt x="65531" y="30861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7" y="30861"/>
                  </a:lnTo>
                  <a:lnTo>
                    <a:pt x="289178" y="65531"/>
                  </a:lnTo>
                  <a:lnTo>
                    <a:pt x="311912" y="109474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8" y="254507"/>
                  </a:lnTo>
                  <a:lnTo>
                    <a:pt x="254507" y="289178"/>
                  </a:lnTo>
                  <a:lnTo>
                    <a:pt x="210566" y="311912"/>
                  </a:lnTo>
                  <a:lnTo>
                    <a:pt x="160020" y="320039"/>
                  </a:lnTo>
                  <a:lnTo>
                    <a:pt x="109474" y="311912"/>
                  </a:lnTo>
                  <a:lnTo>
                    <a:pt x="65531" y="289178"/>
                  </a:lnTo>
                  <a:lnTo>
                    <a:pt x="30860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4270" y="20044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669526" y="2438145"/>
            <a:ext cx="561340" cy="730885"/>
            <a:chOff x="9669526" y="2438145"/>
            <a:chExt cx="561340" cy="730885"/>
          </a:xfrm>
        </p:grpSpPr>
        <p:sp>
          <p:nvSpPr>
            <p:cNvPr id="24" name="object 24"/>
            <p:cNvSpPr/>
            <p:nvPr/>
          </p:nvSpPr>
          <p:spPr>
            <a:xfrm>
              <a:off x="9904476" y="2444495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160020" y="0"/>
                  </a:moveTo>
                  <a:lnTo>
                    <a:pt x="109474" y="8127"/>
                  </a:lnTo>
                  <a:lnTo>
                    <a:pt x="65531" y="30987"/>
                  </a:lnTo>
                  <a:lnTo>
                    <a:pt x="30860" y="65786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860" y="255396"/>
                  </a:lnTo>
                  <a:lnTo>
                    <a:pt x="65531" y="290194"/>
                  </a:lnTo>
                  <a:lnTo>
                    <a:pt x="109474" y="313054"/>
                  </a:lnTo>
                  <a:lnTo>
                    <a:pt x="160020" y="321182"/>
                  </a:lnTo>
                  <a:lnTo>
                    <a:pt x="210566" y="313054"/>
                  </a:lnTo>
                  <a:lnTo>
                    <a:pt x="254507" y="290194"/>
                  </a:lnTo>
                  <a:lnTo>
                    <a:pt x="289178" y="255396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8" y="65786"/>
                  </a:lnTo>
                  <a:lnTo>
                    <a:pt x="254507" y="30987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04476" y="2444495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0" y="160527"/>
                  </a:moveTo>
                  <a:lnTo>
                    <a:pt x="8127" y="109854"/>
                  </a:lnTo>
                  <a:lnTo>
                    <a:pt x="30860" y="65786"/>
                  </a:lnTo>
                  <a:lnTo>
                    <a:pt x="65531" y="30987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7" y="30987"/>
                  </a:lnTo>
                  <a:lnTo>
                    <a:pt x="289178" y="65786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8" y="255396"/>
                  </a:lnTo>
                  <a:lnTo>
                    <a:pt x="254507" y="290194"/>
                  </a:lnTo>
                  <a:lnTo>
                    <a:pt x="210566" y="313054"/>
                  </a:lnTo>
                  <a:lnTo>
                    <a:pt x="160020" y="321182"/>
                  </a:lnTo>
                  <a:lnTo>
                    <a:pt x="109474" y="313054"/>
                  </a:lnTo>
                  <a:lnTo>
                    <a:pt x="65531" y="290194"/>
                  </a:lnTo>
                  <a:lnTo>
                    <a:pt x="30860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5876" y="284225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7"/>
                  </a:lnTo>
                  <a:lnTo>
                    <a:pt x="65531" y="30861"/>
                  </a:lnTo>
                  <a:lnTo>
                    <a:pt x="30860" y="65531"/>
                  </a:lnTo>
                  <a:lnTo>
                    <a:pt x="8127" y="109474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860" y="254507"/>
                  </a:lnTo>
                  <a:lnTo>
                    <a:pt x="65531" y="289178"/>
                  </a:lnTo>
                  <a:lnTo>
                    <a:pt x="109474" y="311912"/>
                  </a:lnTo>
                  <a:lnTo>
                    <a:pt x="160020" y="320039"/>
                  </a:lnTo>
                  <a:lnTo>
                    <a:pt x="210566" y="311912"/>
                  </a:lnTo>
                  <a:lnTo>
                    <a:pt x="254507" y="289178"/>
                  </a:lnTo>
                  <a:lnTo>
                    <a:pt x="289178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4"/>
                  </a:lnTo>
                  <a:lnTo>
                    <a:pt x="289178" y="65531"/>
                  </a:lnTo>
                  <a:lnTo>
                    <a:pt x="254507" y="30861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5876" y="284225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7" y="109474"/>
                  </a:lnTo>
                  <a:lnTo>
                    <a:pt x="30860" y="65531"/>
                  </a:lnTo>
                  <a:lnTo>
                    <a:pt x="65531" y="30861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7" y="30861"/>
                  </a:lnTo>
                  <a:lnTo>
                    <a:pt x="289178" y="65531"/>
                  </a:lnTo>
                  <a:lnTo>
                    <a:pt x="311912" y="109474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8" y="254507"/>
                  </a:lnTo>
                  <a:lnTo>
                    <a:pt x="254507" y="289178"/>
                  </a:lnTo>
                  <a:lnTo>
                    <a:pt x="210566" y="311912"/>
                  </a:lnTo>
                  <a:lnTo>
                    <a:pt x="160020" y="320039"/>
                  </a:lnTo>
                  <a:lnTo>
                    <a:pt x="109474" y="311912"/>
                  </a:lnTo>
                  <a:lnTo>
                    <a:pt x="65531" y="289178"/>
                  </a:lnTo>
                  <a:lnTo>
                    <a:pt x="30860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381870" y="2842640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8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7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164826" y="1311910"/>
            <a:ext cx="332740" cy="332740"/>
            <a:chOff x="10164826" y="1311910"/>
            <a:chExt cx="332740" cy="332740"/>
          </a:xfrm>
        </p:grpSpPr>
        <p:sp>
          <p:nvSpPr>
            <p:cNvPr id="30" name="object 30"/>
            <p:cNvSpPr/>
            <p:nvPr/>
          </p:nvSpPr>
          <p:spPr>
            <a:xfrm>
              <a:off x="10171176" y="131826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7"/>
                  </a:lnTo>
                  <a:lnTo>
                    <a:pt x="65531" y="30861"/>
                  </a:lnTo>
                  <a:lnTo>
                    <a:pt x="30860" y="65531"/>
                  </a:lnTo>
                  <a:lnTo>
                    <a:pt x="8127" y="109474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860" y="254507"/>
                  </a:lnTo>
                  <a:lnTo>
                    <a:pt x="65531" y="289178"/>
                  </a:lnTo>
                  <a:lnTo>
                    <a:pt x="109474" y="311912"/>
                  </a:lnTo>
                  <a:lnTo>
                    <a:pt x="160020" y="320039"/>
                  </a:lnTo>
                  <a:lnTo>
                    <a:pt x="210566" y="311912"/>
                  </a:lnTo>
                  <a:lnTo>
                    <a:pt x="254507" y="289178"/>
                  </a:lnTo>
                  <a:lnTo>
                    <a:pt x="289178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4"/>
                  </a:lnTo>
                  <a:lnTo>
                    <a:pt x="289178" y="65531"/>
                  </a:lnTo>
                  <a:lnTo>
                    <a:pt x="254507" y="30861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171176" y="131826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7" y="109474"/>
                  </a:lnTo>
                  <a:lnTo>
                    <a:pt x="30860" y="65531"/>
                  </a:lnTo>
                  <a:lnTo>
                    <a:pt x="65531" y="30861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7" y="30861"/>
                  </a:lnTo>
                  <a:lnTo>
                    <a:pt x="289178" y="65531"/>
                  </a:lnTo>
                  <a:lnTo>
                    <a:pt x="311912" y="109474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8" y="254507"/>
                  </a:lnTo>
                  <a:lnTo>
                    <a:pt x="254507" y="289178"/>
                  </a:lnTo>
                  <a:lnTo>
                    <a:pt x="210566" y="311912"/>
                  </a:lnTo>
                  <a:lnTo>
                    <a:pt x="160020" y="320039"/>
                  </a:lnTo>
                  <a:lnTo>
                    <a:pt x="109474" y="311912"/>
                  </a:lnTo>
                  <a:lnTo>
                    <a:pt x="65531" y="289178"/>
                  </a:lnTo>
                  <a:lnTo>
                    <a:pt x="30860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258170" y="131800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809478" y="1997710"/>
            <a:ext cx="332740" cy="332740"/>
            <a:chOff x="10809478" y="1997710"/>
            <a:chExt cx="332740" cy="332740"/>
          </a:xfrm>
        </p:grpSpPr>
        <p:sp>
          <p:nvSpPr>
            <p:cNvPr id="34" name="object 34"/>
            <p:cNvSpPr/>
            <p:nvPr/>
          </p:nvSpPr>
          <p:spPr>
            <a:xfrm>
              <a:off x="10815828" y="200406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7"/>
                  </a:lnTo>
                  <a:lnTo>
                    <a:pt x="65531" y="30861"/>
                  </a:lnTo>
                  <a:lnTo>
                    <a:pt x="30861" y="65531"/>
                  </a:lnTo>
                  <a:lnTo>
                    <a:pt x="8127" y="109474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861" y="254507"/>
                  </a:lnTo>
                  <a:lnTo>
                    <a:pt x="65531" y="289178"/>
                  </a:lnTo>
                  <a:lnTo>
                    <a:pt x="109474" y="311912"/>
                  </a:lnTo>
                  <a:lnTo>
                    <a:pt x="160020" y="320039"/>
                  </a:lnTo>
                  <a:lnTo>
                    <a:pt x="210566" y="311912"/>
                  </a:lnTo>
                  <a:lnTo>
                    <a:pt x="254507" y="289178"/>
                  </a:lnTo>
                  <a:lnTo>
                    <a:pt x="289178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4"/>
                  </a:lnTo>
                  <a:lnTo>
                    <a:pt x="289178" y="65531"/>
                  </a:lnTo>
                  <a:lnTo>
                    <a:pt x="254507" y="30861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15828" y="2004060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7" y="109474"/>
                  </a:lnTo>
                  <a:lnTo>
                    <a:pt x="30861" y="65531"/>
                  </a:lnTo>
                  <a:lnTo>
                    <a:pt x="65531" y="30861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7" y="30861"/>
                  </a:lnTo>
                  <a:lnTo>
                    <a:pt x="289178" y="65531"/>
                  </a:lnTo>
                  <a:lnTo>
                    <a:pt x="311912" y="109474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8" y="254507"/>
                  </a:lnTo>
                  <a:lnTo>
                    <a:pt x="254507" y="289178"/>
                  </a:lnTo>
                  <a:lnTo>
                    <a:pt x="210566" y="311912"/>
                  </a:lnTo>
                  <a:lnTo>
                    <a:pt x="160020" y="320039"/>
                  </a:lnTo>
                  <a:lnTo>
                    <a:pt x="109474" y="311912"/>
                  </a:lnTo>
                  <a:lnTo>
                    <a:pt x="65531" y="289178"/>
                  </a:lnTo>
                  <a:lnTo>
                    <a:pt x="30861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903077" y="20044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294366" y="2438145"/>
            <a:ext cx="1248410" cy="334010"/>
            <a:chOff x="10294366" y="2438145"/>
            <a:chExt cx="1248410" cy="334010"/>
          </a:xfrm>
        </p:grpSpPr>
        <p:sp>
          <p:nvSpPr>
            <p:cNvPr id="38" name="object 38"/>
            <p:cNvSpPr/>
            <p:nvPr/>
          </p:nvSpPr>
          <p:spPr>
            <a:xfrm>
              <a:off x="10300716" y="2444495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160527" y="0"/>
                  </a:moveTo>
                  <a:lnTo>
                    <a:pt x="109854" y="8127"/>
                  </a:lnTo>
                  <a:lnTo>
                    <a:pt x="65785" y="30987"/>
                  </a:lnTo>
                  <a:lnTo>
                    <a:pt x="30987" y="65786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987" y="255396"/>
                  </a:lnTo>
                  <a:lnTo>
                    <a:pt x="65785" y="290194"/>
                  </a:lnTo>
                  <a:lnTo>
                    <a:pt x="109854" y="313054"/>
                  </a:lnTo>
                  <a:lnTo>
                    <a:pt x="160527" y="321182"/>
                  </a:lnTo>
                  <a:lnTo>
                    <a:pt x="211327" y="313054"/>
                  </a:lnTo>
                  <a:lnTo>
                    <a:pt x="255397" y="290194"/>
                  </a:lnTo>
                  <a:lnTo>
                    <a:pt x="290194" y="255396"/>
                  </a:lnTo>
                  <a:lnTo>
                    <a:pt x="313054" y="211327"/>
                  </a:lnTo>
                  <a:lnTo>
                    <a:pt x="321182" y="160527"/>
                  </a:lnTo>
                  <a:lnTo>
                    <a:pt x="313054" y="109854"/>
                  </a:lnTo>
                  <a:lnTo>
                    <a:pt x="290194" y="65786"/>
                  </a:lnTo>
                  <a:lnTo>
                    <a:pt x="255397" y="30987"/>
                  </a:lnTo>
                  <a:lnTo>
                    <a:pt x="211327" y="8127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300716" y="2444495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0" y="160527"/>
                  </a:moveTo>
                  <a:lnTo>
                    <a:pt x="8127" y="109854"/>
                  </a:lnTo>
                  <a:lnTo>
                    <a:pt x="30987" y="65786"/>
                  </a:lnTo>
                  <a:lnTo>
                    <a:pt x="65785" y="30987"/>
                  </a:lnTo>
                  <a:lnTo>
                    <a:pt x="109854" y="8127"/>
                  </a:lnTo>
                  <a:lnTo>
                    <a:pt x="160527" y="0"/>
                  </a:lnTo>
                  <a:lnTo>
                    <a:pt x="211327" y="8127"/>
                  </a:lnTo>
                  <a:lnTo>
                    <a:pt x="255397" y="30987"/>
                  </a:lnTo>
                  <a:lnTo>
                    <a:pt x="290194" y="65786"/>
                  </a:lnTo>
                  <a:lnTo>
                    <a:pt x="313054" y="109854"/>
                  </a:lnTo>
                  <a:lnTo>
                    <a:pt x="321182" y="160527"/>
                  </a:lnTo>
                  <a:lnTo>
                    <a:pt x="313054" y="211327"/>
                  </a:lnTo>
                  <a:lnTo>
                    <a:pt x="290194" y="255396"/>
                  </a:lnTo>
                  <a:lnTo>
                    <a:pt x="255397" y="290194"/>
                  </a:lnTo>
                  <a:lnTo>
                    <a:pt x="211327" y="313054"/>
                  </a:lnTo>
                  <a:lnTo>
                    <a:pt x="160527" y="321182"/>
                  </a:lnTo>
                  <a:lnTo>
                    <a:pt x="109854" y="313054"/>
                  </a:lnTo>
                  <a:lnTo>
                    <a:pt x="65785" y="290194"/>
                  </a:lnTo>
                  <a:lnTo>
                    <a:pt x="30987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15116" y="2444495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160527" y="0"/>
                  </a:moveTo>
                  <a:lnTo>
                    <a:pt x="109854" y="8127"/>
                  </a:lnTo>
                  <a:lnTo>
                    <a:pt x="65785" y="30987"/>
                  </a:lnTo>
                  <a:lnTo>
                    <a:pt x="30987" y="65786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987" y="255396"/>
                  </a:lnTo>
                  <a:lnTo>
                    <a:pt x="65785" y="290194"/>
                  </a:lnTo>
                  <a:lnTo>
                    <a:pt x="109854" y="313054"/>
                  </a:lnTo>
                  <a:lnTo>
                    <a:pt x="160527" y="321182"/>
                  </a:lnTo>
                  <a:lnTo>
                    <a:pt x="211327" y="313054"/>
                  </a:lnTo>
                  <a:lnTo>
                    <a:pt x="255397" y="290194"/>
                  </a:lnTo>
                  <a:lnTo>
                    <a:pt x="290194" y="255396"/>
                  </a:lnTo>
                  <a:lnTo>
                    <a:pt x="313054" y="211327"/>
                  </a:lnTo>
                  <a:lnTo>
                    <a:pt x="321182" y="160527"/>
                  </a:lnTo>
                  <a:lnTo>
                    <a:pt x="313054" y="109854"/>
                  </a:lnTo>
                  <a:lnTo>
                    <a:pt x="290194" y="65786"/>
                  </a:lnTo>
                  <a:lnTo>
                    <a:pt x="255397" y="30987"/>
                  </a:lnTo>
                  <a:lnTo>
                    <a:pt x="211327" y="8127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215116" y="2444495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0" y="160527"/>
                  </a:moveTo>
                  <a:lnTo>
                    <a:pt x="8127" y="109854"/>
                  </a:lnTo>
                  <a:lnTo>
                    <a:pt x="30987" y="65786"/>
                  </a:lnTo>
                  <a:lnTo>
                    <a:pt x="65785" y="30987"/>
                  </a:lnTo>
                  <a:lnTo>
                    <a:pt x="109854" y="8127"/>
                  </a:lnTo>
                  <a:lnTo>
                    <a:pt x="160527" y="0"/>
                  </a:lnTo>
                  <a:lnTo>
                    <a:pt x="211327" y="8127"/>
                  </a:lnTo>
                  <a:lnTo>
                    <a:pt x="255397" y="30987"/>
                  </a:lnTo>
                  <a:lnTo>
                    <a:pt x="290194" y="65786"/>
                  </a:lnTo>
                  <a:lnTo>
                    <a:pt x="313054" y="109854"/>
                  </a:lnTo>
                  <a:lnTo>
                    <a:pt x="321182" y="160527"/>
                  </a:lnTo>
                  <a:lnTo>
                    <a:pt x="313054" y="211327"/>
                  </a:lnTo>
                  <a:lnTo>
                    <a:pt x="290194" y="255396"/>
                  </a:lnTo>
                  <a:lnTo>
                    <a:pt x="255397" y="290194"/>
                  </a:lnTo>
                  <a:lnTo>
                    <a:pt x="211327" y="313054"/>
                  </a:lnTo>
                  <a:lnTo>
                    <a:pt x="160527" y="321182"/>
                  </a:lnTo>
                  <a:lnTo>
                    <a:pt x="109854" y="313054"/>
                  </a:lnTo>
                  <a:lnTo>
                    <a:pt x="65785" y="290194"/>
                  </a:lnTo>
                  <a:lnTo>
                    <a:pt x="30987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1239245" y="2445765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10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0247376" y="2859023"/>
            <a:ext cx="333375" cy="333375"/>
            <a:chOff x="10247376" y="2859023"/>
            <a:chExt cx="333375" cy="333375"/>
          </a:xfrm>
        </p:grpSpPr>
        <p:sp>
          <p:nvSpPr>
            <p:cNvPr id="44" name="object 44"/>
            <p:cNvSpPr/>
            <p:nvPr/>
          </p:nvSpPr>
          <p:spPr>
            <a:xfrm>
              <a:off x="10253472" y="2865119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160527" y="0"/>
                  </a:moveTo>
                  <a:lnTo>
                    <a:pt x="109854" y="8127"/>
                  </a:lnTo>
                  <a:lnTo>
                    <a:pt x="65785" y="30987"/>
                  </a:lnTo>
                  <a:lnTo>
                    <a:pt x="30987" y="65785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987" y="255396"/>
                  </a:lnTo>
                  <a:lnTo>
                    <a:pt x="65785" y="290194"/>
                  </a:lnTo>
                  <a:lnTo>
                    <a:pt x="109854" y="313054"/>
                  </a:lnTo>
                  <a:lnTo>
                    <a:pt x="160527" y="321182"/>
                  </a:lnTo>
                  <a:lnTo>
                    <a:pt x="211327" y="313054"/>
                  </a:lnTo>
                  <a:lnTo>
                    <a:pt x="255397" y="290194"/>
                  </a:lnTo>
                  <a:lnTo>
                    <a:pt x="290195" y="255396"/>
                  </a:lnTo>
                  <a:lnTo>
                    <a:pt x="313054" y="211327"/>
                  </a:lnTo>
                  <a:lnTo>
                    <a:pt x="321182" y="160527"/>
                  </a:lnTo>
                  <a:lnTo>
                    <a:pt x="313054" y="109854"/>
                  </a:lnTo>
                  <a:lnTo>
                    <a:pt x="290195" y="65785"/>
                  </a:lnTo>
                  <a:lnTo>
                    <a:pt x="255397" y="30987"/>
                  </a:lnTo>
                  <a:lnTo>
                    <a:pt x="211327" y="8127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253472" y="2865119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0" y="160527"/>
                  </a:moveTo>
                  <a:lnTo>
                    <a:pt x="8127" y="109854"/>
                  </a:lnTo>
                  <a:lnTo>
                    <a:pt x="30987" y="65785"/>
                  </a:lnTo>
                  <a:lnTo>
                    <a:pt x="65785" y="30987"/>
                  </a:lnTo>
                  <a:lnTo>
                    <a:pt x="109854" y="8127"/>
                  </a:lnTo>
                  <a:lnTo>
                    <a:pt x="160527" y="0"/>
                  </a:lnTo>
                  <a:lnTo>
                    <a:pt x="211327" y="8127"/>
                  </a:lnTo>
                  <a:lnTo>
                    <a:pt x="255397" y="30987"/>
                  </a:lnTo>
                  <a:lnTo>
                    <a:pt x="290195" y="65785"/>
                  </a:lnTo>
                  <a:lnTo>
                    <a:pt x="313054" y="109854"/>
                  </a:lnTo>
                  <a:lnTo>
                    <a:pt x="321182" y="160527"/>
                  </a:lnTo>
                  <a:lnTo>
                    <a:pt x="313054" y="211327"/>
                  </a:lnTo>
                  <a:lnTo>
                    <a:pt x="290195" y="255396"/>
                  </a:lnTo>
                  <a:lnTo>
                    <a:pt x="255397" y="290194"/>
                  </a:lnTo>
                  <a:lnTo>
                    <a:pt x="211327" y="313054"/>
                  </a:lnTo>
                  <a:lnTo>
                    <a:pt x="160527" y="321182"/>
                  </a:lnTo>
                  <a:lnTo>
                    <a:pt x="109854" y="313054"/>
                  </a:lnTo>
                  <a:lnTo>
                    <a:pt x="65785" y="290194"/>
                  </a:lnTo>
                  <a:lnTo>
                    <a:pt x="30987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936606" y="2292410"/>
            <a:ext cx="626745" cy="8801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47307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16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9</a:t>
            </a:r>
            <a:endParaRPr sz="1800">
              <a:latin typeface="Microsoft Sans Serif"/>
              <a:cs typeface="Microsoft Sans Serif"/>
            </a:endParaRPr>
          </a:p>
          <a:p>
            <a:pPr marL="363220">
              <a:lnSpc>
                <a:spcPct val="100000"/>
              </a:lnSpc>
              <a:spcBef>
                <a:spcPts val="12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12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755126" y="4103941"/>
            <a:ext cx="2479040" cy="1381125"/>
            <a:chOff x="8755126" y="4103941"/>
            <a:chExt cx="2479040" cy="1381125"/>
          </a:xfrm>
        </p:grpSpPr>
        <p:sp>
          <p:nvSpPr>
            <p:cNvPr id="48" name="object 48"/>
            <p:cNvSpPr/>
            <p:nvPr/>
          </p:nvSpPr>
          <p:spPr>
            <a:xfrm>
              <a:off x="8869680" y="4108703"/>
              <a:ext cx="2359660" cy="1294130"/>
            </a:xfrm>
            <a:custGeom>
              <a:avLst/>
              <a:gdLst/>
              <a:ahLst/>
              <a:cxnLst/>
              <a:rect l="l" t="t" r="r" b="b"/>
              <a:pathLst>
                <a:path w="2359659" h="1294129">
                  <a:moveTo>
                    <a:pt x="0" y="1293876"/>
                  </a:moveTo>
                  <a:lnTo>
                    <a:pt x="1295400" y="74676"/>
                  </a:lnTo>
                </a:path>
                <a:path w="2359659" h="1294129">
                  <a:moveTo>
                    <a:pt x="972312" y="1251204"/>
                  </a:moveTo>
                  <a:lnTo>
                    <a:pt x="484631" y="740664"/>
                  </a:lnTo>
                </a:path>
                <a:path w="2359659" h="1294129">
                  <a:moveTo>
                    <a:pt x="1370076" y="1241806"/>
                  </a:moveTo>
                  <a:lnTo>
                    <a:pt x="1880616" y="755904"/>
                  </a:lnTo>
                </a:path>
                <a:path w="2359659" h="1294129">
                  <a:moveTo>
                    <a:pt x="2359152" y="1278382"/>
                  </a:moveTo>
                  <a:lnTo>
                    <a:pt x="113995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61476" y="5157215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160020" y="0"/>
                  </a:moveTo>
                  <a:lnTo>
                    <a:pt x="109474" y="8127"/>
                  </a:lnTo>
                  <a:lnTo>
                    <a:pt x="65531" y="30987"/>
                  </a:lnTo>
                  <a:lnTo>
                    <a:pt x="30860" y="65785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860" y="255396"/>
                  </a:lnTo>
                  <a:lnTo>
                    <a:pt x="65531" y="290194"/>
                  </a:lnTo>
                  <a:lnTo>
                    <a:pt x="109474" y="313054"/>
                  </a:lnTo>
                  <a:lnTo>
                    <a:pt x="160020" y="321182"/>
                  </a:lnTo>
                  <a:lnTo>
                    <a:pt x="210566" y="313054"/>
                  </a:lnTo>
                  <a:lnTo>
                    <a:pt x="254507" y="290194"/>
                  </a:lnTo>
                  <a:lnTo>
                    <a:pt x="289178" y="255396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8" y="65785"/>
                  </a:lnTo>
                  <a:lnTo>
                    <a:pt x="254507" y="30987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61476" y="5157215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0" y="160527"/>
                  </a:moveTo>
                  <a:lnTo>
                    <a:pt x="8127" y="109854"/>
                  </a:lnTo>
                  <a:lnTo>
                    <a:pt x="30860" y="65785"/>
                  </a:lnTo>
                  <a:lnTo>
                    <a:pt x="65531" y="30987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7" y="30987"/>
                  </a:lnTo>
                  <a:lnTo>
                    <a:pt x="289178" y="65785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8" y="255396"/>
                  </a:lnTo>
                  <a:lnTo>
                    <a:pt x="254507" y="290194"/>
                  </a:lnTo>
                  <a:lnTo>
                    <a:pt x="210566" y="313054"/>
                  </a:lnTo>
                  <a:lnTo>
                    <a:pt x="160020" y="321182"/>
                  </a:lnTo>
                  <a:lnTo>
                    <a:pt x="109474" y="313054"/>
                  </a:lnTo>
                  <a:lnTo>
                    <a:pt x="65531" y="290194"/>
                  </a:lnTo>
                  <a:lnTo>
                    <a:pt x="30860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930767" y="5884570"/>
            <a:ext cx="213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Complete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binary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tree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848090" y="516000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212326" y="4710429"/>
            <a:ext cx="332740" cy="332740"/>
            <a:chOff x="9212326" y="4710429"/>
            <a:chExt cx="332740" cy="332740"/>
          </a:xfrm>
        </p:grpSpPr>
        <p:sp>
          <p:nvSpPr>
            <p:cNvPr id="54" name="object 54"/>
            <p:cNvSpPr/>
            <p:nvPr/>
          </p:nvSpPr>
          <p:spPr>
            <a:xfrm>
              <a:off x="9218676" y="471677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8"/>
                  </a:lnTo>
                  <a:lnTo>
                    <a:pt x="65531" y="30861"/>
                  </a:lnTo>
                  <a:lnTo>
                    <a:pt x="30860" y="65532"/>
                  </a:lnTo>
                  <a:lnTo>
                    <a:pt x="8127" y="109474"/>
                  </a:lnTo>
                  <a:lnTo>
                    <a:pt x="0" y="160020"/>
                  </a:lnTo>
                  <a:lnTo>
                    <a:pt x="8127" y="210566"/>
                  </a:lnTo>
                  <a:lnTo>
                    <a:pt x="30860" y="254508"/>
                  </a:lnTo>
                  <a:lnTo>
                    <a:pt x="65531" y="289179"/>
                  </a:lnTo>
                  <a:lnTo>
                    <a:pt x="109474" y="311912"/>
                  </a:lnTo>
                  <a:lnTo>
                    <a:pt x="160020" y="320040"/>
                  </a:lnTo>
                  <a:lnTo>
                    <a:pt x="210566" y="311912"/>
                  </a:lnTo>
                  <a:lnTo>
                    <a:pt x="254507" y="289179"/>
                  </a:lnTo>
                  <a:lnTo>
                    <a:pt x="289178" y="254508"/>
                  </a:lnTo>
                  <a:lnTo>
                    <a:pt x="311912" y="210566"/>
                  </a:lnTo>
                  <a:lnTo>
                    <a:pt x="320040" y="160020"/>
                  </a:lnTo>
                  <a:lnTo>
                    <a:pt x="311912" y="109474"/>
                  </a:lnTo>
                  <a:lnTo>
                    <a:pt x="289178" y="65532"/>
                  </a:lnTo>
                  <a:lnTo>
                    <a:pt x="254507" y="30861"/>
                  </a:lnTo>
                  <a:lnTo>
                    <a:pt x="210566" y="8128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18676" y="471677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20"/>
                  </a:moveTo>
                  <a:lnTo>
                    <a:pt x="8127" y="109474"/>
                  </a:lnTo>
                  <a:lnTo>
                    <a:pt x="30860" y="65532"/>
                  </a:lnTo>
                  <a:lnTo>
                    <a:pt x="65531" y="30861"/>
                  </a:lnTo>
                  <a:lnTo>
                    <a:pt x="109474" y="8128"/>
                  </a:lnTo>
                  <a:lnTo>
                    <a:pt x="160020" y="0"/>
                  </a:lnTo>
                  <a:lnTo>
                    <a:pt x="210566" y="8128"/>
                  </a:lnTo>
                  <a:lnTo>
                    <a:pt x="254507" y="30861"/>
                  </a:lnTo>
                  <a:lnTo>
                    <a:pt x="289178" y="65532"/>
                  </a:lnTo>
                  <a:lnTo>
                    <a:pt x="311912" y="109474"/>
                  </a:lnTo>
                  <a:lnTo>
                    <a:pt x="320040" y="160020"/>
                  </a:lnTo>
                  <a:lnTo>
                    <a:pt x="311912" y="210566"/>
                  </a:lnTo>
                  <a:lnTo>
                    <a:pt x="289178" y="254508"/>
                  </a:lnTo>
                  <a:lnTo>
                    <a:pt x="254507" y="289179"/>
                  </a:lnTo>
                  <a:lnTo>
                    <a:pt x="210566" y="311912"/>
                  </a:lnTo>
                  <a:lnTo>
                    <a:pt x="160020" y="320040"/>
                  </a:lnTo>
                  <a:lnTo>
                    <a:pt x="109474" y="311912"/>
                  </a:lnTo>
                  <a:lnTo>
                    <a:pt x="65531" y="289179"/>
                  </a:lnTo>
                  <a:lnTo>
                    <a:pt x="30860" y="254508"/>
                  </a:lnTo>
                  <a:lnTo>
                    <a:pt x="8127" y="210566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305670" y="47184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669526" y="4024629"/>
            <a:ext cx="599440" cy="1460500"/>
            <a:chOff x="9669526" y="4024629"/>
            <a:chExt cx="599440" cy="1460500"/>
          </a:xfrm>
        </p:grpSpPr>
        <p:sp>
          <p:nvSpPr>
            <p:cNvPr id="58" name="object 58"/>
            <p:cNvSpPr/>
            <p:nvPr/>
          </p:nvSpPr>
          <p:spPr>
            <a:xfrm>
              <a:off x="9675876" y="5157215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160020" y="0"/>
                  </a:moveTo>
                  <a:lnTo>
                    <a:pt x="109474" y="8127"/>
                  </a:lnTo>
                  <a:lnTo>
                    <a:pt x="65531" y="30987"/>
                  </a:lnTo>
                  <a:lnTo>
                    <a:pt x="30860" y="65785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860" y="255396"/>
                  </a:lnTo>
                  <a:lnTo>
                    <a:pt x="65531" y="290194"/>
                  </a:lnTo>
                  <a:lnTo>
                    <a:pt x="109474" y="313054"/>
                  </a:lnTo>
                  <a:lnTo>
                    <a:pt x="160020" y="321182"/>
                  </a:lnTo>
                  <a:lnTo>
                    <a:pt x="210566" y="313054"/>
                  </a:lnTo>
                  <a:lnTo>
                    <a:pt x="254507" y="290194"/>
                  </a:lnTo>
                  <a:lnTo>
                    <a:pt x="289178" y="255396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8" y="65785"/>
                  </a:lnTo>
                  <a:lnTo>
                    <a:pt x="254507" y="30987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675876" y="5157215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0" y="160527"/>
                  </a:moveTo>
                  <a:lnTo>
                    <a:pt x="8127" y="109854"/>
                  </a:lnTo>
                  <a:lnTo>
                    <a:pt x="30860" y="65785"/>
                  </a:lnTo>
                  <a:lnTo>
                    <a:pt x="65531" y="30987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7" y="30987"/>
                  </a:lnTo>
                  <a:lnTo>
                    <a:pt x="289178" y="65785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8" y="255396"/>
                  </a:lnTo>
                  <a:lnTo>
                    <a:pt x="254507" y="290194"/>
                  </a:lnTo>
                  <a:lnTo>
                    <a:pt x="210566" y="313054"/>
                  </a:lnTo>
                  <a:lnTo>
                    <a:pt x="160020" y="321182"/>
                  </a:lnTo>
                  <a:lnTo>
                    <a:pt x="109474" y="313054"/>
                  </a:lnTo>
                  <a:lnTo>
                    <a:pt x="65531" y="290194"/>
                  </a:lnTo>
                  <a:lnTo>
                    <a:pt x="30860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42576" y="403097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8"/>
                  </a:lnTo>
                  <a:lnTo>
                    <a:pt x="65531" y="30861"/>
                  </a:lnTo>
                  <a:lnTo>
                    <a:pt x="30860" y="65532"/>
                  </a:lnTo>
                  <a:lnTo>
                    <a:pt x="8127" y="109474"/>
                  </a:lnTo>
                  <a:lnTo>
                    <a:pt x="0" y="160020"/>
                  </a:lnTo>
                  <a:lnTo>
                    <a:pt x="8127" y="210566"/>
                  </a:lnTo>
                  <a:lnTo>
                    <a:pt x="30860" y="254508"/>
                  </a:lnTo>
                  <a:lnTo>
                    <a:pt x="65531" y="289179"/>
                  </a:lnTo>
                  <a:lnTo>
                    <a:pt x="109474" y="311912"/>
                  </a:lnTo>
                  <a:lnTo>
                    <a:pt x="160020" y="320040"/>
                  </a:lnTo>
                  <a:lnTo>
                    <a:pt x="210566" y="311912"/>
                  </a:lnTo>
                  <a:lnTo>
                    <a:pt x="254507" y="289179"/>
                  </a:lnTo>
                  <a:lnTo>
                    <a:pt x="289178" y="254508"/>
                  </a:lnTo>
                  <a:lnTo>
                    <a:pt x="311912" y="210566"/>
                  </a:lnTo>
                  <a:lnTo>
                    <a:pt x="320040" y="160020"/>
                  </a:lnTo>
                  <a:lnTo>
                    <a:pt x="311912" y="109474"/>
                  </a:lnTo>
                  <a:lnTo>
                    <a:pt x="289178" y="65532"/>
                  </a:lnTo>
                  <a:lnTo>
                    <a:pt x="254507" y="30861"/>
                  </a:lnTo>
                  <a:lnTo>
                    <a:pt x="210566" y="8128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942576" y="403097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20"/>
                  </a:moveTo>
                  <a:lnTo>
                    <a:pt x="8127" y="109474"/>
                  </a:lnTo>
                  <a:lnTo>
                    <a:pt x="30860" y="65532"/>
                  </a:lnTo>
                  <a:lnTo>
                    <a:pt x="65531" y="30861"/>
                  </a:lnTo>
                  <a:lnTo>
                    <a:pt x="109474" y="8128"/>
                  </a:lnTo>
                  <a:lnTo>
                    <a:pt x="160020" y="0"/>
                  </a:lnTo>
                  <a:lnTo>
                    <a:pt x="210566" y="8128"/>
                  </a:lnTo>
                  <a:lnTo>
                    <a:pt x="254507" y="30861"/>
                  </a:lnTo>
                  <a:lnTo>
                    <a:pt x="289178" y="65532"/>
                  </a:lnTo>
                  <a:lnTo>
                    <a:pt x="311912" y="109474"/>
                  </a:lnTo>
                  <a:lnTo>
                    <a:pt x="320040" y="160020"/>
                  </a:lnTo>
                  <a:lnTo>
                    <a:pt x="311912" y="210566"/>
                  </a:lnTo>
                  <a:lnTo>
                    <a:pt x="289178" y="254508"/>
                  </a:lnTo>
                  <a:lnTo>
                    <a:pt x="254507" y="289179"/>
                  </a:lnTo>
                  <a:lnTo>
                    <a:pt x="210566" y="311912"/>
                  </a:lnTo>
                  <a:lnTo>
                    <a:pt x="160020" y="320040"/>
                  </a:lnTo>
                  <a:lnTo>
                    <a:pt x="109474" y="311912"/>
                  </a:lnTo>
                  <a:lnTo>
                    <a:pt x="65531" y="289179"/>
                  </a:lnTo>
                  <a:lnTo>
                    <a:pt x="30860" y="254508"/>
                  </a:lnTo>
                  <a:lnTo>
                    <a:pt x="8127" y="210566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189846" y="3200527"/>
            <a:ext cx="1523365" cy="1161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Full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binary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tree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Microsoft Sans Serif"/>
              <a:cs typeface="Microsoft Sans Serif"/>
            </a:endParaRPr>
          </a:p>
          <a:p>
            <a:pPr marL="309245" algn="ctr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0580878" y="4710429"/>
            <a:ext cx="332740" cy="332740"/>
            <a:chOff x="10580878" y="4710429"/>
            <a:chExt cx="332740" cy="332740"/>
          </a:xfrm>
        </p:grpSpPr>
        <p:sp>
          <p:nvSpPr>
            <p:cNvPr id="64" name="object 64"/>
            <p:cNvSpPr/>
            <p:nvPr/>
          </p:nvSpPr>
          <p:spPr>
            <a:xfrm>
              <a:off x="10587228" y="471677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8"/>
                  </a:lnTo>
                  <a:lnTo>
                    <a:pt x="65531" y="30861"/>
                  </a:lnTo>
                  <a:lnTo>
                    <a:pt x="30861" y="65532"/>
                  </a:lnTo>
                  <a:lnTo>
                    <a:pt x="8127" y="109474"/>
                  </a:lnTo>
                  <a:lnTo>
                    <a:pt x="0" y="160020"/>
                  </a:lnTo>
                  <a:lnTo>
                    <a:pt x="8127" y="210566"/>
                  </a:lnTo>
                  <a:lnTo>
                    <a:pt x="30861" y="254508"/>
                  </a:lnTo>
                  <a:lnTo>
                    <a:pt x="65531" y="289179"/>
                  </a:lnTo>
                  <a:lnTo>
                    <a:pt x="109474" y="311912"/>
                  </a:lnTo>
                  <a:lnTo>
                    <a:pt x="160020" y="320040"/>
                  </a:lnTo>
                  <a:lnTo>
                    <a:pt x="210566" y="311912"/>
                  </a:lnTo>
                  <a:lnTo>
                    <a:pt x="254507" y="289179"/>
                  </a:lnTo>
                  <a:lnTo>
                    <a:pt x="289178" y="254508"/>
                  </a:lnTo>
                  <a:lnTo>
                    <a:pt x="311912" y="210566"/>
                  </a:lnTo>
                  <a:lnTo>
                    <a:pt x="320040" y="160020"/>
                  </a:lnTo>
                  <a:lnTo>
                    <a:pt x="311912" y="109474"/>
                  </a:lnTo>
                  <a:lnTo>
                    <a:pt x="289178" y="65532"/>
                  </a:lnTo>
                  <a:lnTo>
                    <a:pt x="254507" y="30861"/>
                  </a:lnTo>
                  <a:lnTo>
                    <a:pt x="210566" y="8128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587228" y="4716779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20"/>
                  </a:moveTo>
                  <a:lnTo>
                    <a:pt x="8127" y="109474"/>
                  </a:lnTo>
                  <a:lnTo>
                    <a:pt x="30861" y="65532"/>
                  </a:lnTo>
                  <a:lnTo>
                    <a:pt x="65531" y="30861"/>
                  </a:lnTo>
                  <a:lnTo>
                    <a:pt x="109474" y="8128"/>
                  </a:lnTo>
                  <a:lnTo>
                    <a:pt x="160020" y="0"/>
                  </a:lnTo>
                  <a:lnTo>
                    <a:pt x="210566" y="8128"/>
                  </a:lnTo>
                  <a:lnTo>
                    <a:pt x="254507" y="30861"/>
                  </a:lnTo>
                  <a:lnTo>
                    <a:pt x="289178" y="65532"/>
                  </a:lnTo>
                  <a:lnTo>
                    <a:pt x="311912" y="109474"/>
                  </a:lnTo>
                  <a:lnTo>
                    <a:pt x="320040" y="160020"/>
                  </a:lnTo>
                  <a:lnTo>
                    <a:pt x="311912" y="210566"/>
                  </a:lnTo>
                  <a:lnTo>
                    <a:pt x="289178" y="254508"/>
                  </a:lnTo>
                  <a:lnTo>
                    <a:pt x="254507" y="289179"/>
                  </a:lnTo>
                  <a:lnTo>
                    <a:pt x="210566" y="311912"/>
                  </a:lnTo>
                  <a:lnTo>
                    <a:pt x="160020" y="320040"/>
                  </a:lnTo>
                  <a:lnTo>
                    <a:pt x="109474" y="311912"/>
                  </a:lnTo>
                  <a:lnTo>
                    <a:pt x="65531" y="289179"/>
                  </a:lnTo>
                  <a:lnTo>
                    <a:pt x="30861" y="254508"/>
                  </a:lnTo>
                  <a:lnTo>
                    <a:pt x="8127" y="210566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0674477" y="47184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0065766" y="5150865"/>
            <a:ext cx="334010" cy="334010"/>
            <a:chOff x="10065766" y="5150865"/>
            <a:chExt cx="334010" cy="334010"/>
          </a:xfrm>
        </p:grpSpPr>
        <p:sp>
          <p:nvSpPr>
            <p:cNvPr id="68" name="object 68"/>
            <p:cNvSpPr/>
            <p:nvPr/>
          </p:nvSpPr>
          <p:spPr>
            <a:xfrm>
              <a:off x="10072116" y="5157215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160527" y="0"/>
                  </a:moveTo>
                  <a:lnTo>
                    <a:pt x="109854" y="8127"/>
                  </a:lnTo>
                  <a:lnTo>
                    <a:pt x="65785" y="30987"/>
                  </a:lnTo>
                  <a:lnTo>
                    <a:pt x="30987" y="65785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987" y="255396"/>
                  </a:lnTo>
                  <a:lnTo>
                    <a:pt x="65785" y="290194"/>
                  </a:lnTo>
                  <a:lnTo>
                    <a:pt x="109854" y="313054"/>
                  </a:lnTo>
                  <a:lnTo>
                    <a:pt x="160527" y="321182"/>
                  </a:lnTo>
                  <a:lnTo>
                    <a:pt x="211327" y="313054"/>
                  </a:lnTo>
                  <a:lnTo>
                    <a:pt x="255397" y="290194"/>
                  </a:lnTo>
                  <a:lnTo>
                    <a:pt x="290194" y="255396"/>
                  </a:lnTo>
                  <a:lnTo>
                    <a:pt x="313054" y="211327"/>
                  </a:lnTo>
                  <a:lnTo>
                    <a:pt x="321182" y="160527"/>
                  </a:lnTo>
                  <a:lnTo>
                    <a:pt x="313054" y="109854"/>
                  </a:lnTo>
                  <a:lnTo>
                    <a:pt x="290194" y="65785"/>
                  </a:lnTo>
                  <a:lnTo>
                    <a:pt x="255397" y="30987"/>
                  </a:lnTo>
                  <a:lnTo>
                    <a:pt x="211327" y="8127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072116" y="5157215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0" y="160527"/>
                  </a:moveTo>
                  <a:lnTo>
                    <a:pt x="8127" y="109854"/>
                  </a:lnTo>
                  <a:lnTo>
                    <a:pt x="30987" y="65785"/>
                  </a:lnTo>
                  <a:lnTo>
                    <a:pt x="65785" y="30987"/>
                  </a:lnTo>
                  <a:lnTo>
                    <a:pt x="109854" y="8127"/>
                  </a:lnTo>
                  <a:lnTo>
                    <a:pt x="160527" y="0"/>
                  </a:lnTo>
                  <a:lnTo>
                    <a:pt x="211327" y="8127"/>
                  </a:lnTo>
                  <a:lnTo>
                    <a:pt x="255397" y="30987"/>
                  </a:lnTo>
                  <a:lnTo>
                    <a:pt x="290194" y="65785"/>
                  </a:lnTo>
                  <a:lnTo>
                    <a:pt x="313054" y="109854"/>
                  </a:lnTo>
                  <a:lnTo>
                    <a:pt x="321182" y="160527"/>
                  </a:lnTo>
                  <a:lnTo>
                    <a:pt x="313054" y="211327"/>
                  </a:lnTo>
                  <a:lnTo>
                    <a:pt x="290194" y="255396"/>
                  </a:lnTo>
                  <a:lnTo>
                    <a:pt x="255397" y="290194"/>
                  </a:lnTo>
                  <a:lnTo>
                    <a:pt x="211327" y="313054"/>
                  </a:lnTo>
                  <a:lnTo>
                    <a:pt x="160527" y="321182"/>
                  </a:lnTo>
                  <a:lnTo>
                    <a:pt x="109854" y="313054"/>
                  </a:lnTo>
                  <a:lnTo>
                    <a:pt x="65785" y="290194"/>
                  </a:lnTo>
                  <a:lnTo>
                    <a:pt x="30987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9698863" y="5160009"/>
            <a:ext cx="61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440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16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9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0980419" y="5151120"/>
            <a:ext cx="333375" cy="333375"/>
            <a:chOff x="10980419" y="5151120"/>
            <a:chExt cx="333375" cy="333375"/>
          </a:xfrm>
        </p:grpSpPr>
        <p:sp>
          <p:nvSpPr>
            <p:cNvPr id="72" name="object 72"/>
            <p:cNvSpPr/>
            <p:nvPr/>
          </p:nvSpPr>
          <p:spPr>
            <a:xfrm>
              <a:off x="10986515" y="5157216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160527" y="0"/>
                  </a:moveTo>
                  <a:lnTo>
                    <a:pt x="109854" y="8127"/>
                  </a:lnTo>
                  <a:lnTo>
                    <a:pt x="65785" y="30987"/>
                  </a:lnTo>
                  <a:lnTo>
                    <a:pt x="30987" y="65785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987" y="255396"/>
                  </a:lnTo>
                  <a:lnTo>
                    <a:pt x="65785" y="290194"/>
                  </a:lnTo>
                  <a:lnTo>
                    <a:pt x="109854" y="313054"/>
                  </a:lnTo>
                  <a:lnTo>
                    <a:pt x="160527" y="321182"/>
                  </a:lnTo>
                  <a:lnTo>
                    <a:pt x="211327" y="313054"/>
                  </a:lnTo>
                  <a:lnTo>
                    <a:pt x="255397" y="290194"/>
                  </a:lnTo>
                  <a:lnTo>
                    <a:pt x="290194" y="255396"/>
                  </a:lnTo>
                  <a:lnTo>
                    <a:pt x="313054" y="211327"/>
                  </a:lnTo>
                  <a:lnTo>
                    <a:pt x="321182" y="160527"/>
                  </a:lnTo>
                  <a:lnTo>
                    <a:pt x="313054" y="109854"/>
                  </a:lnTo>
                  <a:lnTo>
                    <a:pt x="290194" y="65785"/>
                  </a:lnTo>
                  <a:lnTo>
                    <a:pt x="255397" y="30987"/>
                  </a:lnTo>
                  <a:lnTo>
                    <a:pt x="211327" y="8127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986515" y="5157216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0" y="160527"/>
                  </a:moveTo>
                  <a:lnTo>
                    <a:pt x="8127" y="109854"/>
                  </a:lnTo>
                  <a:lnTo>
                    <a:pt x="30987" y="65785"/>
                  </a:lnTo>
                  <a:lnTo>
                    <a:pt x="65785" y="30987"/>
                  </a:lnTo>
                  <a:lnTo>
                    <a:pt x="109854" y="8127"/>
                  </a:lnTo>
                  <a:lnTo>
                    <a:pt x="160527" y="0"/>
                  </a:lnTo>
                  <a:lnTo>
                    <a:pt x="211327" y="8127"/>
                  </a:lnTo>
                  <a:lnTo>
                    <a:pt x="255397" y="30987"/>
                  </a:lnTo>
                  <a:lnTo>
                    <a:pt x="290194" y="65785"/>
                  </a:lnTo>
                  <a:lnTo>
                    <a:pt x="313054" y="109854"/>
                  </a:lnTo>
                  <a:lnTo>
                    <a:pt x="321182" y="160527"/>
                  </a:lnTo>
                  <a:lnTo>
                    <a:pt x="313054" y="211327"/>
                  </a:lnTo>
                  <a:lnTo>
                    <a:pt x="290194" y="255396"/>
                  </a:lnTo>
                  <a:lnTo>
                    <a:pt x="255397" y="290194"/>
                  </a:lnTo>
                  <a:lnTo>
                    <a:pt x="211327" y="313054"/>
                  </a:lnTo>
                  <a:lnTo>
                    <a:pt x="160527" y="321182"/>
                  </a:lnTo>
                  <a:lnTo>
                    <a:pt x="109854" y="313054"/>
                  </a:lnTo>
                  <a:lnTo>
                    <a:pt x="65785" y="290194"/>
                  </a:lnTo>
                  <a:lnTo>
                    <a:pt x="30987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1010392" y="5160009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10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3747" y="2010155"/>
            <a:ext cx="2305811" cy="13258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4339" y="1265072"/>
            <a:ext cx="8939530" cy="50863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Goal:</a:t>
            </a:r>
            <a:endParaRPr sz="28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dirty="0">
                <a:latin typeface="Microsoft Sans Serif"/>
                <a:cs typeface="Microsoft Sans Serif"/>
              </a:rPr>
              <a:t>Sort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array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using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heap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representations</a:t>
            </a:r>
            <a:endParaRPr sz="2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Idea:</a:t>
            </a:r>
            <a:endParaRPr sz="28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1190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dirty="0">
                <a:latin typeface="Microsoft Sans Serif"/>
                <a:cs typeface="Microsoft Sans Serif"/>
              </a:rPr>
              <a:t>Build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b="1" spc="-20" dirty="0">
                <a:latin typeface="Arial"/>
                <a:cs typeface="Arial"/>
              </a:rPr>
              <a:t>max-</a:t>
            </a:r>
            <a:r>
              <a:rPr sz="2800" b="1" dirty="0">
                <a:latin typeface="Arial"/>
                <a:cs typeface="Arial"/>
              </a:rPr>
              <a:t>heap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from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array</a:t>
            </a:r>
            <a:endParaRPr sz="2800">
              <a:latin typeface="Microsoft Sans Serif"/>
              <a:cs typeface="Microsoft Sans Serif"/>
            </a:endParaRPr>
          </a:p>
          <a:p>
            <a:pPr marL="756285" marR="158115" lvl="1" indent="-287020">
              <a:lnSpc>
                <a:spcPct val="100000"/>
              </a:lnSpc>
              <a:spcBef>
                <a:spcPts val="1210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dirty="0">
                <a:latin typeface="Microsoft Sans Serif"/>
                <a:cs typeface="Microsoft Sans Serif"/>
              </a:rPr>
              <a:t>Swap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root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(the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maximum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element)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with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last </a:t>
            </a:r>
            <a:r>
              <a:rPr sz="2800" dirty="0">
                <a:latin typeface="Microsoft Sans Serif"/>
                <a:cs typeface="Microsoft Sans Serif"/>
              </a:rPr>
              <a:t>element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in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array</a:t>
            </a:r>
            <a:endParaRPr sz="28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1205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dirty="0">
                <a:latin typeface="Microsoft Sans Serif"/>
                <a:cs typeface="Microsoft Sans Serif"/>
              </a:rPr>
              <a:t>“Discard”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this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last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node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by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decreasing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heap</a:t>
            </a:r>
            <a:r>
              <a:rPr sz="2800" spc="-20" dirty="0">
                <a:latin typeface="Microsoft Sans Serif"/>
                <a:cs typeface="Microsoft Sans Serif"/>
              </a:rPr>
              <a:t> size</a:t>
            </a:r>
            <a:endParaRPr sz="28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dirty="0">
                <a:latin typeface="Microsoft Sans Serif"/>
                <a:cs typeface="Microsoft Sans Serif"/>
              </a:rPr>
              <a:t>Call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MAX-</a:t>
            </a:r>
            <a:r>
              <a:rPr sz="2800" dirty="0">
                <a:latin typeface="Microsoft Sans Serif"/>
                <a:cs typeface="Microsoft Sans Serif"/>
              </a:rPr>
              <a:t>HEAPIFY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on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new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root</a:t>
            </a:r>
            <a:endParaRPr sz="2800">
              <a:latin typeface="Microsoft Sans Serif"/>
              <a:cs typeface="Microsoft Sans Serif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dirty="0">
                <a:latin typeface="Microsoft Sans Serif"/>
                <a:cs typeface="Microsoft Sans Serif"/>
              </a:rPr>
              <a:t>Repeat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this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process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until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only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one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node</a:t>
            </a:r>
            <a:r>
              <a:rPr sz="2800" spc="-10" dirty="0">
                <a:latin typeface="Microsoft Sans Serif"/>
                <a:cs typeface="Microsoft Sans Serif"/>
              </a:rPr>
              <a:t> remains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Heapsort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955" y="4456176"/>
            <a:ext cx="2481580" cy="1339850"/>
            <a:chOff x="2314955" y="4456176"/>
            <a:chExt cx="2481580" cy="1339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5" y="4456176"/>
              <a:ext cx="2481072" cy="13395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191" y="4791456"/>
              <a:ext cx="69722" cy="849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89529" y="4574540"/>
              <a:ext cx="357505" cy="234950"/>
            </a:xfrm>
            <a:custGeom>
              <a:avLst/>
              <a:gdLst/>
              <a:ahLst/>
              <a:cxnLst/>
              <a:rect l="l" t="t" r="r" b="b"/>
              <a:pathLst>
                <a:path w="357504" h="234950">
                  <a:moveTo>
                    <a:pt x="355472" y="0"/>
                  </a:moveTo>
                  <a:lnTo>
                    <a:pt x="304165" y="7366"/>
                  </a:lnTo>
                  <a:lnTo>
                    <a:pt x="263779" y="14986"/>
                  </a:lnTo>
                  <a:lnTo>
                    <a:pt x="225170" y="24384"/>
                  </a:lnTo>
                  <a:lnTo>
                    <a:pt x="188341" y="36068"/>
                  </a:lnTo>
                  <a:lnTo>
                    <a:pt x="138429" y="58928"/>
                  </a:lnTo>
                  <a:lnTo>
                    <a:pt x="95757" y="89535"/>
                  </a:lnTo>
                  <a:lnTo>
                    <a:pt x="60451" y="127254"/>
                  </a:lnTo>
                  <a:lnTo>
                    <a:pt x="30987" y="170307"/>
                  </a:lnTo>
                  <a:lnTo>
                    <a:pt x="0" y="229870"/>
                  </a:lnTo>
                  <a:lnTo>
                    <a:pt x="11683" y="234950"/>
                  </a:lnTo>
                  <a:lnTo>
                    <a:pt x="25145" y="206756"/>
                  </a:lnTo>
                  <a:lnTo>
                    <a:pt x="42037" y="176530"/>
                  </a:lnTo>
                  <a:lnTo>
                    <a:pt x="70612" y="134874"/>
                  </a:lnTo>
                  <a:lnTo>
                    <a:pt x="104520" y="98806"/>
                  </a:lnTo>
                  <a:lnTo>
                    <a:pt x="145033" y="69723"/>
                  </a:lnTo>
                  <a:lnTo>
                    <a:pt x="193040" y="47879"/>
                  </a:lnTo>
                  <a:lnTo>
                    <a:pt x="266699" y="27305"/>
                  </a:lnTo>
                  <a:lnTo>
                    <a:pt x="306450" y="19812"/>
                  </a:lnTo>
                  <a:lnTo>
                    <a:pt x="347725" y="13843"/>
                  </a:lnTo>
                  <a:lnTo>
                    <a:pt x="356996" y="12700"/>
                  </a:lnTo>
                  <a:lnTo>
                    <a:pt x="355472" y="0"/>
                  </a:lnTo>
                  <a:close/>
                </a:path>
              </a:pathLst>
            </a:custGeom>
            <a:solidFill>
              <a:srgbClr val="DD00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319" y="4543044"/>
              <a:ext cx="80136" cy="756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7288" y="1185163"/>
            <a:ext cx="1506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Microsoft Sans Serif"/>
                <a:cs typeface="Microsoft Sans Serif"/>
              </a:rPr>
              <a:t>Example: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5472" y="1185163"/>
            <a:ext cx="2437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Microsoft Sans Serif"/>
                <a:cs typeface="Microsoft Sans Serif"/>
              </a:rPr>
              <a:t>A=[7,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4,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3,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1,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2]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08860" y="1917192"/>
            <a:ext cx="2307590" cy="1325880"/>
            <a:chOff x="2308860" y="1917192"/>
            <a:chExt cx="2307590" cy="13258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8860" y="1917192"/>
              <a:ext cx="2307336" cy="13258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06724" y="2812415"/>
              <a:ext cx="73660" cy="8318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37458" y="2358390"/>
              <a:ext cx="127635" cy="464820"/>
            </a:xfrm>
            <a:custGeom>
              <a:avLst/>
              <a:gdLst/>
              <a:ahLst/>
              <a:cxnLst/>
              <a:rect l="l" t="t" r="r" b="b"/>
              <a:pathLst>
                <a:path w="127635" h="464819">
                  <a:moveTo>
                    <a:pt x="114807" y="0"/>
                  </a:moveTo>
                  <a:lnTo>
                    <a:pt x="0" y="461772"/>
                  </a:lnTo>
                  <a:lnTo>
                    <a:pt x="12318" y="464820"/>
                  </a:lnTo>
                  <a:lnTo>
                    <a:pt x="127126" y="3048"/>
                  </a:lnTo>
                  <a:lnTo>
                    <a:pt x="114807" y="0"/>
                  </a:lnTo>
                  <a:close/>
                </a:path>
              </a:pathLst>
            </a:custGeom>
            <a:solidFill>
              <a:srgbClr val="DD00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1659" y="2286000"/>
              <a:ext cx="73660" cy="83185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125211" y="1897379"/>
            <a:ext cx="2307590" cy="1332230"/>
            <a:chOff x="5125211" y="1897379"/>
            <a:chExt cx="2307590" cy="133223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5211" y="1897379"/>
              <a:ext cx="2307336" cy="13319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0075" y="2812414"/>
              <a:ext cx="73913" cy="8305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10809" y="2061336"/>
              <a:ext cx="1056005" cy="762000"/>
            </a:xfrm>
            <a:custGeom>
              <a:avLst/>
              <a:gdLst/>
              <a:ahLst/>
              <a:cxnLst/>
              <a:rect l="l" t="t" r="r" b="b"/>
              <a:pathLst>
                <a:path w="1056004" h="762000">
                  <a:moveTo>
                    <a:pt x="1053845" y="0"/>
                  </a:moveTo>
                  <a:lnTo>
                    <a:pt x="948054" y="15112"/>
                  </a:lnTo>
                  <a:lnTo>
                    <a:pt x="888491" y="24384"/>
                  </a:lnTo>
                  <a:lnTo>
                    <a:pt x="829690" y="34162"/>
                  </a:lnTo>
                  <a:lnTo>
                    <a:pt x="771905" y="44576"/>
                  </a:lnTo>
                  <a:lnTo>
                    <a:pt x="715137" y="56007"/>
                  </a:lnTo>
                  <a:lnTo>
                    <a:pt x="659764" y="68199"/>
                  </a:lnTo>
                  <a:lnTo>
                    <a:pt x="606043" y="81661"/>
                  </a:lnTo>
                  <a:lnTo>
                    <a:pt x="553974" y="96392"/>
                  </a:lnTo>
                  <a:lnTo>
                    <a:pt x="503809" y="112522"/>
                  </a:lnTo>
                  <a:lnTo>
                    <a:pt x="455802" y="130175"/>
                  </a:lnTo>
                  <a:lnTo>
                    <a:pt x="410082" y="149478"/>
                  </a:lnTo>
                  <a:lnTo>
                    <a:pt x="366902" y="170687"/>
                  </a:lnTo>
                  <a:lnTo>
                    <a:pt x="326263" y="194055"/>
                  </a:lnTo>
                  <a:lnTo>
                    <a:pt x="288670" y="219328"/>
                  </a:lnTo>
                  <a:lnTo>
                    <a:pt x="254126" y="247014"/>
                  </a:lnTo>
                  <a:lnTo>
                    <a:pt x="222503" y="276733"/>
                  </a:lnTo>
                  <a:lnTo>
                    <a:pt x="193675" y="308483"/>
                  </a:lnTo>
                  <a:lnTo>
                    <a:pt x="167512" y="341884"/>
                  </a:lnTo>
                  <a:lnTo>
                    <a:pt x="143510" y="377189"/>
                  </a:lnTo>
                  <a:lnTo>
                    <a:pt x="121919" y="413892"/>
                  </a:lnTo>
                  <a:lnTo>
                    <a:pt x="102235" y="451992"/>
                  </a:lnTo>
                  <a:lnTo>
                    <a:pt x="84327" y="491236"/>
                  </a:lnTo>
                  <a:lnTo>
                    <a:pt x="68072" y="531622"/>
                  </a:lnTo>
                  <a:lnTo>
                    <a:pt x="53212" y="572897"/>
                  </a:lnTo>
                  <a:lnTo>
                    <a:pt x="39497" y="614934"/>
                  </a:lnTo>
                  <a:lnTo>
                    <a:pt x="26797" y="657733"/>
                  </a:lnTo>
                  <a:lnTo>
                    <a:pt x="14859" y="701039"/>
                  </a:lnTo>
                  <a:lnTo>
                    <a:pt x="3428" y="744727"/>
                  </a:lnTo>
                  <a:lnTo>
                    <a:pt x="0" y="758571"/>
                  </a:lnTo>
                  <a:lnTo>
                    <a:pt x="12318" y="761618"/>
                  </a:lnTo>
                  <a:lnTo>
                    <a:pt x="27177" y="704214"/>
                  </a:lnTo>
                  <a:lnTo>
                    <a:pt x="38988" y="661162"/>
                  </a:lnTo>
                  <a:lnTo>
                    <a:pt x="51688" y="618616"/>
                  </a:lnTo>
                  <a:lnTo>
                    <a:pt x="65277" y="576834"/>
                  </a:lnTo>
                  <a:lnTo>
                    <a:pt x="80010" y="535939"/>
                  </a:lnTo>
                  <a:lnTo>
                    <a:pt x="96138" y="495935"/>
                  </a:lnTo>
                  <a:lnTo>
                    <a:pt x="113791" y="457326"/>
                  </a:lnTo>
                  <a:lnTo>
                    <a:pt x="133223" y="419735"/>
                  </a:lnTo>
                  <a:lnTo>
                    <a:pt x="154431" y="383666"/>
                  </a:lnTo>
                  <a:lnTo>
                    <a:pt x="177926" y="349250"/>
                  </a:lnTo>
                  <a:lnTo>
                    <a:pt x="203580" y="316357"/>
                  </a:lnTo>
                  <a:lnTo>
                    <a:pt x="231775" y="285496"/>
                  </a:lnTo>
                  <a:lnTo>
                    <a:pt x="262509" y="256412"/>
                  </a:lnTo>
                  <a:lnTo>
                    <a:pt x="296290" y="229488"/>
                  </a:lnTo>
                  <a:lnTo>
                    <a:pt x="333120" y="204724"/>
                  </a:lnTo>
                  <a:lnTo>
                    <a:pt x="372999" y="181863"/>
                  </a:lnTo>
                  <a:lnTo>
                    <a:pt x="415543" y="161036"/>
                  </a:lnTo>
                  <a:lnTo>
                    <a:pt x="460628" y="141859"/>
                  </a:lnTo>
                  <a:lnTo>
                    <a:pt x="508000" y="124460"/>
                  </a:lnTo>
                  <a:lnTo>
                    <a:pt x="557784" y="108585"/>
                  </a:lnTo>
                  <a:lnTo>
                    <a:pt x="609600" y="93979"/>
                  </a:lnTo>
                  <a:lnTo>
                    <a:pt x="662813" y="80517"/>
                  </a:lnTo>
                  <a:lnTo>
                    <a:pt x="717930" y="68452"/>
                  </a:lnTo>
                  <a:lnTo>
                    <a:pt x="774445" y="57150"/>
                  </a:lnTo>
                  <a:lnTo>
                    <a:pt x="831976" y="46609"/>
                  </a:lnTo>
                  <a:lnTo>
                    <a:pt x="949960" y="27686"/>
                  </a:lnTo>
                  <a:lnTo>
                    <a:pt x="1055624" y="12573"/>
                  </a:lnTo>
                  <a:lnTo>
                    <a:pt x="1053845" y="0"/>
                  </a:lnTo>
                  <a:close/>
                </a:path>
              </a:pathLst>
            </a:custGeom>
            <a:solidFill>
              <a:srgbClr val="DD00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0211" y="2029967"/>
              <a:ext cx="80772" cy="7543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892795" y="1883664"/>
            <a:ext cx="2486025" cy="1338580"/>
            <a:chOff x="7892795" y="1883664"/>
            <a:chExt cx="2486025" cy="133858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2795" y="1883664"/>
              <a:ext cx="2485644" cy="13380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85704" y="2200656"/>
              <a:ext cx="69723" cy="849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769093" y="1983740"/>
              <a:ext cx="356870" cy="234950"/>
            </a:xfrm>
            <a:custGeom>
              <a:avLst/>
              <a:gdLst/>
              <a:ahLst/>
              <a:cxnLst/>
              <a:rect l="l" t="t" r="r" b="b"/>
              <a:pathLst>
                <a:path w="356870" h="234950">
                  <a:moveTo>
                    <a:pt x="1524" y="0"/>
                  </a:moveTo>
                  <a:lnTo>
                    <a:pt x="0" y="12700"/>
                  </a:lnTo>
                  <a:lnTo>
                    <a:pt x="9398" y="13843"/>
                  </a:lnTo>
                  <a:lnTo>
                    <a:pt x="50673" y="19938"/>
                  </a:lnTo>
                  <a:lnTo>
                    <a:pt x="90550" y="27432"/>
                  </a:lnTo>
                  <a:lnTo>
                    <a:pt x="128524" y="36702"/>
                  </a:lnTo>
                  <a:lnTo>
                    <a:pt x="180975" y="54483"/>
                  </a:lnTo>
                  <a:lnTo>
                    <a:pt x="226695" y="78867"/>
                  </a:lnTo>
                  <a:lnTo>
                    <a:pt x="264667" y="110362"/>
                  </a:lnTo>
                  <a:lnTo>
                    <a:pt x="296545" y="148462"/>
                  </a:lnTo>
                  <a:lnTo>
                    <a:pt x="331977" y="207137"/>
                  </a:lnTo>
                  <a:lnTo>
                    <a:pt x="345312" y="234950"/>
                  </a:lnTo>
                  <a:lnTo>
                    <a:pt x="356870" y="229870"/>
                  </a:lnTo>
                  <a:lnTo>
                    <a:pt x="325754" y="169925"/>
                  </a:lnTo>
                  <a:lnTo>
                    <a:pt x="296290" y="127000"/>
                  </a:lnTo>
                  <a:lnTo>
                    <a:pt x="260857" y="89281"/>
                  </a:lnTo>
                  <a:lnTo>
                    <a:pt x="218185" y="58800"/>
                  </a:lnTo>
                  <a:lnTo>
                    <a:pt x="168401" y="35940"/>
                  </a:lnTo>
                  <a:lnTo>
                    <a:pt x="131572" y="24257"/>
                  </a:lnTo>
                  <a:lnTo>
                    <a:pt x="92963" y="14859"/>
                  </a:lnTo>
                  <a:lnTo>
                    <a:pt x="52577" y="7365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DD00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94163" y="1952244"/>
              <a:ext cx="80136" cy="75691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69991" y="4469891"/>
            <a:ext cx="2328671" cy="133197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13776" y="4930140"/>
            <a:ext cx="2189987" cy="38709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458339" y="3454146"/>
            <a:ext cx="2110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DD0011"/>
                </a:solidFill>
                <a:latin typeface="Microsoft Sans Serif"/>
                <a:cs typeface="Microsoft Sans Serif"/>
              </a:rPr>
              <a:t>MAX-</a:t>
            </a:r>
            <a:r>
              <a:rPr sz="1600" spc="-10" dirty="0">
                <a:solidFill>
                  <a:srgbClr val="DD0011"/>
                </a:solidFill>
                <a:latin typeface="Microsoft Sans Serif"/>
                <a:cs typeface="Microsoft Sans Serif"/>
              </a:rPr>
              <a:t>HEAPIFY(A,</a:t>
            </a:r>
            <a:r>
              <a:rPr sz="1600" spc="-45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D0011"/>
                </a:solidFill>
                <a:latin typeface="Microsoft Sans Serif"/>
                <a:cs typeface="Microsoft Sans Serif"/>
              </a:rPr>
              <a:t>1,</a:t>
            </a:r>
            <a:r>
              <a:rPr sz="1600" spc="-5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DD0011"/>
                </a:solidFill>
                <a:latin typeface="Microsoft Sans Serif"/>
                <a:cs typeface="Microsoft Sans Serif"/>
              </a:rPr>
              <a:t>4)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8628" y="3454146"/>
            <a:ext cx="2110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DD0011"/>
                </a:solidFill>
                <a:latin typeface="Microsoft Sans Serif"/>
                <a:cs typeface="Microsoft Sans Serif"/>
              </a:rPr>
              <a:t>MAX-</a:t>
            </a:r>
            <a:r>
              <a:rPr sz="1600" spc="-10" dirty="0">
                <a:solidFill>
                  <a:srgbClr val="DD0011"/>
                </a:solidFill>
                <a:latin typeface="Microsoft Sans Serif"/>
                <a:cs typeface="Microsoft Sans Serif"/>
              </a:rPr>
              <a:t>HEAPIFY(A,</a:t>
            </a:r>
            <a:r>
              <a:rPr sz="1600" spc="-4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D0011"/>
                </a:solidFill>
                <a:latin typeface="Microsoft Sans Serif"/>
                <a:cs typeface="Microsoft Sans Serif"/>
              </a:rPr>
              <a:t>1,</a:t>
            </a:r>
            <a:r>
              <a:rPr sz="1600" spc="-15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DD0011"/>
                </a:solidFill>
                <a:latin typeface="Microsoft Sans Serif"/>
                <a:cs typeface="Microsoft Sans Serif"/>
              </a:rPr>
              <a:t>3)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74863" y="3454146"/>
            <a:ext cx="2110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DD0011"/>
                </a:solidFill>
                <a:latin typeface="Microsoft Sans Serif"/>
                <a:cs typeface="Microsoft Sans Serif"/>
              </a:rPr>
              <a:t>MAX-</a:t>
            </a:r>
            <a:r>
              <a:rPr sz="1600" spc="-10" dirty="0">
                <a:solidFill>
                  <a:srgbClr val="DD0011"/>
                </a:solidFill>
                <a:latin typeface="Microsoft Sans Serif"/>
                <a:cs typeface="Microsoft Sans Serif"/>
              </a:rPr>
              <a:t>HEAPIFY(A,</a:t>
            </a:r>
            <a:r>
              <a:rPr sz="1600" spc="-4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D0011"/>
                </a:solidFill>
                <a:latin typeface="Microsoft Sans Serif"/>
                <a:cs typeface="Microsoft Sans Serif"/>
              </a:rPr>
              <a:t>1,</a:t>
            </a:r>
            <a:r>
              <a:rPr sz="1600" spc="-15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DD0011"/>
                </a:solidFill>
                <a:latin typeface="Microsoft Sans Serif"/>
                <a:cs typeface="Microsoft Sans Serif"/>
              </a:rPr>
              <a:t>2)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58339" y="6122009"/>
            <a:ext cx="2110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DD0011"/>
                </a:solidFill>
                <a:latin typeface="Microsoft Sans Serif"/>
                <a:cs typeface="Microsoft Sans Serif"/>
              </a:rPr>
              <a:t>MAX-</a:t>
            </a:r>
            <a:r>
              <a:rPr sz="1600" spc="-10" dirty="0">
                <a:solidFill>
                  <a:srgbClr val="DD0011"/>
                </a:solidFill>
                <a:latin typeface="Microsoft Sans Serif"/>
                <a:cs typeface="Microsoft Sans Serif"/>
              </a:rPr>
              <a:t>HEAPIFY(A,</a:t>
            </a:r>
            <a:r>
              <a:rPr sz="1600" spc="-45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DD0011"/>
                </a:solidFill>
                <a:latin typeface="Microsoft Sans Serif"/>
                <a:cs typeface="Microsoft Sans Serif"/>
              </a:rPr>
              <a:t>1,</a:t>
            </a:r>
            <a:r>
              <a:rPr sz="1600" spc="-5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DD0011"/>
                </a:solidFill>
                <a:latin typeface="Microsoft Sans Serif"/>
                <a:cs typeface="Microsoft Sans Serif"/>
              </a:rPr>
              <a:t>1)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Heapsort</a:t>
            </a:r>
            <a:r>
              <a:rPr spc="-204" dirty="0"/>
              <a:t> </a:t>
            </a:r>
            <a:r>
              <a:rPr spc="-50" dirty="0"/>
              <a:t>…</a:t>
            </a:r>
          </a:p>
        </p:txBody>
      </p:sp>
      <p:pic>
        <p:nvPicPr>
          <p:cNvPr id="32" name="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7416" y="1573409"/>
            <a:ext cx="5744845" cy="259524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645160" indent="-632460">
              <a:lnSpc>
                <a:spcPct val="100000"/>
              </a:lnSpc>
              <a:spcBef>
                <a:spcPts val="1785"/>
              </a:spcBef>
              <a:buAutoNum type="arabicPeriod"/>
              <a:tabLst>
                <a:tab pos="644525" algn="l"/>
                <a:tab pos="645160" algn="l"/>
              </a:tabLst>
            </a:pPr>
            <a:r>
              <a:rPr sz="2800" spc="-35" dirty="0">
                <a:solidFill>
                  <a:srgbClr val="333399"/>
                </a:solidFill>
                <a:latin typeface="Microsoft Sans Serif"/>
                <a:cs typeface="Microsoft Sans Serif"/>
              </a:rPr>
              <a:t>BUILD-</a:t>
            </a:r>
            <a:r>
              <a:rPr sz="2800" spc="-40" dirty="0">
                <a:solidFill>
                  <a:srgbClr val="333399"/>
                </a:solidFill>
                <a:latin typeface="Microsoft Sans Serif"/>
                <a:cs typeface="Microsoft Sans Serif"/>
              </a:rPr>
              <a:t>MAX-</a:t>
            </a:r>
            <a:r>
              <a:rPr sz="28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</a:t>
            </a:r>
            <a:r>
              <a:rPr sz="2800" spc="-10" dirty="0">
                <a:solidFill>
                  <a:srgbClr val="333399"/>
                </a:solidFill>
                <a:latin typeface="Comic Sans MS"/>
                <a:cs typeface="Comic Sans MS"/>
              </a:rPr>
              <a:t>(A)</a:t>
            </a:r>
            <a:endParaRPr sz="2800">
              <a:latin typeface="Comic Sans MS"/>
              <a:cs typeface="Comic Sans MS"/>
            </a:endParaRPr>
          </a:p>
          <a:p>
            <a:pPr marL="645160" indent="-632460">
              <a:lnSpc>
                <a:spcPct val="100000"/>
              </a:lnSpc>
              <a:spcBef>
                <a:spcPts val="1695"/>
              </a:spcBef>
              <a:buAutoNum type="arabicPeriod"/>
              <a:tabLst>
                <a:tab pos="644525" algn="l"/>
                <a:tab pos="645160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800" b="1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i</a:t>
            </a:r>
            <a:r>
              <a:rPr sz="2800" spc="-6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←</a:t>
            </a:r>
            <a:r>
              <a:rPr sz="2800" spc="7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Comic Sans MS"/>
                <a:cs typeface="Comic Sans MS"/>
              </a:rPr>
              <a:t>length[A]</a:t>
            </a:r>
            <a:r>
              <a:rPr sz="2800" spc="-16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downto</a:t>
            </a:r>
            <a:r>
              <a:rPr sz="28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333399"/>
                </a:solidFill>
                <a:latin typeface="Microsoft Sans Serif"/>
                <a:cs typeface="Microsoft Sans Serif"/>
              </a:rPr>
              <a:t>2</a:t>
            </a:r>
            <a:endParaRPr sz="2800">
              <a:latin typeface="Microsoft Sans Serif"/>
              <a:cs typeface="Microsoft Sans Serif"/>
            </a:endParaRPr>
          </a:p>
          <a:p>
            <a:pPr marL="1135380" indent="-1123315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1135380" algn="l"/>
                <a:tab pos="113601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do</a:t>
            </a:r>
            <a:r>
              <a:rPr sz="2800" b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exchange</a:t>
            </a:r>
            <a:r>
              <a:rPr sz="2800" spc="-3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A[1]</a:t>
            </a:r>
            <a:r>
              <a:rPr sz="2800" spc="-7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↔</a:t>
            </a:r>
            <a:r>
              <a:rPr sz="2800" spc="5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Comic Sans MS"/>
                <a:cs typeface="Comic Sans MS"/>
              </a:rPr>
              <a:t>A[i]</a:t>
            </a:r>
            <a:endParaRPr sz="2800">
              <a:latin typeface="Comic Sans MS"/>
              <a:cs typeface="Comic Sans MS"/>
            </a:endParaRPr>
          </a:p>
          <a:p>
            <a:pPr marL="1628139" indent="-1616075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1628139" algn="l"/>
                <a:tab pos="1628775" algn="l"/>
              </a:tabLst>
            </a:pPr>
            <a:r>
              <a:rPr sz="2800" spc="-40" dirty="0">
                <a:solidFill>
                  <a:srgbClr val="333399"/>
                </a:solidFill>
                <a:latin typeface="Microsoft Sans Serif"/>
                <a:cs typeface="Microsoft Sans Serif"/>
              </a:rPr>
              <a:t>MAX-</a:t>
            </a:r>
            <a:r>
              <a:rPr sz="28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HEAPIFY</a:t>
            </a:r>
            <a:r>
              <a:rPr sz="2800" spc="-10" dirty="0">
                <a:solidFill>
                  <a:srgbClr val="333399"/>
                </a:solidFill>
                <a:latin typeface="Comic Sans MS"/>
                <a:cs typeface="Comic Sans MS"/>
              </a:rPr>
              <a:t>(A,</a:t>
            </a:r>
            <a:r>
              <a:rPr sz="2800" spc="1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1,</a:t>
            </a:r>
            <a:r>
              <a:rPr sz="2800" spc="-5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i</a:t>
            </a:r>
            <a:r>
              <a:rPr sz="2800" spc="-6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-</a:t>
            </a:r>
            <a:r>
              <a:rPr sz="2800" spc="-6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Comic Sans MS"/>
                <a:cs typeface="Comic Sans MS"/>
              </a:rPr>
              <a:t>1)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7416" y="4809490"/>
            <a:ext cx="579247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30000"/>
              </a:lnSpc>
              <a:spcBef>
                <a:spcPts val="100"/>
              </a:spcBef>
              <a:buChar char="•"/>
              <a:tabLst>
                <a:tab pos="545465" algn="l"/>
                <a:tab pos="546100" algn="l"/>
              </a:tabLst>
            </a:pP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Running</a:t>
            </a:r>
            <a:r>
              <a:rPr sz="2800" spc="-4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time:</a:t>
            </a:r>
            <a:r>
              <a:rPr sz="2800" spc="-5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O(nlgn)</a:t>
            </a:r>
            <a:r>
              <a:rPr sz="2800" spc="-7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Comic Sans MS"/>
                <a:cs typeface="Comic Sans MS"/>
              </a:rPr>
              <a:t>--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-</a:t>
            </a:r>
            <a:r>
              <a:rPr sz="2800" spc="-12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Can</a:t>
            </a:r>
            <a:r>
              <a:rPr sz="2800" spc="-8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Comic Sans MS"/>
                <a:cs typeface="Comic Sans MS"/>
              </a:rPr>
              <a:t>be 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shown</a:t>
            </a:r>
            <a:r>
              <a:rPr sz="2800" spc="-8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to</a:t>
            </a:r>
            <a:r>
              <a:rPr sz="2800" spc="-4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be</a:t>
            </a:r>
            <a:r>
              <a:rPr sz="2800" spc="-4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Comic Sans MS"/>
                <a:cs typeface="Comic Sans MS"/>
              </a:rPr>
              <a:t>Θ(nlgn)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1366" y="1875282"/>
            <a:ext cx="65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omic Sans MS"/>
                <a:cs typeface="Comic Sans MS"/>
              </a:rPr>
              <a:t>O(n)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2443" y="3701542"/>
            <a:ext cx="896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mic Sans MS"/>
                <a:cs typeface="Comic Sans MS"/>
              </a:rPr>
              <a:t>O(lgn)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95943" y="2327148"/>
            <a:ext cx="228600" cy="1863725"/>
          </a:xfrm>
          <a:custGeom>
            <a:avLst/>
            <a:gdLst/>
            <a:ahLst/>
            <a:cxnLst/>
            <a:rect l="l" t="t" r="r" b="b"/>
            <a:pathLst>
              <a:path w="228600" h="1863725">
                <a:moveTo>
                  <a:pt x="0" y="0"/>
                </a:moveTo>
                <a:lnTo>
                  <a:pt x="67563" y="29972"/>
                </a:lnTo>
                <a:lnTo>
                  <a:pt x="92201" y="63626"/>
                </a:lnTo>
                <a:lnTo>
                  <a:pt x="108457" y="106172"/>
                </a:lnTo>
                <a:lnTo>
                  <a:pt x="114300" y="155321"/>
                </a:lnTo>
                <a:lnTo>
                  <a:pt x="114300" y="776351"/>
                </a:lnTo>
                <a:lnTo>
                  <a:pt x="120141" y="825500"/>
                </a:lnTo>
                <a:lnTo>
                  <a:pt x="136398" y="868044"/>
                </a:lnTo>
                <a:lnTo>
                  <a:pt x="161035" y="901700"/>
                </a:lnTo>
                <a:lnTo>
                  <a:pt x="192531" y="923798"/>
                </a:lnTo>
                <a:lnTo>
                  <a:pt x="228600" y="931672"/>
                </a:lnTo>
                <a:lnTo>
                  <a:pt x="192531" y="939546"/>
                </a:lnTo>
                <a:lnTo>
                  <a:pt x="161035" y="961643"/>
                </a:lnTo>
                <a:lnTo>
                  <a:pt x="136398" y="995299"/>
                </a:lnTo>
                <a:lnTo>
                  <a:pt x="120141" y="1037843"/>
                </a:lnTo>
                <a:lnTo>
                  <a:pt x="114300" y="1086992"/>
                </a:lnTo>
                <a:lnTo>
                  <a:pt x="114300" y="1708022"/>
                </a:lnTo>
                <a:lnTo>
                  <a:pt x="108457" y="1757171"/>
                </a:lnTo>
                <a:lnTo>
                  <a:pt x="92201" y="1799716"/>
                </a:lnTo>
                <a:lnTo>
                  <a:pt x="67563" y="1833371"/>
                </a:lnTo>
                <a:lnTo>
                  <a:pt x="36067" y="1855470"/>
                </a:lnTo>
                <a:lnTo>
                  <a:pt x="0" y="18633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62770" y="3005785"/>
            <a:ext cx="1243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mic Sans MS"/>
                <a:cs typeface="Comic Sans MS"/>
              </a:rPr>
              <a:t>n-</a:t>
            </a:r>
            <a:r>
              <a:rPr sz="2400" dirty="0">
                <a:latin typeface="Comic Sans MS"/>
                <a:cs typeface="Comic Sans MS"/>
              </a:rPr>
              <a:t>1</a:t>
            </a:r>
            <a:r>
              <a:rPr sz="2400" spc="-19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times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Heapsort</a:t>
            </a:r>
            <a:r>
              <a:rPr spc="-204" dirty="0"/>
              <a:t> </a:t>
            </a:r>
            <a:r>
              <a:rPr spc="-50" dirty="0"/>
              <a:t>…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3444" y="4572000"/>
            <a:ext cx="3511296" cy="2097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3892" y="1219072"/>
            <a:ext cx="10280015" cy="30435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Goal:</a:t>
            </a:r>
            <a:endParaRPr sz="2400">
              <a:latin typeface="Microsoft Sans Serif"/>
              <a:cs typeface="Microsoft Sans Serif"/>
            </a:endParaRPr>
          </a:p>
          <a:p>
            <a:pPr marL="914400" indent="-457834">
              <a:lnSpc>
                <a:spcPct val="100000"/>
              </a:lnSpc>
              <a:spcBef>
                <a:spcPts val="600"/>
              </a:spcBef>
              <a:buChar char="–"/>
              <a:tabLst>
                <a:tab pos="914400" algn="l"/>
                <a:tab pos="915035" algn="l"/>
              </a:tabLst>
            </a:pPr>
            <a:r>
              <a:rPr sz="2400" dirty="0">
                <a:latin typeface="Microsoft Sans Serif"/>
                <a:cs typeface="Microsoft Sans Serif"/>
              </a:rPr>
              <a:t>Extract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largest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element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 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heap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(i.e.,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return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max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value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  <a:p>
            <a:pPr marL="9144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also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remove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that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element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from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-20" dirty="0">
                <a:latin typeface="Microsoft Sans Serif"/>
                <a:cs typeface="Microsoft Sans Serif"/>
              </a:rPr>
              <a:t>heap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Idea:</a:t>
            </a:r>
            <a:endParaRPr sz="2400">
              <a:latin typeface="Microsoft Sans Serif"/>
              <a:cs typeface="Microsoft Sans Serif"/>
            </a:endParaRPr>
          </a:p>
          <a:p>
            <a:pPr marL="914400" indent="-457834">
              <a:lnSpc>
                <a:spcPct val="100000"/>
              </a:lnSpc>
              <a:spcBef>
                <a:spcPts val="600"/>
              </a:spcBef>
              <a:buChar char="–"/>
              <a:tabLst>
                <a:tab pos="914400" algn="l"/>
                <a:tab pos="915035" algn="l"/>
              </a:tabLst>
            </a:pPr>
            <a:r>
              <a:rPr sz="2400" dirty="0">
                <a:latin typeface="Microsoft Sans Serif"/>
                <a:cs typeface="Microsoft Sans Serif"/>
              </a:rPr>
              <a:t>Exchange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root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element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with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last</a:t>
            </a:r>
            <a:endParaRPr sz="2400">
              <a:latin typeface="Microsoft Sans Serif"/>
              <a:cs typeface="Microsoft Sans Serif"/>
            </a:endParaRPr>
          </a:p>
          <a:p>
            <a:pPr marL="914400" indent="-457834">
              <a:lnSpc>
                <a:spcPct val="100000"/>
              </a:lnSpc>
              <a:spcBef>
                <a:spcPts val="600"/>
              </a:spcBef>
              <a:buChar char="–"/>
              <a:tabLst>
                <a:tab pos="914400" algn="l"/>
                <a:tab pos="915035" algn="l"/>
              </a:tabLst>
            </a:pPr>
            <a:r>
              <a:rPr sz="2400" dirty="0">
                <a:latin typeface="Microsoft Sans Serif"/>
                <a:cs typeface="Microsoft Sans Serif"/>
              </a:rPr>
              <a:t>Decrease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size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heap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1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element</a:t>
            </a:r>
            <a:endParaRPr sz="2400">
              <a:latin typeface="Microsoft Sans Serif"/>
              <a:cs typeface="Microsoft Sans Serif"/>
            </a:endParaRPr>
          </a:p>
          <a:p>
            <a:pPr marL="914400" indent="-457834">
              <a:lnSpc>
                <a:spcPct val="100000"/>
              </a:lnSpc>
              <a:spcBef>
                <a:spcPts val="600"/>
              </a:spcBef>
              <a:buChar char="–"/>
              <a:tabLst>
                <a:tab pos="914400" algn="l"/>
                <a:tab pos="915035" algn="l"/>
              </a:tabLst>
            </a:pPr>
            <a:r>
              <a:rPr sz="2400" dirty="0">
                <a:latin typeface="Microsoft Sans Serif"/>
                <a:cs typeface="Microsoft Sans Serif"/>
              </a:rPr>
              <a:t>Call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MAX-</a:t>
            </a:r>
            <a:r>
              <a:rPr sz="2400" dirty="0">
                <a:latin typeface="Microsoft Sans Serif"/>
                <a:cs typeface="Microsoft Sans Serif"/>
              </a:rPr>
              <a:t>HEAPIFY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on 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new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root,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heap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 size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n-</a:t>
            </a:r>
            <a:r>
              <a:rPr sz="2400" spc="-50" dirty="0">
                <a:latin typeface="Microsoft Sans Serif"/>
                <a:cs typeface="Microsoft Sans Serif"/>
              </a:rPr>
              <a:t>1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9672" y="4515739"/>
            <a:ext cx="1115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Heap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86805" y="4572761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0" y="762000"/>
                </a:moveTo>
                <a:lnTo>
                  <a:pt x="762000" y="762000"/>
                </a:lnTo>
                <a:lnTo>
                  <a:pt x="762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908">
            <a:solidFill>
              <a:srgbClr val="DD00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04507" y="4596510"/>
            <a:ext cx="272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0011"/>
                </a:solidFill>
                <a:latin typeface="Microsoft Sans Serif"/>
                <a:cs typeface="Microsoft Sans Serif"/>
              </a:rPr>
              <a:t>Root</a:t>
            </a:r>
            <a:r>
              <a:rPr sz="1800" spc="-3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DD0011"/>
                </a:solidFill>
                <a:latin typeface="Microsoft Sans Serif"/>
                <a:cs typeface="Microsoft Sans Serif"/>
              </a:rPr>
              <a:t>is</a:t>
            </a:r>
            <a:r>
              <a:rPr sz="1800" spc="-15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DD0011"/>
                </a:solidFill>
                <a:latin typeface="Microsoft Sans Serif"/>
                <a:cs typeface="Microsoft Sans Serif"/>
              </a:rPr>
              <a:t>the</a:t>
            </a:r>
            <a:r>
              <a:rPr sz="1800" spc="-3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DD0011"/>
                </a:solidFill>
                <a:latin typeface="Microsoft Sans Serif"/>
                <a:cs typeface="Microsoft Sans Serif"/>
              </a:rPr>
              <a:t>largest</a:t>
            </a:r>
            <a:r>
              <a:rPr sz="1800" spc="-2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DD0011"/>
                </a:solidFill>
                <a:latin typeface="Microsoft Sans Serif"/>
                <a:cs typeface="Microsoft Sans Serif"/>
              </a:rPr>
              <a:t>element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Heapsort</a:t>
            </a:r>
            <a:r>
              <a:rPr spc="-40" dirty="0"/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spc="-50" dirty="0"/>
              <a:t>HEAP-EXTRACT-</a:t>
            </a:r>
            <a:r>
              <a:rPr spc="-25" dirty="0"/>
              <a:t>MAX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0" y="2930651"/>
            <a:ext cx="411480" cy="391795"/>
          </a:xfrm>
          <a:custGeom>
            <a:avLst/>
            <a:gdLst/>
            <a:ahLst/>
            <a:cxnLst/>
            <a:rect l="l" t="t" r="r" b="b"/>
            <a:pathLst>
              <a:path w="411479" h="391795">
                <a:moveTo>
                  <a:pt x="0" y="391540"/>
                </a:moveTo>
                <a:lnTo>
                  <a:pt x="4114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9164" y="2474976"/>
            <a:ext cx="511809" cy="487680"/>
          </a:xfrm>
          <a:custGeom>
            <a:avLst/>
            <a:gdLst/>
            <a:ahLst/>
            <a:cxnLst/>
            <a:rect l="l" t="t" r="r" b="b"/>
            <a:pathLst>
              <a:path w="511810" h="487680">
                <a:moveTo>
                  <a:pt x="0" y="487679"/>
                </a:moveTo>
                <a:lnTo>
                  <a:pt x="51168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0320" y="2852927"/>
            <a:ext cx="486409" cy="511809"/>
          </a:xfrm>
          <a:custGeom>
            <a:avLst/>
            <a:gdLst/>
            <a:ahLst/>
            <a:cxnLst/>
            <a:rect l="l" t="t" r="r" b="b"/>
            <a:pathLst>
              <a:path w="486410" h="511810">
                <a:moveTo>
                  <a:pt x="485902" y="51168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2864" y="2456688"/>
            <a:ext cx="487680" cy="510540"/>
          </a:xfrm>
          <a:custGeom>
            <a:avLst/>
            <a:gdLst/>
            <a:ahLst/>
            <a:cxnLst/>
            <a:rect l="l" t="t" r="r" b="b"/>
            <a:pathLst>
              <a:path w="487679" h="510539">
                <a:moveTo>
                  <a:pt x="487680" y="510539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69045" y="1714309"/>
            <a:ext cx="2704465" cy="1608455"/>
            <a:chOff x="2269045" y="1714309"/>
            <a:chExt cx="2704465" cy="1608455"/>
          </a:xfrm>
        </p:grpSpPr>
        <p:sp>
          <p:nvSpPr>
            <p:cNvPr id="7" name="object 7"/>
            <p:cNvSpPr/>
            <p:nvPr/>
          </p:nvSpPr>
          <p:spPr>
            <a:xfrm>
              <a:off x="2273807" y="1719072"/>
              <a:ext cx="2694940" cy="1598930"/>
            </a:xfrm>
            <a:custGeom>
              <a:avLst/>
              <a:gdLst/>
              <a:ahLst/>
              <a:cxnLst/>
              <a:rect l="l" t="t" r="r" b="b"/>
              <a:pathLst>
                <a:path w="2694940" h="1598929">
                  <a:moveTo>
                    <a:pt x="2694432" y="1280160"/>
                  </a:moveTo>
                  <a:lnTo>
                    <a:pt x="1475232" y="0"/>
                  </a:lnTo>
                </a:path>
                <a:path w="2694940" h="1598929">
                  <a:moveTo>
                    <a:pt x="0" y="1598676"/>
                  </a:moveTo>
                  <a:lnTo>
                    <a:pt x="1600200" y="746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2407" y="2769108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160019" y="0"/>
                  </a:moveTo>
                  <a:lnTo>
                    <a:pt x="109474" y="8127"/>
                  </a:lnTo>
                  <a:lnTo>
                    <a:pt x="65531" y="30861"/>
                  </a:lnTo>
                  <a:lnTo>
                    <a:pt x="30861" y="65531"/>
                  </a:lnTo>
                  <a:lnTo>
                    <a:pt x="8128" y="109474"/>
                  </a:lnTo>
                  <a:lnTo>
                    <a:pt x="0" y="160019"/>
                  </a:lnTo>
                  <a:lnTo>
                    <a:pt x="8128" y="210565"/>
                  </a:lnTo>
                  <a:lnTo>
                    <a:pt x="30861" y="254507"/>
                  </a:lnTo>
                  <a:lnTo>
                    <a:pt x="65531" y="289178"/>
                  </a:lnTo>
                  <a:lnTo>
                    <a:pt x="109474" y="311912"/>
                  </a:lnTo>
                  <a:lnTo>
                    <a:pt x="160019" y="320039"/>
                  </a:lnTo>
                  <a:lnTo>
                    <a:pt x="210566" y="311912"/>
                  </a:lnTo>
                  <a:lnTo>
                    <a:pt x="254508" y="289178"/>
                  </a:lnTo>
                  <a:lnTo>
                    <a:pt x="289179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4"/>
                  </a:lnTo>
                  <a:lnTo>
                    <a:pt x="289179" y="65531"/>
                  </a:lnTo>
                  <a:lnTo>
                    <a:pt x="254508" y="30861"/>
                  </a:lnTo>
                  <a:lnTo>
                    <a:pt x="210566" y="8127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2407" y="2769108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160019"/>
                  </a:moveTo>
                  <a:lnTo>
                    <a:pt x="8128" y="109474"/>
                  </a:lnTo>
                  <a:lnTo>
                    <a:pt x="30861" y="65531"/>
                  </a:lnTo>
                  <a:lnTo>
                    <a:pt x="65531" y="30861"/>
                  </a:lnTo>
                  <a:lnTo>
                    <a:pt x="109474" y="8127"/>
                  </a:lnTo>
                  <a:lnTo>
                    <a:pt x="160019" y="0"/>
                  </a:lnTo>
                  <a:lnTo>
                    <a:pt x="210566" y="8127"/>
                  </a:lnTo>
                  <a:lnTo>
                    <a:pt x="254508" y="30861"/>
                  </a:lnTo>
                  <a:lnTo>
                    <a:pt x="289179" y="65531"/>
                  </a:lnTo>
                  <a:lnTo>
                    <a:pt x="311912" y="109474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9" y="254507"/>
                  </a:lnTo>
                  <a:lnTo>
                    <a:pt x="254508" y="289178"/>
                  </a:lnTo>
                  <a:lnTo>
                    <a:pt x="210566" y="311912"/>
                  </a:lnTo>
                  <a:lnTo>
                    <a:pt x="160019" y="320039"/>
                  </a:lnTo>
                  <a:lnTo>
                    <a:pt x="109474" y="311912"/>
                  </a:lnTo>
                  <a:lnTo>
                    <a:pt x="65531" y="289178"/>
                  </a:lnTo>
                  <a:lnTo>
                    <a:pt x="30861" y="254507"/>
                  </a:lnTo>
                  <a:lnTo>
                    <a:pt x="8128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86989" y="276923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98294" y="3158998"/>
            <a:ext cx="334010" cy="334010"/>
            <a:chOff x="2098294" y="3158998"/>
            <a:chExt cx="334010" cy="334010"/>
          </a:xfrm>
        </p:grpSpPr>
        <p:sp>
          <p:nvSpPr>
            <p:cNvPr id="12" name="object 12"/>
            <p:cNvSpPr/>
            <p:nvPr/>
          </p:nvSpPr>
          <p:spPr>
            <a:xfrm>
              <a:off x="2104644" y="3165348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160528" y="0"/>
                  </a:moveTo>
                  <a:lnTo>
                    <a:pt x="109855" y="8127"/>
                  </a:lnTo>
                  <a:lnTo>
                    <a:pt x="65786" y="30987"/>
                  </a:lnTo>
                  <a:lnTo>
                    <a:pt x="30987" y="65786"/>
                  </a:lnTo>
                  <a:lnTo>
                    <a:pt x="8128" y="109854"/>
                  </a:lnTo>
                  <a:lnTo>
                    <a:pt x="0" y="160527"/>
                  </a:lnTo>
                  <a:lnTo>
                    <a:pt x="8128" y="211327"/>
                  </a:lnTo>
                  <a:lnTo>
                    <a:pt x="30987" y="255397"/>
                  </a:lnTo>
                  <a:lnTo>
                    <a:pt x="65786" y="290194"/>
                  </a:lnTo>
                  <a:lnTo>
                    <a:pt x="109855" y="313054"/>
                  </a:lnTo>
                  <a:lnTo>
                    <a:pt x="160528" y="321182"/>
                  </a:lnTo>
                  <a:lnTo>
                    <a:pt x="211328" y="313054"/>
                  </a:lnTo>
                  <a:lnTo>
                    <a:pt x="255397" y="290194"/>
                  </a:lnTo>
                  <a:lnTo>
                    <a:pt x="290194" y="255397"/>
                  </a:lnTo>
                  <a:lnTo>
                    <a:pt x="313055" y="211327"/>
                  </a:lnTo>
                  <a:lnTo>
                    <a:pt x="321182" y="160527"/>
                  </a:lnTo>
                  <a:lnTo>
                    <a:pt x="313055" y="109854"/>
                  </a:lnTo>
                  <a:lnTo>
                    <a:pt x="290194" y="65786"/>
                  </a:lnTo>
                  <a:lnTo>
                    <a:pt x="255397" y="30987"/>
                  </a:lnTo>
                  <a:lnTo>
                    <a:pt x="211328" y="8127"/>
                  </a:lnTo>
                  <a:lnTo>
                    <a:pt x="160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4644" y="3165348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0" y="160527"/>
                  </a:moveTo>
                  <a:lnTo>
                    <a:pt x="8128" y="109854"/>
                  </a:lnTo>
                  <a:lnTo>
                    <a:pt x="30987" y="65786"/>
                  </a:lnTo>
                  <a:lnTo>
                    <a:pt x="65786" y="30987"/>
                  </a:lnTo>
                  <a:lnTo>
                    <a:pt x="109855" y="8127"/>
                  </a:lnTo>
                  <a:lnTo>
                    <a:pt x="160528" y="0"/>
                  </a:lnTo>
                  <a:lnTo>
                    <a:pt x="211328" y="8127"/>
                  </a:lnTo>
                  <a:lnTo>
                    <a:pt x="255397" y="30987"/>
                  </a:lnTo>
                  <a:lnTo>
                    <a:pt x="290194" y="65786"/>
                  </a:lnTo>
                  <a:lnTo>
                    <a:pt x="313055" y="109854"/>
                  </a:lnTo>
                  <a:lnTo>
                    <a:pt x="321182" y="160527"/>
                  </a:lnTo>
                  <a:lnTo>
                    <a:pt x="313055" y="211327"/>
                  </a:lnTo>
                  <a:lnTo>
                    <a:pt x="290194" y="255397"/>
                  </a:lnTo>
                  <a:lnTo>
                    <a:pt x="255397" y="290194"/>
                  </a:lnTo>
                  <a:lnTo>
                    <a:pt x="211328" y="313054"/>
                  </a:lnTo>
                  <a:lnTo>
                    <a:pt x="160528" y="321182"/>
                  </a:lnTo>
                  <a:lnTo>
                    <a:pt x="109855" y="313054"/>
                  </a:lnTo>
                  <a:lnTo>
                    <a:pt x="65786" y="290194"/>
                  </a:lnTo>
                  <a:lnTo>
                    <a:pt x="30987" y="255397"/>
                  </a:lnTo>
                  <a:lnTo>
                    <a:pt x="8128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90114" y="316699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00857" y="2320798"/>
            <a:ext cx="485140" cy="1172210"/>
            <a:chOff x="2800857" y="2320798"/>
            <a:chExt cx="485140" cy="1172210"/>
          </a:xfrm>
        </p:grpSpPr>
        <p:sp>
          <p:nvSpPr>
            <p:cNvPr id="16" name="object 16"/>
            <p:cNvSpPr/>
            <p:nvPr/>
          </p:nvSpPr>
          <p:spPr>
            <a:xfrm>
              <a:off x="2807207" y="31653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160019" y="0"/>
                  </a:moveTo>
                  <a:lnTo>
                    <a:pt x="109474" y="8127"/>
                  </a:lnTo>
                  <a:lnTo>
                    <a:pt x="65531" y="30987"/>
                  </a:lnTo>
                  <a:lnTo>
                    <a:pt x="30861" y="65786"/>
                  </a:lnTo>
                  <a:lnTo>
                    <a:pt x="8128" y="109854"/>
                  </a:lnTo>
                  <a:lnTo>
                    <a:pt x="0" y="160527"/>
                  </a:lnTo>
                  <a:lnTo>
                    <a:pt x="8128" y="211327"/>
                  </a:lnTo>
                  <a:lnTo>
                    <a:pt x="30861" y="255397"/>
                  </a:lnTo>
                  <a:lnTo>
                    <a:pt x="65531" y="290194"/>
                  </a:lnTo>
                  <a:lnTo>
                    <a:pt x="109474" y="313054"/>
                  </a:lnTo>
                  <a:lnTo>
                    <a:pt x="160019" y="321182"/>
                  </a:lnTo>
                  <a:lnTo>
                    <a:pt x="210566" y="313054"/>
                  </a:lnTo>
                  <a:lnTo>
                    <a:pt x="254508" y="290194"/>
                  </a:lnTo>
                  <a:lnTo>
                    <a:pt x="289179" y="255397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9" y="65786"/>
                  </a:lnTo>
                  <a:lnTo>
                    <a:pt x="254508" y="30987"/>
                  </a:lnTo>
                  <a:lnTo>
                    <a:pt x="210566" y="8127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7207" y="31653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0" y="160527"/>
                  </a:moveTo>
                  <a:lnTo>
                    <a:pt x="8128" y="109854"/>
                  </a:lnTo>
                  <a:lnTo>
                    <a:pt x="30861" y="65786"/>
                  </a:lnTo>
                  <a:lnTo>
                    <a:pt x="65531" y="30987"/>
                  </a:lnTo>
                  <a:lnTo>
                    <a:pt x="109474" y="8127"/>
                  </a:lnTo>
                  <a:lnTo>
                    <a:pt x="160019" y="0"/>
                  </a:lnTo>
                  <a:lnTo>
                    <a:pt x="210566" y="8127"/>
                  </a:lnTo>
                  <a:lnTo>
                    <a:pt x="254508" y="30987"/>
                  </a:lnTo>
                  <a:lnTo>
                    <a:pt x="289179" y="65786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9" y="255397"/>
                  </a:lnTo>
                  <a:lnTo>
                    <a:pt x="254508" y="290194"/>
                  </a:lnTo>
                  <a:lnTo>
                    <a:pt x="210566" y="313054"/>
                  </a:lnTo>
                  <a:lnTo>
                    <a:pt x="160019" y="321182"/>
                  </a:lnTo>
                  <a:lnTo>
                    <a:pt x="109474" y="313054"/>
                  </a:lnTo>
                  <a:lnTo>
                    <a:pt x="65531" y="290194"/>
                  </a:lnTo>
                  <a:lnTo>
                    <a:pt x="30861" y="255397"/>
                  </a:lnTo>
                  <a:lnTo>
                    <a:pt x="8128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59607" y="23271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160019" y="0"/>
                  </a:moveTo>
                  <a:lnTo>
                    <a:pt x="109474" y="8127"/>
                  </a:lnTo>
                  <a:lnTo>
                    <a:pt x="65531" y="30987"/>
                  </a:lnTo>
                  <a:lnTo>
                    <a:pt x="30861" y="65786"/>
                  </a:lnTo>
                  <a:lnTo>
                    <a:pt x="8128" y="109854"/>
                  </a:lnTo>
                  <a:lnTo>
                    <a:pt x="0" y="160527"/>
                  </a:lnTo>
                  <a:lnTo>
                    <a:pt x="8128" y="211327"/>
                  </a:lnTo>
                  <a:lnTo>
                    <a:pt x="30861" y="255397"/>
                  </a:lnTo>
                  <a:lnTo>
                    <a:pt x="65531" y="290194"/>
                  </a:lnTo>
                  <a:lnTo>
                    <a:pt x="109474" y="313054"/>
                  </a:lnTo>
                  <a:lnTo>
                    <a:pt x="160019" y="321182"/>
                  </a:lnTo>
                  <a:lnTo>
                    <a:pt x="210566" y="313054"/>
                  </a:lnTo>
                  <a:lnTo>
                    <a:pt x="254508" y="290194"/>
                  </a:lnTo>
                  <a:lnTo>
                    <a:pt x="289179" y="255397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9" y="65786"/>
                  </a:lnTo>
                  <a:lnTo>
                    <a:pt x="254508" y="30987"/>
                  </a:lnTo>
                  <a:lnTo>
                    <a:pt x="210566" y="8127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59607" y="23271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0" y="160527"/>
                  </a:moveTo>
                  <a:lnTo>
                    <a:pt x="8128" y="109854"/>
                  </a:lnTo>
                  <a:lnTo>
                    <a:pt x="30861" y="65786"/>
                  </a:lnTo>
                  <a:lnTo>
                    <a:pt x="65531" y="30987"/>
                  </a:lnTo>
                  <a:lnTo>
                    <a:pt x="109474" y="8127"/>
                  </a:lnTo>
                  <a:lnTo>
                    <a:pt x="160019" y="0"/>
                  </a:lnTo>
                  <a:lnTo>
                    <a:pt x="210566" y="8127"/>
                  </a:lnTo>
                  <a:lnTo>
                    <a:pt x="254508" y="30987"/>
                  </a:lnTo>
                  <a:lnTo>
                    <a:pt x="289179" y="65786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9" y="255397"/>
                  </a:lnTo>
                  <a:lnTo>
                    <a:pt x="254508" y="290194"/>
                  </a:lnTo>
                  <a:lnTo>
                    <a:pt x="210566" y="313054"/>
                  </a:lnTo>
                  <a:lnTo>
                    <a:pt x="160019" y="321182"/>
                  </a:lnTo>
                  <a:lnTo>
                    <a:pt x="109474" y="313054"/>
                  </a:lnTo>
                  <a:lnTo>
                    <a:pt x="65531" y="290194"/>
                  </a:lnTo>
                  <a:lnTo>
                    <a:pt x="30861" y="255397"/>
                  </a:lnTo>
                  <a:lnTo>
                    <a:pt x="8128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80435" y="2328164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14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81857" y="2762757"/>
            <a:ext cx="561340" cy="730250"/>
            <a:chOff x="3181857" y="2762757"/>
            <a:chExt cx="561340" cy="730250"/>
          </a:xfrm>
        </p:grpSpPr>
        <p:sp>
          <p:nvSpPr>
            <p:cNvPr id="22" name="object 22"/>
            <p:cNvSpPr/>
            <p:nvPr/>
          </p:nvSpPr>
          <p:spPr>
            <a:xfrm>
              <a:off x="3416807" y="2769107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160019" y="0"/>
                  </a:moveTo>
                  <a:lnTo>
                    <a:pt x="109474" y="8127"/>
                  </a:lnTo>
                  <a:lnTo>
                    <a:pt x="65531" y="30861"/>
                  </a:lnTo>
                  <a:lnTo>
                    <a:pt x="30861" y="65531"/>
                  </a:lnTo>
                  <a:lnTo>
                    <a:pt x="8127" y="109474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861" y="254507"/>
                  </a:lnTo>
                  <a:lnTo>
                    <a:pt x="65531" y="289178"/>
                  </a:lnTo>
                  <a:lnTo>
                    <a:pt x="109474" y="311912"/>
                  </a:lnTo>
                  <a:lnTo>
                    <a:pt x="160019" y="320039"/>
                  </a:lnTo>
                  <a:lnTo>
                    <a:pt x="210565" y="311912"/>
                  </a:lnTo>
                  <a:lnTo>
                    <a:pt x="254507" y="289178"/>
                  </a:lnTo>
                  <a:lnTo>
                    <a:pt x="289178" y="254507"/>
                  </a:lnTo>
                  <a:lnTo>
                    <a:pt x="311912" y="210565"/>
                  </a:lnTo>
                  <a:lnTo>
                    <a:pt x="320039" y="160019"/>
                  </a:lnTo>
                  <a:lnTo>
                    <a:pt x="311912" y="109474"/>
                  </a:lnTo>
                  <a:lnTo>
                    <a:pt x="289178" y="65531"/>
                  </a:lnTo>
                  <a:lnTo>
                    <a:pt x="254507" y="30861"/>
                  </a:lnTo>
                  <a:lnTo>
                    <a:pt x="210565" y="8127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16807" y="2769107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160019"/>
                  </a:moveTo>
                  <a:lnTo>
                    <a:pt x="8127" y="109474"/>
                  </a:lnTo>
                  <a:lnTo>
                    <a:pt x="30861" y="65531"/>
                  </a:lnTo>
                  <a:lnTo>
                    <a:pt x="65531" y="30861"/>
                  </a:lnTo>
                  <a:lnTo>
                    <a:pt x="109474" y="8127"/>
                  </a:lnTo>
                  <a:lnTo>
                    <a:pt x="160019" y="0"/>
                  </a:lnTo>
                  <a:lnTo>
                    <a:pt x="210565" y="8127"/>
                  </a:lnTo>
                  <a:lnTo>
                    <a:pt x="254507" y="30861"/>
                  </a:lnTo>
                  <a:lnTo>
                    <a:pt x="289178" y="65531"/>
                  </a:lnTo>
                  <a:lnTo>
                    <a:pt x="311912" y="109474"/>
                  </a:lnTo>
                  <a:lnTo>
                    <a:pt x="320039" y="160019"/>
                  </a:lnTo>
                  <a:lnTo>
                    <a:pt x="311912" y="210565"/>
                  </a:lnTo>
                  <a:lnTo>
                    <a:pt x="289178" y="254507"/>
                  </a:lnTo>
                  <a:lnTo>
                    <a:pt x="254507" y="289178"/>
                  </a:lnTo>
                  <a:lnTo>
                    <a:pt x="210565" y="311912"/>
                  </a:lnTo>
                  <a:lnTo>
                    <a:pt x="160019" y="320039"/>
                  </a:lnTo>
                  <a:lnTo>
                    <a:pt x="109474" y="311912"/>
                  </a:lnTo>
                  <a:lnTo>
                    <a:pt x="65531" y="289178"/>
                  </a:lnTo>
                  <a:lnTo>
                    <a:pt x="30861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88207" y="316534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160019" y="0"/>
                  </a:moveTo>
                  <a:lnTo>
                    <a:pt x="109474" y="8127"/>
                  </a:lnTo>
                  <a:lnTo>
                    <a:pt x="65531" y="30987"/>
                  </a:lnTo>
                  <a:lnTo>
                    <a:pt x="30861" y="65786"/>
                  </a:lnTo>
                  <a:lnTo>
                    <a:pt x="8128" y="109854"/>
                  </a:lnTo>
                  <a:lnTo>
                    <a:pt x="0" y="160527"/>
                  </a:lnTo>
                  <a:lnTo>
                    <a:pt x="8128" y="211327"/>
                  </a:lnTo>
                  <a:lnTo>
                    <a:pt x="30861" y="255397"/>
                  </a:lnTo>
                  <a:lnTo>
                    <a:pt x="65531" y="290194"/>
                  </a:lnTo>
                  <a:lnTo>
                    <a:pt x="109474" y="313054"/>
                  </a:lnTo>
                  <a:lnTo>
                    <a:pt x="160019" y="321182"/>
                  </a:lnTo>
                  <a:lnTo>
                    <a:pt x="210566" y="313054"/>
                  </a:lnTo>
                  <a:lnTo>
                    <a:pt x="254507" y="290194"/>
                  </a:lnTo>
                  <a:lnTo>
                    <a:pt x="289179" y="255397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9" y="65786"/>
                  </a:lnTo>
                  <a:lnTo>
                    <a:pt x="254507" y="30987"/>
                  </a:lnTo>
                  <a:lnTo>
                    <a:pt x="210566" y="8127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88207" y="316534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0" y="160527"/>
                  </a:moveTo>
                  <a:lnTo>
                    <a:pt x="8128" y="109854"/>
                  </a:lnTo>
                  <a:lnTo>
                    <a:pt x="30861" y="65786"/>
                  </a:lnTo>
                  <a:lnTo>
                    <a:pt x="65531" y="30987"/>
                  </a:lnTo>
                  <a:lnTo>
                    <a:pt x="109474" y="8127"/>
                  </a:lnTo>
                  <a:lnTo>
                    <a:pt x="160019" y="0"/>
                  </a:lnTo>
                  <a:lnTo>
                    <a:pt x="210566" y="8127"/>
                  </a:lnTo>
                  <a:lnTo>
                    <a:pt x="254507" y="30987"/>
                  </a:lnTo>
                  <a:lnTo>
                    <a:pt x="289179" y="65786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9" y="255397"/>
                  </a:lnTo>
                  <a:lnTo>
                    <a:pt x="254507" y="290194"/>
                  </a:lnTo>
                  <a:lnTo>
                    <a:pt x="210566" y="313054"/>
                  </a:lnTo>
                  <a:lnTo>
                    <a:pt x="160019" y="321182"/>
                  </a:lnTo>
                  <a:lnTo>
                    <a:pt x="109474" y="313054"/>
                  </a:lnTo>
                  <a:lnTo>
                    <a:pt x="65531" y="290194"/>
                  </a:lnTo>
                  <a:lnTo>
                    <a:pt x="30861" y="255397"/>
                  </a:lnTo>
                  <a:lnTo>
                    <a:pt x="8128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892044" y="3166998"/>
            <a:ext cx="534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4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77158" y="1634998"/>
            <a:ext cx="332740" cy="334010"/>
            <a:chOff x="3677158" y="1634998"/>
            <a:chExt cx="332740" cy="334010"/>
          </a:xfrm>
        </p:grpSpPr>
        <p:sp>
          <p:nvSpPr>
            <p:cNvPr id="28" name="object 28"/>
            <p:cNvSpPr/>
            <p:nvPr/>
          </p:nvSpPr>
          <p:spPr>
            <a:xfrm>
              <a:off x="3683508" y="16413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160019" y="0"/>
                  </a:moveTo>
                  <a:lnTo>
                    <a:pt x="109474" y="8127"/>
                  </a:lnTo>
                  <a:lnTo>
                    <a:pt x="65531" y="30987"/>
                  </a:lnTo>
                  <a:lnTo>
                    <a:pt x="30861" y="65786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861" y="255397"/>
                  </a:lnTo>
                  <a:lnTo>
                    <a:pt x="65531" y="290194"/>
                  </a:lnTo>
                  <a:lnTo>
                    <a:pt x="109474" y="313054"/>
                  </a:lnTo>
                  <a:lnTo>
                    <a:pt x="160019" y="321182"/>
                  </a:lnTo>
                  <a:lnTo>
                    <a:pt x="210565" y="313054"/>
                  </a:lnTo>
                  <a:lnTo>
                    <a:pt x="254507" y="290194"/>
                  </a:lnTo>
                  <a:lnTo>
                    <a:pt x="289178" y="255397"/>
                  </a:lnTo>
                  <a:lnTo>
                    <a:pt x="311912" y="211327"/>
                  </a:lnTo>
                  <a:lnTo>
                    <a:pt x="320039" y="160527"/>
                  </a:lnTo>
                  <a:lnTo>
                    <a:pt x="311912" y="109854"/>
                  </a:lnTo>
                  <a:lnTo>
                    <a:pt x="289178" y="65786"/>
                  </a:lnTo>
                  <a:lnTo>
                    <a:pt x="254507" y="30987"/>
                  </a:lnTo>
                  <a:lnTo>
                    <a:pt x="210565" y="8127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83508" y="16413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0" y="160527"/>
                  </a:moveTo>
                  <a:lnTo>
                    <a:pt x="8127" y="109854"/>
                  </a:lnTo>
                  <a:lnTo>
                    <a:pt x="30861" y="65786"/>
                  </a:lnTo>
                  <a:lnTo>
                    <a:pt x="65531" y="30987"/>
                  </a:lnTo>
                  <a:lnTo>
                    <a:pt x="109474" y="8127"/>
                  </a:lnTo>
                  <a:lnTo>
                    <a:pt x="160019" y="0"/>
                  </a:lnTo>
                  <a:lnTo>
                    <a:pt x="210565" y="8127"/>
                  </a:lnTo>
                  <a:lnTo>
                    <a:pt x="254507" y="30987"/>
                  </a:lnTo>
                  <a:lnTo>
                    <a:pt x="289178" y="65786"/>
                  </a:lnTo>
                  <a:lnTo>
                    <a:pt x="311912" y="109854"/>
                  </a:lnTo>
                  <a:lnTo>
                    <a:pt x="320039" y="160527"/>
                  </a:lnTo>
                  <a:lnTo>
                    <a:pt x="311912" y="211327"/>
                  </a:lnTo>
                  <a:lnTo>
                    <a:pt x="289178" y="255397"/>
                  </a:lnTo>
                  <a:lnTo>
                    <a:pt x="254507" y="290194"/>
                  </a:lnTo>
                  <a:lnTo>
                    <a:pt x="210565" y="313054"/>
                  </a:lnTo>
                  <a:lnTo>
                    <a:pt x="160019" y="321182"/>
                  </a:lnTo>
                  <a:lnTo>
                    <a:pt x="109474" y="313054"/>
                  </a:lnTo>
                  <a:lnTo>
                    <a:pt x="65531" y="290194"/>
                  </a:lnTo>
                  <a:lnTo>
                    <a:pt x="30861" y="255397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04590" y="1641805"/>
            <a:ext cx="275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16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321809" y="2320798"/>
            <a:ext cx="332740" cy="334010"/>
            <a:chOff x="4321809" y="2320798"/>
            <a:chExt cx="332740" cy="334010"/>
          </a:xfrm>
        </p:grpSpPr>
        <p:sp>
          <p:nvSpPr>
            <p:cNvPr id="32" name="object 32"/>
            <p:cNvSpPr/>
            <p:nvPr/>
          </p:nvSpPr>
          <p:spPr>
            <a:xfrm>
              <a:off x="4328159" y="23271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160019" y="0"/>
                  </a:moveTo>
                  <a:lnTo>
                    <a:pt x="109474" y="8127"/>
                  </a:lnTo>
                  <a:lnTo>
                    <a:pt x="65531" y="30987"/>
                  </a:lnTo>
                  <a:lnTo>
                    <a:pt x="30861" y="65786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861" y="255397"/>
                  </a:lnTo>
                  <a:lnTo>
                    <a:pt x="65531" y="290194"/>
                  </a:lnTo>
                  <a:lnTo>
                    <a:pt x="109474" y="313054"/>
                  </a:lnTo>
                  <a:lnTo>
                    <a:pt x="160019" y="321182"/>
                  </a:lnTo>
                  <a:lnTo>
                    <a:pt x="210565" y="313054"/>
                  </a:lnTo>
                  <a:lnTo>
                    <a:pt x="254507" y="290194"/>
                  </a:lnTo>
                  <a:lnTo>
                    <a:pt x="289178" y="255397"/>
                  </a:lnTo>
                  <a:lnTo>
                    <a:pt x="311912" y="211327"/>
                  </a:lnTo>
                  <a:lnTo>
                    <a:pt x="320039" y="160527"/>
                  </a:lnTo>
                  <a:lnTo>
                    <a:pt x="311912" y="109854"/>
                  </a:lnTo>
                  <a:lnTo>
                    <a:pt x="289178" y="65786"/>
                  </a:lnTo>
                  <a:lnTo>
                    <a:pt x="254507" y="30987"/>
                  </a:lnTo>
                  <a:lnTo>
                    <a:pt x="210565" y="8127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8159" y="23271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0" y="160527"/>
                  </a:moveTo>
                  <a:lnTo>
                    <a:pt x="8127" y="109854"/>
                  </a:lnTo>
                  <a:lnTo>
                    <a:pt x="30861" y="65786"/>
                  </a:lnTo>
                  <a:lnTo>
                    <a:pt x="65531" y="30987"/>
                  </a:lnTo>
                  <a:lnTo>
                    <a:pt x="109474" y="8127"/>
                  </a:lnTo>
                  <a:lnTo>
                    <a:pt x="160019" y="0"/>
                  </a:lnTo>
                  <a:lnTo>
                    <a:pt x="210565" y="8127"/>
                  </a:lnTo>
                  <a:lnTo>
                    <a:pt x="254507" y="30987"/>
                  </a:lnTo>
                  <a:lnTo>
                    <a:pt x="289178" y="65786"/>
                  </a:lnTo>
                  <a:lnTo>
                    <a:pt x="311912" y="109854"/>
                  </a:lnTo>
                  <a:lnTo>
                    <a:pt x="320039" y="160527"/>
                  </a:lnTo>
                  <a:lnTo>
                    <a:pt x="311912" y="211327"/>
                  </a:lnTo>
                  <a:lnTo>
                    <a:pt x="289178" y="255397"/>
                  </a:lnTo>
                  <a:lnTo>
                    <a:pt x="254507" y="290194"/>
                  </a:lnTo>
                  <a:lnTo>
                    <a:pt x="210565" y="313054"/>
                  </a:lnTo>
                  <a:lnTo>
                    <a:pt x="160019" y="321182"/>
                  </a:lnTo>
                  <a:lnTo>
                    <a:pt x="109474" y="313054"/>
                  </a:lnTo>
                  <a:lnTo>
                    <a:pt x="65531" y="290194"/>
                  </a:lnTo>
                  <a:lnTo>
                    <a:pt x="30861" y="255397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49241" y="2328164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10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06697" y="2762757"/>
            <a:ext cx="334010" cy="332740"/>
            <a:chOff x="3806697" y="2762757"/>
            <a:chExt cx="334010" cy="332740"/>
          </a:xfrm>
        </p:grpSpPr>
        <p:sp>
          <p:nvSpPr>
            <p:cNvPr id="36" name="object 36"/>
            <p:cNvSpPr/>
            <p:nvPr/>
          </p:nvSpPr>
          <p:spPr>
            <a:xfrm>
              <a:off x="3813047" y="2769107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160527" y="0"/>
                  </a:moveTo>
                  <a:lnTo>
                    <a:pt x="109854" y="8127"/>
                  </a:lnTo>
                  <a:lnTo>
                    <a:pt x="65786" y="30861"/>
                  </a:lnTo>
                  <a:lnTo>
                    <a:pt x="30987" y="65531"/>
                  </a:lnTo>
                  <a:lnTo>
                    <a:pt x="8127" y="109474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987" y="254507"/>
                  </a:lnTo>
                  <a:lnTo>
                    <a:pt x="65786" y="289178"/>
                  </a:lnTo>
                  <a:lnTo>
                    <a:pt x="109854" y="311912"/>
                  </a:lnTo>
                  <a:lnTo>
                    <a:pt x="160527" y="320039"/>
                  </a:lnTo>
                  <a:lnTo>
                    <a:pt x="211327" y="311912"/>
                  </a:lnTo>
                  <a:lnTo>
                    <a:pt x="255397" y="289178"/>
                  </a:lnTo>
                  <a:lnTo>
                    <a:pt x="290194" y="254507"/>
                  </a:lnTo>
                  <a:lnTo>
                    <a:pt x="313054" y="210565"/>
                  </a:lnTo>
                  <a:lnTo>
                    <a:pt x="321182" y="160019"/>
                  </a:lnTo>
                  <a:lnTo>
                    <a:pt x="313054" y="109474"/>
                  </a:lnTo>
                  <a:lnTo>
                    <a:pt x="290194" y="65531"/>
                  </a:lnTo>
                  <a:lnTo>
                    <a:pt x="255397" y="30861"/>
                  </a:lnTo>
                  <a:lnTo>
                    <a:pt x="211327" y="8127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13047" y="2769107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0" y="160019"/>
                  </a:moveTo>
                  <a:lnTo>
                    <a:pt x="8127" y="109474"/>
                  </a:lnTo>
                  <a:lnTo>
                    <a:pt x="30987" y="65531"/>
                  </a:lnTo>
                  <a:lnTo>
                    <a:pt x="65786" y="30861"/>
                  </a:lnTo>
                  <a:lnTo>
                    <a:pt x="109854" y="8127"/>
                  </a:lnTo>
                  <a:lnTo>
                    <a:pt x="160527" y="0"/>
                  </a:lnTo>
                  <a:lnTo>
                    <a:pt x="211327" y="8127"/>
                  </a:lnTo>
                  <a:lnTo>
                    <a:pt x="255397" y="30861"/>
                  </a:lnTo>
                  <a:lnTo>
                    <a:pt x="290194" y="65531"/>
                  </a:lnTo>
                  <a:lnTo>
                    <a:pt x="313054" y="109474"/>
                  </a:lnTo>
                  <a:lnTo>
                    <a:pt x="321182" y="160019"/>
                  </a:lnTo>
                  <a:lnTo>
                    <a:pt x="313054" y="210565"/>
                  </a:lnTo>
                  <a:lnTo>
                    <a:pt x="290194" y="254507"/>
                  </a:lnTo>
                  <a:lnTo>
                    <a:pt x="255397" y="289178"/>
                  </a:lnTo>
                  <a:lnTo>
                    <a:pt x="211327" y="311912"/>
                  </a:lnTo>
                  <a:lnTo>
                    <a:pt x="160527" y="320039"/>
                  </a:lnTo>
                  <a:lnTo>
                    <a:pt x="109854" y="311912"/>
                  </a:lnTo>
                  <a:lnTo>
                    <a:pt x="65786" y="289178"/>
                  </a:lnTo>
                  <a:lnTo>
                    <a:pt x="30987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501897" y="2769234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7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9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721097" y="2762757"/>
            <a:ext cx="334010" cy="332740"/>
            <a:chOff x="4721097" y="2762757"/>
            <a:chExt cx="334010" cy="332740"/>
          </a:xfrm>
        </p:grpSpPr>
        <p:sp>
          <p:nvSpPr>
            <p:cNvPr id="40" name="object 40"/>
            <p:cNvSpPr/>
            <p:nvPr/>
          </p:nvSpPr>
          <p:spPr>
            <a:xfrm>
              <a:off x="4727447" y="2769107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160527" y="0"/>
                  </a:moveTo>
                  <a:lnTo>
                    <a:pt x="109854" y="8127"/>
                  </a:lnTo>
                  <a:lnTo>
                    <a:pt x="65786" y="30861"/>
                  </a:lnTo>
                  <a:lnTo>
                    <a:pt x="30987" y="65531"/>
                  </a:lnTo>
                  <a:lnTo>
                    <a:pt x="8127" y="109474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987" y="254507"/>
                  </a:lnTo>
                  <a:lnTo>
                    <a:pt x="65786" y="289178"/>
                  </a:lnTo>
                  <a:lnTo>
                    <a:pt x="109854" y="311912"/>
                  </a:lnTo>
                  <a:lnTo>
                    <a:pt x="160527" y="320039"/>
                  </a:lnTo>
                  <a:lnTo>
                    <a:pt x="211327" y="311912"/>
                  </a:lnTo>
                  <a:lnTo>
                    <a:pt x="255397" y="289178"/>
                  </a:lnTo>
                  <a:lnTo>
                    <a:pt x="290194" y="254507"/>
                  </a:lnTo>
                  <a:lnTo>
                    <a:pt x="313054" y="210565"/>
                  </a:lnTo>
                  <a:lnTo>
                    <a:pt x="321182" y="160019"/>
                  </a:lnTo>
                  <a:lnTo>
                    <a:pt x="313054" y="109474"/>
                  </a:lnTo>
                  <a:lnTo>
                    <a:pt x="290194" y="65531"/>
                  </a:lnTo>
                  <a:lnTo>
                    <a:pt x="255397" y="30861"/>
                  </a:lnTo>
                  <a:lnTo>
                    <a:pt x="211327" y="8127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27447" y="2769107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0" y="160019"/>
                  </a:moveTo>
                  <a:lnTo>
                    <a:pt x="8127" y="109474"/>
                  </a:lnTo>
                  <a:lnTo>
                    <a:pt x="30987" y="65531"/>
                  </a:lnTo>
                  <a:lnTo>
                    <a:pt x="65786" y="30861"/>
                  </a:lnTo>
                  <a:lnTo>
                    <a:pt x="109854" y="8127"/>
                  </a:lnTo>
                  <a:lnTo>
                    <a:pt x="160527" y="0"/>
                  </a:lnTo>
                  <a:lnTo>
                    <a:pt x="211327" y="8127"/>
                  </a:lnTo>
                  <a:lnTo>
                    <a:pt x="255397" y="30861"/>
                  </a:lnTo>
                  <a:lnTo>
                    <a:pt x="290194" y="65531"/>
                  </a:lnTo>
                  <a:lnTo>
                    <a:pt x="313054" y="109474"/>
                  </a:lnTo>
                  <a:lnTo>
                    <a:pt x="321182" y="160019"/>
                  </a:lnTo>
                  <a:lnTo>
                    <a:pt x="313054" y="210565"/>
                  </a:lnTo>
                  <a:lnTo>
                    <a:pt x="290194" y="254507"/>
                  </a:lnTo>
                  <a:lnTo>
                    <a:pt x="255397" y="289178"/>
                  </a:lnTo>
                  <a:lnTo>
                    <a:pt x="211327" y="311912"/>
                  </a:lnTo>
                  <a:lnTo>
                    <a:pt x="160527" y="320039"/>
                  </a:lnTo>
                  <a:lnTo>
                    <a:pt x="109854" y="311912"/>
                  </a:lnTo>
                  <a:lnTo>
                    <a:pt x="65786" y="289178"/>
                  </a:lnTo>
                  <a:lnTo>
                    <a:pt x="30987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813172" y="276923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90108" y="2330958"/>
            <a:ext cx="1240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DD0011"/>
                </a:solidFill>
                <a:latin typeface="Comic Sans MS"/>
                <a:cs typeface="Comic Sans MS"/>
              </a:rPr>
              <a:t>max</a:t>
            </a:r>
            <a:r>
              <a:rPr sz="2400" spc="-90" dirty="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DD0011"/>
                </a:solidFill>
                <a:latin typeface="Comic Sans MS"/>
                <a:cs typeface="Comic Sans MS"/>
              </a:rPr>
              <a:t>=</a:t>
            </a:r>
            <a:r>
              <a:rPr sz="2400" spc="-65" dirty="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DD0011"/>
                </a:solidFill>
                <a:latin typeface="Comic Sans MS"/>
                <a:cs typeface="Comic Sans MS"/>
              </a:rPr>
              <a:t>16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298245" y="1714309"/>
            <a:ext cx="2704465" cy="1655445"/>
            <a:chOff x="7298245" y="1714309"/>
            <a:chExt cx="2704465" cy="1655445"/>
          </a:xfrm>
        </p:grpSpPr>
        <p:sp>
          <p:nvSpPr>
            <p:cNvPr id="45" name="object 45"/>
            <p:cNvSpPr/>
            <p:nvPr/>
          </p:nvSpPr>
          <p:spPr>
            <a:xfrm>
              <a:off x="7303007" y="1719072"/>
              <a:ext cx="2694940" cy="1645920"/>
            </a:xfrm>
            <a:custGeom>
              <a:avLst/>
              <a:gdLst/>
              <a:ahLst/>
              <a:cxnLst/>
              <a:rect l="l" t="t" r="r" b="b"/>
              <a:pathLst>
                <a:path w="2694940" h="1645920">
                  <a:moveTo>
                    <a:pt x="1705356" y="1243583"/>
                  </a:moveTo>
                  <a:lnTo>
                    <a:pt x="2217039" y="755903"/>
                  </a:lnTo>
                </a:path>
                <a:path w="2694940" h="1645920">
                  <a:moveTo>
                    <a:pt x="2694432" y="1280160"/>
                  </a:moveTo>
                  <a:lnTo>
                    <a:pt x="1475232" y="0"/>
                  </a:lnTo>
                </a:path>
                <a:path w="2694940" h="1645920">
                  <a:moveTo>
                    <a:pt x="772668" y="1645919"/>
                  </a:moveTo>
                  <a:lnTo>
                    <a:pt x="286512" y="1133855"/>
                  </a:lnTo>
                </a:path>
                <a:path w="2694940" h="1645920">
                  <a:moveTo>
                    <a:pt x="1316736" y="1248155"/>
                  </a:moveTo>
                  <a:lnTo>
                    <a:pt x="829056" y="737615"/>
                  </a:lnTo>
                </a:path>
                <a:path w="2694940" h="1645920">
                  <a:moveTo>
                    <a:pt x="0" y="1598676"/>
                  </a:moveTo>
                  <a:lnTo>
                    <a:pt x="1600200" y="746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31607" y="2769108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7"/>
                  </a:lnTo>
                  <a:lnTo>
                    <a:pt x="65532" y="30861"/>
                  </a:lnTo>
                  <a:lnTo>
                    <a:pt x="30861" y="65531"/>
                  </a:lnTo>
                  <a:lnTo>
                    <a:pt x="8127" y="109474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861" y="254507"/>
                  </a:lnTo>
                  <a:lnTo>
                    <a:pt x="65532" y="289178"/>
                  </a:lnTo>
                  <a:lnTo>
                    <a:pt x="109474" y="311912"/>
                  </a:lnTo>
                  <a:lnTo>
                    <a:pt x="160020" y="320039"/>
                  </a:lnTo>
                  <a:lnTo>
                    <a:pt x="210566" y="311912"/>
                  </a:lnTo>
                  <a:lnTo>
                    <a:pt x="254508" y="289178"/>
                  </a:lnTo>
                  <a:lnTo>
                    <a:pt x="289178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4"/>
                  </a:lnTo>
                  <a:lnTo>
                    <a:pt x="289178" y="65531"/>
                  </a:lnTo>
                  <a:lnTo>
                    <a:pt x="254508" y="30861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31607" y="2769108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7" y="109474"/>
                  </a:lnTo>
                  <a:lnTo>
                    <a:pt x="30861" y="65531"/>
                  </a:lnTo>
                  <a:lnTo>
                    <a:pt x="65532" y="30861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861"/>
                  </a:lnTo>
                  <a:lnTo>
                    <a:pt x="289178" y="65531"/>
                  </a:lnTo>
                  <a:lnTo>
                    <a:pt x="311912" y="109474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8" y="254507"/>
                  </a:lnTo>
                  <a:lnTo>
                    <a:pt x="254508" y="289178"/>
                  </a:lnTo>
                  <a:lnTo>
                    <a:pt x="210566" y="311912"/>
                  </a:lnTo>
                  <a:lnTo>
                    <a:pt x="160020" y="320039"/>
                  </a:lnTo>
                  <a:lnTo>
                    <a:pt x="109474" y="311912"/>
                  </a:lnTo>
                  <a:lnTo>
                    <a:pt x="65532" y="289178"/>
                  </a:lnTo>
                  <a:lnTo>
                    <a:pt x="30861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617714" y="276923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127493" y="2320798"/>
            <a:ext cx="1188085" cy="1172210"/>
            <a:chOff x="7127493" y="2320798"/>
            <a:chExt cx="1188085" cy="1172210"/>
          </a:xfrm>
        </p:grpSpPr>
        <p:sp>
          <p:nvSpPr>
            <p:cNvPr id="50" name="object 50"/>
            <p:cNvSpPr/>
            <p:nvPr/>
          </p:nvSpPr>
          <p:spPr>
            <a:xfrm>
              <a:off x="7133843" y="3165348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160527" y="0"/>
                  </a:moveTo>
                  <a:lnTo>
                    <a:pt x="109854" y="8127"/>
                  </a:lnTo>
                  <a:lnTo>
                    <a:pt x="65785" y="30987"/>
                  </a:lnTo>
                  <a:lnTo>
                    <a:pt x="30987" y="65786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987" y="255397"/>
                  </a:lnTo>
                  <a:lnTo>
                    <a:pt x="65785" y="290194"/>
                  </a:lnTo>
                  <a:lnTo>
                    <a:pt x="109854" y="313054"/>
                  </a:lnTo>
                  <a:lnTo>
                    <a:pt x="160527" y="321182"/>
                  </a:lnTo>
                  <a:lnTo>
                    <a:pt x="211327" y="313054"/>
                  </a:lnTo>
                  <a:lnTo>
                    <a:pt x="255397" y="290194"/>
                  </a:lnTo>
                  <a:lnTo>
                    <a:pt x="290195" y="255397"/>
                  </a:lnTo>
                  <a:lnTo>
                    <a:pt x="313054" y="211327"/>
                  </a:lnTo>
                  <a:lnTo>
                    <a:pt x="321182" y="160527"/>
                  </a:lnTo>
                  <a:lnTo>
                    <a:pt x="313054" y="109854"/>
                  </a:lnTo>
                  <a:lnTo>
                    <a:pt x="290195" y="65786"/>
                  </a:lnTo>
                  <a:lnTo>
                    <a:pt x="255397" y="30987"/>
                  </a:lnTo>
                  <a:lnTo>
                    <a:pt x="211327" y="8127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33843" y="3165348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09" h="321310">
                  <a:moveTo>
                    <a:pt x="0" y="160527"/>
                  </a:moveTo>
                  <a:lnTo>
                    <a:pt x="8127" y="109854"/>
                  </a:lnTo>
                  <a:lnTo>
                    <a:pt x="30987" y="65786"/>
                  </a:lnTo>
                  <a:lnTo>
                    <a:pt x="65785" y="30987"/>
                  </a:lnTo>
                  <a:lnTo>
                    <a:pt x="109854" y="8127"/>
                  </a:lnTo>
                  <a:lnTo>
                    <a:pt x="160527" y="0"/>
                  </a:lnTo>
                  <a:lnTo>
                    <a:pt x="211327" y="8127"/>
                  </a:lnTo>
                  <a:lnTo>
                    <a:pt x="255397" y="30987"/>
                  </a:lnTo>
                  <a:lnTo>
                    <a:pt x="290195" y="65786"/>
                  </a:lnTo>
                  <a:lnTo>
                    <a:pt x="313054" y="109854"/>
                  </a:lnTo>
                  <a:lnTo>
                    <a:pt x="321182" y="160527"/>
                  </a:lnTo>
                  <a:lnTo>
                    <a:pt x="313054" y="211327"/>
                  </a:lnTo>
                  <a:lnTo>
                    <a:pt x="290195" y="255397"/>
                  </a:lnTo>
                  <a:lnTo>
                    <a:pt x="255397" y="290194"/>
                  </a:lnTo>
                  <a:lnTo>
                    <a:pt x="211327" y="313054"/>
                  </a:lnTo>
                  <a:lnTo>
                    <a:pt x="160527" y="321182"/>
                  </a:lnTo>
                  <a:lnTo>
                    <a:pt x="109854" y="313054"/>
                  </a:lnTo>
                  <a:lnTo>
                    <a:pt x="65785" y="290194"/>
                  </a:lnTo>
                  <a:lnTo>
                    <a:pt x="30987" y="255397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36407" y="31653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160020" y="0"/>
                  </a:moveTo>
                  <a:lnTo>
                    <a:pt x="109474" y="8127"/>
                  </a:lnTo>
                  <a:lnTo>
                    <a:pt x="65532" y="30987"/>
                  </a:lnTo>
                  <a:lnTo>
                    <a:pt x="30861" y="65786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861" y="255397"/>
                  </a:lnTo>
                  <a:lnTo>
                    <a:pt x="65532" y="290194"/>
                  </a:lnTo>
                  <a:lnTo>
                    <a:pt x="109474" y="313054"/>
                  </a:lnTo>
                  <a:lnTo>
                    <a:pt x="160020" y="321182"/>
                  </a:lnTo>
                  <a:lnTo>
                    <a:pt x="210566" y="313054"/>
                  </a:lnTo>
                  <a:lnTo>
                    <a:pt x="254508" y="290194"/>
                  </a:lnTo>
                  <a:lnTo>
                    <a:pt x="289178" y="255397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8" y="65786"/>
                  </a:lnTo>
                  <a:lnTo>
                    <a:pt x="254508" y="30987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36407" y="31653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0" y="160527"/>
                  </a:moveTo>
                  <a:lnTo>
                    <a:pt x="8127" y="109854"/>
                  </a:lnTo>
                  <a:lnTo>
                    <a:pt x="30861" y="65786"/>
                  </a:lnTo>
                  <a:lnTo>
                    <a:pt x="65532" y="30987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987"/>
                  </a:lnTo>
                  <a:lnTo>
                    <a:pt x="289178" y="65786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8" y="255397"/>
                  </a:lnTo>
                  <a:lnTo>
                    <a:pt x="254508" y="290194"/>
                  </a:lnTo>
                  <a:lnTo>
                    <a:pt x="210566" y="313054"/>
                  </a:lnTo>
                  <a:lnTo>
                    <a:pt x="160020" y="321182"/>
                  </a:lnTo>
                  <a:lnTo>
                    <a:pt x="109474" y="313054"/>
                  </a:lnTo>
                  <a:lnTo>
                    <a:pt x="65532" y="290194"/>
                  </a:lnTo>
                  <a:lnTo>
                    <a:pt x="30861" y="255397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88807" y="23271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160020" y="0"/>
                  </a:moveTo>
                  <a:lnTo>
                    <a:pt x="109474" y="8127"/>
                  </a:lnTo>
                  <a:lnTo>
                    <a:pt x="65532" y="30987"/>
                  </a:lnTo>
                  <a:lnTo>
                    <a:pt x="30861" y="65786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861" y="255397"/>
                  </a:lnTo>
                  <a:lnTo>
                    <a:pt x="65532" y="290194"/>
                  </a:lnTo>
                  <a:lnTo>
                    <a:pt x="109474" y="313054"/>
                  </a:lnTo>
                  <a:lnTo>
                    <a:pt x="160020" y="321182"/>
                  </a:lnTo>
                  <a:lnTo>
                    <a:pt x="210566" y="313054"/>
                  </a:lnTo>
                  <a:lnTo>
                    <a:pt x="254508" y="290194"/>
                  </a:lnTo>
                  <a:lnTo>
                    <a:pt x="289178" y="255397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8" y="65786"/>
                  </a:lnTo>
                  <a:lnTo>
                    <a:pt x="254508" y="30987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988807" y="23271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0" y="160527"/>
                  </a:moveTo>
                  <a:lnTo>
                    <a:pt x="8127" y="109854"/>
                  </a:lnTo>
                  <a:lnTo>
                    <a:pt x="30861" y="65786"/>
                  </a:lnTo>
                  <a:lnTo>
                    <a:pt x="65532" y="30987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987"/>
                  </a:lnTo>
                  <a:lnTo>
                    <a:pt x="289178" y="65786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8" y="255397"/>
                  </a:lnTo>
                  <a:lnTo>
                    <a:pt x="254508" y="290194"/>
                  </a:lnTo>
                  <a:lnTo>
                    <a:pt x="210566" y="313054"/>
                  </a:lnTo>
                  <a:lnTo>
                    <a:pt x="160020" y="321182"/>
                  </a:lnTo>
                  <a:lnTo>
                    <a:pt x="109474" y="313054"/>
                  </a:lnTo>
                  <a:lnTo>
                    <a:pt x="65532" y="290194"/>
                  </a:lnTo>
                  <a:lnTo>
                    <a:pt x="30861" y="255397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010906" y="2328164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14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439657" y="1634998"/>
            <a:ext cx="599440" cy="1460500"/>
            <a:chOff x="8439657" y="1634998"/>
            <a:chExt cx="599440" cy="1460500"/>
          </a:xfrm>
        </p:grpSpPr>
        <p:sp>
          <p:nvSpPr>
            <p:cNvPr id="58" name="object 58"/>
            <p:cNvSpPr/>
            <p:nvPr/>
          </p:nvSpPr>
          <p:spPr>
            <a:xfrm>
              <a:off x="8446007" y="2769108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27"/>
                  </a:lnTo>
                  <a:lnTo>
                    <a:pt x="65532" y="30861"/>
                  </a:lnTo>
                  <a:lnTo>
                    <a:pt x="30861" y="65531"/>
                  </a:lnTo>
                  <a:lnTo>
                    <a:pt x="8127" y="109474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861" y="254507"/>
                  </a:lnTo>
                  <a:lnTo>
                    <a:pt x="65532" y="289178"/>
                  </a:lnTo>
                  <a:lnTo>
                    <a:pt x="109474" y="311912"/>
                  </a:lnTo>
                  <a:lnTo>
                    <a:pt x="160020" y="320039"/>
                  </a:lnTo>
                  <a:lnTo>
                    <a:pt x="210566" y="311912"/>
                  </a:lnTo>
                  <a:lnTo>
                    <a:pt x="254508" y="289178"/>
                  </a:lnTo>
                  <a:lnTo>
                    <a:pt x="289178" y="254507"/>
                  </a:lnTo>
                  <a:lnTo>
                    <a:pt x="311912" y="210565"/>
                  </a:lnTo>
                  <a:lnTo>
                    <a:pt x="320040" y="160019"/>
                  </a:lnTo>
                  <a:lnTo>
                    <a:pt x="311912" y="109474"/>
                  </a:lnTo>
                  <a:lnTo>
                    <a:pt x="289178" y="65531"/>
                  </a:lnTo>
                  <a:lnTo>
                    <a:pt x="254508" y="30861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446007" y="2769108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7" y="109474"/>
                  </a:lnTo>
                  <a:lnTo>
                    <a:pt x="30861" y="65531"/>
                  </a:lnTo>
                  <a:lnTo>
                    <a:pt x="65532" y="30861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861"/>
                  </a:lnTo>
                  <a:lnTo>
                    <a:pt x="289178" y="65531"/>
                  </a:lnTo>
                  <a:lnTo>
                    <a:pt x="311912" y="109474"/>
                  </a:lnTo>
                  <a:lnTo>
                    <a:pt x="320040" y="160019"/>
                  </a:lnTo>
                  <a:lnTo>
                    <a:pt x="311912" y="210565"/>
                  </a:lnTo>
                  <a:lnTo>
                    <a:pt x="289178" y="254507"/>
                  </a:lnTo>
                  <a:lnTo>
                    <a:pt x="254508" y="289178"/>
                  </a:lnTo>
                  <a:lnTo>
                    <a:pt x="210566" y="311912"/>
                  </a:lnTo>
                  <a:lnTo>
                    <a:pt x="160020" y="320039"/>
                  </a:lnTo>
                  <a:lnTo>
                    <a:pt x="109474" y="311912"/>
                  </a:lnTo>
                  <a:lnTo>
                    <a:pt x="65532" y="289178"/>
                  </a:lnTo>
                  <a:lnTo>
                    <a:pt x="30861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12707" y="16413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160020" y="0"/>
                  </a:moveTo>
                  <a:lnTo>
                    <a:pt x="109474" y="8127"/>
                  </a:lnTo>
                  <a:lnTo>
                    <a:pt x="65532" y="30987"/>
                  </a:lnTo>
                  <a:lnTo>
                    <a:pt x="30861" y="65786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861" y="255397"/>
                  </a:lnTo>
                  <a:lnTo>
                    <a:pt x="65532" y="290194"/>
                  </a:lnTo>
                  <a:lnTo>
                    <a:pt x="109474" y="313054"/>
                  </a:lnTo>
                  <a:lnTo>
                    <a:pt x="160020" y="321182"/>
                  </a:lnTo>
                  <a:lnTo>
                    <a:pt x="210566" y="313054"/>
                  </a:lnTo>
                  <a:lnTo>
                    <a:pt x="254508" y="290194"/>
                  </a:lnTo>
                  <a:lnTo>
                    <a:pt x="289178" y="255397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8" y="65786"/>
                  </a:lnTo>
                  <a:lnTo>
                    <a:pt x="254508" y="30987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12707" y="16413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0" y="160527"/>
                  </a:moveTo>
                  <a:lnTo>
                    <a:pt x="8127" y="109854"/>
                  </a:lnTo>
                  <a:lnTo>
                    <a:pt x="30861" y="65786"/>
                  </a:lnTo>
                  <a:lnTo>
                    <a:pt x="65532" y="30987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987"/>
                  </a:lnTo>
                  <a:lnTo>
                    <a:pt x="289178" y="65786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8" y="255397"/>
                  </a:lnTo>
                  <a:lnTo>
                    <a:pt x="254508" y="290194"/>
                  </a:lnTo>
                  <a:lnTo>
                    <a:pt x="210566" y="313054"/>
                  </a:lnTo>
                  <a:lnTo>
                    <a:pt x="160020" y="321182"/>
                  </a:lnTo>
                  <a:lnTo>
                    <a:pt x="109474" y="313054"/>
                  </a:lnTo>
                  <a:lnTo>
                    <a:pt x="65532" y="290194"/>
                  </a:lnTo>
                  <a:lnTo>
                    <a:pt x="30861" y="255397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99068" y="1641805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351009" y="2320798"/>
            <a:ext cx="332740" cy="334010"/>
            <a:chOff x="9351009" y="2320798"/>
            <a:chExt cx="332740" cy="334010"/>
          </a:xfrm>
        </p:grpSpPr>
        <p:sp>
          <p:nvSpPr>
            <p:cNvPr id="64" name="object 64"/>
            <p:cNvSpPr/>
            <p:nvPr/>
          </p:nvSpPr>
          <p:spPr>
            <a:xfrm>
              <a:off x="9357359" y="23271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160020" y="0"/>
                  </a:moveTo>
                  <a:lnTo>
                    <a:pt x="109474" y="8127"/>
                  </a:lnTo>
                  <a:lnTo>
                    <a:pt x="65532" y="30987"/>
                  </a:lnTo>
                  <a:lnTo>
                    <a:pt x="30861" y="65786"/>
                  </a:lnTo>
                  <a:lnTo>
                    <a:pt x="8128" y="109854"/>
                  </a:lnTo>
                  <a:lnTo>
                    <a:pt x="0" y="160527"/>
                  </a:lnTo>
                  <a:lnTo>
                    <a:pt x="8128" y="211327"/>
                  </a:lnTo>
                  <a:lnTo>
                    <a:pt x="30861" y="255397"/>
                  </a:lnTo>
                  <a:lnTo>
                    <a:pt x="65532" y="290194"/>
                  </a:lnTo>
                  <a:lnTo>
                    <a:pt x="109474" y="313054"/>
                  </a:lnTo>
                  <a:lnTo>
                    <a:pt x="160020" y="321182"/>
                  </a:lnTo>
                  <a:lnTo>
                    <a:pt x="210566" y="313054"/>
                  </a:lnTo>
                  <a:lnTo>
                    <a:pt x="254508" y="290194"/>
                  </a:lnTo>
                  <a:lnTo>
                    <a:pt x="289179" y="255397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9" y="65786"/>
                  </a:lnTo>
                  <a:lnTo>
                    <a:pt x="254508" y="30987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357359" y="2327148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0" y="160527"/>
                  </a:moveTo>
                  <a:lnTo>
                    <a:pt x="8128" y="109854"/>
                  </a:lnTo>
                  <a:lnTo>
                    <a:pt x="30861" y="65786"/>
                  </a:lnTo>
                  <a:lnTo>
                    <a:pt x="65532" y="30987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987"/>
                  </a:lnTo>
                  <a:lnTo>
                    <a:pt x="289179" y="65786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9" y="255397"/>
                  </a:lnTo>
                  <a:lnTo>
                    <a:pt x="254508" y="290194"/>
                  </a:lnTo>
                  <a:lnTo>
                    <a:pt x="210566" y="313054"/>
                  </a:lnTo>
                  <a:lnTo>
                    <a:pt x="160020" y="321182"/>
                  </a:lnTo>
                  <a:lnTo>
                    <a:pt x="109474" y="313054"/>
                  </a:lnTo>
                  <a:lnTo>
                    <a:pt x="65532" y="290194"/>
                  </a:lnTo>
                  <a:lnTo>
                    <a:pt x="30861" y="255397"/>
                  </a:lnTo>
                  <a:lnTo>
                    <a:pt x="8128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379711" y="2328164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10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835897" y="2762757"/>
            <a:ext cx="334010" cy="332740"/>
            <a:chOff x="8835897" y="2762757"/>
            <a:chExt cx="334010" cy="332740"/>
          </a:xfrm>
        </p:grpSpPr>
        <p:sp>
          <p:nvSpPr>
            <p:cNvPr id="68" name="object 68"/>
            <p:cNvSpPr/>
            <p:nvPr/>
          </p:nvSpPr>
          <p:spPr>
            <a:xfrm>
              <a:off x="8842247" y="2769107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09" h="320039">
                  <a:moveTo>
                    <a:pt x="160527" y="0"/>
                  </a:moveTo>
                  <a:lnTo>
                    <a:pt x="109854" y="8127"/>
                  </a:lnTo>
                  <a:lnTo>
                    <a:pt x="65785" y="30861"/>
                  </a:lnTo>
                  <a:lnTo>
                    <a:pt x="30987" y="65531"/>
                  </a:lnTo>
                  <a:lnTo>
                    <a:pt x="8127" y="109474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987" y="254507"/>
                  </a:lnTo>
                  <a:lnTo>
                    <a:pt x="65785" y="289178"/>
                  </a:lnTo>
                  <a:lnTo>
                    <a:pt x="109854" y="311912"/>
                  </a:lnTo>
                  <a:lnTo>
                    <a:pt x="160527" y="320039"/>
                  </a:lnTo>
                  <a:lnTo>
                    <a:pt x="211327" y="311912"/>
                  </a:lnTo>
                  <a:lnTo>
                    <a:pt x="255397" y="289178"/>
                  </a:lnTo>
                  <a:lnTo>
                    <a:pt x="290195" y="254507"/>
                  </a:lnTo>
                  <a:lnTo>
                    <a:pt x="313054" y="210565"/>
                  </a:lnTo>
                  <a:lnTo>
                    <a:pt x="321182" y="160019"/>
                  </a:lnTo>
                  <a:lnTo>
                    <a:pt x="313054" y="109474"/>
                  </a:lnTo>
                  <a:lnTo>
                    <a:pt x="290195" y="65531"/>
                  </a:lnTo>
                  <a:lnTo>
                    <a:pt x="255397" y="30861"/>
                  </a:lnTo>
                  <a:lnTo>
                    <a:pt x="211327" y="8127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842247" y="2769107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09" h="320039">
                  <a:moveTo>
                    <a:pt x="0" y="160019"/>
                  </a:moveTo>
                  <a:lnTo>
                    <a:pt x="8127" y="109474"/>
                  </a:lnTo>
                  <a:lnTo>
                    <a:pt x="30987" y="65531"/>
                  </a:lnTo>
                  <a:lnTo>
                    <a:pt x="65785" y="30861"/>
                  </a:lnTo>
                  <a:lnTo>
                    <a:pt x="109854" y="8127"/>
                  </a:lnTo>
                  <a:lnTo>
                    <a:pt x="160527" y="0"/>
                  </a:lnTo>
                  <a:lnTo>
                    <a:pt x="211327" y="8127"/>
                  </a:lnTo>
                  <a:lnTo>
                    <a:pt x="255397" y="30861"/>
                  </a:lnTo>
                  <a:lnTo>
                    <a:pt x="290195" y="65531"/>
                  </a:lnTo>
                  <a:lnTo>
                    <a:pt x="313054" y="109474"/>
                  </a:lnTo>
                  <a:lnTo>
                    <a:pt x="321182" y="160019"/>
                  </a:lnTo>
                  <a:lnTo>
                    <a:pt x="313054" y="210565"/>
                  </a:lnTo>
                  <a:lnTo>
                    <a:pt x="290195" y="254507"/>
                  </a:lnTo>
                  <a:lnTo>
                    <a:pt x="255397" y="289178"/>
                  </a:lnTo>
                  <a:lnTo>
                    <a:pt x="211327" y="311912"/>
                  </a:lnTo>
                  <a:lnTo>
                    <a:pt x="160527" y="320039"/>
                  </a:lnTo>
                  <a:lnTo>
                    <a:pt x="109854" y="311912"/>
                  </a:lnTo>
                  <a:lnTo>
                    <a:pt x="65785" y="289178"/>
                  </a:lnTo>
                  <a:lnTo>
                    <a:pt x="30987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532368" y="2769234"/>
            <a:ext cx="549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7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9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9750552" y="2763011"/>
            <a:ext cx="333375" cy="332740"/>
            <a:chOff x="9750552" y="2763011"/>
            <a:chExt cx="333375" cy="332740"/>
          </a:xfrm>
        </p:grpSpPr>
        <p:sp>
          <p:nvSpPr>
            <p:cNvPr id="72" name="object 72"/>
            <p:cNvSpPr/>
            <p:nvPr/>
          </p:nvSpPr>
          <p:spPr>
            <a:xfrm>
              <a:off x="9756648" y="2769107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09" h="320039">
                  <a:moveTo>
                    <a:pt x="160527" y="0"/>
                  </a:moveTo>
                  <a:lnTo>
                    <a:pt x="109854" y="8127"/>
                  </a:lnTo>
                  <a:lnTo>
                    <a:pt x="65785" y="30861"/>
                  </a:lnTo>
                  <a:lnTo>
                    <a:pt x="30987" y="65531"/>
                  </a:lnTo>
                  <a:lnTo>
                    <a:pt x="8127" y="109474"/>
                  </a:lnTo>
                  <a:lnTo>
                    <a:pt x="0" y="160019"/>
                  </a:lnTo>
                  <a:lnTo>
                    <a:pt x="8127" y="210565"/>
                  </a:lnTo>
                  <a:lnTo>
                    <a:pt x="30987" y="254507"/>
                  </a:lnTo>
                  <a:lnTo>
                    <a:pt x="65785" y="289178"/>
                  </a:lnTo>
                  <a:lnTo>
                    <a:pt x="109854" y="311912"/>
                  </a:lnTo>
                  <a:lnTo>
                    <a:pt x="160527" y="320039"/>
                  </a:lnTo>
                  <a:lnTo>
                    <a:pt x="211327" y="311912"/>
                  </a:lnTo>
                  <a:lnTo>
                    <a:pt x="255397" y="289178"/>
                  </a:lnTo>
                  <a:lnTo>
                    <a:pt x="290195" y="254507"/>
                  </a:lnTo>
                  <a:lnTo>
                    <a:pt x="313054" y="210565"/>
                  </a:lnTo>
                  <a:lnTo>
                    <a:pt x="321182" y="160019"/>
                  </a:lnTo>
                  <a:lnTo>
                    <a:pt x="313054" y="109474"/>
                  </a:lnTo>
                  <a:lnTo>
                    <a:pt x="290195" y="65531"/>
                  </a:lnTo>
                  <a:lnTo>
                    <a:pt x="255397" y="30861"/>
                  </a:lnTo>
                  <a:lnTo>
                    <a:pt x="211327" y="8127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56648" y="2769107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09" h="320039">
                  <a:moveTo>
                    <a:pt x="0" y="160019"/>
                  </a:moveTo>
                  <a:lnTo>
                    <a:pt x="8127" y="109474"/>
                  </a:lnTo>
                  <a:lnTo>
                    <a:pt x="30987" y="65531"/>
                  </a:lnTo>
                  <a:lnTo>
                    <a:pt x="65785" y="30861"/>
                  </a:lnTo>
                  <a:lnTo>
                    <a:pt x="109854" y="8127"/>
                  </a:lnTo>
                  <a:lnTo>
                    <a:pt x="160527" y="0"/>
                  </a:lnTo>
                  <a:lnTo>
                    <a:pt x="211327" y="8127"/>
                  </a:lnTo>
                  <a:lnTo>
                    <a:pt x="255397" y="30861"/>
                  </a:lnTo>
                  <a:lnTo>
                    <a:pt x="290195" y="65531"/>
                  </a:lnTo>
                  <a:lnTo>
                    <a:pt x="313054" y="109474"/>
                  </a:lnTo>
                  <a:lnTo>
                    <a:pt x="321182" y="160019"/>
                  </a:lnTo>
                  <a:lnTo>
                    <a:pt x="313054" y="210565"/>
                  </a:lnTo>
                  <a:lnTo>
                    <a:pt x="290195" y="254507"/>
                  </a:lnTo>
                  <a:lnTo>
                    <a:pt x="255397" y="289178"/>
                  </a:lnTo>
                  <a:lnTo>
                    <a:pt x="211327" y="311912"/>
                  </a:lnTo>
                  <a:lnTo>
                    <a:pt x="160527" y="320039"/>
                  </a:lnTo>
                  <a:lnTo>
                    <a:pt x="109854" y="311912"/>
                  </a:lnTo>
                  <a:lnTo>
                    <a:pt x="65785" y="289178"/>
                  </a:lnTo>
                  <a:lnTo>
                    <a:pt x="30987" y="254507"/>
                  </a:lnTo>
                  <a:lnTo>
                    <a:pt x="8127" y="210565"/>
                  </a:lnTo>
                  <a:lnTo>
                    <a:pt x="0" y="16001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9843643" y="276923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137907" y="3054371"/>
            <a:ext cx="3134995" cy="84264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80"/>
              </a:spcBef>
              <a:tabLst>
                <a:tab pos="797560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2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000" dirty="0">
                <a:latin typeface="Microsoft Sans Serif"/>
                <a:cs typeface="Microsoft Sans Serif"/>
              </a:rPr>
              <a:t>Heap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size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decreased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with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Microsoft Sans Serif"/>
                <a:cs typeface="Microsoft Sans Serif"/>
              </a:rPr>
              <a:t>1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305555" y="1947672"/>
            <a:ext cx="475615" cy="1219200"/>
            <a:chOff x="3305555" y="1947672"/>
            <a:chExt cx="475615" cy="1219200"/>
          </a:xfrm>
        </p:grpSpPr>
        <p:sp>
          <p:nvSpPr>
            <p:cNvPr id="77" name="object 77"/>
            <p:cNvSpPr/>
            <p:nvPr/>
          </p:nvSpPr>
          <p:spPr>
            <a:xfrm>
              <a:off x="3305555" y="2007235"/>
              <a:ext cx="401320" cy="1160145"/>
            </a:xfrm>
            <a:custGeom>
              <a:avLst/>
              <a:gdLst/>
              <a:ahLst/>
              <a:cxnLst/>
              <a:rect l="l" t="t" r="r" b="b"/>
              <a:pathLst>
                <a:path w="401320" h="1160145">
                  <a:moveTo>
                    <a:pt x="376301" y="0"/>
                  </a:moveTo>
                  <a:lnTo>
                    <a:pt x="322326" y="47751"/>
                  </a:lnTo>
                  <a:lnTo>
                    <a:pt x="268732" y="99949"/>
                  </a:lnTo>
                  <a:lnTo>
                    <a:pt x="217932" y="155828"/>
                  </a:lnTo>
                  <a:lnTo>
                    <a:pt x="171196" y="215773"/>
                  </a:lnTo>
                  <a:lnTo>
                    <a:pt x="149479" y="247650"/>
                  </a:lnTo>
                  <a:lnTo>
                    <a:pt x="129159" y="280924"/>
                  </a:lnTo>
                  <a:lnTo>
                    <a:pt x="110363" y="315849"/>
                  </a:lnTo>
                  <a:lnTo>
                    <a:pt x="93091" y="352170"/>
                  </a:lnTo>
                  <a:lnTo>
                    <a:pt x="77470" y="390398"/>
                  </a:lnTo>
                  <a:lnTo>
                    <a:pt x="63500" y="433069"/>
                  </a:lnTo>
                  <a:lnTo>
                    <a:pt x="51435" y="480694"/>
                  </a:lnTo>
                  <a:lnTo>
                    <a:pt x="41021" y="532256"/>
                  </a:lnTo>
                  <a:lnTo>
                    <a:pt x="32385" y="587120"/>
                  </a:lnTo>
                  <a:lnTo>
                    <a:pt x="24892" y="644143"/>
                  </a:lnTo>
                  <a:lnTo>
                    <a:pt x="18669" y="702563"/>
                  </a:lnTo>
                  <a:lnTo>
                    <a:pt x="13589" y="761618"/>
                  </a:lnTo>
                  <a:lnTo>
                    <a:pt x="9525" y="820165"/>
                  </a:lnTo>
                  <a:lnTo>
                    <a:pt x="6350" y="877442"/>
                  </a:lnTo>
                  <a:lnTo>
                    <a:pt x="3937" y="933830"/>
                  </a:lnTo>
                  <a:lnTo>
                    <a:pt x="2286" y="985012"/>
                  </a:lnTo>
                  <a:lnTo>
                    <a:pt x="762" y="1053718"/>
                  </a:lnTo>
                  <a:lnTo>
                    <a:pt x="254" y="1092327"/>
                  </a:lnTo>
                  <a:lnTo>
                    <a:pt x="0" y="1159637"/>
                  </a:lnTo>
                  <a:lnTo>
                    <a:pt x="38100" y="1159637"/>
                  </a:lnTo>
                  <a:lnTo>
                    <a:pt x="38354" y="1092327"/>
                  </a:lnTo>
                  <a:lnTo>
                    <a:pt x="38862" y="1052956"/>
                  </a:lnTo>
                  <a:lnTo>
                    <a:pt x="39751" y="1008252"/>
                  </a:lnTo>
                  <a:lnTo>
                    <a:pt x="41148" y="958595"/>
                  </a:lnTo>
                  <a:lnTo>
                    <a:pt x="43180" y="905255"/>
                  </a:lnTo>
                  <a:lnTo>
                    <a:pt x="45720" y="851280"/>
                  </a:lnTo>
                  <a:lnTo>
                    <a:pt x="51435" y="764920"/>
                  </a:lnTo>
                  <a:lnTo>
                    <a:pt x="56388" y="706627"/>
                  </a:lnTo>
                  <a:lnTo>
                    <a:pt x="62611" y="648842"/>
                  </a:lnTo>
                  <a:lnTo>
                    <a:pt x="69977" y="592709"/>
                  </a:lnTo>
                  <a:lnTo>
                    <a:pt x="78486" y="539368"/>
                  </a:lnTo>
                  <a:lnTo>
                    <a:pt x="88519" y="489457"/>
                  </a:lnTo>
                  <a:lnTo>
                    <a:pt x="99949" y="444245"/>
                  </a:lnTo>
                  <a:lnTo>
                    <a:pt x="112776" y="404749"/>
                  </a:lnTo>
                  <a:lnTo>
                    <a:pt x="127381" y="368553"/>
                  </a:lnTo>
                  <a:lnTo>
                    <a:pt x="143764" y="333882"/>
                  </a:lnTo>
                  <a:lnTo>
                    <a:pt x="181102" y="269113"/>
                  </a:lnTo>
                  <a:lnTo>
                    <a:pt x="223520" y="209295"/>
                  </a:lnTo>
                  <a:lnTo>
                    <a:pt x="270637" y="153542"/>
                  </a:lnTo>
                  <a:lnTo>
                    <a:pt x="321437" y="101218"/>
                  </a:lnTo>
                  <a:lnTo>
                    <a:pt x="375031" y="51307"/>
                  </a:lnTo>
                  <a:lnTo>
                    <a:pt x="400812" y="29082"/>
                  </a:lnTo>
                  <a:lnTo>
                    <a:pt x="376301" y="0"/>
                  </a:lnTo>
                  <a:close/>
                </a:path>
              </a:pathLst>
            </a:custGeom>
            <a:solidFill>
              <a:srgbClr val="DD00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218" y="1947672"/>
              <a:ext cx="123825" cy="117601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5774245" y="4609909"/>
            <a:ext cx="2704465" cy="1655445"/>
            <a:chOff x="5774245" y="4609909"/>
            <a:chExt cx="2704465" cy="1655445"/>
          </a:xfrm>
        </p:grpSpPr>
        <p:sp>
          <p:nvSpPr>
            <p:cNvPr id="80" name="object 80"/>
            <p:cNvSpPr/>
            <p:nvPr/>
          </p:nvSpPr>
          <p:spPr>
            <a:xfrm>
              <a:off x="5779008" y="4614671"/>
              <a:ext cx="2694940" cy="1645920"/>
            </a:xfrm>
            <a:custGeom>
              <a:avLst/>
              <a:gdLst/>
              <a:ahLst/>
              <a:cxnLst/>
              <a:rect l="l" t="t" r="r" b="b"/>
              <a:pathLst>
                <a:path w="2694940" h="1645920">
                  <a:moveTo>
                    <a:pt x="1705356" y="1243583"/>
                  </a:moveTo>
                  <a:lnTo>
                    <a:pt x="2217039" y="755903"/>
                  </a:lnTo>
                </a:path>
                <a:path w="2694940" h="1645920">
                  <a:moveTo>
                    <a:pt x="2694432" y="1280159"/>
                  </a:moveTo>
                  <a:lnTo>
                    <a:pt x="1475232" y="0"/>
                  </a:lnTo>
                </a:path>
                <a:path w="2694940" h="1645920">
                  <a:moveTo>
                    <a:pt x="772667" y="1645920"/>
                  </a:moveTo>
                  <a:lnTo>
                    <a:pt x="286512" y="1133855"/>
                  </a:lnTo>
                </a:path>
                <a:path w="2694940" h="1645920">
                  <a:moveTo>
                    <a:pt x="1316736" y="1248155"/>
                  </a:moveTo>
                  <a:lnTo>
                    <a:pt x="829056" y="737615"/>
                  </a:lnTo>
                </a:path>
                <a:path w="2694940" h="1645920">
                  <a:moveTo>
                    <a:pt x="0" y="1598676"/>
                  </a:moveTo>
                  <a:lnTo>
                    <a:pt x="1600199" y="746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007608" y="5664707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160019" y="0"/>
                  </a:moveTo>
                  <a:lnTo>
                    <a:pt x="109474" y="8153"/>
                  </a:lnTo>
                  <a:lnTo>
                    <a:pt x="65531" y="30873"/>
                  </a:lnTo>
                  <a:lnTo>
                    <a:pt x="30861" y="65506"/>
                  </a:lnTo>
                  <a:lnTo>
                    <a:pt x="8127" y="109435"/>
                  </a:lnTo>
                  <a:lnTo>
                    <a:pt x="0" y="160019"/>
                  </a:lnTo>
                  <a:lnTo>
                    <a:pt x="8127" y="210604"/>
                  </a:lnTo>
                  <a:lnTo>
                    <a:pt x="30861" y="254520"/>
                  </a:lnTo>
                  <a:lnTo>
                    <a:pt x="65531" y="289166"/>
                  </a:lnTo>
                  <a:lnTo>
                    <a:pt x="109474" y="311886"/>
                  </a:lnTo>
                  <a:lnTo>
                    <a:pt x="160019" y="320039"/>
                  </a:lnTo>
                  <a:lnTo>
                    <a:pt x="210565" y="311886"/>
                  </a:lnTo>
                  <a:lnTo>
                    <a:pt x="254507" y="289166"/>
                  </a:lnTo>
                  <a:lnTo>
                    <a:pt x="289178" y="254520"/>
                  </a:lnTo>
                  <a:lnTo>
                    <a:pt x="311912" y="210604"/>
                  </a:lnTo>
                  <a:lnTo>
                    <a:pt x="320039" y="160019"/>
                  </a:lnTo>
                  <a:lnTo>
                    <a:pt x="311912" y="109435"/>
                  </a:lnTo>
                  <a:lnTo>
                    <a:pt x="289178" y="65506"/>
                  </a:lnTo>
                  <a:lnTo>
                    <a:pt x="254507" y="30873"/>
                  </a:lnTo>
                  <a:lnTo>
                    <a:pt x="210565" y="8153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007608" y="5664707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160019"/>
                  </a:moveTo>
                  <a:lnTo>
                    <a:pt x="8127" y="109435"/>
                  </a:lnTo>
                  <a:lnTo>
                    <a:pt x="30861" y="65506"/>
                  </a:lnTo>
                  <a:lnTo>
                    <a:pt x="65531" y="30873"/>
                  </a:lnTo>
                  <a:lnTo>
                    <a:pt x="109474" y="8153"/>
                  </a:lnTo>
                  <a:lnTo>
                    <a:pt x="160019" y="0"/>
                  </a:lnTo>
                  <a:lnTo>
                    <a:pt x="210565" y="8153"/>
                  </a:lnTo>
                  <a:lnTo>
                    <a:pt x="254507" y="30873"/>
                  </a:lnTo>
                  <a:lnTo>
                    <a:pt x="289178" y="65506"/>
                  </a:lnTo>
                  <a:lnTo>
                    <a:pt x="311912" y="109435"/>
                  </a:lnTo>
                  <a:lnTo>
                    <a:pt x="320039" y="160019"/>
                  </a:lnTo>
                  <a:lnTo>
                    <a:pt x="311912" y="210604"/>
                  </a:lnTo>
                  <a:lnTo>
                    <a:pt x="289178" y="254520"/>
                  </a:lnTo>
                  <a:lnTo>
                    <a:pt x="254507" y="289166"/>
                  </a:lnTo>
                  <a:lnTo>
                    <a:pt x="210565" y="311886"/>
                  </a:lnTo>
                  <a:lnTo>
                    <a:pt x="160019" y="320039"/>
                  </a:lnTo>
                  <a:lnTo>
                    <a:pt x="109474" y="311886"/>
                  </a:lnTo>
                  <a:lnTo>
                    <a:pt x="65531" y="289166"/>
                  </a:lnTo>
                  <a:lnTo>
                    <a:pt x="30861" y="254520"/>
                  </a:lnTo>
                  <a:lnTo>
                    <a:pt x="8127" y="210604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093333" y="566572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603494" y="6054597"/>
            <a:ext cx="334010" cy="334010"/>
            <a:chOff x="5603494" y="6054597"/>
            <a:chExt cx="334010" cy="334010"/>
          </a:xfrm>
        </p:grpSpPr>
        <p:sp>
          <p:nvSpPr>
            <p:cNvPr id="85" name="object 85"/>
            <p:cNvSpPr/>
            <p:nvPr/>
          </p:nvSpPr>
          <p:spPr>
            <a:xfrm>
              <a:off x="5609844" y="6060947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160527" y="0"/>
                  </a:moveTo>
                  <a:lnTo>
                    <a:pt x="109854" y="8191"/>
                  </a:lnTo>
                  <a:lnTo>
                    <a:pt x="65785" y="30987"/>
                  </a:lnTo>
                  <a:lnTo>
                    <a:pt x="30987" y="65747"/>
                  </a:lnTo>
                  <a:lnTo>
                    <a:pt x="8127" y="109829"/>
                  </a:lnTo>
                  <a:lnTo>
                    <a:pt x="0" y="160591"/>
                  </a:lnTo>
                  <a:lnTo>
                    <a:pt x="8127" y="211353"/>
                  </a:lnTo>
                  <a:lnTo>
                    <a:pt x="30987" y="255435"/>
                  </a:lnTo>
                  <a:lnTo>
                    <a:pt x="65785" y="290194"/>
                  </a:lnTo>
                  <a:lnTo>
                    <a:pt x="109854" y="312991"/>
                  </a:lnTo>
                  <a:lnTo>
                    <a:pt x="160527" y="321182"/>
                  </a:lnTo>
                  <a:lnTo>
                    <a:pt x="211327" y="312991"/>
                  </a:lnTo>
                  <a:lnTo>
                    <a:pt x="255396" y="290194"/>
                  </a:lnTo>
                  <a:lnTo>
                    <a:pt x="290194" y="255435"/>
                  </a:lnTo>
                  <a:lnTo>
                    <a:pt x="313054" y="211353"/>
                  </a:lnTo>
                  <a:lnTo>
                    <a:pt x="321182" y="160591"/>
                  </a:lnTo>
                  <a:lnTo>
                    <a:pt x="313054" y="109829"/>
                  </a:lnTo>
                  <a:lnTo>
                    <a:pt x="290194" y="65747"/>
                  </a:lnTo>
                  <a:lnTo>
                    <a:pt x="255396" y="30987"/>
                  </a:lnTo>
                  <a:lnTo>
                    <a:pt x="211327" y="8191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09844" y="6060947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0" y="160591"/>
                  </a:moveTo>
                  <a:lnTo>
                    <a:pt x="8127" y="109829"/>
                  </a:lnTo>
                  <a:lnTo>
                    <a:pt x="30987" y="65747"/>
                  </a:lnTo>
                  <a:lnTo>
                    <a:pt x="65785" y="30987"/>
                  </a:lnTo>
                  <a:lnTo>
                    <a:pt x="109854" y="8191"/>
                  </a:lnTo>
                  <a:lnTo>
                    <a:pt x="160527" y="0"/>
                  </a:lnTo>
                  <a:lnTo>
                    <a:pt x="211327" y="8191"/>
                  </a:lnTo>
                  <a:lnTo>
                    <a:pt x="255396" y="30987"/>
                  </a:lnTo>
                  <a:lnTo>
                    <a:pt x="290194" y="65747"/>
                  </a:lnTo>
                  <a:lnTo>
                    <a:pt x="313054" y="109829"/>
                  </a:lnTo>
                  <a:lnTo>
                    <a:pt x="321182" y="160591"/>
                  </a:lnTo>
                  <a:lnTo>
                    <a:pt x="313054" y="211353"/>
                  </a:lnTo>
                  <a:lnTo>
                    <a:pt x="290194" y="255435"/>
                  </a:lnTo>
                  <a:lnTo>
                    <a:pt x="255396" y="290194"/>
                  </a:lnTo>
                  <a:lnTo>
                    <a:pt x="211327" y="312991"/>
                  </a:lnTo>
                  <a:lnTo>
                    <a:pt x="160527" y="321182"/>
                  </a:lnTo>
                  <a:lnTo>
                    <a:pt x="109854" y="312991"/>
                  </a:lnTo>
                  <a:lnTo>
                    <a:pt x="65785" y="290194"/>
                  </a:lnTo>
                  <a:lnTo>
                    <a:pt x="30987" y="255435"/>
                  </a:lnTo>
                  <a:lnTo>
                    <a:pt x="8127" y="211353"/>
                  </a:lnTo>
                  <a:lnTo>
                    <a:pt x="0" y="1605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696203" y="60637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306058" y="6054597"/>
            <a:ext cx="332740" cy="334010"/>
            <a:chOff x="6306058" y="6054597"/>
            <a:chExt cx="332740" cy="334010"/>
          </a:xfrm>
        </p:grpSpPr>
        <p:sp>
          <p:nvSpPr>
            <p:cNvPr id="89" name="object 89"/>
            <p:cNvSpPr/>
            <p:nvPr/>
          </p:nvSpPr>
          <p:spPr>
            <a:xfrm>
              <a:off x="6312408" y="606094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160019" y="0"/>
                  </a:moveTo>
                  <a:lnTo>
                    <a:pt x="109474" y="8191"/>
                  </a:lnTo>
                  <a:lnTo>
                    <a:pt x="65531" y="30987"/>
                  </a:lnTo>
                  <a:lnTo>
                    <a:pt x="30861" y="65747"/>
                  </a:lnTo>
                  <a:lnTo>
                    <a:pt x="8127" y="109829"/>
                  </a:lnTo>
                  <a:lnTo>
                    <a:pt x="0" y="160591"/>
                  </a:lnTo>
                  <a:lnTo>
                    <a:pt x="8127" y="211353"/>
                  </a:lnTo>
                  <a:lnTo>
                    <a:pt x="30861" y="255435"/>
                  </a:lnTo>
                  <a:lnTo>
                    <a:pt x="65531" y="290194"/>
                  </a:lnTo>
                  <a:lnTo>
                    <a:pt x="109474" y="312991"/>
                  </a:lnTo>
                  <a:lnTo>
                    <a:pt x="160019" y="321182"/>
                  </a:lnTo>
                  <a:lnTo>
                    <a:pt x="210565" y="312991"/>
                  </a:lnTo>
                  <a:lnTo>
                    <a:pt x="254508" y="290194"/>
                  </a:lnTo>
                  <a:lnTo>
                    <a:pt x="289178" y="255435"/>
                  </a:lnTo>
                  <a:lnTo>
                    <a:pt x="311912" y="211353"/>
                  </a:lnTo>
                  <a:lnTo>
                    <a:pt x="320039" y="160591"/>
                  </a:lnTo>
                  <a:lnTo>
                    <a:pt x="311912" y="109829"/>
                  </a:lnTo>
                  <a:lnTo>
                    <a:pt x="289178" y="65747"/>
                  </a:lnTo>
                  <a:lnTo>
                    <a:pt x="254508" y="30987"/>
                  </a:lnTo>
                  <a:lnTo>
                    <a:pt x="210565" y="8191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12408" y="606094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0" y="160591"/>
                  </a:moveTo>
                  <a:lnTo>
                    <a:pt x="8127" y="109829"/>
                  </a:lnTo>
                  <a:lnTo>
                    <a:pt x="30861" y="65747"/>
                  </a:lnTo>
                  <a:lnTo>
                    <a:pt x="65531" y="30987"/>
                  </a:lnTo>
                  <a:lnTo>
                    <a:pt x="109474" y="8191"/>
                  </a:lnTo>
                  <a:lnTo>
                    <a:pt x="160019" y="0"/>
                  </a:lnTo>
                  <a:lnTo>
                    <a:pt x="210565" y="8191"/>
                  </a:lnTo>
                  <a:lnTo>
                    <a:pt x="254508" y="30987"/>
                  </a:lnTo>
                  <a:lnTo>
                    <a:pt x="289178" y="65747"/>
                  </a:lnTo>
                  <a:lnTo>
                    <a:pt x="311912" y="109829"/>
                  </a:lnTo>
                  <a:lnTo>
                    <a:pt x="320039" y="160591"/>
                  </a:lnTo>
                  <a:lnTo>
                    <a:pt x="311912" y="211353"/>
                  </a:lnTo>
                  <a:lnTo>
                    <a:pt x="289178" y="255435"/>
                  </a:lnTo>
                  <a:lnTo>
                    <a:pt x="254508" y="290194"/>
                  </a:lnTo>
                  <a:lnTo>
                    <a:pt x="210565" y="312991"/>
                  </a:lnTo>
                  <a:lnTo>
                    <a:pt x="160019" y="321182"/>
                  </a:lnTo>
                  <a:lnTo>
                    <a:pt x="109474" y="312991"/>
                  </a:lnTo>
                  <a:lnTo>
                    <a:pt x="65531" y="290194"/>
                  </a:lnTo>
                  <a:lnTo>
                    <a:pt x="30861" y="255435"/>
                  </a:lnTo>
                  <a:lnTo>
                    <a:pt x="8127" y="211353"/>
                  </a:lnTo>
                  <a:lnTo>
                    <a:pt x="0" y="1605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398133" y="60637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6458458" y="5216397"/>
            <a:ext cx="332740" cy="334010"/>
            <a:chOff x="6458458" y="5216397"/>
            <a:chExt cx="332740" cy="334010"/>
          </a:xfrm>
        </p:grpSpPr>
        <p:sp>
          <p:nvSpPr>
            <p:cNvPr id="93" name="object 93"/>
            <p:cNvSpPr/>
            <p:nvPr/>
          </p:nvSpPr>
          <p:spPr>
            <a:xfrm>
              <a:off x="6464808" y="522274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160019" y="0"/>
                  </a:moveTo>
                  <a:lnTo>
                    <a:pt x="109473" y="8127"/>
                  </a:lnTo>
                  <a:lnTo>
                    <a:pt x="65532" y="30987"/>
                  </a:lnTo>
                  <a:lnTo>
                    <a:pt x="30861" y="65785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861" y="255396"/>
                  </a:lnTo>
                  <a:lnTo>
                    <a:pt x="65532" y="290194"/>
                  </a:lnTo>
                  <a:lnTo>
                    <a:pt x="109473" y="313054"/>
                  </a:lnTo>
                  <a:lnTo>
                    <a:pt x="160019" y="321182"/>
                  </a:lnTo>
                  <a:lnTo>
                    <a:pt x="210565" y="313054"/>
                  </a:lnTo>
                  <a:lnTo>
                    <a:pt x="254508" y="290194"/>
                  </a:lnTo>
                  <a:lnTo>
                    <a:pt x="289178" y="255396"/>
                  </a:lnTo>
                  <a:lnTo>
                    <a:pt x="311912" y="211327"/>
                  </a:lnTo>
                  <a:lnTo>
                    <a:pt x="320039" y="160527"/>
                  </a:lnTo>
                  <a:lnTo>
                    <a:pt x="311912" y="109854"/>
                  </a:lnTo>
                  <a:lnTo>
                    <a:pt x="289178" y="65785"/>
                  </a:lnTo>
                  <a:lnTo>
                    <a:pt x="254508" y="30987"/>
                  </a:lnTo>
                  <a:lnTo>
                    <a:pt x="210565" y="8127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464808" y="522274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0" y="160527"/>
                  </a:moveTo>
                  <a:lnTo>
                    <a:pt x="8127" y="109854"/>
                  </a:lnTo>
                  <a:lnTo>
                    <a:pt x="30861" y="65785"/>
                  </a:lnTo>
                  <a:lnTo>
                    <a:pt x="65532" y="30987"/>
                  </a:lnTo>
                  <a:lnTo>
                    <a:pt x="109473" y="8127"/>
                  </a:lnTo>
                  <a:lnTo>
                    <a:pt x="160019" y="0"/>
                  </a:lnTo>
                  <a:lnTo>
                    <a:pt x="210565" y="8127"/>
                  </a:lnTo>
                  <a:lnTo>
                    <a:pt x="254508" y="30987"/>
                  </a:lnTo>
                  <a:lnTo>
                    <a:pt x="289178" y="65785"/>
                  </a:lnTo>
                  <a:lnTo>
                    <a:pt x="311912" y="109854"/>
                  </a:lnTo>
                  <a:lnTo>
                    <a:pt x="320039" y="160527"/>
                  </a:lnTo>
                  <a:lnTo>
                    <a:pt x="311912" y="211327"/>
                  </a:lnTo>
                  <a:lnTo>
                    <a:pt x="289178" y="255396"/>
                  </a:lnTo>
                  <a:lnTo>
                    <a:pt x="254508" y="290194"/>
                  </a:lnTo>
                  <a:lnTo>
                    <a:pt x="210565" y="313054"/>
                  </a:lnTo>
                  <a:lnTo>
                    <a:pt x="160019" y="321182"/>
                  </a:lnTo>
                  <a:lnTo>
                    <a:pt x="109473" y="313054"/>
                  </a:lnTo>
                  <a:lnTo>
                    <a:pt x="65532" y="290194"/>
                  </a:lnTo>
                  <a:lnTo>
                    <a:pt x="30861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6550532" y="522503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6915657" y="4530597"/>
            <a:ext cx="599440" cy="1460500"/>
            <a:chOff x="6915657" y="4530597"/>
            <a:chExt cx="599440" cy="1460500"/>
          </a:xfrm>
        </p:grpSpPr>
        <p:sp>
          <p:nvSpPr>
            <p:cNvPr id="97" name="object 97"/>
            <p:cNvSpPr/>
            <p:nvPr/>
          </p:nvSpPr>
          <p:spPr>
            <a:xfrm>
              <a:off x="6922007" y="5664707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160020" y="0"/>
                  </a:moveTo>
                  <a:lnTo>
                    <a:pt x="109474" y="8153"/>
                  </a:lnTo>
                  <a:lnTo>
                    <a:pt x="65532" y="30873"/>
                  </a:lnTo>
                  <a:lnTo>
                    <a:pt x="30861" y="65506"/>
                  </a:lnTo>
                  <a:lnTo>
                    <a:pt x="8127" y="109435"/>
                  </a:lnTo>
                  <a:lnTo>
                    <a:pt x="0" y="160019"/>
                  </a:lnTo>
                  <a:lnTo>
                    <a:pt x="8127" y="210604"/>
                  </a:lnTo>
                  <a:lnTo>
                    <a:pt x="30861" y="254520"/>
                  </a:lnTo>
                  <a:lnTo>
                    <a:pt x="65532" y="289166"/>
                  </a:lnTo>
                  <a:lnTo>
                    <a:pt x="109474" y="311886"/>
                  </a:lnTo>
                  <a:lnTo>
                    <a:pt x="160020" y="320039"/>
                  </a:lnTo>
                  <a:lnTo>
                    <a:pt x="210566" y="311886"/>
                  </a:lnTo>
                  <a:lnTo>
                    <a:pt x="254508" y="289166"/>
                  </a:lnTo>
                  <a:lnTo>
                    <a:pt x="289178" y="254520"/>
                  </a:lnTo>
                  <a:lnTo>
                    <a:pt x="311912" y="210604"/>
                  </a:lnTo>
                  <a:lnTo>
                    <a:pt x="320040" y="160019"/>
                  </a:lnTo>
                  <a:lnTo>
                    <a:pt x="311912" y="109435"/>
                  </a:lnTo>
                  <a:lnTo>
                    <a:pt x="289178" y="65506"/>
                  </a:lnTo>
                  <a:lnTo>
                    <a:pt x="254508" y="30873"/>
                  </a:lnTo>
                  <a:lnTo>
                    <a:pt x="210566" y="8153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22007" y="5664707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40" h="320039">
                  <a:moveTo>
                    <a:pt x="0" y="160019"/>
                  </a:moveTo>
                  <a:lnTo>
                    <a:pt x="8127" y="109435"/>
                  </a:lnTo>
                  <a:lnTo>
                    <a:pt x="30861" y="65506"/>
                  </a:lnTo>
                  <a:lnTo>
                    <a:pt x="65532" y="30873"/>
                  </a:lnTo>
                  <a:lnTo>
                    <a:pt x="109474" y="8153"/>
                  </a:lnTo>
                  <a:lnTo>
                    <a:pt x="160020" y="0"/>
                  </a:lnTo>
                  <a:lnTo>
                    <a:pt x="210566" y="8153"/>
                  </a:lnTo>
                  <a:lnTo>
                    <a:pt x="254508" y="30873"/>
                  </a:lnTo>
                  <a:lnTo>
                    <a:pt x="289178" y="65506"/>
                  </a:lnTo>
                  <a:lnTo>
                    <a:pt x="311912" y="109435"/>
                  </a:lnTo>
                  <a:lnTo>
                    <a:pt x="320040" y="160019"/>
                  </a:lnTo>
                  <a:lnTo>
                    <a:pt x="311912" y="210604"/>
                  </a:lnTo>
                  <a:lnTo>
                    <a:pt x="289178" y="254520"/>
                  </a:lnTo>
                  <a:lnTo>
                    <a:pt x="254508" y="289166"/>
                  </a:lnTo>
                  <a:lnTo>
                    <a:pt x="210566" y="311886"/>
                  </a:lnTo>
                  <a:lnTo>
                    <a:pt x="160020" y="320039"/>
                  </a:lnTo>
                  <a:lnTo>
                    <a:pt x="109474" y="311886"/>
                  </a:lnTo>
                  <a:lnTo>
                    <a:pt x="65532" y="289166"/>
                  </a:lnTo>
                  <a:lnTo>
                    <a:pt x="30861" y="254520"/>
                  </a:lnTo>
                  <a:lnTo>
                    <a:pt x="8127" y="210604"/>
                  </a:lnTo>
                  <a:lnTo>
                    <a:pt x="0" y="1600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88707" y="453694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160020" y="0"/>
                  </a:moveTo>
                  <a:lnTo>
                    <a:pt x="109474" y="8127"/>
                  </a:lnTo>
                  <a:lnTo>
                    <a:pt x="65532" y="30987"/>
                  </a:lnTo>
                  <a:lnTo>
                    <a:pt x="30861" y="65785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861" y="255396"/>
                  </a:lnTo>
                  <a:lnTo>
                    <a:pt x="65532" y="290194"/>
                  </a:lnTo>
                  <a:lnTo>
                    <a:pt x="109474" y="313054"/>
                  </a:lnTo>
                  <a:lnTo>
                    <a:pt x="160020" y="321182"/>
                  </a:lnTo>
                  <a:lnTo>
                    <a:pt x="210566" y="313054"/>
                  </a:lnTo>
                  <a:lnTo>
                    <a:pt x="254508" y="290194"/>
                  </a:lnTo>
                  <a:lnTo>
                    <a:pt x="289178" y="255396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8" y="65785"/>
                  </a:lnTo>
                  <a:lnTo>
                    <a:pt x="254508" y="30987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188707" y="453694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0" y="160527"/>
                  </a:moveTo>
                  <a:lnTo>
                    <a:pt x="8127" y="109854"/>
                  </a:lnTo>
                  <a:lnTo>
                    <a:pt x="30861" y="65785"/>
                  </a:lnTo>
                  <a:lnTo>
                    <a:pt x="65532" y="30987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987"/>
                  </a:lnTo>
                  <a:lnTo>
                    <a:pt x="289178" y="65785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8" y="255396"/>
                  </a:lnTo>
                  <a:lnTo>
                    <a:pt x="254508" y="290194"/>
                  </a:lnTo>
                  <a:lnTo>
                    <a:pt x="210566" y="313054"/>
                  </a:lnTo>
                  <a:lnTo>
                    <a:pt x="160020" y="321182"/>
                  </a:lnTo>
                  <a:lnTo>
                    <a:pt x="109474" y="313054"/>
                  </a:lnTo>
                  <a:lnTo>
                    <a:pt x="65532" y="290194"/>
                  </a:lnTo>
                  <a:lnTo>
                    <a:pt x="30861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7210425" y="4539233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14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7827009" y="5216397"/>
            <a:ext cx="332740" cy="334010"/>
            <a:chOff x="7827009" y="5216397"/>
            <a:chExt cx="332740" cy="334010"/>
          </a:xfrm>
        </p:grpSpPr>
        <p:sp>
          <p:nvSpPr>
            <p:cNvPr id="103" name="object 103"/>
            <p:cNvSpPr/>
            <p:nvPr/>
          </p:nvSpPr>
          <p:spPr>
            <a:xfrm>
              <a:off x="7833359" y="522274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160020" y="0"/>
                  </a:moveTo>
                  <a:lnTo>
                    <a:pt x="109474" y="8127"/>
                  </a:lnTo>
                  <a:lnTo>
                    <a:pt x="65532" y="30987"/>
                  </a:lnTo>
                  <a:lnTo>
                    <a:pt x="30861" y="65785"/>
                  </a:lnTo>
                  <a:lnTo>
                    <a:pt x="8128" y="109854"/>
                  </a:lnTo>
                  <a:lnTo>
                    <a:pt x="0" y="160527"/>
                  </a:lnTo>
                  <a:lnTo>
                    <a:pt x="8128" y="211327"/>
                  </a:lnTo>
                  <a:lnTo>
                    <a:pt x="30861" y="255396"/>
                  </a:lnTo>
                  <a:lnTo>
                    <a:pt x="65532" y="290194"/>
                  </a:lnTo>
                  <a:lnTo>
                    <a:pt x="109474" y="313054"/>
                  </a:lnTo>
                  <a:lnTo>
                    <a:pt x="160020" y="321182"/>
                  </a:lnTo>
                  <a:lnTo>
                    <a:pt x="210566" y="313054"/>
                  </a:lnTo>
                  <a:lnTo>
                    <a:pt x="254508" y="290194"/>
                  </a:lnTo>
                  <a:lnTo>
                    <a:pt x="289179" y="255396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9" y="65785"/>
                  </a:lnTo>
                  <a:lnTo>
                    <a:pt x="254508" y="30987"/>
                  </a:lnTo>
                  <a:lnTo>
                    <a:pt x="210566" y="8127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833359" y="522274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0" y="160527"/>
                  </a:moveTo>
                  <a:lnTo>
                    <a:pt x="8128" y="109854"/>
                  </a:lnTo>
                  <a:lnTo>
                    <a:pt x="30861" y="65785"/>
                  </a:lnTo>
                  <a:lnTo>
                    <a:pt x="65532" y="30987"/>
                  </a:lnTo>
                  <a:lnTo>
                    <a:pt x="109474" y="8127"/>
                  </a:lnTo>
                  <a:lnTo>
                    <a:pt x="160020" y="0"/>
                  </a:lnTo>
                  <a:lnTo>
                    <a:pt x="210566" y="8127"/>
                  </a:lnTo>
                  <a:lnTo>
                    <a:pt x="254508" y="30987"/>
                  </a:lnTo>
                  <a:lnTo>
                    <a:pt x="289179" y="65785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9" y="255396"/>
                  </a:lnTo>
                  <a:lnTo>
                    <a:pt x="254508" y="290194"/>
                  </a:lnTo>
                  <a:lnTo>
                    <a:pt x="210566" y="313054"/>
                  </a:lnTo>
                  <a:lnTo>
                    <a:pt x="160020" y="321182"/>
                  </a:lnTo>
                  <a:lnTo>
                    <a:pt x="109474" y="313054"/>
                  </a:lnTo>
                  <a:lnTo>
                    <a:pt x="65532" y="290194"/>
                  </a:lnTo>
                  <a:lnTo>
                    <a:pt x="30861" y="255396"/>
                  </a:lnTo>
                  <a:lnTo>
                    <a:pt x="8128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7855457" y="5225033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10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7311897" y="5658358"/>
            <a:ext cx="334010" cy="332740"/>
            <a:chOff x="7311897" y="5658358"/>
            <a:chExt cx="334010" cy="332740"/>
          </a:xfrm>
        </p:grpSpPr>
        <p:sp>
          <p:nvSpPr>
            <p:cNvPr id="107" name="object 107"/>
            <p:cNvSpPr/>
            <p:nvPr/>
          </p:nvSpPr>
          <p:spPr>
            <a:xfrm>
              <a:off x="7318247" y="5664708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09" h="320039">
                  <a:moveTo>
                    <a:pt x="160527" y="0"/>
                  </a:moveTo>
                  <a:lnTo>
                    <a:pt x="109854" y="8153"/>
                  </a:lnTo>
                  <a:lnTo>
                    <a:pt x="65785" y="30873"/>
                  </a:lnTo>
                  <a:lnTo>
                    <a:pt x="30987" y="65506"/>
                  </a:lnTo>
                  <a:lnTo>
                    <a:pt x="8127" y="109435"/>
                  </a:lnTo>
                  <a:lnTo>
                    <a:pt x="0" y="160019"/>
                  </a:lnTo>
                  <a:lnTo>
                    <a:pt x="8127" y="210604"/>
                  </a:lnTo>
                  <a:lnTo>
                    <a:pt x="30987" y="254520"/>
                  </a:lnTo>
                  <a:lnTo>
                    <a:pt x="65785" y="289166"/>
                  </a:lnTo>
                  <a:lnTo>
                    <a:pt x="109854" y="311886"/>
                  </a:lnTo>
                  <a:lnTo>
                    <a:pt x="160527" y="320039"/>
                  </a:lnTo>
                  <a:lnTo>
                    <a:pt x="211327" y="311886"/>
                  </a:lnTo>
                  <a:lnTo>
                    <a:pt x="255397" y="289166"/>
                  </a:lnTo>
                  <a:lnTo>
                    <a:pt x="290195" y="254520"/>
                  </a:lnTo>
                  <a:lnTo>
                    <a:pt x="313054" y="210604"/>
                  </a:lnTo>
                  <a:lnTo>
                    <a:pt x="321182" y="160019"/>
                  </a:lnTo>
                  <a:lnTo>
                    <a:pt x="313054" y="109435"/>
                  </a:lnTo>
                  <a:lnTo>
                    <a:pt x="290195" y="65506"/>
                  </a:lnTo>
                  <a:lnTo>
                    <a:pt x="255397" y="30873"/>
                  </a:lnTo>
                  <a:lnTo>
                    <a:pt x="211327" y="8153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18247" y="5664708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09" h="320039">
                  <a:moveTo>
                    <a:pt x="0" y="160019"/>
                  </a:moveTo>
                  <a:lnTo>
                    <a:pt x="8127" y="109435"/>
                  </a:lnTo>
                  <a:lnTo>
                    <a:pt x="30987" y="65506"/>
                  </a:lnTo>
                  <a:lnTo>
                    <a:pt x="65785" y="30873"/>
                  </a:lnTo>
                  <a:lnTo>
                    <a:pt x="109854" y="8153"/>
                  </a:lnTo>
                  <a:lnTo>
                    <a:pt x="160527" y="0"/>
                  </a:lnTo>
                  <a:lnTo>
                    <a:pt x="211327" y="8153"/>
                  </a:lnTo>
                  <a:lnTo>
                    <a:pt x="255397" y="30873"/>
                  </a:lnTo>
                  <a:lnTo>
                    <a:pt x="290195" y="65506"/>
                  </a:lnTo>
                  <a:lnTo>
                    <a:pt x="313054" y="109435"/>
                  </a:lnTo>
                  <a:lnTo>
                    <a:pt x="321182" y="160019"/>
                  </a:lnTo>
                  <a:lnTo>
                    <a:pt x="313054" y="210604"/>
                  </a:lnTo>
                  <a:lnTo>
                    <a:pt x="290195" y="254520"/>
                  </a:lnTo>
                  <a:lnTo>
                    <a:pt x="255397" y="289166"/>
                  </a:lnTo>
                  <a:lnTo>
                    <a:pt x="211327" y="311886"/>
                  </a:lnTo>
                  <a:lnTo>
                    <a:pt x="160527" y="320039"/>
                  </a:lnTo>
                  <a:lnTo>
                    <a:pt x="109854" y="311886"/>
                  </a:lnTo>
                  <a:lnTo>
                    <a:pt x="65785" y="289166"/>
                  </a:lnTo>
                  <a:lnTo>
                    <a:pt x="30987" y="254520"/>
                  </a:lnTo>
                  <a:lnTo>
                    <a:pt x="8127" y="210604"/>
                  </a:lnTo>
                  <a:lnTo>
                    <a:pt x="0" y="16001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7007732" y="5665723"/>
            <a:ext cx="549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7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9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8226552" y="5658611"/>
            <a:ext cx="333375" cy="332740"/>
            <a:chOff x="8226552" y="5658611"/>
            <a:chExt cx="333375" cy="332740"/>
          </a:xfrm>
        </p:grpSpPr>
        <p:sp>
          <p:nvSpPr>
            <p:cNvPr id="111" name="object 111"/>
            <p:cNvSpPr/>
            <p:nvPr/>
          </p:nvSpPr>
          <p:spPr>
            <a:xfrm>
              <a:off x="8232648" y="5664707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09" h="320039">
                  <a:moveTo>
                    <a:pt x="160527" y="0"/>
                  </a:moveTo>
                  <a:lnTo>
                    <a:pt x="109854" y="8153"/>
                  </a:lnTo>
                  <a:lnTo>
                    <a:pt x="65785" y="30873"/>
                  </a:lnTo>
                  <a:lnTo>
                    <a:pt x="30987" y="65506"/>
                  </a:lnTo>
                  <a:lnTo>
                    <a:pt x="8127" y="109435"/>
                  </a:lnTo>
                  <a:lnTo>
                    <a:pt x="0" y="160019"/>
                  </a:lnTo>
                  <a:lnTo>
                    <a:pt x="8127" y="210604"/>
                  </a:lnTo>
                  <a:lnTo>
                    <a:pt x="30987" y="254520"/>
                  </a:lnTo>
                  <a:lnTo>
                    <a:pt x="65785" y="289166"/>
                  </a:lnTo>
                  <a:lnTo>
                    <a:pt x="109854" y="311886"/>
                  </a:lnTo>
                  <a:lnTo>
                    <a:pt x="160527" y="320039"/>
                  </a:lnTo>
                  <a:lnTo>
                    <a:pt x="211327" y="311886"/>
                  </a:lnTo>
                  <a:lnTo>
                    <a:pt x="255397" y="289166"/>
                  </a:lnTo>
                  <a:lnTo>
                    <a:pt x="290195" y="254520"/>
                  </a:lnTo>
                  <a:lnTo>
                    <a:pt x="313054" y="210604"/>
                  </a:lnTo>
                  <a:lnTo>
                    <a:pt x="321182" y="160019"/>
                  </a:lnTo>
                  <a:lnTo>
                    <a:pt x="313054" y="109435"/>
                  </a:lnTo>
                  <a:lnTo>
                    <a:pt x="290195" y="65506"/>
                  </a:lnTo>
                  <a:lnTo>
                    <a:pt x="255397" y="30873"/>
                  </a:lnTo>
                  <a:lnTo>
                    <a:pt x="211327" y="8153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232648" y="5664707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09" h="320039">
                  <a:moveTo>
                    <a:pt x="0" y="160019"/>
                  </a:moveTo>
                  <a:lnTo>
                    <a:pt x="8127" y="109435"/>
                  </a:lnTo>
                  <a:lnTo>
                    <a:pt x="30987" y="65506"/>
                  </a:lnTo>
                  <a:lnTo>
                    <a:pt x="65785" y="30873"/>
                  </a:lnTo>
                  <a:lnTo>
                    <a:pt x="109854" y="8153"/>
                  </a:lnTo>
                  <a:lnTo>
                    <a:pt x="160527" y="0"/>
                  </a:lnTo>
                  <a:lnTo>
                    <a:pt x="211327" y="8153"/>
                  </a:lnTo>
                  <a:lnTo>
                    <a:pt x="255397" y="30873"/>
                  </a:lnTo>
                  <a:lnTo>
                    <a:pt x="290195" y="65506"/>
                  </a:lnTo>
                  <a:lnTo>
                    <a:pt x="313054" y="109435"/>
                  </a:lnTo>
                  <a:lnTo>
                    <a:pt x="321182" y="160019"/>
                  </a:lnTo>
                  <a:lnTo>
                    <a:pt x="313054" y="210604"/>
                  </a:lnTo>
                  <a:lnTo>
                    <a:pt x="290195" y="254520"/>
                  </a:lnTo>
                  <a:lnTo>
                    <a:pt x="255397" y="289166"/>
                  </a:lnTo>
                  <a:lnTo>
                    <a:pt x="211327" y="311886"/>
                  </a:lnTo>
                  <a:lnTo>
                    <a:pt x="160527" y="320039"/>
                  </a:lnTo>
                  <a:lnTo>
                    <a:pt x="109854" y="311886"/>
                  </a:lnTo>
                  <a:lnTo>
                    <a:pt x="65785" y="289166"/>
                  </a:lnTo>
                  <a:lnTo>
                    <a:pt x="30987" y="254520"/>
                  </a:lnTo>
                  <a:lnTo>
                    <a:pt x="8127" y="210604"/>
                  </a:lnTo>
                  <a:lnTo>
                    <a:pt x="0" y="16001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8319643" y="566572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488438" y="5008245"/>
            <a:ext cx="303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DD0011"/>
                </a:solidFill>
                <a:latin typeface="Microsoft Sans Serif"/>
                <a:cs typeface="Microsoft Sans Serif"/>
              </a:rPr>
              <a:t>Call</a:t>
            </a:r>
            <a:r>
              <a:rPr sz="1800" spc="-10" dirty="0">
                <a:solidFill>
                  <a:srgbClr val="DD0011"/>
                </a:solidFill>
                <a:latin typeface="Microsoft Sans Serif"/>
                <a:cs typeface="Microsoft Sans Serif"/>
              </a:rPr>
              <a:t> MAX-</a:t>
            </a:r>
            <a:r>
              <a:rPr sz="1800" dirty="0">
                <a:solidFill>
                  <a:srgbClr val="DD0011"/>
                </a:solidFill>
                <a:latin typeface="Microsoft Sans Serif"/>
                <a:cs typeface="Microsoft Sans Serif"/>
              </a:rPr>
              <a:t>HEAPIFY</a:t>
            </a:r>
            <a:r>
              <a:rPr sz="1800" dirty="0">
                <a:solidFill>
                  <a:srgbClr val="DD0011"/>
                </a:solidFill>
                <a:latin typeface="Comic Sans MS"/>
                <a:cs typeface="Comic Sans MS"/>
              </a:rPr>
              <a:t>(A,</a:t>
            </a:r>
            <a:r>
              <a:rPr sz="1800" spc="-70" dirty="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D0011"/>
                </a:solidFill>
                <a:latin typeface="Comic Sans MS"/>
                <a:cs typeface="Comic Sans MS"/>
              </a:rPr>
              <a:t>1,</a:t>
            </a:r>
            <a:r>
              <a:rPr sz="1800" spc="-20" dirty="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DD0011"/>
                </a:solidFill>
                <a:latin typeface="Comic Sans MS"/>
                <a:cs typeface="Comic Sans MS"/>
              </a:rPr>
              <a:t>n-</a:t>
            </a:r>
            <a:r>
              <a:rPr sz="1800" spc="-25" dirty="0">
                <a:solidFill>
                  <a:srgbClr val="DD0011"/>
                </a:solidFill>
                <a:latin typeface="Comic Sans MS"/>
                <a:cs typeface="Comic Sans MS"/>
              </a:rPr>
              <a:t>1)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Heapsort</a:t>
            </a:r>
            <a:r>
              <a:rPr spc="-80" dirty="0"/>
              <a:t> </a:t>
            </a:r>
            <a:r>
              <a:rPr dirty="0"/>
              <a:t>:</a:t>
            </a:r>
            <a:r>
              <a:rPr spc="-45" dirty="0"/>
              <a:t> </a:t>
            </a:r>
            <a:r>
              <a:rPr spc="-50" dirty="0"/>
              <a:t>HEAP-EXTRACT-</a:t>
            </a:r>
            <a:r>
              <a:rPr dirty="0"/>
              <a:t>MAX</a:t>
            </a:r>
            <a:r>
              <a:rPr spc="40" dirty="0"/>
              <a:t> </a:t>
            </a:r>
            <a:r>
              <a:rPr spc="-50" dirty="0"/>
              <a:t>…</a:t>
            </a:r>
          </a:p>
        </p:txBody>
      </p:sp>
      <p:pic>
        <p:nvPicPr>
          <p:cNvPr id="117" name="object 1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2164" y="1549399"/>
            <a:ext cx="5170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30" dirty="0">
                <a:solidFill>
                  <a:srgbClr val="DD0011"/>
                </a:solidFill>
                <a:latin typeface="Times New Roman"/>
                <a:cs typeface="Times New Roman"/>
              </a:rPr>
              <a:t>Alg:</a:t>
            </a:r>
            <a:r>
              <a:rPr sz="2800" i="1" spc="-95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HEAP-</a:t>
            </a:r>
            <a:r>
              <a:rPr sz="2800" spc="-35" dirty="0">
                <a:solidFill>
                  <a:srgbClr val="333399"/>
                </a:solidFill>
                <a:latin typeface="Microsoft Sans Serif"/>
                <a:cs typeface="Microsoft Sans Serif"/>
              </a:rPr>
              <a:t>EXTRACT-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MAX</a:t>
            </a:r>
            <a:r>
              <a:rPr sz="2800" dirty="0">
                <a:solidFill>
                  <a:srgbClr val="333399"/>
                </a:solidFill>
                <a:latin typeface="Comic Sans MS"/>
                <a:cs typeface="Comic Sans MS"/>
              </a:rPr>
              <a:t>(A,</a:t>
            </a:r>
            <a:r>
              <a:rPr sz="2800" spc="-7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Comic Sans MS"/>
                <a:cs typeface="Comic Sans MS"/>
              </a:rPr>
              <a:t>n)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2164" y="2320874"/>
            <a:ext cx="5063490" cy="405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5160" indent="-633095">
              <a:lnSpc>
                <a:spcPts val="3060"/>
              </a:lnSpc>
              <a:buSzPct val="116666"/>
              <a:buAutoNum type="arabicPeriod"/>
              <a:tabLst>
                <a:tab pos="645160" algn="l"/>
                <a:tab pos="64579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if</a:t>
            </a:r>
            <a:r>
              <a:rPr sz="24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n</a:t>
            </a:r>
            <a:r>
              <a:rPr sz="2400" spc="-3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&lt;</a:t>
            </a:r>
            <a:r>
              <a:rPr sz="2400" spc="-4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  <a:p>
            <a:pPr marL="967105" indent="-954405">
              <a:lnSpc>
                <a:spcPct val="100000"/>
              </a:lnSpc>
              <a:spcBef>
                <a:spcPts val="2250"/>
              </a:spcBef>
              <a:buAutoNum type="arabicPeriod"/>
              <a:tabLst>
                <a:tab pos="966469" algn="l"/>
                <a:tab pos="96710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then</a:t>
            </a:r>
            <a:r>
              <a:rPr sz="24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error</a:t>
            </a:r>
            <a:r>
              <a:rPr sz="24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“heap</a:t>
            </a:r>
            <a:r>
              <a:rPr sz="2400" spc="2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underflow”</a:t>
            </a:r>
            <a:endParaRPr sz="2400">
              <a:latin typeface="Microsoft Sans Serif"/>
              <a:cs typeface="Microsoft Sans Serif"/>
            </a:endParaRPr>
          </a:p>
          <a:p>
            <a:pPr marL="629920" indent="-617855">
              <a:lnSpc>
                <a:spcPct val="100000"/>
              </a:lnSpc>
              <a:spcBef>
                <a:spcPts val="1955"/>
              </a:spcBef>
              <a:buAutoNum type="arabicPeriod"/>
              <a:tabLst>
                <a:tab pos="629920" algn="l"/>
                <a:tab pos="630555" algn="l"/>
              </a:tabLst>
            </a:pP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max</a:t>
            </a:r>
            <a:r>
              <a:rPr sz="2400" spc="-7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←</a:t>
            </a:r>
            <a:r>
              <a:rPr sz="2400" spc="7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Comic Sans MS"/>
                <a:cs typeface="Comic Sans MS"/>
              </a:rPr>
              <a:t>A[1]</a:t>
            </a:r>
            <a:endParaRPr sz="2400">
              <a:latin typeface="Comic Sans MS"/>
              <a:cs typeface="Comic Sans MS"/>
            </a:endParaRPr>
          </a:p>
          <a:p>
            <a:pPr marL="629920" indent="-617855">
              <a:lnSpc>
                <a:spcPct val="100000"/>
              </a:lnSpc>
              <a:spcBef>
                <a:spcPts val="2005"/>
              </a:spcBef>
              <a:buFont typeface="Microsoft Sans Serif"/>
              <a:buAutoNum type="arabicPeriod"/>
              <a:tabLst>
                <a:tab pos="629920" algn="l"/>
                <a:tab pos="630555" algn="l"/>
              </a:tabLst>
            </a:pP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A[1]</a:t>
            </a:r>
            <a:r>
              <a:rPr sz="2400" spc="-10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←</a:t>
            </a:r>
            <a:r>
              <a:rPr sz="2400" spc="7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Comic Sans MS"/>
                <a:cs typeface="Comic Sans MS"/>
              </a:rPr>
              <a:t>A[n]</a:t>
            </a:r>
            <a:endParaRPr sz="2400">
              <a:latin typeface="Comic Sans MS"/>
              <a:cs typeface="Comic Sans MS"/>
            </a:endParaRPr>
          </a:p>
          <a:p>
            <a:pPr marL="629920" indent="-617855">
              <a:lnSpc>
                <a:spcPct val="100000"/>
              </a:lnSpc>
              <a:spcBef>
                <a:spcPts val="1995"/>
              </a:spcBef>
              <a:buAutoNum type="arabicPeriod"/>
              <a:tabLst>
                <a:tab pos="629920" algn="l"/>
                <a:tab pos="630555" algn="l"/>
              </a:tabLst>
            </a:pPr>
            <a:r>
              <a:rPr sz="24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MAX-</a:t>
            </a: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HEAPIFY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(A,</a:t>
            </a:r>
            <a:r>
              <a:rPr sz="2400" spc="-10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99"/>
                </a:solidFill>
                <a:latin typeface="Comic Sans MS"/>
                <a:cs typeface="Comic Sans MS"/>
              </a:rPr>
              <a:t>1,</a:t>
            </a:r>
            <a:r>
              <a:rPr sz="2400" spc="-6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Comic Sans MS"/>
                <a:cs typeface="Comic Sans MS"/>
              </a:rPr>
              <a:t>n-</a:t>
            </a:r>
            <a:r>
              <a:rPr sz="2400" spc="-35" dirty="0">
                <a:solidFill>
                  <a:srgbClr val="333399"/>
                </a:solidFill>
                <a:latin typeface="Comic Sans MS"/>
                <a:cs typeface="Comic Sans MS"/>
              </a:rPr>
              <a:t>1)</a:t>
            </a:r>
            <a:endParaRPr sz="2400">
              <a:latin typeface="Comic Sans MS"/>
              <a:cs typeface="Comic Sans MS"/>
            </a:endParaRPr>
          </a:p>
          <a:p>
            <a:pPr marL="629920" indent="-617855">
              <a:lnSpc>
                <a:spcPct val="100000"/>
              </a:lnSpc>
              <a:spcBef>
                <a:spcPts val="2005"/>
              </a:spcBef>
              <a:buAutoNum type="arabicPeriod"/>
              <a:tabLst>
                <a:tab pos="629920" algn="l"/>
                <a:tab pos="630555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return</a:t>
            </a:r>
            <a:r>
              <a:rPr sz="2400" b="1" spc="-1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Comic Sans MS"/>
                <a:cs typeface="Comic Sans MS"/>
              </a:rPr>
              <a:t>max</a:t>
            </a:r>
            <a:endParaRPr sz="2400">
              <a:latin typeface="Comic Sans MS"/>
              <a:cs typeface="Comic Sans MS"/>
            </a:endParaRPr>
          </a:p>
          <a:p>
            <a:pPr marL="2698115">
              <a:lnSpc>
                <a:spcPct val="100000"/>
              </a:lnSpc>
              <a:spcBef>
                <a:spcPts val="1720"/>
              </a:spcBef>
            </a:pPr>
            <a:r>
              <a:rPr sz="2000" dirty="0">
                <a:latin typeface="Microsoft Sans Serif"/>
                <a:cs typeface="Microsoft Sans Serif"/>
              </a:rPr>
              <a:t>Running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time: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O(lgn)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1546" y="4846446"/>
            <a:ext cx="1944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99"/>
                </a:solidFill>
                <a:latin typeface="Microsoft Sans Serif"/>
                <a:cs typeface="Microsoft Sans Serif"/>
              </a:rPr>
              <a:t>remakes</a:t>
            </a:r>
            <a:r>
              <a:rPr sz="2400" spc="-9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0543" y="4985003"/>
            <a:ext cx="108585" cy="216535"/>
          </a:xfrm>
          <a:custGeom>
            <a:avLst/>
            <a:gdLst/>
            <a:ahLst/>
            <a:cxnLst/>
            <a:rect l="l" t="t" r="r" b="b"/>
            <a:pathLst>
              <a:path w="108584" h="216535">
                <a:moveTo>
                  <a:pt x="108076" y="108077"/>
                </a:moveTo>
                <a:lnTo>
                  <a:pt x="0" y="216154"/>
                </a:lnTo>
                <a:lnTo>
                  <a:pt x="0" y="0"/>
                </a:lnTo>
                <a:lnTo>
                  <a:pt x="108076" y="10807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3843" y="2502407"/>
            <a:ext cx="3296411" cy="189280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Heapsort</a:t>
            </a:r>
            <a:r>
              <a:rPr spc="-80" dirty="0"/>
              <a:t> </a:t>
            </a:r>
            <a:r>
              <a:rPr dirty="0"/>
              <a:t>:</a:t>
            </a:r>
            <a:r>
              <a:rPr spc="-45" dirty="0"/>
              <a:t> </a:t>
            </a:r>
            <a:r>
              <a:rPr spc="-50" dirty="0"/>
              <a:t>HEAP-EXTRACT-</a:t>
            </a:r>
            <a:r>
              <a:rPr dirty="0"/>
              <a:t>MAX</a:t>
            </a:r>
            <a:r>
              <a:rPr spc="40" dirty="0"/>
              <a:t> </a:t>
            </a:r>
            <a:r>
              <a:rPr spc="-50" dirty="0"/>
              <a:t>…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6016" y="1424381"/>
            <a:ext cx="8401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We</a:t>
            </a:r>
            <a:r>
              <a:rPr sz="2800" spc="-9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can</a:t>
            </a:r>
            <a:r>
              <a:rPr sz="2800" spc="-6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perform</a:t>
            </a:r>
            <a:r>
              <a:rPr sz="2800" spc="-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the</a:t>
            </a:r>
            <a:r>
              <a:rPr sz="2800" spc="-6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following</a:t>
            </a:r>
            <a:r>
              <a:rPr sz="2800" spc="-1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operations</a:t>
            </a:r>
            <a:r>
              <a:rPr sz="2800" spc="-6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333399"/>
                </a:solidFill>
                <a:latin typeface="Microsoft Sans Serif"/>
                <a:cs typeface="Microsoft Sans Serif"/>
              </a:rPr>
              <a:t>on</a:t>
            </a:r>
            <a:r>
              <a:rPr sz="2800" spc="-4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Microsoft Sans Serif"/>
                <a:cs typeface="Microsoft Sans Serif"/>
              </a:rPr>
              <a:t>heaps: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3216" y="1866239"/>
            <a:ext cx="3502025" cy="383159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00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MAX-HEAPIFY</a:t>
            </a:r>
            <a:endParaRPr sz="2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1405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BUILD-MAX-</a:t>
            </a:r>
            <a:r>
              <a:rPr sz="2400" spc="-20" dirty="0">
                <a:latin typeface="Microsoft Sans Serif"/>
                <a:cs typeface="Microsoft Sans Serif"/>
              </a:rPr>
              <a:t>HEAP</a:t>
            </a:r>
            <a:endParaRPr sz="2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1405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HEAP-</a:t>
            </a:r>
            <a:r>
              <a:rPr sz="2400" spc="-20" dirty="0">
                <a:latin typeface="Microsoft Sans Serif"/>
                <a:cs typeface="Microsoft Sans Serif"/>
              </a:rPr>
              <a:t>SORT</a:t>
            </a:r>
            <a:endParaRPr sz="2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1390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15" dirty="0">
                <a:latin typeface="Microsoft Sans Serif"/>
                <a:cs typeface="Microsoft Sans Serif"/>
              </a:rPr>
              <a:t>MAX-</a:t>
            </a:r>
            <a:r>
              <a:rPr sz="2400" spc="-25" dirty="0">
                <a:latin typeface="Microsoft Sans Serif"/>
                <a:cs typeface="Microsoft Sans Serif"/>
              </a:rPr>
              <a:t>HEAP-</a:t>
            </a:r>
            <a:r>
              <a:rPr sz="2400" spc="-10" dirty="0">
                <a:latin typeface="Microsoft Sans Serif"/>
                <a:cs typeface="Microsoft Sans Serif"/>
              </a:rPr>
              <a:t>INSERT</a:t>
            </a:r>
            <a:endParaRPr sz="2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1410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HEAP-EXTRACT-MAX</a:t>
            </a:r>
            <a:endParaRPr sz="2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1400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HEAP-INCREASE-</a:t>
            </a:r>
            <a:r>
              <a:rPr sz="2400" spc="-25" dirty="0">
                <a:latin typeface="Microsoft Sans Serif"/>
                <a:cs typeface="Microsoft Sans Serif"/>
              </a:rPr>
              <a:t>KEY</a:t>
            </a:r>
            <a:endParaRPr sz="2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1395"/>
              </a:spcBef>
              <a:buChar char="–"/>
              <a:tabLst>
                <a:tab pos="299085" algn="l"/>
                <a:tab pos="29972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HEAP-MAXIMUM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3685" y="1860142"/>
            <a:ext cx="1057910" cy="214884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400" spc="-10" dirty="0">
                <a:latin typeface="Comic Sans MS"/>
                <a:cs typeface="Comic Sans MS"/>
              </a:rPr>
              <a:t>O(lgn)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-20" dirty="0">
                <a:latin typeface="Comic Sans MS"/>
                <a:cs typeface="Comic Sans MS"/>
              </a:rPr>
              <a:t>O(n)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400" spc="-10" dirty="0">
                <a:latin typeface="Comic Sans MS"/>
                <a:cs typeface="Comic Sans MS"/>
              </a:rPr>
              <a:t>O(nlgn)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Comic Sans MS"/>
                <a:cs typeface="Comic Sans MS"/>
              </a:rPr>
              <a:t>O(lgn)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3685" y="4042664"/>
            <a:ext cx="896619" cy="1656714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spc="-10" dirty="0">
                <a:latin typeface="Comic Sans MS"/>
                <a:cs typeface="Comic Sans MS"/>
              </a:rPr>
              <a:t>O(lgn)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10" dirty="0">
                <a:latin typeface="Comic Sans MS"/>
                <a:cs typeface="Comic Sans MS"/>
              </a:rPr>
              <a:t>O(lgn)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-20" dirty="0">
                <a:latin typeface="Comic Sans MS"/>
                <a:cs typeface="Comic Sans MS"/>
              </a:rPr>
              <a:t>O(1)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06383" y="3877055"/>
            <a:ext cx="228600" cy="1863725"/>
          </a:xfrm>
          <a:custGeom>
            <a:avLst/>
            <a:gdLst/>
            <a:ahLst/>
            <a:cxnLst/>
            <a:rect l="l" t="t" r="r" b="b"/>
            <a:pathLst>
              <a:path w="228600" h="1863725">
                <a:moveTo>
                  <a:pt x="0" y="0"/>
                </a:moveTo>
                <a:lnTo>
                  <a:pt x="67564" y="29972"/>
                </a:lnTo>
                <a:lnTo>
                  <a:pt x="92201" y="63627"/>
                </a:lnTo>
                <a:lnTo>
                  <a:pt x="108458" y="106172"/>
                </a:lnTo>
                <a:lnTo>
                  <a:pt x="114300" y="155321"/>
                </a:lnTo>
                <a:lnTo>
                  <a:pt x="114300" y="776351"/>
                </a:lnTo>
                <a:lnTo>
                  <a:pt x="120142" y="825500"/>
                </a:lnTo>
                <a:lnTo>
                  <a:pt x="136398" y="868045"/>
                </a:lnTo>
                <a:lnTo>
                  <a:pt x="161036" y="901700"/>
                </a:lnTo>
                <a:lnTo>
                  <a:pt x="192532" y="923798"/>
                </a:lnTo>
                <a:lnTo>
                  <a:pt x="228600" y="931672"/>
                </a:lnTo>
                <a:lnTo>
                  <a:pt x="192532" y="939546"/>
                </a:lnTo>
                <a:lnTo>
                  <a:pt x="161036" y="961644"/>
                </a:lnTo>
                <a:lnTo>
                  <a:pt x="136398" y="995299"/>
                </a:lnTo>
                <a:lnTo>
                  <a:pt x="120142" y="1037844"/>
                </a:lnTo>
                <a:lnTo>
                  <a:pt x="114300" y="1086993"/>
                </a:lnTo>
                <a:lnTo>
                  <a:pt x="114300" y="1708023"/>
                </a:lnTo>
                <a:lnTo>
                  <a:pt x="108458" y="1757146"/>
                </a:lnTo>
                <a:lnTo>
                  <a:pt x="92201" y="1799767"/>
                </a:lnTo>
                <a:lnTo>
                  <a:pt x="67564" y="1833384"/>
                </a:lnTo>
                <a:lnTo>
                  <a:pt x="36068" y="1855431"/>
                </a:lnTo>
                <a:lnTo>
                  <a:pt x="0" y="18633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92667" y="4399610"/>
            <a:ext cx="11938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mic Sans MS"/>
                <a:cs typeface="Comic Sans MS"/>
              </a:rPr>
              <a:t>Average</a:t>
            </a:r>
            <a:endParaRPr sz="2400">
              <a:latin typeface="Comic Sans MS"/>
              <a:cs typeface="Comic Sans MS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mic Sans MS"/>
                <a:cs typeface="Comic Sans MS"/>
              </a:rPr>
              <a:t>O(lgn)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Heapsort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/>
              <a:t>Special</a:t>
            </a:r>
            <a:r>
              <a:rPr spc="-170" dirty="0"/>
              <a:t> </a:t>
            </a:r>
            <a:r>
              <a:rPr spc="-10" dirty="0"/>
              <a:t>Types</a:t>
            </a:r>
            <a:r>
              <a:rPr spc="-155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10" dirty="0"/>
              <a:t>Trees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712" y="1438148"/>
            <a:ext cx="10300335" cy="18510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49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10" dirty="0">
                <a:latin typeface="Cambria"/>
                <a:cs typeface="Cambria"/>
              </a:rPr>
              <a:t>Height</a:t>
            </a:r>
            <a:r>
              <a:rPr sz="2800" b="1" spc="-3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-5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node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=</a:t>
            </a:r>
            <a:r>
              <a:rPr sz="2800" spc="-6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-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number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-5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edges</a:t>
            </a:r>
            <a:r>
              <a:rPr sz="2800" spc="-8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on</a:t>
            </a:r>
            <a:r>
              <a:rPr sz="2800" spc="-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longest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simple</a:t>
            </a:r>
            <a:r>
              <a:rPr sz="2800" spc="-9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path </a:t>
            </a:r>
            <a:r>
              <a:rPr sz="2800" spc="-10" dirty="0">
                <a:latin typeface="Cambria"/>
                <a:cs typeface="Cambria"/>
              </a:rPr>
              <a:t>from</a:t>
            </a:r>
            <a:r>
              <a:rPr sz="2800" spc="-114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-1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node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down</a:t>
            </a:r>
            <a:r>
              <a:rPr sz="2800" spc="-1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to</a:t>
            </a:r>
            <a:r>
              <a:rPr sz="2800" spc="-9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</a:t>
            </a:r>
            <a:r>
              <a:rPr sz="2800" spc="-10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leaf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55" dirty="0">
                <a:latin typeface="Cambria"/>
                <a:cs typeface="Cambria"/>
              </a:rPr>
              <a:t>Level</a:t>
            </a:r>
            <a:r>
              <a:rPr sz="2800" b="1" spc="-1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node</a:t>
            </a:r>
            <a:r>
              <a:rPr sz="2800" spc="-5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=</a:t>
            </a:r>
            <a:r>
              <a:rPr sz="2800" spc="-6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length</a:t>
            </a:r>
            <a:r>
              <a:rPr sz="2800" spc="-3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path</a:t>
            </a:r>
            <a:r>
              <a:rPr sz="2800" spc="-5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from</a:t>
            </a:r>
            <a:r>
              <a:rPr sz="2800" spc="-9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-6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root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to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-7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node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10" dirty="0">
                <a:latin typeface="Cambria"/>
                <a:cs typeface="Cambria"/>
              </a:rPr>
              <a:t>Height</a:t>
            </a:r>
            <a:r>
              <a:rPr sz="2800" b="1" spc="-6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tree</a:t>
            </a:r>
            <a:r>
              <a:rPr sz="2800" spc="-1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=</a:t>
            </a:r>
            <a:r>
              <a:rPr sz="2800" spc="-9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height</a:t>
            </a:r>
            <a:r>
              <a:rPr sz="2800" spc="-9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-9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root</a:t>
            </a:r>
            <a:r>
              <a:rPr sz="2800" spc="-90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node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11233" y="4030789"/>
            <a:ext cx="2705735" cy="1654175"/>
            <a:chOff x="3011233" y="4030789"/>
            <a:chExt cx="2705735" cy="1654175"/>
          </a:xfrm>
        </p:grpSpPr>
        <p:sp>
          <p:nvSpPr>
            <p:cNvPr id="7" name="object 7"/>
            <p:cNvSpPr/>
            <p:nvPr/>
          </p:nvSpPr>
          <p:spPr>
            <a:xfrm>
              <a:off x="3015995" y="4035552"/>
              <a:ext cx="2696210" cy="1644650"/>
            </a:xfrm>
            <a:custGeom>
              <a:avLst/>
              <a:gdLst/>
              <a:ahLst/>
              <a:cxnLst/>
              <a:rect l="l" t="t" r="r" b="b"/>
              <a:pathLst>
                <a:path w="2696210" h="1644650">
                  <a:moveTo>
                    <a:pt x="1706880" y="1243584"/>
                  </a:moveTo>
                  <a:lnTo>
                    <a:pt x="2217420" y="755904"/>
                  </a:lnTo>
                </a:path>
                <a:path w="2696210" h="1644650">
                  <a:moveTo>
                    <a:pt x="2695956" y="1279906"/>
                  </a:moveTo>
                  <a:lnTo>
                    <a:pt x="1476756" y="0"/>
                  </a:lnTo>
                </a:path>
                <a:path w="2696210" h="1644650">
                  <a:moveTo>
                    <a:pt x="774192" y="1644142"/>
                  </a:moveTo>
                  <a:lnTo>
                    <a:pt x="288036" y="1133729"/>
                  </a:lnTo>
                </a:path>
                <a:path w="2696210" h="1644650">
                  <a:moveTo>
                    <a:pt x="1316736" y="1247902"/>
                  </a:moveTo>
                  <a:lnTo>
                    <a:pt x="829056" y="735965"/>
                  </a:lnTo>
                </a:path>
                <a:path w="2696210" h="1644650">
                  <a:moveTo>
                    <a:pt x="0" y="1598676"/>
                  </a:moveTo>
                  <a:lnTo>
                    <a:pt x="1600200" y="746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4595" y="5084064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160528" y="0"/>
                  </a:moveTo>
                  <a:lnTo>
                    <a:pt x="109855" y="8128"/>
                  </a:lnTo>
                  <a:lnTo>
                    <a:pt x="65786" y="30987"/>
                  </a:lnTo>
                  <a:lnTo>
                    <a:pt x="30988" y="65786"/>
                  </a:lnTo>
                  <a:lnTo>
                    <a:pt x="8128" y="109855"/>
                  </a:lnTo>
                  <a:lnTo>
                    <a:pt x="0" y="160528"/>
                  </a:lnTo>
                  <a:lnTo>
                    <a:pt x="8128" y="211328"/>
                  </a:lnTo>
                  <a:lnTo>
                    <a:pt x="30988" y="255397"/>
                  </a:lnTo>
                  <a:lnTo>
                    <a:pt x="65786" y="290195"/>
                  </a:lnTo>
                  <a:lnTo>
                    <a:pt x="109855" y="313055"/>
                  </a:lnTo>
                  <a:lnTo>
                    <a:pt x="160528" y="321183"/>
                  </a:lnTo>
                  <a:lnTo>
                    <a:pt x="211328" y="313055"/>
                  </a:lnTo>
                  <a:lnTo>
                    <a:pt x="255396" y="290195"/>
                  </a:lnTo>
                  <a:lnTo>
                    <a:pt x="290194" y="255397"/>
                  </a:lnTo>
                  <a:lnTo>
                    <a:pt x="313055" y="211328"/>
                  </a:lnTo>
                  <a:lnTo>
                    <a:pt x="321182" y="160528"/>
                  </a:lnTo>
                  <a:lnTo>
                    <a:pt x="313055" y="109855"/>
                  </a:lnTo>
                  <a:lnTo>
                    <a:pt x="290194" y="65786"/>
                  </a:lnTo>
                  <a:lnTo>
                    <a:pt x="255396" y="30987"/>
                  </a:lnTo>
                  <a:lnTo>
                    <a:pt x="211328" y="8128"/>
                  </a:lnTo>
                  <a:lnTo>
                    <a:pt x="160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4595" y="5084064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0" y="160528"/>
                  </a:moveTo>
                  <a:lnTo>
                    <a:pt x="8128" y="109855"/>
                  </a:lnTo>
                  <a:lnTo>
                    <a:pt x="30988" y="65786"/>
                  </a:lnTo>
                  <a:lnTo>
                    <a:pt x="65786" y="30987"/>
                  </a:lnTo>
                  <a:lnTo>
                    <a:pt x="109855" y="8128"/>
                  </a:lnTo>
                  <a:lnTo>
                    <a:pt x="160528" y="0"/>
                  </a:lnTo>
                  <a:lnTo>
                    <a:pt x="211328" y="8128"/>
                  </a:lnTo>
                  <a:lnTo>
                    <a:pt x="255396" y="30987"/>
                  </a:lnTo>
                  <a:lnTo>
                    <a:pt x="290194" y="65786"/>
                  </a:lnTo>
                  <a:lnTo>
                    <a:pt x="313055" y="109855"/>
                  </a:lnTo>
                  <a:lnTo>
                    <a:pt x="321182" y="160528"/>
                  </a:lnTo>
                  <a:lnTo>
                    <a:pt x="313055" y="211328"/>
                  </a:lnTo>
                  <a:lnTo>
                    <a:pt x="290194" y="255397"/>
                  </a:lnTo>
                  <a:lnTo>
                    <a:pt x="255396" y="290195"/>
                  </a:lnTo>
                  <a:lnTo>
                    <a:pt x="211328" y="313055"/>
                  </a:lnTo>
                  <a:lnTo>
                    <a:pt x="160528" y="321183"/>
                  </a:lnTo>
                  <a:lnTo>
                    <a:pt x="109855" y="313055"/>
                  </a:lnTo>
                  <a:lnTo>
                    <a:pt x="65786" y="290195"/>
                  </a:lnTo>
                  <a:lnTo>
                    <a:pt x="30988" y="255397"/>
                  </a:lnTo>
                  <a:lnTo>
                    <a:pt x="8128" y="211328"/>
                  </a:lnTo>
                  <a:lnTo>
                    <a:pt x="0" y="1605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30321" y="508685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42005" y="5475478"/>
            <a:ext cx="332740" cy="332740"/>
            <a:chOff x="2842005" y="5475478"/>
            <a:chExt cx="332740" cy="332740"/>
          </a:xfrm>
        </p:grpSpPr>
        <p:sp>
          <p:nvSpPr>
            <p:cNvPr id="12" name="object 12"/>
            <p:cNvSpPr/>
            <p:nvPr/>
          </p:nvSpPr>
          <p:spPr>
            <a:xfrm>
              <a:off x="2848355" y="5481828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160019" y="0"/>
                  </a:moveTo>
                  <a:lnTo>
                    <a:pt x="109474" y="8128"/>
                  </a:lnTo>
                  <a:lnTo>
                    <a:pt x="65531" y="30861"/>
                  </a:lnTo>
                  <a:lnTo>
                    <a:pt x="30861" y="65532"/>
                  </a:lnTo>
                  <a:lnTo>
                    <a:pt x="8127" y="109435"/>
                  </a:lnTo>
                  <a:lnTo>
                    <a:pt x="0" y="160020"/>
                  </a:lnTo>
                  <a:lnTo>
                    <a:pt x="8127" y="210604"/>
                  </a:lnTo>
                  <a:lnTo>
                    <a:pt x="30861" y="254520"/>
                  </a:lnTo>
                  <a:lnTo>
                    <a:pt x="65531" y="289166"/>
                  </a:lnTo>
                  <a:lnTo>
                    <a:pt x="109474" y="311886"/>
                  </a:lnTo>
                  <a:lnTo>
                    <a:pt x="160019" y="320040"/>
                  </a:lnTo>
                  <a:lnTo>
                    <a:pt x="210566" y="311886"/>
                  </a:lnTo>
                  <a:lnTo>
                    <a:pt x="254507" y="289166"/>
                  </a:lnTo>
                  <a:lnTo>
                    <a:pt x="289179" y="254520"/>
                  </a:lnTo>
                  <a:lnTo>
                    <a:pt x="311912" y="210604"/>
                  </a:lnTo>
                  <a:lnTo>
                    <a:pt x="320039" y="160020"/>
                  </a:lnTo>
                  <a:lnTo>
                    <a:pt x="311912" y="109435"/>
                  </a:lnTo>
                  <a:lnTo>
                    <a:pt x="289179" y="65532"/>
                  </a:lnTo>
                  <a:lnTo>
                    <a:pt x="254507" y="30861"/>
                  </a:lnTo>
                  <a:lnTo>
                    <a:pt x="210566" y="8128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48355" y="5481828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160020"/>
                  </a:moveTo>
                  <a:lnTo>
                    <a:pt x="8127" y="109435"/>
                  </a:lnTo>
                  <a:lnTo>
                    <a:pt x="30861" y="65532"/>
                  </a:lnTo>
                  <a:lnTo>
                    <a:pt x="65531" y="30861"/>
                  </a:lnTo>
                  <a:lnTo>
                    <a:pt x="109474" y="8128"/>
                  </a:lnTo>
                  <a:lnTo>
                    <a:pt x="160019" y="0"/>
                  </a:lnTo>
                  <a:lnTo>
                    <a:pt x="210566" y="8128"/>
                  </a:lnTo>
                  <a:lnTo>
                    <a:pt x="254507" y="30861"/>
                  </a:lnTo>
                  <a:lnTo>
                    <a:pt x="289179" y="65532"/>
                  </a:lnTo>
                  <a:lnTo>
                    <a:pt x="311912" y="109435"/>
                  </a:lnTo>
                  <a:lnTo>
                    <a:pt x="320039" y="160020"/>
                  </a:lnTo>
                  <a:lnTo>
                    <a:pt x="311912" y="210604"/>
                  </a:lnTo>
                  <a:lnTo>
                    <a:pt x="289179" y="254520"/>
                  </a:lnTo>
                  <a:lnTo>
                    <a:pt x="254507" y="289166"/>
                  </a:lnTo>
                  <a:lnTo>
                    <a:pt x="210566" y="311886"/>
                  </a:lnTo>
                  <a:lnTo>
                    <a:pt x="160019" y="320040"/>
                  </a:lnTo>
                  <a:lnTo>
                    <a:pt x="109474" y="311886"/>
                  </a:lnTo>
                  <a:lnTo>
                    <a:pt x="65531" y="289166"/>
                  </a:lnTo>
                  <a:lnTo>
                    <a:pt x="30861" y="254520"/>
                  </a:lnTo>
                  <a:lnTo>
                    <a:pt x="8127" y="210604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69183" y="5483758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14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43046" y="5475478"/>
            <a:ext cx="334010" cy="332740"/>
            <a:chOff x="3543046" y="5475478"/>
            <a:chExt cx="334010" cy="332740"/>
          </a:xfrm>
        </p:grpSpPr>
        <p:sp>
          <p:nvSpPr>
            <p:cNvPr id="16" name="object 16"/>
            <p:cNvSpPr/>
            <p:nvPr/>
          </p:nvSpPr>
          <p:spPr>
            <a:xfrm>
              <a:off x="3549396" y="5481828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160527" y="0"/>
                  </a:moveTo>
                  <a:lnTo>
                    <a:pt x="109854" y="8128"/>
                  </a:lnTo>
                  <a:lnTo>
                    <a:pt x="65786" y="30861"/>
                  </a:lnTo>
                  <a:lnTo>
                    <a:pt x="30987" y="65532"/>
                  </a:lnTo>
                  <a:lnTo>
                    <a:pt x="8127" y="109435"/>
                  </a:lnTo>
                  <a:lnTo>
                    <a:pt x="0" y="160020"/>
                  </a:lnTo>
                  <a:lnTo>
                    <a:pt x="8127" y="210604"/>
                  </a:lnTo>
                  <a:lnTo>
                    <a:pt x="30987" y="254520"/>
                  </a:lnTo>
                  <a:lnTo>
                    <a:pt x="65786" y="289166"/>
                  </a:lnTo>
                  <a:lnTo>
                    <a:pt x="109854" y="311886"/>
                  </a:lnTo>
                  <a:lnTo>
                    <a:pt x="160527" y="320040"/>
                  </a:lnTo>
                  <a:lnTo>
                    <a:pt x="211327" y="311886"/>
                  </a:lnTo>
                  <a:lnTo>
                    <a:pt x="255396" y="289166"/>
                  </a:lnTo>
                  <a:lnTo>
                    <a:pt x="290194" y="254520"/>
                  </a:lnTo>
                  <a:lnTo>
                    <a:pt x="313054" y="210604"/>
                  </a:lnTo>
                  <a:lnTo>
                    <a:pt x="321182" y="160020"/>
                  </a:lnTo>
                  <a:lnTo>
                    <a:pt x="313054" y="109435"/>
                  </a:lnTo>
                  <a:lnTo>
                    <a:pt x="290194" y="65532"/>
                  </a:lnTo>
                  <a:lnTo>
                    <a:pt x="255396" y="30861"/>
                  </a:lnTo>
                  <a:lnTo>
                    <a:pt x="211327" y="8128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49396" y="5481828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0" y="160020"/>
                  </a:moveTo>
                  <a:lnTo>
                    <a:pt x="8127" y="109435"/>
                  </a:lnTo>
                  <a:lnTo>
                    <a:pt x="30987" y="65532"/>
                  </a:lnTo>
                  <a:lnTo>
                    <a:pt x="65786" y="30861"/>
                  </a:lnTo>
                  <a:lnTo>
                    <a:pt x="109854" y="8128"/>
                  </a:lnTo>
                  <a:lnTo>
                    <a:pt x="160527" y="0"/>
                  </a:lnTo>
                  <a:lnTo>
                    <a:pt x="211327" y="8128"/>
                  </a:lnTo>
                  <a:lnTo>
                    <a:pt x="255396" y="30861"/>
                  </a:lnTo>
                  <a:lnTo>
                    <a:pt x="290194" y="65532"/>
                  </a:lnTo>
                  <a:lnTo>
                    <a:pt x="313054" y="109435"/>
                  </a:lnTo>
                  <a:lnTo>
                    <a:pt x="321182" y="160020"/>
                  </a:lnTo>
                  <a:lnTo>
                    <a:pt x="313054" y="210604"/>
                  </a:lnTo>
                  <a:lnTo>
                    <a:pt x="290194" y="254520"/>
                  </a:lnTo>
                  <a:lnTo>
                    <a:pt x="255396" y="289166"/>
                  </a:lnTo>
                  <a:lnTo>
                    <a:pt x="211327" y="311886"/>
                  </a:lnTo>
                  <a:lnTo>
                    <a:pt x="160527" y="320040"/>
                  </a:lnTo>
                  <a:lnTo>
                    <a:pt x="109854" y="311886"/>
                  </a:lnTo>
                  <a:lnTo>
                    <a:pt x="65786" y="289166"/>
                  </a:lnTo>
                  <a:lnTo>
                    <a:pt x="30987" y="254520"/>
                  </a:lnTo>
                  <a:lnTo>
                    <a:pt x="8127" y="210604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35121" y="548375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95446" y="4637278"/>
            <a:ext cx="334010" cy="332740"/>
            <a:chOff x="3695446" y="4637278"/>
            <a:chExt cx="334010" cy="332740"/>
          </a:xfrm>
        </p:grpSpPr>
        <p:sp>
          <p:nvSpPr>
            <p:cNvPr id="20" name="object 20"/>
            <p:cNvSpPr/>
            <p:nvPr/>
          </p:nvSpPr>
          <p:spPr>
            <a:xfrm>
              <a:off x="3701796" y="4643628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160527" y="0"/>
                  </a:moveTo>
                  <a:lnTo>
                    <a:pt x="109854" y="8128"/>
                  </a:lnTo>
                  <a:lnTo>
                    <a:pt x="65786" y="30861"/>
                  </a:lnTo>
                  <a:lnTo>
                    <a:pt x="30987" y="65532"/>
                  </a:lnTo>
                  <a:lnTo>
                    <a:pt x="8127" y="109474"/>
                  </a:lnTo>
                  <a:lnTo>
                    <a:pt x="0" y="160020"/>
                  </a:lnTo>
                  <a:lnTo>
                    <a:pt x="8127" y="210566"/>
                  </a:lnTo>
                  <a:lnTo>
                    <a:pt x="30987" y="254508"/>
                  </a:lnTo>
                  <a:lnTo>
                    <a:pt x="65786" y="289179"/>
                  </a:lnTo>
                  <a:lnTo>
                    <a:pt x="109854" y="311912"/>
                  </a:lnTo>
                  <a:lnTo>
                    <a:pt x="160527" y="320040"/>
                  </a:lnTo>
                  <a:lnTo>
                    <a:pt x="211327" y="311912"/>
                  </a:lnTo>
                  <a:lnTo>
                    <a:pt x="255396" y="289179"/>
                  </a:lnTo>
                  <a:lnTo>
                    <a:pt x="290194" y="254508"/>
                  </a:lnTo>
                  <a:lnTo>
                    <a:pt x="313054" y="210566"/>
                  </a:lnTo>
                  <a:lnTo>
                    <a:pt x="321182" y="160020"/>
                  </a:lnTo>
                  <a:lnTo>
                    <a:pt x="313054" y="109474"/>
                  </a:lnTo>
                  <a:lnTo>
                    <a:pt x="290194" y="65532"/>
                  </a:lnTo>
                  <a:lnTo>
                    <a:pt x="255396" y="30861"/>
                  </a:lnTo>
                  <a:lnTo>
                    <a:pt x="211327" y="8128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01796" y="4643628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0" y="160020"/>
                  </a:moveTo>
                  <a:lnTo>
                    <a:pt x="8127" y="109474"/>
                  </a:lnTo>
                  <a:lnTo>
                    <a:pt x="30987" y="65532"/>
                  </a:lnTo>
                  <a:lnTo>
                    <a:pt x="65786" y="30861"/>
                  </a:lnTo>
                  <a:lnTo>
                    <a:pt x="109854" y="8128"/>
                  </a:lnTo>
                  <a:lnTo>
                    <a:pt x="160527" y="0"/>
                  </a:lnTo>
                  <a:lnTo>
                    <a:pt x="211327" y="8128"/>
                  </a:lnTo>
                  <a:lnTo>
                    <a:pt x="255396" y="30861"/>
                  </a:lnTo>
                  <a:lnTo>
                    <a:pt x="290194" y="65532"/>
                  </a:lnTo>
                  <a:lnTo>
                    <a:pt x="313054" y="109474"/>
                  </a:lnTo>
                  <a:lnTo>
                    <a:pt x="321182" y="160020"/>
                  </a:lnTo>
                  <a:lnTo>
                    <a:pt x="313054" y="210566"/>
                  </a:lnTo>
                  <a:lnTo>
                    <a:pt x="290194" y="254508"/>
                  </a:lnTo>
                  <a:lnTo>
                    <a:pt x="255396" y="289179"/>
                  </a:lnTo>
                  <a:lnTo>
                    <a:pt x="211327" y="311912"/>
                  </a:lnTo>
                  <a:lnTo>
                    <a:pt x="160527" y="320040"/>
                  </a:lnTo>
                  <a:lnTo>
                    <a:pt x="109854" y="311912"/>
                  </a:lnTo>
                  <a:lnTo>
                    <a:pt x="65786" y="289179"/>
                  </a:lnTo>
                  <a:lnTo>
                    <a:pt x="30987" y="254508"/>
                  </a:lnTo>
                  <a:lnTo>
                    <a:pt x="8127" y="210566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87521" y="46455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52646" y="3951478"/>
            <a:ext cx="600710" cy="1460500"/>
            <a:chOff x="4152646" y="3951478"/>
            <a:chExt cx="600710" cy="1460500"/>
          </a:xfrm>
        </p:grpSpPr>
        <p:sp>
          <p:nvSpPr>
            <p:cNvPr id="24" name="object 24"/>
            <p:cNvSpPr/>
            <p:nvPr/>
          </p:nvSpPr>
          <p:spPr>
            <a:xfrm>
              <a:off x="4158996" y="5084064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160527" y="0"/>
                  </a:moveTo>
                  <a:lnTo>
                    <a:pt x="109854" y="8128"/>
                  </a:lnTo>
                  <a:lnTo>
                    <a:pt x="65786" y="30987"/>
                  </a:lnTo>
                  <a:lnTo>
                    <a:pt x="30987" y="65786"/>
                  </a:lnTo>
                  <a:lnTo>
                    <a:pt x="8127" y="109855"/>
                  </a:lnTo>
                  <a:lnTo>
                    <a:pt x="0" y="160528"/>
                  </a:lnTo>
                  <a:lnTo>
                    <a:pt x="8127" y="211328"/>
                  </a:lnTo>
                  <a:lnTo>
                    <a:pt x="30987" y="255397"/>
                  </a:lnTo>
                  <a:lnTo>
                    <a:pt x="65786" y="290195"/>
                  </a:lnTo>
                  <a:lnTo>
                    <a:pt x="109854" y="313055"/>
                  </a:lnTo>
                  <a:lnTo>
                    <a:pt x="160527" y="321183"/>
                  </a:lnTo>
                  <a:lnTo>
                    <a:pt x="211327" y="313055"/>
                  </a:lnTo>
                  <a:lnTo>
                    <a:pt x="255396" y="290195"/>
                  </a:lnTo>
                  <a:lnTo>
                    <a:pt x="290194" y="255397"/>
                  </a:lnTo>
                  <a:lnTo>
                    <a:pt x="313054" y="211328"/>
                  </a:lnTo>
                  <a:lnTo>
                    <a:pt x="321182" y="160528"/>
                  </a:lnTo>
                  <a:lnTo>
                    <a:pt x="313054" y="109855"/>
                  </a:lnTo>
                  <a:lnTo>
                    <a:pt x="290194" y="65786"/>
                  </a:lnTo>
                  <a:lnTo>
                    <a:pt x="255396" y="30987"/>
                  </a:lnTo>
                  <a:lnTo>
                    <a:pt x="211327" y="8128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58996" y="5084064"/>
              <a:ext cx="321310" cy="321310"/>
            </a:xfrm>
            <a:custGeom>
              <a:avLst/>
              <a:gdLst/>
              <a:ahLst/>
              <a:cxnLst/>
              <a:rect l="l" t="t" r="r" b="b"/>
              <a:pathLst>
                <a:path w="321310" h="321310">
                  <a:moveTo>
                    <a:pt x="0" y="160528"/>
                  </a:moveTo>
                  <a:lnTo>
                    <a:pt x="8127" y="109855"/>
                  </a:lnTo>
                  <a:lnTo>
                    <a:pt x="30987" y="65786"/>
                  </a:lnTo>
                  <a:lnTo>
                    <a:pt x="65786" y="30987"/>
                  </a:lnTo>
                  <a:lnTo>
                    <a:pt x="109854" y="8128"/>
                  </a:lnTo>
                  <a:lnTo>
                    <a:pt x="160527" y="0"/>
                  </a:lnTo>
                  <a:lnTo>
                    <a:pt x="211327" y="8128"/>
                  </a:lnTo>
                  <a:lnTo>
                    <a:pt x="255396" y="30987"/>
                  </a:lnTo>
                  <a:lnTo>
                    <a:pt x="290194" y="65786"/>
                  </a:lnTo>
                  <a:lnTo>
                    <a:pt x="313054" y="109855"/>
                  </a:lnTo>
                  <a:lnTo>
                    <a:pt x="321182" y="160528"/>
                  </a:lnTo>
                  <a:lnTo>
                    <a:pt x="313054" y="211328"/>
                  </a:lnTo>
                  <a:lnTo>
                    <a:pt x="290194" y="255397"/>
                  </a:lnTo>
                  <a:lnTo>
                    <a:pt x="255396" y="290195"/>
                  </a:lnTo>
                  <a:lnTo>
                    <a:pt x="211327" y="313055"/>
                  </a:lnTo>
                  <a:lnTo>
                    <a:pt x="160527" y="321183"/>
                  </a:lnTo>
                  <a:lnTo>
                    <a:pt x="109854" y="313055"/>
                  </a:lnTo>
                  <a:lnTo>
                    <a:pt x="65786" y="290195"/>
                  </a:lnTo>
                  <a:lnTo>
                    <a:pt x="30987" y="255397"/>
                  </a:lnTo>
                  <a:lnTo>
                    <a:pt x="8127" y="211328"/>
                  </a:lnTo>
                  <a:lnTo>
                    <a:pt x="0" y="1605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25696" y="3957828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160527" y="0"/>
                  </a:moveTo>
                  <a:lnTo>
                    <a:pt x="109854" y="8128"/>
                  </a:lnTo>
                  <a:lnTo>
                    <a:pt x="65786" y="30861"/>
                  </a:lnTo>
                  <a:lnTo>
                    <a:pt x="30987" y="65532"/>
                  </a:lnTo>
                  <a:lnTo>
                    <a:pt x="8127" y="109474"/>
                  </a:lnTo>
                  <a:lnTo>
                    <a:pt x="0" y="160020"/>
                  </a:lnTo>
                  <a:lnTo>
                    <a:pt x="8127" y="210566"/>
                  </a:lnTo>
                  <a:lnTo>
                    <a:pt x="30987" y="254508"/>
                  </a:lnTo>
                  <a:lnTo>
                    <a:pt x="65786" y="289179"/>
                  </a:lnTo>
                  <a:lnTo>
                    <a:pt x="109854" y="311912"/>
                  </a:lnTo>
                  <a:lnTo>
                    <a:pt x="160527" y="320040"/>
                  </a:lnTo>
                  <a:lnTo>
                    <a:pt x="211327" y="311912"/>
                  </a:lnTo>
                  <a:lnTo>
                    <a:pt x="255396" y="289179"/>
                  </a:lnTo>
                  <a:lnTo>
                    <a:pt x="290194" y="254508"/>
                  </a:lnTo>
                  <a:lnTo>
                    <a:pt x="313054" y="210566"/>
                  </a:lnTo>
                  <a:lnTo>
                    <a:pt x="321182" y="160020"/>
                  </a:lnTo>
                  <a:lnTo>
                    <a:pt x="313054" y="109474"/>
                  </a:lnTo>
                  <a:lnTo>
                    <a:pt x="290194" y="65532"/>
                  </a:lnTo>
                  <a:lnTo>
                    <a:pt x="255396" y="30861"/>
                  </a:lnTo>
                  <a:lnTo>
                    <a:pt x="211327" y="8128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25696" y="3957828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0" y="160020"/>
                  </a:moveTo>
                  <a:lnTo>
                    <a:pt x="8127" y="109474"/>
                  </a:lnTo>
                  <a:lnTo>
                    <a:pt x="30987" y="65532"/>
                  </a:lnTo>
                  <a:lnTo>
                    <a:pt x="65786" y="30861"/>
                  </a:lnTo>
                  <a:lnTo>
                    <a:pt x="109854" y="8128"/>
                  </a:lnTo>
                  <a:lnTo>
                    <a:pt x="160527" y="0"/>
                  </a:lnTo>
                  <a:lnTo>
                    <a:pt x="211327" y="8128"/>
                  </a:lnTo>
                  <a:lnTo>
                    <a:pt x="255396" y="30861"/>
                  </a:lnTo>
                  <a:lnTo>
                    <a:pt x="290194" y="65532"/>
                  </a:lnTo>
                  <a:lnTo>
                    <a:pt x="313054" y="109474"/>
                  </a:lnTo>
                  <a:lnTo>
                    <a:pt x="321182" y="160020"/>
                  </a:lnTo>
                  <a:lnTo>
                    <a:pt x="313054" y="210566"/>
                  </a:lnTo>
                  <a:lnTo>
                    <a:pt x="290194" y="254508"/>
                  </a:lnTo>
                  <a:lnTo>
                    <a:pt x="255396" y="289179"/>
                  </a:lnTo>
                  <a:lnTo>
                    <a:pt x="211327" y="311912"/>
                  </a:lnTo>
                  <a:lnTo>
                    <a:pt x="160527" y="320040"/>
                  </a:lnTo>
                  <a:lnTo>
                    <a:pt x="109854" y="311912"/>
                  </a:lnTo>
                  <a:lnTo>
                    <a:pt x="65786" y="289179"/>
                  </a:lnTo>
                  <a:lnTo>
                    <a:pt x="30987" y="254508"/>
                  </a:lnTo>
                  <a:lnTo>
                    <a:pt x="8127" y="210566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11421" y="395909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063997" y="4637278"/>
            <a:ext cx="334010" cy="332740"/>
            <a:chOff x="5063997" y="4637278"/>
            <a:chExt cx="334010" cy="332740"/>
          </a:xfrm>
        </p:grpSpPr>
        <p:sp>
          <p:nvSpPr>
            <p:cNvPr id="30" name="object 30"/>
            <p:cNvSpPr/>
            <p:nvPr/>
          </p:nvSpPr>
          <p:spPr>
            <a:xfrm>
              <a:off x="5070347" y="4643628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160527" y="0"/>
                  </a:moveTo>
                  <a:lnTo>
                    <a:pt x="109854" y="8128"/>
                  </a:lnTo>
                  <a:lnTo>
                    <a:pt x="65786" y="30861"/>
                  </a:lnTo>
                  <a:lnTo>
                    <a:pt x="30987" y="65532"/>
                  </a:lnTo>
                  <a:lnTo>
                    <a:pt x="8127" y="109474"/>
                  </a:lnTo>
                  <a:lnTo>
                    <a:pt x="0" y="160020"/>
                  </a:lnTo>
                  <a:lnTo>
                    <a:pt x="8127" y="210566"/>
                  </a:lnTo>
                  <a:lnTo>
                    <a:pt x="30987" y="254508"/>
                  </a:lnTo>
                  <a:lnTo>
                    <a:pt x="65786" y="289179"/>
                  </a:lnTo>
                  <a:lnTo>
                    <a:pt x="109854" y="311912"/>
                  </a:lnTo>
                  <a:lnTo>
                    <a:pt x="160527" y="320040"/>
                  </a:lnTo>
                  <a:lnTo>
                    <a:pt x="211327" y="311912"/>
                  </a:lnTo>
                  <a:lnTo>
                    <a:pt x="255397" y="289179"/>
                  </a:lnTo>
                  <a:lnTo>
                    <a:pt x="290194" y="254508"/>
                  </a:lnTo>
                  <a:lnTo>
                    <a:pt x="313054" y="210566"/>
                  </a:lnTo>
                  <a:lnTo>
                    <a:pt x="321182" y="160020"/>
                  </a:lnTo>
                  <a:lnTo>
                    <a:pt x="313054" y="109474"/>
                  </a:lnTo>
                  <a:lnTo>
                    <a:pt x="290194" y="65532"/>
                  </a:lnTo>
                  <a:lnTo>
                    <a:pt x="255397" y="30861"/>
                  </a:lnTo>
                  <a:lnTo>
                    <a:pt x="211327" y="8128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70347" y="4643628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0" y="160020"/>
                  </a:moveTo>
                  <a:lnTo>
                    <a:pt x="8127" y="109474"/>
                  </a:lnTo>
                  <a:lnTo>
                    <a:pt x="30987" y="65532"/>
                  </a:lnTo>
                  <a:lnTo>
                    <a:pt x="65786" y="30861"/>
                  </a:lnTo>
                  <a:lnTo>
                    <a:pt x="109854" y="8128"/>
                  </a:lnTo>
                  <a:lnTo>
                    <a:pt x="160527" y="0"/>
                  </a:lnTo>
                  <a:lnTo>
                    <a:pt x="211327" y="8128"/>
                  </a:lnTo>
                  <a:lnTo>
                    <a:pt x="255397" y="30861"/>
                  </a:lnTo>
                  <a:lnTo>
                    <a:pt x="290194" y="65532"/>
                  </a:lnTo>
                  <a:lnTo>
                    <a:pt x="313054" y="109474"/>
                  </a:lnTo>
                  <a:lnTo>
                    <a:pt x="321182" y="160020"/>
                  </a:lnTo>
                  <a:lnTo>
                    <a:pt x="313054" y="210566"/>
                  </a:lnTo>
                  <a:lnTo>
                    <a:pt x="290194" y="254508"/>
                  </a:lnTo>
                  <a:lnTo>
                    <a:pt x="255397" y="289179"/>
                  </a:lnTo>
                  <a:lnTo>
                    <a:pt x="211327" y="311912"/>
                  </a:lnTo>
                  <a:lnTo>
                    <a:pt x="160527" y="320040"/>
                  </a:lnTo>
                  <a:lnTo>
                    <a:pt x="109854" y="311912"/>
                  </a:lnTo>
                  <a:lnTo>
                    <a:pt x="65786" y="289179"/>
                  </a:lnTo>
                  <a:lnTo>
                    <a:pt x="30987" y="254508"/>
                  </a:lnTo>
                  <a:lnTo>
                    <a:pt x="8127" y="210566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156072" y="464553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550409" y="5077714"/>
            <a:ext cx="332740" cy="334010"/>
            <a:chOff x="4550409" y="5077714"/>
            <a:chExt cx="332740" cy="334010"/>
          </a:xfrm>
        </p:grpSpPr>
        <p:sp>
          <p:nvSpPr>
            <p:cNvPr id="34" name="object 34"/>
            <p:cNvSpPr/>
            <p:nvPr/>
          </p:nvSpPr>
          <p:spPr>
            <a:xfrm>
              <a:off x="4556759" y="5084064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160019" y="0"/>
                  </a:moveTo>
                  <a:lnTo>
                    <a:pt x="109474" y="8128"/>
                  </a:lnTo>
                  <a:lnTo>
                    <a:pt x="65531" y="30987"/>
                  </a:lnTo>
                  <a:lnTo>
                    <a:pt x="30861" y="65786"/>
                  </a:lnTo>
                  <a:lnTo>
                    <a:pt x="8127" y="109855"/>
                  </a:lnTo>
                  <a:lnTo>
                    <a:pt x="0" y="160528"/>
                  </a:lnTo>
                  <a:lnTo>
                    <a:pt x="8127" y="211328"/>
                  </a:lnTo>
                  <a:lnTo>
                    <a:pt x="30861" y="255397"/>
                  </a:lnTo>
                  <a:lnTo>
                    <a:pt x="65531" y="290195"/>
                  </a:lnTo>
                  <a:lnTo>
                    <a:pt x="109474" y="313055"/>
                  </a:lnTo>
                  <a:lnTo>
                    <a:pt x="160019" y="321183"/>
                  </a:lnTo>
                  <a:lnTo>
                    <a:pt x="210565" y="313055"/>
                  </a:lnTo>
                  <a:lnTo>
                    <a:pt x="254507" y="290195"/>
                  </a:lnTo>
                  <a:lnTo>
                    <a:pt x="289178" y="255397"/>
                  </a:lnTo>
                  <a:lnTo>
                    <a:pt x="311912" y="211328"/>
                  </a:lnTo>
                  <a:lnTo>
                    <a:pt x="320039" y="160528"/>
                  </a:lnTo>
                  <a:lnTo>
                    <a:pt x="311912" y="109855"/>
                  </a:lnTo>
                  <a:lnTo>
                    <a:pt x="289178" y="65786"/>
                  </a:lnTo>
                  <a:lnTo>
                    <a:pt x="254507" y="30987"/>
                  </a:lnTo>
                  <a:lnTo>
                    <a:pt x="210565" y="8128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56759" y="5084064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0" y="160528"/>
                  </a:moveTo>
                  <a:lnTo>
                    <a:pt x="8127" y="109855"/>
                  </a:lnTo>
                  <a:lnTo>
                    <a:pt x="30861" y="65786"/>
                  </a:lnTo>
                  <a:lnTo>
                    <a:pt x="65531" y="30987"/>
                  </a:lnTo>
                  <a:lnTo>
                    <a:pt x="109474" y="8128"/>
                  </a:lnTo>
                  <a:lnTo>
                    <a:pt x="160019" y="0"/>
                  </a:lnTo>
                  <a:lnTo>
                    <a:pt x="210565" y="8128"/>
                  </a:lnTo>
                  <a:lnTo>
                    <a:pt x="254507" y="30987"/>
                  </a:lnTo>
                  <a:lnTo>
                    <a:pt x="289178" y="65786"/>
                  </a:lnTo>
                  <a:lnTo>
                    <a:pt x="311912" y="109855"/>
                  </a:lnTo>
                  <a:lnTo>
                    <a:pt x="320039" y="160528"/>
                  </a:lnTo>
                  <a:lnTo>
                    <a:pt x="311912" y="211328"/>
                  </a:lnTo>
                  <a:lnTo>
                    <a:pt x="289178" y="255397"/>
                  </a:lnTo>
                  <a:lnTo>
                    <a:pt x="254507" y="290195"/>
                  </a:lnTo>
                  <a:lnTo>
                    <a:pt x="210565" y="313055"/>
                  </a:lnTo>
                  <a:lnTo>
                    <a:pt x="160019" y="321183"/>
                  </a:lnTo>
                  <a:lnTo>
                    <a:pt x="109474" y="313055"/>
                  </a:lnTo>
                  <a:lnTo>
                    <a:pt x="65531" y="290195"/>
                  </a:lnTo>
                  <a:lnTo>
                    <a:pt x="30861" y="255397"/>
                  </a:lnTo>
                  <a:lnTo>
                    <a:pt x="8127" y="211328"/>
                  </a:lnTo>
                  <a:lnTo>
                    <a:pt x="0" y="1605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80713" y="5086858"/>
            <a:ext cx="61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16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50" dirty="0">
                <a:latin typeface="Microsoft Sans Serif"/>
                <a:cs typeface="Microsoft Sans Serif"/>
              </a:rPr>
              <a:t>9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464809" y="5077714"/>
            <a:ext cx="332740" cy="334010"/>
            <a:chOff x="5464809" y="5077714"/>
            <a:chExt cx="332740" cy="334010"/>
          </a:xfrm>
        </p:grpSpPr>
        <p:sp>
          <p:nvSpPr>
            <p:cNvPr id="38" name="object 38"/>
            <p:cNvSpPr/>
            <p:nvPr/>
          </p:nvSpPr>
          <p:spPr>
            <a:xfrm>
              <a:off x="5471159" y="5084064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160019" y="0"/>
                  </a:moveTo>
                  <a:lnTo>
                    <a:pt x="109474" y="8128"/>
                  </a:lnTo>
                  <a:lnTo>
                    <a:pt x="65531" y="30987"/>
                  </a:lnTo>
                  <a:lnTo>
                    <a:pt x="30861" y="65786"/>
                  </a:lnTo>
                  <a:lnTo>
                    <a:pt x="8127" y="109855"/>
                  </a:lnTo>
                  <a:lnTo>
                    <a:pt x="0" y="160528"/>
                  </a:lnTo>
                  <a:lnTo>
                    <a:pt x="8127" y="211328"/>
                  </a:lnTo>
                  <a:lnTo>
                    <a:pt x="30861" y="255397"/>
                  </a:lnTo>
                  <a:lnTo>
                    <a:pt x="65531" y="290195"/>
                  </a:lnTo>
                  <a:lnTo>
                    <a:pt x="109474" y="313055"/>
                  </a:lnTo>
                  <a:lnTo>
                    <a:pt x="160019" y="321183"/>
                  </a:lnTo>
                  <a:lnTo>
                    <a:pt x="210565" y="313055"/>
                  </a:lnTo>
                  <a:lnTo>
                    <a:pt x="254507" y="290195"/>
                  </a:lnTo>
                  <a:lnTo>
                    <a:pt x="289178" y="255397"/>
                  </a:lnTo>
                  <a:lnTo>
                    <a:pt x="311912" y="211328"/>
                  </a:lnTo>
                  <a:lnTo>
                    <a:pt x="320039" y="160528"/>
                  </a:lnTo>
                  <a:lnTo>
                    <a:pt x="311912" y="109855"/>
                  </a:lnTo>
                  <a:lnTo>
                    <a:pt x="289178" y="65786"/>
                  </a:lnTo>
                  <a:lnTo>
                    <a:pt x="254507" y="30987"/>
                  </a:lnTo>
                  <a:lnTo>
                    <a:pt x="210565" y="8128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71159" y="5084064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0" y="160528"/>
                  </a:moveTo>
                  <a:lnTo>
                    <a:pt x="8127" y="109855"/>
                  </a:lnTo>
                  <a:lnTo>
                    <a:pt x="30861" y="65786"/>
                  </a:lnTo>
                  <a:lnTo>
                    <a:pt x="65531" y="30987"/>
                  </a:lnTo>
                  <a:lnTo>
                    <a:pt x="109474" y="8128"/>
                  </a:lnTo>
                  <a:lnTo>
                    <a:pt x="160019" y="0"/>
                  </a:lnTo>
                  <a:lnTo>
                    <a:pt x="210565" y="8128"/>
                  </a:lnTo>
                  <a:lnTo>
                    <a:pt x="254507" y="30987"/>
                  </a:lnTo>
                  <a:lnTo>
                    <a:pt x="289178" y="65786"/>
                  </a:lnTo>
                  <a:lnTo>
                    <a:pt x="311912" y="109855"/>
                  </a:lnTo>
                  <a:lnTo>
                    <a:pt x="320039" y="160528"/>
                  </a:lnTo>
                  <a:lnTo>
                    <a:pt x="311912" y="211328"/>
                  </a:lnTo>
                  <a:lnTo>
                    <a:pt x="289178" y="255397"/>
                  </a:lnTo>
                  <a:lnTo>
                    <a:pt x="254507" y="290195"/>
                  </a:lnTo>
                  <a:lnTo>
                    <a:pt x="210565" y="313055"/>
                  </a:lnTo>
                  <a:lnTo>
                    <a:pt x="160019" y="321183"/>
                  </a:lnTo>
                  <a:lnTo>
                    <a:pt x="109474" y="313055"/>
                  </a:lnTo>
                  <a:lnTo>
                    <a:pt x="65531" y="290195"/>
                  </a:lnTo>
                  <a:lnTo>
                    <a:pt x="30861" y="255397"/>
                  </a:lnTo>
                  <a:lnTo>
                    <a:pt x="8127" y="211328"/>
                  </a:lnTo>
                  <a:lnTo>
                    <a:pt x="0" y="1605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492241" y="5086858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10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66409" y="3921379"/>
            <a:ext cx="1768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Height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root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14600" y="4087367"/>
            <a:ext cx="2971800" cy="1158240"/>
          </a:xfrm>
          <a:custGeom>
            <a:avLst/>
            <a:gdLst/>
            <a:ahLst/>
            <a:cxnLst/>
            <a:rect l="l" t="t" r="r" b="b"/>
            <a:pathLst>
              <a:path w="2971800" h="1158239">
                <a:moveTo>
                  <a:pt x="609600" y="1120140"/>
                </a:moveTo>
                <a:lnTo>
                  <a:pt x="533400" y="1082040"/>
                </a:lnTo>
                <a:lnTo>
                  <a:pt x="533400" y="1113790"/>
                </a:lnTo>
                <a:lnTo>
                  <a:pt x="0" y="1113790"/>
                </a:lnTo>
                <a:lnTo>
                  <a:pt x="0" y="1126490"/>
                </a:lnTo>
                <a:lnTo>
                  <a:pt x="533400" y="1126490"/>
                </a:lnTo>
                <a:lnTo>
                  <a:pt x="533400" y="1158240"/>
                </a:lnTo>
                <a:lnTo>
                  <a:pt x="609600" y="1120140"/>
                </a:lnTo>
                <a:close/>
              </a:path>
              <a:path w="2971800" h="1158239">
                <a:moveTo>
                  <a:pt x="2971800" y="31750"/>
                </a:moveTo>
                <a:lnTo>
                  <a:pt x="2438400" y="31750"/>
                </a:lnTo>
                <a:lnTo>
                  <a:pt x="2438400" y="0"/>
                </a:lnTo>
                <a:lnTo>
                  <a:pt x="2362200" y="38100"/>
                </a:lnTo>
                <a:lnTo>
                  <a:pt x="2438400" y="76200"/>
                </a:lnTo>
                <a:lnTo>
                  <a:pt x="2438400" y="44450"/>
                </a:lnTo>
                <a:lnTo>
                  <a:pt x="2971800" y="44450"/>
                </a:lnTo>
                <a:lnTo>
                  <a:pt x="2971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11835" y="5003038"/>
            <a:ext cx="159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Height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(2)=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22160" y="5080761"/>
            <a:ext cx="1604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Level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(10)=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59780" y="5207508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5582" y="4122229"/>
            <a:ext cx="1981835" cy="1381760"/>
            <a:chOff x="1735582" y="4122229"/>
            <a:chExt cx="1981835" cy="1381760"/>
          </a:xfrm>
        </p:grpSpPr>
        <p:sp>
          <p:nvSpPr>
            <p:cNvPr id="3" name="object 3"/>
            <p:cNvSpPr/>
            <p:nvPr/>
          </p:nvSpPr>
          <p:spPr>
            <a:xfrm>
              <a:off x="1850136" y="4126991"/>
              <a:ext cx="1862455" cy="1294130"/>
            </a:xfrm>
            <a:custGeom>
              <a:avLst/>
              <a:gdLst/>
              <a:ahLst/>
              <a:cxnLst/>
              <a:rect l="l" t="t" r="r" b="b"/>
              <a:pathLst>
                <a:path w="1862454" h="1294129">
                  <a:moveTo>
                    <a:pt x="594359" y="888491"/>
                  </a:moveTo>
                  <a:lnTo>
                    <a:pt x="829056" y="1089659"/>
                  </a:lnTo>
                </a:path>
                <a:path w="1862454" h="1294129">
                  <a:moveTo>
                    <a:pt x="0" y="1293875"/>
                  </a:moveTo>
                  <a:lnTo>
                    <a:pt x="1295400" y="74675"/>
                  </a:lnTo>
                </a:path>
                <a:path w="1862454" h="1294129">
                  <a:moveTo>
                    <a:pt x="1862327" y="760221"/>
                  </a:moveTo>
                  <a:lnTo>
                    <a:pt x="1138427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41932" y="5177027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160019" y="0"/>
                  </a:moveTo>
                  <a:lnTo>
                    <a:pt x="109474" y="8128"/>
                  </a:lnTo>
                  <a:lnTo>
                    <a:pt x="65531" y="30861"/>
                  </a:lnTo>
                  <a:lnTo>
                    <a:pt x="30861" y="65532"/>
                  </a:lnTo>
                  <a:lnTo>
                    <a:pt x="8128" y="109474"/>
                  </a:lnTo>
                  <a:lnTo>
                    <a:pt x="0" y="160020"/>
                  </a:lnTo>
                  <a:lnTo>
                    <a:pt x="8128" y="210566"/>
                  </a:lnTo>
                  <a:lnTo>
                    <a:pt x="30861" y="254508"/>
                  </a:lnTo>
                  <a:lnTo>
                    <a:pt x="65531" y="289179"/>
                  </a:lnTo>
                  <a:lnTo>
                    <a:pt x="109474" y="311912"/>
                  </a:lnTo>
                  <a:lnTo>
                    <a:pt x="160019" y="320040"/>
                  </a:lnTo>
                  <a:lnTo>
                    <a:pt x="210566" y="311912"/>
                  </a:lnTo>
                  <a:lnTo>
                    <a:pt x="254507" y="289179"/>
                  </a:lnTo>
                  <a:lnTo>
                    <a:pt x="289179" y="254508"/>
                  </a:lnTo>
                  <a:lnTo>
                    <a:pt x="311912" y="210566"/>
                  </a:lnTo>
                  <a:lnTo>
                    <a:pt x="320040" y="160020"/>
                  </a:lnTo>
                  <a:lnTo>
                    <a:pt x="311912" y="109474"/>
                  </a:lnTo>
                  <a:lnTo>
                    <a:pt x="289179" y="65532"/>
                  </a:lnTo>
                  <a:lnTo>
                    <a:pt x="254507" y="30861"/>
                  </a:lnTo>
                  <a:lnTo>
                    <a:pt x="210566" y="8128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41932" y="5177027"/>
              <a:ext cx="320040" cy="320040"/>
            </a:xfrm>
            <a:custGeom>
              <a:avLst/>
              <a:gdLst/>
              <a:ahLst/>
              <a:cxnLst/>
              <a:rect l="l" t="t" r="r" b="b"/>
              <a:pathLst>
                <a:path w="320039" h="320039">
                  <a:moveTo>
                    <a:pt x="0" y="160020"/>
                  </a:moveTo>
                  <a:lnTo>
                    <a:pt x="8128" y="109474"/>
                  </a:lnTo>
                  <a:lnTo>
                    <a:pt x="30861" y="65532"/>
                  </a:lnTo>
                  <a:lnTo>
                    <a:pt x="65531" y="30861"/>
                  </a:lnTo>
                  <a:lnTo>
                    <a:pt x="109474" y="8128"/>
                  </a:lnTo>
                  <a:lnTo>
                    <a:pt x="160019" y="0"/>
                  </a:lnTo>
                  <a:lnTo>
                    <a:pt x="210566" y="8128"/>
                  </a:lnTo>
                  <a:lnTo>
                    <a:pt x="254507" y="30861"/>
                  </a:lnTo>
                  <a:lnTo>
                    <a:pt x="289179" y="65532"/>
                  </a:lnTo>
                  <a:lnTo>
                    <a:pt x="311912" y="109474"/>
                  </a:lnTo>
                  <a:lnTo>
                    <a:pt x="320040" y="160020"/>
                  </a:lnTo>
                  <a:lnTo>
                    <a:pt x="311912" y="210566"/>
                  </a:lnTo>
                  <a:lnTo>
                    <a:pt x="289179" y="254508"/>
                  </a:lnTo>
                  <a:lnTo>
                    <a:pt x="254507" y="289179"/>
                  </a:lnTo>
                  <a:lnTo>
                    <a:pt x="210566" y="311912"/>
                  </a:lnTo>
                  <a:lnTo>
                    <a:pt x="160019" y="320040"/>
                  </a:lnTo>
                  <a:lnTo>
                    <a:pt x="109474" y="311912"/>
                  </a:lnTo>
                  <a:lnTo>
                    <a:pt x="65531" y="289179"/>
                  </a:lnTo>
                  <a:lnTo>
                    <a:pt x="30861" y="254508"/>
                  </a:lnTo>
                  <a:lnTo>
                    <a:pt x="8128" y="210566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9132" y="473506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160019" y="0"/>
                  </a:moveTo>
                  <a:lnTo>
                    <a:pt x="109474" y="8127"/>
                  </a:lnTo>
                  <a:lnTo>
                    <a:pt x="65531" y="30987"/>
                  </a:lnTo>
                  <a:lnTo>
                    <a:pt x="30861" y="65785"/>
                  </a:lnTo>
                  <a:lnTo>
                    <a:pt x="8128" y="109854"/>
                  </a:lnTo>
                  <a:lnTo>
                    <a:pt x="0" y="160527"/>
                  </a:lnTo>
                  <a:lnTo>
                    <a:pt x="8128" y="211327"/>
                  </a:lnTo>
                  <a:lnTo>
                    <a:pt x="30861" y="255396"/>
                  </a:lnTo>
                  <a:lnTo>
                    <a:pt x="65531" y="290194"/>
                  </a:lnTo>
                  <a:lnTo>
                    <a:pt x="109474" y="313054"/>
                  </a:lnTo>
                  <a:lnTo>
                    <a:pt x="160019" y="321182"/>
                  </a:lnTo>
                  <a:lnTo>
                    <a:pt x="210566" y="313054"/>
                  </a:lnTo>
                  <a:lnTo>
                    <a:pt x="254507" y="290194"/>
                  </a:lnTo>
                  <a:lnTo>
                    <a:pt x="289179" y="255396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9" y="65785"/>
                  </a:lnTo>
                  <a:lnTo>
                    <a:pt x="254507" y="30987"/>
                  </a:lnTo>
                  <a:lnTo>
                    <a:pt x="210566" y="8127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99132" y="473506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0" y="160527"/>
                  </a:moveTo>
                  <a:lnTo>
                    <a:pt x="8128" y="109854"/>
                  </a:lnTo>
                  <a:lnTo>
                    <a:pt x="30861" y="65785"/>
                  </a:lnTo>
                  <a:lnTo>
                    <a:pt x="65531" y="30987"/>
                  </a:lnTo>
                  <a:lnTo>
                    <a:pt x="109474" y="8127"/>
                  </a:lnTo>
                  <a:lnTo>
                    <a:pt x="160019" y="0"/>
                  </a:lnTo>
                  <a:lnTo>
                    <a:pt x="210566" y="8127"/>
                  </a:lnTo>
                  <a:lnTo>
                    <a:pt x="254507" y="30987"/>
                  </a:lnTo>
                  <a:lnTo>
                    <a:pt x="289179" y="65785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9" y="255396"/>
                  </a:lnTo>
                  <a:lnTo>
                    <a:pt x="254507" y="290194"/>
                  </a:lnTo>
                  <a:lnTo>
                    <a:pt x="210566" y="313054"/>
                  </a:lnTo>
                  <a:lnTo>
                    <a:pt x="160019" y="321182"/>
                  </a:lnTo>
                  <a:lnTo>
                    <a:pt x="109474" y="313054"/>
                  </a:lnTo>
                  <a:lnTo>
                    <a:pt x="65531" y="290194"/>
                  </a:lnTo>
                  <a:lnTo>
                    <a:pt x="30861" y="255396"/>
                  </a:lnTo>
                  <a:lnTo>
                    <a:pt x="8128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83714" y="47376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7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16682" y="4042917"/>
            <a:ext cx="332740" cy="334010"/>
            <a:chOff x="2916682" y="4042917"/>
            <a:chExt cx="332740" cy="334010"/>
          </a:xfrm>
        </p:grpSpPr>
        <p:sp>
          <p:nvSpPr>
            <p:cNvPr id="10" name="object 10"/>
            <p:cNvSpPr/>
            <p:nvPr/>
          </p:nvSpPr>
          <p:spPr>
            <a:xfrm>
              <a:off x="2923032" y="404926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160019" y="0"/>
                  </a:moveTo>
                  <a:lnTo>
                    <a:pt x="109474" y="8127"/>
                  </a:lnTo>
                  <a:lnTo>
                    <a:pt x="65531" y="30987"/>
                  </a:lnTo>
                  <a:lnTo>
                    <a:pt x="30861" y="65785"/>
                  </a:lnTo>
                  <a:lnTo>
                    <a:pt x="8128" y="109854"/>
                  </a:lnTo>
                  <a:lnTo>
                    <a:pt x="0" y="160527"/>
                  </a:lnTo>
                  <a:lnTo>
                    <a:pt x="8128" y="211327"/>
                  </a:lnTo>
                  <a:lnTo>
                    <a:pt x="30861" y="255396"/>
                  </a:lnTo>
                  <a:lnTo>
                    <a:pt x="65531" y="290194"/>
                  </a:lnTo>
                  <a:lnTo>
                    <a:pt x="109474" y="313054"/>
                  </a:lnTo>
                  <a:lnTo>
                    <a:pt x="160019" y="321182"/>
                  </a:lnTo>
                  <a:lnTo>
                    <a:pt x="210566" y="313054"/>
                  </a:lnTo>
                  <a:lnTo>
                    <a:pt x="254507" y="290194"/>
                  </a:lnTo>
                  <a:lnTo>
                    <a:pt x="289179" y="255396"/>
                  </a:lnTo>
                  <a:lnTo>
                    <a:pt x="311912" y="211327"/>
                  </a:lnTo>
                  <a:lnTo>
                    <a:pt x="320040" y="160527"/>
                  </a:lnTo>
                  <a:lnTo>
                    <a:pt x="311912" y="109854"/>
                  </a:lnTo>
                  <a:lnTo>
                    <a:pt x="289179" y="65785"/>
                  </a:lnTo>
                  <a:lnTo>
                    <a:pt x="254507" y="30987"/>
                  </a:lnTo>
                  <a:lnTo>
                    <a:pt x="210566" y="8127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23032" y="404926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0" y="160527"/>
                  </a:moveTo>
                  <a:lnTo>
                    <a:pt x="8128" y="109854"/>
                  </a:lnTo>
                  <a:lnTo>
                    <a:pt x="30861" y="65785"/>
                  </a:lnTo>
                  <a:lnTo>
                    <a:pt x="65531" y="30987"/>
                  </a:lnTo>
                  <a:lnTo>
                    <a:pt x="109474" y="8127"/>
                  </a:lnTo>
                  <a:lnTo>
                    <a:pt x="160019" y="0"/>
                  </a:lnTo>
                  <a:lnTo>
                    <a:pt x="210566" y="8127"/>
                  </a:lnTo>
                  <a:lnTo>
                    <a:pt x="254507" y="30987"/>
                  </a:lnTo>
                  <a:lnTo>
                    <a:pt x="289179" y="65785"/>
                  </a:lnTo>
                  <a:lnTo>
                    <a:pt x="311912" y="109854"/>
                  </a:lnTo>
                  <a:lnTo>
                    <a:pt x="320040" y="160527"/>
                  </a:lnTo>
                  <a:lnTo>
                    <a:pt x="311912" y="211327"/>
                  </a:lnTo>
                  <a:lnTo>
                    <a:pt x="289179" y="255396"/>
                  </a:lnTo>
                  <a:lnTo>
                    <a:pt x="254507" y="290194"/>
                  </a:lnTo>
                  <a:lnTo>
                    <a:pt x="210566" y="313054"/>
                  </a:lnTo>
                  <a:lnTo>
                    <a:pt x="160019" y="321182"/>
                  </a:lnTo>
                  <a:lnTo>
                    <a:pt x="109474" y="313054"/>
                  </a:lnTo>
                  <a:lnTo>
                    <a:pt x="65531" y="290194"/>
                  </a:lnTo>
                  <a:lnTo>
                    <a:pt x="30861" y="255396"/>
                  </a:lnTo>
                  <a:lnTo>
                    <a:pt x="8128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marR="357505" indent="-228600">
              <a:lnSpc>
                <a:spcPts val="3220"/>
              </a:lnSpc>
              <a:spcBef>
                <a:spcPts val="32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i="1" spc="-114" dirty="0">
                <a:solidFill>
                  <a:srgbClr val="DD0011"/>
                </a:solidFill>
                <a:latin typeface="Times New Roman"/>
                <a:cs typeface="Times New Roman"/>
              </a:rPr>
              <a:t>Def:</a:t>
            </a:r>
            <a:r>
              <a:rPr i="1" spc="-190" dirty="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A</a:t>
            </a:r>
            <a:r>
              <a:rPr spc="-190" dirty="0">
                <a:latin typeface="Microsoft Sans Serif"/>
                <a:cs typeface="Microsoft Sans Serif"/>
              </a:rPr>
              <a:t> </a:t>
            </a:r>
            <a:r>
              <a:rPr b="1" dirty="0">
                <a:latin typeface="Arial"/>
                <a:cs typeface="Arial"/>
              </a:rPr>
              <a:t>heap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is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a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nearly</a:t>
            </a:r>
            <a:r>
              <a:rPr u="heavy" spc="-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complete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binary</a:t>
            </a:r>
            <a:r>
              <a:rPr spc="-3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tree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with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the</a:t>
            </a:r>
            <a:r>
              <a:rPr spc="-2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following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two </a:t>
            </a:r>
            <a:r>
              <a:rPr spc="-10" dirty="0">
                <a:latin typeface="Microsoft Sans Serif"/>
                <a:cs typeface="Microsoft Sans Serif"/>
              </a:rPr>
              <a:t>properties:</a:t>
            </a:r>
          </a:p>
          <a:p>
            <a:pPr marL="698500" marR="5080" lvl="1" indent="-228600">
              <a:lnSpc>
                <a:spcPct val="90500"/>
              </a:lnSpc>
              <a:spcBef>
                <a:spcPts val="405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400" b="1" dirty="0">
                <a:latin typeface="Arial"/>
                <a:cs typeface="Arial"/>
              </a:rPr>
              <a:t>Structural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property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(shape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property)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Heap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tree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is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essentially </a:t>
            </a:r>
            <a:r>
              <a:rPr sz="2400" spc="-10" dirty="0">
                <a:latin typeface="Microsoft Sans Serif"/>
                <a:cs typeface="Microsoft Sans Serif"/>
              </a:rPr>
              <a:t>complete </a:t>
            </a:r>
            <a:r>
              <a:rPr sz="2400" dirty="0">
                <a:latin typeface="Microsoft Sans Serif"/>
                <a:cs typeface="Microsoft Sans Serif"/>
              </a:rPr>
              <a:t>(or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simply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complete),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i.e.,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all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its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levels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are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full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except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possibly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last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level, </a:t>
            </a:r>
            <a:r>
              <a:rPr sz="2400" dirty="0">
                <a:latin typeface="Microsoft Sans Serif"/>
                <a:cs typeface="Microsoft Sans Serif"/>
              </a:rPr>
              <a:t>where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only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some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rightmost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leaves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may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be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missing.</a:t>
            </a:r>
            <a:endParaRPr sz="2400">
              <a:latin typeface="Microsoft Sans Serif"/>
              <a:cs typeface="Microsoft Sans Serif"/>
            </a:endParaRPr>
          </a:p>
          <a:p>
            <a:pPr marL="779145" lvl="1" indent="-309880">
              <a:lnSpc>
                <a:spcPct val="100000"/>
              </a:lnSpc>
              <a:spcBef>
                <a:spcPts val="165"/>
              </a:spcBef>
              <a:buFont typeface="Microsoft Sans Serif"/>
              <a:buChar char="•"/>
              <a:tabLst>
                <a:tab pos="779145" algn="l"/>
                <a:tab pos="779780" algn="l"/>
              </a:tabLst>
            </a:pPr>
            <a:r>
              <a:rPr sz="2400" b="1" dirty="0">
                <a:latin typeface="Arial"/>
                <a:cs typeface="Arial"/>
              </a:rPr>
              <a:t>Order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(heap)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property: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any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node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Comic Sans MS"/>
                <a:cs typeface="Comic Sans MS"/>
              </a:rPr>
              <a:t>x,</a:t>
            </a:r>
            <a:endParaRPr sz="2400">
              <a:latin typeface="Comic Sans MS"/>
              <a:cs typeface="Comic Sans MS"/>
            </a:endParaRPr>
          </a:p>
          <a:p>
            <a:pPr marL="6415405">
              <a:lnSpc>
                <a:spcPct val="100000"/>
              </a:lnSpc>
              <a:spcBef>
                <a:spcPts val="195"/>
              </a:spcBef>
              <a:tabLst>
                <a:tab pos="8658860" algn="l"/>
              </a:tabLst>
            </a:pP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Parent(x)</a:t>
            </a:r>
            <a:r>
              <a:rPr sz="2400" b="1" spc="-10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≥</a:t>
            </a:r>
            <a:r>
              <a:rPr sz="2400" b="1" spc="-4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400" b="1" spc="-50" dirty="0">
                <a:solidFill>
                  <a:srgbClr val="C00000"/>
                </a:solidFill>
                <a:latin typeface="Comic Sans MS"/>
                <a:cs typeface="Comic Sans MS"/>
              </a:rPr>
              <a:t>x</a:t>
            </a:r>
            <a:r>
              <a:rPr sz="2400" b="1" dirty="0">
                <a:solidFill>
                  <a:srgbClr val="C00000"/>
                </a:solidFill>
                <a:latin typeface="Comic Sans MS"/>
                <a:cs typeface="Comic Sans MS"/>
              </a:rPr>
              <a:t>	</a:t>
            </a:r>
            <a:r>
              <a:rPr sz="2400" b="1" spc="-10" dirty="0">
                <a:solidFill>
                  <a:srgbClr val="C00000"/>
                </a:solidFill>
                <a:latin typeface="Comic Sans MS"/>
                <a:cs typeface="Comic Sans MS"/>
              </a:rPr>
              <a:t>(MaxHeap)</a:t>
            </a:r>
            <a:endParaRPr sz="2400">
              <a:latin typeface="Comic Sans MS"/>
              <a:cs typeface="Comic Sans MS"/>
            </a:endParaRPr>
          </a:p>
          <a:p>
            <a:pPr marL="255587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61334" y="4728717"/>
            <a:ext cx="332740" cy="334010"/>
            <a:chOff x="3561334" y="4728717"/>
            <a:chExt cx="332740" cy="334010"/>
          </a:xfrm>
        </p:grpSpPr>
        <p:sp>
          <p:nvSpPr>
            <p:cNvPr id="14" name="object 14"/>
            <p:cNvSpPr/>
            <p:nvPr/>
          </p:nvSpPr>
          <p:spPr>
            <a:xfrm>
              <a:off x="3567684" y="473506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160019" y="0"/>
                  </a:moveTo>
                  <a:lnTo>
                    <a:pt x="109474" y="8127"/>
                  </a:lnTo>
                  <a:lnTo>
                    <a:pt x="65531" y="30987"/>
                  </a:lnTo>
                  <a:lnTo>
                    <a:pt x="30861" y="65785"/>
                  </a:lnTo>
                  <a:lnTo>
                    <a:pt x="8127" y="109854"/>
                  </a:lnTo>
                  <a:lnTo>
                    <a:pt x="0" y="160527"/>
                  </a:lnTo>
                  <a:lnTo>
                    <a:pt x="8127" y="211327"/>
                  </a:lnTo>
                  <a:lnTo>
                    <a:pt x="30861" y="255396"/>
                  </a:lnTo>
                  <a:lnTo>
                    <a:pt x="65531" y="290194"/>
                  </a:lnTo>
                  <a:lnTo>
                    <a:pt x="109474" y="313054"/>
                  </a:lnTo>
                  <a:lnTo>
                    <a:pt x="160019" y="321182"/>
                  </a:lnTo>
                  <a:lnTo>
                    <a:pt x="210565" y="313054"/>
                  </a:lnTo>
                  <a:lnTo>
                    <a:pt x="254507" y="290194"/>
                  </a:lnTo>
                  <a:lnTo>
                    <a:pt x="289178" y="255396"/>
                  </a:lnTo>
                  <a:lnTo>
                    <a:pt x="311912" y="211327"/>
                  </a:lnTo>
                  <a:lnTo>
                    <a:pt x="320039" y="160527"/>
                  </a:lnTo>
                  <a:lnTo>
                    <a:pt x="311912" y="109854"/>
                  </a:lnTo>
                  <a:lnTo>
                    <a:pt x="289178" y="65785"/>
                  </a:lnTo>
                  <a:lnTo>
                    <a:pt x="254507" y="30987"/>
                  </a:lnTo>
                  <a:lnTo>
                    <a:pt x="210565" y="8127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7684" y="4735067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39" h="321310">
                  <a:moveTo>
                    <a:pt x="0" y="160527"/>
                  </a:moveTo>
                  <a:lnTo>
                    <a:pt x="8127" y="109854"/>
                  </a:lnTo>
                  <a:lnTo>
                    <a:pt x="30861" y="65785"/>
                  </a:lnTo>
                  <a:lnTo>
                    <a:pt x="65531" y="30987"/>
                  </a:lnTo>
                  <a:lnTo>
                    <a:pt x="109474" y="8127"/>
                  </a:lnTo>
                  <a:lnTo>
                    <a:pt x="160019" y="0"/>
                  </a:lnTo>
                  <a:lnTo>
                    <a:pt x="210565" y="8127"/>
                  </a:lnTo>
                  <a:lnTo>
                    <a:pt x="254507" y="30987"/>
                  </a:lnTo>
                  <a:lnTo>
                    <a:pt x="289178" y="65785"/>
                  </a:lnTo>
                  <a:lnTo>
                    <a:pt x="311912" y="109854"/>
                  </a:lnTo>
                  <a:lnTo>
                    <a:pt x="320039" y="160527"/>
                  </a:lnTo>
                  <a:lnTo>
                    <a:pt x="311912" y="211327"/>
                  </a:lnTo>
                  <a:lnTo>
                    <a:pt x="289178" y="255396"/>
                  </a:lnTo>
                  <a:lnTo>
                    <a:pt x="254507" y="290194"/>
                  </a:lnTo>
                  <a:lnTo>
                    <a:pt x="210565" y="313054"/>
                  </a:lnTo>
                  <a:lnTo>
                    <a:pt x="160019" y="321182"/>
                  </a:lnTo>
                  <a:lnTo>
                    <a:pt x="109474" y="313054"/>
                  </a:lnTo>
                  <a:lnTo>
                    <a:pt x="65531" y="290194"/>
                  </a:lnTo>
                  <a:lnTo>
                    <a:pt x="30861" y="255396"/>
                  </a:lnTo>
                  <a:lnTo>
                    <a:pt x="8127" y="211327"/>
                  </a:lnTo>
                  <a:lnTo>
                    <a:pt x="0" y="1605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52520" y="473760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89276" y="5170932"/>
            <a:ext cx="333375" cy="332740"/>
            <a:chOff x="2589276" y="5170932"/>
            <a:chExt cx="333375" cy="332740"/>
          </a:xfrm>
        </p:grpSpPr>
        <p:sp>
          <p:nvSpPr>
            <p:cNvPr id="18" name="object 18"/>
            <p:cNvSpPr/>
            <p:nvPr/>
          </p:nvSpPr>
          <p:spPr>
            <a:xfrm>
              <a:off x="2595372" y="5177028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160527" y="0"/>
                  </a:moveTo>
                  <a:lnTo>
                    <a:pt x="109854" y="8128"/>
                  </a:lnTo>
                  <a:lnTo>
                    <a:pt x="65785" y="30861"/>
                  </a:lnTo>
                  <a:lnTo>
                    <a:pt x="30987" y="65532"/>
                  </a:lnTo>
                  <a:lnTo>
                    <a:pt x="8127" y="109474"/>
                  </a:lnTo>
                  <a:lnTo>
                    <a:pt x="0" y="160020"/>
                  </a:lnTo>
                  <a:lnTo>
                    <a:pt x="8127" y="210566"/>
                  </a:lnTo>
                  <a:lnTo>
                    <a:pt x="30987" y="254508"/>
                  </a:lnTo>
                  <a:lnTo>
                    <a:pt x="65785" y="289179"/>
                  </a:lnTo>
                  <a:lnTo>
                    <a:pt x="109854" y="311912"/>
                  </a:lnTo>
                  <a:lnTo>
                    <a:pt x="160527" y="320040"/>
                  </a:lnTo>
                  <a:lnTo>
                    <a:pt x="211327" y="311912"/>
                  </a:lnTo>
                  <a:lnTo>
                    <a:pt x="255396" y="289179"/>
                  </a:lnTo>
                  <a:lnTo>
                    <a:pt x="290194" y="254508"/>
                  </a:lnTo>
                  <a:lnTo>
                    <a:pt x="313054" y="210566"/>
                  </a:lnTo>
                  <a:lnTo>
                    <a:pt x="321182" y="160020"/>
                  </a:lnTo>
                  <a:lnTo>
                    <a:pt x="313054" y="109474"/>
                  </a:lnTo>
                  <a:lnTo>
                    <a:pt x="290194" y="65532"/>
                  </a:lnTo>
                  <a:lnTo>
                    <a:pt x="255396" y="30861"/>
                  </a:lnTo>
                  <a:lnTo>
                    <a:pt x="211327" y="8128"/>
                  </a:lnTo>
                  <a:lnTo>
                    <a:pt x="160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5372" y="5177028"/>
              <a:ext cx="321310" cy="320040"/>
            </a:xfrm>
            <a:custGeom>
              <a:avLst/>
              <a:gdLst/>
              <a:ahLst/>
              <a:cxnLst/>
              <a:rect l="l" t="t" r="r" b="b"/>
              <a:pathLst>
                <a:path w="321310" h="320039">
                  <a:moveTo>
                    <a:pt x="0" y="160020"/>
                  </a:moveTo>
                  <a:lnTo>
                    <a:pt x="8127" y="109474"/>
                  </a:lnTo>
                  <a:lnTo>
                    <a:pt x="30987" y="65532"/>
                  </a:lnTo>
                  <a:lnTo>
                    <a:pt x="65785" y="30861"/>
                  </a:lnTo>
                  <a:lnTo>
                    <a:pt x="109854" y="8128"/>
                  </a:lnTo>
                  <a:lnTo>
                    <a:pt x="160527" y="0"/>
                  </a:lnTo>
                  <a:lnTo>
                    <a:pt x="211327" y="8128"/>
                  </a:lnTo>
                  <a:lnTo>
                    <a:pt x="255396" y="30861"/>
                  </a:lnTo>
                  <a:lnTo>
                    <a:pt x="290194" y="65532"/>
                  </a:lnTo>
                  <a:lnTo>
                    <a:pt x="313054" y="109474"/>
                  </a:lnTo>
                  <a:lnTo>
                    <a:pt x="321182" y="160020"/>
                  </a:lnTo>
                  <a:lnTo>
                    <a:pt x="313054" y="210566"/>
                  </a:lnTo>
                  <a:lnTo>
                    <a:pt x="290194" y="254508"/>
                  </a:lnTo>
                  <a:lnTo>
                    <a:pt x="255396" y="289179"/>
                  </a:lnTo>
                  <a:lnTo>
                    <a:pt x="211327" y="311912"/>
                  </a:lnTo>
                  <a:lnTo>
                    <a:pt x="160527" y="320040"/>
                  </a:lnTo>
                  <a:lnTo>
                    <a:pt x="109854" y="311912"/>
                  </a:lnTo>
                  <a:lnTo>
                    <a:pt x="65785" y="289179"/>
                  </a:lnTo>
                  <a:lnTo>
                    <a:pt x="30987" y="254508"/>
                  </a:lnTo>
                  <a:lnTo>
                    <a:pt x="8127" y="210566"/>
                  </a:lnTo>
                  <a:lnTo>
                    <a:pt x="0" y="1600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27022" y="517893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80461" y="517893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49042" y="5668467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Microsoft Sans Serif"/>
                <a:cs typeface="Microsoft Sans Serif"/>
              </a:rPr>
              <a:t>Heap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1188" y="6081471"/>
            <a:ext cx="577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A</a:t>
            </a:r>
            <a:r>
              <a:rPr sz="2400" spc="-14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heap</a:t>
            </a:r>
            <a:r>
              <a:rPr sz="24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is</a:t>
            </a:r>
            <a:r>
              <a:rPr sz="24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binary</a:t>
            </a:r>
            <a:r>
              <a:rPr sz="24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tree</a:t>
            </a:r>
            <a:r>
              <a:rPr sz="24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that</a:t>
            </a:r>
            <a:r>
              <a:rPr sz="24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is</a:t>
            </a:r>
            <a:r>
              <a:rPr sz="24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filled</a:t>
            </a:r>
            <a:r>
              <a:rPr sz="2400" spc="6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00000"/>
                </a:solidFill>
                <a:latin typeface="Microsoft Sans Serif"/>
                <a:cs typeface="Microsoft Sans Serif"/>
              </a:rPr>
              <a:t>in</a:t>
            </a:r>
            <a:r>
              <a:rPr sz="2400" spc="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order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69282" y="4728159"/>
            <a:ext cx="5192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From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heap</a:t>
            </a:r>
            <a:r>
              <a:rPr sz="2400" spc="-10" dirty="0">
                <a:latin typeface="Microsoft Sans Serif"/>
                <a:cs typeface="Microsoft Sans Serif"/>
              </a:rPr>
              <a:t> property,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it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follows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that:</a:t>
            </a:r>
            <a:endParaRPr sz="2400">
              <a:latin typeface="Microsoft Sans Serif"/>
              <a:cs typeface="Microsoft Sans Serif"/>
            </a:endParaRPr>
          </a:p>
          <a:p>
            <a:pPr marL="12700" marR="17322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DD0011"/>
                </a:solidFill>
                <a:latin typeface="Microsoft Sans Serif"/>
                <a:cs typeface="Microsoft Sans Serif"/>
              </a:rPr>
              <a:t>“The</a:t>
            </a:r>
            <a:r>
              <a:rPr sz="2400" spc="5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DD0011"/>
                </a:solidFill>
                <a:latin typeface="Microsoft Sans Serif"/>
                <a:cs typeface="Microsoft Sans Serif"/>
              </a:rPr>
              <a:t>root</a:t>
            </a:r>
            <a:r>
              <a:rPr sz="2400" spc="-1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DD0011"/>
                </a:solidFill>
                <a:latin typeface="Microsoft Sans Serif"/>
                <a:cs typeface="Microsoft Sans Serif"/>
              </a:rPr>
              <a:t>is</a:t>
            </a:r>
            <a:r>
              <a:rPr sz="2400" spc="2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DD0011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DD0011"/>
                </a:solidFill>
                <a:latin typeface="Microsoft Sans Serif"/>
                <a:cs typeface="Microsoft Sans Serif"/>
              </a:rPr>
              <a:t>maximum </a:t>
            </a:r>
            <a:r>
              <a:rPr sz="2400" dirty="0">
                <a:solidFill>
                  <a:srgbClr val="DD0011"/>
                </a:solidFill>
                <a:latin typeface="Microsoft Sans Serif"/>
                <a:cs typeface="Microsoft Sans Serif"/>
              </a:rPr>
              <a:t>element</a:t>
            </a:r>
            <a:r>
              <a:rPr sz="2400" spc="2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DD0011"/>
                </a:solidFill>
                <a:latin typeface="Microsoft Sans Serif"/>
                <a:cs typeface="Microsoft Sans Serif"/>
              </a:rPr>
              <a:t>of</a:t>
            </a:r>
            <a:r>
              <a:rPr sz="2400" spc="-20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DD0011"/>
                </a:solidFill>
                <a:latin typeface="Microsoft Sans Serif"/>
                <a:cs typeface="Microsoft Sans Serif"/>
              </a:rPr>
              <a:t>the</a:t>
            </a:r>
            <a:r>
              <a:rPr sz="2400" spc="-35" dirty="0">
                <a:solidFill>
                  <a:srgbClr val="DD0011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DD0011"/>
                </a:solidFill>
                <a:latin typeface="Microsoft Sans Serif"/>
                <a:cs typeface="Microsoft Sans Serif"/>
              </a:rPr>
              <a:t>heap!”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120" dirty="0"/>
              <a:t> </a:t>
            </a:r>
            <a:r>
              <a:rPr dirty="0"/>
              <a:t>Heap</a:t>
            </a:r>
            <a:r>
              <a:rPr spc="-120" dirty="0"/>
              <a:t> </a:t>
            </a:r>
            <a:r>
              <a:rPr dirty="0"/>
              <a:t>Data</a:t>
            </a:r>
            <a:r>
              <a:rPr spc="-130" dirty="0"/>
              <a:t> </a:t>
            </a:r>
            <a:r>
              <a:rPr spc="-10" dirty="0"/>
              <a:t>Structure</a:t>
            </a: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259" y="1336446"/>
            <a:ext cx="7692390" cy="46297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20" dirty="0">
                <a:latin typeface="Arial"/>
                <a:cs typeface="Arial"/>
              </a:rPr>
              <a:t>Max-</a:t>
            </a:r>
            <a:r>
              <a:rPr sz="2800" b="1" dirty="0">
                <a:latin typeface="Arial"/>
                <a:cs typeface="Arial"/>
              </a:rPr>
              <a:t>heaps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(largest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element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at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root),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have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the</a:t>
            </a:r>
            <a:endParaRPr sz="28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700"/>
              </a:spcBef>
            </a:pPr>
            <a:r>
              <a:rPr sz="2800" i="1" spc="-20" dirty="0">
                <a:latin typeface="Arial"/>
                <a:cs typeface="Arial"/>
              </a:rPr>
              <a:t>max-</a:t>
            </a:r>
            <a:r>
              <a:rPr sz="2800" i="1" dirty="0">
                <a:latin typeface="Arial"/>
                <a:cs typeface="Arial"/>
              </a:rPr>
              <a:t>heap</a:t>
            </a:r>
            <a:r>
              <a:rPr sz="2800" i="1" spc="-50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property: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07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all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nodes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Comic Sans MS"/>
                <a:cs typeface="Comic Sans MS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,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excluding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root:</a:t>
            </a:r>
            <a:endParaRPr sz="2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  <a:spcBef>
                <a:spcPts val="1080"/>
              </a:spcBef>
            </a:pPr>
            <a:r>
              <a:rPr sz="2400" dirty="0">
                <a:latin typeface="Comic Sans MS"/>
                <a:cs typeface="Comic Sans MS"/>
              </a:rPr>
              <a:t>A[PARENT(i)]</a:t>
            </a:r>
            <a:r>
              <a:rPr sz="2400" spc="-1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≥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A[i]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Comic Sans MS"/>
              <a:cs typeface="Comic Sans MS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1300" algn="l"/>
              </a:tabLst>
            </a:pPr>
            <a:r>
              <a:rPr sz="2800" b="1" spc="-25" dirty="0">
                <a:latin typeface="Arial"/>
                <a:cs typeface="Arial"/>
              </a:rPr>
              <a:t>Min-</a:t>
            </a:r>
            <a:r>
              <a:rPr sz="2800" b="1" dirty="0">
                <a:latin typeface="Arial"/>
                <a:cs typeface="Arial"/>
              </a:rPr>
              <a:t>heaps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(smallest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element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at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root),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have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the</a:t>
            </a:r>
            <a:endParaRPr sz="28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695"/>
              </a:spcBef>
            </a:pPr>
            <a:r>
              <a:rPr sz="2800" i="1" spc="-20" dirty="0">
                <a:latin typeface="Arial"/>
                <a:cs typeface="Arial"/>
              </a:rPr>
              <a:t>min-</a:t>
            </a:r>
            <a:r>
              <a:rPr sz="2800" i="1" dirty="0">
                <a:latin typeface="Arial"/>
                <a:cs typeface="Arial"/>
              </a:rPr>
              <a:t>heap</a:t>
            </a:r>
            <a:r>
              <a:rPr sz="2800" i="1" spc="-35" dirty="0">
                <a:latin typeface="Arial"/>
                <a:cs typeface="Arial"/>
              </a:rPr>
              <a:t> </a:t>
            </a:r>
            <a:r>
              <a:rPr sz="2800" i="1" spc="-10" dirty="0">
                <a:latin typeface="Arial"/>
                <a:cs typeface="Arial"/>
              </a:rPr>
              <a:t>property: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07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all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nodes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Comic Sans MS"/>
                <a:cs typeface="Comic Sans MS"/>
              </a:rPr>
              <a:t>i</a:t>
            </a:r>
            <a:r>
              <a:rPr sz="2400" dirty="0">
                <a:latin typeface="Microsoft Sans Serif"/>
                <a:cs typeface="Microsoft Sans Serif"/>
              </a:rPr>
              <a:t>,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excluding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root:</a:t>
            </a:r>
            <a:endParaRPr sz="24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  <a:spcBef>
                <a:spcPts val="1080"/>
              </a:spcBef>
            </a:pPr>
            <a:r>
              <a:rPr sz="2400" dirty="0">
                <a:latin typeface="Comic Sans MS"/>
                <a:cs typeface="Comic Sans MS"/>
              </a:rPr>
              <a:t>A[PARENT(i)]</a:t>
            </a:r>
            <a:r>
              <a:rPr sz="2400" spc="-1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≤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A[i]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/>
              <a:t>Heap</a:t>
            </a:r>
            <a:r>
              <a:rPr spc="-190" dirty="0"/>
              <a:t> </a:t>
            </a:r>
            <a:r>
              <a:rPr spc="-10" dirty="0"/>
              <a:t>Types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1935" y="1415796"/>
            <a:ext cx="2801112" cy="22341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4607" y="4226052"/>
            <a:ext cx="2723388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Heap</a:t>
            </a:r>
            <a:r>
              <a:rPr spc="-130" dirty="0"/>
              <a:t> </a:t>
            </a:r>
            <a:r>
              <a:rPr spc="-20" dirty="0"/>
              <a:t>Tree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03194" y="5317947"/>
            <a:ext cx="59162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Illustration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definition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heap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6907" y="2802635"/>
            <a:ext cx="3572255" cy="22753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1940" y="1449324"/>
            <a:ext cx="3820667" cy="9509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4662" y="1504847"/>
            <a:ext cx="7088505" cy="459867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heap can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be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stored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as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array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i="1" spc="-25" dirty="0">
                <a:latin typeface="Arial"/>
                <a:cs typeface="Arial"/>
              </a:rPr>
              <a:t>A</a:t>
            </a:r>
            <a:r>
              <a:rPr sz="2800" spc="-25" dirty="0"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55"/>
              </a:spcBef>
              <a:buChar char="•"/>
              <a:tabLst>
                <a:tab pos="698500" algn="l"/>
              </a:tabLst>
            </a:pPr>
            <a:r>
              <a:rPr sz="2800" dirty="0">
                <a:latin typeface="Microsoft Sans Serif"/>
                <a:cs typeface="Microsoft Sans Serif"/>
              </a:rPr>
              <a:t>Root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tree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is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Comic Sans MS"/>
                <a:cs typeface="Comic Sans MS"/>
              </a:rPr>
              <a:t>A[1]</a:t>
            </a:r>
            <a:endParaRPr sz="2800">
              <a:latin typeface="Comic Sans MS"/>
              <a:cs typeface="Comic Sans MS"/>
            </a:endParaRPr>
          </a:p>
          <a:p>
            <a:pPr marL="698500" lvl="1" indent="-228600">
              <a:lnSpc>
                <a:spcPct val="100000"/>
              </a:lnSpc>
              <a:spcBef>
                <a:spcPts val="1200"/>
              </a:spcBef>
              <a:buChar char="•"/>
              <a:tabLst>
                <a:tab pos="698500" algn="l"/>
              </a:tabLst>
            </a:pPr>
            <a:r>
              <a:rPr sz="2800" dirty="0">
                <a:latin typeface="Microsoft Sans Serif"/>
                <a:cs typeface="Microsoft Sans Serif"/>
              </a:rPr>
              <a:t>Left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child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Comic Sans MS"/>
                <a:cs typeface="Comic Sans MS"/>
              </a:rPr>
              <a:t>A[i]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=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A[2i]</a:t>
            </a:r>
            <a:endParaRPr sz="2800">
              <a:latin typeface="Comic Sans MS"/>
              <a:cs typeface="Comic Sans MS"/>
            </a:endParaRPr>
          </a:p>
          <a:p>
            <a:pPr marL="698500" lvl="1" indent="-228600">
              <a:lnSpc>
                <a:spcPct val="100000"/>
              </a:lnSpc>
              <a:spcBef>
                <a:spcPts val="1200"/>
              </a:spcBef>
              <a:buChar char="•"/>
              <a:tabLst>
                <a:tab pos="698500" algn="l"/>
              </a:tabLst>
            </a:pPr>
            <a:r>
              <a:rPr sz="2800" dirty="0">
                <a:latin typeface="Microsoft Sans Serif"/>
                <a:cs typeface="Microsoft Sans Serif"/>
              </a:rPr>
              <a:t>Right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child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Comic Sans MS"/>
                <a:cs typeface="Comic Sans MS"/>
              </a:rPr>
              <a:t>A[i]</a:t>
            </a:r>
            <a:r>
              <a:rPr sz="2800" spc="-9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=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A[2i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+</a:t>
            </a:r>
            <a:r>
              <a:rPr sz="2800" spc="-65" dirty="0">
                <a:latin typeface="Comic Sans MS"/>
                <a:cs typeface="Comic Sans MS"/>
              </a:rPr>
              <a:t> </a:t>
            </a:r>
            <a:r>
              <a:rPr sz="2800" spc="-25" dirty="0">
                <a:latin typeface="Comic Sans MS"/>
                <a:cs typeface="Comic Sans MS"/>
              </a:rPr>
              <a:t>1]</a:t>
            </a:r>
            <a:endParaRPr sz="2800">
              <a:latin typeface="Comic Sans MS"/>
              <a:cs typeface="Comic Sans MS"/>
            </a:endParaRPr>
          </a:p>
          <a:p>
            <a:pPr marL="698500" lvl="1" indent="-228600">
              <a:lnSpc>
                <a:spcPct val="100000"/>
              </a:lnSpc>
              <a:spcBef>
                <a:spcPts val="1205"/>
              </a:spcBef>
              <a:buChar char="•"/>
              <a:tabLst>
                <a:tab pos="698500" algn="l"/>
              </a:tabLst>
            </a:pPr>
            <a:r>
              <a:rPr sz="2800" dirty="0">
                <a:latin typeface="Microsoft Sans Serif"/>
                <a:cs typeface="Microsoft Sans Serif"/>
              </a:rPr>
              <a:t>Parent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Comic Sans MS"/>
                <a:cs typeface="Comic Sans MS"/>
              </a:rPr>
              <a:t>A[i]</a:t>
            </a:r>
            <a:r>
              <a:rPr sz="2800" spc="-6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=</a:t>
            </a:r>
            <a:r>
              <a:rPr sz="2800" spc="-8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A[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Symbol"/>
                <a:cs typeface="Symbol"/>
              </a:rPr>
              <a:t></a:t>
            </a:r>
            <a:r>
              <a:rPr sz="2800" dirty="0">
                <a:latin typeface="Comic Sans MS"/>
                <a:cs typeface="Comic Sans MS"/>
              </a:rPr>
              <a:t>i/2</a:t>
            </a:r>
            <a:r>
              <a:rPr sz="2800" dirty="0">
                <a:latin typeface="Symbol"/>
                <a:cs typeface="Symbol"/>
              </a:rPr>
              <a:t>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omic Sans MS"/>
                <a:cs typeface="Comic Sans MS"/>
              </a:rPr>
              <a:t>]</a:t>
            </a:r>
            <a:endParaRPr sz="2800">
              <a:latin typeface="Comic Sans MS"/>
              <a:cs typeface="Comic Sans MS"/>
            </a:endParaRPr>
          </a:p>
          <a:p>
            <a:pPr marL="698500" lvl="1" indent="-228600">
              <a:lnSpc>
                <a:spcPct val="100000"/>
              </a:lnSpc>
              <a:spcBef>
                <a:spcPts val="1260"/>
              </a:spcBef>
              <a:buChar char="•"/>
              <a:tabLst>
                <a:tab pos="698500" algn="l"/>
              </a:tabLst>
            </a:pPr>
            <a:r>
              <a:rPr sz="2800" dirty="0">
                <a:latin typeface="Microsoft Sans Serif"/>
                <a:cs typeface="Microsoft Sans Serif"/>
              </a:rPr>
              <a:t>Heapsize[A]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≤</a:t>
            </a:r>
            <a:r>
              <a:rPr sz="2800" spc="-18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length[A]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20100"/>
              </a:lnSpc>
              <a:spcBef>
                <a:spcPts val="60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elements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in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subarray </a:t>
            </a:r>
            <a:r>
              <a:rPr sz="2800" spc="-10" dirty="0">
                <a:latin typeface="Comic Sans MS"/>
                <a:cs typeface="Comic Sans MS"/>
              </a:rPr>
              <a:t>A[(</a:t>
            </a:r>
            <a:r>
              <a:rPr sz="2800" spc="-10" dirty="0">
                <a:latin typeface="Symbol"/>
                <a:cs typeface="Symbol"/>
              </a:rPr>
              <a:t></a:t>
            </a:r>
            <a:r>
              <a:rPr sz="2800" spc="-10" dirty="0">
                <a:latin typeface="Comic Sans MS"/>
                <a:cs typeface="Comic Sans MS"/>
              </a:rPr>
              <a:t>n/2</a:t>
            </a:r>
            <a:r>
              <a:rPr sz="2800" spc="-10" dirty="0">
                <a:latin typeface="Symbol"/>
                <a:cs typeface="Symbol"/>
              </a:rPr>
              <a:t></a:t>
            </a:r>
            <a:r>
              <a:rPr sz="2800" spc="-10" dirty="0">
                <a:latin typeface="Comic Sans MS"/>
                <a:cs typeface="Comic Sans MS"/>
              </a:rPr>
              <a:t>+1)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25" dirty="0">
                <a:latin typeface="Comic Sans MS"/>
                <a:cs typeface="Comic Sans MS"/>
              </a:rPr>
              <a:t>.. </a:t>
            </a:r>
            <a:r>
              <a:rPr sz="2800" dirty="0">
                <a:latin typeface="Comic Sans MS"/>
                <a:cs typeface="Comic Sans MS"/>
              </a:rPr>
              <a:t>n]</a:t>
            </a:r>
            <a:r>
              <a:rPr sz="2800" spc="-120" dirty="0">
                <a:latin typeface="Comic Sans MS"/>
                <a:cs typeface="Comic Sans MS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are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leaves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Array</a:t>
            </a:r>
            <a:r>
              <a:rPr spc="-130" dirty="0"/>
              <a:t> </a:t>
            </a:r>
            <a:r>
              <a:rPr spc="-25" dirty="0"/>
              <a:t>Representation</a:t>
            </a:r>
            <a:r>
              <a:rPr spc="-90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Heaps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154" y="1090302"/>
            <a:ext cx="10226675" cy="1311275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800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New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nodes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are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always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inserted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at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bottom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level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(left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to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right)</a:t>
            </a:r>
            <a:endParaRPr sz="28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705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Microsoft Sans Serif"/>
                <a:cs typeface="Microsoft Sans Serif"/>
              </a:rPr>
              <a:t>Nodes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are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removed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from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bottom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level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(right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to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left)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4888" y="2933700"/>
            <a:ext cx="5298948" cy="309981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Adding/Deleting</a:t>
            </a:r>
            <a:r>
              <a:rPr spc="-80" dirty="0"/>
              <a:t> </a:t>
            </a:r>
            <a:r>
              <a:rPr spc="-10" dirty="0"/>
              <a:t>Nodes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963" y="1506372"/>
            <a:ext cx="7248525" cy="42710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0"/>
              </a:spcBef>
              <a:buChar char="•"/>
              <a:tabLst>
                <a:tab pos="24130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Maintain/Restore </a:t>
            </a:r>
            <a:r>
              <a:rPr sz="2800" dirty="0">
                <a:latin typeface="Microsoft Sans Serif"/>
                <a:cs typeface="Microsoft Sans Serif"/>
              </a:rPr>
              <a:t>the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max-</a:t>
            </a:r>
            <a:r>
              <a:rPr sz="2800" dirty="0">
                <a:latin typeface="Microsoft Sans Serif"/>
                <a:cs typeface="Microsoft Sans Serif"/>
              </a:rPr>
              <a:t>heap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property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00"/>
              </a:spcBef>
              <a:buChar char="•"/>
              <a:tabLst>
                <a:tab pos="698500" algn="l"/>
              </a:tabLst>
            </a:pPr>
            <a:r>
              <a:rPr sz="2800" spc="-40" dirty="0">
                <a:solidFill>
                  <a:srgbClr val="336699"/>
                </a:solidFill>
                <a:latin typeface="Microsoft Sans Serif"/>
                <a:cs typeface="Microsoft Sans Serif"/>
              </a:rPr>
              <a:t>MAX-</a:t>
            </a:r>
            <a:r>
              <a:rPr sz="2800" spc="-10" dirty="0">
                <a:solidFill>
                  <a:srgbClr val="336699"/>
                </a:solidFill>
                <a:latin typeface="Microsoft Sans Serif"/>
                <a:cs typeface="Microsoft Sans Serif"/>
              </a:rPr>
              <a:t>HEAPIFY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70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Create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max-</a:t>
            </a:r>
            <a:r>
              <a:rPr sz="2800" dirty="0">
                <a:latin typeface="Microsoft Sans Serif"/>
                <a:cs typeface="Microsoft Sans Serif"/>
              </a:rPr>
              <a:t>heap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from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unordered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array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00"/>
              </a:spcBef>
              <a:buChar char="•"/>
              <a:tabLst>
                <a:tab pos="698500" algn="l"/>
              </a:tabLst>
            </a:pPr>
            <a:r>
              <a:rPr sz="2800" spc="-25" dirty="0">
                <a:solidFill>
                  <a:srgbClr val="336699"/>
                </a:solidFill>
                <a:latin typeface="Microsoft Sans Serif"/>
                <a:cs typeface="Microsoft Sans Serif"/>
              </a:rPr>
              <a:t>BUILD-</a:t>
            </a:r>
            <a:r>
              <a:rPr sz="2800" spc="-20" dirty="0">
                <a:solidFill>
                  <a:srgbClr val="336699"/>
                </a:solidFill>
                <a:latin typeface="Microsoft Sans Serif"/>
                <a:cs typeface="Microsoft Sans Serif"/>
              </a:rPr>
              <a:t>MAX-HEAP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69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Sort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array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in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place</a:t>
            </a:r>
            <a:endParaRPr sz="28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200"/>
              </a:spcBef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336699"/>
                </a:solidFill>
                <a:latin typeface="Microsoft Sans Serif"/>
                <a:cs typeface="Microsoft Sans Serif"/>
              </a:rPr>
              <a:t>HEAPSORT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70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Priority</a:t>
            </a:r>
            <a:r>
              <a:rPr sz="2800" spc="-1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queues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5311" y="67056"/>
            <a:ext cx="10076815" cy="1098550"/>
          </a:xfrm>
          <a:custGeom>
            <a:avLst/>
            <a:gdLst/>
            <a:ahLst/>
            <a:cxnLst/>
            <a:rect l="l" t="t" r="r" b="b"/>
            <a:pathLst>
              <a:path w="10076815" h="1098550">
                <a:moveTo>
                  <a:pt x="10076561" y="0"/>
                </a:moveTo>
                <a:lnTo>
                  <a:pt x="0" y="0"/>
                </a:lnTo>
                <a:lnTo>
                  <a:pt x="0" y="1098423"/>
                </a:lnTo>
                <a:lnTo>
                  <a:pt x="10076561" y="1098423"/>
                </a:lnTo>
                <a:lnTo>
                  <a:pt x="1007656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Operations</a:t>
            </a:r>
            <a:r>
              <a:rPr spc="-120" dirty="0"/>
              <a:t> </a:t>
            </a:r>
            <a:r>
              <a:rPr dirty="0"/>
              <a:t>on</a:t>
            </a:r>
            <a:r>
              <a:rPr spc="-120" dirty="0"/>
              <a:t> </a:t>
            </a:r>
            <a:r>
              <a:rPr spc="-10" dirty="0"/>
              <a:t>Heaps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" y="120395"/>
            <a:ext cx="1952244" cy="10454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E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1855</Words>
  <Application>Microsoft Office PowerPoint</Application>
  <PresentationFormat>Widescreen</PresentationFormat>
  <Paragraphs>464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</vt:lpstr>
      <vt:lpstr>Comic Sans MS</vt:lpstr>
      <vt:lpstr>Microsoft Sans Serif</vt:lpstr>
      <vt:lpstr>Symbol</vt:lpstr>
      <vt:lpstr>Times New Roman</vt:lpstr>
      <vt:lpstr>Office Theme</vt:lpstr>
      <vt:lpstr>Chapter 5: Divide and Conquer Heap Sort</vt:lpstr>
      <vt:lpstr>Special Types of Trees</vt:lpstr>
      <vt:lpstr>Special Types of Trees</vt:lpstr>
      <vt:lpstr>The Heap Data Structure</vt:lpstr>
      <vt:lpstr>Heap Types</vt:lpstr>
      <vt:lpstr>Heap Tree</vt:lpstr>
      <vt:lpstr>Array Representation of Heaps</vt:lpstr>
      <vt:lpstr>Adding/Deleting Nodes</vt:lpstr>
      <vt:lpstr>Operations on Heaps</vt:lpstr>
      <vt:lpstr>Maintaining the Heap Property</vt:lpstr>
      <vt:lpstr>Example</vt:lpstr>
      <vt:lpstr>Maintaining the Heap Property</vt:lpstr>
      <vt:lpstr>MAX-HEAPIFY Running Time</vt:lpstr>
      <vt:lpstr>Building a Heap</vt:lpstr>
      <vt:lpstr>Example:</vt:lpstr>
      <vt:lpstr>Running Time of BUILD MAX HEAP</vt:lpstr>
      <vt:lpstr>Running Time of BUILD MAX HEAP</vt:lpstr>
      <vt:lpstr>Running Time of BUILD MAX HEAP</vt:lpstr>
      <vt:lpstr>Heapsort</vt:lpstr>
      <vt:lpstr>Heapsort</vt:lpstr>
      <vt:lpstr>Heapsort …</vt:lpstr>
      <vt:lpstr>Heapsort …</vt:lpstr>
      <vt:lpstr>Heapsort : HEAP-EXTRACT-MAX</vt:lpstr>
      <vt:lpstr>Heapsort : HEAP-EXTRACT-MAX …</vt:lpstr>
      <vt:lpstr>Heapsort : HEAP-EXTRACT-MAX …</vt:lpstr>
      <vt:lpstr>Heapsort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ankur.chat31@gmail.com</cp:lastModifiedBy>
  <cp:revision>1</cp:revision>
  <dcterms:created xsi:type="dcterms:W3CDTF">2022-09-28T09:49:26Z</dcterms:created>
  <dcterms:modified xsi:type="dcterms:W3CDTF">2022-09-28T09:50:55Z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2022-09-28T00:00:00Z</vt:filetime>
  </property>
  <property fmtid="{D5CDD505-2E9C-101B-9397-08002B2CF9AE}" pid="5" name="Producer">
    <vt:lpwstr>Microsoft® PowerPoint® 2016</vt:lpwstr>
  </property>
</Properties>
</file>