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30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97396"/>
            <a:ext cx="12192000" cy="260350"/>
          </a:xfrm>
          <a:custGeom>
            <a:avLst/>
            <a:gdLst/>
            <a:ahLst/>
            <a:cxnLst/>
            <a:rect l="l" t="t" r="r" b="b"/>
            <a:pathLst>
              <a:path w="12192000" h="260350">
                <a:moveTo>
                  <a:pt x="12192000" y="0"/>
                </a:moveTo>
                <a:lnTo>
                  <a:pt x="0" y="0"/>
                </a:lnTo>
                <a:lnTo>
                  <a:pt x="0" y="260222"/>
                </a:lnTo>
                <a:lnTo>
                  <a:pt x="12192000" y="260222"/>
                </a:lnTo>
                <a:lnTo>
                  <a:pt x="121920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7752" y="809244"/>
            <a:ext cx="3842004" cy="51099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97396"/>
            <a:ext cx="12192000" cy="260350"/>
          </a:xfrm>
          <a:custGeom>
            <a:avLst/>
            <a:gdLst/>
            <a:ahLst/>
            <a:cxnLst/>
            <a:rect l="l" t="t" r="r" b="b"/>
            <a:pathLst>
              <a:path w="12192000" h="260350">
                <a:moveTo>
                  <a:pt x="12192000" y="0"/>
                </a:moveTo>
                <a:lnTo>
                  <a:pt x="0" y="0"/>
                </a:lnTo>
                <a:lnTo>
                  <a:pt x="0" y="260222"/>
                </a:lnTo>
                <a:lnTo>
                  <a:pt x="12192000" y="260222"/>
                </a:lnTo>
                <a:lnTo>
                  <a:pt x="121920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3417" y="27889"/>
            <a:ext cx="5323840" cy="846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9259" y="1282700"/>
            <a:ext cx="10778490" cy="4174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02436"/>
            <a:ext cx="12192000" cy="5394960"/>
          </a:xfrm>
          <a:custGeom>
            <a:avLst/>
            <a:gdLst/>
            <a:ahLst/>
            <a:cxnLst/>
            <a:rect l="l" t="t" r="r" b="b"/>
            <a:pathLst>
              <a:path w="12192000" h="5394959">
                <a:moveTo>
                  <a:pt x="12192000" y="0"/>
                </a:moveTo>
                <a:lnTo>
                  <a:pt x="0" y="0"/>
                </a:lnTo>
                <a:lnTo>
                  <a:pt x="0" y="5394960"/>
                </a:lnTo>
                <a:lnTo>
                  <a:pt x="12192000" y="53949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0667" y="5986270"/>
            <a:ext cx="12218035" cy="871855"/>
            <a:chOff x="-10667" y="5986270"/>
            <a:chExt cx="12218035" cy="871855"/>
          </a:xfrm>
        </p:grpSpPr>
        <p:sp>
          <p:nvSpPr>
            <p:cNvPr id="4" name="object 4"/>
            <p:cNvSpPr/>
            <p:nvPr/>
          </p:nvSpPr>
          <p:spPr>
            <a:xfrm>
              <a:off x="0" y="6836663"/>
              <a:ext cx="12192000" cy="20955"/>
            </a:xfrm>
            <a:custGeom>
              <a:avLst/>
              <a:gdLst/>
              <a:ahLst/>
              <a:cxnLst/>
              <a:rect l="l" t="t" r="r" b="b"/>
              <a:pathLst>
                <a:path w="12192000" h="20954">
                  <a:moveTo>
                    <a:pt x="12192000" y="0"/>
                  </a:moveTo>
                  <a:lnTo>
                    <a:pt x="0" y="0"/>
                  </a:lnTo>
                  <a:lnTo>
                    <a:pt x="0" y="20949"/>
                  </a:lnTo>
                  <a:lnTo>
                    <a:pt x="12192000" y="2094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7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" y="5998462"/>
              <a:ext cx="12192000" cy="838200"/>
            </a:xfrm>
            <a:custGeom>
              <a:avLst/>
              <a:gdLst/>
              <a:ahLst/>
              <a:cxnLst/>
              <a:rect l="l" t="t" r="r" b="b"/>
              <a:pathLst>
                <a:path w="12192000" h="838200">
                  <a:moveTo>
                    <a:pt x="1219200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12192000" y="838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" y="5999224"/>
              <a:ext cx="12192000" cy="838200"/>
            </a:xfrm>
            <a:custGeom>
              <a:avLst/>
              <a:gdLst/>
              <a:ahLst/>
              <a:cxnLst/>
              <a:rect l="l" t="t" r="r" b="b"/>
              <a:pathLst>
                <a:path w="12192000" h="838200">
                  <a:moveTo>
                    <a:pt x="0" y="838199"/>
                  </a:moveTo>
                  <a:lnTo>
                    <a:pt x="12192000" y="83819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38199"/>
                  </a:lnTo>
                  <a:close/>
                </a:path>
              </a:pathLst>
            </a:custGeom>
            <a:ln w="25908">
              <a:solidFill>
                <a:srgbClr val="035C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3864" y="1258061"/>
            <a:ext cx="111074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66FFFF"/>
                </a:solidFill>
              </a:rPr>
              <a:t>Chapter</a:t>
            </a:r>
            <a:r>
              <a:rPr sz="5400" spc="-105" dirty="0">
                <a:solidFill>
                  <a:srgbClr val="66FFFF"/>
                </a:solidFill>
              </a:rPr>
              <a:t> </a:t>
            </a:r>
            <a:r>
              <a:rPr sz="5400" dirty="0">
                <a:solidFill>
                  <a:srgbClr val="66FFFF"/>
                </a:solidFill>
              </a:rPr>
              <a:t>6:</a:t>
            </a:r>
            <a:r>
              <a:rPr sz="5400" spc="-45" dirty="0">
                <a:solidFill>
                  <a:srgbClr val="66FFFF"/>
                </a:solidFill>
              </a:rPr>
              <a:t> </a:t>
            </a:r>
            <a:r>
              <a:rPr sz="5400" spc="-10" dirty="0">
                <a:solidFill>
                  <a:srgbClr val="66FFFF"/>
                </a:solidFill>
              </a:rPr>
              <a:t>Non-</a:t>
            </a:r>
            <a:r>
              <a:rPr sz="5400" dirty="0">
                <a:solidFill>
                  <a:srgbClr val="66FFFF"/>
                </a:solidFill>
              </a:rPr>
              <a:t>comparison</a:t>
            </a:r>
            <a:r>
              <a:rPr sz="5400" spc="-85" dirty="0">
                <a:solidFill>
                  <a:srgbClr val="66FFFF"/>
                </a:solidFill>
              </a:rPr>
              <a:t> </a:t>
            </a:r>
            <a:r>
              <a:rPr sz="5400" spc="-10" dirty="0">
                <a:solidFill>
                  <a:srgbClr val="66FFFF"/>
                </a:solidFill>
              </a:rPr>
              <a:t>Sorting</a:t>
            </a:r>
            <a:endParaRPr sz="5400"/>
          </a:p>
        </p:txBody>
      </p:sp>
      <p:grpSp>
        <p:nvGrpSpPr>
          <p:cNvPr id="8" name="object 8"/>
          <p:cNvGrpSpPr/>
          <p:nvPr/>
        </p:nvGrpSpPr>
        <p:grpSpPr>
          <a:xfrm>
            <a:off x="-6095" y="-6095"/>
            <a:ext cx="12204700" cy="1214755"/>
            <a:chOff x="-6095" y="-6095"/>
            <a:chExt cx="12204700" cy="1214755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12192000" cy="1202690"/>
            </a:xfrm>
            <a:custGeom>
              <a:avLst/>
              <a:gdLst/>
              <a:ahLst/>
              <a:cxnLst/>
              <a:rect l="l" t="t" r="r" b="b"/>
              <a:pathLst>
                <a:path w="12192000" h="1202690">
                  <a:moveTo>
                    <a:pt x="0" y="1202182"/>
                  </a:moveTo>
                  <a:lnTo>
                    <a:pt x="12192000" y="120218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202182"/>
                  </a:lnTo>
                  <a:close/>
                </a:path>
              </a:pathLst>
            </a:custGeom>
            <a:ln w="12192">
              <a:solidFill>
                <a:srgbClr val="035C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" y="74676"/>
              <a:ext cx="1828800" cy="104393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9292" y="5128666"/>
            <a:ext cx="1108329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10"/>
              </a:spcBef>
            </a:pPr>
            <a:endParaRPr sz="3600" dirty="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93694" y="20523"/>
            <a:ext cx="75501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9680" marR="5080" indent="-2507615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1F5F"/>
                </a:solidFill>
                <a:latin typeface="Cambria"/>
                <a:cs typeface="Cambria"/>
              </a:rPr>
              <a:t>DESIGN</a:t>
            </a:r>
            <a:r>
              <a:rPr sz="3600" b="1" spc="-6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3600" b="1" dirty="0">
                <a:solidFill>
                  <a:srgbClr val="001F5F"/>
                </a:solidFill>
                <a:latin typeface="Cambria"/>
                <a:cs typeface="Cambria"/>
              </a:rPr>
              <a:t>&amp;</a:t>
            </a:r>
            <a:r>
              <a:rPr sz="3600" b="1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3600" b="1" spc="-50" dirty="0">
                <a:solidFill>
                  <a:srgbClr val="001F5F"/>
                </a:solidFill>
                <a:latin typeface="Cambria"/>
                <a:cs typeface="Cambria"/>
              </a:rPr>
              <a:t>ANALYSIS</a:t>
            </a:r>
            <a:r>
              <a:rPr sz="3600" b="1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3600" b="1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3600" b="1" spc="-6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3600" b="1" spc="-10" dirty="0">
                <a:solidFill>
                  <a:srgbClr val="001F5F"/>
                </a:solidFill>
                <a:latin typeface="Cambria"/>
                <a:cs typeface="Cambria"/>
              </a:rPr>
              <a:t>ALGORITHM (BCSC0012)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5292" y="2729483"/>
            <a:ext cx="8279892" cy="21396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259" y="1118472"/>
            <a:ext cx="10810240" cy="450342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3200" spc="-10" dirty="0">
                <a:latin typeface="Cambria"/>
                <a:cs typeface="Cambria"/>
              </a:rPr>
              <a:t>Assumptions</a:t>
            </a:r>
            <a:endParaRPr sz="3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900"/>
              </a:spcBef>
              <a:tabLst>
                <a:tab pos="1988820" algn="l"/>
              </a:tabLst>
            </a:pPr>
            <a:r>
              <a:rPr sz="3200" spc="-10" dirty="0">
                <a:solidFill>
                  <a:srgbClr val="DD0011"/>
                </a:solidFill>
                <a:latin typeface="Cambria"/>
                <a:cs typeface="Cambria"/>
              </a:rPr>
              <a:t>d</a:t>
            </a:r>
            <a:r>
              <a:rPr sz="3200" spc="-10" dirty="0">
                <a:latin typeface="Cambria"/>
                <a:cs typeface="Cambria"/>
              </a:rPr>
              <a:t>=O(1)</a:t>
            </a:r>
            <a:r>
              <a:rPr sz="3200" dirty="0">
                <a:latin typeface="Cambria"/>
                <a:cs typeface="Cambria"/>
              </a:rPr>
              <a:t>	and</a:t>
            </a:r>
            <a:r>
              <a:rPr sz="3200" spc="-70" dirty="0"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DD0011"/>
                </a:solidFill>
                <a:latin typeface="Cambria"/>
                <a:cs typeface="Cambria"/>
              </a:rPr>
              <a:t>k</a:t>
            </a:r>
            <a:r>
              <a:rPr sz="3200" spc="-40" dirty="0">
                <a:solidFill>
                  <a:srgbClr val="DD0011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latin typeface="Cambria"/>
                <a:cs typeface="Cambria"/>
              </a:rPr>
              <a:t>=O(n)</a:t>
            </a:r>
            <a:endParaRPr sz="32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40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3200" dirty="0">
                <a:latin typeface="Cambria"/>
                <a:cs typeface="Cambria"/>
              </a:rPr>
              <a:t>Sorting</a:t>
            </a:r>
            <a:r>
              <a:rPr sz="3200" spc="-5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looks</a:t>
            </a:r>
            <a:r>
              <a:rPr sz="3200" spc="-5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at</a:t>
            </a:r>
            <a:r>
              <a:rPr sz="3200" spc="-2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one</a:t>
            </a:r>
            <a:r>
              <a:rPr sz="3200" spc="-3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column</a:t>
            </a:r>
            <a:r>
              <a:rPr sz="3200" spc="-8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at</a:t>
            </a:r>
            <a:r>
              <a:rPr sz="3200" spc="-2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a</a:t>
            </a:r>
            <a:r>
              <a:rPr sz="3200" spc="-45" dirty="0">
                <a:latin typeface="Cambria"/>
                <a:cs typeface="Cambria"/>
              </a:rPr>
              <a:t> </a:t>
            </a:r>
            <a:r>
              <a:rPr sz="3200" spc="-20" dirty="0">
                <a:latin typeface="Cambria"/>
                <a:cs typeface="Cambria"/>
              </a:rPr>
              <a:t>time</a:t>
            </a:r>
            <a:endParaRPr sz="3200">
              <a:latin typeface="Cambria"/>
              <a:cs typeface="Cambria"/>
            </a:endParaRPr>
          </a:p>
          <a:p>
            <a:pPr marL="698500" lvl="1" indent="-228600">
              <a:lnSpc>
                <a:spcPct val="100000"/>
              </a:lnSpc>
              <a:spcBef>
                <a:spcPts val="1600"/>
              </a:spcBef>
              <a:buFont typeface="Microsoft Sans Serif"/>
              <a:buChar char="•"/>
              <a:tabLst>
                <a:tab pos="698500" algn="l"/>
              </a:tabLst>
            </a:pPr>
            <a:r>
              <a:rPr sz="3200" spc="-55" dirty="0">
                <a:latin typeface="Cambria"/>
                <a:cs typeface="Cambria"/>
              </a:rPr>
              <a:t>For</a:t>
            </a:r>
            <a:r>
              <a:rPr sz="3200" spc="-10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a</a:t>
            </a:r>
            <a:r>
              <a:rPr sz="3200" spc="-45" dirty="0"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DD0011"/>
                </a:solidFill>
                <a:latin typeface="Cambria"/>
                <a:cs typeface="Cambria"/>
              </a:rPr>
              <a:t>d</a:t>
            </a:r>
            <a:r>
              <a:rPr sz="3200" spc="-30" dirty="0">
                <a:solidFill>
                  <a:srgbClr val="DD0011"/>
                </a:solidFill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digit</a:t>
            </a:r>
            <a:r>
              <a:rPr sz="3200" spc="-10" dirty="0">
                <a:latin typeface="Cambria"/>
                <a:cs typeface="Cambria"/>
              </a:rPr>
              <a:t> </a:t>
            </a:r>
            <a:r>
              <a:rPr sz="3200" spc="-95" dirty="0">
                <a:latin typeface="Cambria"/>
                <a:cs typeface="Cambria"/>
              </a:rPr>
              <a:t>number,</a:t>
            </a:r>
            <a:r>
              <a:rPr sz="3200" spc="-8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sort</a:t>
            </a:r>
            <a:r>
              <a:rPr sz="3200" spc="-3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the</a:t>
            </a:r>
            <a:r>
              <a:rPr sz="3200" spc="-40" dirty="0">
                <a:latin typeface="Cambria"/>
                <a:cs typeface="Cambria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least</a:t>
            </a:r>
            <a:r>
              <a:rPr sz="3200" u="heavy" spc="-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significant</a:t>
            </a:r>
            <a:r>
              <a:rPr sz="3200" spc="-2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digit</a:t>
            </a:r>
            <a:r>
              <a:rPr sz="3200" spc="-15" dirty="0">
                <a:latin typeface="Cambria"/>
                <a:cs typeface="Cambria"/>
              </a:rPr>
              <a:t> </a:t>
            </a:r>
            <a:r>
              <a:rPr sz="3200" spc="-10" dirty="0">
                <a:latin typeface="Cambria"/>
                <a:cs typeface="Cambria"/>
              </a:rPr>
              <a:t>first</a:t>
            </a:r>
            <a:endParaRPr sz="3200">
              <a:latin typeface="Cambria"/>
              <a:cs typeface="Cambria"/>
            </a:endParaRPr>
          </a:p>
          <a:p>
            <a:pPr marL="698500" marR="5080" lvl="1" indent="-228600">
              <a:lnSpc>
                <a:spcPct val="110000"/>
              </a:lnSpc>
              <a:spcBef>
                <a:spcPts val="875"/>
              </a:spcBef>
              <a:buFont typeface="Microsoft Sans Serif"/>
              <a:buChar char="•"/>
              <a:tabLst>
                <a:tab pos="698500" algn="l"/>
              </a:tabLst>
            </a:pPr>
            <a:r>
              <a:rPr sz="3200" dirty="0">
                <a:latin typeface="Cambria"/>
                <a:cs typeface="Cambria"/>
              </a:rPr>
              <a:t>Continue</a:t>
            </a:r>
            <a:r>
              <a:rPr sz="3200" spc="-2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sorting</a:t>
            </a:r>
            <a:r>
              <a:rPr sz="3200" spc="-3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on</a:t>
            </a:r>
            <a:r>
              <a:rPr sz="3200" spc="-3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the</a:t>
            </a:r>
            <a:r>
              <a:rPr sz="3200" spc="-40" dirty="0">
                <a:latin typeface="Cambria"/>
                <a:cs typeface="Cambria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next</a:t>
            </a:r>
            <a:r>
              <a:rPr sz="3200" u="heavy" spc="-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least</a:t>
            </a:r>
            <a:r>
              <a:rPr sz="3200" u="heavy" spc="-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significant</a:t>
            </a:r>
            <a:r>
              <a:rPr sz="3200" spc="-1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digit,</a:t>
            </a:r>
            <a:r>
              <a:rPr sz="3200" spc="2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until</a:t>
            </a:r>
            <a:r>
              <a:rPr sz="3200" spc="-45" dirty="0">
                <a:latin typeface="Cambria"/>
                <a:cs typeface="Cambria"/>
              </a:rPr>
              <a:t> </a:t>
            </a:r>
            <a:r>
              <a:rPr sz="3200" spc="-25" dirty="0">
                <a:latin typeface="Cambria"/>
                <a:cs typeface="Cambria"/>
              </a:rPr>
              <a:t>all </a:t>
            </a:r>
            <a:r>
              <a:rPr sz="3200" dirty="0">
                <a:latin typeface="Cambria"/>
                <a:cs typeface="Cambria"/>
              </a:rPr>
              <a:t>digits</a:t>
            </a:r>
            <a:r>
              <a:rPr sz="3200" spc="-40" dirty="0">
                <a:latin typeface="Cambria"/>
                <a:cs typeface="Cambria"/>
              </a:rPr>
              <a:t> </a:t>
            </a:r>
            <a:r>
              <a:rPr sz="3200" spc="-50" dirty="0">
                <a:latin typeface="Cambria"/>
                <a:cs typeface="Cambria"/>
              </a:rPr>
              <a:t>have</a:t>
            </a:r>
            <a:r>
              <a:rPr sz="3200" spc="-8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been</a:t>
            </a:r>
            <a:r>
              <a:rPr sz="3200" spc="-50" dirty="0">
                <a:latin typeface="Cambria"/>
                <a:cs typeface="Cambria"/>
              </a:rPr>
              <a:t> </a:t>
            </a:r>
            <a:r>
              <a:rPr sz="3200" spc="-10" dirty="0">
                <a:latin typeface="Cambria"/>
                <a:cs typeface="Cambria"/>
              </a:rPr>
              <a:t>sorted</a:t>
            </a:r>
            <a:endParaRPr sz="3200">
              <a:latin typeface="Cambria"/>
              <a:cs typeface="Cambria"/>
            </a:endParaRPr>
          </a:p>
          <a:p>
            <a:pPr marL="698500" lvl="1" indent="-228600">
              <a:lnSpc>
                <a:spcPct val="100000"/>
              </a:lnSpc>
              <a:spcBef>
                <a:spcPts val="1935"/>
              </a:spcBef>
              <a:buFont typeface="Microsoft Sans Serif"/>
              <a:buChar char="•"/>
              <a:tabLst>
                <a:tab pos="698500" algn="l"/>
              </a:tabLst>
            </a:pPr>
            <a:r>
              <a:rPr sz="3200" spc="-20" dirty="0">
                <a:latin typeface="Cambria"/>
                <a:cs typeface="Cambria"/>
              </a:rPr>
              <a:t>Requires</a:t>
            </a:r>
            <a:r>
              <a:rPr sz="3200" spc="-10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only</a:t>
            </a:r>
            <a:r>
              <a:rPr sz="3200" spc="-110" dirty="0"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DD0011"/>
                </a:solidFill>
                <a:latin typeface="Cambria"/>
                <a:cs typeface="Cambria"/>
              </a:rPr>
              <a:t>d</a:t>
            </a:r>
            <a:r>
              <a:rPr sz="3200" spc="-80" dirty="0">
                <a:solidFill>
                  <a:srgbClr val="DD0011"/>
                </a:solidFill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passes</a:t>
            </a:r>
            <a:r>
              <a:rPr sz="3200" spc="-120" dirty="0">
                <a:latin typeface="Cambria"/>
                <a:cs typeface="Cambria"/>
              </a:rPr>
              <a:t> </a:t>
            </a:r>
            <a:r>
              <a:rPr sz="3200" spc="-10" dirty="0">
                <a:latin typeface="Cambria"/>
                <a:cs typeface="Cambria"/>
              </a:rPr>
              <a:t>through</a:t>
            </a:r>
            <a:r>
              <a:rPr sz="3200" spc="-8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the</a:t>
            </a:r>
            <a:r>
              <a:rPr sz="3200" spc="-95" dirty="0">
                <a:latin typeface="Cambria"/>
                <a:cs typeface="Cambria"/>
              </a:rPr>
              <a:t> </a:t>
            </a:r>
            <a:r>
              <a:rPr sz="3200" spc="-20" dirty="0">
                <a:latin typeface="Cambria"/>
                <a:cs typeface="Cambria"/>
              </a:rPr>
              <a:t>list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Radix</a:t>
            </a:r>
            <a:r>
              <a:rPr spc="-165" dirty="0"/>
              <a:t> </a:t>
            </a:r>
            <a:r>
              <a:rPr dirty="0"/>
              <a:t>Sort</a:t>
            </a:r>
            <a:r>
              <a:rPr spc="-140" dirty="0"/>
              <a:t> </a:t>
            </a:r>
            <a:r>
              <a:rPr spc="-50" dirty="0"/>
              <a:t>…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Alg.:</a:t>
            </a:r>
            <a:r>
              <a:rPr sz="2800" spc="-10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spc="-40" dirty="0">
                <a:solidFill>
                  <a:srgbClr val="333399"/>
                </a:solidFill>
                <a:latin typeface="Microsoft Sans Serif"/>
                <a:cs typeface="Microsoft Sans Serif"/>
              </a:rPr>
              <a:t>RADIX-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SORT</a:t>
            </a:r>
            <a:r>
              <a:rPr sz="2800" dirty="0">
                <a:solidFill>
                  <a:srgbClr val="333399"/>
                </a:solidFill>
                <a:latin typeface="Comic Sans MS"/>
                <a:cs typeface="Comic Sans MS"/>
              </a:rPr>
              <a:t>(A,</a:t>
            </a:r>
            <a:r>
              <a:rPr sz="2800" spc="-3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800" spc="-25" dirty="0">
                <a:solidFill>
                  <a:srgbClr val="333399"/>
                </a:solidFill>
                <a:latin typeface="Comic Sans MS"/>
                <a:cs typeface="Comic Sans MS"/>
              </a:rPr>
              <a:t>d)</a:t>
            </a:r>
            <a:endParaRPr sz="28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sz="2800" b="1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Comic Sans MS"/>
                <a:cs typeface="Comic Sans MS"/>
              </a:rPr>
              <a:t>i</a:t>
            </a:r>
            <a:r>
              <a:rPr sz="2800" spc="-3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←</a:t>
            </a:r>
            <a:r>
              <a:rPr sz="2800" spc="1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99"/>
                </a:solidFill>
                <a:latin typeface="Comic Sans MS"/>
                <a:cs typeface="Comic Sans MS"/>
              </a:rPr>
              <a:t>1</a:t>
            </a:r>
            <a:r>
              <a:rPr sz="2800" spc="-11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sz="2800" b="1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333399"/>
                </a:solidFill>
                <a:latin typeface="Comic Sans MS"/>
                <a:cs typeface="Comic Sans MS"/>
              </a:rPr>
              <a:t>d</a:t>
            </a:r>
            <a:endParaRPr sz="28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do</a:t>
            </a:r>
            <a:r>
              <a:rPr sz="2800" b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use</a:t>
            </a:r>
            <a:r>
              <a:rPr sz="2800" spc="-2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a</a:t>
            </a:r>
            <a:r>
              <a:rPr sz="2800" spc="1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DD0011"/>
                </a:solidFill>
                <a:latin typeface="Microsoft Sans Serif"/>
                <a:cs typeface="Microsoft Sans Serif"/>
              </a:rPr>
              <a:t>stable</a:t>
            </a:r>
            <a:r>
              <a:rPr sz="2800" spc="-10" dirty="0">
                <a:solidFill>
                  <a:srgbClr val="DD0011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sort</a:t>
            </a:r>
            <a:r>
              <a:rPr sz="2800" spc="-2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to</a:t>
            </a:r>
            <a:r>
              <a:rPr sz="2800" spc="-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sort</a:t>
            </a:r>
            <a:r>
              <a:rPr sz="2800" spc="-3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array</a:t>
            </a:r>
            <a:r>
              <a:rPr sz="2800" spc="3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Comic Sans MS"/>
                <a:cs typeface="Comic Sans MS"/>
              </a:rPr>
              <a:t>A</a:t>
            </a:r>
            <a:r>
              <a:rPr sz="2800" spc="-10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on digit</a:t>
            </a:r>
            <a:r>
              <a:rPr sz="2800" spc="2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spc="-50" dirty="0">
                <a:solidFill>
                  <a:srgbClr val="333399"/>
                </a:solidFill>
                <a:latin typeface="Comic Sans MS"/>
                <a:cs typeface="Comic Sans MS"/>
              </a:rPr>
              <a:t>i</a:t>
            </a:r>
            <a:endParaRPr sz="2800">
              <a:latin typeface="Comic Sans MS"/>
              <a:cs typeface="Comic Sans MS"/>
            </a:endParaRPr>
          </a:p>
          <a:p>
            <a:pPr marL="965200">
              <a:lnSpc>
                <a:spcPct val="100000"/>
              </a:lnSpc>
              <a:spcBef>
                <a:spcPts val="2285"/>
              </a:spcBef>
            </a:pPr>
            <a:r>
              <a:rPr sz="1800" dirty="0">
                <a:solidFill>
                  <a:srgbClr val="333399"/>
                </a:solidFill>
                <a:latin typeface="Microsoft Sans Serif"/>
                <a:cs typeface="Microsoft Sans Serif"/>
              </a:rPr>
              <a:t>(stable</a:t>
            </a:r>
            <a:r>
              <a:rPr sz="1800" spc="-4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33399"/>
                </a:solidFill>
                <a:latin typeface="Microsoft Sans Serif"/>
                <a:cs typeface="Microsoft Sans Serif"/>
              </a:rPr>
              <a:t>sort:</a:t>
            </a:r>
            <a:r>
              <a:rPr sz="1800" spc="-3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33399"/>
                </a:solidFill>
                <a:latin typeface="Microsoft Sans Serif"/>
                <a:cs typeface="Microsoft Sans Serif"/>
              </a:rPr>
              <a:t>preserves</a:t>
            </a:r>
            <a:r>
              <a:rPr sz="1800" spc="-3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33399"/>
                </a:solidFill>
                <a:latin typeface="Microsoft Sans Serif"/>
                <a:cs typeface="Microsoft Sans Serif"/>
              </a:rPr>
              <a:t>order</a:t>
            </a:r>
            <a:r>
              <a:rPr sz="1800" spc="-3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33399"/>
                </a:solidFill>
                <a:latin typeface="Microsoft Sans Serif"/>
                <a:cs typeface="Microsoft Sans Serif"/>
              </a:rPr>
              <a:t>of</a:t>
            </a:r>
            <a:r>
              <a:rPr sz="1800" spc="-2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33399"/>
                </a:solidFill>
                <a:latin typeface="Microsoft Sans Serif"/>
                <a:cs typeface="Microsoft Sans Serif"/>
              </a:rPr>
              <a:t>identical</a:t>
            </a:r>
            <a:r>
              <a:rPr sz="1800" spc="2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33399"/>
                </a:solidFill>
                <a:latin typeface="Microsoft Sans Serif"/>
                <a:cs typeface="Microsoft Sans Serif"/>
              </a:rPr>
              <a:t>elements)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1011" y="4090415"/>
            <a:ext cx="423672" cy="22905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2992" y="4040123"/>
            <a:ext cx="1229868" cy="23698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60520" y="4040123"/>
            <a:ext cx="1182624" cy="23743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34811" y="4040123"/>
            <a:ext cx="1184147" cy="236067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60420" y="3186683"/>
            <a:ext cx="3358896" cy="80162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Radix</a:t>
            </a:r>
            <a:r>
              <a:rPr spc="-165" dirty="0"/>
              <a:t> </a:t>
            </a:r>
            <a:r>
              <a:rPr dirty="0"/>
              <a:t>Sort</a:t>
            </a:r>
            <a:r>
              <a:rPr spc="-140" dirty="0"/>
              <a:t> </a:t>
            </a:r>
            <a:r>
              <a:rPr spc="-50" dirty="0"/>
              <a:t>…</a:t>
            </a: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3999"/>
              </a:lnSpc>
              <a:spcBef>
                <a:spcPts val="10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pc="-20" dirty="0"/>
              <a:t>Given</a:t>
            </a:r>
            <a:r>
              <a:rPr spc="-50" dirty="0"/>
              <a:t> </a:t>
            </a:r>
            <a:r>
              <a:rPr dirty="0"/>
              <a:t>n</a:t>
            </a:r>
            <a:r>
              <a:rPr spc="-45" dirty="0"/>
              <a:t> </a:t>
            </a:r>
            <a:r>
              <a:rPr dirty="0"/>
              <a:t>numbers</a:t>
            </a:r>
            <a:r>
              <a:rPr spc="-9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d</a:t>
            </a:r>
            <a:r>
              <a:rPr spc="-45" dirty="0"/>
              <a:t> </a:t>
            </a:r>
            <a:r>
              <a:rPr dirty="0"/>
              <a:t>digits</a:t>
            </a:r>
            <a:r>
              <a:rPr spc="-30" dirty="0"/>
              <a:t> </a:t>
            </a:r>
            <a:r>
              <a:rPr dirty="0"/>
              <a:t>each,</a:t>
            </a:r>
            <a:r>
              <a:rPr spc="-60" dirty="0"/>
              <a:t> </a:t>
            </a:r>
            <a:r>
              <a:rPr spc="-10" dirty="0"/>
              <a:t>where</a:t>
            </a:r>
            <a:r>
              <a:rPr spc="-60" dirty="0"/>
              <a:t> </a:t>
            </a:r>
            <a:r>
              <a:rPr dirty="0"/>
              <a:t>each</a:t>
            </a:r>
            <a:r>
              <a:rPr spc="-50" dirty="0"/>
              <a:t> </a:t>
            </a:r>
            <a:r>
              <a:rPr dirty="0"/>
              <a:t>digit</a:t>
            </a:r>
            <a:r>
              <a:rPr spc="-30" dirty="0"/>
              <a:t> </a:t>
            </a:r>
            <a:r>
              <a:rPr dirty="0"/>
              <a:t>may</a:t>
            </a:r>
            <a:r>
              <a:rPr spc="-60" dirty="0"/>
              <a:t> </a:t>
            </a:r>
            <a:r>
              <a:rPr dirty="0"/>
              <a:t>take</a:t>
            </a:r>
            <a:r>
              <a:rPr spc="-70" dirty="0"/>
              <a:t> </a:t>
            </a:r>
            <a:r>
              <a:rPr dirty="0"/>
              <a:t>up</a:t>
            </a:r>
            <a:r>
              <a:rPr spc="-50" dirty="0"/>
              <a:t> </a:t>
            </a:r>
            <a:r>
              <a:rPr spc="-25" dirty="0"/>
              <a:t>to </a:t>
            </a:r>
            <a:r>
              <a:rPr dirty="0"/>
              <a:t>k</a:t>
            </a:r>
            <a:r>
              <a:rPr spc="-55" dirty="0"/>
              <a:t> </a:t>
            </a:r>
            <a:r>
              <a:rPr dirty="0"/>
              <a:t>possible</a:t>
            </a:r>
            <a:r>
              <a:rPr spc="-80" dirty="0"/>
              <a:t> </a:t>
            </a:r>
            <a:r>
              <a:rPr spc="-10" dirty="0"/>
              <a:t>values,</a:t>
            </a:r>
            <a:r>
              <a:rPr spc="-85" dirty="0"/>
              <a:t> </a:t>
            </a:r>
            <a:r>
              <a:rPr spc="-15" dirty="0"/>
              <a:t>RADIX-</a:t>
            </a:r>
            <a:r>
              <a:rPr dirty="0"/>
              <a:t>SORT</a:t>
            </a:r>
            <a:r>
              <a:rPr spc="-35" dirty="0"/>
              <a:t> </a:t>
            </a:r>
            <a:r>
              <a:rPr spc="-20" dirty="0"/>
              <a:t>correctly</a:t>
            </a:r>
            <a:r>
              <a:rPr spc="-95" dirty="0"/>
              <a:t> </a:t>
            </a:r>
            <a:r>
              <a:rPr dirty="0"/>
              <a:t>sorts</a:t>
            </a:r>
            <a:r>
              <a:rPr spc="-80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numbers</a:t>
            </a:r>
            <a:r>
              <a:rPr spc="-85" dirty="0"/>
              <a:t> </a:t>
            </a:r>
            <a:r>
              <a:rPr spc="-25" dirty="0"/>
              <a:t>in </a:t>
            </a:r>
            <a:r>
              <a:rPr spc="-10" dirty="0">
                <a:solidFill>
                  <a:srgbClr val="DD0011"/>
                </a:solidFill>
              </a:rPr>
              <a:t>O(d(n+k))</a:t>
            </a:r>
          </a:p>
          <a:p>
            <a:pPr marL="698500" marR="421640" lvl="1" indent="-228600">
              <a:lnSpc>
                <a:spcPct val="113999"/>
              </a:lnSpc>
              <a:spcBef>
                <a:spcPts val="1200"/>
              </a:spcBef>
              <a:buFont typeface="Microsoft Sans Serif"/>
              <a:buChar char="•"/>
              <a:tabLst>
                <a:tab pos="698500" algn="l"/>
              </a:tabLst>
            </a:pPr>
            <a:r>
              <a:rPr sz="3000" dirty="0">
                <a:latin typeface="Cambria"/>
                <a:cs typeface="Cambria"/>
              </a:rPr>
              <a:t>One</a:t>
            </a:r>
            <a:r>
              <a:rPr sz="3000" spc="-45" dirty="0">
                <a:latin typeface="Cambria"/>
                <a:cs typeface="Cambria"/>
              </a:rPr>
              <a:t> </a:t>
            </a:r>
            <a:r>
              <a:rPr sz="3000" dirty="0">
                <a:latin typeface="Cambria"/>
                <a:cs typeface="Cambria"/>
              </a:rPr>
              <a:t>pass</a:t>
            </a:r>
            <a:r>
              <a:rPr sz="3000" spc="-45" dirty="0">
                <a:latin typeface="Cambria"/>
                <a:cs typeface="Cambria"/>
              </a:rPr>
              <a:t> </a:t>
            </a:r>
            <a:r>
              <a:rPr sz="3000" dirty="0">
                <a:latin typeface="Cambria"/>
                <a:cs typeface="Cambria"/>
              </a:rPr>
              <a:t>of</a:t>
            </a:r>
            <a:r>
              <a:rPr sz="3000" spc="-25" dirty="0">
                <a:latin typeface="Cambria"/>
                <a:cs typeface="Cambria"/>
              </a:rPr>
              <a:t> </a:t>
            </a:r>
            <a:r>
              <a:rPr sz="3000" dirty="0">
                <a:latin typeface="Cambria"/>
                <a:cs typeface="Cambria"/>
              </a:rPr>
              <a:t>sorting</a:t>
            </a:r>
            <a:r>
              <a:rPr sz="3000" spc="-40" dirty="0">
                <a:latin typeface="Cambria"/>
                <a:cs typeface="Cambria"/>
              </a:rPr>
              <a:t> </a:t>
            </a:r>
            <a:r>
              <a:rPr sz="3000" dirty="0">
                <a:latin typeface="Cambria"/>
                <a:cs typeface="Cambria"/>
              </a:rPr>
              <a:t>per</a:t>
            </a:r>
            <a:r>
              <a:rPr sz="3000" spc="-75" dirty="0">
                <a:latin typeface="Cambria"/>
                <a:cs typeface="Cambria"/>
              </a:rPr>
              <a:t> </a:t>
            </a:r>
            <a:r>
              <a:rPr sz="3000" dirty="0">
                <a:latin typeface="Cambria"/>
                <a:cs typeface="Cambria"/>
              </a:rPr>
              <a:t>digit</a:t>
            </a:r>
            <a:r>
              <a:rPr sz="3000" spc="-45" dirty="0">
                <a:latin typeface="Cambria"/>
                <a:cs typeface="Cambria"/>
              </a:rPr>
              <a:t> </a:t>
            </a:r>
            <a:r>
              <a:rPr sz="3000" dirty="0">
                <a:latin typeface="Cambria"/>
                <a:cs typeface="Cambria"/>
              </a:rPr>
              <a:t>takes</a:t>
            </a:r>
            <a:r>
              <a:rPr sz="3000" spc="-60" dirty="0">
                <a:latin typeface="Cambria"/>
                <a:cs typeface="Cambria"/>
              </a:rPr>
              <a:t> </a:t>
            </a:r>
            <a:r>
              <a:rPr sz="3000" dirty="0">
                <a:latin typeface="Cambria"/>
                <a:cs typeface="Cambria"/>
              </a:rPr>
              <a:t>O(n+k)</a:t>
            </a:r>
            <a:r>
              <a:rPr sz="3000" spc="-35" dirty="0">
                <a:latin typeface="Cambria"/>
                <a:cs typeface="Cambria"/>
              </a:rPr>
              <a:t> </a:t>
            </a:r>
            <a:r>
              <a:rPr sz="3000" dirty="0">
                <a:latin typeface="Cambria"/>
                <a:cs typeface="Cambria"/>
              </a:rPr>
              <a:t>assuming</a:t>
            </a:r>
            <a:r>
              <a:rPr sz="3000" spc="20" dirty="0">
                <a:latin typeface="Cambria"/>
                <a:cs typeface="Cambria"/>
              </a:rPr>
              <a:t> </a:t>
            </a:r>
            <a:r>
              <a:rPr sz="3000" dirty="0">
                <a:latin typeface="Cambria"/>
                <a:cs typeface="Cambria"/>
              </a:rPr>
              <a:t>that</a:t>
            </a:r>
            <a:r>
              <a:rPr sz="3000" spc="-70" dirty="0">
                <a:latin typeface="Cambria"/>
                <a:cs typeface="Cambria"/>
              </a:rPr>
              <a:t> </a:t>
            </a:r>
            <a:r>
              <a:rPr sz="3000" spc="-25" dirty="0">
                <a:latin typeface="Cambria"/>
                <a:cs typeface="Cambria"/>
              </a:rPr>
              <a:t>we </a:t>
            </a:r>
            <a:r>
              <a:rPr sz="3000" dirty="0">
                <a:latin typeface="Cambria"/>
                <a:cs typeface="Cambria"/>
              </a:rPr>
              <a:t>use</a:t>
            </a:r>
            <a:r>
              <a:rPr sz="3000" spc="-85" dirty="0">
                <a:latin typeface="Cambria"/>
                <a:cs typeface="Cambria"/>
              </a:rPr>
              <a:t> </a:t>
            </a:r>
            <a:r>
              <a:rPr sz="3000" b="1" dirty="0">
                <a:latin typeface="Cambria"/>
                <a:cs typeface="Cambria"/>
              </a:rPr>
              <a:t>counting</a:t>
            </a:r>
            <a:r>
              <a:rPr sz="3000" b="1" spc="-35" dirty="0">
                <a:latin typeface="Cambria"/>
                <a:cs typeface="Cambria"/>
              </a:rPr>
              <a:t> </a:t>
            </a:r>
            <a:r>
              <a:rPr sz="3000" b="1" spc="-20" dirty="0">
                <a:latin typeface="Cambria"/>
                <a:cs typeface="Cambria"/>
              </a:rPr>
              <a:t>sort</a:t>
            </a:r>
            <a:endParaRPr sz="3000">
              <a:latin typeface="Cambria"/>
              <a:cs typeface="Cambria"/>
            </a:endParaRPr>
          </a:p>
          <a:p>
            <a:pPr marL="698500" lvl="1" indent="-228600">
              <a:lnSpc>
                <a:spcPct val="100000"/>
              </a:lnSpc>
              <a:spcBef>
                <a:spcPts val="2045"/>
              </a:spcBef>
              <a:buFont typeface="Microsoft Sans Serif"/>
              <a:buChar char="•"/>
              <a:tabLst>
                <a:tab pos="698500" algn="l"/>
              </a:tabLst>
            </a:pPr>
            <a:r>
              <a:rPr sz="3000" dirty="0">
                <a:latin typeface="Cambria"/>
                <a:cs typeface="Cambria"/>
              </a:rPr>
              <a:t>There</a:t>
            </a:r>
            <a:r>
              <a:rPr sz="3000" spc="-95" dirty="0">
                <a:latin typeface="Cambria"/>
                <a:cs typeface="Cambria"/>
              </a:rPr>
              <a:t> </a:t>
            </a:r>
            <a:r>
              <a:rPr sz="3000" dirty="0">
                <a:latin typeface="Cambria"/>
                <a:cs typeface="Cambria"/>
              </a:rPr>
              <a:t>are</a:t>
            </a:r>
            <a:r>
              <a:rPr sz="3000" spc="-80" dirty="0">
                <a:latin typeface="Cambria"/>
                <a:cs typeface="Cambria"/>
              </a:rPr>
              <a:t> </a:t>
            </a:r>
            <a:r>
              <a:rPr sz="3000" dirty="0">
                <a:latin typeface="Cambria"/>
                <a:cs typeface="Cambria"/>
              </a:rPr>
              <a:t>d</a:t>
            </a:r>
            <a:r>
              <a:rPr sz="3000" spc="-65" dirty="0">
                <a:latin typeface="Cambria"/>
                <a:cs typeface="Cambria"/>
              </a:rPr>
              <a:t> </a:t>
            </a:r>
            <a:r>
              <a:rPr sz="3000" dirty="0">
                <a:latin typeface="Cambria"/>
                <a:cs typeface="Cambria"/>
              </a:rPr>
              <a:t>passes</a:t>
            </a:r>
            <a:r>
              <a:rPr sz="3000" spc="-80" dirty="0">
                <a:latin typeface="Cambria"/>
                <a:cs typeface="Cambria"/>
              </a:rPr>
              <a:t> </a:t>
            </a:r>
            <a:r>
              <a:rPr sz="3000" dirty="0">
                <a:latin typeface="Cambria"/>
                <a:cs typeface="Cambria"/>
              </a:rPr>
              <a:t>(for</a:t>
            </a:r>
            <a:r>
              <a:rPr sz="3000" spc="-100" dirty="0">
                <a:latin typeface="Cambria"/>
                <a:cs typeface="Cambria"/>
              </a:rPr>
              <a:t> </a:t>
            </a:r>
            <a:r>
              <a:rPr sz="3000" dirty="0">
                <a:latin typeface="Cambria"/>
                <a:cs typeface="Cambria"/>
              </a:rPr>
              <a:t>each</a:t>
            </a:r>
            <a:r>
              <a:rPr sz="3000" spc="-65" dirty="0">
                <a:latin typeface="Cambria"/>
                <a:cs typeface="Cambria"/>
              </a:rPr>
              <a:t> </a:t>
            </a:r>
            <a:r>
              <a:rPr sz="3000" spc="-10" dirty="0">
                <a:latin typeface="Cambria"/>
                <a:cs typeface="Cambria"/>
              </a:rPr>
              <a:t>digit)</a:t>
            </a:r>
            <a:endParaRPr sz="3000">
              <a:latin typeface="Cambria"/>
              <a:cs typeface="Cambria"/>
            </a:endParaRPr>
          </a:p>
          <a:p>
            <a:pPr marL="698500" lvl="1" indent="-228600">
              <a:lnSpc>
                <a:spcPct val="100000"/>
              </a:lnSpc>
              <a:spcBef>
                <a:spcPts val="1700"/>
              </a:spcBef>
              <a:buFont typeface="Microsoft Sans Serif"/>
              <a:buChar char="•"/>
              <a:tabLst>
                <a:tab pos="698500" algn="l"/>
              </a:tabLst>
            </a:pPr>
            <a:r>
              <a:rPr sz="3000" dirty="0">
                <a:latin typeface="Cambria"/>
                <a:cs typeface="Cambria"/>
              </a:rPr>
              <a:t>Assuming</a:t>
            </a:r>
            <a:r>
              <a:rPr sz="3000" spc="-15" dirty="0">
                <a:latin typeface="Cambria"/>
                <a:cs typeface="Cambria"/>
              </a:rPr>
              <a:t> </a:t>
            </a:r>
            <a:r>
              <a:rPr sz="3000" dirty="0">
                <a:latin typeface="Cambria"/>
                <a:cs typeface="Cambria"/>
              </a:rPr>
              <a:t>d=O(1)</a:t>
            </a:r>
            <a:r>
              <a:rPr sz="3000" spc="-20" dirty="0">
                <a:latin typeface="Cambria"/>
                <a:cs typeface="Cambria"/>
              </a:rPr>
              <a:t> </a:t>
            </a:r>
            <a:r>
              <a:rPr sz="3000" dirty="0">
                <a:latin typeface="Cambria"/>
                <a:cs typeface="Cambria"/>
              </a:rPr>
              <a:t>and</a:t>
            </a:r>
            <a:r>
              <a:rPr sz="3000" spc="-50" dirty="0">
                <a:latin typeface="Cambria"/>
                <a:cs typeface="Cambria"/>
              </a:rPr>
              <a:t> </a:t>
            </a:r>
            <a:r>
              <a:rPr sz="3000" dirty="0">
                <a:latin typeface="Cambria"/>
                <a:cs typeface="Cambria"/>
              </a:rPr>
              <a:t>k=O(n),</a:t>
            </a:r>
            <a:r>
              <a:rPr sz="3000" spc="-30" dirty="0">
                <a:latin typeface="Cambria"/>
                <a:cs typeface="Cambria"/>
              </a:rPr>
              <a:t> </a:t>
            </a:r>
            <a:r>
              <a:rPr sz="3000" dirty="0">
                <a:latin typeface="Cambria"/>
                <a:cs typeface="Cambria"/>
              </a:rPr>
              <a:t>running</a:t>
            </a:r>
            <a:r>
              <a:rPr sz="3000" spc="-5" dirty="0">
                <a:latin typeface="Cambria"/>
                <a:cs typeface="Cambria"/>
              </a:rPr>
              <a:t> </a:t>
            </a:r>
            <a:r>
              <a:rPr sz="3000" dirty="0">
                <a:latin typeface="Cambria"/>
                <a:cs typeface="Cambria"/>
              </a:rPr>
              <a:t>time</a:t>
            </a:r>
            <a:r>
              <a:rPr sz="3000" spc="-50" dirty="0">
                <a:latin typeface="Cambria"/>
                <a:cs typeface="Cambria"/>
              </a:rPr>
              <a:t> </a:t>
            </a:r>
            <a:r>
              <a:rPr sz="3000" dirty="0">
                <a:latin typeface="Cambria"/>
                <a:cs typeface="Cambria"/>
              </a:rPr>
              <a:t>is</a:t>
            </a:r>
            <a:r>
              <a:rPr sz="3000" spc="-20" dirty="0">
                <a:latin typeface="Cambria"/>
                <a:cs typeface="Cambria"/>
              </a:rPr>
              <a:t> O(n)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Analysis</a:t>
            </a:r>
            <a:r>
              <a:rPr spc="-145" dirty="0"/>
              <a:t> </a:t>
            </a:r>
            <a:r>
              <a:rPr dirty="0"/>
              <a:t>of</a:t>
            </a:r>
            <a:r>
              <a:rPr spc="-155" dirty="0"/>
              <a:t> </a:t>
            </a:r>
            <a:r>
              <a:rPr dirty="0"/>
              <a:t>Radix</a:t>
            </a:r>
            <a:r>
              <a:rPr spc="-130" dirty="0"/>
              <a:t> </a:t>
            </a:r>
            <a:r>
              <a:rPr spc="-20" dirty="0"/>
              <a:t>Sort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12" y="1990801"/>
            <a:ext cx="392747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8000" b="0" spc="-80" dirty="0">
                <a:solidFill>
                  <a:srgbClr val="000000"/>
                </a:solidFill>
                <a:latin typeface="Arial Black"/>
                <a:cs typeface="Arial Black"/>
              </a:rPr>
              <a:t>Bucket </a:t>
            </a:r>
            <a:r>
              <a:rPr sz="8000" b="0" spc="40" dirty="0">
                <a:solidFill>
                  <a:srgbClr val="000000"/>
                </a:solidFill>
                <a:latin typeface="Arial Black"/>
                <a:cs typeface="Arial Black"/>
              </a:rPr>
              <a:t>Sort</a:t>
            </a:r>
            <a:endParaRPr sz="8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259" y="1151732"/>
            <a:ext cx="11106785" cy="498030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333399"/>
                </a:solidFill>
                <a:latin typeface="Cambria"/>
                <a:cs typeface="Cambria"/>
              </a:rPr>
              <a:t>Assumption:</a:t>
            </a:r>
            <a:endParaRPr sz="2800">
              <a:latin typeface="Cambria"/>
              <a:cs typeface="Cambri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Cambria"/>
                <a:cs typeface="Cambria"/>
              </a:rPr>
              <a:t>the</a:t>
            </a:r>
            <a:r>
              <a:rPr sz="2800" spc="-7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input</a:t>
            </a:r>
            <a:r>
              <a:rPr sz="2800" spc="-8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is</a:t>
            </a:r>
            <a:r>
              <a:rPr sz="2800" spc="-90" dirty="0">
                <a:latin typeface="Cambria"/>
                <a:cs typeface="Cambria"/>
              </a:rPr>
              <a:t> </a:t>
            </a:r>
            <a:r>
              <a:rPr sz="2800" spc="-30" dirty="0">
                <a:latin typeface="Cambria"/>
                <a:cs typeface="Cambria"/>
              </a:rPr>
              <a:t>generated</a:t>
            </a:r>
            <a:r>
              <a:rPr sz="2800" spc="-10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by</a:t>
            </a:r>
            <a:r>
              <a:rPr sz="2800" spc="-8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a</a:t>
            </a:r>
            <a:r>
              <a:rPr sz="2800" spc="-80" dirty="0">
                <a:latin typeface="Cambria"/>
                <a:cs typeface="Cambria"/>
              </a:rPr>
              <a:t> </a:t>
            </a:r>
            <a:r>
              <a:rPr sz="2800" spc="-25" dirty="0">
                <a:latin typeface="Cambria"/>
                <a:cs typeface="Cambria"/>
              </a:rPr>
              <a:t>random</a:t>
            </a:r>
            <a:r>
              <a:rPr sz="2800" spc="-5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process</a:t>
            </a:r>
            <a:r>
              <a:rPr sz="2800" spc="-6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that</a:t>
            </a:r>
            <a:r>
              <a:rPr sz="2800" spc="-80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distributes</a:t>
            </a:r>
            <a:r>
              <a:rPr sz="2800" spc="-10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elements </a:t>
            </a:r>
            <a:r>
              <a:rPr sz="2800" spc="-30" dirty="0">
                <a:latin typeface="Cambria"/>
                <a:cs typeface="Cambria"/>
              </a:rPr>
              <a:t>uniformly</a:t>
            </a:r>
            <a:r>
              <a:rPr sz="2800" spc="-60" dirty="0">
                <a:latin typeface="Cambria"/>
                <a:cs typeface="Cambria"/>
              </a:rPr>
              <a:t> </a:t>
            </a:r>
            <a:r>
              <a:rPr sz="2800" spc="-50" dirty="0">
                <a:latin typeface="Cambria"/>
                <a:cs typeface="Cambria"/>
              </a:rPr>
              <a:t>over</a:t>
            </a:r>
            <a:r>
              <a:rPr sz="2800" spc="-9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[0</a:t>
            </a:r>
            <a:r>
              <a:rPr sz="2800" i="1" dirty="0">
                <a:latin typeface="Cambria"/>
                <a:cs typeface="Cambria"/>
              </a:rPr>
              <a:t>,</a:t>
            </a:r>
            <a:r>
              <a:rPr sz="2800" i="1" spc="-45" dirty="0">
                <a:latin typeface="Cambria"/>
                <a:cs typeface="Cambria"/>
              </a:rPr>
              <a:t> </a:t>
            </a:r>
            <a:r>
              <a:rPr sz="2800" spc="-25" dirty="0">
                <a:latin typeface="Cambria"/>
                <a:cs typeface="Cambria"/>
              </a:rPr>
              <a:t>1)</a:t>
            </a:r>
            <a:endParaRPr sz="2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333399"/>
                </a:solidFill>
                <a:latin typeface="Cambria"/>
                <a:cs typeface="Cambria"/>
              </a:rPr>
              <a:t>Idea:</a:t>
            </a:r>
            <a:endParaRPr sz="2800">
              <a:latin typeface="Cambria"/>
              <a:cs typeface="Cambria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800" spc="-25" dirty="0">
                <a:latin typeface="Cambria"/>
                <a:cs typeface="Cambria"/>
              </a:rPr>
              <a:t>Divide</a:t>
            </a:r>
            <a:r>
              <a:rPr sz="2800" spc="-9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[0,</a:t>
            </a:r>
            <a:r>
              <a:rPr sz="2800" spc="-9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1)</a:t>
            </a:r>
            <a:r>
              <a:rPr sz="2800" spc="-6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into</a:t>
            </a:r>
            <a:r>
              <a:rPr sz="2800" spc="-55" dirty="0"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DD0011"/>
                </a:solidFill>
                <a:latin typeface="Cambria"/>
                <a:cs typeface="Cambria"/>
              </a:rPr>
              <a:t>k</a:t>
            </a:r>
            <a:r>
              <a:rPr sz="2800" spc="-80" dirty="0">
                <a:solidFill>
                  <a:srgbClr val="DD0011"/>
                </a:solidFill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equal-</a:t>
            </a:r>
            <a:r>
              <a:rPr sz="2800" dirty="0">
                <a:latin typeface="Cambria"/>
                <a:cs typeface="Cambria"/>
              </a:rPr>
              <a:t>sized</a:t>
            </a:r>
            <a:r>
              <a:rPr sz="2800" spc="-100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buckets</a:t>
            </a:r>
            <a:r>
              <a:rPr sz="2800" spc="-60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(k=Θ(n))</a:t>
            </a:r>
            <a:endParaRPr sz="2800">
              <a:latin typeface="Cambria"/>
              <a:cs typeface="Cambria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Cambria"/>
                <a:cs typeface="Cambria"/>
              </a:rPr>
              <a:t>Distribute</a:t>
            </a:r>
            <a:r>
              <a:rPr sz="2800" spc="-114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the</a:t>
            </a:r>
            <a:r>
              <a:rPr sz="2800" spc="-75" dirty="0"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DD0011"/>
                </a:solidFill>
                <a:latin typeface="Cambria"/>
                <a:cs typeface="Cambria"/>
              </a:rPr>
              <a:t>n</a:t>
            </a:r>
            <a:r>
              <a:rPr sz="2800" spc="-75" dirty="0">
                <a:solidFill>
                  <a:srgbClr val="DD0011"/>
                </a:solidFill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input</a:t>
            </a:r>
            <a:r>
              <a:rPr sz="2800" spc="-90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values</a:t>
            </a:r>
            <a:r>
              <a:rPr sz="2800" spc="-10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into</a:t>
            </a:r>
            <a:r>
              <a:rPr sz="2800" spc="-8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the</a:t>
            </a:r>
            <a:r>
              <a:rPr sz="2800" spc="-7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buckets</a:t>
            </a:r>
            <a:endParaRPr sz="2800">
              <a:latin typeface="Cambria"/>
              <a:cs typeface="Cambria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Cambria"/>
                <a:cs typeface="Cambria"/>
              </a:rPr>
              <a:t>Sort</a:t>
            </a:r>
            <a:r>
              <a:rPr sz="2800" spc="-9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each</a:t>
            </a:r>
            <a:r>
              <a:rPr sz="2800" spc="-114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bucket</a:t>
            </a:r>
            <a:r>
              <a:rPr sz="2800" spc="-8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(e.g.,</a:t>
            </a:r>
            <a:r>
              <a:rPr sz="2800" spc="-10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using</a:t>
            </a:r>
            <a:r>
              <a:rPr sz="2800" spc="-9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quicksort)</a:t>
            </a:r>
            <a:endParaRPr sz="2800">
              <a:latin typeface="Cambria"/>
              <a:cs typeface="Cambria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Cambria"/>
                <a:cs typeface="Cambria"/>
              </a:rPr>
              <a:t>Go</a:t>
            </a:r>
            <a:r>
              <a:rPr sz="2800" spc="-12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through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the</a:t>
            </a:r>
            <a:r>
              <a:rPr sz="2800" spc="-60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buckets</a:t>
            </a:r>
            <a:r>
              <a:rPr sz="2800" spc="-10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in</a:t>
            </a:r>
            <a:r>
              <a:rPr sz="2800" spc="-80" dirty="0">
                <a:latin typeface="Cambria"/>
                <a:cs typeface="Cambria"/>
              </a:rPr>
              <a:t> </a:t>
            </a:r>
            <a:r>
              <a:rPr sz="2800" spc="-120" dirty="0">
                <a:latin typeface="Cambria"/>
                <a:cs typeface="Cambria"/>
              </a:rPr>
              <a:t>order,</a:t>
            </a:r>
            <a:r>
              <a:rPr sz="2800" spc="-4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listing</a:t>
            </a:r>
            <a:r>
              <a:rPr sz="2800" spc="-50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elements</a:t>
            </a:r>
            <a:r>
              <a:rPr sz="2800" spc="-12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in</a:t>
            </a:r>
            <a:r>
              <a:rPr sz="2800" spc="-8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each</a:t>
            </a:r>
            <a:r>
              <a:rPr sz="2800" spc="-95" dirty="0">
                <a:latin typeface="Cambria"/>
                <a:cs typeface="Cambria"/>
              </a:rPr>
              <a:t> </a:t>
            </a:r>
            <a:r>
              <a:rPr sz="2800" spc="-25" dirty="0">
                <a:latin typeface="Cambria"/>
                <a:cs typeface="Cambria"/>
              </a:rPr>
              <a:t>one</a:t>
            </a:r>
            <a:endParaRPr sz="2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Cambria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333399"/>
                </a:solidFill>
                <a:latin typeface="Cambria"/>
                <a:cs typeface="Cambria"/>
              </a:rPr>
              <a:t>Input:</a:t>
            </a:r>
            <a:r>
              <a:rPr sz="2800" b="1" spc="-55" dirty="0">
                <a:solidFill>
                  <a:srgbClr val="333399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99"/>
                </a:solidFill>
                <a:latin typeface="Cambria"/>
                <a:cs typeface="Cambria"/>
              </a:rPr>
              <a:t>A[1</a:t>
            </a:r>
            <a:r>
              <a:rPr sz="2800" spc="-65" dirty="0">
                <a:solidFill>
                  <a:srgbClr val="333399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99"/>
                </a:solidFill>
                <a:latin typeface="Cambria"/>
                <a:cs typeface="Cambria"/>
              </a:rPr>
              <a:t>.</a:t>
            </a:r>
            <a:r>
              <a:rPr sz="2800" spc="-60" dirty="0">
                <a:solidFill>
                  <a:srgbClr val="333399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99"/>
                </a:solidFill>
                <a:latin typeface="Cambria"/>
                <a:cs typeface="Cambria"/>
              </a:rPr>
              <a:t>.</a:t>
            </a:r>
            <a:r>
              <a:rPr sz="2800" spc="-60" dirty="0">
                <a:solidFill>
                  <a:srgbClr val="333399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99"/>
                </a:solidFill>
                <a:latin typeface="Cambria"/>
                <a:cs typeface="Cambria"/>
              </a:rPr>
              <a:t>n],</a:t>
            </a:r>
            <a:r>
              <a:rPr sz="2800" spc="-60" dirty="0">
                <a:solidFill>
                  <a:srgbClr val="333399"/>
                </a:solidFill>
                <a:latin typeface="Cambria"/>
                <a:cs typeface="Cambria"/>
              </a:rPr>
              <a:t> </a:t>
            </a:r>
            <a:r>
              <a:rPr sz="2800" spc="-40" dirty="0">
                <a:solidFill>
                  <a:srgbClr val="333399"/>
                </a:solidFill>
                <a:latin typeface="Cambria"/>
                <a:cs typeface="Cambria"/>
              </a:rPr>
              <a:t>where</a:t>
            </a:r>
            <a:r>
              <a:rPr sz="2800" spc="-70" dirty="0">
                <a:solidFill>
                  <a:srgbClr val="333399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99"/>
                </a:solidFill>
                <a:latin typeface="Cambria"/>
                <a:cs typeface="Cambria"/>
              </a:rPr>
              <a:t>0</a:t>
            </a:r>
            <a:r>
              <a:rPr sz="2800" spc="-50" dirty="0">
                <a:solidFill>
                  <a:srgbClr val="333399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99"/>
                </a:solidFill>
                <a:latin typeface="Cambria"/>
                <a:cs typeface="Cambria"/>
              </a:rPr>
              <a:t>≤</a:t>
            </a:r>
            <a:r>
              <a:rPr sz="2800" spc="-50" dirty="0">
                <a:solidFill>
                  <a:srgbClr val="333399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99"/>
                </a:solidFill>
                <a:latin typeface="Cambria"/>
                <a:cs typeface="Cambria"/>
              </a:rPr>
              <a:t>A[i]</a:t>
            </a:r>
            <a:r>
              <a:rPr sz="2800" spc="-85" dirty="0">
                <a:solidFill>
                  <a:srgbClr val="333399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99"/>
                </a:solidFill>
                <a:latin typeface="Cambria"/>
                <a:cs typeface="Cambria"/>
              </a:rPr>
              <a:t>&lt;</a:t>
            </a:r>
            <a:r>
              <a:rPr sz="2800" spc="-50" dirty="0">
                <a:solidFill>
                  <a:srgbClr val="333399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99"/>
                </a:solidFill>
                <a:latin typeface="Cambria"/>
                <a:cs typeface="Cambria"/>
              </a:rPr>
              <a:t>1</a:t>
            </a:r>
            <a:r>
              <a:rPr sz="2800" spc="-60" dirty="0">
                <a:solidFill>
                  <a:srgbClr val="333399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99"/>
                </a:solidFill>
                <a:latin typeface="Cambria"/>
                <a:cs typeface="Cambria"/>
              </a:rPr>
              <a:t>for</a:t>
            </a:r>
            <a:r>
              <a:rPr sz="2800" spc="-60" dirty="0">
                <a:solidFill>
                  <a:srgbClr val="333399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99"/>
                </a:solidFill>
                <a:latin typeface="Cambria"/>
                <a:cs typeface="Cambria"/>
              </a:rPr>
              <a:t>all</a:t>
            </a:r>
            <a:r>
              <a:rPr sz="2800" spc="-65" dirty="0">
                <a:solidFill>
                  <a:srgbClr val="333399"/>
                </a:solidFill>
                <a:latin typeface="Cambria"/>
                <a:cs typeface="Cambria"/>
              </a:rPr>
              <a:t> </a:t>
            </a:r>
            <a:r>
              <a:rPr sz="2800" spc="-50" dirty="0">
                <a:solidFill>
                  <a:srgbClr val="333399"/>
                </a:solidFill>
                <a:latin typeface="Cambria"/>
                <a:cs typeface="Cambria"/>
              </a:rPr>
              <a:t>i</a:t>
            </a:r>
            <a:endParaRPr sz="2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Cambria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333399"/>
                </a:solidFill>
                <a:latin typeface="Cambria"/>
                <a:cs typeface="Cambria"/>
              </a:rPr>
              <a:t>Output:</a:t>
            </a:r>
            <a:r>
              <a:rPr sz="2800" b="1" spc="-60" dirty="0">
                <a:solidFill>
                  <a:srgbClr val="333399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Cambria"/>
                <a:cs typeface="Cambria"/>
              </a:rPr>
              <a:t>elements</a:t>
            </a:r>
            <a:r>
              <a:rPr sz="2800" spc="-145" dirty="0">
                <a:solidFill>
                  <a:srgbClr val="333399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99"/>
                </a:solidFill>
                <a:latin typeface="Cambria"/>
                <a:cs typeface="Cambria"/>
              </a:rPr>
              <a:t>A[i]</a:t>
            </a:r>
            <a:r>
              <a:rPr sz="2800" spc="-125" dirty="0">
                <a:solidFill>
                  <a:srgbClr val="333399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Cambria"/>
                <a:cs typeface="Cambria"/>
              </a:rPr>
              <a:t>sorted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Bucket</a:t>
            </a:r>
            <a:r>
              <a:rPr spc="-190" dirty="0"/>
              <a:t> </a:t>
            </a:r>
            <a:r>
              <a:rPr spc="-20" dirty="0"/>
              <a:t>Sort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58836" y="1288986"/>
          <a:ext cx="563880" cy="5074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spc="-25" dirty="0">
                          <a:solidFill>
                            <a:srgbClr val="07A196"/>
                          </a:solidFill>
                          <a:latin typeface="Microsoft Sans Serif"/>
                          <a:cs typeface="Microsoft Sans Serif"/>
                        </a:rPr>
                        <a:t>.78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13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R="105410" algn="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800" spc="-25" dirty="0">
                          <a:solidFill>
                            <a:srgbClr val="07A196"/>
                          </a:solidFill>
                          <a:latin typeface="Microsoft Sans Serif"/>
                          <a:cs typeface="Microsoft Sans Serif"/>
                        </a:rPr>
                        <a:t>.17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73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800" spc="-25" dirty="0">
                          <a:solidFill>
                            <a:srgbClr val="07A196"/>
                          </a:solidFill>
                          <a:latin typeface="Microsoft Sans Serif"/>
                          <a:cs typeface="Microsoft Sans Serif"/>
                        </a:rPr>
                        <a:t>.39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60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800" spc="-25" dirty="0">
                          <a:solidFill>
                            <a:srgbClr val="07A196"/>
                          </a:solidFill>
                          <a:latin typeface="Microsoft Sans Serif"/>
                          <a:cs typeface="Microsoft Sans Serif"/>
                        </a:rPr>
                        <a:t>.26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73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800" spc="-25" dirty="0">
                          <a:solidFill>
                            <a:srgbClr val="07A196"/>
                          </a:solidFill>
                          <a:latin typeface="Microsoft Sans Serif"/>
                          <a:cs typeface="Microsoft Sans Serif"/>
                        </a:rPr>
                        <a:t>.72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73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R="105410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spc="-25" dirty="0">
                          <a:solidFill>
                            <a:srgbClr val="07A196"/>
                          </a:solidFill>
                          <a:latin typeface="Microsoft Sans Serif"/>
                          <a:cs typeface="Microsoft Sans Serif"/>
                        </a:rPr>
                        <a:t>.94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85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25" dirty="0">
                          <a:solidFill>
                            <a:srgbClr val="07A196"/>
                          </a:solidFill>
                          <a:latin typeface="Microsoft Sans Serif"/>
                          <a:cs typeface="Microsoft Sans Serif"/>
                        </a:rPr>
                        <a:t>.21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79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marR="105410" algn="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800" spc="-25" dirty="0">
                          <a:solidFill>
                            <a:srgbClr val="07A196"/>
                          </a:solidFill>
                          <a:latin typeface="Microsoft Sans Serif"/>
                          <a:cs typeface="Microsoft Sans Serif"/>
                        </a:rPr>
                        <a:t>.12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73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R="105410" algn="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25" dirty="0">
                          <a:solidFill>
                            <a:srgbClr val="07A196"/>
                          </a:solidFill>
                          <a:latin typeface="Microsoft Sans Serif"/>
                          <a:cs typeface="Microsoft Sans Serif"/>
                        </a:rPr>
                        <a:t>.23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92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spc="-25" dirty="0">
                          <a:solidFill>
                            <a:srgbClr val="07A196"/>
                          </a:solidFill>
                          <a:latin typeface="Microsoft Sans Serif"/>
                          <a:cs typeface="Microsoft Sans Serif"/>
                        </a:rPr>
                        <a:t>.68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85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3370960" y="1289177"/>
            <a:ext cx="3044190" cy="5134610"/>
            <a:chOff x="3370960" y="1289177"/>
            <a:chExt cx="3044190" cy="5134610"/>
          </a:xfrm>
        </p:grpSpPr>
        <p:sp>
          <p:nvSpPr>
            <p:cNvPr id="4" name="object 4"/>
            <p:cNvSpPr/>
            <p:nvPr/>
          </p:nvSpPr>
          <p:spPr>
            <a:xfrm>
              <a:off x="3384803" y="1821180"/>
              <a:ext cx="516255" cy="4065904"/>
            </a:xfrm>
            <a:custGeom>
              <a:avLst/>
              <a:gdLst/>
              <a:ahLst/>
              <a:cxnLst/>
              <a:rect l="l" t="t" r="r" b="b"/>
              <a:pathLst>
                <a:path w="516254" h="4065904">
                  <a:moveTo>
                    <a:pt x="0" y="0"/>
                  </a:moveTo>
                  <a:lnTo>
                    <a:pt x="516255" y="0"/>
                  </a:lnTo>
                </a:path>
                <a:path w="516254" h="4065904">
                  <a:moveTo>
                    <a:pt x="0" y="509524"/>
                  </a:moveTo>
                  <a:lnTo>
                    <a:pt x="516255" y="509524"/>
                  </a:lnTo>
                </a:path>
                <a:path w="516254" h="4065904">
                  <a:moveTo>
                    <a:pt x="0" y="1016000"/>
                  </a:moveTo>
                  <a:lnTo>
                    <a:pt x="516255" y="1016000"/>
                  </a:lnTo>
                </a:path>
                <a:path w="516254" h="4065904">
                  <a:moveTo>
                    <a:pt x="0" y="1524000"/>
                  </a:moveTo>
                  <a:lnTo>
                    <a:pt x="516255" y="1524000"/>
                  </a:lnTo>
                </a:path>
                <a:path w="516254" h="4065904">
                  <a:moveTo>
                    <a:pt x="0" y="2032127"/>
                  </a:moveTo>
                  <a:lnTo>
                    <a:pt x="516255" y="2032127"/>
                  </a:lnTo>
                </a:path>
                <a:path w="516254" h="4065904">
                  <a:moveTo>
                    <a:pt x="0" y="2541651"/>
                  </a:moveTo>
                  <a:lnTo>
                    <a:pt x="516255" y="2541651"/>
                  </a:lnTo>
                </a:path>
                <a:path w="516254" h="4065904">
                  <a:moveTo>
                    <a:pt x="0" y="3049651"/>
                  </a:moveTo>
                  <a:lnTo>
                    <a:pt x="516255" y="3049651"/>
                  </a:lnTo>
                </a:path>
                <a:path w="516254" h="4065904">
                  <a:moveTo>
                    <a:pt x="0" y="3556127"/>
                  </a:moveTo>
                  <a:lnTo>
                    <a:pt x="516255" y="3556127"/>
                  </a:lnTo>
                </a:path>
                <a:path w="516254" h="4065904">
                  <a:moveTo>
                    <a:pt x="0" y="4065651"/>
                  </a:moveTo>
                  <a:lnTo>
                    <a:pt x="516255" y="406565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85565" y="1303782"/>
              <a:ext cx="516255" cy="5105400"/>
            </a:xfrm>
            <a:custGeom>
              <a:avLst/>
              <a:gdLst/>
              <a:ahLst/>
              <a:cxnLst/>
              <a:rect l="l" t="t" r="r" b="b"/>
              <a:pathLst>
                <a:path w="516254" h="5105400">
                  <a:moveTo>
                    <a:pt x="14350" y="0"/>
                  </a:moveTo>
                  <a:lnTo>
                    <a:pt x="14350" y="5105336"/>
                  </a:lnTo>
                </a:path>
                <a:path w="516254" h="5105400">
                  <a:moveTo>
                    <a:pt x="502031" y="0"/>
                  </a:moveTo>
                  <a:lnTo>
                    <a:pt x="502031" y="5105336"/>
                  </a:lnTo>
                </a:path>
                <a:path w="516254" h="5105400">
                  <a:moveTo>
                    <a:pt x="0" y="14223"/>
                  </a:moveTo>
                  <a:lnTo>
                    <a:pt x="516255" y="14223"/>
                  </a:lnTo>
                </a:path>
                <a:path w="516254" h="5105400">
                  <a:moveTo>
                    <a:pt x="0" y="5091049"/>
                  </a:moveTo>
                  <a:lnTo>
                    <a:pt x="516255" y="5091049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10961" y="2433066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0" y="381000"/>
                  </a:moveTo>
                  <a:lnTo>
                    <a:pt x="990600" y="3810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02939" y="1925827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1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2939" y="2440686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2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2939" y="2954858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3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2939" y="398259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5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2939" y="4496765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6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02939" y="501040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7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02939" y="603910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9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5539" y="1389125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1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5539" y="1903298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2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5539" y="241833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3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5539" y="293110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4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5539" y="344550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5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5539" y="3960367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6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5539" y="447370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7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5539" y="4988178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8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5539" y="5502655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9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69339" y="5963208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Microsoft Sans Serif"/>
                <a:cs typeface="Microsoft Sans Serif"/>
              </a:rPr>
              <a:t>10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89575" y="2463165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.21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800600" y="1886648"/>
            <a:ext cx="1616075" cy="931544"/>
            <a:chOff x="4800600" y="1886648"/>
            <a:chExt cx="1616075" cy="931544"/>
          </a:xfrm>
        </p:grpSpPr>
        <p:sp>
          <p:nvSpPr>
            <p:cNvPr id="26" name="object 26"/>
            <p:cNvSpPr/>
            <p:nvPr/>
          </p:nvSpPr>
          <p:spPr>
            <a:xfrm>
              <a:off x="5905500" y="2432303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00600" y="205130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571500"/>
                  </a:moveTo>
                  <a:lnTo>
                    <a:pt x="533400" y="533400"/>
                  </a:lnTo>
                  <a:lnTo>
                    <a:pt x="533400" y="565150"/>
                  </a:lnTo>
                  <a:lnTo>
                    <a:pt x="0" y="565150"/>
                  </a:lnTo>
                  <a:lnTo>
                    <a:pt x="0" y="577850"/>
                  </a:lnTo>
                  <a:lnTo>
                    <a:pt x="533400" y="577850"/>
                  </a:lnTo>
                  <a:lnTo>
                    <a:pt x="533400" y="609600"/>
                  </a:lnTo>
                  <a:lnTo>
                    <a:pt x="609600" y="571500"/>
                  </a:lnTo>
                  <a:close/>
                </a:path>
                <a:path w="609600" h="609600">
                  <a:moveTo>
                    <a:pt x="609600" y="38100"/>
                  </a:moveTo>
                  <a:lnTo>
                    <a:pt x="533400" y="0"/>
                  </a:lnTo>
                  <a:lnTo>
                    <a:pt x="53340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533400" y="44450"/>
                  </a:lnTo>
                  <a:lnTo>
                    <a:pt x="533400" y="76200"/>
                  </a:lnTo>
                  <a:lnTo>
                    <a:pt x="6096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12486" y="1899665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0" y="381000"/>
                  </a:moveTo>
                  <a:lnTo>
                    <a:pt x="990600" y="3810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489575" y="1929206"/>
            <a:ext cx="661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</a:tabLst>
            </a:pPr>
            <a:r>
              <a:rPr sz="1800" spc="-25" dirty="0">
                <a:latin typeface="Microsoft Sans Serif"/>
                <a:cs typeface="Microsoft Sans Serif"/>
              </a:rPr>
              <a:t>.12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50" dirty="0">
                <a:latin typeface="Microsoft Sans Serif"/>
                <a:cs typeface="Microsoft Sans Serif"/>
              </a:rPr>
              <a:t>/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399468" y="1894141"/>
            <a:ext cx="1016635" cy="3449320"/>
            <a:chOff x="5399468" y="1894141"/>
            <a:chExt cx="1016635" cy="3449320"/>
          </a:xfrm>
        </p:grpSpPr>
        <p:sp>
          <p:nvSpPr>
            <p:cNvPr id="31" name="object 31"/>
            <p:cNvSpPr/>
            <p:nvPr/>
          </p:nvSpPr>
          <p:spPr>
            <a:xfrm>
              <a:off x="5412485" y="4949189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0" y="381000"/>
                  </a:moveTo>
                  <a:lnTo>
                    <a:pt x="990600" y="3810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05500" y="1898904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489575" y="4979034"/>
            <a:ext cx="66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</a:tabLst>
            </a:pPr>
            <a:r>
              <a:rPr sz="1800" spc="-25" dirty="0">
                <a:latin typeface="Microsoft Sans Serif"/>
                <a:cs typeface="Microsoft Sans Serif"/>
              </a:rPr>
              <a:t>.72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50" dirty="0">
                <a:latin typeface="Microsoft Sans Serif"/>
                <a:cs typeface="Microsoft Sans Serif"/>
              </a:rPr>
              <a:t>/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104068" y="2421572"/>
            <a:ext cx="3606165" cy="2920365"/>
            <a:chOff x="4104068" y="2421572"/>
            <a:chExt cx="3606165" cy="2920365"/>
          </a:xfrm>
        </p:grpSpPr>
        <p:sp>
          <p:nvSpPr>
            <p:cNvPr id="35" name="object 35"/>
            <p:cNvSpPr/>
            <p:nvPr/>
          </p:nvSpPr>
          <p:spPr>
            <a:xfrm>
              <a:off x="5905500" y="4946904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00600" y="5099303"/>
              <a:ext cx="609600" cy="76200"/>
            </a:xfrm>
            <a:custGeom>
              <a:avLst/>
              <a:gdLst/>
              <a:ahLst/>
              <a:cxnLst/>
              <a:rect l="l" t="t" r="r" b="b"/>
              <a:pathLst>
                <a:path w="609600" h="76200">
                  <a:moveTo>
                    <a:pt x="609600" y="38100"/>
                  </a:moveTo>
                  <a:lnTo>
                    <a:pt x="596900" y="31750"/>
                  </a:lnTo>
                  <a:lnTo>
                    <a:pt x="533400" y="0"/>
                  </a:lnTo>
                  <a:lnTo>
                    <a:pt x="53340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533400" y="44450"/>
                  </a:lnTo>
                  <a:lnTo>
                    <a:pt x="533400" y="76200"/>
                  </a:lnTo>
                  <a:lnTo>
                    <a:pt x="596900" y="44450"/>
                  </a:lnTo>
                  <a:lnTo>
                    <a:pt x="6096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17085" y="4947666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0" y="381000"/>
                  </a:moveTo>
                  <a:lnTo>
                    <a:pt x="990600" y="3810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96000" y="2584703"/>
              <a:ext cx="609600" cy="76200"/>
            </a:xfrm>
            <a:custGeom>
              <a:avLst/>
              <a:gdLst/>
              <a:ahLst/>
              <a:cxnLst/>
              <a:rect l="l" t="t" r="r" b="b"/>
              <a:pathLst>
                <a:path w="609600" h="76200">
                  <a:moveTo>
                    <a:pt x="609600" y="38100"/>
                  </a:moveTo>
                  <a:lnTo>
                    <a:pt x="596900" y="31750"/>
                  </a:lnTo>
                  <a:lnTo>
                    <a:pt x="533400" y="0"/>
                  </a:lnTo>
                  <a:lnTo>
                    <a:pt x="53340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533400" y="44450"/>
                  </a:lnTo>
                  <a:lnTo>
                    <a:pt x="533400" y="76200"/>
                  </a:lnTo>
                  <a:lnTo>
                    <a:pt x="596900" y="44450"/>
                  </a:lnTo>
                  <a:lnTo>
                    <a:pt x="6096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06361" y="243459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0" y="381000"/>
                  </a:moveTo>
                  <a:lnTo>
                    <a:pt x="990600" y="3810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785229" y="2463165"/>
            <a:ext cx="66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</a:tabLst>
            </a:pPr>
            <a:r>
              <a:rPr sz="1800" spc="-25" dirty="0">
                <a:latin typeface="Microsoft Sans Serif"/>
                <a:cs typeface="Microsoft Sans Serif"/>
              </a:rPr>
              <a:t>.23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50" dirty="0">
                <a:latin typeface="Microsoft Sans Serif"/>
                <a:cs typeface="Microsoft Sans Serif"/>
              </a:rPr>
              <a:t>/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657600" y="2427541"/>
            <a:ext cx="3548379" cy="3981450"/>
            <a:chOff x="3657600" y="2427541"/>
            <a:chExt cx="3548379" cy="3981450"/>
          </a:xfrm>
        </p:grpSpPr>
        <p:sp>
          <p:nvSpPr>
            <p:cNvPr id="42" name="object 42"/>
            <p:cNvSpPr/>
            <p:nvPr/>
          </p:nvSpPr>
          <p:spPr>
            <a:xfrm>
              <a:off x="4610100" y="4946904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657600" y="5099304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457200" y="38100"/>
                  </a:moveTo>
                  <a:lnTo>
                    <a:pt x="444500" y="31750"/>
                  </a:lnTo>
                  <a:lnTo>
                    <a:pt x="381000" y="0"/>
                  </a:lnTo>
                  <a:lnTo>
                    <a:pt x="38100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81000" y="44450"/>
                  </a:lnTo>
                  <a:lnTo>
                    <a:pt x="381000" y="76200"/>
                  </a:lnTo>
                  <a:lnTo>
                    <a:pt x="444500" y="44450"/>
                  </a:lnTo>
                  <a:lnTo>
                    <a:pt x="4572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117086" y="6014466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0" y="381000"/>
                  </a:moveTo>
                  <a:lnTo>
                    <a:pt x="990600" y="3810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00900" y="2432304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194175" y="4979034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.78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94175" y="6045809"/>
            <a:ext cx="66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</a:tabLst>
            </a:pPr>
            <a:r>
              <a:rPr sz="1800" spc="-25" dirty="0">
                <a:latin typeface="Microsoft Sans Serif"/>
                <a:cs typeface="Microsoft Sans Serif"/>
              </a:rPr>
              <a:t>.94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50" dirty="0">
                <a:latin typeface="Microsoft Sans Serif"/>
                <a:cs typeface="Microsoft Sans Serif"/>
              </a:rPr>
              <a:t>/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657600" y="4401248"/>
            <a:ext cx="1463675" cy="1998345"/>
            <a:chOff x="3657600" y="4401248"/>
            <a:chExt cx="1463675" cy="1998345"/>
          </a:xfrm>
        </p:grpSpPr>
        <p:sp>
          <p:nvSpPr>
            <p:cNvPr id="49" name="object 49"/>
            <p:cNvSpPr/>
            <p:nvPr/>
          </p:nvSpPr>
          <p:spPr>
            <a:xfrm>
              <a:off x="4610100" y="6013703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57600" y="6166103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457200" y="38100"/>
                  </a:moveTo>
                  <a:lnTo>
                    <a:pt x="444500" y="31750"/>
                  </a:lnTo>
                  <a:lnTo>
                    <a:pt x="381000" y="0"/>
                  </a:lnTo>
                  <a:lnTo>
                    <a:pt x="38100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81000" y="44450"/>
                  </a:lnTo>
                  <a:lnTo>
                    <a:pt x="381000" y="76200"/>
                  </a:lnTo>
                  <a:lnTo>
                    <a:pt x="444500" y="44450"/>
                  </a:lnTo>
                  <a:lnTo>
                    <a:pt x="4572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17086" y="4414265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0" y="380999"/>
                  </a:moveTo>
                  <a:lnTo>
                    <a:pt x="990600" y="380999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38099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194175" y="4445254"/>
            <a:ext cx="66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</a:tabLst>
            </a:pPr>
            <a:r>
              <a:rPr sz="1800" spc="-25" dirty="0">
                <a:latin typeface="Microsoft Sans Serif"/>
                <a:cs typeface="Microsoft Sans Serif"/>
              </a:rPr>
              <a:t>.68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50" dirty="0">
                <a:latin typeface="Microsoft Sans Serif"/>
                <a:cs typeface="Microsoft Sans Serif"/>
              </a:rPr>
              <a:t>/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657600" y="2877248"/>
            <a:ext cx="1463675" cy="1922145"/>
            <a:chOff x="3657600" y="2877248"/>
            <a:chExt cx="1463675" cy="1922145"/>
          </a:xfrm>
        </p:grpSpPr>
        <p:sp>
          <p:nvSpPr>
            <p:cNvPr id="54" name="object 54"/>
            <p:cNvSpPr/>
            <p:nvPr/>
          </p:nvSpPr>
          <p:spPr>
            <a:xfrm>
              <a:off x="4610100" y="4413503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57600" y="4565903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457200" y="38100"/>
                  </a:moveTo>
                  <a:lnTo>
                    <a:pt x="444500" y="31750"/>
                  </a:lnTo>
                  <a:lnTo>
                    <a:pt x="381000" y="0"/>
                  </a:lnTo>
                  <a:lnTo>
                    <a:pt x="38100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81000" y="44450"/>
                  </a:lnTo>
                  <a:lnTo>
                    <a:pt x="381000" y="76200"/>
                  </a:lnTo>
                  <a:lnTo>
                    <a:pt x="444500" y="44450"/>
                  </a:lnTo>
                  <a:lnTo>
                    <a:pt x="4572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117086" y="2890265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0" y="381000"/>
                  </a:moveTo>
                  <a:lnTo>
                    <a:pt x="990600" y="3810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4194175" y="2920365"/>
            <a:ext cx="66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</a:tabLst>
            </a:pPr>
            <a:r>
              <a:rPr sz="1800" spc="-25" dirty="0">
                <a:latin typeface="Microsoft Sans Serif"/>
                <a:cs typeface="Microsoft Sans Serif"/>
              </a:rPr>
              <a:t>.39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50" dirty="0">
                <a:latin typeface="Microsoft Sans Serif"/>
                <a:cs typeface="Microsoft Sans Serif"/>
              </a:rPr>
              <a:t>/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657600" y="2420048"/>
            <a:ext cx="1463675" cy="855344"/>
            <a:chOff x="3657600" y="2420048"/>
            <a:chExt cx="1463675" cy="855344"/>
          </a:xfrm>
        </p:grpSpPr>
        <p:sp>
          <p:nvSpPr>
            <p:cNvPr id="59" name="object 59"/>
            <p:cNvSpPr/>
            <p:nvPr/>
          </p:nvSpPr>
          <p:spPr>
            <a:xfrm>
              <a:off x="4610100" y="2889503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657600" y="3041903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457200" y="38100"/>
                  </a:moveTo>
                  <a:lnTo>
                    <a:pt x="444500" y="31750"/>
                  </a:lnTo>
                  <a:lnTo>
                    <a:pt x="381000" y="0"/>
                  </a:lnTo>
                  <a:lnTo>
                    <a:pt x="38100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81000" y="44450"/>
                  </a:lnTo>
                  <a:lnTo>
                    <a:pt x="381000" y="76200"/>
                  </a:lnTo>
                  <a:lnTo>
                    <a:pt x="444500" y="44450"/>
                  </a:lnTo>
                  <a:lnTo>
                    <a:pt x="4572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117086" y="2433065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0" y="381000"/>
                  </a:moveTo>
                  <a:lnTo>
                    <a:pt x="990600" y="3810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194175" y="2463165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.26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657600" y="1886648"/>
            <a:ext cx="1463675" cy="931544"/>
            <a:chOff x="3657600" y="1886648"/>
            <a:chExt cx="1463675" cy="931544"/>
          </a:xfrm>
        </p:grpSpPr>
        <p:sp>
          <p:nvSpPr>
            <p:cNvPr id="64" name="object 64"/>
            <p:cNvSpPr/>
            <p:nvPr/>
          </p:nvSpPr>
          <p:spPr>
            <a:xfrm>
              <a:off x="4610100" y="2432303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657600" y="2584703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457200" y="38100"/>
                  </a:moveTo>
                  <a:lnTo>
                    <a:pt x="444500" y="31750"/>
                  </a:lnTo>
                  <a:lnTo>
                    <a:pt x="381000" y="0"/>
                  </a:lnTo>
                  <a:lnTo>
                    <a:pt x="38100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81000" y="44450"/>
                  </a:lnTo>
                  <a:lnTo>
                    <a:pt x="381000" y="76200"/>
                  </a:lnTo>
                  <a:lnTo>
                    <a:pt x="444500" y="44450"/>
                  </a:lnTo>
                  <a:lnTo>
                    <a:pt x="4572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117086" y="1899665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0" y="381000"/>
                  </a:moveTo>
                  <a:lnTo>
                    <a:pt x="990600" y="3810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194175" y="1929206"/>
            <a:ext cx="3441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.17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657600" y="1898904"/>
            <a:ext cx="957580" cy="381000"/>
            <a:chOff x="3657600" y="1898904"/>
            <a:chExt cx="957580" cy="381000"/>
          </a:xfrm>
        </p:grpSpPr>
        <p:sp>
          <p:nvSpPr>
            <p:cNvPr id="69" name="object 69"/>
            <p:cNvSpPr/>
            <p:nvPr/>
          </p:nvSpPr>
          <p:spPr>
            <a:xfrm>
              <a:off x="4610100" y="1898904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657600" y="2051303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457200" y="38100"/>
                  </a:moveTo>
                  <a:lnTo>
                    <a:pt x="444500" y="31750"/>
                  </a:lnTo>
                  <a:lnTo>
                    <a:pt x="381000" y="0"/>
                  </a:lnTo>
                  <a:lnTo>
                    <a:pt x="38100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81000" y="44450"/>
                  </a:lnTo>
                  <a:lnTo>
                    <a:pt x="381000" y="76200"/>
                  </a:lnTo>
                  <a:lnTo>
                    <a:pt x="444500" y="44450"/>
                  </a:lnTo>
                  <a:lnTo>
                    <a:pt x="4572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3202939" y="346659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4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584194" y="3446779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/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588511" y="3980179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/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202939" y="552460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8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584194" y="5504789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/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763773" y="1390015"/>
            <a:ext cx="910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1484" algn="l"/>
                <a:tab pos="833755" algn="l"/>
              </a:tabLst>
            </a:pPr>
            <a:r>
              <a:rPr sz="1800" spc="-50" dirty="0">
                <a:latin typeface="Microsoft Sans Serif"/>
                <a:cs typeface="Microsoft Sans Serif"/>
              </a:rPr>
              <a:t>B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600" spc="-50" dirty="0">
                <a:latin typeface="Microsoft Sans Serif"/>
                <a:cs typeface="Microsoft Sans Serif"/>
              </a:rPr>
              <a:t>0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800" spc="-50" dirty="0">
                <a:latin typeface="Microsoft Sans Serif"/>
                <a:cs typeface="Microsoft Sans Serif"/>
              </a:rPr>
              <a:t>/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72159" y="1385061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A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572757" y="3478783"/>
            <a:ext cx="16548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Microsoft Sans Serif"/>
                <a:cs typeface="Microsoft Sans Serif"/>
              </a:rPr>
              <a:t>Distribute </a:t>
            </a:r>
            <a:r>
              <a:rPr sz="2400" dirty="0">
                <a:latin typeface="Microsoft Sans Serif"/>
                <a:cs typeface="Microsoft Sans Serif"/>
              </a:rPr>
              <a:t>Into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buckets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Bucket</a:t>
            </a:r>
            <a:r>
              <a:rPr spc="-160" dirty="0"/>
              <a:t> </a:t>
            </a:r>
            <a:r>
              <a:rPr dirty="0"/>
              <a:t>Sort</a:t>
            </a:r>
            <a:r>
              <a:rPr spc="-140" dirty="0"/>
              <a:t> </a:t>
            </a:r>
            <a:r>
              <a:rPr spc="-25" dirty="0"/>
              <a:t>..</a:t>
            </a:r>
          </a:p>
        </p:txBody>
      </p:sp>
      <p:pic>
        <p:nvPicPr>
          <p:cNvPr id="81" name="object 8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6035" y="2683764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31750"/>
                </a:ln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76200"/>
                </a:lnTo>
                <a:lnTo>
                  <a:pt x="609600" y="38100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36035" y="2150364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31750"/>
                </a:ln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76200"/>
                </a:lnTo>
                <a:lnTo>
                  <a:pt x="609600" y="38100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33444" y="1985772"/>
          <a:ext cx="990599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.17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/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164835" y="2683764"/>
            <a:ext cx="63500" cy="76200"/>
          </a:xfrm>
          <a:custGeom>
            <a:avLst/>
            <a:gdLst/>
            <a:ahLst/>
            <a:cxnLst/>
            <a:rect l="l" t="t" r="r" b="b"/>
            <a:pathLst>
              <a:path w="63500" h="76200">
                <a:moveTo>
                  <a:pt x="0" y="0"/>
                </a:moveTo>
                <a:lnTo>
                  <a:pt x="0" y="76200"/>
                </a:lnTo>
                <a:lnTo>
                  <a:pt x="63500" y="44450"/>
                </a:lnTo>
                <a:lnTo>
                  <a:pt x="12700" y="44450"/>
                </a:lnTo>
                <a:lnTo>
                  <a:pt x="12700" y="3175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34967" y="2519933"/>
          <a:ext cx="2284093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9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8595"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.23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.26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/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336036" y="5198364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609600" y="38100"/>
                </a:moveTo>
                <a:lnTo>
                  <a:pt x="596900" y="31750"/>
                </a:lnTo>
                <a:lnTo>
                  <a:pt x="533400" y="0"/>
                </a:lnTo>
                <a:lnTo>
                  <a:pt x="533400" y="31750"/>
                </a:ln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76200"/>
                </a:lnTo>
                <a:lnTo>
                  <a:pt x="596900" y="44450"/>
                </a:lnTo>
                <a:lnTo>
                  <a:pt x="6096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718691" y="1418716"/>
          <a:ext cx="4520559" cy="5072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3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22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10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15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1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2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35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416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58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556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.78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445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/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8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600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574035" y="5198364"/>
            <a:ext cx="63500" cy="76200"/>
          </a:xfrm>
          <a:custGeom>
            <a:avLst/>
            <a:gdLst/>
            <a:ahLst/>
            <a:cxnLst/>
            <a:rect l="l" t="t" r="r" b="b"/>
            <a:pathLst>
              <a:path w="63500" h="76200">
                <a:moveTo>
                  <a:pt x="0" y="0"/>
                </a:moveTo>
                <a:lnTo>
                  <a:pt x="0" y="76200"/>
                </a:lnTo>
                <a:lnTo>
                  <a:pt x="63500" y="44450"/>
                </a:lnTo>
                <a:lnTo>
                  <a:pt x="12700" y="44450"/>
                </a:lnTo>
                <a:lnTo>
                  <a:pt x="12700" y="3175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74035" y="6265164"/>
            <a:ext cx="63500" cy="76200"/>
          </a:xfrm>
          <a:custGeom>
            <a:avLst/>
            <a:gdLst/>
            <a:ahLst/>
            <a:cxnLst/>
            <a:rect l="l" t="t" r="r" b="b"/>
            <a:pathLst>
              <a:path w="63500" h="76200">
                <a:moveTo>
                  <a:pt x="0" y="0"/>
                </a:moveTo>
                <a:lnTo>
                  <a:pt x="0" y="76200"/>
                </a:lnTo>
                <a:lnTo>
                  <a:pt x="63500" y="44450"/>
                </a:lnTo>
                <a:lnTo>
                  <a:pt x="12700" y="44450"/>
                </a:lnTo>
                <a:lnTo>
                  <a:pt x="12700" y="3175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74035" y="4664964"/>
            <a:ext cx="63500" cy="76200"/>
          </a:xfrm>
          <a:custGeom>
            <a:avLst/>
            <a:gdLst/>
            <a:ahLst/>
            <a:cxnLst/>
            <a:rect l="l" t="t" r="r" b="b"/>
            <a:pathLst>
              <a:path w="63500" h="76200">
                <a:moveTo>
                  <a:pt x="0" y="0"/>
                </a:moveTo>
                <a:lnTo>
                  <a:pt x="0" y="76200"/>
                </a:lnTo>
                <a:lnTo>
                  <a:pt x="63500" y="44450"/>
                </a:lnTo>
                <a:lnTo>
                  <a:pt x="12700" y="44450"/>
                </a:lnTo>
                <a:lnTo>
                  <a:pt x="12700" y="3175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74035" y="3140964"/>
            <a:ext cx="63500" cy="76200"/>
          </a:xfrm>
          <a:custGeom>
            <a:avLst/>
            <a:gdLst/>
            <a:ahLst/>
            <a:cxnLst/>
            <a:rect l="l" t="t" r="r" b="b"/>
            <a:pathLst>
              <a:path w="63500" h="76200">
                <a:moveTo>
                  <a:pt x="0" y="0"/>
                </a:moveTo>
                <a:lnTo>
                  <a:pt x="0" y="76200"/>
                </a:lnTo>
                <a:lnTo>
                  <a:pt x="63500" y="44450"/>
                </a:lnTo>
                <a:lnTo>
                  <a:pt x="12700" y="44450"/>
                </a:lnTo>
                <a:lnTo>
                  <a:pt x="12700" y="3175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74035" y="2683764"/>
            <a:ext cx="63500" cy="76200"/>
          </a:xfrm>
          <a:custGeom>
            <a:avLst/>
            <a:gdLst/>
            <a:ahLst/>
            <a:cxnLst/>
            <a:rect l="l" t="t" r="r" b="b"/>
            <a:pathLst>
              <a:path w="63500" h="76200">
                <a:moveTo>
                  <a:pt x="0" y="0"/>
                </a:moveTo>
                <a:lnTo>
                  <a:pt x="0" y="76200"/>
                </a:lnTo>
                <a:lnTo>
                  <a:pt x="63500" y="44450"/>
                </a:lnTo>
                <a:lnTo>
                  <a:pt x="12700" y="44450"/>
                </a:lnTo>
                <a:lnTo>
                  <a:pt x="12700" y="3175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74035" y="2150364"/>
            <a:ext cx="63500" cy="76200"/>
          </a:xfrm>
          <a:custGeom>
            <a:avLst/>
            <a:gdLst/>
            <a:ahLst/>
            <a:cxnLst/>
            <a:rect l="l" t="t" r="r" b="b"/>
            <a:pathLst>
              <a:path w="63500" h="76200">
                <a:moveTo>
                  <a:pt x="0" y="0"/>
                </a:moveTo>
                <a:lnTo>
                  <a:pt x="0" y="76200"/>
                </a:lnTo>
                <a:lnTo>
                  <a:pt x="63500" y="44450"/>
                </a:lnTo>
                <a:lnTo>
                  <a:pt x="12700" y="44450"/>
                </a:lnTo>
                <a:lnTo>
                  <a:pt x="12700" y="3175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919223" y="1404238"/>
          <a:ext cx="1708147" cy="5069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015">
                <a:tc gridSpan="2"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/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12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0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.12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1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67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9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.21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8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2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.39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731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/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73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4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731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73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000">
                <a:tc gridSpan="2"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/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43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9270">
                <a:tc gridSpan="2"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/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397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02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.68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525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/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43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.72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00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09270">
                <a:tc gridSpan="2"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/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403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700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2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.94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/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11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2651886" y="2989326"/>
            <a:ext cx="1006475" cy="0"/>
          </a:xfrm>
          <a:custGeom>
            <a:avLst/>
            <a:gdLst/>
            <a:ahLst/>
            <a:cxnLst/>
            <a:rect l="l" t="t" r="r" b="b"/>
            <a:pathLst>
              <a:path w="1006475">
                <a:moveTo>
                  <a:pt x="0" y="0"/>
                </a:moveTo>
                <a:lnTo>
                  <a:pt x="100609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51886" y="3370326"/>
            <a:ext cx="1006475" cy="0"/>
          </a:xfrm>
          <a:custGeom>
            <a:avLst/>
            <a:gdLst/>
            <a:ahLst/>
            <a:cxnLst/>
            <a:rect l="l" t="t" r="r" b="b"/>
            <a:pathLst>
              <a:path w="1006475">
                <a:moveTo>
                  <a:pt x="0" y="0"/>
                </a:moveTo>
                <a:lnTo>
                  <a:pt x="100609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51886" y="4513326"/>
            <a:ext cx="1006475" cy="0"/>
          </a:xfrm>
          <a:custGeom>
            <a:avLst/>
            <a:gdLst/>
            <a:ahLst/>
            <a:cxnLst/>
            <a:rect l="l" t="t" r="r" b="b"/>
            <a:pathLst>
              <a:path w="1006475">
                <a:moveTo>
                  <a:pt x="0" y="0"/>
                </a:moveTo>
                <a:lnTo>
                  <a:pt x="100609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51886" y="4894326"/>
            <a:ext cx="1006475" cy="0"/>
          </a:xfrm>
          <a:custGeom>
            <a:avLst/>
            <a:gdLst/>
            <a:ahLst/>
            <a:cxnLst/>
            <a:rect l="l" t="t" r="r" b="b"/>
            <a:pathLst>
              <a:path w="1006475">
                <a:moveTo>
                  <a:pt x="0" y="0"/>
                </a:moveTo>
                <a:lnTo>
                  <a:pt x="100609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233284" y="4183456"/>
            <a:ext cx="34251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EC0"/>
                </a:solidFill>
                <a:latin typeface="Arial"/>
                <a:cs typeface="Arial"/>
              </a:rPr>
              <a:t>Sort</a:t>
            </a:r>
            <a:r>
              <a:rPr sz="2400" b="1" spc="-4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EC0"/>
                </a:solidFill>
                <a:latin typeface="Arial"/>
                <a:cs typeface="Arial"/>
              </a:rPr>
              <a:t>within</a:t>
            </a:r>
            <a:r>
              <a:rPr sz="2400" b="1" spc="-12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EC0"/>
                </a:solidFill>
                <a:latin typeface="Arial"/>
                <a:cs typeface="Arial"/>
              </a:rPr>
              <a:t>each</a:t>
            </a:r>
            <a:r>
              <a:rPr sz="2400" b="1" spc="-3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6EC0"/>
                </a:solidFill>
                <a:latin typeface="Arial"/>
                <a:cs typeface="Arial"/>
              </a:rPr>
              <a:t>bucket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Bucket</a:t>
            </a:r>
            <a:r>
              <a:rPr spc="-160" dirty="0"/>
              <a:t> </a:t>
            </a:r>
            <a:r>
              <a:rPr dirty="0"/>
              <a:t>Sort</a:t>
            </a:r>
            <a:r>
              <a:rPr spc="-140" dirty="0"/>
              <a:t> </a:t>
            </a:r>
            <a:r>
              <a:rPr spc="-25" dirty="0"/>
              <a:t>..</a:t>
            </a: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7470" y="1513712"/>
            <a:ext cx="142240" cy="2323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0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1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icrosoft Sans Serif"/>
                <a:cs typeface="Microsoft Sans Serif"/>
              </a:rPr>
              <a:t>2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Microsoft Sans Serif"/>
              <a:cs typeface="Microsoft Sans Serif"/>
            </a:endParaRPr>
          </a:p>
          <a:p>
            <a:pPr marL="1651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3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Microsoft Sans Serif"/>
              <a:cs typeface="Microsoft Sans Serif"/>
            </a:endParaRPr>
          </a:p>
          <a:p>
            <a:pPr marL="1651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4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15384" y="2683764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31750"/>
                </a:ln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76200"/>
                </a:lnTo>
                <a:lnTo>
                  <a:pt x="609600" y="38100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5384" y="2150364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31750"/>
                </a:ln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76200"/>
                </a:lnTo>
                <a:lnTo>
                  <a:pt x="609600" y="38100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14315" y="1985772"/>
          <a:ext cx="989963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.17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27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/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044184" y="2683764"/>
            <a:ext cx="63500" cy="76200"/>
          </a:xfrm>
          <a:custGeom>
            <a:avLst/>
            <a:gdLst/>
            <a:ahLst/>
            <a:cxnLst/>
            <a:rect l="l" t="t" r="r" b="b"/>
            <a:pathLst>
              <a:path w="63500" h="76200">
                <a:moveTo>
                  <a:pt x="0" y="0"/>
                </a:moveTo>
                <a:lnTo>
                  <a:pt x="0" y="76200"/>
                </a:lnTo>
                <a:lnTo>
                  <a:pt x="63500" y="44450"/>
                </a:lnTo>
                <a:lnTo>
                  <a:pt x="12700" y="44450"/>
                </a:lnTo>
                <a:lnTo>
                  <a:pt x="12700" y="3175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14315" y="2519933"/>
          <a:ext cx="2287269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8595"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.23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.26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R="9207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/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453384" y="5198364"/>
            <a:ext cx="63500" cy="76200"/>
          </a:xfrm>
          <a:custGeom>
            <a:avLst/>
            <a:gdLst/>
            <a:ahLst/>
            <a:cxnLst/>
            <a:rect l="l" t="t" r="r" b="b"/>
            <a:pathLst>
              <a:path w="63500" h="76200">
                <a:moveTo>
                  <a:pt x="0" y="0"/>
                </a:moveTo>
                <a:lnTo>
                  <a:pt x="0" y="76200"/>
                </a:lnTo>
                <a:lnTo>
                  <a:pt x="63500" y="44450"/>
                </a:lnTo>
                <a:lnTo>
                  <a:pt x="12700" y="44450"/>
                </a:lnTo>
                <a:lnTo>
                  <a:pt x="12700" y="3175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53384" y="6265164"/>
            <a:ext cx="63500" cy="76200"/>
          </a:xfrm>
          <a:custGeom>
            <a:avLst/>
            <a:gdLst/>
            <a:ahLst/>
            <a:cxnLst/>
            <a:rect l="l" t="t" r="r" b="b"/>
            <a:pathLst>
              <a:path w="63500" h="76200">
                <a:moveTo>
                  <a:pt x="0" y="0"/>
                </a:moveTo>
                <a:lnTo>
                  <a:pt x="0" y="76200"/>
                </a:lnTo>
                <a:lnTo>
                  <a:pt x="63500" y="44450"/>
                </a:lnTo>
                <a:lnTo>
                  <a:pt x="12700" y="44450"/>
                </a:lnTo>
                <a:lnTo>
                  <a:pt x="12700" y="3175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53384" y="4664964"/>
            <a:ext cx="63500" cy="76200"/>
          </a:xfrm>
          <a:custGeom>
            <a:avLst/>
            <a:gdLst/>
            <a:ahLst/>
            <a:cxnLst/>
            <a:rect l="l" t="t" r="r" b="b"/>
            <a:pathLst>
              <a:path w="63500" h="76200">
                <a:moveTo>
                  <a:pt x="0" y="0"/>
                </a:moveTo>
                <a:lnTo>
                  <a:pt x="0" y="76200"/>
                </a:lnTo>
                <a:lnTo>
                  <a:pt x="63500" y="44450"/>
                </a:lnTo>
                <a:lnTo>
                  <a:pt x="12700" y="44450"/>
                </a:lnTo>
                <a:lnTo>
                  <a:pt x="12700" y="3175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53384" y="3140964"/>
            <a:ext cx="63500" cy="76200"/>
          </a:xfrm>
          <a:custGeom>
            <a:avLst/>
            <a:gdLst/>
            <a:ahLst/>
            <a:cxnLst/>
            <a:rect l="l" t="t" r="r" b="b"/>
            <a:pathLst>
              <a:path w="63500" h="76200">
                <a:moveTo>
                  <a:pt x="0" y="0"/>
                </a:moveTo>
                <a:lnTo>
                  <a:pt x="0" y="76200"/>
                </a:lnTo>
                <a:lnTo>
                  <a:pt x="63500" y="44450"/>
                </a:lnTo>
                <a:lnTo>
                  <a:pt x="12700" y="44450"/>
                </a:lnTo>
                <a:lnTo>
                  <a:pt x="12700" y="3175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53384" y="2683764"/>
            <a:ext cx="63500" cy="76200"/>
          </a:xfrm>
          <a:custGeom>
            <a:avLst/>
            <a:gdLst/>
            <a:ahLst/>
            <a:cxnLst/>
            <a:rect l="l" t="t" r="r" b="b"/>
            <a:pathLst>
              <a:path w="63500" h="76200">
                <a:moveTo>
                  <a:pt x="0" y="0"/>
                </a:moveTo>
                <a:lnTo>
                  <a:pt x="0" y="76200"/>
                </a:lnTo>
                <a:lnTo>
                  <a:pt x="63500" y="44450"/>
                </a:lnTo>
                <a:lnTo>
                  <a:pt x="12700" y="44450"/>
                </a:lnTo>
                <a:lnTo>
                  <a:pt x="12700" y="3175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53384" y="2150364"/>
            <a:ext cx="63500" cy="76200"/>
          </a:xfrm>
          <a:custGeom>
            <a:avLst/>
            <a:gdLst/>
            <a:ahLst/>
            <a:cxnLst/>
            <a:rect l="l" t="t" r="r" b="b"/>
            <a:pathLst>
              <a:path w="63500" h="76200">
                <a:moveTo>
                  <a:pt x="0" y="0"/>
                </a:moveTo>
                <a:lnTo>
                  <a:pt x="0" y="76200"/>
                </a:lnTo>
                <a:lnTo>
                  <a:pt x="63500" y="44450"/>
                </a:lnTo>
                <a:lnTo>
                  <a:pt x="12700" y="44450"/>
                </a:lnTo>
                <a:lnTo>
                  <a:pt x="12700" y="3175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30600" y="2989326"/>
            <a:ext cx="1005205" cy="0"/>
          </a:xfrm>
          <a:custGeom>
            <a:avLst/>
            <a:gdLst/>
            <a:ahLst/>
            <a:cxnLst/>
            <a:rect l="l" t="t" r="r" b="b"/>
            <a:pathLst>
              <a:path w="1005204">
                <a:moveTo>
                  <a:pt x="0" y="0"/>
                </a:moveTo>
                <a:lnTo>
                  <a:pt x="100482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30600" y="3370326"/>
            <a:ext cx="1005205" cy="0"/>
          </a:xfrm>
          <a:custGeom>
            <a:avLst/>
            <a:gdLst/>
            <a:ahLst/>
            <a:cxnLst/>
            <a:rect l="l" t="t" r="r" b="b"/>
            <a:pathLst>
              <a:path w="1005204">
                <a:moveTo>
                  <a:pt x="0" y="0"/>
                </a:moveTo>
                <a:lnTo>
                  <a:pt x="100482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30600" y="4513326"/>
            <a:ext cx="1005205" cy="0"/>
          </a:xfrm>
          <a:custGeom>
            <a:avLst/>
            <a:gdLst/>
            <a:ahLst/>
            <a:cxnLst/>
            <a:rect l="l" t="t" r="r" b="b"/>
            <a:pathLst>
              <a:path w="1005204">
                <a:moveTo>
                  <a:pt x="0" y="0"/>
                </a:moveTo>
                <a:lnTo>
                  <a:pt x="100482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30600" y="4894326"/>
            <a:ext cx="1005205" cy="0"/>
          </a:xfrm>
          <a:custGeom>
            <a:avLst/>
            <a:gdLst/>
            <a:ahLst/>
            <a:cxnLst/>
            <a:rect l="l" t="t" r="r" b="b"/>
            <a:pathLst>
              <a:path w="1005204">
                <a:moveTo>
                  <a:pt x="0" y="0"/>
                </a:moveTo>
                <a:lnTo>
                  <a:pt x="100482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3530600" y="5032375"/>
            <a:ext cx="1005205" cy="395605"/>
            <a:chOff x="3530600" y="5032375"/>
            <a:chExt cx="1005205" cy="395605"/>
          </a:xfrm>
        </p:grpSpPr>
        <p:sp>
          <p:nvSpPr>
            <p:cNvPr id="19" name="object 19"/>
            <p:cNvSpPr/>
            <p:nvPr/>
          </p:nvSpPr>
          <p:spPr>
            <a:xfrm>
              <a:off x="4025265" y="5032375"/>
              <a:ext cx="0" cy="395605"/>
            </a:xfrm>
            <a:custGeom>
              <a:avLst/>
              <a:gdLst/>
              <a:ahLst/>
              <a:cxnLst/>
              <a:rect l="l" t="t" r="r" b="b"/>
              <a:pathLst>
                <a:path h="395604">
                  <a:moveTo>
                    <a:pt x="0" y="0"/>
                  </a:moveTo>
                  <a:lnTo>
                    <a:pt x="0" y="3953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30600" y="5032375"/>
              <a:ext cx="1005205" cy="395605"/>
            </a:xfrm>
            <a:custGeom>
              <a:avLst/>
              <a:gdLst/>
              <a:ahLst/>
              <a:cxnLst/>
              <a:rect l="l" t="t" r="r" b="b"/>
              <a:pathLst>
                <a:path w="1005204" h="395604">
                  <a:moveTo>
                    <a:pt x="990600" y="0"/>
                  </a:moveTo>
                  <a:lnTo>
                    <a:pt x="990600" y="395350"/>
                  </a:lnTo>
                </a:path>
                <a:path w="1005204" h="395604">
                  <a:moveTo>
                    <a:pt x="0" y="14350"/>
                  </a:moveTo>
                  <a:lnTo>
                    <a:pt x="1004824" y="14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215384" y="5032375"/>
            <a:ext cx="1616075" cy="410209"/>
            <a:chOff x="4215384" y="5032375"/>
            <a:chExt cx="1616075" cy="410209"/>
          </a:xfrm>
        </p:grpSpPr>
        <p:sp>
          <p:nvSpPr>
            <p:cNvPr id="22" name="object 22"/>
            <p:cNvSpPr/>
            <p:nvPr/>
          </p:nvSpPr>
          <p:spPr>
            <a:xfrm>
              <a:off x="4215384" y="5198363"/>
              <a:ext cx="609600" cy="76200"/>
            </a:xfrm>
            <a:custGeom>
              <a:avLst/>
              <a:gdLst/>
              <a:ahLst/>
              <a:cxnLst/>
              <a:rect l="l" t="t" r="r" b="b"/>
              <a:pathLst>
                <a:path w="609600" h="76200">
                  <a:moveTo>
                    <a:pt x="609600" y="38100"/>
                  </a:moveTo>
                  <a:lnTo>
                    <a:pt x="596900" y="31750"/>
                  </a:lnTo>
                  <a:lnTo>
                    <a:pt x="533400" y="0"/>
                  </a:lnTo>
                  <a:lnTo>
                    <a:pt x="53340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533400" y="44450"/>
                  </a:lnTo>
                  <a:lnTo>
                    <a:pt x="533400" y="76200"/>
                  </a:lnTo>
                  <a:lnTo>
                    <a:pt x="596900" y="44450"/>
                  </a:lnTo>
                  <a:lnTo>
                    <a:pt x="6096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26000" y="5032375"/>
              <a:ext cx="0" cy="409575"/>
            </a:xfrm>
            <a:custGeom>
              <a:avLst/>
              <a:gdLst/>
              <a:ahLst/>
              <a:cxnLst/>
              <a:rect l="l" t="t" r="r" b="b"/>
              <a:pathLst>
                <a:path h="409575">
                  <a:moveTo>
                    <a:pt x="0" y="0"/>
                  </a:moveTo>
                  <a:lnTo>
                    <a:pt x="0" y="4095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20665" y="5032375"/>
              <a:ext cx="0" cy="409575"/>
            </a:xfrm>
            <a:custGeom>
              <a:avLst/>
              <a:gdLst/>
              <a:ahLst/>
              <a:cxnLst/>
              <a:rect l="l" t="t" r="r" b="b"/>
              <a:pathLst>
                <a:path h="409575">
                  <a:moveTo>
                    <a:pt x="0" y="0"/>
                  </a:moveTo>
                  <a:lnTo>
                    <a:pt x="0" y="4095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11649" y="5032375"/>
              <a:ext cx="1019175" cy="409575"/>
            </a:xfrm>
            <a:custGeom>
              <a:avLst/>
              <a:gdLst/>
              <a:ahLst/>
              <a:cxnLst/>
              <a:rect l="l" t="t" r="r" b="b"/>
              <a:pathLst>
                <a:path w="1019175" h="409575">
                  <a:moveTo>
                    <a:pt x="0" y="14350"/>
                  </a:moveTo>
                  <a:lnTo>
                    <a:pt x="1019175" y="14350"/>
                  </a:lnTo>
                </a:path>
                <a:path w="1019175" h="409575">
                  <a:moveTo>
                    <a:pt x="0" y="395350"/>
                  </a:moveTo>
                  <a:lnTo>
                    <a:pt x="1019175" y="395350"/>
                  </a:lnTo>
                </a:path>
                <a:path w="1019175" h="409575">
                  <a:moveTo>
                    <a:pt x="1004951" y="0"/>
                  </a:moveTo>
                  <a:lnTo>
                    <a:pt x="1004951" y="4095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621407" y="408254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5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21407" y="4597400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6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21407" y="5110098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7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40287" y="5078983"/>
            <a:ext cx="962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  <a:tabLst>
                <a:tab pos="650240" algn="l"/>
              </a:tabLst>
            </a:pPr>
            <a:r>
              <a:rPr sz="1800" spc="-25" dirty="0">
                <a:latin typeface="Microsoft Sans Serif"/>
                <a:cs typeface="Microsoft Sans Serif"/>
              </a:rPr>
              <a:t>.78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50" dirty="0">
                <a:latin typeface="Microsoft Sans Serif"/>
                <a:cs typeface="Microsoft Sans Serif"/>
              </a:rPr>
              <a:t>/</a:t>
            </a:r>
            <a:endParaRPr sz="1800">
              <a:latin typeface="Microsoft Sans Serif"/>
              <a:cs typeface="Microsoft Sans Serif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800095" y="1404238"/>
          <a:ext cx="1706877" cy="5069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015">
                <a:tc gridSpan="2"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/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12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0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.12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1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67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9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.21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8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2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.39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731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/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73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4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731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73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000">
                <a:tc gridSpan="2"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/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43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9270">
                <a:tc gridSpan="2"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/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397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02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.68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525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/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3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43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.72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00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09270">
                <a:tc gridSpan="2"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/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403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700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2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.94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/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11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2621407" y="5624880"/>
            <a:ext cx="138430" cy="783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8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9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87115" y="1120139"/>
            <a:ext cx="63500" cy="76200"/>
          </a:xfrm>
          <a:custGeom>
            <a:avLst/>
            <a:gdLst/>
            <a:ahLst/>
            <a:cxnLst/>
            <a:rect l="l" t="t" r="r" b="b"/>
            <a:pathLst>
              <a:path w="63500" h="76200">
                <a:moveTo>
                  <a:pt x="0" y="0"/>
                </a:moveTo>
                <a:lnTo>
                  <a:pt x="0" y="76200"/>
                </a:lnTo>
                <a:lnTo>
                  <a:pt x="63373" y="44450"/>
                </a:lnTo>
                <a:lnTo>
                  <a:pt x="12700" y="44450"/>
                </a:lnTo>
                <a:lnTo>
                  <a:pt x="12700" y="31750"/>
                </a:lnTo>
                <a:lnTo>
                  <a:pt x="63373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2817876" y="996696"/>
          <a:ext cx="1461770" cy="300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7955">
                <a:tc rowSpan="2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.12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.17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0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5363717" y="1008125"/>
            <a:ext cx="628015" cy="302895"/>
          </a:xfrm>
          <a:custGeom>
            <a:avLst/>
            <a:gdLst/>
            <a:ahLst/>
            <a:cxnLst/>
            <a:rect l="l" t="t" r="r" b="b"/>
            <a:pathLst>
              <a:path w="628014" h="302894">
                <a:moveTo>
                  <a:pt x="0" y="302767"/>
                </a:moveTo>
                <a:lnTo>
                  <a:pt x="627507" y="302767"/>
                </a:lnTo>
                <a:lnTo>
                  <a:pt x="627507" y="0"/>
                </a:lnTo>
                <a:lnTo>
                  <a:pt x="0" y="0"/>
                </a:lnTo>
                <a:lnTo>
                  <a:pt x="0" y="30276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376671" y="1063879"/>
            <a:ext cx="2959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Microsoft Sans Serif"/>
                <a:cs typeface="Microsoft Sans Serif"/>
              </a:rPr>
              <a:t>.23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492688" y="995108"/>
            <a:ext cx="2350135" cy="332740"/>
            <a:chOff x="4492688" y="995108"/>
            <a:chExt cx="2350135" cy="332740"/>
          </a:xfrm>
        </p:grpSpPr>
        <p:sp>
          <p:nvSpPr>
            <p:cNvPr id="37" name="object 37"/>
            <p:cNvSpPr/>
            <p:nvPr/>
          </p:nvSpPr>
          <p:spPr>
            <a:xfrm>
              <a:off x="5815584" y="1120139"/>
              <a:ext cx="385445" cy="76200"/>
            </a:xfrm>
            <a:custGeom>
              <a:avLst/>
              <a:gdLst/>
              <a:ahLst/>
              <a:cxnLst/>
              <a:rect l="l" t="t" r="r" b="b"/>
              <a:pathLst>
                <a:path w="385445" h="76200">
                  <a:moveTo>
                    <a:pt x="30896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08965" y="44450"/>
                  </a:lnTo>
                  <a:lnTo>
                    <a:pt x="308965" y="31750"/>
                  </a:lnTo>
                  <a:close/>
                </a:path>
                <a:path w="385445" h="76200">
                  <a:moveTo>
                    <a:pt x="385064" y="38100"/>
                  </a:moveTo>
                  <a:lnTo>
                    <a:pt x="372364" y="31750"/>
                  </a:lnTo>
                  <a:lnTo>
                    <a:pt x="308991" y="0"/>
                  </a:lnTo>
                  <a:lnTo>
                    <a:pt x="308991" y="76200"/>
                  </a:lnTo>
                  <a:lnTo>
                    <a:pt x="372364" y="44450"/>
                  </a:lnTo>
                  <a:lnTo>
                    <a:pt x="38506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01918" y="1008126"/>
              <a:ext cx="628015" cy="302895"/>
            </a:xfrm>
            <a:custGeom>
              <a:avLst/>
              <a:gdLst/>
              <a:ahLst/>
              <a:cxnLst/>
              <a:rect l="l" t="t" r="r" b="b"/>
              <a:pathLst>
                <a:path w="628015" h="302894">
                  <a:moveTo>
                    <a:pt x="0" y="302767"/>
                  </a:moveTo>
                  <a:lnTo>
                    <a:pt x="627507" y="302767"/>
                  </a:lnTo>
                  <a:lnTo>
                    <a:pt x="627507" y="0"/>
                  </a:lnTo>
                  <a:lnTo>
                    <a:pt x="0" y="0"/>
                  </a:lnTo>
                  <a:lnTo>
                    <a:pt x="0" y="302767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76900" y="1007364"/>
              <a:ext cx="0" cy="301625"/>
            </a:xfrm>
            <a:custGeom>
              <a:avLst/>
              <a:gdLst/>
              <a:ahLst/>
              <a:cxnLst/>
              <a:rect l="l" t="t" r="r" b="b"/>
              <a:pathLst>
                <a:path h="301625">
                  <a:moveTo>
                    <a:pt x="0" y="0"/>
                  </a:moveTo>
                  <a:lnTo>
                    <a:pt x="0" y="30124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77384" y="1120139"/>
              <a:ext cx="385445" cy="76200"/>
            </a:xfrm>
            <a:custGeom>
              <a:avLst/>
              <a:gdLst/>
              <a:ahLst/>
              <a:cxnLst/>
              <a:rect l="l" t="t" r="r" b="b"/>
              <a:pathLst>
                <a:path w="385445" h="76200">
                  <a:moveTo>
                    <a:pt x="30896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08965" y="44450"/>
                  </a:lnTo>
                  <a:lnTo>
                    <a:pt x="308965" y="31750"/>
                  </a:lnTo>
                  <a:close/>
                </a:path>
                <a:path w="385445" h="76200">
                  <a:moveTo>
                    <a:pt x="385064" y="38100"/>
                  </a:moveTo>
                  <a:lnTo>
                    <a:pt x="372364" y="31750"/>
                  </a:lnTo>
                  <a:lnTo>
                    <a:pt x="308991" y="0"/>
                  </a:lnTo>
                  <a:lnTo>
                    <a:pt x="308991" y="76200"/>
                  </a:lnTo>
                  <a:lnTo>
                    <a:pt x="372364" y="44450"/>
                  </a:lnTo>
                  <a:lnTo>
                    <a:pt x="38506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05706" y="1012698"/>
              <a:ext cx="626110" cy="301625"/>
            </a:xfrm>
            <a:custGeom>
              <a:avLst/>
              <a:gdLst/>
              <a:ahLst/>
              <a:cxnLst/>
              <a:rect l="l" t="t" r="r" b="b"/>
              <a:pathLst>
                <a:path w="626110" h="301625">
                  <a:moveTo>
                    <a:pt x="0" y="301625"/>
                  </a:moveTo>
                  <a:lnTo>
                    <a:pt x="625983" y="301625"/>
                  </a:lnTo>
                  <a:lnTo>
                    <a:pt x="625983" y="0"/>
                  </a:lnTo>
                  <a:lnTo>
                    <a:pt x="0" y="0"/>
                  </a:lnTo>
                  <a:lnTo>
                    <a:pt x="0" y="30162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214871" y="1063879"/>
            <a:ext cx="2959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Microsoft Sans Serif"/>
                <a:cs typeface="Microsoft Sans Serif"/>
              </a:rPr>
              <a:t>.26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515100" y="1007363"/>
            <a:ext cx="0" cy="301625"/>
          </a:xfrm>
          <a:custGeom>
            <a:avLst/>
            <a:gdLst/>
            <a:ahLst/>
            <a:cxnLst/>
            <a:rect l="l" t="t" r="r" b="b"/>
            <a:pathLst>
              <a:path h="301625">
                <a:moveTo>
                  <a:pt x="0" y="0"/>
                </a:moveTo>
                <a:lnTo>
                  <a:pt x="0" y="3012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518659" y="1066927"/>
            <a:ext cx="292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Microsoft Sans Serif"/>
                <a:cs typeface="Microsoft Sans Serif"/>
              </a:rPr>
              <a:t>.21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45" name="object 4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2335" y="1124711"/>
            <a:ext cx="289560" cy="76200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4811077" y="995108"/>
            <a:ext cx="2851785" cy="328930"/>
            <a:chOff x="4811077" y="995108"/>
            <a:chExt cx="2851785" cy="328930"/>
          </a:xfrm>
        </p:grpSpPr>
        <p:sp>
          <p:nvSpPr>
            <p:cNvPr id="47" name="object 47"/>
            <p:cNvSpPr/>
            <p:nvPr/>
          </p:nvSpPr>
          <p:spPr>
            <a:xfrm>
              <a:off x="4815840" y="1011936"/>
              <a:ext cx="0" cy="300355"/>
            </a:xfrm>
            <a:custGeom>
              <a:avLst/>
              <a:gdLst/>
              <a:ahLst/>
              <a:cxnLst/>
              <a:rect l="l" t="t" r="r" b="b"/>
              <a:pathLst>
                <a:path h="300355">
                  <a:moveTo>
                    <a:pt x="0" y="0"/>
                  </a:moveTo>
                  <a:lnTo>
                    <a:pt x="0" y="3001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23354" y="1008126"/>
              <a:ext cx="626110" cy="302895"/>
            </a:xfrm>
            <a:custGeom>
              <a:avLst/>
              <a:gdLst/>
              <a:ahLst/>
              <a:cxnLst/>
              <a:rect l="l" t="t" r="r" b="b"/>
              <a:pathLst>
                <a:path w="626109" h="302894">
                  <a:moveTo>
                    <a:pt x="0" y="302767"/>
                  </a:moveTo>
                  <a:lnTo>
                    <a:pt x="625982" y="302767"/>
                  </a:lnTo>
                  <a:lnTo>
                    <a:pt x="625982" y="0"/>
                  </a:lnTo>
                  <a:lnTo>
                    <a:pt x="0" y="0"/>
                  </a:lnTo>
                  <a:lnTo>
                    <a:pt x="0" y="302767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036307" y="1063879"/>
            <a:ext cx="292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Microsoft Sans Serif"/>
                <a:cs typeface="Microsoft Sans Serif"/>
              </a:rPr>
              <a:t>.39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729983" y="1007363"/>
            <a:ext cx="608330" cy="301625"/>
            <a:chOff x="6729983" y="1007363"/>
            <a:chExt cx="608330" cy="301625"/>
          </a:xfrm>
        </p:grpSpPr>
        <p:sp>
          <p:nvSpPr>
            <p:cNvPr id="51" name="object 51"/>
            <p:cNvSpPr/>
            <p:nvPr/>
          </p:nvSpPr>
          <p:spPr>
            <a:xfrm>
              <a:off x="7333487" y="1007363"/>
              <a:ext cx="0" cy="301625"/>
            </a:xfrm>
            <a:custGeom>
              <a:avLst/>
              <a:gdLst/>
              <a:ahLst/>
              <a:cxnLst/>
              <a:rect l="l" t="t" r="r" b="b"/>
              <a:pathLst>
                <a:path h="301625">
                  <a:moveTo>
                    <a:pt x="0" y="0"/>
                  </a:moveTo>
                  <a:lnTo>
                    <a:pt x="0" y="30124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9983" y="1120139"/>
              <a:ext cx="289560" cy="76200"/>
            </a:xfrm>
            <a:prstGeom prst="rect">
              <a:avLst/>
            </a:prstGeom>
          </p:spPr>
        </p:pic>
      </p:grpSp>
      <p:sp>
        <p:nvSpPr>
          <p:cNvPr id="53" name="object 53"/>
          <p:cNvSpPr/>
          <p:nvPr/>
        </p:nvSpPr>
        <p:spPr>
          <a:xfrm>
            <a:off x="7856981" y="1008125"/>
            <a:ext cx="628015" cy="302895"/>
          </a:xfrm>
          <a:custGeom>
            <a:avLst/>
            <a:gdLst/>
            <a:ahLst/>
            <a:cxnLst/>
            <a:rect l="l" t="t" r="r" b="b"/>
            <a:pathLst>
              <a:path w="628015" h="302894">
                <a:moveTo>
                  <a:pt x="0" y="302767"/>
                </a:moveTo>
                <a:lnTo>
                  <a:pt x="627506" y="302767"/>
                </a:lnTo>
                <a:lnTo>
                  <a:pt x="627506" y="0"/>
                </a:lnTo>
                <a:lnTo>
                  <a:pt x="0" y="0"/>
                </a:lnTo>
                <a:lnTo>
                  <a:pt x="0" y="30276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869935" y="1063879"/>
            <a:ext cx="2946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Microsoft Sans Serif"/>
                <a:cs typeface="Microsoft Sans Serif"/>
              </a:rPr>
              <a:t>.68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168640" y="1007363"/>
            <a:ext cx="0" cy="301625"/>
          </a:xfrm>
          <a:custGeom>
            <a:avLst/>
            <a:gdLst/>
            <a:ahLst/>
            <a:cxnLst/>
            <a:rect l="l" t="t" r="r" b="b"/>
            <a:pathLst>
              <a:path h="301625">
                <a:moveTo>
                  <a:pt x="0" y="0"/>
                </a:moveTo>
                <a:lnTo>
                  <a:pt x="0" y="3012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object 5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5135" y="1120139"/>
            <a:ext cx="289560" cy="76200"/>
          </a:xfrm>
          <a:prstGeom prst="rect">
            <a:avLst/>
          </a:prstGeom>
        </p:spPr>
      </p:pic>
      <p:sp>
        <p:nvSpPr>
          <p:cNvPr id="57" name="object 57"/>
          <p:cNvSpPr/>
          <p:nvPr/>
        </p:nvSpPr>
        <p:spPr>
          <a:xfrm>
            <a:off x="9480042" y="1008125"/>
            <a:ext cx="626110" cy="302895"/>
          </a:xfrm>
          <a:custGeom>
            <a:avLst/>
            <a:gdLst/>
            <a:ahLst/>
            <a:cxnLst/>
            <a:rect l="l" t="t" r="r" b="b"/>
            <a:pathLst>
              <a:path w="626109" h="302894">
                <a:moveTo>
                  <a:pt x="0" y="302767"/>
                </a:moveTo>
                <a:lnTo>
                  <a:pt x="625982" y="302767"/>
                </a:lnTo>
                <a:lnTo>
                  <a:pt x="625982" y="0"/>
                </a:lnTo>
                <a:lnTo>
                  <a:pt x="0" y="0"/>
                </a:lnTo>
                <a:lnTo>
                  <a:pt x="0" y="30276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9492995" y="1063879"/>
            <a:ext cx="2946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Microsoft Sans Serif"/>
                <a:cs typeface="Microsoft Sans Serif"/>
              </a:rPr>
              <a:t>.78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8609012" y="996632"/>
            <a:ext cx="1187450" cy="327660"/>
            <a:chOff x="8609012" y="996632"/>
            <a:chExt cx="1187450" cy="327660"/>
          </a:xfrm>
        </p:grpSpPr>
        <p:sp>
          <p:nvSpPr>
            <p:cNvPr id="60" name="object 60"/>
            <p:cNvSpPr/>
            <p:nvPr/>
          </p:nvSpPr>
          <p:spPr>
            <a:xfrm>
              <a:off x="9791700" y="1007363"/>
              <a:ext cx="0" cy="301625"/>
            </a:xfrm>
            <a:custGeom>
              <a:avLst/>
              <a:gdLst/>
              <a:ahLst/>
              <a:cxnLst/>
              <a:rect l="l" t="t" r="r" b="b"/>
              <a:pathLst>
                <a:path h="301625">
                  <a:moveTo>
                    <a:pt x="0" y="0"/>
                  </a:moveTo>
                  <a:lnTo>
                    <a:pt x="0" y="30124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092184" y="1120139"/>
              <a:ext cx="385445" cy="76200"/>
            </a:xfrm>
            <a:custGeom>
              <a:avLst/>
              <a:gdLst/>
              <a:ahLst/>
              <a:cxnLst/>
              <a:rect l="l" t="t" r="r" b="b"/>
              <a:pathLst>
                <a:path w="385445" h="76200">
                  <a:moveTo>
                    <a:pt x="30895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08952" y="44450"/>
                  </a:lnTo>
                  <a:lnTo>
                    <a:pt x="308952" y="31750"/>
                  </a:lnTo>
                  <a:close/>
                </a:path>
                <a:path w="385445" h="76200">
                  <a:moveTo>
                    <a:pt x="385064" y="38100"/>
                  </a:moveTo>
                  <a:lnTo>
                    <a:pt x="372364" y="31750"/>
                  </a:lnTo>
                  <a:lnTo>
                    <a:pt x="308991" y="0"/>
                  </a:lnTo>
                  <a:lnTo>
                    <a:pt x="308991" y="76200"/>
                  </a:lnTo>
                  <a:lnTo>
                    <a:pt x="372364" y="44450"/>
                  </a:lnTo>
                  <a:lnTo>
                    <a:pt x="38506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622029" y="1009649"/>
              <a:ext cx="628015" cy="301625"/>
            </a:xfrm>
            <a:custGeom>
              <a:avLst/>
              <a:gdLst/>
              <a:ahLst/>
              <a:cxnLst/>
              <a:rect l="l" t="t" r="r" b="b"/>
              <a:pathLst>
                <a:path w="628015" h="301625">
                  <a:moveTo>
                    <a:pt x="0" y="301244"/>
                  </a:moveTo>
                  <a:lnTo>
                    <a:pt x="627506" y="301244"/>
                  </a:lnTo>
                  <a:lnTo>
                    <a:pt x="627506" y="0"/>
                  </a:lnTo>
                  <a:lnTo>
                    <a:pt x="0" y="0"/>
                  </a:lnTo>
                  <a:lnTo>
                    <a:pt x="0" y="30124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8634983" y="1063879"/>
            <a:ext cx="2946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Microsoft Sans Serif"/>
                <a:cs typeface="Microsoft Sans Serif"/>
              </a:rPr>
              <a:t>.72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64" name="object 6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0183" y="1120139"/>
            <a:ext cx="289560" cy="76200"/>
          </a:xfrm>
          <a:prstGeom prst="rect">
            <a:avLst/>
          </a:prstGeom>
        </p:spPr>
      </p:pic>
      <p:grpSp>
        <p:nvGrpSpPr>
          <p:cNvPr id="65" name="object 65"/>
          <p:cNvGrpSpPr/>
          <p:nvPr/>
        </p:nvGrpSpPr>
        <p:grpSpPr>
          <a:xfrm>
            <a:off x="8928925" y="995108"/>
            <a:ext cx="2007235" cy="328930"/>
            <a:chOff x="8928925" y="995108"/>
            <a:chExt cx="2007235" cy="328930"/>
          </a:xfrm>
        </p:grpSpPr>
        <p:sp>
          <p:nvSpPr>
            <p:cNvPr id="66" name="object 66"/>
            <p:cNvSpPr/>
            <p:nvPr/>
          </p:nvSpPr>
          <p:spPr>
            <a:xfrm>
              <a:off x="8933688" y="1007364"/>
              <a:ext cx="0" cy="301625"/>
            </a:xfrm>
            <a:custGeom>
              <a:avLst/>
              <a:gdLst/>
              <a:ahLst/>
              <a:cxnLst/>
              <a:rect l="l" t="t" r="r" b="b"/>
              <a:pathLst>
                <a:path h="301625">
                  <a:moveTo>
                    <a:pt x="0" y="0"/>
                  </a:moveTo>
                  <a:lnTo>
                    <a:pt x="0" y="30124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295382" y="1008126"/>
              <a:ext cx="628015" cy="302895"/>
            </a:xfrm>
            <a:custGeom>
              <a:avLst/>
              <a:gdLst/>
              <a:ahLst/>
              <a:cxnLst/>
              <a:rect l="l" t="t" r="r" b="b"/>
              <a:pathLst>
                <a:path w="628015" h="302894">
                  <a:moveTo>
                    <a:pt x="0" y="302767"/>
                  </a:moveTo>
                  <a:lnTo>
                    <a:pt x="627506" y="302767"/>
                  </a:lnTo>
                  <a:lnTo>
                    <a:pt x="627506" y="0"/>
                  </a:lnTo>
                  <a:lnTo>
                    <a:pt x="0" y="0"/>
                  </a:lnTo>
                  <a:lnTo>
                    <a:pt x="0" y="302767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10308335" y="1063879"/>
            <a:ext cx="6019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95"/>
              </a:spcBef>
              <a:tabLst>
                <a:tab pos="394335" algn="l"/>
              </a:tabLst>
            </a:pPr>
            <a:r>
              <a:rPr sz="1000" spc="-25" dirty="0">
                <a:latin typeface="Microsoft Sans Serif"/>
                <a:cs typeface="Microsoft Sans Serif"/>
              </a:rPr>
              <a:t>.94</a:t>
            </a:r>
            <a:r>
              <a:rPr sz="1000" dirty="0">
                <a:latin typeface="Microsoft Sans Serif"/>
                <a:cs typeface="Microsoft Sans Serif"/>
              </a:rPr>
              <a:t>	</a:t>
            </a:r>
            <a:r>
              <a:rPr sz="1000" spc="-50" dirty="0">
                <a:latin typeface="Microsoft Sans Serif"/>
                <a:cs typeface="Microsoft Sans Serif"/>
              </a:rPr>
              <a:t>/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10003535" y="1007363"/>
            <a:ext cx="608330" cy="301625"/>
            <a:chOff x="10003535" y="1007363"/>
            <a:chExt cx="608330" cy="301625"/>
          </a:xfrm>
        </p:grpSpPr>
        <p:sp>
          <p:nvSpPr>
            <p:cNvPr id="70" name="object 70"/>
            <p:cNvSpPr/>
            <p:nvPr/>
          </p:nvSpPr>
          <p:spPr>
            <a:xfrm>
              <a:off x="10607039" y="1007363"/>
              <a:ext cx="0" cy="301625"/>
            </a:xfrm>
            <a:custGeom>
              <a:avLst/>
              <a:gdLst/>
              <a:ahLst/>
              <a:cxnLst/>
              <a:rect l="l" t="t" r="r" b="b"/>
              <a:pathLst>
                <a:path h="301625">
                  <a:moveTo>
                    <a:pt x="0" y="0"/>
                  </a:moveTo>
                  <a:lnTo>
                    <a:pt x="0" y="30124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3535" y="1120139"/>
              <a:ext cx="289560" cy="76200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6769734" y="4002785"/>
            <a:ext cx="39147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6EC0"/>
                </a:solidFill>
                <a:latin typeface="Arial"/>
                <a:cs typeface="Arial"/>
              </a:rPr>
              <a:t>Concatenate</a:t>
            </a:r>
            <a:r>
              <a:rPr sz="2400" b="1" spc="-8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EC0"/>
                </a:solidFill>
                <a:latin typeface="Arial"/>
                <a:cs typeface="Arial"/>
              </a:rPr>
              <a:t>the</a:t>
            </a:r>
            <a:r>
              <a:rPr sz="2400" b="1" spc="-6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EC0"/>
                </a:solidFill>
                <a:latin typeface="Arial"/>
                <a:cs typeface="Arial"/>
              </a:rPr>
              <a:t>lists</a:t>
            </a:r>
            <a:r>
              <a:rPr sz="2400" b="1" spc="-6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006EC0"/>
                </a:solidFill>
                <a:latin typeface="Arial"/>
                <a:cs typeface="Arial"/>
              </a:rPr>
              <a:t>from </a:t>
            </a:r>
            <a:r>
              <a:rPr sz="2400" b="1" dirty="0">
                <a:solidFill>
                  <a:srgbClr val="006EC0"/>
                </a:solidFill>
                <a:latin typeface="Arial"/>
                <a:cs typeface="Arial"/>
              </a:rPr>
              <a:t>0</a:t>
            </a:r>
            <a:r>
              <a:rPr sz="2400" b="1" spc="-3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EC0"/>
                </a:solidFill>
                <a:latin typeface="Arial"/>
                <a:cs typeface="Arial"/>
              </a:rPr>
              <a:t>to</a:t>
            </a:r>
            <a:r>
              <a:rPr sz="2400" b="1" spc="-5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EC0"/>
                </a:solidFill>
                <a:latin typeface="Arial"/>
                <a:cs typeface="Arial"/>
              </a:rPr>
              <a:t>n</a:t>
            </a:r>
            <a:r>
              <a:rPr sz="2400" b="1" spc="-4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EC0"/>
                </a:solidFill>
                <a:latin typeface="Arial"/>
                <a:cs typeface="Arial"/>
              </a:rPr>
              <a:t>–</a:t>
            </a:r>
            <a:r>
              <a:rPr sz="2400" b="1" spc="-2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EC0"/>
                </a:solidFill>
                <a:latin typeface="Arial"/>
                <a:cs typeface="Arial"/>
              </a:rPr>
              <a:t>1</a:t>
            </a:r>
            <a:r>
              <a:rPr sz="2400" b="1" spc="-3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6EC0"/>
                </a:solidFill>
                <a:latin typeface="Arial"/>
                <a:cs typeface="Arial"/>
              </a:rPr>
              <a:t>together,</a:t>
            </a:r>
            <a:r>
              <a:rPr sz="2400" b="1" spc="-5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EC0"/>
                </a:solidFill>
                <a:latin typeface="Arial"/>
                <a:cs typeface="Arial"/>
              </a:rPr>
              <a:t>in</a:t>
            </a:r>
            <a:r>
              <a:rPr sz="2400" b="1" spc="-4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6EC0"/>
                </a:solidFill>
                <a:latin typeface="Arial"/>
                <a:cs typeface="Arial"/>
              </a:rPr>
              <a:t>order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115311" y="67056"/>
            <a:ext cx="10076815" cy="673735"/>
          </a:xfrm>
          <a:custGeom>
            <a:avLst/>
            <a:gdLst/>
            <a:ahLst/>
            <a:cxnLst/>
            <a:rect l="l" t="t" r="r" b="b"/>
            <a:pathLst>
              <a:path w="10076815" h="673735">
                <a:moveTo>
                  <a:pt x="10076561" y="0"/>
                </a:moveTo>
                <a:lnTo>
                  <a:pt x="0" y="0"/>
                </a:lnTo>
                <a:lnTo>
                  <a:pt x="0" y="673481"/>
                </a:lnTo>
                <a:lnTo>
                  <a:pt x="10076561" y="673481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Bucket</a:t>
            </a:r>
            <a:r>
              <a:rPr spc="-160" dirty="0"/>
              <a:t> </a:t>
            </a:r>
            <a:r>
              <a:rPr dirty="0"/>
              <a:t>Sort</a:t>
            </a:r>
            <a:r>
              <a:rPr spc="-140" dirty="0"/>
              <a:t> </a:t>
            </a:r>
            <a:r>
              <a:rPr spc="-25" dirty="0"/>
              <a:t>..</a:t>
            </a:r>
          </a:p>
        </p:txBody>
      </p:sp>
      <p:pic>
        <p:nvPicPr>
          <p:cNvPr id="75" name="object 7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259" y="1345819"/>
            <a:ext cx="6395085" cy="465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14" dirty="0">
                <a:solidFill>
                  <a:srgbClr val="DD0011"/>
                </a:solidFill>
                <a:latin typeface="Arial"/>
                <a:cs typeface="Arial"/>
              </a:rPr>
              <a:t>Alg.:</a:t>
            </a:r>
            <a:r>
              <a:rPr sz="2400" i="1" spc="-130" dirty="0">
                <a:solidFill>
                  <a:srgbClr val="DD001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Microsoft Sans Serif"/>
                <a:cs typeface="Microsoft Sans Serif"/>
              </a:rPr>
              <a:t>BUCKET-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SORT(A, </a:t>
            </a:r>
            <a:r>
              <a:rPr sz="2400" spc="-25" dirty="0">
                <a:solidFill>
                  <a:srgbClr val="333399"/>
                </a:solidFill>
                <a:latin typeface="Microsoft Sans Serif"/>
                <a:cs typeface="Microsoft Sans Serif"/>
              </a:rPr>
              <a:t>n)</a:t>
            </a:r>
            <a:endParaRPr sz="24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  <a:spcBef>
                <a:spcPts val="1955"/>
              </a:spcBef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sz="2400" b="1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i</a:t>
            </a:r>
            <a:r>
              <a:rPr sz="2400" spc="-4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←</a:t>
            </a:r>
            <a:r>
              <a:rPr sz="2400" spc="1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1</a:t>
            </a:r>
            <a:r>
              <a:rPr sz="2400" spc="-9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sz="2400" b="1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333399"/>
                </a:solidFill>
                <a:latin typeface="Microsoft Sans Serif"/>
                <a:cs typeface="Microsoft Sans Serif"/>
              </a:rPr>
              <a:t>n</a:t>
            </a:r>
            <a:endParaRPr sz="2400">
              <a:latin typeface="Microsoft Sans Serif"/>
              <a:cs typeface="Microsoft Sans Serif"/>
            </a:endParaRPr>
          </a:p>
          <a:p>
            <a:pPr marL="499745" algn="ctr">
              <a:lnSpc>
                <a:spcPct val="100000"/>
              </a:lnSpc>
              <a:spcBef>
                <a:spcPts val="2005"/>
              </a:spcBef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do</a:t>
            </a:r>
            <a:r>
              <a:rPr sz="2400" b="1" spc="-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insert</a:t>
            </a:r>
            <a:r>
              <a:rPr sz="2400" spc="-1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A[i]</a:t>
            </a:r>
            <a:r>
              <a:rPr sz="2400" spc="-2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into</a:t>
            </a:r>
            <a:r>
              <a:rPr sz="2400" spc="-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list</a:t>
            </a:r>
            <a:r>
              <a:rPr sz="2400" spc="2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Comic Sans MS"/>
                <a:cs typeface="Comic Sans MS"/>
              </a:rPr>
              <a:t>B[</a:t>
            </a:r>
            <a:r>
              <a:rPr sz="2400" spc="-10" dirty="0">
                <a:solidFill>
                  <a:srgbClr val="333399"/>
                </a:solidFill>
                <a:latin typeface="Symbol"/>
                <a:cs typeface="Symbol"/>
              </a:rPr>
              <a:t></a:t>
            </a:r>
            <a:r>
              <a:rPr sz="2400" spc="-10" dirty="0">
                <a:solidFill>
                  <a:srgbClr val="333399"/>
                </a:solidFill>
                <a:latin typeface="Comic Sans MS"/>
                <a:cs typeface="Comic Sans MS"/>
              </a:rPr>
              <a:t>nA[i]</a:t>
            </a:r>
            <a:r>
              <a:rPr sz="2400" spc="-10" dirty="0">
                <a:solidFill>
                  <a:srgbClr val="333399"/>
                </a:solidFill>
                <a:latin typeface="Symbol"/>
                <a:cs typeface="Symbol"/>
              </a:rPr>
              <a:t></a:t>
            </a:r>
            <a:r>
              <a:rPr sz="2400" spc="-10" dirty="0">
                <a:solidFill>
                  <a:srgbClr val="333399"/>
                </a:solidFill>
                <a:latin typeface="Comic Sans MS"/>
                <a:cs typeface="Comic Sans MS"/>
              </a:rPr>
              <a:t>]</a:t>
            </a:r>
            <a:endParaRPr sz="24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1995"/>
              </a:spcBef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sz="2400" b="1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i</a:t>
            </a:r>
            <a:r>
              <a:rPr sz="2400" spc="-2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←</a:t>
            </a:r>
            <a:r>
              <a:rPr sz="2400" spc="10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0</a:t>
            </a:r>
            <a:r>
              <a:rPr sz="2400" spc="-8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sz="2400" b="1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k</a:t>
            </a:r>
            <a:r>
              <a:rPr sz="2400" spc="-2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-</a:t>
            </a:r>
            <a:r>
              <a:rPr sz="2400" spc="-1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spc="-50" dirty="0">
                <a:solidFill>
                  <a:srgbClr val="333399"/>
                </a:solidFill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  <a:p>
            <a:pPr marL="927100" marR="5080" indent="914400" algn="just">
              <a:lnSpc>
                <a:spcPct val="162700"/>
              </a:lnSpc>
              <a:spcBef>
                <a:spcPts val="80"/>
              </a:spcBef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do</a:t>
            </a:r>
            <a:r>
              <a:rPr sz="24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sort</a:t>
            </a:r>
            <a:r>
              <a:rPr sz="2400" spc="-3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list</a:t>
            </a:r>
            <a:r>
              <a:rPr sz="2400" spc="4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B[i]</a:t>
            </a:r>
            <a:r>
              <a:rPr sz="2400" spc="-12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with</a:t>
            </a:r>
            <a:r>
              <a:rPr sz="2400" spc="-1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quicksort </a:t>
            </a:r>
            <a:r>
              <a:rPr sz="2400" spc="-20" dirty="0">
                <a:solidFill>
                  <a:srgbClr val="333399"/>
                </a:solidFill>
                <a:latin typeface="Microsoft Sans Serif"/>
                <a:cs typeface="Microsoft Sans Serif"/>
              </a:rPr>
              <a:t>sort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concatenate</a:t>
            </a:r>
            <a:r>
              <a:rPr sz="2400" spc="-1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lists</a:t>
            </a:r>
            <a:r>
              <a:rPr sz="2400" spc="2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B[0],</a:t>
            </a:r>
            <a:r>
              <a:rPr sz="2400" spc="-7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B[1],</a:t>
            </a:r>
            <a:r>
              <a:rPr sz="2400" spc="-8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.</a:t>
            </a:r>
            <a:r>
              <a:rPr sz="2400" spc="-2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.</a:t>
            </a:r>
            <a:r>
              <a:rPr sz="2400" spc="-3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.</a:t>
            </a:r>
            <a:r>
              <a:rPr sz="2400" spc="-3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,</a:t>
            </a:r>
            <a:r>
              <a:rPr sz="2400" spc="-5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B[n</a:t>
            </a:r>
            <a:r>
              <a:rPr sz="2400" spc="-3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Comic Sans MS"/>
                <a:cs typeface="Comic Sans MS"/>
              </a:rPr>
              <a:t>-</a:t>
            </a:r>
            <a:r>
              <a:rPr sz="2400" spc="-25" dirty="0">
                <a:solidFill>
                  <a:srgbClr val="333399"/>
                </a:solidFill>
                <a:latin typeface="Comic Sans MS"/>
                <a:cs typeface="Comic Sans MS"/>
              </a:rPr>
              <a:t>1]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together</a:t>
            </a:r>
            <a:r>
              <a:rPr sz="2400" spc="-3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in</a:t>
            </a:r>
            <a:r>
              <a:rPr sz="2400" spc="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Microsoft Sans Serif"/>
                <a:cs typeface="Microsoft Sans Serif"/>
              </a:rPr>
              <a:t>order</a:t>
            </a:r>
            <a:endParaRPr sz="2400">
              <a:latin typeface="Microsoft Sans Serif"/>
              <a:cs typeface="Microsoft Sans Serif"/>
            </a:endParaRPr>
          </a:p>
          <a:p>
            <a:pPr marL="927100" algn="just">
              <a:lnSpc>
                <a:spcPct val="100000"/>
              </a:lnSpc>
              <a:spcBef>
                <a:spcPts val="1989"/>
              </a:spcBef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return</a:t>
            </a:r>
            <a:r>
              <a:rPr sz="2400" b="1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the</a:t>
            </a:r>
            <a:r>
              <a:rPr sz="2400" spc="3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concatenated</a:t>
            </a:r>
            <a:r>
              <a:rPr sz="2400" spc="-4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Microsoft Sans Serif"/>
                <a:cs typeface="Microsoft Sans Serif"/>
              </a:rPr>
              <a:t>lists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10400" y="1981200"/>
            <a:ext cx="76200" cy="1066800"/>
          </a:xfrm>
          <a:custGeom>
            <a:avLst/>
            <a:gdLst/>
            <a:ahLst/>
            <a:cxnLst/>
            <a:rect l="l" t="t" r="r" b="b"/>
            <a:pathLst>
              <a:path w="76200" h="1066800">
                <a:moveTo>
                  <a:pt x="0" y="0"/>
                </a:moveTo>
                <a:lnTo>
                  <a:pt x="14858" y="6985"/>
                </a:lnTo>
                <a:lnTo>
                  <a:pt x="26924" y="26035"/>
                </a:lnTo>
                <a:lnTo>
                  <a:pt x="35051" y="54228"/>
                </a:lnTo>
                <a:lnTo>
                  <a:pt x="38100" y="88900"/>
                </a:lnTo>
                <a:lnTo>
                  <a:pt x="38100" y="444500"/>
                </a:lnTo>
                <a:lnTo>
                  <a:pt x="41148" y="479171"/>
                </a:lnTo>
                <a:lnTo>
                  <a:pt x="49275" y="507364"/>
                </a:lnTo>
                <a:lnTo>
                  <a:pt x="61341" y="526414"/>
                </a:lnTo>
                <a:lnTo>
                  <a:pt x="76200" y="533400"/>
                </a:lnTo>
                <a:lnTo>
                  <a:pt x="61341" y="540385"/>
                </a:lnTo>
                <a:lnTo>
                  <a:pt x="49275" y="559435"/>
                </a:lnTo>
                <a:lnTo>
                  <a:pt x="41148" y="587628"/>
                </a:lnTo>
                <a:lnTo>
                  <a:pt x="38100" y="622300"/>
                </a:lnTo>
                <a:lnTo>
                  <a:pt x="38100" y="977900"/>
                </a:lnTo>
                <a:lnTo>
                  <a:pt x="35051" y="1012571"/>
                </a:lnTo>
                <a:lnTo>
                  <a:pt x="26924" y="1040764"/>
                </a:lnTo>
                <a:lnTo>
                  <a:pt x="14858" y="1059814"/>
                </a:lnTo>
                <a:lnTo>
                  <a:pt x="0" y="1066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3276600"/>
            <a:ext cx="76200" cy="1066800"/>
          </a:xfrm>
          <a:custGeom>
            <a:avLst/>
            <a:gdLst/>
            <a:ahLst/>
            <a:cxnLst/>
            <a:rect l="l" t="t" r="r" b="b"/>
            <a:pathLst>
              <a:path w="76200" h="1066800">
                <a:moveTo>
                  <a:pt x="0" y="0"/>
                </a:moveTo>
                <a:lnTo>
                  <a:pt x="14858" y="6985"/>
                </a:lnTo>
                <a:lnTo>
                  <a:pt x="26924" y="26035"/>
                </a:lnTo>
                <a:lnTo>
                  <a:pt x="35051" y="54228"/>
                </a:lnTo>
                <a:lnTo>
                  <a:pt x="38100" y="88900"/>
                </a:lnTo>
                <a:lnTo>
                  <a:pt x="38100" y="444500"/>
                </a:lnTo>
                <a:lnTo>
                  <a:pt x="41148" y="479170"/>
                </a:lnTo>
                <a:lnTo>
                  <a:pt x="49275" y="507364"/>
                </a:lnTo>
                <a:lnTo>
                  <a:pt x="61341" y="526414"/>
                </a:lnTo>
                <a:lnTo>
                  <a:pt x="76200" y="533400"/>
                </a:lnTo>
                <a:lnTo>
                  <a:pt x="61341" y="540385"/>
                </a:lnTo>
                <a:lnTo>
                  <a:pt x="49275" y="559435"/>
                </a:lnTo>
                <a:lnTo>
                  <a:pt x="41148" y="587629"/>
                </a:lnTo>
                <a:lnTo>
                  <a:pt x="38100" y="622300"/>
                </a:lnTo>
                <a:lnTo>
                  <a:pt x="38100" y="977900"/>
                </a:lnTo>
                <a:lnTo>
                  <a:pt x="35051" y="1012570"/>
                </a:lnTo>
                <a:lnTo>
                  <a:pt x="26924" y="1040764"/>
                </a:lnTo>
                <a:lnTo>
                  <a:pt x="14858" y="1059814"/>
                </a:lnTo>
                <a:lnTo>
                  <a:pt x="0" y="1066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10400" y="4648200"/>
            <a:ext cx="76200" cy="1066800"/>
          </a:xfrm>
          <a:custGeom>
            <a:avLst/>
            <a:gdLst/>
            <a:ahLst/>
            <a:cxnLst/>
            <a:rect l="l" t="t" r="r" b="b"/>
            <a:pathLst>
              <a:path w="76200" h="1066800">
                <a:moveTo>
                  <a:pt x="0" y="0"/>
                </a:moveTo>
                <a:lnTo>
                  <a:pt x="14858" y="6985"/>
                </a:lnTo>
                <a:lnTo>
                  <a:pt x="26924" y="26035"/>
                </a:lnTo>
                <a:lnTo>
                  <a:pt x="35051" y="54229"/>
                </a:lnTo>
                <a:lnTo>
                  <a:pt x="38100" y="88900"/>
                </a:lnTo>
                <a:lnTo>
                  <a:pt x="38100" y="444500"/>
                </a:lnTo>
                <a:lnTo>
                  <a:pt x="41148" y="479170"/>
                </a:lnTo>
                <a:lnTo>
                  <a:pt x="49275" y="507364"/>
                </a:lnTo>
                <a:lnTo>
                  <a:pt x="61341" y="526414"/>
                </a:lnTo>
                <a:lnTo>
                  <a:pt x="76200" y="533400"/>
                </a:lnTo>
                <a:lnTo>
                  <a:pt x="61341" y="540385"/>
                </a:lnTo>
                <a:lnTo>
                  <a:pt x="49275" y="559435"/>
                </a:lnTo>
                <a:lnTo>
                  <a:pt x="41148" y="587629"/>
                </a:lnTo>
                <a:lnTo>
                  <a:pt x="38100" y="622300"/>
                </a:lnTo>
                <a:lnTo>
                  <a:pt x="38100" y="977900"/>
                </a:lnTo>
                <a:lnTo>
                  <a:pt x="35051" y="1012507"/>
                </a:lnTo>
                <a:lnTo>
                  <a:pt x="26924" y="1040765"/>
                </a:lnTo>
                <a:lnTo>
                  <a:pt x="14858" y="1059815"/>
                </a:lnTo>
                <a:lnTo>
                  <a:pt x="0" y="1066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63459" y="2269997"/>
            <a:ext cx="4832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Microsoft Sans Serif"/>
                <a:cs typeface="Microsoft Sans Serif"/>
              </a:rPr>
              <a:t>O(n)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3459" y="3605529"/>
            <a:ext cx="1651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k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O(n/k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log(n/k))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=O(nlog(n/k)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63459" y="4980813"/>
            <a:ext cx="470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Microsoft Sans Serif"/>
                <a:cs typeface="Microsoft Sans Serif"/>
              </a:rPr>
              <a:t>O(k)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91961" y="6096761"/>
            <a:ext cx="2895600" cy="0"/>
          </a:xfrm>
          <a:custGeom>
            <a:avLst/>
            <a:gdLst/>
            <a:ahLst/>
            <a:cxnLst/>
            <a:rect l="l" t="t" r="r" b="b"/>
            <a:pathLst>
              <a:path w="2895600">
                <a:moveTo>
                  <a:pt x="0" y="0"/>
                </a:moveTo>
                <a:lnTo>
                  <a:pt x="2895599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63459" y="6197295"/>
            <a:ext cx="156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O(n)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(if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k=Θ(n))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Analysis</a:t>
            </a:r>
            <a:r>
              <a:rPr spc="-140" dirty="0"/>
              <a:t> </a:t>
            </a:r>
            <a:r>
              <a:rPr dirty="0"/>
              <a:t>of</a:t>
            </a:r>
            <a:r>
              <a:rPr spc="-160" dirty="0"/>
              <a:t> </a:t>
            </a:r>
            <a:r>
              <a:rPr spc="-20" dirty="0"/>
              <a:t>Bucket</a:t>
            </a:r>
            <a:r>
              <a:rPr spc="-135" dirty="0"/>
              <a:t> </a:t>
            </a:r>
            <a:r>
              <a:rPr spc="-20" dirty="0"/>
              <a:t>Sort</a:t>
            </a: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742" y="4003518"/>
            <a:ext cx="11522710" cy="253238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504190" indent="-231140">
              <a:lnSpc>
                <a:spcPct val="100000"/>
              </a:lnSpc>
              <a:spcBef>
                <a:spcPts val="695"/>
              </a:spcBef>
              <a:buChar char="•"/>
              <a:tabLst>
                <a:tab pos="504825" algn="l"/>
              </a:tabLst>
            </a:pPr>
            <a:r>
              <a:rPr sz="2800" dirty="0">
                <a:latin typeface="Microsoft Sans Serif"/>
                <a:cs typeface="Microsoft Sans Serif"/>
              </a:rPr>
              <a:t>What</a:t>
            </a:r>
            <a:r>
              <a:rPr sz="2800" spc="-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is</a:t>
            </a:r>
            <a:r>
              <a:rPr sz="2800" spc="-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common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to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all</a:t>
            </a:r>
            <a:r>
              <a:rPr sz="2800" spc="-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these</a:t>
            </a:r>
            <a:r>
              <a:rPr sz="2800" spc="-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algorithms?</a:t>
            </a:r>
            <a:endParaRPr sz="2800">
              <a:latin typeface="Microsoft Sans Serif"/>
              <a:cs typeface="Microsoft Sans Serif"/>
            </a:endParaRPr>
          </a:p>
          <a:p>
            <a:pPr marL="961390" lvl="1" indent="-231140">
              <a:lnSpc>
                <a:spcPct val="100000"/>
              </a:lnSpc>
              <a:spcBef>
                <a:spcPts val="590"/>
              </a:spcBef>
              <a:buChar char="•"/>
              <a:tabLst>
                <a:tab pos="962025" algn="l"/>
              </a:tabLst>
            </a:pPr>
            <a:r>
              <a:rPr sz="2800" dirty="0">
                <a:latin typeface="Microsoft Sans Serif"/>
                <a:cs typeface="Microsoft Sans Serif"/>
              </a:rPr>
              <a:t>Make</a:t>
            </a:r>
            <a:r>
              <a:rPr sz="2800" spc="-65" dirty="0">
                <a:latin typeface="Microsoft Sans Serif"/>
                <a:cs typeface="Microsoft Sans Serif"/>
              </a:rPr>
              <a:t> </a:t>
            </a:r>
            <a:r>
              <a:rPr sz="2800" b="1" dirty="0">
                <a:latin typeface="Arial"/>
                <a:cs typeface="Arial"/>
              </a:rPr>
              <a:t>comparisons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between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input</a:t>
            </a:r>
            <a:r>
              <a:rPr sz="2800" spc="-7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elements</a:t>
            </a:r>
            <a:endParaRPr sz="2800">
              <a:latin typeface="Microsoft Sans Serif"/>
              <a:cs typeface="Microsoft Sans Serif"/>
            </a:endParaRPr>
          </a:p>
          <a:p>
            <a:pPr marL="1189990">
              <a:lnSpc>
                <a:spcPct val="100000"/>
              </a:lnSpc>
              <a:spcBef>
                <a:spcPts val="550"/>
              </a:spcBef>
              <a:tabLst>
                <a:tab pos="2589530" algn="l"/>
                <a:tab pos="3987165" algn="l"/>
                <a:tab pos="5538470" algn="l"/>
                <a:tab pos="6939280" algn="l"/>
                <a:tab pos="7788275" algn="l"/>
              </a:tabLst>
            </a:pPr>
            <a:r>
              <a:rPr sz="2800" dirty="0">
                <a:solidFill>
                  <a:srgbClr val="DD0011"/>
                </a:solidFill>
                <a:latin typeface="Comic Sans MS"/>
                <a:cs typeface="Comic Sans MS"/>
              </a:rPr>
              <a:t>a</a:t>
            </a:r>
            <a:r>
              <a:rPr sz="2775" baseline="-18018" dirty="0">
                <a:solidFill>
                  <a:srgbClr val="DD0011"/>
                </a:solidFill>
                <a:latin typeface="Comic Sans MS"/>
                <a:cs typeface="Comic Sans MS"/>
              </a:rPr>
              <a:t>i</a:t>
            </a:r>
            <a:r>
              <a:rPr sz="2775" spc="390" baseline="-18018" dirty="0">
                <a:solidFill>
                  <a:srgbClr val="DD0011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DD0011"/>
                </a:solidFill>
                <a:latin typeface="Comic Sans MS"/>
                <a:cs typeface="Comic Sans MS"/>
              </a:rPr>
              <a:t>&lt;</a:t>
            </a:r>
            <a:r>
              <a:rPr sz="2800" spc="-30" dirty="0">
                <a:solidFill>
                  <a:srgbClr val="DD0011"/>
                </a:solidFill>
                <a:latin typeface="Comic Sans MS"/>
                <a:cs typeface="Comic Sans MS"/>
              </a:rPr>
              <a:t> </a:t>
            </a:r>
            <a:r>
              <a:rPr sz="2800" spc="-25" dirty="0">
                <a:solidFill>
                  <a:srgbClr val="DD0011"/>
                </a:solidFill>
                <a:latin typeface="Comic Sans MS"/>
                <a:cs typeface="Comic Sans MS"/>
              </a:rPr>
              <a:t>a</a:t>
            </a:r>
            <a:r>
              <a:rPr sz="2775" spc="-37" baseline="-18018" dirty="0">
                <a:solidFill>
                  <a:srgbClr val="DD0011"/>
                </a:solidFill>
                <a:latin typeface="Comic Sans MS"/>
                <a:cs typeface="Comic Sans MS"/>
              </a:rPr>
              <a:t>j</a:t>
            </a:r>
            <a:r>
              <a:rPr sz="2800" spc="-25" dirty="0">
                <a:solidFill>
                  <a:srgbClr val="DD0011"/>
                </a:solidFill>
                <a:latin typeface="Comic Sans MS"/>
                <a:cs typeface="Comic Sans MS"/>
              </a:rPr>
              <a:t>,</a:t>
            </a:r>
            <a:r>
              <a:rPr sz="2800" dirty="0">
                <a:solidFill>
                  <a:srgbClr val="DD0011"/>
                </a:solidFill>
                <a:latin typeface="Comic Sans MS"/>
                <a:cs typeface="Comic Sans MS"/>
              </a:rPr>
              <a:t>	a</a:t>
            </a:r>
            <a:r>
              <a:rPr sz="2775" baseline="-18018" dirty="0">
                <a:solidFill>
                  <a:srgbClr val="DD0011"/>
                </a:solidFill>
                <a:latin typeface="Comic Sans MS"/>
                <a:cs typeface="Comic Sans MS"/>
              </a:rPr>
              <a:t>i</a:t>
            </a:r>
            <a:r>
              <a:rPr sz="2775" spc="390" baseline="-18018" dirty="0">
                <a:solidFill>
                  <a:srgbClr val="DD0011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DD0011"/>
                </a:solidFill>
                <a:latin typeface="Comic Sans MS"/>
                <a:cs typeface="Comic Sans MS"/>
              </a:rPr>
              <a:t>≤</a:t>
            </a:r>
            <a:r>
              <a:rPr sz="2800" spc="-40" dirty="0">
                <a:solidFill>
                  <a:srgbClr val="DD0011"/>
                </a:solidFill>
                <a:latin typeface="Comic Sans MS"/>
                <a:cs typeface="Comic Sans MS"/>
              </a:rPr>
              <a:t> </a:t>
            </a:r>
            <a:r>
              <a:rPr sz="2800" spc="-25" dirty="0">
                <a:solidFill>
                  <a:srgbClr val="DD0011"/>
                </a:solidFill>
                <a:latin typeface="Comic Sans MS"/>
                <a:cs typeface="Comic Sans MS"/>
              </a:rPr>
              <a:t>a</a:t>
            </a:r>
            <a:r>
              <a:rPr sz="2775" spc="-37" baseline="-18018" dirty="0">
                <a:solidFill>
                  <a:srgbClr val="DD0011"/>
                </a:solidFill>
                <a:latin typeface="Comic Sans MS"/>
                <a:cs typeface="Comic Sans MS"/>
              </a:rPr>
              <a:t>j</a:t>
            </a:r>
            <a:r>
              <a:rPr sz="2800" spc="-25" dirty="0">
                <a:solidFill>
                  <a:srgbClr val="DD0011"/>
                </a:solidFill>
                <a:latin typeface="Comic Sans MS"/>
                <a:cs typeface="Comic Sans MS"/>
              </a:rPr>
              <a:t>,</a:t>
            </a:r>
            <a:r>
              <a:rPr sz="2800" dirty="0">
                <a:solidFill>
                  <a:srgbClr val="DD0011"/>
                </a:solidFill>
                <a:latin typeface="Comic Sans MS"/>
                <a:cs typeface="Comic Sans MS"/>
              </a:rPr>
              <a:t>	a</a:t>
            </a:r>
            <a:r>
              <a:rPr sz="2775" baseline="-18018" dirty="0">
                <a:solidFill>
                  <a:srgbClr val="DD0011"/>
                </a:solidFill>
                <a:latin typeface="Comic Sans MS"/>
                <a:cs typeface="Comic Sans MS"/>
              </a:rPr>
              <a:t>i</a:t>
            </a:r>
            <a:r>
              <a:rPr sz="2775" spc="405" baseline="-18018" dirty="0">
                <a:solidFill>
                  <a:srgbClr val="DD0011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DD0011"/>
                </a:solidFill>
                <a:latin typeface="Comic Sans MS"/>
                <a:cs typeface="Comic Sans MS"/>
              </a:rPr>
              <a:t>=</a:t>
            </a:r>
            <a:r>
              <a:rPr sz="2800" spc="-40" dirty="0">
                <a:solidFill>
                  <a:srgbClr val="DD0011"/>
                </a:solidFill>
                <a:latin typeface="Comic Sans MS"/>
                <a:cs typeface="Comic Sans MS"/>
              </a:rPr>
              <a:t> </a:t>
            </a:r>
            <a:r>
              <a:rPr sz="2800" spc="-25" dirty="0">
                <a:solidFill>
                  <a:srgbClr val="DD0011"/>
                </a:solidFill>
                <a:latin typeface="Comic Sans MS"/>
                <a:cs typeface="Comic Sans MS"/>
              </a:rPr>
              <a:t>a</a:t>
            </a:r>
            <a:r>
              <a:rPr sz="2775" spc="-37" baseline="-18018" dirty="0">
                <a:solidFill>
                  <a:srgbClr val="DD0011"/>
                </a:solidFill>
                <a:latin typeface="Comic Sans MS"/>
                <a:cs typeface="Comic Sans MS"/>
              </a:rPr>
              <a:t>j</a:t>
            </a:r>
            <a:r>
              <a:rPr sz="2800" spc="-25" dirty="0">
                <a:solidFill>
                  <a:srgbClr val="DD0011"/>
                </a:solidFill>
                <a:latin typeface="Comic Sans MS"/>
                <a:cs typeface="Comic Sans MS"/>
              </a:rPr>
              <a:t>,</a:t>
            </a:r>
            <a:r>
              <a:rPr sz="2800" dirty="0">
                <a:solidFill>
                  <a:srgbClr val="DD0011"/>
                </a:solidFill>
                <a:latin typeface="Comic Sans MS"/>
                <a:cs typeface="Comic Sans MS"/>
              </a:rPr>
              <a:t>	a</a:t>
            </a:r>
            <a:r>
              <a:rPr sz="2775" baseline="-18018" dirty="0">
                <a:solidFill>
                  <a:srgbClr val="DD0011"/>
                </a:solidFill>
                <a:latin typeface="Comic Sans MS"/>
                <a:cs typeface="Comic Sans MS"/>
              </a:rPr>
              <a:t>i</a:t>
            </a:r>
            <a:r>
              <a:rPr sz="2775" spc="390" baseline="-18018" dirty="0">
                <a:solidFill>
                  <a:srgbClr val="DD0011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DD0011"/>
                </a:solidFill>
                <a:latin typeface="Comic Sans MS"/>
                <a:cs typeface="Comic Sans MS"/>
              </a:rPr>
              <a:t>≥</a:t>
            </a:r>
            <a:r>
              <a:rPr sz="2800" spc="-25" dirty="0">
                <a:solidFill>
                  <a:srgbClr val="DD0011"/>
                </a:solidFill>
                <a:latin typeface="Comic Sans MS"/>
                <a:cs typeface="Comic Sans MS"/>
              </a:rPr>
              <a:t> a</a:t>
            </a:r>
            <a:r>
              <a:rPr sz="2775" spc="-37" baseline="-18018" dirty="0">
                <a:solidFill>
                  <a:srgbClr val="DD0011"/>
                </a:solidFill>
                <a:latin typeface="Comic Sans MS"/>
                <a:cs typeface="Comic Sans MS"/>
              </a:rPr>
              <a:t>j</a:t>
            </a:r>
            <a:r>
              <a:rPr sz="2800" spc="-25" dirty="0">
                <a:solidFill>
                  <a:srgbClr val="DD0011"/>
                </a:solidFill>
                <a:latin typeface="Comic Sans MS"/>
                <a:cs typeface="Comic Sans MS"/>
              </a:rPr>
              <a:t>,</a:t>
            </a:r>
            <a:r>
              <a:rPr sz="2800" dirty="0">
                <a:solidFill>
                  <a:srgbClr val="DD0011"/>
                </a:solidFill>
                <a:latin typeface="Comic Sans MS"/>
                <a:cs typeface="Comic Sans MS"/>
              </a:rPr>
              <a:t>	</a:t>
            </a:r>
            <a:r>
              <a:rPr sz="2800" spc="-25" dirty="0">
                <a:latin typeface="Microsoft Sans Serif"/>
                <a:cs typeface="Microsoft Sans Serif"/>
              </a:rPr>
              <a:t>or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dirty="0">
                <a:solidFill>
                  <a:srgbClr val="DD0011"/>
                </a:solidFill>
                <a:latin typeface="Comic Sans MS"/>
                <a:cs typeface="Comic Sans MS"/>
              </a:rPr>
              <a:t>a</a:t>
            </a:r>
            <a:r>
              <a:rPr sz="2775" baseline="-18018" dirty="0">
                <a:solidFill>
                  <a:srgbClr val="DD0011"/>
                </a:solidFill>
                <a:latin typeface="Comic Sans MS"/>
                <a:cs typeface="Comic Sans MS"/>
              </a:rPr>
              <a:t>i</a:t>
            </a:r>
            <a:r>
              <a:rPr sz="2775" spc="337" baseline="-18018" dirty="0">
                <a:solidFill>
                  <a:srgbClr val="DD0011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DD0011"/>
                </a:solidFill>
                <a:latin typeface="Comic Sans MS"/>
                <a:cs typeface="Comic Sans MS"/>
              </a:rPr>
              <a:t>&gt;</a:t>
            </a:r>
            <a:r>
              <a:rPr sz="2800" spc="-55" dirty="0">
                <a:solidFill>
                  <a:srgbClr val="DD0011"/>
                </a:solidFill>
                <a:latin typeface="Comic Sans MS"/>
                <a:cs typeface="Comic Sans MS"/>
              </a:rPr>
              <a:t> </a:t>
            </a:r>
            <a:r>
              <a:rPr sz="2800" spc="-25" dirty="0">
                <a:solidFill>
                  <a:srgbClr val="DD0011"/>
                </a:solidFill>
                <a:latin typeface="Comic Sans MS"/>
                <a:cs typeface="Comic Sans MS"/>
              </a:rPr>
              <a:t>a</a:t>
            </a:r>
            <a:r>
              <a:rPr sz="2775" spc="-37" baseline="-18018" dirty="0">
                <a:solidFill>
                  <a:srgbClr val="DD0011"/>
                </a:solidFill>
                <a:latin typeface="Comic Sans MS"/>
                <a:cs typeface="Comic Sans MS"/>
              </a:rPr>
              <a:t>j</a:t>
            </a:r>
            <a:endParaRPr sz="2775" baseline="-18018">
              <a:latin typeface="Comic Sans MS"/>
              <a:cs typeface="Comic Sans MS"/>
            </a:endParaRPr>
          </a:p>
          <a:p>
            <a:pPr marL="38100" marR="30480">
              <a:lnSpc>
                <a:spcPct val="101099"/>
              </a:lnSpc>
              <a:spcBef>
                <a:spcPts val="1130"/>
              </a:spcBef>
            </a:pPr>
            <a:r>
              <a:rPr sz="2800" spc="-110" dirty="0">
                <a:solidFill>
                  <a:srgbClr val="006EC0"/>
                </a:solidFill>
                <a:latin typeface="Microsoft Sans Serif"/>
                <a:cs typeface="Microsoft Sans Serif"/>
              </a:rPr>
              <a:t>To</a:t>
            </a:r>
            <a:r>
              <a:rPr sz="2800" spc="-300" dirty="0">
                <a:solidFill>
                  <a:srgbClr val="006EC0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6EC0"/>
                </a:solidFill>
                <a:latin typeface="Microsoft Sans Serif"/>
                <a:cs typeface="Microsoft Sans Serif"/>
              </a:rPr>
              <a:t>sort</a:t>
            </a:r>
            <a:r>
              <a:rPr sz="2800" spc="-130" dirty="0">
                <a:solidFill>
                  <a:srgbClr val="006EC0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6EC0"/>
                </a:solidFill>
                <a:latin typeface="Comic Sans MS"/>
                <a:cs typeface="Comic Sans MS"/>
              </a:rPr>
              <a:t>n</a:t>
            </a:r>
            <a:r>
              <a:rPr sz="2800" spc="-105" dirty="0">
                <a:solidFill>
                  <a:srgbClr val="006EC0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06EC0"/>
                </a:solidFill>
                <a:latin typeface="Microsoft Sans Serif"/>
                <a:cs typeface="Microsoft Sans Serif"/>
              </a:rPr>
              <a:t>elements,</a:t>
            </a:r>
            <a:r>
              <a:rPr sz="2800" spc="-100" dirty="0">
                <a:solidFill>
                  <a:srgbClr val="006EC0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6EC0"/>
                </a:solidFill>
                <a:latin typeface="Microsoft Sans Serif"/>
                <a:cs typeface="Microsoft Sans Serif"/>
              </a:rPr>
              <a:t>comparison</a:t>
            </a:r>
            <a:r>
              <a:rPr sz="2800" spc="-90" dirty="0">
                <a:solidFill>
                  <a:srgbClr val="006EC0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6EC0"/>
                </a:solidFill>
                <a:latin typeface="Microsoft Sans Serif"/>
                <a:cs typeface="Microsoft Sans Serif"/>
              </a:rPr>
              <a:t>sorts</a:t>
            </a:r>
            <a:r>
              <a:rPr sz="2800" spc="-80" dirty="0">
                <a:solidFill>
                  <a:srgbClr val="006EC0"/>
                </a:solidFill>
                <a:latin typeface="Microsoft Sans Serif"/>
                <a:cs typeface="Microsoft Sans Serif"/>
              </a:rPr>
              <a:t> </a:t>
            </a:r>
            <a:r>
              <a:rPr sz="2800" b="1" dirty="0">
                <a:solidFill>
                  <a:srgbClr val="006EC0"/>
                </a:solidFill>
                <a:latin typeface="Arial"/>
                <a:cs typeface="Arial"/>
              </a:rPr>
              <a:t>must</a:t>
            </a:r>
            <a:r>
              <a:rPr sz="2800" b="1" spc="-8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EC0"/>
                </a:solidFill>
                <a:latin typeface="Microsoft Sans Serif"/>
                <a:cs typeface="Microsoft Sans Serif"/>
              </a:rPr>
              <a:t>make</a:t>
            </a:r>
            <a:r>
              <a:rPr sz="2800" spc="-75" dirty="0">
                <a:solidFill>
                  <a:srgbClr val="006EC0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6EC0"/>
                </a:solidFill>
                <a:latin typeface="Symbol"/>
                <a:cs typeface="Symbol"/>
              </a:rPr>
              <a:t></a:t>
            </a:r>
            <a:r>
              <a:rPr sz="2800" dirty="0">
                <a:solidFill>
                  <a:srgbClr val="006EC0"/>
                </a:solidFill>
                <a:latin typeface="Comic Sans MS"/>
                <a:cs typeface="Comic Sans MS"/>
              </a:rPr>
              <a:t>(nlgn)</a:t>
            </a:r>
            <a:r>
              <a:rPr sz="2800" spc="-114" dirty="0">
                <a:solidFill>
                  <a:srgbClr val="006EC0"/>
                </a:solidFill>
                <a:latin typeface="Comic Sans MS"/>
                <a:cs typeface="Comic Sans MS"/>
              </a:rPr>
              <a:t> </a:t>
            </a:r>
            <a:r>
              <a:rPr sz="2800" spc="-10" dirty="0">
                <a:solidFill>
                  <a:srgbClr val="006EC0"/>
                </a:solidFill>
                <a:latin typeface="Microsoft Sans Serif"/>
                <a:cs typeface="Microsoft Sans Serif"/>
              </a:rPr>
              <a:t>comparisons</a:t>
            </a:r>
            <a:r>
              <a:rPr sz="2800" spc="-100" dirty="0">
                <a:solidFill>
                  <a:srgbClr val="006EC0"/>
                </a:solidFill>
                <a:latin typeface="Microsoft Sans Serif"/>
                <a:cs typeface="Microsoft Sans Serif"/>
              </a:rPr>
              <a:t> </a:t>
            </a:r>
            <a:r>
              <a:rPr sz="2800" spc="-25" dirty="0">
                <a:solidFill>
                  <a:srgbClr val="006EC0"/>
                </a:solidFill>
                <a:latin typeface="Microsoft Sans Serif"/>
                <a:cs typeface="Microsoft Sans Serif"/>
              </a:rPr>
              <a:t>in </a:t>
            </a:r>
            <a:r>
              <a:rPr sz="2800" dirty="0">
                <a:solidFill>
                  <a:srgbClr val="006EC0"/>
                </a:solidFill>
                <a:latin typeface="Microsoft Sans Serif"/>
                <a:cs typeface="Microsoft Sans Serif"/>
              </a:rPr>
              <a:t>the</a:t>
            </a:r>
            <a:r>
              <a:rPr sz="2800" spc="-25" dirty="0">
                <a:solidFill>
                  <a:srgbClr val="006EC0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006EC0"/>
                </a:solidFill>
                <a:latin typeface="Microsoft Sans Serif"/>
                <a:cs typeface="Microsoft Sans Serif"/>
              </a:rPr>
              <a:t>worst</a:t>
            </a:r>
            <a:r>
              <a:rPr sz="2800" spc="-35" dirty="0">
                <a:solidFill>
                  <a:srgbClr val="006EC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006EC0"/>
                </a:solidFill>
                <a:latin typeface="Microsoft Sans Serif"/>
                <a:cs typeface="Microsoft Sans Serif"/>
              </a:rPr>
              <a:t>case.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How</a:t>
            </a:r>
            <a:r>
              <a:rPr spc="-204" dirty="0"/>
              <a:t> </a:t>
            </a:r>
            <a:r>
              <a:rPr spc="-45" dirty="0"/>
              <a:t>Fast</a:t>
            </a:r>
            <a:r>
              <a:rPr spc="-160" dirty="0"/>
              <a:t> </a:t>
            </a:r>
            <a:r>
              <a:rPr dirty="0"/>
              <a:t>Can</a:t>
            </a:r>
            <a:r>
              <a:rPr spc="-120" dirty="0"/>
              <a:t> </a:t>
            </a:r>
            <a:r>
              <a:rPr spc="-110" dirty="0"/>
              <a:t>We</a:t>
            </a:r>
            <a:r>
              <a:rPr spc="-150" dirty="0"/>
              <a:t> </a:t>
            </a:r>
            <a:r>
              <a:rPr spc="-10" dirty="0"/>
              <a:t>Sort?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5987" y="1303400"/>
          <a:ext cx="8128000" cy="2592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80C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80C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Average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80C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8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Selection</a:t>
                      </a:r>
                      <a:r>
                        <a:rPr sz="18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Sort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Ω(n^2)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θ(n^2)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O(n^2)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Bubble</a:t>
                      </a:r>
                      <a:r>
                        <a:rPr sz="18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Sort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Ω(n)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θ(n^2)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O(n^2)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Insertion</a:t>
                      </a:r>
                      <a:r>
                        <a:rPr sz="180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Sort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Ω(n)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θ(n^2)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O(n^2)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Merge</a:t>
                      </a:r>
                      <a:r>
                        <a:rPr sz="1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Sort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Ω(n</a:t>
                      </a:r>
                      <a:r>
                        <a:rPr sz="1800" spc="-10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log(n))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θ(n</a:t>
                      </a:r>
                      <a:r>
                        <a:rPr sz="1800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log(n))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O(n</a:t>
                      </a:r>
                      <a:r>
                        <a:rPr sz="18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log(n))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Quick</a:t>
                      </a:r>
                      <a:r>
                        <a:rPr sz="1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Sort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Ω(n</a:t>
                      </a:r>
                      <a:r>
                        <a:rPr sz="1800" spc="-10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log(n))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θ(n</a:t>
                      </a:r>
                      <a:r>
                        <a:rPr sz="1800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log(n))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O(n^2)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Heap</a:t>
                      </a:r>
                      <a:r>
                        <a:rPr sz="18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Sort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Ω(n</a:t>
                      </a:r>
                      <a:r>
                        <a:rPr sz="1800" spc="-1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log(n))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θ(n</a:t>
                      </a:r>
                      <a:r>
                        <a:rPr sz="1800" spc="-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log(n))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O(n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log(n))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39" y="1537462"/>
            <a:ext cx="7486015" cy="4605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3200" dirty="0">
                <a:latin typeface="Cambria"/>
                <a:cs typeface="Cambria"/>
              </a:rPr>
              <a:t>Linear</a:t>
            </a:r>
            <a:r>
              <a:rPr sz="3200" spc="-9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sorting</a:t>
            </a:r>
            <a:r>
              <a:rPr sz="3200" spc="-40" dirty="0">
                <a:latin typeface="Cambria"/>
                <a:cs typeface="Cambria"/>
              </a:rPr>
              <a:t> </a:t>
            </a:r>
            <a:r>
              <a:rPr sz="3200" spc="-10" dirty="0">
                <a:latin typeface="Cambria"/>
                <a:cs typeface="Cambria"/>
              </a:rPr>
              <a:t>algorithms</a:t>
            </a:r>
            <a:endParaRPr sz="320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2395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sz="3200" dirty="0">
                <a:latin typeface="Cambria"/>
                <a:cs typeface="Cambria"/>
              </a:rPr>
              <a:t>Counting</a:t>
            </a:r>
            <a:r>
              <a:rPr sz="3200" spc="-114" dirty="0">
                <a:latin typeface="Cambria"/>
                <a:cs typeface="Cambria"/>
              </a:rPr>
              <a:t> </a:t>
            </a:r>
            <a:r>
              <a:rPr sz="3200" spc="-20" dirty="0">
                <a:latin typeface="Cambria"/>
                <a:cs typeface="Cambria"/>
              </a:rPr>
              <a:t>Sort</a:t>
            </a:r>
            <a:endParaRPr sz="320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2405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sz="3200" dirty="0">
                <a:latin typeface="Cambria"/>
                <a:cs typeface="Cambria"/>
              </a:rPr>
              <a:t>Radix</a:t>
            </a:r>
            <a:r>
              <a:rPr sz="3200" spc="-155" dirty="0">
                <a:latin typeface="Cambria"/>
                <a:cs typeface="Cambria"/>
              </a:rPr>
              <a:t> </a:t>
            </a:r>
            <a:r>
              <a:rPr sz="3200" spc="-20" dirty="0">
                <a:latin typeface="Cambria"/>
                <a:cs typeface="Cambria"/>
              </a:rPr>
              <a:t>Sort</a:t>
            </a:r>
            <a:endParaRPr sz="320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2400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sz="3200" spc="-10" dirty="0">
                <a:latin typeface="Cambria"/>
                <a:cs typeface="Cambria"/>
              </a:rPr>
              <a:t>Bucket</a:t>
            </a:r>
            <a:r>
              <a:rPr sz="3200" spc="-160" dirty="0">
                <a:latin typeface="Cambria"/>
                <a:cs typeface="Cambria"/>
              </a:rPr>
              <a:t> </a:t>
            </a:r>
            <a:r>
              <a:rPr sz="3200" spc="-20" dirty="0">
                <a:latin typeface="Cambria"/>
                <a:cs typeface="Cambria"/>
              </a:rPr>
              <a:t>sort</a:t>
            </a:r>
            <a:endParaRPr sz="32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90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3200" dirty="0">
                <a:latin typeface="Cambria"/>
                <a:cs typeface="Cambria"/>
              </a:rPr>
              <a:t>Make</a:t>
            </a:r>
            <a:r>
              <a:rPr sz="3200" spc="-8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certain</a:t>
            </a:r>
            <a:r>
              <a:rPr sz="3200" spc="-9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assumptions</a:t>
            </a:r>
            <a:r>
              <a:rPr sz="3200" spc="-14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about</a:t>
            </a:r>
            <a:r>
              <a:rPr sz="3200" spc="-9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the</a:t>
            </a:r>
            <a:r>
              <a:rPr sz="3200" spc="-65" dirty="0">
                <a:latin typeface="Cambria"/>
                <a:cs typeface="Cambria"/>
              </a:rPr>
              <a:t> </a:t>
            </a:r>
            <a:r>
              <a:rPr sz="3200" spc="-20" dirty="0">
                <a:latin typeface="Cambria"/>
                <a:cs typeface="Cambria"/>
              </a:rPr>
              <a:t>data</a:t>
            </a:r>
            <a:endParaRPr sz="32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91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3200" dirty="0">
                <a:latin typeface="Cambria"/>
                <a:cs typeface="Cambria"/>
              </a:rPr>
              <a:t>Linear</a:t>
            </a:r>
            <a:r>
              <a:rPr sz="3200" spc="-9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sorts</a:t>
            </a:r>
            <a:r>
              <a:rPr sz="3200" spc="-8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are</a:t>
            </a:r>
            <a:r>
              <a:rPr sz="3200" spc="-8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NOT</a:t>
            </a:r>
            <a:r>
              <a:rPr sz="3200" spc="-125" dirty="0">
                <a:latin typeface="Cambria"/>
                <a:cs typeface="Cambria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mbria"/>
                <a:cs typeface="Cambria"/>
              </a:rPr>
              <a:t>“comparison</a:t>
            </a:r>
            <a:r>
              <a:rPr sz="3200" b="1" spc="-10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mbria"/>
                <a:cs typeface="Cambria"/>
              </a:rPr>
              <a:t>sorts”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Can</a:t>
            </a:r>
            <a:r>
              <a:rPr spc="-120" dirty="0"/>
              <a:t> </a:t>
            </a:r>
            <a:r>
              <a:rPr spc="-30" dirty="0"/>
              <a:t>we</a:t>
            </a:r>
            <a:r>
              <a:rPr spc="-185" dirty="0"/>
              <a:t> </a:t>
            </a:r>
            <a:r>
              <a:rPr dirty="0"/>
              <a:t>do</a:t>
            </a:r>
            <a:r>
              <a:rPr spc="-114" dirty="0"/>
              <a:t> </a:t>
            </a:r>
            <a:r>
              <a:rPr spc="-10" dirty="0"/>
              <a:t>better?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Counting</a:t>
            </a:r>
            <a:r>
              <a:rPr spc="-150" dirty="0"/>
              <a:t> </a:t>
            </a:r>
            <a:r>
              <a:rPr spc="-20" dirty="0"/>
              <a:t>Sort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5454" y="1079601"/>
            <a:ext cx="4128770" cy="297243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550" spc="60" dirty="0">
                <a:latin typeface="Times New Roman"/>
                <a:cs typeface="Times New Roman"/>
              </a:rPr>
              <a:t>for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i</a:t>
            </a:r>
            <a:r>
              <a:rPr sz="2550" i="1" spc="70" dirty="0">
                <a:latin typeface="Times New Roman"/>
                <a:cs typeface="Times New Roman"/>
              </a:rPr>
              <a:t> </a:t>
            </a:r>
            <a:r>
              <a:rPr sz="2550" spc="-35" dirty="0">
                <a:latin typeface="Symbol"/>
                <a:cs typeface="Symbol"/>
              </a:rPr>
              <a:t></a:t>
            </a:r>
            <a:r>
              <a:rPr sz="2550" spc="-150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Times New Roman"/>
                <a:cs typeface="Times New Roman"/>
              </a:rPr>
              <a:t>1</a:t>
            </a:r>
            <a:r>
              <a:rPr sz="2550" spc="-15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to</a:t>
            </a:r>
            <a:r>
              <a:rPr sz="2550" spc="35" dirty="0">
                <a:latin typeface="Times New Roman"/>
                <a:cs typeface="Times New Roman"/>
              </a:rPr>
              <a:t> </a:t>
            </a:r>
            <a:r>
              <a:rPr sz="2550" i="1" spc="-50" dirty="0">
                <a:latin typeface="Times New Roman"/>
                <a:cs typeface="Times New Roman"/>
              </a:rPr>
              <a:t>k</a:t>
            </a:r>
            <a:endParaRPr sz="2550">
              <a:latin typeface="Times New Roman"/>
              <a:cs typeface="Times New Roman"/>
            </a:endParaRPr>
          </a:p>
          <a:p>
            <a:pPr marL="449580">
              <a:lnSpc>
                <a:spcPct val="100000"/>
              </a:lnSpc>
              <a:spcBef>
                <a:spcPts val="810"/>
              </a:spcBef>
              <a:tabLst>
                <a:tab pos="946785" algn="l"/>
              </a:tabLst>
            </a:pPr>
            <a:r>
              <a:rPr sz="2550" spc="55" dirty="0">
                <a:latin typeface="Times New Roman"/>
                <a:cs typeface="Times New Roman"/>
              </a:rPr>
              <a:t>do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i="1" spc="70" dirty="0">
                <a:latin typeface="Times New Roman"/>
                <a:cs typeface="Times New Roman"/>
              </a:rPr>
              <a:t>C</a:t>
            </a:r>
            <a:r>
              <a:rPr sz="2550" spc="70" dirty="0">
                <a:latin typeface="Times New Roman"/>
                <a:cs typeface="Times New Roman"/>
              </a:rPr>
              <a:t>[</a:t>
            </a:r>
            <a:r>
              <a:rPr sz="2550" i="1" spc="70" dirty="0">
                <a:latin typeface="Times New Roman"/>
                <a:cs typeface="Times New Roman"/>
              </a:rPr>
              <a:t>i</a:t>
            </a:r>
            <a:r>
              <a:rPr sz="2550" spc="70" dirty="0">
                <a:latin typeface="Times New Roman"/>
                <a:cs typeface="Times New Roman"/>
              </a:rPr>
              <a:t>]</a:t>
            </a:r>
            <a:r>
              <a:rPr sz="2550" spc="-114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</a:t>
            </a:r>
            <a:r>
              <a:rPr sz="2550" spc="110" dirty="0">
                <a:latin typeface="Times New Roman"/>
                <a:cs typeface="Times New Roman"/>
              </a:rPr>
              <a:t> </a:t>
            </a:r>
            <a:r>
              <a:rPr sz="2550" spc="-35" dirty="0">
                <a:latin typeface="Times New Roman"/>
                <a:cs typeface="Times New Roman"/>
              </a:rPr>
              <a:t>0;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563880" algn="l"/>
              </a:tabLst>
            </a:pPr>
            <a:r>
              <a:rPr sz="2550" spc="35" dirty="0">
                <a:latin typeface="Times New Roman"/>
                <a:cs typeface="Times New Roman"/>
              </a:rPr>
              <a:t>for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i="1" dirty="0">
                <a:latin typeface="Times New Roman"/>
                <a:cs typeface="Times New Roman"/>
              </a:rPr>
              <a:t>j</a:t>
            </a:r>
            <a:r>
              <a:rPr sz="2550" i="1" spc="180" dirty="0">
                <a:latin typeface="Times New Roman"/>
                <a:cs typeface="Times New Roman"/>
              </a:rPr>
              <a:t> </a:t>
            </a:r>
            <a:r>
              <a:rPr sz="2550" spc="-30" dirty="0">
                <a:latin typeface="Symbol"/>
                <a:cs typeface="Symbol"/>
              </a:rPr>
              <a:t>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Times New Roman"/>
                <a:cs typeface="Times New Roman"/>
              </a:rPr>
              <a:t>1</a:t>
            </a:r>
            <a:r>
              <a:rPr sz="2550" spc="-10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to</a:t>
            </a:r>
            <a:r>
              <a:rPr sz="2550" spc="-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length</a:t>
            </a:r>
            <a:r>
              <a:rPr sz="2550" dirty="0">
                <a:latin typeface="Times New Roman"/>
                <a:cs typeface="Times New Roman"/>
              </a:rPr>
              <a:t>[</a:t>
            </a:r>
            <a:r>
              <a:rPr sz="2550" spc="-215" dirty="0">
                <a:latin typeface="Times New Roman"/>
                <a:cs typeface="Times New Roman"/>
              </a:rPr>
              <a:t> </a:t>
            </a:r>
            <a:r>
              <a:rPr sz="2550" i="1" spc="-25" dirty="0">
                <a:latin typeface="Times New Roman"/>
                <a:cs typeface="Times New Roman"/>
              </a:rPr>
              <a:t>A</a:t>
            </a:r>
            <a:r>
              <a:rPr sz="2550" spc="-25" dirty="0">
                <a:latin typeface="Times New Roman"/>
                <a:cs typeface="Times New Roman"/>
              </a:rPr>
              <a:t>]</a:t>
            </a:r>
            <a:endParaRPr sz="2550">
              <a:latin typeface="Times New Roman"/>
              <a:cs typeface="Times New Roman"/>
            </a:endParaRPr>
          </a:p>
          <a:p>
            <a:pPr marL="12700" marR="5080" indent="436880">
              <a:lnSpc>
                <a:spcPts val="3900"/>
              </a:lnSpc>
              <a:spcBef>
                <a:spcPts val="185"/>
              </a:spcBef>
              <a:tabLst>
                <a:tab pos="946785" algn="l"/>
                <a:tab pos="1432560" algn="l"/>
              </a:tabLst>
            </a:pPr>
            <a:r>
              <a:rPr sz="2550" spc="55" dirty="0">
                <a:latin typeface="Times New Roman"/>
                <a:cs typeface="Times New Roman"/>
              </a:rPr>
              <a:t>do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i="1" spc="50" dirty="0">
                <a:latin typeface="Times New Roman"/>
                <a:cs typeface="Times New Roman"/>
              </a:rPr>
              <a:t>C</a:t>
            </a:r>
            <a:r>
              <a:rPr sz="2550" spc="50" dirty="0">
                <a:latin typeface="Times New Roman"/>
                <a:cs typeface="Times New Roman"/>
              </a:rPr>
              <a:t>[</a:t>
            </a:r>
            <a:r>
              <a:rPr sz="2550" spc="-27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[</a:t>
            </a:r>
            <a:r>
              <a:rPr sz="2550" spc="-114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j</a:t>
            </a:r>
            <a:r>
              <a:rPr sz="2550" spc="60" dirty="0">
                <a:latin typeface="Times New Roman"/>
                <a:cs typeface="Times New Roman"/>
              </a:rPr>
              <a:t>]]</a:t>
            </a:r>
            <a:r>
              <a:rPr sz="2550" spc="-10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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i="1" spc="50" dirty="0">
                <a:latin typeface="Times New Roman"/>
                <a:cs typeface="Times New Roman"/>
              </a:rPr>
              <a:t>C</a:t>
            </a:r>
            <a:r>
              <a:rPr sz="2550" spc="50" dirty="0">
                <a:latin typeface="Times New Roman"/>
                <a:cs typeface="Times New Roman"/>
              </a:rPr>
              <a:t>[</a:t>
            </a:r>
            <a:r>
              <a:rPr sz="2550" spc="-27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[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j</a:t>
            </a:r>
            <a:r>
              <a:rPr sz="2550" spc="60" dirty="0">
                <a:latin typeface="Times New Roman"/>
                <a:cs typeface="Times New Roman"/>
              </a:rPr>
              <a:t>]]</a:t>
            </a:r>
            <a:r>
              <a:rPr sz="2550" spc="-215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Symbol"/>
                <a:cs typeface="Symbol"/>
              </a:rPr>
              <a:t></a:t>
            </a:r>
            <a:r>
              <a:rPr sz="2550" spc="-335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Times New Roman"/>
                <a:cs typeface="Times New Roman"/>
              </a:rPr>
              <a:t>1; </a:t>
            </a:r>
            <a:r>
              <a:rPr sz="2550" spc="50" dirty="0">
                <a:latin typeface="Times New Roman"/>
                <a:cs typeface="Times New Roman"/>
              </a:rPr>
              <a:t>for</a:t>
            </a:r>
            <a:r>
              <a:rPr sz="2550" spc="-9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i</a:t>
            </a:r>
            <a:r>
              <a:rPr sz="2550" i="1" spc="6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</a:t>
            </a:r>
            <a:r>
              <a:rPr sz="2550" spc="150" dirty="0">
                <a:latin typeface="Times New Roman"/>
                <a:cs typeface="Times New Roman"/>
              </a:rPr>
              <a:t> </a:t>
            </a:r>
            <a:r>
              <a:rPr sz="2550" spc="-50" dirty="0">
                <a:latin typeface="Times New Roman"/>
                <a:cs typeface="Times New Roman"/>
              </a:rPr>
              <a:t>2</a:t>
            </a:r>
            <a:r>
              <a:rPr sz="2550" dirty="0">
                <a:latin typeface="Times New Roman"/>
                <a:cs typeface="Times New Roman"/>
              </a:rPr>
              <a:t>	to</a:t>
            </a:r>
            <a:r>
              <a:rPr sz="2550" spc="-35" dirty="0">
                <a:latin typeface="Times New Roman"/>
                <a:cs typeface="Times New Roman"/>
              </a:rPr>
              <a:t> </a:t>
            </a:r>
            <a:r>
              <a:rPr sz="2550" i="1" spc="-50" dirty="0">
                <a:latin typeface="Times New Roman"/>
                <a:cs typeface="Times New Roman"/>
              </a:rPr>
              <a:t>k</a:t>
            </a:r>
            <a:endParaRPr sz="2550">
              <a:latin typeface="Times New Roman"/>
              <a:cs typeface="Times New Roman"/>
            </a:endParaRPr>
          </a:p>
          <a:p>
            <a:pPr marL="449580">
              <a:lnSpc>
                <a:spcPct val="100000"/>
              </a:lnSpc>
              <a:spcBef>
                <a:spcPts val="575"/>
              </a:spcBef>
              <a:tabLst>
                <a:tab pos="946785" algn="l"/>
              </a:tabLst>
            </a:pPr>
            <a:r>
              <a:rPr sz="2550" spc="55" dirty="0">
                <a:latin typeface="Times New Roman"/>
                <a:cs typeface="Times New Roman"/>
              </a:rPr>
              <a:t>do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i="1" spc="70" dirty="0">
                <a:latin typeface="Times New Roman"/>
                <a:cs typeface="Times New Roman"/>
              </a:rPr>
              <a:t>C</a:t>
            </a:r>
            <a:r>
              <a:rPr sz="2550" spc="70" dirty="0">
                <a:latin typeface="Times New Roman"/>
                <a:cs typeface="Times New Roman"/>
              </a:rPr>
              <a:t>[</a:t>
            </a:r>
            <a:r>
              <a:rPr sz="2550" i="1" spc="70" dirty="0">
                <a:latin typeface="Times New Roman"/>
                <a:cs typeface="Times New Roman"/>
              </a:rPr>
              <a:t>i</a:t>
            </a:r>
            <a:r>
              <a:rPr sz="2550" spc="70" dirty="0">
                <a:latin typeface="Times New Roman"/>
                <a:cs typeface="Times New Roman"/>
              </a:rPr>
              <a:t>]</a:t>
            </a:r>
            <a:r>
              <a:rPr sz="2550" spc="-10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</a:t>
            </a:r>
            <a:r>
              <a:rPr sz="2550" spc="6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C</a:t>
            </a:r>
            <a:r>
              <a:rPr sz="2550" spc="70" dirty="0">
                <a:latin typeface="Times New Roman"/>
                <a:cs typeface="Times New Roman"/>
              </a:rPr>
              <a:t>[</a:t>
            </a:r>
            <a:r>
              <a:rPr sz="2550" i="1" spc="70" dirty="0">
                <a:latin typeface="Times New Roman"/>
                <a:cs typeface="Times New Roman"/>
              </a:rPr>
              <a:t>i</a:t>
            </a:r>
            <a:r>
              <a:rPr sz="2550" spc="70" dirty="0">
                <a:latin typeface="Times New Roman"/>
                <a:cs typeface="Times New Roman"/>
              </a:rPr>
              <a:t>]</a:t>
            </a:r>
            <a:r>
              <a:rPr sz="2550" spc="-22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</a:t>
            </a:r>
            <a:r>
              <a:rPr sz="2550" spc="-110" dirty="0">
                <a:latin typeface="Times New Roman"/>
                <a:cs typeface="Times New Roman"/>
              </a:rPr>
              <a:t> </a:t>
            </a:r>
            <a:r>
              <a:rPr sz="2550" i="1" spc="50" dirty="0">
                <a:latin typeface="Times New Roman"/>
                <a:cs typeface="Times New Roman"/>
              </a:rPr>
              <a:t>C</a:t>
            </a:r>
            <a:r>
              <a:rPr sz="2550" spc="50" dirty="0">
                <a:latin typeface="Times New Roman"/>
                <a:cs typeface="Times New Roman"/>
              </a:rPr>
              <a:t>[</a:t>
            </a:r>
            <a:r>
              <a:rPr sz="2550" i="1" spc="50" dirty="0">
                <a:latin typeface="Times New Roman"/>
                <a:cs typeface="Times New Roman"/>
              </a:rPr>
              <a:t>i</a:t>
            </a:r>
            <a:r>
              <a:rPr sz="2550" i="1" spc="-50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Symbol"/>
                <a:cs typeface="Symbol"/>
              </a:rPr>
              <a:t></a:t>
            </a:r>
            <a:r>
              <a:rPr sz="2550" spc="-370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Times New Roman"/>
                <a:cs typeface="Times New Roman"/>
              </a:rPr>
              <a:t>1];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454" y="4021333"/>
            <a:ext cx="4145279" cy="249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9580" marR="74930" indent="-437515">
              <a:lnSpc>
                <a:spcPct val="128699"/>
              </a:lnSpc>
              <a:spcBef>
                <a:spcPts val="100"/>
              </a:spcBef>
              <a:tabLst>
                <a:tab pos="563880" algn="l"/>
                <a:tab pos="956944" algn="l"/>
                <a:tab pos="2629535" algn="l"/>
                <a:tab pos="3900170" algn="l"/>
              </a:tabLst>
            </a:pPr>
            <a:r>
              <a:rPr sz="2550" spc="25" dirty="0">
                <a:latin typeface="Times New Roman"/>
                <a:cs typeface="Times New Roman"/>
              </a:rPr>
              <a:t>for</a:t>
            </a:r>
            <a:r>
              <a:rPr sz="2550" dirty="0">
                <a:latin typeface="Times New Roman"/>
                <a:cs typeface="Times New Roman"/>
              </a:rPr>
              <a:t>		</a:t>
            </a:r>
            <a:r>
              <a:rPr sz="2550" i="1" dirty="0">
                <a:latin typeface="Times New Roman"/>
                <a:cs typeface="Times New Roman"/>
              </a:rPr>
              <a:t>j</a:t>
            </a:r>
            <a:r>
              <a:rPr sz="2550" i="1" spc="2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</a:t>
            </a:r>
            <a:r>
              <a:rPr sz="2550" spc="17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length</a:t>
            </a:r>
            <a:r>
              <a:rPr sz="2550" dirty="0">
                <a:latin typeface="Times New Roman"/>
                <a:cs typeface="Times New Roman"/>
              </a:rPr>
              <a:t>[</a:t>
            </a:r>
            <a:r>
              <a:rPr sz="2550" spc="-220" dirty="0">
                <a:latin typeface="Times New Roman"/>
                <a:cs typeface="Times New Roman"/>
              </a:rPr>
              <a:t> </a:t>
            </a:r>
            <a:r>
              <a:rPr sz="2550" i="1" spc="-25" dirty="0">
                <a:latin typeface="Times New Roman"/>
                <a:cs typeface="Times New Roman"/>
              </a:rPr>
              <a:t>A</a:t>
            </a:r>
            <a:r>
              <a:rPr sz="2550" spc="-25" dirty="0">
                <a:latin typeface="Times New Roman"/>
                <a:cs typeface="Times New Roman"/>
              </a:rPr>
              <a:t>]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80" dirty="0">
                <a:latin typeface="Times New Roman"/>
                <a:cs typeface="Times New Roman"/>
              </a:rPr>
              <a:t>downto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-50" dirty="0">
                <a:latin typeface="Times New Roman"/>
                <a:cs typeface="Times New Roman"/>
              </a:rPr>
              <a:t>1 </a:t>
            </a:r>
            <a:r>
              <a:rPr sz="2550" spc="30" dirty="0">
                <a:latin typeface="Times New Roman"/>
                <a:cs typeface="Times New Roman"/>
              </a:rPr>
              <a:t>do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-10" dirty="0">
                <a:latin typeface="Times New Roman"/>
                <a:cs typeface="Times New Roman"/>
              </a:rPr>
              <a:t>begin</a:t>
            </a:r>
            <a:endParaRPr sz="2550">
              <a:latin typeface="Times New Roman"/>
              <a:cs typeface="Times New Roman"/>
            </a:endParaRPr>
          </a:p>
          <a:p>
            <a:pPr marL="990600">
              <a:lnSpc>
                <a:spcPct val="100000"/>
              </a:lnSpc>
              <a:spcBef>
                <a:spcPts val="820"/>
              </a:spcBef>
              <a:tabLst>
                <a:tab pos="3036570" algn="l"/>
              </a:tabLst>
            </a:pPr>
            <a:r>
              <a:rPr sz="2550" i="1" dirty="0">
                <a:latin typeface="Times New Roman"/>
                <a:cs typeface="Times New Roman"/>
              </a:rPr>
              <a:t>B</a:t>
            </a:r>
            <a:r>
              <a:rPr sz="2550" dirty="0">
                <a:latin typeface="Times New Roman"/>
                <a:cs typeface="Times New Roman"/>
              </a:rPr>
              <a:t>[</a:t>
            </a:r>
            <a:r>
              <a:rPr sz="2550" i="1" dirty="0">
                <a:latin typeface="Times New Roman"/>
                <a:cs typeface="Times New Roman"/>
              </a:rPr>
              <a:t>C</a:t>
            </a:r>
            <a:r>
              <a:rPr sz="2550" dirty="0">
                <a:latin typeface="Times New Roman"/>
                <a:cs typeface="Times New Roman"/>
              </a:rPr>
              <a:t>[</a:t>
            </a:r>
            <a:r>
              <a:rPr sz="2550" spc="-23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[</a:t>
            </a:r>
            <a:r>
              <a:rPr sz="2550" spc="35" dirty="0">
                <a:latin typeface="Times New Roman"/>
                <a:cs typeface="Times New Roman"/>
              </a:rPr>
              <a:t> </a:t>
            </a:r>
            <a:r>
              <a:rPr sz="2550" i="1" spc="50" dirty="0">
                <a:latin typeface="Times New Roman"/>
                <a:cs typeface="Times New Roman"/>
              </a:rPr>
              <a:t>j</a:t>
            </a:r>
            <a:r>
              <a:rPr sz="2550" spc="50" dirty="0">
                <a:latin typeface="Times New Roman"/>
                <a:cs typeface="Times New Roman"/>
              </a:rPr>
              <a:t>]]]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spc="-50" dirty="0">
                <a:latin typeface="Symbol"/>
                <a:cs typeface="Symbol"/>
              </a:rPr>
              <a:t>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[</a:t>
            </a:r>
            <a:r>
              <a:rPr sz="2550" spc="-105" dirty="0">
                <a:latin typeface="Times New Roman"/>
                <a:cs typeface="Times New Roman"/>
              </a:rPr>
              <a:t> </a:t>
            </a:r>
            <a:r>
              <a:rPr sz="2550" i="1" spc="40" dirty="0">
                <a:latin typeface="Times New Roman"/>
                <a:cs typeface="Times New Roman"/>
              </a:rPr>
              <a:t>j</a:t>
            </a:r>
            <a:r>
              <a:rPr sz="2550" spc="40" dirty="0">
                <a:latin typeface="Times New Roman"/>
                <a:cs typeface="Times New Roman"/>
              </a:rPr>
              <a:t>];</a:t>
            </a:r>
            <a:endParaRPr sz="2550">
              <a:latin typeface="Times New Roman"/>
              <a:cs typeface="Times New Roman"/>
            </a:endParaRPr>
          </a:p>
          <a:p>
            <a:pPr marL="967740">
              <a:lnSpc>
                <a:spcPct val="100000"/>
              </a:lnSpc>
              <a:spcBef>
                <a:spcPts val="790"/>
              </a:spcBef>
            </a:pPr>
            <a:r>
              <a:rPr sz="2550" i="1" spc="50" dirty="0">
                <a:latin typeface="Times New Roman"/>
                <a:cs typeface="Times New Roman"/>
              </a:rPr>
              <a:t>C</a:t>
            </a:r>
            <a:r>
              <a:rPr sz="2550" spc="50" dirty="0">
                <a:latin typeface="Times New Roman"/>
                <a:cs typeface="Times New Roman"/>
              </a:rPr>
              <a:t>[</a:t>
            </a:r>
            <a:r>
              <a:rPr sz="2550" spc="-27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[</a:t>
            </a:r>
            <a:r>
              <a:rPr sz="2550" spc="-105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j</a:t>
            </a:r>
            <a:r>
              <a:rPr sz="2550" spc="60" dirty="0">
                <a:latin typeface="Times New Roman"/>
                <a:cs typeface="Times New Roman"/>
              </a:rPr>
              <a:t>]]</a:t>
            </a:r>
            <a:r>
              <a:rPr sz="2550" spc="-12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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i="1" spc="50" dirty="0">
                <a:latin typeface="Times New Roman"/>
                <a:cs typeface="Times New Roman"/>
              </a:rPr>
              <a:t>C</a:t>
            </a:r>
            <a:r>
              <a:rPr sz="2550" spc="50" dirty="0">
                <a:latin typeface="Times New Roman"/>
                <a:cs typeface="Times New Roman"/>
              </a:rPr>
              <a:t>[</a:t>
            </a:r>
            <a:r>
              <a:rPr sz="2550" spc="-27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[</a:t>
            </a:r>
            <a:r>
              <a:rPr sz="2550" spc="-15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j</a:t>
            </a:r>
            <a:r>
              <a:rPr sz="2550" spc="60" dirty="0">
                <a:latin typeface="Times New Roman"/>
                <a:cs typeface="Times New Roman"/>
              </a:rPr>
              <a:t>]]</a:t>
            </a:r>
            <a:r>
              <a:rPr sz="2550" spc="-215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Symbol"/>
                <a:cs typeface="Symbol"/>
              </a:rPr>
              <a:t></a:t>
            </a:r>
            <a:r>
              <a:rPr sz="2550" spc="-370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Times New Roman"/>
                <a:cs typeface="Times New Roman"/>
              </a:rPr>
              <a:t>1;</a:t>
            </a:r>
            <a:endParaRPr sz="2550">
              <a:latin typeface="Times New Roman"/>
              <a:cs typeface="Times New Roman"/>
            </a:endParaRPr>
          </a:p>
          <a:p>
            <a:pPr marL="536575">
              <a:lnSpc>
                <a:spcPct val="100000"/>
              </a:lnSpc>
              <a:spcBef>
                <a:spcPts val="795"/>
              </a:spcBef>
            </a:pPr>
            <a:r>
              <a:rPr sz="2550" dirty="0">
                <a:latin typeface="Times New Roman"/>
                <a:cs typeface="Times New Roman"/>
              </a:rPr>
              <a:t>end</a:t>
            </a:r>
            <a:r>
              <a:rPr sz="2550" spc="5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-</a:t>
            </a:r>
            <a:r>
              <a:rPr sz="2550" spc="-195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Times New Roman"/>
                <a:cs typeface="Times New Roman"/>
              </a:rPr>
              <a:t>for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3361" y="1308353"/>
            <a:ext cx="2590800" cy="381000"/>
          </a:xfrm>
          <a:prstGeom prst="rect">
            <a:avLst/>
          </a:prstGeom>
          <a:ln w="25907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2240">
              <a:lnSpc>
                <a:spcPts val="2410"/>
              </a:lnSpc>
            </a:pPr>
            <a:r>
              <a:rPr sz="2250" i="1" dirty="0">
                <a:latin typeface="Times New Roman"/>
                <a:cs typeface="Times New Roman"/>
              </a:rPr>
              <a:t>A</a:t>
            </a:r>
            <a:r>
              <a:rPr sz="2250" i="1" spc="-33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:</a:t>
            </a:r>
            <a:r>
              <a:rPr sz="2250" spc="204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3,</a:t>
            </a:r>
            <a:r>
              <a:rPr sz="2250" spc="-145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6,</a:t>
            </a:r>
            <a:r>
              <a:rPr sz="2250" spc="-114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4,</a:t>
            </a:r>
            <a:r>
              <a:rPr sz="2250" spc="-35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1,</a:t>
            </a:r>
            <a:r>
              <a:rPr sz="2250" spc="-180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3,</a:t>
            </a:r>
            <a:r>
              <a:rPr sz="2250" spc="-114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4,</a:t>
            </a:r>
            <a:r>
              <a:rPr sz="2250" spc="-350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1,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4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3361" y="2678429"/>
            <a:ext cx="2133600" cy="381000"/>
          </a:xfrm>
          <a:prstGeom prst="rect">
            <a:avLst/>
          </a:prstGeom>
          <a:ln w="25907">
            <a:solidFill>
              <a:srgbClr val="0066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9855">
              <a:lnSpc>
                <a:spcPts val="2425"/>
              </a:lnSpc>
            </a:pPr>
            <a:r>
              <a:rPr sz="2250" i="1" dirty="0">
                <a:latin typeface="Times New Roman"/>
                <a:cs typeface="Times New Roman"/>
              </a:rPr>
              <a:t>C</a:t>
            </a:r>
            <a:r>
              <a:rPr sz="2250" i="1" spc="-11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:</a:t>
            </a:r>
            <a:r>
              <a:rPr sz="2250" spc="27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2,</a:t>
            </a:r>
            <a:r>
              <a:rPr sz="2250" spc="-145" dirty="0">
                <a:latin typeface="Times New Roman"/>
                <a:cs typeface="Times New Roman"/>
              </a:rPr>
              <a:t> </a:t>
            </a:r>
            <a:r>
              <a:rPr sz="2250" spc="-30" dirty="0">
                <a:latin typeface="Times New Roman"/>
                <a:cs typeface="Times New Roman"/>
              </a:rPr>
              <a:t>0,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2,</a:t>
            </a:r>
            <a:r>
              <a:rPr sz="2250" spc="-18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3,</a:t>
            </a:r>
            <a:r>
              <a:rPr sz="2250" spc="-15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0,</a:t>
            </a:r>
            <a:r>
              <a:rPr sz="2250" spc="-355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3361" y="3745229"/>
            <a:ext cx="2133600" cy="381000"/>
          </a:xfrm>
          <a:prstGeom prst="rect">
            <a:avLst/>
          </a:prstGeom>
          <a:ln w="25907">
            <a:solidFill>
              <a:srgbClr val="0066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9855">
              <a:lnSpc>
                <a:spcPts val="2425"/>
              </a:lnSpc>
            </a:pPr>
            <a:r>
              <a:rPr sz="2250" i="1" dirty="0">
                <a:latin typeface="Times New Roman"/>
                <a:cs typeface="Times New Roman"/>
              </a:rPr>
              <a:t>C</a:t>
            </a:r>
            <a:r>
              <a:rPr sz="2250" i="1" spc="-11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:</a:t>
            </a:r>
            <a:r>
              <a:rPr sz="2250" spc="275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2,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spc="-30" dirty="0">
                <a:latin typeface="Times New Roman"/>
                <a:cs typeface="Times New Roman"/>
              </a:rPr>
              <a:t>2,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spc="-30" dirty="0">
                <a:latin typeface="Times New Roman"/>
                <a:cs typeface="Times New Roman"/>
              </a:rPr>
              <a:t>4,</a:t>
            </a:r>
            <a:r>
              <a:rPr sz="2250" spc="-13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7,</a:t>
            </a:r>
            <a:r>
              <a:rPr sz="2250" spc="-14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7,</a:t>
            </a:r>
            <a:r>
              <a:rPr sz="2250" spc="-210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8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3361" y="5116829"/>
            <a:ext cx="2590800" cy="381000"/>
          </a:xfrm>
          <a:prstGeom prst="rect">
            <a:avLst/>
          </a:prstGeom>
          <a:ln w="25907">
            <a:solidFill>
              <a:srgbClr val="00AE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ts val="2430"/>
              </a:lnSpc>
              <a:tabLst>
                <a:tab pos="594995" algn="l"/>
                <a:tab pos="854075" algn="l"/>
                <a:tab pos="1113155" algn="l"/>
                <a:tab pos="1370330" algn="l"/>
                <a:tab pos="1629410" algn="l"/>
                <a:tab pos="1887220" algn="l"/>
              </a:tabLst>
            </a:pPr>
            <a:r>
              <a:rPr sz="2250" i="1" dirty="0">
                <a:latin typeface="Times New Roman"/>
                <a:cs typeface="Times New Roman"/>
              </a:rPr>
              <a:t>B</a:t>
            </a:r>
            <a:r>
              <a:rPr sz="2250" i="1" spc="-190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: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-50" dirty="0">
                <a:latin typeface="Times New Roman"/>
                <a:cs typeface="Times New Roman"/>
              </a:rPr>
              <a:t>,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-50" dirty="0">
                <a:latin typeface="Times New Roman"/>
                <a:cs typeface="Times New Roman"/>
              </a:rPr>
              <a:t>,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-50" dirty="0">
                <a:latin typeface="Times New Roman"/>
                <a:cs typeface="Times New Roman"/>
              </a:rPr>
              <a:t>,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-50" dirty="0">
                <a:latin typeface="Times New Roman"/>
                <a:cs typeface="Times New Roman"/>
              </a:rPr>
              <a:t>,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-50" dirty="0">
                <a:latin typeface="Times New Roman"/>
                <a:cs typeface="Times New Roman"/>
              </a:rPr>
              <a:t>,</a:t>
            </a:r>
            <a:r>
              <a:rPr sz="2250" dirty="0">
                <a:latin typeface="Times New Roman"/>
                <a:cs typeface="Times New Roman"/>
              </a:rPr>
              <a:t>	,</a:t>
            </a:r>
            <a:r>
              <a:rPr sz="2250" spc="-14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4,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3361" y="5802629"/>
            <a:ext cx="2133600" cy="381000"/>
          </a:xfrm>
          <a:prstGeom prst="rect">
            <a:avLst/>
          </a:prstGeom>
          <a:ln w="25907">
            <a:solidFill>
              <a:srgbClr val="0066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655">
              <a:lnSpc>
                <a:spcPts val="2430"/>
              </a:lnSpc>
            </a:pPr>
            <a:r>
              <a:rPr sz="2250" i="1" dirty="0">
                <a:latin typeface="Times New Roman"/>
                <a:cs typeface="Times New Roman"/>
              </a:rPr>
              <a:t>C</a:t>
            </a:r>
            <a:r>
              <a:rPr sz="2250" i="1" spc="-11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:</a:t>
            </a:r>
            <a:r>
              <a:rPr sz="2250" spc="275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2,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spc="-30" dirty="0">
                <a:latin typeface="Times New Roman"/>
                <a:cs typeface="Times New Roman"/>
              </a:rPr>
              <a:t>2,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spc="-30" dirty="0">
                <a:latin typeface="Times New Roman"/>
                <a:cs typeface="Times New Roman"/>
              </a:rPr>
              <a:t>4,</a:t>
            </a:r>
            <a:r>
              <a:rPr sz="2250" spc="-13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6,</a:t>
            </a:r>
            <a:r>
              <a:rPr sz="2250" spc="-14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7,</a:t>
            </a:r>
            <a:r>
              <a:rPr sz="2250" spc="-210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8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63361" y="4431029"/>
            <a:ext cx="2590800" cy="457200"/>
          </a:xfrm>
          <a:prstGeom prst="rect">
            <a:avLst/>
          </a:prstGeom>
          <a:ln w="25907">
            <a:solidFill>
              <a:srgbClr val="FF33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320"/>
              </a:spcBef>
            </a:pPr>
            <a:r>
              <a:rPr sz="2250" i="1" dirty="0">
                <a:latin typeface="Times New Roman"/>
                <a:cs typeface="Times New Roman"/>
              </a:rPr>
              <a:t>A</a:t>
            </a:r>
            <a:r>
              <a:rPr sz="2250" i="1" spc="-33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:</a:t>
            </a:r>
            <a:r>
              <a:rPr sz="2250" spc="160" dirty="0">
                <a:latin typeface="Times New Roman"/>
                <a:cs typeface="Times New Roman"/>
              </a:rPr>
              <a:t> </a:t>
            </a:r>
            <a:r>
              <a:rPr sz="2250" spc="-30" dirty="0">
                <a:latin typeface="Times New Roman"/>
                <a:cs typeface="Times New Roman"/>
              </a:rPr>
              <a:t>3,</a:t>
            </a:r>
            <a:r>
              <a:rPr sz="2250" spc="-135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6,</a:t>
            </a:r>
            <a:r>
              <a:rPr sz="2250" spc="-10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4,</a:t>
            </a:r>
            <a:r>
              <a:rPr sz="2250" spc="-35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1,</a:t>
            </a:r>
            <a:r>
              <a:rPr sz="2250" spc="-170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3,</a:t>
            </a:r>
            <a:r>
              <a:rPr sz="2250" spc="-10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4,</a:t>
            </a:r>
            <a:r>
              <a:rPr sz="2250" spc="-350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1,</a:t>
            </a:r>
            <a:r>
              <a:rPr sz="2250" spc="-105" dirty="0">
                <a:latin typeface="Times New Roman"/>
                <a:cs typeface="Times New Roman"/>
              </a:rPr>
              <a:t> </a:t>
            </a:r>
            <a:r>
              <a:rPr sz="2250" spc="-1000" dirty="0">
                <a:latin typeface="Times New Roman"/>
                <a:cs typeface="Times New Roman"/>
              </a:rPr>
              <a:t>4</a:t>
            </a:r>
            <a:r>
              <a:rPr sz="3375" spc="-37" baseline="13580" dirty="0">
                <a:latin typeface="Times New Roman"/>
                <a:cs typeface="Times New Roman"/>
              </a:rPr>
              <a:t>ˆ</a:t>
            </a:r>
            <a:endParaRPr sz="3375" baseline="1358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241" y="1687829"/>
            <a:ext cx="2590800" cy="457200"/>
          </a:xfrm>
          <a:prstGeom prst="rect">
            <a:avLst/>
          </a:prstGeom>
          <a:ln w="25908">
            <a:solidFill>
              <a:srgbClr val="FF33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315"/>
              </a:spcBef>
            </a:pPr>
            <a:r>
              <a:rPr sz="2250" i="1" dirty="0">
                <a:latin typeface="Times New Roman"/>
                <a:cs typeface="Times New Roman"/>
              </a:rPr>
              <a:t>A</a:t>
            </a:r>
            <a:r>
              <a:rPr sz="2250" i="1" spc="-33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:</a:t>
            </a:r>
            <a:r>
              <a:rPr sz="2250" spc="175" dirty="0">
                <a:latin typeface="Times New Roman"/>
                <a:cs typeface="Times New Roman"/>
              </a:rPr>
              <a:t> </a:t>
            </a:r>
            <a:r>
              <a:rPr sz="2250" spc="-30" dirty="0">
                <a:latin typeface="Times New Roman"/>
                <a:cs typeface="Times New Roman"/>
              </a:rPr>
              <a:t>3,</a:t>
            </a:r>
            <a:r>
              <a:rPr sz="2250" spc="-140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6,</a:t>
            </a:r>
            <a:r>
              <a:rPr sz="2250" spc="-10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4,</a:t>
            </a:r>
            <a:r>
              <a:rPr sz="2250" spc="-35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1,</a:t>
            </a:r>
            <a:r>
              <a:rPr sz="2250" spc="-170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3,</a:t>
            </a:r>
            <a:r>
              <a:rPr sz="2250" spc="-10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4,</a:t>
            </a:r>
            <a:r>
              <a:rPr sz="2250" spc="-320" dirty="0">
                <a:latin typeface="Times New Roman"/>
                <a:cs typeface="Times New Roman"/>
              </a:rPr>
              <a:t> </a:t>
            </a:r>
            <a:r>
              <a:rPr sz="2250" spc="-940" dirty="0">
                <a:latin typeface="Times New Roman"/>
                <a:cs typeface="Times New Roman"/>
              </a:rPr>
              <a:t>1</a:t>
            </a:r>
            <a:r>
              <a:rPr sz="3375" spc="307" baseline="13580" dirty="0">
                <a:latin typeface="Times New Roman"/>
                <a:cs typeface="Times New Roman"/>
              </a:rPr>
              <a:t>ˆ</a:t>
            </a:r>
            <a:r>
              <a:rPr sz="2250" dirty="0">
                <a:latin typeface="Times New Roman"/>
                <a:cs typeface="Times New Roman"/>
              </a:rPr>
              <a:t>,</a:t>
            </a:r>
            <a:r>
              <a:rPr sz="2250" spc="-155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4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2241" y="2373629"/>
            <a:ext cx="2590800" cy="381000"/>
          </a:xfrm>
          <a:prstGeom prst="rect">
            <a:avLst/>
          </a:prstGeom>
          <a:ln w="25908">
            <a:solidFill>
              <a:srgbClr val="00AE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7160">
              <a:lnSpc>
                <a:spcPts val="2420"/>
              </a:lnSpc>
              <a:tabLst>
                <a:tab pos="680720" algn="l"/>
                <a:tab pos="1177925" algn="l"/>
                <a:tab pos="1437005" algn="l"/>
                <a:tab pos="1696085" algn="l"/>
                <a:tab pos="1955164" algn="l"/>
              </a:tabLst>
            </a:pPr>
            <a:r>
              <a:rPr sz="2250" i="1" dirty="0">
                <a:latin typeface="Times New Roman"/>
                <a:cs typeface="Times New Roman"/>
              </a:rPr>
              <a:t>B</a:t>
            </a:r>
            <a:r>
              <a:rPr sz="2250" i="1" spc="-190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: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-25" dirty="0">
                <a:latin typeface="Times New Roman"/>
                <a:cs typeface="Times New Roman"/>
              </a:rPr>
              <a:t>,1,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-50" dirty="0">
                <a:latin typeface="Times New Roman"/>
                <a:cs typeface="Times New Roman"/>
              </a:rPr>
              <a:t>,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-50" dirty="0">
                <a:latin typeface="Times New Roman"/>
                <a:cs typeface="Times New Roman"/>
              </a:rPr>
              <a:t>,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-60" dirty="0">
                <a:latin typeface="Times New Roman"/>
                <a:cs typeface="Times New Roman"/>
              </a:rPr>
              <a:t>,</a:t>
            </a:r>
            <a:r>
              <a:rPr sz="2250" dirty="0">
                <a:latin typeface="Times New Roman"/>
                <a:cs typeface="Times New Roman"/>
              </a:rPr>
              <a:t>	,</a:t>
            </a:r>
            <a:r>
              <a:rPr sz="2250" spc="-14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4,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241" y="3059429"/>
            <a:ext cx="2133600" cy="381000"/>
          </a:xfrm>
          <a:prstGeom prst="rect">
            <a:avLst/>
          </a:prstGeom>
          <a:ln w="25908">
            <a:solidFill>
              <a:srgbClr val="0066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2545">
              <a:lnSpc>
                <a:spcPts val="2425"/>
              </a:lnSpc>
            </a:pPr>
            <a:r>
              <a:rPr sz="2250" i="1" dirty="0">
                <a:latin typeface="Times New Roman"/>
                <a:cs typeface="Times New Roman"/>
              </a:rPr>
              <a:t>C</a:t>
            </a:r>
            <a:r>
              <a:rPr sz="2250" i="1" spc="-11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:</a:t>
            </a:r>
            <a:r>
              <a:rPr sz="2250" spc="30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1,</a:t>
            </a:r>
            <a:r>
              <a:rPr sz="2250" spc="-114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2,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4,</a:t>
            </a:r>
            <a:r>
              <a:rPr sz="2250" spc="-14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6,</a:t>
            </a:r>
            <a:r>
              <a:rPr sz="2250" spc="-14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7,</a:t>
            </a:r>
            <a:r>
              <a:rPr sz="2250" spc="-204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8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6317" y="1687829"/>
            <a:ext cx="2590800" cy="457200"/>
          </a:xfrm>
          <a:prstGeom prst="rect">
            <a:avLst/>
          </a:prstGeom>
          <a:ln w="25907">
            <a:solidFill>
              <a:srgbClr val="FF33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315"/>
              </a:spcBef>
            </a:pPr>
            <a:r>
              <a:rPr sz="2250" i="1" dirty="0">
                <a:latin typeface="Times New Roman"/>
                <a:cs typeface="Times New Roman"/>
              </a:rPr>
              <a:t>A</a:t>
            </a:r>
            <a:r>
              <a:rPr sz="2250" i="1" spc="-33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:</a:t>
            </a:r>
            <a:r>
              <a:rPr sz="2250" spc="175" dirty="0">
                <a:latin typeface="Times New Roman"/>
                <a:cs typeface="Times New Roman"/>
              </a:rPr>
              <a:t> </a:t>
            </a:r>
            <a:r>
              <a:rPr sz="2250" spc="-30" dirty="0">
                <a:latin typeface="Times New Roman"/>
                <a:cs typeface="Times New Roman"/>
              </a:rPr>
              <a:t>3,</a:t>
            </a:r>
            <a:r>
              <a:rPr sz="2250" spc="-140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6,</a:t>
            </a:r>
            <a:r>
              <a:rPr sz="2250" spc="-10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4,</a:t>
            </a:r>
            <a:r>
              <a:rPr sz="2250" spc="-35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1,</a:t>
            </a:r>
            <a:r>
              <a:rPr sz="2250" spc="-170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3,</a:t>
            </a:r>
            <a:r>
              <a:rPr sz="2250" spc="-100" dirty="0">
                <a:latin typeface="Times New Roman"/>
                <a:cs typeface="Times New Roman"/>
              </a:rPr>
              <a:t> </a:t>
            </a:r>
            <a:r>
              <a:rPr sz="2250" spc="-975" dirty="0">
                <a:latin typeface="Times New Roman"/>
                <a:cs typeface="Times New Roman"/>
              </a:rPr>
              <a:t>4</a:t>
            </a:r>
            <a:r>
              <a:rPr sz="3375" spc="322" baseline="13580" dirty="0">
                <a:latin typeface="Times New Roman"/>
                <a:cs typeface="Times New Roman"/>
              </a:rPr>
              <a:t>ˆ</a:t>
            </a:r>
            <a:r>
              <a:rPr sz="2250" spc="180" dirty="0">
                <a:latin typeface="Times New Roman"/>
                <a:cs typeface="Times New Roman"/>
              </a:rPr>
              <a:t>,</a:t>
            </a:r>
            <a:r>
              <a:rPr sz="2250" spc="-50" dirty="0">
                <a:latin typeface="Times New Roman"/>
                <a:cs typeface="Times New Roman"/>
              </a:rPr>
              <a:t>1</a:t>
            </a:r>
            <a:r>
              <a:rPr sz="2250" dirty="0">
                <a:latin typeface="Times New Roman"/>
                <a:cs typeface="Times New Roman"/>
              </a:rPr>
              <a:t>,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4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6317" y="2373629"/>
            <a:ext cx="2590800" cy="381000"/>
          </a:xfrm>
          <a:prstGeom prst="rect">
            <a:avLst/>
          </a:prstGeom>
          <a:ln w="25907">
            <a:solidFill>
              <a:srgbClr val="00AE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065">
              <a:lnSpc>
                <a:spcPts val="2420"/>
              </a:lnSpc>
              <a:tabLst>
                <a:tab pos="682625" algn="l"/>
                <a:tab pos="1179830" algn="l"/>
                <a:tab pos="1438910" algn="l"/>
                <a:tab pos="1697989" algn="l"/>
              </a:tabLst>
            </a:pPr>
            <a:r>
              <a:rPr sz="2250" i="1" dirty="0">
                <a:latin typeface="Times New Roman"/>
                <a:cs typeface="Times New Roman"/>
              </a:rPr>
              <a:t>B</a:t>
            </a:r>
            <a:r>
              <a:rPr sz="2250" i="1" spc="-190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: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-25" dirty="0">
                <a:latin typeface="Times New Roman"/>
                <a:cs typeface="Times New Roman"/>
              </a:rPr>
              <a:t>,1,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-50" dirty="0">
                <a:latin typeface="Times New Roman"/>
                <a:cs typeface="Times New Roman"/>
              </a:rPr>
              <a:t>,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-50" dirty="0">
                <a:latin typeface="Times New Roman"/>
                <a:cs typeface="Times New Roman"/>
              </a:rPr>
              <a:t>,</a:t>
            </a:r>
            <a:r>
              <a:rPr sz="2250" dirty="0">
                <a:latin typeface="Times New Roman"/>
                <a:cs typeface="Times New Roman"/>
              </a:rPr>
              <a:t>	,</a:t>
            </a:r>
            <a:r>
              <a:rPr sz="2250" spc="-145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4,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4,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6317" y="3059429"/>
            <a:ext cx="2133600" cy="381000"/>
          </a:xfrm>
          <a:prstGeom prst="rect">
            <a:avLst/>
          </a:prstGeom>
          <a:ln w="25907">
            <a:solidFill>
              <a:srgbClr val="0066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9855">
              <a:lnSpc>
                <a:spcPts val="2425"/>
              </a:lnSpc>
            </a:pPr>
            <a:r>
              <a:rPr sz="2250" i="1" dirty="0">
                <a:latin typeface="Times New Roman"/>
                <a:cs typeface="Times New Roman"/>
              </a:rPr>
              <a:t>C</a:t>
            </a:r>
            <a:r>
              <a:rPr sz="2250" i="1" spc="-11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:</a:t>
            </a:r>
            <a:r>
              <a:rPr sz="2250" spc="30" dirty="0">
                <a:latin typeface="Times New Roman"/>
                <a:cs typeface="Times New Roman"/>
              </a:rPr>
              <a:t> </a:t>
            </a:r>
            <a:r>
              <a:rPr sz="2250" spc="-30" dirty="0">
                <a:latin typeface="Times New Roman"/>
                <a:cs typeface="Times New Roman"/>
              </a:rPr>
              <a:t>1,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2,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4,</a:t>
            </a:r>
            <a:r>
              <a:rPr sz="2250" spc="-19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5,</a:t>
            </a:r>
            <a:r>
              <a:rPr sz="2250" spc="-14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7,</a:t>
            </a:r>
            <a:r>
              <a:rPr sz="2250" spc="-229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8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241" y="4278629"/>
            <a:ext cx="2590800" cy="457200"/>
          </a:xfrm>
          <a:prstGeom prst="rect">
            <a:avLst/>
          </a:prstGeom>
          <a:ln w="25908">
            <a:solidFill>
              <a:srgbClr val="FF33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315"/>
              </a:spcBef>
            </a:pPr>
            <a:r>
              <a:rPr sz="2250" i="1" dirty="0">
                <a:latin typeface="Times New Roman"/>
                <a:cs typeface="Times New Roman"/>
              </a:rPr>
              <a:t>A</a:t>
            </a:r>
            <a:r>
              <a:rPr sz="2250" i="1" spc="-33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:</a:t>
            </a:r>
            <a:r>
              <a:rPr sz="2250" spc="175" dirty="0">
                <a:latin typeface="Times New Roman"/>
                <a:cs typeface="Times New Roman"/>
              </a:rPr>
              <a:t> </a:t>
            </a:r>
            <a:r>
              <a:rPr sz="2250" spc="-30" dirty="0">
                <a:latin typeface="Times New Roman"/>
                <a:cs typeface="Times New Roman"/>
              </a:rPr>
              <a:t>3,</a:t>
            </a:r>
            <a:r>
              <a:rPr sz="2250" spc="-140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6,</a:t>
            </a:r>
            <a:r>
              <a:rPr sz="2250" spc="-10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4,</a:t>
            </a:r>
            <a:r>
              <a:rPr sz="2250" spc="-35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1,</a:t>
            </a:r>
            <a:r>
              <a:rPr sz="2250" spc="-170" dirty="0">
                <a:latin typeface="Times New Roman"/>
                <a:cs typeface="Times New Roman"/>
              </a:rPr>
              <a:t> </a:t>
            </a:r>
            <a:r>
              <a:rPr sz="2250" spc="-975" dirty="0">
                <a:latin typeface="Times New Roman"/>
                <a:cs typeface="Times New Roman"/>
              </a:rPr>
              <a:t>3</a:t>
            </a:r>
            <a:r>
              <a:rPr sz="3375" spc="322" baseline="13580" dirty="0">
                <a:latin typeface="Times New Roman"/>
                <a:cs typeface="Times New Roman"/>
              </a:rPr>
              <a:t>ˆ</a:t>
            </a:r>
            <a:r>
              <a:rPr sz="2250" dirty="0">
                <a:latin typeface="Times New Roman"/>
                <a:cs typeface="Times New Roman"/>
              </a:rPr>
              <a:t>,</a:t>
            </a:r>
            <a:r>
              <a:rPr sz="2250" spc="-16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4,</a:t>
            </a:r>
            <a:r>
              <a:rPr sz="2250" spc="-345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1,</a:t>
            </a:r>
            <a:r>
              <a:rPr sz="2250" spc="-105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4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241" y="5040629"/>
            <a:ext cx="2590800" cy="381000"/>
          </a:xfrm>
          <a:prstGeom prst="rect">
            <a:avLst/>
          </a:prstGeom>
          <a:ln w="25908">
            <a:solidFill>
              <a:srgbClr val="00AE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2425"/>
              </a:lnSpc>
              <a:tabLst>
                <a:tab pos="604520" algn="l"/>
                <a:tab pos="1101725" algn="l"/>
                <a:tab pos="1619885" algn="l"/>
              </a:tabLst>
            </a:pPr>
            <a:r>
              <a:rPr sz="2250" i="1" dirty="0">
                <a:latin typeface="Times New Roman"/>
                <a:cs typeface="Times New Roman"/>
              </a:rPr>
              <a:t>B</a:t>
            </a:r>
            <a:r>
              <a:rPr sz="2250" i="1" spc="-190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: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-25" dirty="0">
                <a:latin typeface="Times New Roman"/>
                <a:cs typeface="Times New Roman"/>
              </a:rPr>
              <a:t>,1,</a:t>
            </a:r>
            <a:r>
              <a:rPr sz="2250" dirty="0">
                <a:latin typeface="Times New Roman"/>
                <a:cs typeface="Times New Roman"/>
              </a:rPr>
              <a:t>	,</a:t>
            </a:r>
            <a:r>
              <a:rPr sz="2250" spc="-229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3,</a:t>
            </a:r>
            <a:r>
              <a:rPr sz="2250" dirty="0">
                <a:latin typeface="Times New Roman"/>
                <a:cs typeface="Times New Roman"/>
              </a:rPr>
              <a:t>	,</a:t>
            </a:r>
            <a:r>
              <a:rPr sz="2250" spc="-145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4,</a:t>
            </a:r>
            <a:r>
              <a:rPr sz="2250" spc="-114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4,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241" y="5802629"/>
            <a:ext cx="2133600" cy="381000"/>
          </a:xfrm>
          <a:prstGeom prst="rect">
            <a:avLst/>
          </a:prstGeom>
          <a:ln w="25908">
            <a:solidFill>
              <a:srgbClr val="0066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2430"/>
              </a:lnSpc>
            </a:pPr>
            <a:r>
              <a:rPr sz="2250" i="1" dirty="0">
                <a:latin typeface="Times New Roman"/>
                <a:cs typeface="Times New Roman"/>
              </a:rPr>
              <a:t>C</a:t>
            </a:r>
            <a:r>
              <a:rPr sz="2250" i="1" spc="-12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:</a:t>
            </a:r>
            <a:r>
              <a:rPr sz="2250" spc="35" dirty="0">
                <a:latin typeface="Times New Roman"/>
                <a:cs typeface="Times New Roman"/>
              </a:rPr>
              <a:t> </a:t>
            </a:r>
            <a:r>
              <a:rPr sz="2250" spc="-30" dirty="0">
                <a:latin typeface="Times New Roman"/>
                <a:cs typeface="Times New Roman"/>
              </a:rPr>
              <a:t>1,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2,</a:t>
            </a:r>
            <a:r>
              <a:rPr sz="2250" spc="-18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3,</a:t>
            </a:r>
            <a:r>
              <a:rPr sz="2250" spc="-19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5,</a:t>
            </a:r>
            <a:r>
              <a:rPr sz="2250" spc="-15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7,</a:t>
            </a:r>
            <a:r>
              <a:rPr sz="2250" spc="-210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8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6317" y="4202429"/>
            <a:ext cx="2590800" cy="457200"/>
          </a:xfrm>
          <a:prstGeom prst="rect">
            <a:avLst/>
          </a:prstGeom>
          <a:ln w="25907">
            <a:solidFill>
              <a:srgbClr val="FF33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315"/>
              </a:spcBef>
            </a:pPr>
            <a:r>
              <a:rPr sz="2250" i="1" dirty="0">
                <a:latin typeface="Times New Roman"/>
                <a:cs typeface="Times New Roman"/>
              </a:rPr>
              <a:t>A</a:t>
            </a:r>
            <a:r>
              <a:rPr sz="2250" i="1" spc="-33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:</a:t>
            </a:r>
            <a:r>
              <a:rPr sz="2250" spc="160" dirty="0">
                <a:latin typeface="Times New Roman"/>
                <a:cs typeface="Times New Roman"/>
              </a:rPr>
              <a:t> </a:t>
            </a:r>
            <a:r>
              <a:rPr sz="2250" spc="-30" dirty="0">
                <a:latin typeface="Times New Roman"/>
                <a:cs typeface="Times New Roman"/>
              </a:rPr>
              <a:t>3,</a:t>
            </a:r>
            <a:r>
              <a:rPr sz="2250" spc="-135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6,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4,</a:t>
            </a:r>
            <a:r>
              <a:rPr sz="2250" spc="-325" dirty="0">
                <a:latin typeface="Times New Roman"/>
                <a:cs typeface="Times New Roman"/>
              </a:rPr>
              <a:t> </a:t>
            </a:r>
            <a:r>
              <a:rPr sz="2250" spc="-940" dirty="0">
                <a:latin typeface="Times New Roman"/>
                <a:cs typeface="Times New Roman"/>
              </a:rPr>
              <a:t>1</a:t>
            </a:r>
            <a:r>
              <a:rPr sz="3375" spc="292" baseline="13580" dirty="0">
                <a:latin typeface="Times New Roman"/>
                <a:cs typeface="Times New Roman"/>
              </a:rPr>
              <a:t>ˆ</a:t>
            </a:r>
            <a:r>
              <a:rPr sz="2250" dirty="0">
                <a:latin typeface="Times New Roman"/>
                <a:cs typeface="Times New Roman"/>
              </a:rPr>
              <a:t>,</a:t>
            </a:r>
            <a:r>
              <a:rPr sz="2250" spc="-220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3,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4,</a:t>
            </a:r>
            <a:r>
              <a:rPr sz="2250" spc="-350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1,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4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06317" y="5040629"/>
            <a:ext cx="2590800" cy="381000"/>
          </a:xfrm>
          <a:prstGeom prst="rect">
            <a:avLst/>
          </a:prstGeom>
          <a:ln w="25907">
            <a:solidFill>
              <a:srgbClr val="00AE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ts val="2425"/>
              </a:lnSpc>
              <a:tabLst>
                <a:tab pos="1089660" algn="l"/>
                <a:tab pos="1606550" algn="l"/>
              </a:tabLst>
            </a:pPr>
            <a:r>
              <a:rPr sz="2250" i="1" dirty="0">
                <a:latin typeface="Times New Roman"/>
                <a:cs typeface="Times New Roman"/>
              </a:rPr>
              <a:t>B</a:t>
            </a:r>
            <a:r>
              <a:rPr sz="2250" i="1" spc="-19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:</a:t>
            </a:r>
            <a:r>
              <a:rPr sz="2250" spc="3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1,</a:t>
            </a:r>
            <a:r>
              <a:rPr sz="2250" spc="-36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1,</a:t>
            </a:r>
            <a:r>
              <a:rPr sz="2250" dirty="0">
                <a:latin typeface="Times New Roman"/>
                <a:cs typeface="Times New Roman"/>
              </a:rPr>
              <a:t>	,</a:t>
            </a:r>
            <a:r>
              <a:rPr sz="2250" spc="-229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3,</a:t>
            </a:r>
            <a:r>
              <a:rPr sz="2250" dirty="0">
                <a:latin typeface="Times New Roman"/>
                <a:cs typeface="Times New Roman"/>
              </a:rPr>
              <a:t>	,</a:t>
            </a:r>
            <a:r>
              <a:rPr sz="2250" spc="-155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4,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4,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30117" y="5878829"/>
            <a:ext cx="2133600" cy="381000"/>
          </a:xfrm>
          <a:prstGeom prst="rect">
            <a:avLst/>
          </a:prstGeom>
          <a:ln w="25907">
            <a:solidFill>
              <a:srgbClr val="0066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2430"/>
              </a:lnSpc>
            </a:pPr>
            <a:r>
              <a:rPr sz="2250" i="1" dirty="0">
                <a:latin typeface="Times New Roman"/>
                <a:cs typeface="Times New Roman"/>
              </a:rPr>
              <a:t>C</a:t>
            </a:r>
            <a:r>
              <a:rPr sz="2250" i="1" spc="-10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:</a:t>
            </a:r>
            <a:r>
              <a:rPr sz="2250" spc="254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0,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2,</a:t>
            </a:r>
            <a:r>
              <a:rPr sz="2250" spc="-180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3,</a:t>
            </a:r>
            <a:r>
              <a:rPr sz="2250" spc="-175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5,</a:t>
            </a:r>
            <a:r>
              <a:rPr sz="2250" spc="-15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7,</a:t>
            </a:r>
            <a:r>
              <a:rPr sz="2250" spc="-210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8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Counting</a:t>
            </a:r>
            <a:r>
              <a:rPr spc="-145" dirty="0"/>
              <a:t> </a:t>
            </a:r>
            <a:r>
              <a:rPr dirty="0"/>
              <a:t>sort</a:t>
            </a:r>
            <a:r>
              <a:rPr spc="-140" dirty="0"/>
              <a:t> </a:t>
            </a:r>
            <a:r>
              <a:rPr spc="-50" dirty="0"/>
              <a:t>…</a:t>
            </a: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584442" y="1706117"/>
            <a:ext cx="2590800" cy="457200"/>
          </a:xfrm>
          <a:prstGeom prst="rect">
            <a:avLst/>
          </a:prstGeom>
          <a:ln w="25907">
            <a:solidFill>
              <a:srgbClr val="FF33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315"/>
              </a:spcBef>
            </a:pPr>
            <a:r>
              <a:rPr sz="2250" i="1" dirty="0">
                <a:latin typeface="Times New Roman"/>
                <a:cs typeface="Times New Roman"/>
              </a:rPr>
              <a:t>A</a:t>
            </a:r>
            <a:r>
              <a:rPr sz="2250" i="1" spc="-33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:</a:t>
            </a:r>
            <a:r>
              <a:rPr sz="2250" spc="165" dirty="0">
                <a:latin typeface="Times New Roman"/>
                <a:cs typeface="Times New Roman"/>
              </a:rPr>
              <a:t> </a:t>
            </a:r>
            <a:r>
              <a:rPr sz="2250" spc="-30" dirty="0">
                <a:latin typeface="Times New Roman"/>
                <a:cs typeface="Times New Roman"/>
              </a:rPr>
              <a:t>3,</a:t>
            </a:r>
            <a:r>
              <a:rPr sz="2250" spc="-140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6,</a:t>
            </a:r>
            <a:r>
              <a:rPr sz="2250" spc="-105" dirty="0">
                <a:latin typeface="Times New Roman"/>
                <a:cs typeface="Times New Roman"/>
              </a:rPr>
              <a:t> </a:t>
            </a:r>
            <a:r>
              <a:rPr sz="2250" spc="-975" dirty="0">
                <a:latin typeface="Times New Roman"/>
                <a:cs typeface="Times New Roman"/>
              </a:rPr>
              <a:t>4</a:t>
            </a:r>
            <a:r>
              <a:rPr sz="3375" spc="322" baseline="13580" dirty="0">
                <a:latin typeface="Times New Roman"/>
                <a:cs typeface="Times New Roman"/>
              </a:rPr>
              <a:t>ˆ</a:t>
            </a:r>
            <a:r>
              <a:rPr sz="2250" spc="180" dirty="0">
                <a:latin typeface="Times New Roman"/>
                <a:cs typeface="Times New Roman"/>
              </a:rPr>
              <a:t>,</a:t>
            </a:r>
            <a:r>
              <a:rPr sz="2250" spc="-50" dirty="0">
                <a:latin typeface="Times New Roman"/>
                <a:cs typeface="Times New Roman"/>
              </a:rPr>
              <a:t>1</a:t>
            </a:r>
            <a:r>
              <a:rPr sz="2250" dirty="0">
                <a:latin typeface="Times New Roman"/>
                <a:cs typeface="Times New Roman"/>
              </a:rPr>
              <a:t>,</a:t>
            </a:r>
            <a:r>
              <a:rPr sz="2250" spc="-190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3,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4,</a:t>
            </a:r>
            <a:r>
              <a:rPr sz="2250" spc="-350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1,</a:t>
            </a:r>
            <a:r>
              <a:rPr sz="2250" spc="-105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4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84442" y="2391917"/>
            <a:ext cx="2590800" cy="381000"/>
          </a:xfrm>
          <a:prstGeom prst="rect">
            <a:avLst/>
          </a:prstGeom>
          <a:ln w="25907">
            <a:solidFill>
              <a:srgbClr val="00AE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7955">
              <a:lnSpc>
                <a:spcPts val="2420"/>
              </a:lnSpc>
              <a:tabLst>
                <a:tab pos="1166495" algn="l"/>
              </a:tabLst>
            </a:pPr>
            <a:r>
              <a:rPr sz="2250" i="1" dirty="0">
                <a:latin typeface="Times New Roman"/>
                <a:cs typeface="Times New Roman"/>
              </a:rPr>
              <a:t>B</a:t>
            </a:r>
            <a:r>
              <a:rPr sz="2250" i="1" spc="-19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:</a:t>
            </a:r>
            <a:r>
              <a:rPr sz="2250" spc="3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1,</a:t>
            </a:r>
            <a:r>
              <a:rPr sz="2250" spc="-36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1,</a:t>
            </a:r>
            <a:r>
              <a:rPr sz="2250" dirty="0">
                <a:latin typeface="Times New Roman"/>
                <a:cs typeface="Times New Roman"/>
              </a:rPr>
              <a:t>	,</a:t>
            </a:r>
            <a:r>
              <a:rPr sz="2250" spc="-229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3,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4,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spc="-30" dirty="0">
                <a:latin typeface="Times New Roman"/>
                <a:cs typeface="Times New Roman"/>
              </a:rPr>
              <a:t>4,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4,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84442" y="3077717"/>
            <a:ext cx="2133600" cy="381000"/>
          </a:xfrm>
          <a:prstGeom prst="rect">
            <a:avLst/>
          </a:prstGeom>
          <a:ln w="25907">
            <a:solidFill>
              <a:srgbClr val="0066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2425"/>
              </a:lnSpc>
            </a:pPr>
            <a:r>
              <a:rPr sz="2250" i="1" dirty="0">
                <a:latin typeface="Times New Roman"/>
                <a:cs typeface="Times New Roman"/>
              </a:rPr>
              <a:t>C</a:t>
            </a:r>
            <a:r>
              <a:rPr sz="2250" i="1" spc="-11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:</a:t>
            </a:r>
            <a:r>
              <a:rPr sz="2250" spc="245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0,</a:t>
            </a:r>
            <a:r>
              <a:rPr sz="2250" spc="-114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2,</a:t>
            </a:r>
            <a:r>
              <a:rPr sz="2250" spc="-180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3,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4,</a:t>
            </a:r>
            <a:r>
              <a:rPr sz="2250" spc="-14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7,</a:t>
            </a:r>
            <a:r>
              <a:rPr sz="2250" spc="-215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8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61754" y="1706117"/>
            <a:ext cx="2590800" cy="457200"/>
          </a:xfrm>
          <a:prstGeom prst="rect">
            <a:avLst/>
          </a:prstGeom>
          <a:ln w="25907">
            <a:solidFill>
              <a:srgbClr val="FF33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315"/>
              </a:spcBef>
            </a:pPr>
            <a:r>
              <a:rPr sz="2250" i="1" dirty="0">
                <a:latin typeface="Times New Roman"/>
                <a:cs typeface="Times New Roman"/>
              </a:rPr>
              <a:t>A</a:t>
            </a:r>
            <a:r>
              <a:rPr sz="2250" i="1" spc="-34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:</a:t>
            </a:r>
            <a:r>
              <a:rPr sz="2250" spc="180" dirty="0">
                <a:latin typeface="Times New Roman"/>
                <a:cs typeface="Times New Roman"/>
              </a:rPr>
              <a:t> </a:t>
            </a:r>
            <a:r>
              <a:rPr sz="2250" spc="-30" dirty="0">
                <a:latin typeface="Times New Roman"/>
                <a:cs typeface="Times New Roman"/>
              </a:rPr>
              <a:t>3,</a:t>
            </a:r>
            <a:r>
              <a:rPr sz="2250" spc="-140" dirty="0">
                <a:latin typeface="Times New Roman"/>
                <a:cs typeface="Times New Roman"/>
              </a:rPr>
              <a:t> </a:t>
            </a:r>
            <a:r>
              <a:rPr sz="2250" spc="-960" dirty="0">
                <a:latin typeface="Times New Roman"/>
                <a:cs typeface="Times New Roman"/>
              </a:rPr>
              <a:t>6</a:t>
            </a:r>
            <a:r>
              <a:rPr sz="3375" spc="307" baseline="13580" dirty="0">
                <a:latin typeface="Times New Roman"/>
                <a:cs typeface="Times New Roman"/>
              </a:rPr>
              <a:t>ˆ</a:t>
            </a:r>
            <a:r>
              <a:rPr sz="2250" dirty="0">
                <a:latin typeface="Times New Roman"/>
                <a:cs typeface="Times New Roman"/>
              </a:rPr>
              <a:t>,</a:t>
            </a:r>
            <a:r>
              <a:rPr sz="2250" spc="-14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4,</a:t>
            </a:r>
            <a:r>
              <a:rPr sz="2250" spc="-35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1,</a:t>
            </a:r>
            <a:r>
              <a:rPr sz="2250" spc="-170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3,</a:t>
            </a:r>
            <a:r>
              <a:rPr sz="2250" spc="-10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4,</a:t>
            </a:r>
            <a:r>
              <a:rPr sz="2250" spc="-350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1,</a:t>
            </a:r>
            <a:r>
              <a:rPr sz="2250" spc="-100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4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61754" y="2391917"/>
            <a:ext cx="2590800" cy="381000"/>
          </a:xfrm>
          <a:prstGeom prst="rect">
            <a:avLst/>
          </a:prstGeom>
          <a:ln w="25907">
            <a:solidFill>
              <a:srgbClr val="00AE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2420"/>
              </a:lnSpc>
              <a:tabLst>
                <a:tab pos="1101090" algn="l"/>
              </a:tabLst>
            </a:pPr>
            <a:r>
              <a:rPr sz="2250" i="1" dirty="0">
                <a:latin typeface="Times New Roman"/>
                <a:cs typeface="Times New Roman"/>
              </a:rPr>
              <a:t>B</a:t>
            </a:r>
            <a:r>
              <a:rPr sz="2250" i="1" spc="-19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:</a:t>
            </a:r>
            <a:r>
              <a:rPr sz="2250" spc="4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1,</a:t>
            </a:r>
            <a:r>
              <a:rPr sz="2250" spc="-35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1,</a:t>
            </a:r>
            <a:r>
              <a:rPr sz="2250" dirty="0">
                <a:latin typeface="Times New Roman"/>
                <a:cs typeface="Times New Roman"/>
              </a:rPr>
              <a:t>	,</a:t>
            </a:r>
            <a:r>
              <a:rPr sz="2250" spc="-220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3,</a:t>
            </a:r>
            <a:r>
              <a:rPr sz="2250" spc="-125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4,</a:t>
            </a:r>
            <a:r>
              <a:rPr sz="2250" spc="-114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4,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spc="-30" dirty="0">
                <a:latin typeface="Times New Roman"/>
                <a:cs typeface="Times New Roman"/>
              </a:rPr>
              <a:t>4,</a:t>
            </a:r>
            <a:r>
              <a:rPr sz="2250" spc="-135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6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61754" y="3077717"/>
            <a:ext cx="2133600" cy="381000"/>
          </a:xfrm>
          <a:prstGeom prst="rect">
            <a:avLst/>
          </a:prstGeom>
          <a:ln w="25907">
            <a:solidFill>
              <a:srgbClr val="0066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ts val="2425"/>
              </a:lnSpc>
            </a:pPr>
            <a:r>
              <a:rPr sz="2250" i="1" dirty="0">
                <a:latin typeface="Times New Roman"/>
                <a:cs typeface="Times New Roman"/>
              </a:rPr>
              <a:t>C</a:t>
            </a:r>
            <a:r>
              <a:rPr sz="2250" i="1" spc="-12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:</a:t>
            </a:r>
            <a:r>
              <a:rPr sz="2250" spc="235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0,</a:t>
            </a:r>
            <a:r>
              <a:rPr sz="2250" spc="-114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2,</a:t>
            </a:r>
            <a:r>
              <a:rPr sz="2250" spc="-180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3,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4,</a:t>
            </a:r>
            <a:r>
              <a:rPr sz="2250" spc="-14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7,</a:t>
            </a:r>
            <a:r>
              <a:rPr sz="2250" spc="-145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84442" y="4296917"/>
            <a:ext cx="2590800" cy="457200"/>
          </a:xfrm>
          <a:prstGeom prst="rect">
            <a:avLst/>
          </a:prstGeom>
          <a:ln w="25907">
            <a:solidFill>
              <a:srgbClr val="FF33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315"/>
              </a:spcBef>
            </a:pPr>
            <a:r>
              <a:rPr sz="2250" i="1" dirty="0">
                <a:latin typeface="Times New Roman"/>
                <a:cs typeface="Times New Roman"/>
              </a:rPr>
              <a:t>A</a:t>
            </a:r>
            <a:r>
              <a:rPr sz="2250" i="1" spc="-34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:</a:t>
            </a:r>
            <a:r>
              <a:rPr sz="2250" spc="155" dirty="0">
                <a:latin typeface="Times New Roman"/>
                <a:cs typeface="Times New Roman"/>
              </a:rPr>
              <a:t> </a:t>
            </a:r>
            <a:r>
              <a:rPr sz="2250" spc="-975" dirty="0">
                <a:latin typeface="Times New Roman"/>
                <a:cs typeface="Times New Roman"/>
              </a:rPr>
              <a:t>3</a:t>
            </a:r>
            <a:r>
              <a:rPr sz="3375" spc="322" baseline="13580" dirty="0">
                <a:latin typeface="Times New Roman"/>
                <a:cs typeface="Times New Roman"/>
              </a:rPr>
              <a:t>ˆ</a:t>
            </a:r>
            <a:r>
              <a:rPr sz="2250" dirty="0">
                <a:latin typeface="Times New Roman"/>
                <a:cs typeface="Times New Roman"/>
              </a:rPr>
              <a:t>,</a:t>
            </a:r>
            <a:r>
              <a:rPr sz="2250" spc="-200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6,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4,</a:t>
            </a:r>
            <a:r>
              <a:rPr sz="2250" spc="-34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1,</a:t>
            </a:r>
            <a:r>
              <a:rPr sz="2250" spc="-18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3,</a:t>
            </a:r>
            <a:r>
              <a:rPr sz="2250" spc="-9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4,</a:t>
            </a:r>
            <a:r>
              <a:rPr sz="2250" spc="-350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1,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4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84442" y="5058917"/>
            <a:ext cx="2590800" cy="381000"/>
          </a:xfrm>
          <a:prstGeom prst="rect">
            <a:avLst/>
          </a:prstGeom>
          <a:ln w="25907">
            <a:solidFill>
              <a:srgbClr val="00AE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5890">
              <a:lnSpc>
                <a:spcPts val="2425"/>
              </a:lnSpc>
            </a:pPr>
            <a:r>
              <a:rPr sz="2250" i="1" dirty="0">
                <a:latin typeface="Times New Roman"/>
                <a:cs typeface="Times New Roman"/>
              </a:rPr>
              <a:t>B</a:t>
            </a:r>
            <a:r>
              <a:rPr sz="2250" i="1" spc="-19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:</a:t>
            </a:r>
            <a:r>
              <a:rPr sz="2250" spc="3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1,</a:t>
            </a:r>
            <a:r>
              <a:rPr sz="2250" spc="-36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1,</a:t>
            </a:r>
            <a:r>
              <a:rPr sz="2250" spc="-17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3,</a:t>
            </a:r>
            <a:r>
              <a:rPr sz="2250" spc="-190" dirty="0">
                <a:latin typeface="Times New Roman"/>
                <a:cs typeface="Times New Roman"/>
              </a:rPr>
              <a:t> </a:t>
            </a:r>
            <a:r>
              <a:rPr sz="2250" spc="-30" dirty="0">
                <a:latin typeface="Times New Roman"/>
                <a:cs typeface="Times New Roman"/>
              </a:rPr>
              <a:t>3,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spc="-30" dirty="0">
                <a:latin typeface="Times New Roman"/>
                <a:cs typeface="Times New Roman"/>
              </a:rPr>
              <a:t>4,</a:t>
            </a:r>
            <a:r>
              <a:rPr sz="2250" spc="-114" dirty="0">
                <a:latin typeface="Times New Roman"/>
                <a:cs typeface="Times New Roman"/>
              </a:rPr>
              <a:t> </a:t>
            </a:r>
            <a:r>
              <a:rPr sz="2250" spc="-30" dirty="0">
                <a:latin typeface="Times New Roman"/>
                <a:cs typeface="Times New Roman"/>
              </a:rPr>
              <a:t>4,</a:t>
            </a:r>
            <a:r>
              <a:rPr sz="2250" spc="-114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4,</a:t>
            </a:r>
            <a:r>
              <a:rPr sz="2250" spc="-140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6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84442" y="5820917"/>
            <a:ext cx="2133600" cy="381000"/>
          </a:xfrm>
          <a:prstGeom prst="rect">
            <a:avLst/>
          </a:prstGeom>
          <a:ln w="25907">
            <a:solidFill>
              <a:srgbClr val="0066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8585">
              <a:lnSpc>
                <a:spcPts val="2430"/>
              </a:lnSpc>
            </a:pPr>
            <a:r>
              <a:rPr sz="2250" i="1" dirty="0">
                <a:latin typeface="Times New Roman"/>
                <a:cs typeface="Times New Roman"/>
              </a:rPr>
              <a:t>C</a:t>
            </a:r>
            <a:r>
              <a:rPr sz="2250" i="1" spc="-11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:</a:t>
            </a:r>
            <a:r>
              <a:rPr sz="2250" spc="229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0,</a:t>
            </a:r>
            <a:r>
              <a:rPr sz="2250" spc="-114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2,</a:t>
            </a:r>
            <a:r>
              <a:rPr sz="2250" spc="-114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2,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4,</a:t>
            </a:r>
            <a:r>
              <a:rPr sz="2250" spc="-14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7,</a:t>
            </a:r>
            <a:r>
              <a:rPr sz="2250" spc="-145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854" y="1097548"/>
            <a:ext cx="4145279" cy="541655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2550" spc="60" dirty="0">
                <a:latin typeface="Times New Roman"/>
                <a:cs typeface="Times New Roman"/>
              </a:rPr>
              <a:t>for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i</a:t>
            </a:r>
            <a:r>
              <a:rPr sz="2550" i="1" spc="70" dirty="0">
                <a:latin typeface="Times New Roman"/>
                <a:cs typeface="Times New Roman"/>
              </a:rPr>
              <a:t> </a:t>
            </a:r>
            <a:r>
              <a:rPr sz="2550" spc="-30" dirty="0">
                <a:latin typeface="Symbol"/>
                <a:cs typeface="Symbol"/>
              </a:rPr>
              <a:t>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Times New Roman"/>
                <a:cs typeface="Times New Roman"/>
              </a:rPr>
              <a:t>1</a:t>
            </a:r>
            <a:r>
              <a:rPr sz="2550" spc="-15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to</a:t>
            </a:r>
            <a:r>
              <a:rPr sz="2550" spc="30" dirty="0">
                <a:latin typeface="Times New Roman"/>
                <a:cs typeface="Times New Roman"/>
              </a:rPr>
              <a:t> </a:t>
            </a:r>
            <a:r>
              <a:rPr sz="2550" i="1" spc="-50" dirty="0">
                <a:latin typeface="Times New Roman"/>
                <a:cs typeface="Times New Roman"/>
              </a:rPr>
              <a:t>k</a:t>
            </a:r>
            <a:endParaRPr sz="2550">
              <a:latin typeface="Times New Roman"/>
              <a:cs typeface="Times New Roman"/>
            </a:endParaRPr>
          </a:p>
          <a:p>
            <a:pPr marL="449580">
              <a:lnSpc>
                <a:spcPct val="100000"/>
              </a:lnSpc>
              <a:spcBef>
                <a:spcPts val="805"/>
              </a:spcBef>
              <a:tabLst>
                <a:tab pos="946785" algn="l"/>
              </a:tabLst>
            </a:pPr>
            <a:r>
              <a:rPr sz="2550" spc="55" dirty="0">
                <a:latin typeface="Times New Roman"/>
                <a:cs typeface="Times New Roman"/>
              </a:rPr>
              <a:t>do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i="1" spc="70" dirty="0">
                <a:latin typeface="Times New Roman"/>
                <a:cs typeface="Times New Roman"/>
              </a:rPr>
              <a:t>C</a:t>
            </a:r>
            <a:r>
              <a:rPr sz="2550" spc="70" dirty="0">
                <a:latin typeface="Times New Roman"/>
                <a:cs typeface="Times New Roman"/>
              </a:rPr>
              <a:t>[</a:t>
            </a:r>
            <a:r>
              <a:rPr sz="2550" i="1" spc="70" dirty="0">
                <a:latin typeface="Times New Roman"/>
                <a:cs typeface="Times New Roman"/>
              </a:rPr>
              <a:t>i</a:t>
            </a:r>
            <a:r>
              <a:rPr sz="2550" spc="70" dirty="0">
                <a:latin typeface="Times New Roman"/>
                <a:cs typeface="Times New Roman"/>
              </a:rPr>
              <a:t>]</a:t>
            </a:r>
            <a:r>
              <a:rPr sz="2550" spc="-114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</a:t>
            </a:r>
            <a:r>
              <a:rPr sz="2550" spc="110" dirty="0">
                <a:latin typeface="Times New Roman"/>
                <a:cs typeface="Times New Roman"/>
              </a:rPr>
              <a:t> </a:t>
            </a:r>
            <a:r>
              <a:rPr sz="2550" spc="-35" dirty="0">
                <a:latin typeface="Times New Roman"/>
                <a:cs typeface="Times New Roman"/>
              </a:rPr>
              <a:t>0;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563880" algn="l"/>
              </a:tabLst>
            </a:pPr>
            <a:r>
              <a:rPr sz="2550" spc="35" dirty="0">
                <a:latin typeface="Times New Roman"/>
                <a:cs typeface="Times New Roman"/>
              </a:rPr>
              <a:t>for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i="1" dirty="0">
                <a:latin typeface="Times New Roman"/>
                <a:cs typeface="Times New Roman"/>
              </a:rPr>
              <a:t>j</a:t>
            </a:r>
            <a:r>
              <a:rPr sz="2550" i="1" spc="180" dirty="0">
                <a:latin typeface="Times New Roman"/>
                <a:cs typeface="Times New Roman"/>
              </a:rPr>
              <a:t> </a:t>
            </a:r>
            <a:r>
              <a:rPr sz="2550" spc="-30" dirty="0">
                <a:latin typeface="Symbol"/>
                <a:cs typeface="Symbol"/>
              </a:rPr>
              <a:t>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Times New Roman"/>
                <a:cs typeface="Times New Roman"/>
              </a:rPr>
              <a:t>1</a:t>
            </a:r>
            <a:r>
              <a:rPr sz="2550" spc="-10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to</a:t>
            </a:r>
            <a:r>
              <a:rPr sz="2550" spc="-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length</a:t>
            </a:r>
            <a:r>
              <a:rPr sz="2550" dirty="0">
                <a:latin typeface="Times New Roman"/>
                <a:cs typeface="Times New Roman"/>
              </a:rPr>
              <a:t>[</a:t>
            </a:r>
            <a:r>
              <a:rPr sz="2550" spc="-215" dirty="0">
                <a:latin typeface="Times New Roman"/>
                <a:cs typeface="Times New Roman"/>
              </a:rPr>
              <a:t> </a:t>
            </a:r>
            <a:r>
              <a:rPr sz="2550" i="1" spc="-25" dirty="0">
                <a:latin typeface="Times New Roman"/>
                <a:cs typeface="Times New Roman"/>
              </a:rPr>
              <a:t>A</a:t>
            </a:r>
            <a:r>
              <a:rPr sz="2550" spc="-25" dirty="0">
                <a:latin typeface="Times New Roman"/>
                <a:cs typeface="Times New Roman"/>
              </a:rPr>
              <a:t>]</a:t>
            </a:r>
            <a:endParaRPr sz="2550">
              <a:latin typeface="Times New Roman"/>
              <a:cs typeface="Times New Roman"/>
            </a:endParaRPr>
          </a:p>
          <a:p>
            <a:pPr marL="449580">
              <a:lnSpc>
                <a:spcPct val="100000"/>
              </a:lnSpc>
              <a:spcBef>
                <a:spcPts val="420"/>
              </a:spcBef>
              <a:tabLst>
                <a:tab pos="946785" algn="l"/>
              </a:tabLst>
            </a:pPr>
            <a:r>
              <a:rPr sz="2550" spc="55" dirty="0">
                <a:latin typeface="Times New Roman"/>
                <a:cs typeface="Times New Roman"/>
              </a:rPr>
              <a:t>do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i="1" spc="50" dirty="0">
                <a:latin typeface="Times New Roman"/>
                <a:cs typeface="Times New Roman"/>
              </a:rPr>
              <a:t>C</a:t>
            </a:r>
            <a:r>
              <a:rPr sz="2550" spc="50" dirty="0">
                <a:latin typeface="Times New Roman"/>
                <a:cs typeface="Times New Roman"/>
              </a:rPr>
              <a:t>[</a:t>
            </a:r>
            <a:r>
              <a:rPr sz="2550" spc="-27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[</a:t>
            </a:r>
            <a:r>
              <a:rPr sz="2550" spc="-114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j</a:t>
            </a:r>
            <a:r>
              <a:rPr sz="2550" spc="60" dirty="0">
                <a:latin typeface="Times New Roman"/>
                <a:cs typeface="Times New Roman"/>
              </a:rPr>
              <a:t>]]</a:t>
            </a:r>
            <a:r>
              <a:rPr sz="2550" spc="-10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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i="1" spc="50" dirty="0">
                <a:latin typeface="Times New Roman"/>
                <a:cs typeface="Times New Roman"/>
              </a:rPr>
              <a:t>C</a:t>
            </a:r>
            <a:r>
              <a:rPr sz="2550" spc="50" dirty="0">
                <a:latin typeface="Times New Roman"/>
                <a:cs typeface="Times New Roman"/>
              </a:rPr>
              <a:t>[</a:t>
            </a:r>
            <a:r>
              <a:rPr sz="2550" spc="-27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[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j</a:t>
            </a:r>
            <a:r>
              <a:rPr sz="2550" spc="60" dirty="0">
                <a:latin typeface="Times New Roman"/>
                <a:cs typeface="Times New Roman"/>
              </a:rPr>
              <a:t>]]</a:t>
            </a:r>
            <a:r>
              <a:rPr sz="2550" spc="-215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Symbol"/>
                <a:cs typeface="Symbol"/>
              </a:rPr>
              <a:t></a:t>
            </a:r>
            <a:r>
              <a:rPr sz="2550" spc="-335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Times New Roman"/>
                <a:cs typeface="Times New Roman"/>
              </a:rPr>
              <a:t>1;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1432560" algn="l"/>
              </a:tabLst>
            </a:pPr>
            <a:r>
              <a:rPr sz="2550" spc="50" dirty="0">
                <a:latin typeface="Times New Roman"/>
                <a:cs typeface="Times New Roman"/>
              </a:rPr>
              <a:t>for</a:t>
            </a:r>
            <a:r>
              <a:rPr sz="2550" spc="-9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i</a:t>
            </a:r>
            <a:r>
              <a:rPr sz="2550" i="1" spc="6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</a:t>
            </a:r>
            <a:r>
              <a:rPr sz="2550" spc="150" dirty="0">
                <a:latin typeface="Times New Roman"/>
                <a:cs typeface="Times New Roman"/>
              </a:rPr>
              <a:t> </a:t>
            </a:r>
            <a:r>
              <a:rPr sz="2550" spc="-50" dirty="0">
                <a:latin typeface="Times New Roman"/>
                <a:cs typeface="Times New Roman"/>
              </a:rPr>
              <a:t>2</a:t>
            </a:r>
            <a:r>
              <a:rPr sz="2550" dirty="0">
                <a:latin typeface="Times New Roman"/>
                <a:cs typeface="Times New Roman"/>
              </a:rPr>
              <a:t>	to</a:t>
            </a:r>
            <a:r>
              <a:rPr sz="2550" spc="-35" dirty="0">
                <a:latin typeface="Times New Roman"/>
                <a:cs typeface="Times New Roman"/>
              </a:rPr>
              <a:t> </a:t>
            </a:r>
            <a:r>
              <a:rPr sz="2550" i="1" spc="-50" dirty="0">
                <a:latin typeface="Times New Roman"/>
                <a:cs typeface="Times New Roman"/>
              </a:rPr>
              <a:t>k</a:t>
            </a:r>
            <a:endParaRPr sz="2550">
              <a:latin typeface="Times New Roman"/>
              <a:cs typeface="Times New Roman"/>
            </a:endParaRPr>
          </a:p>
          <a:p>
            <a:pPr marL="12700" marR="216535" indent="436880">
              <a:lnSpc>
                <a:spcPct val="125899"/>
              </a:lnSpc>
              <a:tabLst>
                <a:tab pos="563880" algn="l"/>
                <a:tab pos="946785" algn="l"/>
                <a:tab pos="2629535" algn="l"/>
              </a:tabLst>
            </a:pPr>
            <a:r>
              <a:rPr sz="2550" spc="55" dirty="0">
                <a:latin typeface="Times New Roman"/>
                <a:cs typeface="Times New Roman"/>
              </a:rPr>
              <a:t>do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i="1" spc="70" dirty="0">
                <a:latin typeface="Times New Roman"/>
                <a:cs typeface="Times New Roman"/>
              </a:rPr>
              <a:t>C</a:t>
            </a:r>
            <a:r>
              <a:rPr sz="2550" spc="70" dirty="0">
                <a:latin typeface="Times New Roman"/>
                <a:cs typeface="Times New Roman"/>
              </a:rPr>
              <a:t>[</a:t>
            </a:r>
            <a:r>
              <a:rPr sz="2550" i="1" spc="70" dirty="0">
                <a:latin typeface="Times New Roman"/>
                <a:cs typeface="Times New Roman"/>
              </a:rPr>
              <a:t>i</a:t>
            </a:r>
            <a:r>
              <a:rPr sz="2550" spc="70" dirty="0">
                <a:latin typeface="Times New Roman"/>
                <a:cs typeface="Times New Roman"/>
              </a:rPr>
              <a:t>]</a:t>
            </a:r>
            <a:r>
              <a:rPr sz="2550" spc="-10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</a:t>
            </a:r>
            <a:r>
              <a:rPr sz="2550" spc="6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C</a:t>
            </a:r>
            <a:r>
              <a:rPr sz="2550" spc="70" dirty="0">
                <a:latin typeface="Times New Roman"/>
                <a:cs typeface="Times New Roman"/>
              </a:rPr>
              <a:t>[</a:t>
            </a:r>
            <a:r>
              <a:rPr sz="2550" i="1" spc="70" dirty="0">
                <a:latin typeface="Times New Roman"/>
                <a:cs typeface="Times New Roman"/>
              </a:rPr>
              <a:t>i</a:t>
            </a:r>
            <a:r>
              <a:rPr sz="2550" spc="70" dirty="0">
                <a:latin typeface="Times New Roman"/>
                <a:cs typeface="Times New Roman"/>
              </a:rPr>
              <a:t>]</a:t>
            </a:r>
            <a:r>
              <a:rPr sz="2550" spc="-22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</a:t>
            </a:r>
            <a:r>
              <a:rPr sz="2550" spc="-110" dirty="0">
                <a:latin typeface="Times New Roman"/>
                <a:cs typeface="Times New Roman"/>
              </a:rPr>
              <a:t> </a:t>
            </a:r>
            <a:r>
              <a:rPr sz="2550" i="1" spc="50" dirty="0">
                <a:latin typeface="Times New Roman"/>
                <a:cs typeface="Times New Roman"/>
              </a:rPr>
              <a:t>C</a:t>
            </a:r>
            <a:r>
              <a:rPr sz="2550" spc="50" dirty="0">
                <a:latin typeface="Times New Roman"/>
                <a:cs typeface="Times New Roman"/>
              </a:rPr>
              <a:t>[</a:t>
            </a:r>
            <a:r>
              <a:rPr sz="2550" i="1" spc="50" dirty="0">
                <a:latin typeface="Times New Roman"/>
                <a:cs typeface="Times New Roman"/>
              </a:rPr>
              <a:t>i</a:t>
            </a:r>
            <a:r>
              <a:rPr sz="2550" i="1" spc="-50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Symbol"/>
                <a:cs typeface="Symbol"/>
              </a:rPr>
              <a:t></a:t>
            </a:r>
            <a:r>
              <a:rPr sz="2550" spc="-370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Times New Roman"/>
                <a:cs typeface="Times New Roman"/>
              </a:rPr>
              <a:t>1]; </a:t>
            </a:r>
            <a:r>
              <a:rPr sz="2550" spc="25" dirty="0">
                <a:latin typeface="Times New Roman"/>
                <a:cs typeface="Times New Roman"/>
              </a:rPr>
              <a:t>for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i="1" dirty="0">
                <a:latin typeface="Times New Roman"/>
                <a:cs typeface="Times New Roman"/>
              </a:rPr>
              <a:t>j</a:t>
            </a:r>
            <a:r>
              <a:rPr sz="2550" i="1" spc="21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</a:t>
            </a:r>
            <a:r>
              <a:rPr sz="2550" spc="17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length</a:t>
            </a:r>
            <a:r>
              <a:rPr sz="2550" dirty="0">
                <a:latin typeface="Times New Roman"/>
                <a:cs typeface="Times New Roman"/>
              </a:rPr>
              <a:t>[</a:t>
            </a:r>
            <a:r>
              <a:rPr sz="2550" spc="-215" dirty="0">
                <a:latin typeface="Times New Roman"/>
                <a:cs typeface="Times New Roman"/>
              </a:rPr>
              <a:t> </a:t>
            </a:r>
            <a:r>
              <a:rPr sz="2550" i="1" spc="-25" dirty="0">
                <a:latin typeface="Times New Roman"/>
                <a:cs typeface="Times New Roman"/>
              </a:rPr>
              <a:t>A</a:t>
            </a:r>
            <a:r>
              <a:rPr sz="2550" spc="-25" dirty="0">
                <a:latin typeface="Times New Roman"/>
                <a:cs typeface="Times New Roman"/>
              </a:rPr>
              <a:t>]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105" dirty="0">
                <a:latin typeface="Times New Roman"/>
                <a:cs typeface="Times New Roman"/>
              </a:rPr>
              <a:t>downto1</a:t>
            </a:r>
            <a:endParaRPr sz="2550">
              <a:latin typeface="Times New Roman"/>
              <a:cs typeface="Times New Roman"/>
            </a:endParaRPr>
          </a:p>
          <a:p>
            <a:pPr marL="449580">
              <a:lnSpc>
                <a:spcPct val="100000"/>
              </a:lnSpc>
              <a:spcBef>
                <a:spcPts val="1165"/>
              </a:spcBef>
              <a:tabLst>
                <a:tab pos="956944" algn="l"/>
              </a:tabLst>
            </a:pPr>
            <a:r>
              <a:rPr sz="2550" spc="30" dirty="0">
                <a:latin typeface="Times New Roman"/>
                <a:cs typeface="Times New Roman"/>
              </a:rPr>
              <a:t>do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-20" dirty="0">
                <a:latin typeface="Times New Roman"/>
                <a:cs typeface="Times New Roman"/>
              </a:rPr>
              <a:t>begin</a:t>
            </a:r>
            <a:endParaRPr sz="2550">
              <a:latin typeface="Times New Roman"/>
              <a:cs typeface="Times New Roman"/>
            </a:endParaRPr>
          </a:p>
          <a:p>
            <a:pPr marL="990600">
              <a:lnSpc>
                <a:spcPct val="100000"/>
              </a:lnSpc>
              <a:spcBef>
                <a:spcPts val="815"/>
              </a:spcBef>
              <a:tabLst>
                <a:tab pos="3036570" algn="l"/>
              </a:tabLst>
            </a:pPr>
            <a:r>
              <a:rPr sz="2550" i="1" dirty="0">
                <a:latin typeface="Times New Roman"/>
                <a:cs typeface="Times New Roman"/>
              </a:rPr>
              <a:t>B</a:t>
            </a:r>
            <a:r>
              <a:rPr sz="2550" dirty="0">
                <a:latin typeface="Times New Roman"/>
                <a:cs typeface="Times New Roman"/>
              </a:rPr>
              <a:t>[</a:t>
            </a:r>
            <a:r>
              <a:rPr sz="2550" i="1" dirty="0">
                <a:latin typeface="Times New Roman"/>
                <a:cs typeface="Times New Roman"/>
              </a:rPr>
              <a:t>C</a:t>
            </a:r>
            <a:r>
              <a:rPr sz="2550" dirty="0">
                <a:latin typeface="Times New Roman"/>
                <a:cs typeface="Times New Roman"/>
              </a:rPr>
              <a:t>[</a:t>
            </a:r>
            <a:r>
              <a:rPr sz="2550" spc="-24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[</a:t>
            </a:r>
            <a:r>
              <a:rPr sz="2550" spc="35" dirty="0">
                <a:latin typeface="Times New Roman"/>
                <a:cs typeface="Times New Roman"/>
              </a:rPr>
              <a:t> </a:t>
            </a:r>
            <a:r>
              <a:rPr sz="2550" i="1" spc="50" dirty="0">
                <a:latin typeface="Times New Roman"/>
                <a:cs typeface="Times New Roman"/>
              </a:rPr>
              <a:t>j</a:t>
            </a:r>
            <a:r>
              <a:rPr sz="2550" spc="50" dirty="0">
                <a:latin typeface="Times New Roman"/>
                <a:cs typeface="Times New Roman"/>
              </a:rPr>
              <a:t>]]]</a:t>
            </a:r>
            <a:r>
              <a:rPr sz="2550" spc="-50" dirty="0">
                <a:latin typeface="Times New Roman"/>
                <a:cs typeface="Times New Roman"/>
              </a:rPr>
              <a:t> </a:t>
            </a:r>
            <a:r>
              <a:rPr sz="2550" spc="-50" dirty="0">
                <a:latin typeface="Symbol"/>
                <a:cs typeface="Symbol"/>
              </a:rPr>
              <a:t>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[</a:t>
            </a:r>
            <a:r>
              <a:rPr sz="2550" spc="-105" dirty="0">
                <a:latin typeface="Times New Roman"/>
                <a:cs typeface="Times New Roman"/>
              </a:rPr>
              <a:t> </a:t>
            </a:r>
            <a:r>
              <a:rPr sz="2550" i="1" spc="40" dirty="0">
                <a:latin typeface="Times New Roman"/>
                <a:cs typeface="Times New Roman"/>
              </a:rPr>
              <a:t>j</a:t>
            </a:r>
            <a:r>
              <a:rPr sz="2550" spc="40" dirty="0">
                <a:latin typeface="Times New Roman"/>
                <a:cs typeface="Times New Roman"/>
              </a:rPr>
              <a:t>];</a:t>
            </a:r>
            <a:endParaRPr sz="2550">
              <a:latin typeface="Times New Roman"/>
              <a:cs typeface="Times New Roman"/>
            </a:endParaRPr>
          </a:p>
          <a:p>
            <a:pPr marL="967740">
              <a:lnSpc>
                <a:spcPct val="100000"/>
              </a:lnSpc>
              <a:spcBef>
                <a:spcPts val="805"/>
              </a:spcBef>
            </a:pPr>
            <a:r>
              <a:rPr sz="2550" i="1" spc="50" dirty="0">
                <a:latin typeface="Times New Roman"/>
                <a:cs typeface="Times New Roman"/>
              </a:rPr>
              <a:t>C</a:t>
            </a:r>
            <a:r>
              <a:rPr sz="2550" spc="50" dirty="0">
                <a:latin typeface="Times New Roman"/>
                <a:cs typeface="Times New Roman"/>
              </a:rPr>
              <a:t>[</a:t>
            </a:r>
            <a:r>
              <a:rPr sz="2550" spc="-27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[</a:t>
            </a:r>
            <a:r>
              <a:rPr sz="2550" spc="-105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j</a:t>
            </a:r>
            <a:r>
              <a:rPr sz="2550" spc="60" dirty="0">
                <a:latin typeface="Times New Roman"/>
                <a:cs typeface="Times New Roman"/>
              </a:rPr>
              <a:t>]]</a:t>
            </a:r>
            <a:r>
              <a:rPr sz="2550" spc="-12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</a:t>
            </a:r>
            <a:r>
              <a:rPr sz="2550" spc="25" dirty="0">
                <a:latin typeface="Times New Roman"/>
                <a:cs typeface="Times New Roman"/>
              </a:rPr>
              <a:t> </a:t>
            </a:r>
            <a:r>
              <a:rPr sz="2550" i="1" spc="50" dirty="0">
                <a:latin typeface="Times New Roman"/>
                <a:cs typeface="Times New Roman"/>
              </a:rPr>
              <a:t>C</a:t>
            </a:r>
            <a:r>
              <a:rPr sz="2550" spc="50" dirty="0">
                <a:latin typeface="Times New Roman"/>
                <a:cs typeface="Times New Roman"/>
              </a:rPr>
              <a:t>[</a:t>
            </a:r>
            <a:r>
              <a:rPr sz="2550" spc="-27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[</a:t>
            </a:r>
            <a:r>
              <a:rPr sz="2550" spc="-15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j</a:t>
            </a:r>
            <a:r>
              <a:rPr sz="2550" spc="60" dirty="0">
                <a:latin typeface="Times New Roman"/>
                <a:cs typeface="Times New Roman"/>
              </a:rPr>
              <a:t>]]</a:t>
            </a:r>
            <a:r>
              <a:rPr sz="2550" spc="-215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Symbol"/>
                <a:cs typeface="Symbol"/>
              </a:rPr>
              <a:t></a:t>
            </a:r>
            <a:r>
              <a:rPr sz="2550" spc="-370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Times New Roman"/>
                <a:cs typeface="Times New Roman"/>
              </a:rPr>
              <a:t>1;</a:t>
            </a:r>
            <a:endParaRPr sz="2550">
              <a:latin typeface="Times New Roman"/>
              <a:cs typeface="Times New Roman"/>
            </a:endParaRPr>
          </a:p>
          <a:p>
            <a:pPr marL="536575">
              <a:lnSpc>
                <a:spcPct val="100000"/>
              </a:lnSpc>
              <a:spcBef>
                <a:spcPts val="780"/>
              </a:spcBef>
            </a:pPr>
            <a:r>
              <a:rPr sz="2550" dirty="0">
                <a:latin typeface="Times New Roman"/>
                <a:cs typeface="Times New Roman"/>
              </a:rPr>
              <a:t>end</a:t>
            </a:r>
            <a:r>
              <a:rPr sz="2550" spc="5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-</a:t>
            </a:r>
            <a:r>
              <a:rPr sz="2550" spc="-195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Times New Roman"/>
                <a:cs typeface="Times New Roman"/>
              </a:rPr>
              <a:t>for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7571" y="1277239"/>
            <a:ext cx="58928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i="1" spc="50" dirty="0">
                <a:latin typeface="Times New Roman"/>
                <a:cs typeface="Times New Roman"/>
              </a:rPr>
              <a:t>O</a:t>
            </a:r>
            <a:r>
              <a:rPr sz="2250" spc="50" dirty="0">
                <a:latin typeface="Times New Roman"/>
                <a:cs typeface="Times New Roman"/>
              </a:rPr>
              <a:t>(</a:t>
            </a:r>
            <a:r>
              <a:rPr sz="2250" i="1" spc="50" dirty="0">
                <a:latin typeface="Times New Roman"/>
                <a:cs typeface="Times New Roman"/>
              </a:rPr>
              <a:t>k</a:t>
            </a:r>
            <a:r>
              <a:rPr sz="2250" spc="5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6715" y="2267534"/>
            <a:ext cx="586105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i="1" spc="-20" dirty="0">
                <a:latin typeface="Times New Roman"/>
                <a:cs typeface="Times New Roman"/>
              </a:rPr>
              <a:t>O</a:t>
            </a:r>
            <a:r>
              <a:rPr sz="2250" spc="-20" dirty="0">
                <a:latin typeface="Times New Roman"/>
                <a:cs typeface="Times New Roman"/>
              </a:rPr>
              <a:t>(</a:t>
            </a:r>
            <a:r>
              <a:rPr sz="2250" i="1" spc="-20" dirty="0">
                <a:latin typeface="Times New Roman"/>
                <a:cs typeface="Times New Roman"/>
              </a:rPr>
              <a:t>n</a:t>
            </a:r>
            <a:r>
              <a:rPr sz="2250" spc="-2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0515" y="3182492"/>
            <a:ext cx="58928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i="1" spc="50" dirty="0">
                <a:latin typeface="Times New Roman"/>
                <a:cs typeface="Times New Roman"/>
              </a:rPr>
              <a:t>O</a:t>
            </a:r>
            <a:r>
              <a:rPr sz="2250" spc="50" dirty="0">
                <a:latin typeface="Times New Roman"/>
                <a:cs typeface="Times New Roman"/>
              </a:rPr>
              <a:t>(</a:t>
            </a:r>
            <a:r>
              <a:rPr sz="2250" i="1" spc="50" dirty="0">
                <a:latin typeface="Times New Roman"/>
                <a:cs typeface="Times New Roman"/>
              </a:rPr>
              <a:t>k</a:t>
            </a:r>
            <a:r>
              <a:rPr sz="2250" spc="5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0515" y="4173473"/>
            <a:ext cx="58610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i="1" spc="-20" dirty="0">
                <a:latin typeface="Times New Roman"/>
                <a:cs typeface="Times New Roman"/>
              </a:rPr>
              <a:t>O</a:t>
            </a:r>
            <a:r>
              <a:rPr sz="2250" spc="-20" dirty="0">
                <a:latin typeface="Times New Roman"/>
                <a:cs typeface="Times New Roman"/>
              </a:rPr>
              <a:t>(</a:t>
            </a:r>
            <a:r>
              <a:rPr sz="2250" i="1" spc="-20" dirty="0">
                <a:latin typeface="Times New Roman"/>
                <a:cs typeface="Times New Roman"/>
              </a:rPr>
              <a:t>n</a:t>
            </a:r>
            <a:r>
              <a:rPr sz="2250" spc="-2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8938" y="5820917"/>
            <a:ext cx="1295400" cy="381000"/>
          </a:xfrm>
          <a:prstGeom prst="rect">
            <a:avLst/>
          </a:prstGeom>
          <a:ln w="25907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ts val="2440"/>
              </a:lnSpc>
            </a:pPr>
            <a:r>
              <a:rPr sz="2250" i="1" dirty="0">
                <a:latin typeface="Times New Roman"/>
                <a:cs typeface="Times New Roman"/>
              </a:rPr>
              <a:t>O</a:t>
            </a:r>
            <a:r>
              <a:rPr sz="2250" dirty="0">
                <a:latin typeface="Times New Roman"/>
                <a:cs typeface="Times New Roman"/>
              </a:rPr>
              <a:t>(</a:t>
            </a:r>
            <a:r>
              <a:rPr sz="2250" i="1" dirty="0">
                <a:latin typeface="Times New Roman"/>
                <a:cs typeface="Times New Roman"/>
              </a:rPr>
              <a:t>n</a:t>
            </a:r>
            <a:r>
              <a:rPr sz="2250" i="1" spc="-16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</a:t>
            </a:r>
            <a:r>
              <a:rPr sz="2250" spc="-9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k</a:t>
            </a:r>
            <a:r>
              <a:rPr sz="2250" i="1" spc="-340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Counting</a:t>
            </a:r>
            <a:r>
              <a:rPr spc="-145" dirty="0"/>
              <a:t> </a:t>
            </a:r>
            <a:r>
              <a:rPr dirty="0"/>
              <a:t>sort</a:t>
            </a:r>
            <a:r>
              <a:rPr spc="-140" dirty="0"/>
              <a:t> </a:t>
            </a:r>
            <a:r>
              <a:rPr spc="-50" dirty="0"/>
              <a:t>…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888860" y="1681071"/>
            <a:ext cx="4407535" cy="2689860"/>
          </a:xfrm>
          <a:prstGeom prst="rect">
            <a:avLst/>
          </a:prstGeom>
        </p:spPr>
        <p:txBody>
          <a:bodyPr vert="horz" wrap="square" lIns="0" tIns="263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75"/>
              </a:spcBef>
            </a:pPr>
            <a:r>
              <a:rPr sz="3200" b="1" dirty="0">
                <a:latin typeface="Arial"/>
                <a:cs typeface="Arial"/>
              </a:rPr>
              <a:t>Counting</a:t>
            </a:r>
            <a:r>
              <a:rPr sz="3200" b="1" spc="-1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sort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Arial"/>
                <a:cs typeface="Arial"/>
              </a:rPr>
              <a:t>stable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720"/>
              </a:spcBef>
            </a:pPr>
            <a:r>
              <a:rPr sz="2800" b="1" dirty="0">
                <a:solidFill>
                  <a:srgbClr val="006EC0"/>
                </a:solidFill>
                <a:latin typeface="Arial"/>
                <a:cs typeface="Arial"/>
              </a:rPr>
              <a:t>That</a:t>
            </a:r>
            <a:r>
              <a:rPr sz="2800" b="1" spc="-5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6EC0"/>
                </a:solidFill>
                <a:latin typeface="Arial"/>
                <a:cs typeface="Arial"/>
              </a:rPr>
              <a:t>is,</a:t>
            </a:r>
            <a:r>
              <a:rPr sz="2800" b="1" spc="-8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6EC0"/>
                </a:solidFill>
                <a:latin typeface="Arial"/>
                <a:cs typeface="Arial"/>
              </a:rPr>
              <a:t>the</a:t>
            </a:r>
            <a:r>
              <a:rPr sz="2800" b="1" spc="-5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6EC0"/>
                </a:solidFill>
                <a:latin typeface="Arial"/>
                <a:cs typeface="Arial"/>
              </a:rPr>
              <a:t>same</a:t>
            </a:r>
            <a:r>
              <a:rPr sz="2800" b="1" spc="-7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6EC0"/>
                </a:solidFill>
                <a:latin typeface="Arial"/>
                <a:cs typeface="Arial"/>
              </a:rPr>
              <a:t>value </a:t>
            </a:r>
            <a:r>
              <a:rPr sz="2800" b="1" dirty="0">
                <a:solidFill>
                  <a:srgbClr val="006EC0"/>
                </a:solidFill>
                <a:latin typeface="Arial"/>
                <a:cs typeface="Arial"/>
              </a:rPr>
              <a:t>appear</a:t>
            </a:r>
            <a:r>
              <a:rPr sz="2800" b="1" spc="-6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6EC0"/>
                </a:solidFill>
                <a:latin typeface="Arial"/>
                <a:cs typeface="Arial"/>
              </a:rPr>
              <a:t>in</a:t>
            </a:r>
            <a:r>
              <a:rPr sz="2800" b="1" spc="-9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6EC0"/>
                </a:solidFill>
                <a:latin typeface="Arial"/>
                <a:cs typeface="Arial"/>
              </a:rPr>
              <a:t>the</a:t>
            </a:r>
            <a:r>
              <a:rPr sz="2800" b="1" spc="-6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6EC0"/>
                </a:solidFill>
                <a:latin typeface="Arial"/>
                <a:cs typeface="Arial"/>
              </a:rPr>
              <a:t>output</a:t>
            </a:r>
            <a:r>
              <a:rPr sz="2800" b="1" spc="-5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6EC0"/>
                </a:solidFill>
                <a:latin typeface="Arial"/>
                <a:cs typeface="Arial"/>
              </a:rPr>
              <a:t>array </a:t>
            </a:r>
            <a:r>
              <a:rPr sz="2800" b="1" dirty="0">
                <a:solidFill>
                  <a:srgbClr val="006EC0"/>
                </a:solidFill>
                <a:latin typeface="Arial"/>
                <a:cs typeface="Arial"/>
              </a:rPr>
              <a:t>in</a:t>
            </a:r>
            <a:r>
              <a:rPr sz="2800" b="1" spc="-6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6EC0"/>
                </a:solidFill>
                <a:latin typeface="Arial"/>
                <a:cs typeface="Arial"/>
              </a:rPr>
              <a:t>the</a:t>
            </a:r>
            <a:r>
              <a:rPr sz="2800" b="1" spc="-5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6EC0"/>
                </a:solidFill>
                <a:latin typeface="Arial"/>
                <a:cs typeface="Arial"/>
              </a:rPr>
              <a:t>same</a:t>
            </a:r>
            <a:r>
              <a:rPr sz="2800" b="1" spc="-6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6EC0"/>
                </a:solidFill>
                <a:latin typeface="Arial"/>
                <a:cs typeface="Arial"/>
              </a:rPr>
              <a:t>order</a:t>
            </a:r>
            <a:r>
              <a:rPr sz="2800" b="1" spc="-6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6EC0"/>
                </a:solidFill>
                <a:latin typeface="Arial"/>
                <a:cs typeface="Arial"/>
              </a:rPr>
              <a:t>as</a:t>
            </a:r>
            <a:r>
              <a:rPr sz="2800" b="1" spc="-4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006EC0"/>
                </a:solidFill>
                <a:latin typeface="Arial"/>
                <a:cs typeface="Arial"/>
              </a:rPr>
              <a:t>they </a:t>
            </a:r>
            <a:r>
              <a:rPr sz="2800" b="1" dirty="0">
                <a:solidFill>
                  <a:srgbClr val="006EC0"/>
                </a:solidFill>
                <a:latin typeface="Arial"/>
                <a:cs typeface="Arial"/>
              </a:rPr>
              <a:t>do</a:t>
            </a:r>
            <a:r>
              <a:rPr sz="2800" b="1" spc="-6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6EC0"/>
                </a:solidFill>
                <a:latin typeface="Arial"/>
                <a:cs typeface="Arial"/>
              </a:rPr>
              <a:t>in</a:t>
            </a:r>
            <a:r>
              <a:rPr sz="2800" b="1" spc="-7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6EC0"/>
                </a:solidFill>
                <a:latin typeface="Arial"/>
                <a:cs typeface="Arial"/>
              </a:rPr>
              <a:t>the</a:t>
            </a:r>
            <a:r>
              <a:rPr sz="2800" b="1" spc="-4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6EC0"/>
                </a:solidFill>
                <a:latin typeface="Arial"/>
                <a:cs typeface="Arial"/>
              </a:rPr>
              <a:t>input</a:t>
            </a:r>
            <a:r>
              <a:rPr sz="2800" b="1" spc="-4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6EC0"/>
                </a:solidFill>
                <a:latin typeface="Arial"/>
                <a:cs typeface="Arial"/>
              </a:rPr>
              <a:t>array.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766" y="1232151"/>
            <a:ext cx="9679940" cy="2015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marR="30480" indent="-292735">
              <a:lnSpc>
                <a:spcPct val="131300"/>
              </a:lnSpc>
              <a:spcBef>
                <a:spcPts val="100"/>
              </a:spcBef>
              <a:buChar char="•"/>
              <a:tabLst>
                <a:tab pos="330835" algn="l"/>
                <a:tab pos="4937760" algn="l"/>
              </a:tabLst>
            </a:pPr>
            <a:r>
              <a:rPr sz="3200" dirty="0">
                <a:latin typeface="Microsoft Sans Serif"/>
                <a:cs typeface="Microsoft Sans Serif"/>
              </a:rPr>
              <a:t>Represents</a:t>
            </a:r>
            <a:r>
              <a:rPr sz="3200" spc="-6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keys</a:t>
            </a:r>
            <a:r>
              <a:rPr sz="3200" spc="-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as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5" dirty="0">
                <a:solidFill>
                  <a:srgbClr val="DD0011"/>
                </a:solidFill>
                <a:latin typeface="Microsoft Sans Serif"/>
                <a:cs typeface="Microsoft Sans Serif"/>
              </a:rPr>
              <a:t>d</a:t>
            </a:r>
            <a:r>
              <a:rPr sz="3200" spc="-25" dirty="0">
                <a:latin typeface="Microsoft Sans Serif"/>
                <a:cs typeface="Microsoft Sans Serif"/>
              </a:rPr>
              <a:t>-</a:t>
            </a:r>
            <a:r>
              <a:rPr sz="3200" dirty="0">
                <a:latin typeface="Microsoft Sans Serif"/>
                <a:cs typeface="Microsoft Sans Serif"/>
              </a:rPr>
              <a:t>digit</a:t>
            </a:r>
            <a:r>
              <a:rPr sz="3200" spc="-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numbers</a:t>
            </a:r>
            <a:r>
              <a:rPr sz="3200" spc="-4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in</a:t>
            </a:r>
            <a:r>
              <a:rPr sz="3200" spc="-3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some</a:t>
            </a:r>
            <a:r>
              <a:rPr sz="3200" spc="-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base-</a:t>
            </a:r>
            <a:r>
              <a:rPr sz="3200" spc="-50" dirty="0">
                <a:solidFill>
                  <a:srgbClr val="DD0011"/>
                </a:solidFill>
                <a:latin typeface="Microsoft Sans Serif"/>
                <a:cs typeface="Microsoft Sans Serif"/>
              </a:rPr>
              <a:t>k </a:t>
            </a:r>
            <a:r>
              <a:rPr sz="3200" dirty="0">
                <a:latin typeface="Microsoft Sans Serif"/>
                <a:cs typeface="Microsoft Sans Serif"/>
              </a:rPr>
              <a:t>key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=</a:t>
            </a:r>
            <a:r>
              <a:rPr sz="3200" spc="6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x</a:t>
            </a:r>
            <a:r>
              <a:rPr sz="3150" spc="-15" baseline="-17195" dirty="0">
                <a:latin typeface="Microsoft Sans Serif"/>
                <a:cs typeface="Microsoft Sans Serif"/>
              </a:rPr>
              <a:t>1</a:t>
            </a:r>
            <a:r>
              <a:rPr sz="3200" spc="-10" dirty="0">
                <a:latin typeface="Microsoft Sans Serif"/>
                <a:cs typeface="Microsoft Sans Serif"/>
              </a:rPr>
              <a:t>x</a:t>
            </a:r>
            <a:r>
              <a:rPr sz="3150" spc="-15" baseline="-17195" dirty="0">
                <a:latin typeface="Microsoft Sans Serif"/>
                <a:cs typeface="Microsoft Sans Serif"/>
              </a:rPr>
              <a:t>2</a:t>
            </a:r>
            <a:r>
              <a:rPr sz="3200" spc="-10" dirty="0">
                <a:latin typeface="Microsoft Sans Serif"/>
                <a:cs typeface="Microsoft Sans Serif"/>
              </a:rPr>
              <a:t>...x</a:t>
            </a:r>
            <a:r>
              <a:rPr sz="3150" spc="-15" baseline="-17195" dirty="0">
                <a:solidFill>
                  <a:srgbClr val="DD0011"/>
                </a:solidFill>
                <a:latin typeface="Microsoft Sans Serif"/>
                <a:cs typeface="Microsoft Sans Serif"/>
              </a:rPr>
              <a:t>d</a:t>
            </a:r>
            <a:r>
              <a:rPr sz="3150" baseline="-17195" dirty="0">
                <a:solidFill>
                  <a:srgbClr val="DD0011"/>
                </a:solidFill>
                <a:latin typeface="Microsoft Sans Serif"/>
                <a:cs typeface="Microsoft Sans Serif"/>
              </a:rPr>
              <a:t>	</a:t>
            </a:r>
            <a:r>
              <a:rPr sz="3200" dirty="0">
                <a:latin typeface="Microsoft Sans Serif"/>
                <a:cs typeface="Microsoft Sans Serif"/>
              </a:rPr>
              <a:t>where</a:t>
            </a:r>
            <a:r>
              <a:rPr sz="3200" spc="-35" dirty="0">
                <a:latin typeface="Microsoft Sans Serif"/>
                <a:cs typeface="Microsoft Sans Serif"/>
              </a:rPr>
              <a:t> 0≤x</a:t>
            </a:r>
            <a:r>
              <a:rPr sz="3150" spc="-52" baseline="-17195" dirty="0">
                <a:latin typeface="Microsoft Sans Serif"/>
                <a:cs typeface="Microsoft Sans Serif"/>
              </a:rPr>
              <a:t>i</a:t>
            </a:r>
            <a:r>
              <a:rPr sz="3200" spc="-35" dirty="0">
                <a:latin typeface="Microsoft Sans Serif"/>
                <a:cs typeface="Microsoft Sans Serif"/>
              </a:rPr>
              <a:t>≤</a:t>
            </a:r>
            <a:r>
              <a:rPr sz="3200" spc="-35" dirty="0">
                <a:solidFill>
                  <a:srgbClr val="DD0011"/>
                </a:solidFill>
                <a:latin typeface="Microsoft Sans Serif"/>
                <a:cs typeface="Microsoft Sans Serif"/>
              </a:rPr>
              <a:t>k</a:t>
            </a:r>
            <a:r>
              <a:rPr sz="3200" spc="-35" dirty="0">
                <a:latin typeface="Microsoft Sans Serif"/>
                <a:cs typeface="Microsoft Sans Serif"/>
              </a:rPr>
              <a:t>-</a:t>
            </a:r>
            <a:r>
              <a:rPr sz="3200" spc="-50" dirty="0">
                <a:latin typeface="Microsoft Sans Serif"/>
                <a:cs typeface="Microsoft Sans Serif"/>
              </a:rPr>
              <a:t>1</a:t>
            </a:r>
            <a:endParaRPr sz="3200">
              <a:latin typeface="Microsoft Sans Serif"/>
              <a:cs typeface="Microsoft Sans Serif"/>
            </a:endParaRPr>
          </a:p>
          <a:p>
            <a:pPr marL="330200" lvl="1" indent="-229235">
              <a:lnSpc>
                <a:spcPct val="100000"/>
              </a:lnSpc>
              <a:spcBef>
                <a:spcPts val="1739"/>
              </a:spcBef>
              <a:buChar char="•"/>
              <a:tabLst>
                <a:tab pos="330835" algn="l"/>
                <a:tab pos="2247900" algn="l"/>
              </a:tabLst>
            </a:pPr>
            <a:r>
              <a:rPr sz="3200" spc="-10" dirty="0">
                <a:latin typeface="Microsoft Sans Serif"/>
                <a:cs typeface="Microsoft Sans Serif"/>
              </a:rPr>
              <a:t>Example:</a:t>
            </a:r>
            <a:r>
              <a:rPr sz="3200" dirty="0">
                <a:latin typeface="Microsoft Sans Serif"/>
                <a:cs typeface="Microsoft Sans Serif"/>
              </a:rPr>
              <a:t>	</a:t>
            </a:r>
            <a:r>
              <a:rPr sz="3200" spc="-10" dirty="0">
                <a:latin typeface="Microsoft Sans Serif"/>
                <a:cs typeface="Microsoft Sans Serif"/>
              </a:rPr>
              <a:t>key=15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3548" y="4016705"/>
            <a:ext cx="39439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Microsoft Sans Serif"/>
                <a:cs typeface="Microsoft Sans Serif"/>
              </a:rPr>
              <a:t>key</a:t>
            </a:r>
            <a:r>
              <a:rPr sz="3150" baseline="-17195" dirty="0">
                <a:latin typeface="Microsoft Sans Serif"/>
                <a:cs typeface="Microsoft Sans Serif"/>
              </a:rPr>
              <a:t>10</a:t>
            </a:r>
            <a:r>
              <a:rPr sz="3150" spc="397" baseline="-1719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=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15, </a:t>
            </a:r>
            <a:r>
              <a:rPr sz="3200" dirty="0">
                <a:solidFill>
                  <a:srgbClr val="DD0011"/>
                </a:solidFill>
                <a:latin typeface="Microsoft Sans Serif"/>
                <a:cs typeface="Microsoft Sans Serif"/>
              </a:rPr>
              <a:t>d</a:t>
            </a:r>
            <a:r>
              <a:rPr sz="3200" dirty="0">
                <a:latin typeface="Microsoft Sans Serif"/>
                <a:cs typeface="Microsoft Sans Serif"/>
              </a:rPr>
              <a:t>=2,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solidFill>
                  <a:srgbClr val="DD0011"/>
                </a:solidFill>
                <a:latin typeface="Microsoft Sans Serif"/>
                <a:cs typeface="Microsoft Sans Serif"/>
              </a:rPr>
              <a:t>k</a:t>
            </a:r>
            <a:r>
              <a:rPr sz="3200" spc="-20" dirty="0">
                <a:latin typeface="Microsoft Sans Serif"/>
                <a:cs typeface="Microsoft Sans Serif"/>
              </a:rPr>
              <a:t>=10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7805" y="4016705"/>
            <a:ext cx="24479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Microsoft Sans Serif"/>
                <a:cs typeface="Microsoft Sans Serif"/>
              </a:rPr>
              <a:t>where</a:t>
            </a:r>
            <a:r>
              <a:rPr sz="3200" spc="-7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0≤x</a:t>
            </a:r>
            <a:r>
              <a:rPr sz="3150" spc="-15" baseline="-17195" dirty="0">
                <a:latin typeface="Microsoft Sans Serif"/>
                <a:cs typeface="Microsoft Sans Serif"/>
              </a:rPr>
              <a:t>i</a:t>
            </a:r>
            <a:r>
              <a:rPr sz="3200" spc="-10" dirty="0">
                <a:latin typeface="Microsoft Sans Serif"/>
                <a:cs typeface="Microsoft Sans Serif"/>
              </a:rPr>
              <a:t>≤</a:t>
            </a:r>
            <a:r>
              <a:rPr sz="3200" spc="-10" dirty="0">
                <a:solidFill>
                  <a:srgbClr val="DD0011"/>
                </a:solidFill>
                <a:latin typeface="Microsoft Sans Serif"/>
                <a:cs typeface="Microsoft Sans Serif"/>
              </a:rPr>
              <a:t>9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3548" y="5297525"/>
            <a:ext cx="39262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Microsoft Sans Serif"/>
                <a:cs typeface="Microsoft Sans Serif"/>
              </a:rPr>
              <a:t>key</a:t>
            </a:r>
            <a:r>
              <a:rPr sz="3150" baseline="-17195" dirty="0">
                <a:latin typeface="Microsoft Sans Serif"/>
                <a:cs typeface="Microsoft Sans Serif"/>
              </a:rPr>
              <a:t>2</a:t>
            </a:r>
            <a:r>
              <a:rPr sz="3150" spc="434" baseline="-1719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=</a:t>
            </a:r>
            <a:r>
              <a:rPr sz="3200" spc="45" dirty="0">
                <a:latin typeface="Microsoft Sans Serif"/>
                <a:cs typeface="Microsoft Sans Serif"/>
              </a:rPr>
              <a:t> </a:t>
            </a:r>
            <a:r>
              <a:rPr sz="3200" spc="-130" dirty="0">
                <a:latin typeface="Microsoft Sans Serif"/>
                <a:cs typeface="Microsoft Sans Serif"/>
              </a:rPr>
              <a:t>1111,</a:t>
            </a:r>
            <a:r>
              <a:rPr sz="3200" spc="-160" dirty="0"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DD0011"/>
                </a:solidFill>
                <a:latin typeface="Microsoft Sans Serif"/>
                <a:cs typeface="Microsoft Sans Serif"/>
              </a:rPr>
              <a:t>d</a:t>
            </a:r>
            <a:r>
              <a:rPr sz="3200" dirty="0">
                <a:latin typeface="Microsoft Sans Serif"/>
                <a:cs typeface="Microsoft Sans Serif"/>
              </a:rPr>
              <a:t>=4, </a:t>
            </a:r>
            <a:r>
              <a:rPr sz="3200" spc="-25" dirty="0">
                <a:solidFill>
                  <a:srgbClr val="DD0011"/>
                </a:solidFill>
                <a:latin typeface="Microsoft Sans Serif"/>
                <a:cs typeface="Microsoft Sans Serif"/>
              </a:rPr>
              <a:t>k</a:t>
            </a:r>
            <a:r>
              <a:rPr sz="3200" spc="-25" dirty="0">
                <a:latin typeface="Microsoft Sans Serif"/>
                <a:cs typeface="Microsoft Sans Serif"/>
              </a:rPr>
              <a:t>=2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49263" y="5297525"/>
            <a:ext cx="24536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Microsoft Sans Serif"/>
                <a:cs typeface="Microsoft Sans Serif"/>
              </a:rPr>
              <a:t>where</a:t>
            </a:r>
            <a:r>
              <a:rPr sz="3200" spc="-9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0≤x</a:t>
            </a:r>
            <a:r>
              <a:rPr sz="3150" spc="-15" baseline="-17195" dirty="0">
                <a:latin typeface="Microsoft Sans Serif"/>
                <a:cs typeface="Microsoft Sans Serif"/>
              </a:rPr>
              <a:t>i</a:t>
            </a:r>
            <a:r>
              <a:rPr sz="3200" spc="-10" dirty="0">
                <a:latin typeface="Microsoft Sans Serif"/>
                <a:cs typeface="Microsoft Sans Serif"/>
              </a:rPr>
              <a:t>≤</a:t>
            </a:r>
            <a:r>
              <a:rPr sz="3200" spc="-10" dirty="0">
                <a:solidFill>
                  <a:srgbClr val="DD0011"/>
                </a:solidFill>
                <a:latin typeface="Microsoft Sans Serif"/>
                <a:cs typeface="Microsoft Sans Serif"/>
              </a:rPr>
              <a:t>1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Radix</a:t>
            </a:r>
            <a:r>
              <a:rPr spc="-220" dirty="0"/>
              <a:t> </a:t>
            </a:r>
            <a:r>
              <a:rPr spc="-20" dirty="0"/>
              <a:t>Sort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E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1623</Words>
  <Application>Microsoft Office PowerPoint</Application>
  <PresentationFormat>Widescreen</PresentationFormat>
  <Paragraphs>268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Cambria</vt:lpstr>
      <vt:lpstr>Comic Sans MS</vt:lpstr>
      <vt:lpstr>Microsoft Sans Serif</vt:lpstr>
      <vt:lpstr>Symbol</vt:lpstr>
      <vt:lpstr>Times New Roman</vt:lpstr>
      <vt:lpstr>Office Theme</vt:lpstr>
      <vt:lpstr>Chapter 6: Non-comparison Sorting</vt:lpstr>
      <vt:lpstr>How Fast Can We Sort?</vt:lpstr>
      <vt:lpstr>Can we do better?</vt:lpstr>
      <vt:lpstr>PowerPoint Presentation</vt:lpstr>
      <vt:lpstr>Counting Sort</vt:lpstr>
      <vt:lpstr>Counting sort …</vt:lpstr>
      <vt:lpstr>Counting sort …</vt:lpstr>
      <vt:lpstr>PowerPoint Presentation</vt:lpstr>
      <vt:lpstr>Radix Sort</vt:lpstr>
      <vt:lpstr>Radix Sort …</vt:lpstr>
      <vt:lpstr>Radix Sort …</vt:lpstr>
      <vt:lpstr>Analysis of Radix Sort</vt:lpstr>
      <vt:lpstr>Bucket Sort</vt:lpstr>
      <vt:lpstr>Bucket Sort</vt:lpstr>
      <vt:lpstr>Bucket Sort ..</vt:lpstr>
      <vt:lpstr>Bucket Sort ..</vt:lpstr>
      <vt:lpstr>Bucket Sort ..</vt:lpstr>
      <vt:lpstr>Analysis of Bucket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ankur.chat31@gmail.com</cp:lastModifiedBy>
  <cp:revision>1</cp:revision>
  <dcterms:created xsi:type="dcterms:W3CDTF">2022-09-28T09:24:20Z</dcterms:created>
  <dcterms:modified xsi:type="dcterms:W3CDTF">2022-09-28T09:26:27Z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2022-09-28T00:00:00Z</vt:filetime>
  </property>
  <property fmtid="{D5CDD505-2E9C-101B-9397-08002B2CF9AE}" pid="5" name="Producer">
    <vt:lpwstr>Microsoft® PowerPoint® 2016</vt:lpwstr>
  </property>
</Properties>
</file>