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830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66FFFF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66FFFF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66FFFF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66FFFF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597396"/>
            <a:ext cx="12192000" cy="260350"/>
          </a:xfrm>
          <a:custGeom>
            <a:avLst/>
            <a:gdLst/>
            <a:ahLst/>
            <a:cxnLst/>
            <a:rect l="l" t="t" r="r" b="b"/>
            <a:pathLst>
              <a:path w="12192000" h="260350">
                <a:moveTo>
                  <a:pt x="12192000" y="0"/>
                </a:moveTo>
                <a:lnTo>
                  <a:pt x="0" y="0"/>
                </a:lnTo>
                <a:lnTo>
                  <a:pt x="0" y="260222"/>
                </a:lnTo>
                <a:lnTo>
                  <a:pt x="12192000" y="260222"/>
                </a:lnTo>
                <a:lnTo>
                  <a:pt x="121920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17443" y="1234566"/>
            <a:ext cx="6357112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66FFFF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17443" y="1234566"/>
            <a:ext cx="6357112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66FFFF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02436"/>
            <a:ext cx="12192000" cy="5394960"/>
          </a:xfrm>
          <a:custGeom>
            <a:avLst/>
            <a:gdLst/>
            <a:ahLst/>
            <a:cxnLst/>
            <a:rect l="l" t="t" r="r" b="b"/>
            <a:pathLst>
              <a:path w="12192000" h="5394959">
                <a:moveTo>
                  <a:pt x="12192000" y="0"/>
                </a:moveTo>
                <a:lnTo>
                  <a:pt x="0" y="0"/>
                </a:lnTo>
                <a:lnTo>
                  <a:pt x="0" y="5394960"/>
                </a:lnTo>
                <a:lnTo>
                  <a:pt x="12192000" y="53949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0667" y="5986270"/>
            <a:ext cx="12218035" cy="871855"/>
            <a:chOff x="-10667" y="5986270"/>
            <a:chExt cx="12218035" cy="871855"/>
          </a:xfrm>
        </p:grpSpPr>
        <p:sp>
          <p:nvSpPr>
            <p:cNvPr id="4" name="object 4"/>
            <p:cNvSpPr/>
            <p:nvPr/>
          </p:nvSpPr>
          <p:spPr>
            <a:xfrm>
              <a:off x="0" y="6836663"/>
              <a:ext cx="12192000" cy="20955"/>
            </a:xfrm>
            <a:custGeom>
              <a:avLst/>
              <a:gdLst/>
              <a:ahLst/>
              <a:cxnLst/>
              <a:rect l="l" t="t" r="r" b="b"/>
              <a:pathLst>
                <a:path w="12192000" h="20954">
                  <a:moveTo>
                    <a:pt x="12192000" y="0"/>
                  </a:moveTo>
                  <a:lnTo>
                    <a:pt x="0" y="0"/>
                  </a:lnTo>
                  <a:lnTo>
                    <a:pt x="0" y="20949"/>
                  </a:lnTo>
                  <a:lnTo>
                    <a:pt x="12192000" y="2094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757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" y="5998462"/>
              <a:ext cx="12192000" cy="838200"/>
            </a:xfrm>
            <a:custGeom>
              <a:avLst/>
              <a:gdLst/>
              <a:ahLst/>
              <a:cxnLst/>
              <a:rect l="l" t="t" r="r" b="b"/>
              <a:pathLst>
                <a:path w="12192000" h="838200">
                  <a:moveTo>
                    <a:pt x="1219200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12192000" y="838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86" y="5999224"/>
              <a:ext cx="12192000" cy="838200"/>
            </a:xfrm>
            <a:custGeom>
              <a:avLst/>
              <a:gdLst/>
              <a:ahLst/>
              <a:cxnLst/>
              <a:rect l="l" t="t" r="r" b="b"/>
              <a:pathLst>
                <a:path w="12192000" h="838200">
                  <a:moveTo>
                    <a:pt x="0" y="838199"/>
                  </a:moveTo>
                  <a:lnTo>
                    <a:pt x="12192000" y="83819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838199"/>
                  </a:lnTo>
                  <a:close/>
                </a:path>
              </a:pathLst>
            </a:custGeom>
            <a:ln w="25908">
              <a:solidFill>
                <a:srgbClr val="035C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 algn="ctr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Chapter </a:t>
            </a:r>
            <a:r>
              <a:rPr spc="-5" dirty="0"/>
              <a:t>4:</a:t>
            </a:r>
            <a:r>
              <a:rPr spc="-204" dirty="0"/>
              <a:t> </a:t>
            </a:r>
            <a:r>
              <a:rPr spc="-5" dirty="0"/>
              <a:t>Sorting</a:t>
            </a:r>
          </a:p>
          <a:p>
            <a:pPr marL="21590" algn="ctr">
              <a:lnSpc>
                <a:spcPct val="100000"/>
              </a:lnSpc>
              <a:spcBef>
                <a:spcPts val="35"/>
              </a:spcBef>
            </a:pPr>
            <a:r>
              <a:rPr sz="4800" spc="-5" dirty="0">
                <a:solidFill>
                  <a:srgbClr val="FFFFFF"/>
                </a:solidFill>
              </a:rPr>
              <a:t>Shell</a:t>
            </a:r>
            <a:r>
              <a:rPr sz="4800" spc="-90" dirty="0">
                <a:solidFill>
                  <a:srgbClr val="FFFFFF"/>
                </a:solidFill>
              </a:rPr>
              <a:t> </a:t>
            </a:r>
            <a:r>
              <a:rPr sz="4800" spc="-5" dirty="0">
                <a:solidFill>
                  <a:srgbClr val="FFFFFF"/>
                </a:solidFill>
              </a:rPr>
              <a:t>Sort</a:t>
            </a:r>
            <a:endParaRPr sz="4800"/>
          </a:p>
        </p:txBody>
      </p:sp>
      <p:grpSp>
        <p:nvGrpSpPr>
          <p:cNvPr id="8" name="object 8"/>
          <p:cNvGrpSpPr/>
          <p:nvPr/>
        </p:nvGrpSpPr>
        <p:grpSpPr>
          <a:xfrm>
            <a:off x="-6095" y="0"/>
            <a:ext cx="12204700" cy="1214755"/>
            <a:chOff x="-6095" y="0"/>
            <a:chExt cx="12204700" cy="1214755"/>
          </a:xfrm>
        </p:grpSpPr>
        <p:sp>
          <p:nvSpPr>
            <p:cNvPr id="9" name="object 9"/>
            <p:cNvSpPr/>
            <p:nvPr/>
          </p:nvSpPr>
          <p:spPr>
            <a:xfrm>
              <a:off x="0" y="0"/>
              <a:ext cx="12192000" cy="1202690"/>
            </a:xfrm>
            <a:custGeom>
              <a:avLst/>
              <a:gdLst/>
              <a:ahLst/>
              <a:cxnLst/>
              <a:rect l="l" t="t" r="r" b="b"/>
              <a:pathLst>
                <a:path w="12192000" h="1202690">
                  <a:moveTo>
                    <a:pt x="0" y="1202182"/>
                  </a:moveTo>
                  <a:lnTo>
                    <a:pt x="12192000" y="120218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202182"/>
                  </a:lnTo>
                  <a:close/>
                </a:path>
              </a:pathLst>
            </a:custGeom>
            <a:ln w="12192">
              <a:solidFill>
                <a:srgbClr val="035C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" y="74676"/>
              <a:ext cx="1828800" cy="10439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429761" y="5283"/>
            <a:ext cx="74580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9680" marR="5080" indent="-2507615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Caladea"/>
                <a:cs typeface="Caladea"/>
              </a:rPr>
              <a:t>DESIGN </a:t>
            </a:r>
            <a:r>
              <a:rPr sz="3600" b="1" dirty="0">
                <a:solidFill>
                  <a:srgbClr val="001F5F"/>
                </a:solidFill>
                <a:latin typeface="Caladea"/>
                <a:cs typeface="Caladea"/>
              </a:rPr>
              <a:t>&amp; </a:t>
            </a:r>
            <a:r>
              <a:rPr sz="3600" b="1" spc="-130" dirty="0">
                <a:solidFill>
                  <a:srgbClr val="001F5F"/>
                </a:solidFill>
                <a:latin typeface="Caladea"/>
                <a:cs typeface="Caladea"/>
              </a:rPr>
              <a:t>ANALYSIS </a:t>
            </a:r>
            <a:r>
              <a:rPr sz="3600" b="1" dirty="0">
                <a:solidFill>
                  <a:srgbClr val="001F5F"/>
                </a:solidFill>
                <a:latin typeface="Caladea"/>
                <a:cs typeface="Caladea"/>
              </a:rPr>
              <a:t>OF </a:t>
            </a:r>
            <a:r>
              <a:rPr sz="3600" b="1" spc="-20" dirty="0">
                <a:solidFill>
                  <a:srgbClr val="001F5F"/>
                </a:solidFill>
                <a:latin typeface="Caladea"/>
                <a:cs typeface="Caladea"/>
              </a:rPr>
              <a:t>ALGORITHM  (BCSC0012)</a:t>
            </a:r>
            <a:endParaRPr sz="3600">
              <a:latin typeface="Caladea"/>
              <a:cs typeface="Calade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09800" y="2965704"/>
            <a:ext cx="8279892" cy="2139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0889" y="2023998"/>
            <a:ext cx="2175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solidFill>
                  <a:srgbClr val="03405F"/>
                </a:solidFill>
                <a:latin typeface="Times New Roman"/>
                <a:cs typeface="Times New Roman"/>
              </a:rPr>
              <a:t>EXAMPLE</a:t>
            </a:r>
            <a:r>
              <a:rPr sz="2800" b="1" spc="-80" dirty="0">
                <a:solidFill>
                  <a:srgbClr val="03405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3405F"/>
                </a:solidFill>
                <a:latin typeface="Times New Roman"/>
                <a:cs typeface="Times New Roman"/>
              </a:rPr>
              <a:t>2: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93951" y="2654300"/>
          <a:ext cx="4876800" cy="3959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598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80C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80C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80C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80C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80C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80C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80C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80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93163" y="239344"/>
            <a:ext cx="4916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</a:rPr>
              <a:t>Shell Sort: </a:t>
            </a:r>
            <a:r>
              <a:rPr sz="4000" spc="-20" dirty="0">
                <a:solidFill>
                  <a:srgbClr val="FFFFFF"/>
                </a:solidFill>
              </a:rPr>
              <a:t>Example</a:t>
            </a:r>
            <a:r>
              <a:rPr sz="4000" spc="-95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2</a:t>
            </a:r>
            <a:endParaRPr sz="4000"/>
          </a:p>
        </p:txBody>
      </p:sp>
      <p:sp>
        <p:nvSpPr>
          <p:cNvPr id="6" name="object 6"/>
          <p:cNvSpPr/>
          <p:nvPr/>
        </p:nvSpPr>
        <p:spPr>
          <a:xfrm>
            <a:off x="96011" y="120395"/>
            <a:ext cx="1952244" cy="1045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8139" y="1268349"/>
            <a:ext cx="15665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1F455A"/>
                </a:solidFill>
                <a:latin typeface="Times New Roman"/>
                <a:cs typeface="Times New Roman"/>
              </a:rPr>
              <a:t>EXAMPLE</a:t>
            </a:r>
            <a:r>
              <a:rPr sz="2000" b="1" spc="-170" dirty="0">
                <a:solidFill>
                  <a:srgbClr val="1F455A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1F455A"/>
                </a:solidFill>
                <a:latin typeface="Times New Roman"/>
                <a:cs typeface="Times New Roman"/>
              </a:rPr>
              <a:t>2: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79625" y="1801876"/>
          <a:ext cx="6096000" cy="404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47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79625" y="3451225"/>
          <a:ext cx="6096000" cy="396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292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292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23087" y="2279650"/>
            <a:ext cx="23183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N=8 </a:t>
            </a:r>
            <a:r>
              <a:rPr sz="1800" b="1" dirty="0">
                <a:latin typeface="Times New Roman"/>
                <a:cs typeface="Times New Roman"/>
              </a:rPr>
              <a:t>; gap = </a:t>
            </a:r>
            <a:r>
              <a:rPr sz="1800" b="1" spc="-15" dirty="0">
                <a:latin typeface="Times New Roman"/>
                <a:cs typeface="Times New Roman"/>
              </a:rPr>
              <a:t>|_ </a:t>
            </a:r>
            <a:r>
              <a:rPr sz="1800" b="1" spc="-5" dirty="0">
                <a:latin typeface="Times New Roman"/>
                <a:cs typeface="Times New Roman"/>
              </a:rPr>
              <a:t>n/2 _|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-1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65" dirty="0">
                <a:latin typeface="Times New Roman"/>
                <a:cs typeface="Times New Roman"/>
              </a:rPr>
              <a:t>PASS </a:t>
            </a:r>
            <a:r>
              <a:rPr sz="1800" b="1" spc="-10" dirty="0">
                <a:latin typeface="Times New Roman"/>
                <a:cs typeface="Times New Roman"/>
              </a:rPr>
              <a:t>I: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79625" y="4297298"/>
          <a:ext cx="6096000" cy="3961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1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292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E2E9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25C1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292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E2E9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25C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79625" y="5075173"/>
          <a:ext cx="6096000" cy="3970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700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292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E2E9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25C1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292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E2E9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25C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79625" y="5832475"/>
          <a:ext cx="6096000" cy="396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4495800" y="3960876"/>
            <a:ext cx="226060" cy="281940"/>
            <a:chOff x="4495800" y="3960876"/>
            <a:chExt cx="226060" cy="281940"/>
          </a:xfrm>
        </p:grpSpPr>
        <p:sp>
          <p:nvSpPr>
            <p:cNvPr id="10" name="object 10"/>
            <p:cNvSpPr/>
            <p:nvPr/>
          </p:nvSpPr>
          <p:spPr>
            <a:xfrm>
              <a:off x="4504944" y="3970020"/>
              <a:ext cx="205740" cy="262255"/>
            </a:xfrm>
            <a:custGeom>
              <a:avLst/>
              <a:gdLst/>
              <a:ahLst/>
              <a:cxnLst/>
              <a:rect l="l" t="t" r="r" b="b"/>
              <a:pathLst>
                <a:path w="205739" h="262254">
                  <a:moveTo>
                    <a:pt x="154304" y="0"/>
                  </a:moveTo>
                  <a:lnTo>
                    <a:pt x="51434" y="0"/>
                  </a:lnTo>
                  <a:lnTo>
                    <a:pt x="51434" y="159130"/>
                  </a:lnTo>
                  <a:lnTo>
                    <a:pt x="0" y="159130"/>
                  </a:lnTo>
                  <a:lnTo>
                    <a:pt x="102869" y="262000"/>
                  </a:lnTo>
                  <a:lnTo>
                    <a:pt x="205739" y="159130"/>
                  </a:lnTo>
                  <a:lnTo>
                    <a:pt x="154304" y="159130"/>
                  </a:lnTo>
                  <a:lnTo>
                    <a:pt x="154304" y="0"/>
                  </a:lnTo>
                  <a:close/>
                </a:path>
              </a:pathLst>
            </a:custGeom>
            <a:solidFill>
              <a:srgbClr val="4188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05705" y="3970782"/>
              <a:ext cx="205740" cy="262255"/>
            </a:xfrm>
            <a:custGeom>
              <a:avLst/>
              <a:gdLst/>
              <a:ahLst/>
              <a:cxnLst/>
              <a:rect l="l" t="t" r="r" b="b"/>
              <a:pathLst>
                <a:path w="205739" h="262254">
                  <a:moveTo>
                    <a:pt x="0" y="159131"/>
                  </a:moveTo>
                  <a:lnTo>
                    <a:pt x="51435" y="159131"/>
                  </a:lnTo>
                  <a:lnTo>
                    <a:pt x="51435" y="0"/>
                  </a:lnTo>
                  <a:lnTo>
                    <a:pt x="154305" y="0"/>
                  </a:lnTo>
                  <a:lnTo>
                    <a:pt x="154305" y="159131"/>
                  </a:lnTo>
                  <a:lnTo>
                    <a:pt x="205740" y="159131"/>
                  </a:lnTo>
                  <a:lnTo>
                    <a:pt x="102870" y="262001"/>
                  </a:lnTo>
                  <a:lnTo>
                    <a:pt x="0" y="159131"/>
                  </a:lnTo>
                  <a:close/>
                </a:path>
              </a:pathLst>
            </a:custGeom>
            <a:ln w="19812">
              <a:solidFill>
                <a:srgbClr val="2C62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495800" y="4767071"/>
            <a:ext cx="226060" cy="283845"/>
            <a:chOff x="4495800" y="4767071"/>
            <a:chExt cx="226060" cy="283845"/>
          </a:xfrm>
        </p:grpSpPr>
        <p:sp>
          <p:nvSpPr>
            <p:cNvPr id="13" name="object 13"/>
            <p:cNvSpPr/>
            <p:nvPr/>
          </p:nvSpPr>
          <p:spPr>
            <a:xfrm>
              <a:off x="4504944" y="4776215"/>
              <a:ext cx="205740" cy="263525"/>
            </a:xfrm>
            <a:custGeom>
              <a:avLst/>
              <a:gdLst/>
              <a:ahLst/>
              <a:cxnLst/>
              <a:rect l="l" t="t" r="r" b="b"/>
              <a:pathLst>
                <a:path w="205739" h="263525">
                  <a:moveTo>
                    <a:pt x="154304" y="0"/>
                  </a:moveTo>
                  <a:lnTo>
                    <a:pt x="51434" y="0"/>
                  </a:lnTo>
                  <a:lnTo>
                    <a:pt x="51434" y="160146"/>
                  </a:lnTo>
                  <a:lnTo>
                    <a:pt x="0" y="160146"/>
                  </a:lnTo>
                  <a:lnTo>
                    <a:pt x="102869" y="263524"/>
                  </a:lnTo>
                  <a:lnTo>
                    <a:pt x="205739" y="160146"/>
                  </a:lnTo>
                  <a:lnTo>
                    <a:pt x="154304" y="160146"/>
                  </a:lnTo>
                  <a:lnTo>
                    <a:pt x="154304" y="0"/>
                  </a:lnTo>
                  <a:close/>
                </a:path>
              </a:pathLst>
            </a:custGeom>
            <a:solidFill>
              <a:srgbClr val="4188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05705" y="4776977"/>
              <a:ext cx="205740" cy="263525"/>
            </a:xfrm>
            <a:custGeom>
              <a:avLst/>
              <a:gdLst/>
              <a:ahLst/>
              <a:cxnLst/>
              <a:rect l="l" t="t" r="r" b="b"/>
              <a:pathLst>
                <a:path w="205739" h="263525">
                  <a:moveTo>
                    <a:pt x="0" y="160147"/>
                  </a:moveTo>
                  <a:lnTo>
                    <a:pt x="51435" y="160147"/>
                  </a:lnTo>
                  <a:lnTo>
                    <a:pt x="51435" y="0"/>
                  </a:lnTo>
                  <a:lnTo>
                    <a:pt x="154305" y="0"/>
                  </a:lnTo>
                  <a:lnTo>
                    <a:pt x="154305" y="160147"/>
                  </a:lnTo>
                  <a:lnTo>
                    <a:pt x="205740" y="160147"/>
                  </a:lnTo>
                  <a:lnTo>
                    <a:pt x="102870" y="263525"/>
                  </a:lnTo>
                  <a:lnTo>
                    <a:pt x="0" y="160147"/>
                  </a:lnTo>
                  <a:close/>
                </a:path>
              </a:pathLst>
            </a:custGeom>
            <a:ln w="19812">
              <a:solidFill>
                <a:srgbClr val="2C62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495800" y="5561076"/>
            <a:ext cx="226060" cy="281940"/>
            <a:chOff x="4495800" y="5561076"/>
            <a:chExt cx="226060" cy="281940"/>
          </a:xfrm>
        </p:grpSpPr>
        <p:sp>
          <p:nvSpPr>
            <p:cNvPr id="16" name="object 16"/>
            <p:cNvSpPr/>
            <p:nvPr/>
          </p:nvSpPr>
          <p:spPr>
            <a:xfrm>
              <a:off x="4504944" y="5570220"/>
              <a:ext cx="205740" cy="262255"/>
            </a:xfrm>
            <a:custGeom>
              <a:avLst/>
              <a:gdLst/>
              <a:ahLst/>
              <a:cxnLst/>
              <a:rect l="l" t="t" r="r" b="b"/>
              <a:pathLst>
                <a:path w="205739" h="262254">
                  <a:moveTo>
                    <a:pt x="154304" y="0"/>
                  </a:moveTo>
                  <a:lnTo>
                    <a:pt x="51434" y="0"/>
                  </a:lnTo>
                  <a:lnTo>
                    <a:pt x="51434" y="159181"/>
                  </a:lnTo>
                  <a:lnTo>
                    <a:pt x="0" y="159181"/>
                  </a:lnTo>
                  <a:lnTo>
                    <a:pt x="102869" y="262000"/>
                  </a:lnTo>
                  <a:lnTo>
                    <a:pt x="205739" y="159181"/>
                  </a:lnTo>
                  <a:lnTo>
                    <a:pt x="154304" y="159181"/>
                  </a:lnTo>
                  <a:lnTo>
                    <a:pt x="154304" y="0"/>
                  </a:lnTo>
                  <a:close/>
                </a:path>
              </a:pathLst>
            </a:custGeom>
            <a:solidFill>
              <a:srgbClr val="4188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05705" y="5570982"/>
              <a:ext cx="205740" cy="262255"/>
            </a:xfrm>
            <a:custGeom>
              <a:avLst/>
              <a:gdLst/>
              <a:ahLst/>
              <a:cxnLst/>
              <a:rect l="l" t="t" r="r" b="b"/>
              <a:pathLst>
                <a:path w="205739" h="262254">
                  <a:moveTo>
                    <a:pt x="0" y="159181"/>
                  </a:moveTo>
                  <a:lnTo>
                    <a:pt x="51435" y="159181"/>
                  </a:lnTo>
                  <a:lnTo>
                    <a:pt x="51435" y="0"/>
                  </a:lnTo>
                  <a:lnTo>
                    <a:pt x="154305" y="0"/>
                  </a:lnTo>
                  <a:lnTo>
                    <a:pt x="154305" y="159181"/>
                  </a:lnTo>
                  <a:lnTo>
                    <a:pt x="205740" y="159181"/>
                  </a:lnTo>
                  <a:lnTo>
                    <a:pt x="102870" y="262001"/>
                  </a:lnTo>
                  <a:lnTo>
                    <a:pt x="0" y="159181"/>
                  </a:lnTo>
                  <a:close/>
                </a:path>
              </a:pathLst>
            </a:custGeom>
            <a:ln w="19812">
              <a:solidFill>
                <a:srgbClr val="2C62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193163" y="239344"/>
            <a:ext cx="54190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</a:rPr>
              <a:t>Shell Sort: </a:t>
            </a:r>
            <a:r>
              <a:rPr sz="4000" spc="-20" dirty="0">
                <a:solidFill>
                  <a:srgbClr val="FFFFFF"/>
                </a:solidFill>
              </a:rPr>
              <a:t>Example </a:t>
            </a:r>
            <a:r>
              <a:rPr sz="4000" dirty="0">
                <a:solidFill>
                  <a:srgbClr val="FFFFFF"/>
                </a:solidFill>
              </a:rPr>
              <a:t>2</a:t>
            </a:r>
            <a:r>
              <a:rPr sz="4000" spc="-85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…</a:t>
            </a:r>
            <a:endParaRPr sz="4000"/>
          </a:p>
        </p:txBody>
      </p:sp>
      <p:sp>
        <p:nvSpPr>
          <p:cNvPr id="20" name="object 20"/>
          <p:cNvSpPr/>
          <p:nvPr/>
        </p:nvSpPr>
        <p:spPr>
          <a:xfrm>
            <a:off x="96011" y="120395"/>
            <a:ext cx="1952244" cy="1045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9365" y="1564376"/>
            <a:ext cx="1889125" cy="84010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000" b="1" spc="-65" dirty="0">
                <a:latin typeface="Times New Roman"/>
                <a:cs typeface="Times New Roman"/>
              </a:rPr>
              <a:t>PASS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II: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000" b="1" spc="5" dirty="0">
                <a:latin typeface="Times New Roman"/>
                <a:cs typeface="Times New Roman"/>
              </a:rPr>
              <a:t>gap </a:t>
            </a:r>
            <a:r>
              <a:rPr sz="2000" b="1" dirty="0">
                <a:latin typeface="Times New Roman"/>
                <a:cs typeface="Times New Roman"/>
              </a:rPr>
              <a:t>= </a:t>
            </a:r>
            <a:r>
              <a:rPr sz="2000" b="1" spc="-20" dirty="0">
                <a:latin typeface="Times New Roman"/>
                <a:cs typeface="Times New Roman"/>
              </a:rPr>
              <a:t>|_ </a:t>
            </a:r>
            <a:r>
              <a:rPr sz="2000" b="1" dirty="0">
                <a:latin typeface="Times New Roman"/>
                <a:cs typeface="Times New Roman"/>
              </a:rPr>
              <a:t>4/2 _| =</a:t>
            </a:r>
            <a:r>
              <a:rPr sz="2000" b="1" spc="-229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8552" y="2593848"/>
            <a:ext cx="6115812" cy="428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55725" y="3536950"/>
          <a:ext cx="6096000" cy="3959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598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55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292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55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292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55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292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55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29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55725" y="4298950"/>
          <a:ext cx="6096000" cy="396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5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292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5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292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5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292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5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29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55725" y="5048250"/>
          <a:ext cx="6096000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55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292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55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292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55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292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55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29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55725" y="5799137"/>
          <a:ext cx="6096000" cy="396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4264152" y="3121151"/>
            <a:ext cx="347980" cy="350520"/>
            <a:chOff x="4264152" y="3121151"/>
            <a:chExt cx="347980" cy="350520"/>
          </a:xfrm>
        </p:grpSpPr>
        <p:sp>
          <p:nvSpPr>
            <p:cNvPr id="9" name="object 9"/>
            <p:cNvSpPr/>
            <p:nvPr/>
          </p:nvSpPr>
          <p:spPr>
            <a:xfrm>
              <a:off x="4273296" y="3130295"/>
              <a:ext cx="327660" cy="330835"/>
            </a:xfrm>
            <a:custGeom>
              <a:avLst/>
              <a:gdLst/>
              <a:ahLst/>
              <a:cxnLst/>
              <a:rect l="l" t="t" r="r" b="b"/>
              <a:pathLst>
                <a:path w="327660" h="330835">
                  <a:moveTo>
                    <a:pt x="245744" y="0"/>
                  </a:moveTo>
                  <a:lnTo>
                    <a:pt x="81914" y="0"/>
                  </a:lnTo>
                  <a:lnTo>
                    <a:pt x="81914" y="165988"/>
                  </a:lnTo>
                  <a:lnTo>
                    <a:pt x="0" y="165988"/>
                  </a:lnTo>
                  <a:lnTo>
                    <a:pt x="163829" y="330326"/>
                  </a:lnTo>
                  <a:lnTo>
                    <a:pt x="327659" y="165988"/>
                  </a:lnTo>
                  <a:lnTo>
                    <a:pt x="245744" y="165988"/>
                  </a:lnTo>
                  <a:lnTo>
                    <a:pt x="245744" y="0"/>
                  </a:lnTo>
                  <a:close/>
                </a:path>
              </a:pathLst>
            </a:custGeom>
            <a:solidFill>
              <a:srgbClr val="4188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74058" y="3131057"/>
              <a:ext cx="327660" cy="330835"/>
            </a:xfrm>
            <a:custGeom>
              <a:avLst/>
              <a:gdLst/>
              <a:ahLst/>
              <a:cxnLst/>
              <a:rect l="l" t="t" r="r" b="b"/>
              <a:pathLst>
                <a:path w="327660" h="330835">
                  <a:moveTo>
                    <a:pt x="0" y="165988"/>
                  </a:moveTo>
                  <a:lnTo>
                    <a:pt x="81914" y="165988"/>
                  </a:lnTo>
                  <a:lnTo>
                    <a:pt x="81914" y="0"/>
                  </a:lnTo>
                  <a:lnTo>
                    <a:pt x="245744" y="0"/>
                  </a:lnTo>
                  <a:lnTo>
                    <a:pt x="245744" y="165988"/>
                  </a:lnTo>
                  <a:lnTo>
                    <a:pt x="327659" y="165988"/>
                  </a:lnTo>
                  <a:lnTo>
                    <a:pt x="163829" y="330326"/>
                  </a:lnTo>
                  <a:lnTo>
                    <a:pt x="0" y="165988"/>
                  </a:lnTo>
                  <a:close/>
                </a:path>
              </a:pathLst>
            </a:custGeom>
            <a:ln w="19812">
              <a:solidFill>
                <a:srgbClr val="2C62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264152" y="3954779"/>
            <a:ext cx="347980" cy="350520"/>
            <a:chOff x="4264152" y="3954779"/>
            <a:chExt cx="347980" cy="350520"/>
          </a:xfrm>
        </p:grpSpPr>
        <p:sp>
          <p:nvSpPr>
            <p:cNvPr id="12" name="object 12"/>
            <p:cNvSpPr/>
            <p:nvPr/>
          </p:nvSpPr>
          <p:spPr>
            <a:xfrm>
              <a:off x="4273296" y="3963923"/>
              <a:ext cx="327660" cy="330835"/>
            </a:xfrm>
            <a:custGeom>
              <a:avLst/>
              <a:gdLst/>
              <a:ahLst/>
              <a:cxnLst/>
              <a:rect l="l" t="t" r="r" b="b"/>
              <a:pathLst>
                <a:path w="327660" h="330835">
                  <a:moveTo>
                    <a:pt x="245744" y="0"/>
                  </a:moveTo>
                  <a:lnTo>
                    <a:pt x="81914" y="0"/>
                  </a:lnTo>
                  <a:lnTo>
                    <a:pt x="81914" y="165988"/>
                  </a:lnTo>
                  <a:lnTo>
                    <a:pt x="0" y="165988"/>
                  </a:lnTo>
                  <a:lnTo>
                    <a:pt x="163829" y="330326"/>
                  </a:lnTo>
                  <a:lnTo>
                    <a:pt x="327659" y="165988"/>
                  </a:lnTo>
                  <a:lnTo>
                    <a:pt x="245744" y="165988"/>
                  </a:lnTo>
                  <a:lnTo>
                    <a:pt x="245744" y="0"/>
                  </a:lnTo>
                  <a:close/>
                </a:path>
              </a:pathLst>
            </a:custGeom>
            <a:solidFill>
              <a:srgbClr val="4188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74058" y="3964685"/>
              <a:ext cx="327660" cy="330835"/>
            </a:xfrm>
            <a:custGeom>
              <a:avLst/>
              <a:gdLst/>
              <a:ahLst/>
              <a:cxnLst/>
              <a:rect l="l" t="t" r="r" b="b"/>
              <a:pathLst>
                <a:path w="327660" h="330835">
                  <a:moveTo>
                    <a:pt x="0" y="165988"/>
                  </a:moveTo>
                  <a:lnTo>
                    <a:pt x="81914" y="165988"/>
                  </a:lnTo>
                  <a:lnTo>
                    <a:pt x="81914" y="0"/>
                  </a:lnTo>
                  <a:lnTo>
                    <a:pt x="245744" y="0"/>
                  </a:lnTo>
                  <a:lnTo>
                    <a:pt x="245744" y="165988"/>
                  </a:lnTo>
                  <a:lnTo>
                    <a:pt x="327659" y="165988"/>
                  </a:lnTo>
                  <a:lnTo>
                    <a:pt x="163829" y="330326"/>
                  </a:lnTo>
                  <a:lnTo>
                    <a:pt x="0" y="165988"/>
                  </a:lnTo>
                  <a:close/>
                </a:path>
              </a:pathLst>
            </a:custGeom>
            <a:ln w="19812">
              <a:solidFill>
                <a:srgbClr val="2C62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264152" y="4707635"/>
            <a:ext cx="347980" cy="347980"/>
            <a:chOff x="4264152" y="4707635"/>
            <a:chExt cx="347980" cy="347980"/>
          </a:xfrm>
        </p:grpSpPr>
        <p:sp>
          <p:nvSpPr>
            <p:cNvPr id="15" name="object 15"/>
            <p:cNvSpPr/>
            <p:nvPr/>
          </p:nvSpPr>
          <p:spPr>
            <a:xfrm>
              <a:off x="4273296" y="4716779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60" h="327660">
                  <a:moveTo>
                    <a:pt x="245744" y="0"/>
                  </a:moveTo>
                  <a:lnTo>
                    <a:pt x="81914" y="0"/>
                  </a:lnTo>
                  <a:lnTo>
                    <a:pt x="81914" y="163830"/>
                  </a:lnTo>
                  <a:lnTo>
                    <a:pt x="0" y="163830"/>
                  </a:lnTo>
                  <a:lnTo>
                    <a:pt x="163829" y="327660"/>
                  </a:lnTo>
                  <a:lnTo>
                    <a:pt x="327659" y="163830"/>
                  </a:lnTo>
                  <a:lnTo>
                    <a:pt x="245744" y="163830"/>
                  </a:lnTo>
                  <a:lnTo>
                    <a:pt x="245744" y="0"/>
                  </a:lnTo>
                  <a:close/>
                </a:path>
              </a:pathLst>
            </a:custGeom>
            <a:solidFill>
              <a:srgbClr val="4188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74058" y="4717541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60" h="327660">
                  <a:moveTo>
                    <a:pt x="0" y="163829"/>
                  </a:moveTo>
                  <a:lnTo>
                    <a:pt x="81914" y="163829"/>
                  </a:lnTo>
                  <a:lnTo>
                    <a:pt x="81914" y="0"/>
                  </a:lnTo>
                  <a:lnTo>
                    <a:pt x="245744" y="0"/>
                  </a:lnTo>
                  <a:lnTo>
                    <a:pt x="245744" y="163829"/>
                  </a:lnTo>
                  <a:lnTo>
                    <a:pt x="327659" y="163829"/>
                  </a:lnTo>
                  <a:lnTo>
                    <a:pt x="163829" y="327659"/>
                  </a:lnTo>
                  <a:lnTo>
                    <a:pt x="0" y="163829"/>
                  </a:lnTo>
                  <a:close/>
                </a:path>
              </a:pathLst>
            </a:custGeom>
            <a:ln w="19812">
              <a:solidFill>
                <a:srgbClr val="2C62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264152" y="5448300"/>
            <a:ext cx="347980" cy="350520"/>
            <a:chOff x="4264152" y="5448300"/>
            <a:chExt cx="347980" cy="350520"/>
          </a:xfrm>
        </p:grpSpPr>
        <p:sp>
          <p:nvSpPr>
            <p:cNvPr id="18" name="object 18"/>
            <p:cNvSpPr/>
            <p:nvPr/>
          </p:nvSpPr>
          <p:spPr>
            <a:xfrm>
              <a:off x="4273296" y="5457444"/>
              <a:ext cx="327660" cy="330835"/>
            </a:xfrm>
            <a:custGeom>
              <a:avLst/>
              <a:gdLst/>
              <a:ahLst/>
              <a:cxnLst/>
              <a:rect l="l" t="t" r="r" b="b"/>
              <a:pathLst>
                <a:path w="327660" h="330835">
                  <a:moveTo>
                    <a:pt x="245744" y="0"/>
                  </a:moveTo>
                  <a:lnTo>
                    <a:pt x="81914" y="0"/>
                  </a:lnTo>
                  <a:lnTo>
                    <a:pt x="81914" y="166814"/>
                  </a:lnTo>
                  <a:lnTo>
                    <a:pt x="0" y="166814"/>
                  </a:lnTo>
                  <a:lnTo>
                    <a:pt x="163829" y="330580"/>
                  </a:lnTo>
                  <a:lnTo>
                    <a:pt x="327659" y="166814"/>
                  </a:lnTo>
                  <a:lnTo>
                    <a:pt x="245744" y="166814"/>
                  </a:lnTo>
                  <a:lnTo>
                    <a:pt x="245744" y="0"/>
                  </a:lnTo>
                  <a:close/>
                </a:path>
              </a:pathLst>
            </a:custGeom>
            <a:solidFill>
              <a:srgbClr val="4188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74058" y="5458205"/>
              <a:ext cx="327660" cy="330835"/>
            </a:xfrm>
            <a:custGeom>
              <a:avLst/>
              <a:gdLst/>
              <a:ahLst/>
              <a:cxnLst/>
              <a:rect l="l" t="t" r="r" b="b"/>
              <a:pathLst>
                <a:path w="327660" h="330835">
                  <a:moveTo>
                    <a:pt x="0" y="166814"/>
                  </a:moveTo>
                  <a:lnTo>
                    <a:pt x="81914" y="166814"/>
                  </a:lnTo>
                  <a:lnTo>
                    <a:pt x="81914" y="0"/>
                  </a:lnTo>
                  <a:lnTo>
                    <a:pt x="245744" y="0"/>
                  </a:lnTo>
                  <a:lnTo>
                    <a:pt x="245744" y="166814"/>
                  </a:lnTo>
                  <a:lnTo>
                    <a:pt x="327659" y="166814"/>
                  </a:lnTo>
                  <a:lnTo>
                    <a:pt x="163829" y="330581"/>
                  </a:lnTo>
                  <a:lnTo>
                    <a:pt x="0" y="166814"/>
                  </a:lnTo>
                  <a:close/>
                </a:path>
              </a:pathLst>
            </a:custGeom>
            <a:ln w="19812">
              <a:solidFill>
                <a:srgbClr val="2C62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193163" y="239344"/>
            <a:ext cx="54190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</a:rPr>
              <a:t>Shell Sort: </a:t>
            </a:r>
            <a:r>
              <a:rPr sz="4000" spc="-20" dirty="0">
                <a:solidFill>
                  <a:srgbClr val="FFFFFF"/>
                </a:solidFill>
              </a:rPr>
              <a:t>Example </a:t>
            </a:r>
            <a:r>
              <a:rPr sz="4000" dirty="0">
                <a:solidFill>
                  <a:srgbClr val="FFFFFF"/>
                </a:solidFill>
              </a:rPr>
              <a:t>2</a:t>
            </a:r>
            <a:r>
              <a:rPr sz="4000" spc="-85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…</a:t>
            </a:r>
            <a:endParaRPr sz="4000"/>
          </a:p>
        </p:txBody>
      </p:sp>
      <p:sp>
        <p:nvSpPr>
          <p:cNvPr id="22" name="object 22"/>
          <p:cNvSpPr/>
          <p:nvPr/>
        </p:nvSpPr>
        <p:spPr>
          <a:xfrm>
            <a:off x="96011" y="120395"/>
            <a:ext cx="1952244" cy="1045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9365" y="1941058"/>
            <a:ext cx="1889125" cy="84010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000" b="1" spc="-65" dirty="0">
                <a:latin typeface="Times New Roman"/>
                <a:cs typeface="Times New Roman"/>
              </a:rPr>
              <a:t>PASS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III: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000" b="1" spc="5" dirty="0">
                <a:latin typeface="Times New Roman"/>
                <a:cs typeface="Times New Roman"/>
              </a:rPr>
              <a:t>gap </a:t>
            </a:r>
            <a:r>
              <a:rPr sz="2000" b="1" dirty="0">
                <a:latin typeface="Times New Roman"/>
                <a:cs typeface="Times New Roman"/>
              </a:rPr>
              <a:t>= </a:t>
            </a:r>
            <a:r>
              <a:rPr sz="2000" b="1" spc="-20" dirty="0">
                <a:latin typeface="Times New Roman"/>
                <a:cs typeface="Times New Roman"/>
              </a:rPr>
              <a:t>|_ </a:t>
            </a:r>
            <a:r>
              <a:rPr sz="2000" b="1" dirty="0">
                <a:latin typeface="Times New Roman"/>
                <a:cs typeface="Times New Roman"/>
              </a:rPr>
              <a:t>2/2 _| =</a:t>
            </a:r>
            <a:r>
              <a:rPr sz="2000" b="1" spc="-229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91996" y="3075432"/>
            <a:ext cx="6115811" cy="426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79550" y="4064000"/>
          <a:ext cx="6096000" cy="396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96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96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96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96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96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96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96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96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79550" y="5073650"/>
          <a:ext cx="6096000" cy="396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369308" y="3598164"/>
            <a:ext cx="348615" cy="347980"/>
            <a:chOff x="4369308" y="3598164"/>
            <a:chExt cx="348615" cy="347980"/>
          </a:xfrm>
        </p:grpSpPr>
        <p:sp>
          <p:nvSpPr>
            <p:cNvPr id="7" name="object 7"/>
            <p:cNvSpPr/>
            <p:nvPr/>
          </p:nvSpPr>
          <p:spPr>
            <a:xfrm>
              <a:off x="4378452" y="3607308"/>
              <a:ext cx="328930" cy="327660"/>
            </a:xfrm>
            <a:custGeom>
              <a:avLst/>
              <a:gdLst/>
              <a:ahLst/>
              <a:cxnLst/>
              <a:rect l="l" t="t" r="r" b="b"/>
              <a:pathLst>
                <a:path w="328929" h="327660">
                  <a:moveTo>
                    <a:pt x="246634" y="0"/>
                  </a:moveTo>
                  <a:lnTo>
                    <a:pt x="82169" y="0"/>
                  </a:lnTo>
                  <a:lnTo>
                    <a:pt x="82169" y="163830"/>
                  </a:lnTo>
                  <a:lnTo>
                    <a:pt x="0" y="163830"/>
                  </a:lnTo>
                  <a:lnTo>
                    <a:pt x="164464" y="327660"/>
                  </a:lnTo>
                  <a:lnTo>
                    <a:pt x="328802" y="163830"/>
                  </a:lnTo>
                  <a:lnTo>
                    <a:pt x="246634" y="163830"/>
                  </a:lnTo>
                  <a:lnTo>
                    <a:pt x="246634" y="0"/>
                  </a:lnTo>
                  <a:close/>
                </a:path>
              </a:pathLst>
            </a:custGeom>
            <a:solidFill>
              <a:srgbClr val="4188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79214" y="3608070"/>
              <a:ext cx="328930" cy="327660"/>
            </a:xfrm>
            <a:custGeom>
              <a:avLst/>
              <a:gdLst/>
              <a:ahLst/>
              <a:cxnLst/>
              <a:rect l="l" t="t" r="r" b="b"/>
              <a:pathLst>
                <a:path w="328929" h="327660">
                  <a:moveTo>
                    <a:pt x="0" y="163829"/>
                  </a:moveTo>
                  <a:lnTo>
                    <a:pt x="82169" y="163829"/>
                  </a:lnTo>
                  <a:lnTo>
                    <a:pt x="82169" y="0"/>
                  </a:lnTo>
                  <a:lnTo>
                    <a:pt x="246634" y="0"/>
                  </a:lnTo>
                  <a:lnTo>
                    <a:pt x="246634" y="163829"/>
                  </a:lnTo>
                  <a:lnTo>
                    <a:pt x="328802" y="163829"/>
                  </a:lnTo>
                  <a:lnTo>
                    <a:pt x="164464" y="327659"/>
                  </a:lnTo>
                  <a:lnTo>
                    <a:pt x="0" y="163829"/>
                  </a:lnTo>
                  <a:close/>
                </a:path>
              </a:pathLst>
            </a:custGeom>
            <a:ln w="19811">
              <a:solidFill>
                <a:srgbClr val="2C62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369308" y="4669535"/>
            <a:ext cx="348615" cy="347980"/>
            <a:chOff x="4369308" y="4669535"/>
            <a:chExt cx="348615" cy="347980"/>
          </a:xfrm>
        </p:grpSpPr>
        <p:sp>
          <p:nvSpPr>
            <p:cNvPr id="10" name="object 10"/>
            <p:cNvSpPr/>
            <p:nvPr/>
          </p:nvSpPr>
          <p:spPr>
            <a:xfrm>
              <a:off x="4378452" y="4678679"/>
              <a:ext cx="328930" cy="327660"/>
            </a:xfrm>
            <a:custGeom>
              <a:avLst/>
              <a:gdLst/>
              <a:ahLst/>
              <a:cxnLst/>
              <a:rect l="l" t="t" r="r" b="b"/>
              <a:pathLst>
                <a:path w="328929" h="327660">
                  <a:moveTo>
                    <a:pt x="246634" y="0"/>
                  </a:moveTo>
                  <a:lnTo>
                    <a:pt x="82169" y="0"/>
                  </a:lnTo>
                  <a:lnTo>
                    <a:pt x="82169" y="163830"/>
                  </a:lnTo>
                  <a:lnTo>
                    <a:pt x="0" y="163830"/>
                  </a:lnTo>
                  <a:lnTo>
                    <a:pt x="164464" y="327660"/>
                  </a:lnTo>
                  <a:lnTo>
                    <a:pt x="328802" y="163830"/>
                  </a:lnTo>
                  <a:lnTo>
                    <a:pt x="246634" y="163830"/>
                  </a:lnTo>
                  <a:lnTo>
                    <a:pt x="246634" y="0"/>
                  </a:lnTo>
                  <a:close/>
                </a:path>
              </a:pathLst>
            </a:custGeom>
            <a:solidFill>
              <a:srgbClr val="4188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79214" y="4679441"/>
              <a:ext cx="328930" cy="327660"/>
            </a:xfrm>
            <a:custGeom>
              <a:avLst/>
              <a:gdLst/>
              <a:ahLst/>
              <a:cxnLst/>
              <a:rect l="l" t="t" r="r" b="b"/>
              <a:pathLst>
                <a:path w="328929" h="327660">
                  <a:moveTo>
                    <a:pt x="0" y="163829"/>
                  </a:moveTo>
                  <a:lnTo>
                    <a:pt x="82169" y="163829"/>
                  </a:lnTo>
                  <a:lnTo>
                    <a:pt x="82169" y="0"/>
                  </a:lnTo>
                  <a:lnTo>
                    <a:pt x="246634" y="0"/>
                  </a:lnTo>
                  <a:lnTo>
                    <a:pt x="246634" y="163829"/>
                  </a:lnTo>
                  <a:lnTo>
                    <a:pt x="328802" y="163829"/>
                  </a:lnTo>
                  <a:lnTo>
                    <a:pt x="164464" y="327659"/>
                  </a:lnTo>
                  <a:lnTo>
                    <a:pt x="0" y="163829"/>
                  </a:lnTo>
                  <a:close/>
                </a:path>
              </a:pathLst>
            </a:custGeom>
            <a:ln w="19812">
              <a:solidFill>
                <a:srgbClr val="2C62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193163" y="239344"/>
            <a:ext cx="54190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</a:rPr>
              <a:t>Shell Sort: </a:t>
            </a:r>
            <a:r>
              <a:rPr sz="4000" spc="-20" dirty="0">
                <a:solidFill>
                  <a:srgbClr val="FFFFFF"/>
                </a:solidFill>
              </a:rPr>
              <a:t>Example </a:t>
            </a:r>
            <a:r>
              <a:rPr sz="4000" dirty="0">
                <a:solidFill>
                  <a:srgbClr val="FFFFFF"/>
                </a:solidFill>
              </a:rPr>
              <a:t>2</a:t>
            </a:r>
            <a:r>
              <a:rPr sz="4000" spc="-85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…</a:t>
            </a:r>
            <a:endParaRPr sz="4000"/>
          </a:p>
        </p:txBody>
      </p:sp>
      <p:sp>
        <p:nvSpPr>
          <p:cNvPr id="14" name="object 14"/>
          <p:cNvSpPr/>
          <p:nvPr/>
        </p:nvSpPr>
        <p:spPr>
          <a:xfrm>
            <a:off x="96011" y="120395"/>
            <a:ext cx="1952244" cy="1045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93163" y="239344"/>
            <a:ext cx="48755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</a:rPr>
              <a:t>Shell Sort:</a:t>
            </a:r>
            <a:r>
              <a:rPr sz="4000" spc="-10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Algorithm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96011" y="120395"/>
            <a:ext cx="1952244" cy="1045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5900" y="1499277"/>
            <a:ext cx="3944620" cy="97155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600" b="1" dirty="0">
                <a:latin typeface="Times New Roman"/>
                <a:cs typeface="Times New Roman"/>
              </a:rPr>
              <a:t>Shell </a:t>
            </a:r>
            <a:r>
              <a:rPr sz="2600" b="1" spc="-5" dirty="0">
                <a:latin typeface="Times New Roman"/>
                <a:cs typeface="Times New Roman"/>
              </a:rPr>
              <a:t>sort( </a:t>
            </a:r>
            <a:r>
              <a:rPr sz="2600" b="1" dirty="0">
                <a:latin typeface="Times New Roman"/>
                <a:cs typeface="Times New Roman"/>
              </a:rPr>
              <a:t>A,</a:t>
            </a:r>
            <a:r>
              <a:rPr sz="2600" b="1" spc="-3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n)</a:t>
            </a:r>
            <a:endParaRPr sz="2600">
              <a:latin typeface="Times New Roman"/>
              <a:cs typeface="Times New Roman"/>
            </a:endParaRPr>
          </a:p>
          <a:p>
            <a:pPr marL="425450">
              <a:lnSpc>
                <a:spcPct val="100000"/>
              </a:lnSpc>
              <a:spcBef>
                <a:spcPts val="600"/>
              </a:spcBef>
              <a:tabLst>
                <a:tab pos="1598930" algn="l"/>
                <a:tab pos="3290570" algn="l"/>
              </a:tabLst>
            </a:pPr>
            <a:r>
              <a:rPr sz="2600" b="1" dirty="0">
                <a:latin typeface="Times New Roman"/>
                <a:cs typeface="Times New Roman"/>
              </a:rPr>
              <a:t>Step1:-	for</a:t>
            </a:r>
            <a:r>
              <a:rPr sz="2600" b="1" spc="-1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(i=</a:t>
            </a:r>
            <a:r>
              <a:rPr sz="2600" b="1" spc="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n/2;	i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&gt;0;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2859" y="1972792"/>
            <a:ext cx="89598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6990">
              <a:lnSpc>
                <a:spcPct val="119200"/>
              </a:lnSpc>
              <a:spcBef>
                <a:spcPts val="100"/>
              </a:spcBef>
            </a:pPr>
            <a:r>
              <a:rPr sz="2600" b="1" spc="-5" dirty="0">
                <a:latin typeface="Times New Roman"/>
                <a:cs typeface="Times New Roman"/>
              </a:rPr>
              <a:t>i=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i/2)  j++)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904" y="2444978"/>
            <a:ext cx="3399790" cy="970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100"/>
              </a:spcBef>
              <a:tabLst>
                <a:tab pos="1433195" algn="l"/>
                <a:tab pos="2794000" algn="l"/>
              </a:tabLst>
            </a:pPr>
            <a:r>
              <a:rPr sz="2600" b="1" dirty="0">
                <a:latin typeface="Times New Roman"/>
                <a:cs typeface="Times New Roman"/>
              </a:rPr>
              <a:t>Step2</a:t>
            </a:r>
            <a:r>
              <a:rPr sz="2600" b="1" spc="5" dirty="0">
                <a:latin typeface="Times New Roman"/>
                <a:cs typeface="Times New Roman"/>
              </a:rPr>
              <a:t>:</a:t>
            </a:r>
            <a:r>
              <a:rPr sz="2600" b="1" dirty="0">
                <a:latin typeface="Times New Roman"/>
                <a:cs typeface="Times New Roman"/>
              </a:rPr>
              <a:t>-	for(j</a:t>
            </a:r>
            <a:r>
              <a:rPr sz="2600" b="1" spc="-5" dirty="0">
                <a:latin typeface="Times New Roman"/>
                <a:cs typeface="Times New Roman"/>
              </a:rPr>
              <a:t>=i</a:t>
            </a:r>
            <a:r>
              <a:rPr sz="2600" b="1" dirty="0">
                <a:latin typeface="Times New Roman"/>
                <a:cs typeface="Times New Roman"/>
              </a:rPr>
              <a:t>;	</a:t>
            </a:r>
            <a:r>
              <a:rPr sz="2600" b="1" spc="-15" dirty="0">
                <a:latin typeface="Times New Roman"/>
                <a:cs typeface="Times New Roman"/>
              </a:rPr>
              <a:t>j</a:t>
            </a:r>
            <a:r>
              <a:rPr sz="2600" b="1" dirty="0">
                <a:latin typeface="Times New Roman"/>
                <a:cs typeface="Times New Roman"/>
              </a:rPr>
              <a:t>&lt;</a:t>
            </a:r>
            <a:r>
              <a:rPr sz="2600" b="1" spc="5" dirty="0">
                <a:latin typeface="Times New Roman"/>
                <a:cs typeface="Times New Roman"/>
              </a:rPr>
              <a:t>n</a:t>
            </a:r>
            <a:r>
              <a:rPr sz="2600" b="1" dirty="0">
                <a:latin typeface="Times New Roman"/>
                <a:cs typeface="Times New Roman"/>
              </a:rPr>
              <a:t>;  Step3:-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7229" y="2917926"/>
            <a:ext cx="4761865" cy="2388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7870" marR="1136015" indent="-394970">
              <a:lnSpc>
                <a:spcPct val="119200"/>
              </a:lnSpc>
              <a:spcBef>
                <a:spcPts val="100"/>
              </a:spcBef>
              <a:tabLst>
                <a:tab pos="1833245" algn="l"/>
                <a:tab pos="2173605" algn="l"/>
              </a:tabLst>
            </a:pPr>
            <a:r>
              <a:rPr sz="2600" b="1" spc="-5" dirty="0">
                <a:latin typeface="Times New Roman"/>
                <a:cs typeface="Times New Roman"/>
              </a:rPr>
              <a:t>for(k=j-i;	</a:t>
            </a:r>
            <a:r>
              <a:rPr sz="2600" b="1" dirty="0">
                <a:latin typeface="Times New Roman"/>
                <a:cs typeface="Times New Roman"/>
              </a:rPr>
              <a:t>k&gt;=0;</a:t>
            </a:r>
            <a:r>
              <a:rPr sz="2600" b="1" spc="-5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k=k-i)  </a:t>
            </a:r>
            <a:r>
              <a:rPr sz="2600" b="1" spc="-5" dirty="0">
                <a:latin typeface="Times New Roman"/>
                <a:cs typeface="Times New Roman"/>
              </a:rPr>
              <a:t>If(A[k+i]	</a:t>
            </a:r>
            <a:r>
              <a:rPr sz="2600" b="1" dirty="0">
                <a:latin typeface="Times New Roman"/>
                <a:cs typeface="Times New Roman"/>
              </a:rPr>
              <a:t>&gt;=</a:t>
            </a:r>
            <a:r>
              <a:rPr sz="2600" b="1" spc="-2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A[k])</a:t>
            </a:r>
            <a:endParaRPr sz="2600">
              <a:latin typeface="Times New Roman"/>
              <a:cs typeface="Times New Roman"/>
            </a:endParaRPr>
          </a:p>
          <a:p>
            <a:pPr marL="737870">
              <a:lnSpc>
                <a:spcPct val="100000"/>
              </a:lnSpc>
              <a:spcBef>
                <a:spcPts val="600"/>
              </a:spcBef>
            </a:pPr>
            <a:r>
              <a:rPr sz="2600" b="1" dirty="0">
                <a:latin typeface="Times New Roman"/>
                <a:cs typeface="Times New Roman"/>
              </a:rPr>
              <a:t>break;</a:t>
            </a:r>
            <a:endParaRPr sz="2600">
              <a:latin typeface="Times New Roman"/>
              <a:cs typeface="Times New Roman"/>
            </a:endParaRPr>
          </a:p>
          <a:p>
            <a:pPr marL="737870">
              <a:lnSpc>
                <a:spcPct val="100000"/>
              </a:lnSpc>
              <a:spcBef>
                <a:spcPts val="600"/>
              </a:spcBef>
            </a:pPr>
            <a:r>
              <a:rPr sz="2600" b="1" spc="-5" dirty="0">
                <a:latin typeface="Times New Roman"/>
                <a:cs typeface="Times New Roman"/>
              </a:rPr>
              <a:t>else </a:t>
            </a:r>
            <a:r>
              <a:rPr sz="2600" b="1" dirty="0">
                <a:latin typeface="Times New Roman"/>
                <a:cs typeface="Times New Roman"/>
              </a:rPr>
              <a:t>exchange( </a:t>
            </a:r>
            <a:r>
              <a:rPr sz="2600" b="1" spc="-5" dirty="0">
                <a:latin typeface="Times New Roman"/>
                <a:cs typeface="Times New Roman"/>
              </a:rPr>
              <a:t>A[k], </a:t>
            </a:r>
            <a:r>
              <a:rPr sz="2600" b="1" dirty="0">
                <a:latin typeface="Times New Roman"/>
                <a:cs typeface="Times New Roman"/>
              </a:rPr>
              <a:t>A[k+i]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dirty="0">
                <a:latin typeface="Times New Roman"/>
                <a:cs typeface="Times New Roman"/>
              </a:rPr>
              <a:t>End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8904" y="4883658"/>
            <a:ext cx="10369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Times New Roman"/>
                <a:cs typeface="Times New Roman"/>
              </a:rPr>
              <a:t>Step4</a:t>
            </a:r>
            <a:r>
              <a:rPr sz="2600" b="1" spc="5" dirty="0">
                <a:latin typeface="Times New Roman"/>
                <a:cs typeface="Times New Roman"/>
              </a:rPr>
              <a:t>:</a:t>
            </a:r>
            <a:r>
              <a:rPr sz="2600" b="1" dirty="0">
                <a:latin typeface="Times New Roman"/>
                <a:cs typeface="Times New Roman"/>
              </a:rPr>
              <a:t>-</a:t>
            </a:r>
            <a:endParaRPr sz="26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861050" y="1974850"/>
          <a:ext cx="6096000" cy="37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10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16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5946775" y="1389634"/>
            <a:ext cx="2569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Let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index </a:t>
            </a:r>
            <a:r>
              <a:rPr sz="1800" dirty="0">
                <a:latin typeface="Carlito"/>
                <a:cs typeface="Carlito"/>
              </a:rPr>
              <a:t>is </a:t>
            </a:r>
            <a:r>
              <a:rPr sz="1800" spc="-10" dirty="0">
                <a:latin typeface="Carlito"/>
                <a:cs typeface="Carlito"/>
              </a:rPr>
              <a:t>start from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0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93163" y="239344"/>
            <a:ext cx="2240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</a:rPr>
              <a:t>Shell</a:t>
            </a:r>
            <a:r>
              <a:rPr sz="4000" spc="-18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Sort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96011" y="120395"/>
            <a:ext cx="1952244" cy="1045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3727" y="1403162"/>
            <a:ext cx="10095230" cy="507174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405765" algn="l"/>
                <a:tab pos="406400" algn="l"/>
              </a:tabLst>
            </a:pPr>
            <a:r>
              <a:rPr sz="3000" spc="-5" dirty="0">
                <a:latin typeface="Arial"/>
                <a:cs typeface="Arial"/>
              </a:rPr>
              <a:t>Invented </a:t>
            </a:r>
            <a:r>
              <a:rPr sz="3000" dirty="0">
                <a:latin typeface="Arial"/>
                <a:cs typeface="Arial"/>
              </a:rPr>
              <a:t>by Donald Shell in</a:t>
            </a:r>
            <a:r>
              <a:rPr sz="3000" spc="-26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1959.</a:t>
            </a:r>
            <a:endParaRPr sz="3000">
              <a:latin typeface="Arial"/>
              <a:cs typeface="Arial"/>
            </a:endParaRPr>
          </a:p>
          <a:p>
            <a:pPr marL="406400" marR="477520" indent="-342900">
              <a:lnSpc>
                <a:spcPct val="100000"/>
              </a:lnSpc>
              <a:spcBef>
                <a:spcPts val="69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405765" algn="l"/>
                <a:tab pos="406400" algn="l"/>
              </a:tabLst>
            </a:pPr>
            <a:r>
              <a:rPr sz="3000" dirty="0">
                <a:latin typeface="Arial"/>
                <a:cs typeface="Arial"/>
              </a:rPr>
              <a:t>1</a:t>
            </a:r>
            <a:r>
              <a:rPr sz="3000" baseline="20833" dirty="0">
                <a:latin typeface="Arial"/>
                <a:cs typeface="Arial"/>
              </a:rPr>
              <a:t>st </a:t>
            </a:r>
            <a:r>
              <a:rPr sz="3000" spc="-5" dirty="0">
                <a:latin typeface="Arial"/>
                <a:cs typeface="Arial"/>
              </a:rPr>
              <a:t>algorithm to break </a:t>
            </a:r>
            <a:r>
              <a:rPr sz="3000" spc="-15" dirty="0">
                <a:latin typeface="Arial"/>
                <a:cs typeface="Arial"/>
              </a:rPr>
              <a:t>the </a:t>
            </a:r>
            <a:r>
              <a:rPr sz="3000" spc="-5" dirty="0">
                <a:latin typeface="Arial"/>
                <a:cs typeface="Arial"/>
              </a:rPr>
              <a:t>quadratic </a:t>
            </a:r>
            <a:r>
              <a:rPr sz="3000" dirty="0">
                <a:latin typeface="Arial"/>
                <a:cs typeface="Arial"/>
              </a:rPr>
              <a:t>time </a:t>
            </a:r>
            <a:r>
              <a:rPr sz="3000" spc="-5" dirty="0">
                <a:latin typeface="Arial"/>
                <a:cs typeface="Arial"/>
              </a:rPr>
              <a:t>barrier </a:t>
            </a:r>
            <a:r>
              <a:rPr sz="3000" dirty="0">
                <a:latin typeface="Arial"/>
                <a:cs typeface="Arial"/>
              </a:rPr>
              <a:t>but few  </a:t>
            </a:r>
            <a:r>
              <a:rPr sz="3000" spc="-5" dirty="0">
                <a:latin typeface="Arial"/>
                <a:cs typeface="Arial"/>
              </a:rPr>
              <a:t>years </a:t>
            </a:r>
            <a:r>
              <a:rPr sz="3000" spc="-65" dirty="0">
                <a:latin typeface="Arial"/>
                <a:cs typeface="Arial"/>
              </a:rPr>
              <a:t>later, </a:t>
            </a:r>
            <a:r>
              <a:rPr sz="3000" spc="-5" dirty="0">
                <a:latin typeface="Arial"/>
                <a:cs typeface="Arial"/>
              </a:rPr>
              <a:t>a sub quadratic </a:t>
            </a:r>
            <a:r>
              <a:rPr sz="3000" dirty="0">
                <a:latin typeface="Arial"/>
                <a:cs typeface="Arial"/>
              </a:rPr>
              <a:t>time </a:t>
            </a:r>
            <a:r>
              <a:rPr sz="3000" spc="-5" dirty="0">
                <a:latin typeface="Arial"/>
                <a:cs typeface="Arial"/>
              </a:rPr>
              <a:t>bound was</a:t>
            </a:r>
            <a:r>
              <a:rPr sz="3000" spc="-1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proven</a:t>
            </a:r>
            <a:endParaRPr sz="3000">
              <a:latin typeface="Arial"/>
              <a:cs typeface="Arial"/>
            </a:endParaRPr>
          </a:p>
          <a:p>
            <a:pPr marL="406400" indent="-342900">
              <a:lnSpc>
                <a:spcPct val="100000"/>
              </a:lnSpc>
              <a:spcBef>
                <a:spcPts val="71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405765" algn="l"/>
                <a:tab pos="406400" algn="l"/>
              </a:tabLst>
            </a:pPr>
            <a:r>
              <a:rPr sz="3000" dirty="0">
                <a:latin typeface="Arial"/>
                <a:cs typeface="Arial"/>
              </a:rPr>
              <a:t>Shell sort works </a:t>
            </a:r>
            <a:r>
              <a:rPr sz="3000" spc="-5" dirty="0">
                <a:latin typeface="Arial"/>
                <a:cs typeface="Arial"/>
              </a:rPr>
              <a:t>by comparing </a:t>
            </a:r>
            <a:r>
              <a:rPr sz="3000" spc="-10" dirty="0">
                <a:latin typeface="Arial"/>
                <a:cs typeface="Arial"/>
              </a:rPr>
              <a:t>elements </a:t>
            </a:r>
            <a:r>
              <a:rPr sz="3000" spc="-5" dirty="0">
                <a:latin typeface="Arial"/>
                <a:cs typeface="Arial"/>
              </a:rPr>
              <a:t>that </a:t>
            </a:r>
            <a:r>
              <a:rPr sz="3000" dirty="0">
                <a:latin typeface="Arial"/>
                <a:cs typeface="Arial"/>
              </a:rPr>
              <a:t>are</a:t>
            </a:r>
            <a:r>
              <a:rPr sz="3000" spc="-204" dirty="0"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333399"/>
                </a:solidFill>
                <a:latin typeface="Arial"/>
                <a:cs typeface="Arial"/>
              </a:rPr>
              <a:t>distant</a:t>
            </a:r>
            <a:endParaRPr sz="3000">
              <a:latin typeface="Arial"/>
              <a:cs typeface="Arial"/>
            </a:endParaRPr>
          </a:p>
          <a:p>
            <a:pPr marL="406400">
              <a:lnSpc>
                <a:spcPct val="100000"/>
              </a:lnSpc>
              <a:spcBef>
                <a:spcPts val="5"/>
              </a:spcBef>
            </a:pPr>
            <a:r>
              <a:rPr sz="3000" spc="-5" dirty="0">
                <a:latin typeface="Arial"/>
                <a:cs typeface="Arial"/>
              </a:rPr>
              <a:t>rather than adjacent elements </a:t>
            </a:r>
            <a:r>
              <a:rPr sz="3000" dirty="0">
                <a:latin typeface="Arial"/>
                <a:cs typeface="Arial"/>
              </a:rPr>
              <a:t>in </a:t>
            </a:r>
            <a:r>
              <a:rPr sz="3000" spc="-5" dirty="0">
                <a:latin typeface="Arial"/>
                <a:cs typeface="Arial"/>
              </a:rPr>
              <a:t>an</a:t>
            </a:r>
            <a:r>
              <a:rPr sz="3000" spc="-180" dirty="0">
                <a:latin typeface="Arial"/>
                <a:cs typeface="Arial"/>
              </a:rPr>
              <a:t> </a:t>
            </a:r>
            <a:r>
              <a:rPr sz="3000" spc="-85" dirty="0">
                <a:latin typeface="Arial"/>
                <a:cs typeface="Arial"/>
              </a:rPr>
              <a:t>array.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00">
              <a:latin typeface="Arial"/>
              <a:cs typeface="Arial"/>
            </a:endParaRPr>
          </a:p>
          <a:p>
            <a:pPr marL="406400" marR="5588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405765" algn="l"/>
                <a:tab pos="406400" algn="l"/>
                <a:tab pos="1950085" algn="l"/>
              </a:tabLst>
            </a:pPr>
            <a:r>
              <a:rPr sz="3000" dirty="0">
                <a:latin typeface="Arial"/>
                <a:cs typeface="Arial"/>
              </a:rPr>
              <a:t>Shell sort </a:t>
            </a:r>
            <a:r>
              <a:rPr sz="3000" spc="-5" dirty="0">
                <a:latin typeface="Arial"/>
                <a:cs typeface="Arial"/>
              </a:rPr>
              <a:t>uses a sequence </a:t>
            </a:r>
            <a:r>
              <a:rPr sz="3000" dirty="0">
                <a:latin typeface="Arial"/>
                <a:cs typeface="Arial"/>
              </a:rPr>
              <a:t>h</a:t>
            </a:r>
            <a:r>
              <a:rPr sz="3000" baseline="-16666" dirty="0">
                <a:latin typeface="Arial"/>
                <a:cs typeface="Arial"/>
              </a:rPr>
              <a:t>1</a:t>
            </a:r>
            <a:r>
              <a:rPr sz="3000" dirty="0">
                <a:latin typeface="Arial"/>
                <a:cs typeface="Arial"/>
              </a:rPr>
              <a:t>, h</a:t>
            </a:r>
            <a:r>
              <a:rPr sz="3000" baseline="-16666" dirty="0">
                <a:latin typeface="Arial"/>
                <a:cs typeface="Arial"/>
              </a:rPr>
              <a:t>2</a:t>
            </a:r>
            <a:r>
              <a:rPr sz="3000" dirty="0">
                <a:latin typeface="Arial"/>
                <a:cs typeface="Arial"/>
              </a:rPr>
              <a:t>, …, h</a:t>
            </a:r>
            <a:r>
              <a:rPr sz="3000" baseline="-16666" dirty="0">
                <a:latin typeface="Arial"/>
                <a:cs typeface="Arial"/>
              </a:rPr>
              <a:t>t </a:t>
            </a:r>
            <a:r>
              <a:rPr sz="3000" dirty="0">
                <a:latin typeface="Arial"/>
                <a:cs typeface="Arial"/>
              </a:rPr>
              <a:t>called the </a:t>
            </a:r>
            <a:r>
              <a:rPr sz="3000" dirty="0">
                <a:solidFill>
                  <a:srgbClr val="1F477B"/>
                </a:solidFill>
                <a:latin typeface="Arial"/>
                <a:cs typeface="Arial"/>
              </a:rPr>
              <a:t> </a:t>
            </a:r>
            <a:r>
              <a:rPr sz="3000" b="1" i="1" spc="-5" dirty="0">
                <a:solidFill>
                  <a:srgbClr val="1F477B"/>
                </a:solidFill>
                <a:latin typeface="Arial"/>
                <a:cs typeface="Arial"/>
              </a:rPr>
              <a:t>increment </a:t>
            </a:r>
            <a:r>
              <a:rPr sz="3000" b="1" i="1" dirty="0">
                <a:solidFill>
                  <a:srgbClr val="1F477B"/>
                </a:solidFill>
                <a:latin typeface="Arial"/>
                <a:cs typeface="Arial"/>
              </a:rPr>
              <a:t>sequence</a:t>
            </a:r>
            <a:r>
              <a:rPr sz="3000" dirty="0">
                <a:latin typeface="Arial"/>
                <a:cs typeface="Arial"/>
              </a:rPr>
              <a:t>. Any </a:t>
            </a:r>
            <a:r>
              <a:rPr sz="3000" spc="-5" dirty="0">
                <a:latin typeface="Arial"/>
                <a:cs typeface="Arial"/>
              </a:rPr>
              <a:t>increment sequence </a:t>
            </a:r>
            <a:r>
              <a:rPr sz="3000" dirty="0">
                <a:latin typeface="Arial"/>
                <a:cs typeface="Arial"/>
              </a:rPr>
              <a:t>is </a:t>
            </a:r>
            <a:r>
              <a:rPr sz="3000" spc="-5" dirty="0">
                <a:latin typeface="Arial"/>
                <a:cs typeface="Arial"/>
              </a:rPr>
              <a:t>fine</a:t>
            </a:r>
            <a:r>
              <a:rPr sz="3000" spc="-55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as  </a:t>
            </a:r>
            <a:r>
              <a:rPr sz="3000" dirty="0">
                <a:latin typeface="Arial"/>
                <a:cs typeface="Arial"/>
              </a:rPr>
              <a:t>long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as	</a:t>
            </a:r>
            <a:r>
              <a:rPr sz="3000" spc="-5" dirty="0">
                <a:latin typeface="Arial"/>
                <a:cs typeface="Arial"/>
              </a:rPr>
              <a:t>h</a:t>
            </a:r>
            <a:r>
              <a:rPr sz="3000" spc="-7" baseline="-16666" dirty="0">
                <a:latin typeface="Arial"/>
                <a:cs typeface="Arial"/>
              </a:rPr>
              <a:t>1 </a:t>
            </a:r>
            <a:r>
              <a:rPr sz="3000" dirty="0">
                <a:latin typeface="Arial"/>
                <a:cs typeface="Arial"/>
              </a:rPr>
              <a:t>= 1 </a:t>
            </a:r>
            <a:r>
              <a:rPr sz="3000" spc="-5" dirty="0">
                <a:latin typeface="Arial"/>
                <a:cs typeface="Arial"/>
              </a:rPr>
              <a:t>and </a:t>
            </a:r>
            <a:r>
              <a:rPr sz="3000" dirty="0">
                <a:latin typeface="Arial"/>
                <a:cs typeface="Arial"/>
              </a:rPr>
              <a:t>some </a:t>
            </a:r>
            <a:r>
              <a:rPr sz="3000" spc="-5" dirty="0">
                <a:latin typeface="Arial"/>
                <a:cs typeface="Arial"/>
              </a:rPr>
              <a:t>other </a:t>
            </a:r>
            <a:r>
              <a:rPr sz="3000" dirty="0">
                <a:latin typeface="Arial"/>
                <a:cs typeface="Arial"/>
              </a:rPr>
              <a:t>choices are </a:t>
            </a:r>
            <a:r>
              <a:rPr sz="3000" spc="-5" dirty="0">
                <a:latin typeface="Arial"/>
                <a:cs typeface="Arial"/>
              </a:rPr>
              <a:t>better than  others.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93163" y="239344"/>
            <a:ext cx="2240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</a:rPr>
              <a:t>Shell</a:t>
            </a:r>
            <a:r>
              <a:rPr sz="4000" spc="-18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Sort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96011" y="120395"/>
            <a:ext cx="1952244" cy="1045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2412" y="1521713"/>
            <a:ext cx="10966450" cy="438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67005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Shell </a:t>
            </a:r>
            <a:r>
              <a:rPr sz="3200" dirty="0">
                <a:latin typeface="Arial"/>
                <a:cs typeface="Arial"/>
              </a:rPr>
              <a:t>sort makes </a:t>
            </a:r>
            <a:r>
              <a:rPr sz="3200" spc="-5" dirty="0">
                <a:latin typeface="Arial"/>
                <a:cs typeface="Arial"/>
              </a:rPr>
              <a:t>multiple passes through </a:t>
            </a:r>
            <a:r>
              <a:rPr sz="3200" dirty="0">
                <a:latin typeface="Arial"/>
                <a:cs typeface="Arial"/>
              </a:rPr>
              <a:t>a list </a:t>
            </a:r>
            <a:r>
              <a:rPr sz="3200" spc="-5" dirty="0">
                <a:latin typeface="Arial"/>
                <a:cs typeface="Arial"/>
              </a:rPr>
              <a:t>and </a:t>
            </a:r>
            <a:r>
              <a:rPr sz="3200" dirty="0">
                <a:latin typeface="Arial"/>
                <a:cs typeface="Arial"/>
              </a:rPr>
              <a:t>sorts</a:t>
            </a:r>
            <a:r>
              <a:rPr sz="3200" spc="-3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  </a:t>
            </a:r>
            <a:r>
              <a:rPr sz="3200" spc="-10" dirty="0">
                <a:latin typeface="Arial"/>
                <a:cs typeface="Arial"/>
              </a:rPr>
              <a:t>number </a:t>
            </a:r>
            <a:r>
              <a:rPr sz="3200" spc="-5" dirty="0">
                <a:latin typeface="Arial"/>
                <a:cs typeface="Arial"/>
              </a:rPr>
              <a:t>of equally </a:t>
            </a:r>
            <a:r>
              <a:rPr sz="3200" dirty="0">
                <a:latin typeface="Arial"/>
                <a:cs typeface="Arial"/>
              </a:rPr>
              <a:t>sized sets using the </a:t>
            </a:r>
            <a:r>
              <a:rPr sz="3200" spc="-5" dirty="0">
                <a:latin typeface="Arial"/>
                <a:cs typeface="Arial"/>
              </a:rPr>
              <a:t>insertion</a:t>
            </a:r>
            <a:r>
              <a:rPr sz="3200" spc="-3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sort.</a:t>
            </a:r>
            <a:endParaRPr sz="3200">
              <a:latin typeface="Arial"/>
              <a:cs typeface="Arial"/>
            </a:endParaRPr>
          </a:p>
          <a:p>
            <a:pPr marL="355600" marR="724535" indent="-342900">
              <a:lnSpc>
                <a:spcPct val="100000"/>
              </a:lnSpc>
              <a:spcBef>
                <a:spcPts val="12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Shell </a:t>
            </a:r>
            <a:r>
              <a:rPr sz="3200" dirty="0">
                <a:latin typeface="Arial"/>
                <a:cs typeface="Arial"/>
              </a:rPr>
              <a:t>sort </a:t>
            </a:r>
            <a:r>
              <a:rPr sz="3200" spc="-5" dirty="0">
                <a:latin typeface="Arial"/>
                <a:cs typeface="Arial"/>
              </a:rPr>
              <a:t>improves on the </a:t>
            </a:r>
            <a:r>
              <a:rPr sz="3200" spc="-20" dirty="0">
                <a:latin typeface="Arial"/>
                <a:cs typeface="Arial"/>
              </a:rPr>
              <a:t>efficiency </a:t>
            </a:r>
            <a:r>
              <a:rPr sz="3200" spc="-5" dirty="0">
                <a:latin typeface="Arial"/>
                <a:cs typeface="Arial"/>
              </a:rPr>
              <a:t>of insertion </a:t>
            </a:r>
            <a:r>
              <a:rPr sz="3200" dirty="0">
                <a:latin typeface="Arial"/>
                <a:cs typeface="Arial"/>
              </a:rPr>
              <a:t>sort</a:t>
            </a:r>
            <a:r>
              <a:rPr sz="3200" spc="-2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by  </a:t>
            </a:r>
            <a:r>
              <a:rPr sz="3200" spc="-5" dirty="0">
                <a:latin typeface="Arial"/>
                <a:cs typeface="Arial"/>
              </a:rPr>
              <a:t>shifting values to their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destination.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3200" spc="-5" dirty="0">
                <a:latin typeface="Arial"/>
                <a:cs typeface="Arial"/>
              </a:rPr>
              <a:t>Shell </a:t>
            </a:r>
            <a:r>
              <a:rPr sz="3200" dirty="0">
                <a:latin typeface="Arial"/>
                <a:cs typeface="Arial"/>
              </a:rPr>
              <a:t>sort </a:t>
            </a:r>
            <a:r>
              <a:rPr sz="3200" spc="-5" dirty="0">
                <a:latin typeface="Arial"/>
                <a:cs typeface="Arial"/>
              </a:rPr>
              <a:t>is </a:t>
            </a:r>
            <a:r>
              <a:rPr sz="3200" dirty="0">
                <a:latin typeface="Arial"/>
                <a:cs typeface="Arial"/>
              </a:rPr>
              <a:t>also known as </a:t>
            </a:r>
            <a:r>
              <a:rPr sz="3200" b="1" i="1" spc="-5" dirty="0">
                <a:solidFill>
                  <a:srgbClr val="C00000"/>
                </a:solidFill>
                <a:latin typeface="Arial"/>
                <a:cs typeface="Arial"/>
              </a:rPr>
              <a:t>diminishing increment</a:t>
            </a:r>
            <a:r>
              <a:rPr sz="3200" b="1" i="1" spc="-2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i="1" dirty="0">
                <a:solidFill>
                  <a:srgbClr val="C00000"/>
                </a:solidFill>
                <a:latin typeface="Arial"/>
                <a:cs typeface="Arial"/>
              </a:rPr>
              <a:t>sort</a:t>
            </a:r>
            <a:r>
              <a:rPr sz="320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  <a:spcBef>
                <a:spcPts val="1200"/>
              </a:spcBef>
            </a:pPr>
            <a:r>
              <a:rPr sz="3200" dirty="0">
                <a:latin typeface="Arial"/>
                <a:cs typeface="Arial"/>
              </a:rPr>
              <a:t>The distance </a:t>
            </a:r>
            <a:r>
              <a:rPr sz="3200" spc="-5" dirty="0">
                <a:latin typeface="Arial"/>
                <a:cs typeface="Arial"/>
              </a:rPr>
              <a:t>between comparisons </a:t>
            </a:r>
            <a:r>
              <a:rPr sz="3200" dirty="0">
                <a:latin typeface="Arial"/>
                <a:cs typeface="Arial"/>
              </a:rPr>
              <a:t>decreases as the  sorting </a:t>
            </a:r>
            <a:r>
              <a:rPr sz="3200" spc="-5" dirty="0">
                <a:latin typeface="Arial"/>
                <a:cs typeface="Arial"/>
              </a:rPr>
              <a:t>algorithm runs until </a:t>
            </a:r>
            <a:r>
              <a:rPr sz="3200" dirty="0">
                <a:latin typeface="Arial"/>
                <a:cs typeface="Arial"/>
              </a:rPr>
              <a:t>the last </a:t>
            </a:r>
            <a:r>
              <a:rPr sz="3200" spc="-5" dirty="0">
                <a:latin typeface="Arial"/>
                <a:cs typeface="Arial"/>
              </a:rPr>
              <a:t>phase </a:t>
            </a:r>
            <a:r>
              <a:rPr sz="3200" dirty="0">
                <a:latin typeface="Arial"/>
                <a:cs typeface="Arial"/>
              </a:rPr>
              <a:t>in which</a:t>
            </a:r>
            <a:r>
              <a:rPr sz="3200" spc="-29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adjacent  elements </a:t>
            </a:r>
            <a:r>
              <a:rPr sz="3200" dirty="0">
                <a:latin typeface="Arial"/>
                <a:cs typeface="Arial"/>
              </a:rPr>
              <a:t>are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compared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93163" y="276555"/>
            <a:ext cx="91630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Empirical </a:t>
            </a:r>
            <a:r>
              <a:rPr sz="3600" spc="-25" dirty="0">
                <a:solidFill>
                  <a:srgbClr val="FFFFFF"/>
                </a:solidFill>
              </a:rPr>
              <a:t>Analysis </a:t>
            </a:r>
            <a:r>
              <a:rPr sz="3600" dirty="0">
                <a:solidFill>
                  <a:srgbClr val="FFFFFF"/>
                </a:solidFill>
              </a:rPr>
              <a:t>of </a:t>
            </a:r>
            <a:r>
              <a:rPr sz="3600" spc="-15" dirty="0">
                <a:solidFill>
                  <a:srgbClr val="FFFFFF"/>
                </a:solidFill>
              </a:rPr>
              <a:t>Shell </a:t>
            </a:r>
            <a:r>
              <a:rPr sz="3600" dirty="0">
                <a:solidFill>
                  <a:srgbClr val="FFFFFF"/>
                </a:solidFill>
              </a:rPr>
              <a:t>sort</a:t>
            </a:r>
            <a:r>
              <a:rPr sz="3600" spc="-25" dirty="0">
                <a:solidFill>
                  <a:srgbClr val="FFFFFF"/>
                </a:solidFill>
              </a:rPr>
              <a:t> (Advantage)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96011" y="120395"/>
            <a:ext cx="1952244" cy="1045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0336" y="1337005"/>
            <a:ext cx="10699750" cy="4521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4000" spc="-5" dirty="0">
                <a:latin typeface="Arial"/>
                <a:cs typeface="Arial"/>
              </a:rPr>
              <a:t>Advantage of Shell sort is that its only </a:t>
            </a:r>
            <a:r>
              <a:rPr sz="4000" spc="-25" dirty="0">
                <a:latin typeface="Arial"/>
                <a:cs typeface="Arial"/>
              </a:rPr>
              <a:t>efficient  </a:t>
            </a:r>
            <a:r>
              <a:rPr sz="4000" spc="-5" dirty="0">
                <a:latin typeface="Arial"/>
                <a:cs typeface="Arial"/>
              </a:rPr>
              <a:t>for medium size lists. </a:t>
            </a:r>
            <a:r>
              <a:rPr sz="4000" spc="-15" dirty="0">
                <a:latin typeface="Arial"/>
                <a:cs typeface="Arial"/>
              </a:rPr>
              <a:t>For </a:t>
            </a:r>
            <a:r>
              <a:rPr sz="4000" spc="-5" dirty="0">
                <a:latin typeface="Arial"/>
                <a:cs typeface="Arial"/>
              </a:rPr>
              <a:t>bigger lists, the  algorithm is not the best choice. Fastest of all  O(N^2) sorting algorithms.</a:t>
            </a:r>
            <a:endParaRPr sz="4000">
              <a:latin typeface="Arial"/>
              <a:cs typeface="Arial"/>
            </a:endParaRPr>
          </a:p>
          <a:p>
            <a:pPr marL="355600" marR="202565" indent="-342900">
              <a:lnSpc>
                <a:spcPct val="100000"/>
              </a:lnSpc>
              <a:spcBef>
                <a:spcPts val="18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4000" spc="-5" dirty="0">
                <a:latin typeface="Arial"/>
                <a:cs typeface="Arial"/>
              </a:rPr>
              <a:t>5 times </a:t>
            </a:r>
            <a:r>
              <a:rPr sz="4000" dirty="0">
                <a:latin typeface="Arial"/>
                <a:cs typeface="Arial"/>
              </a:rPr>
              <a:t>faster </a:t>
            </a:r>
            <a:r>
              <a:rPr sz="4000" spc="-5" dirty="0">
                <a:latin typeface="Arial"/>
                <a:cs typeface="Arial"/>
              </a:rPr>
              <a:t>than the bubble sort and a little  over twice as fast as the Insertion sort, its  closest</a:t>
            </a:r>
            <a:r>
              <a:rPr sz="4000" spc="-55" dirty="0">
                <a:latin typeface="Arial"/>
                <a:cs typeface="Arial"/>
              </a:rPr>
              <a:t> </a:t>
            </a:r>
            <a:r>
              <a:rPr sz="4000" spc="-45" dirty="0">
                <a:latin typeface="Arial"/>
                <a:cs typeface="Arial"/>
              </a:rPr>
              <a:t>competitor.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6011" y="120395"/>
            <a:ext cx="1952244" cy="1045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0336" y="276555"/>
            <a:ext cx="11422380" cy="6268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6085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Caladea"/>
                <a:cs typeface="Caladea"/>
              </a:rPr>
              <a:t>Empirical </a:t>
            </a:r>
            <a:r>
              <a:rPr sz="3600" b="1" spc="-45" dirty="0">
                <a:solidFill>
                  <a:srgbClr val="FFFFFF"/>
                </a:solidFill>
                <a:latin typeface="Caladea"/>
                <a:cs typeface="Caladea"/>
              </a:rPr>
              <a:t>Analysis </a:t>
            </a:r>
            <a:r>
              <a:rPr sz="3600" b="1" dirty="0">
                <a:solidFill>
                  <a:srgbClr val="FFFFFF"/>
                </a:solidFill>
                <a:latin typeface="Caladea"/>
                <a:cs typeface="Caladea"/>
              </a:rPr>
              <a:t>of </a:t>
            </a:r>
            <a:r>
              <a:rPr sz="3600" b="1" spc="-15" dirty="0">
                <a:solidFill>
                  <a:srgbClr val="FFFFFF"/>
                </a:solidFill>
                <a:latin typeface="Caladea"/>
                <a:cs typeface="Caladea"/>
              </a:rPr>
              <a:t>Shell </a:t>
            </a:r>
            <a:r>
              <a:rPr sz="3600" b="1" dirty="0">
                <a:solidFill>
                  <a:srgbClr val="FFFFFF"/>
                </a:solidFill>
                <a:latin typeface="Caladea"/>
                <a:cs typeface="Caladea"/>
              </a:rPr>
              <a:t>sort</a:t>
            </a:r>
            <a:r>
              <a:rPr sz="3600" b="1" spc="65" dirty="0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sz="3600" b="1" spc="-40" dirty="0">
                <a:solidFill>
                  <a:srgbClr val="FFFFFF"/>
                </a:solidFill>
                <a:latin typeface="Caladea"/>
                <a:cs typeface="Caladea"/>
              </a:rPr>
              <a:t>(Disadvantage)</a:t>
            </a:r>
            <a:endParaRPr sz="36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Caladea"/>
              <a:cs typeface="Caladea"/>
            </a:endParaRPr>
          </a:p>
          <a:p>
            <a:pPr marL="355600" marR="292735" indent="-342900">
              <a:lnSpc>
                <a:spcPct val="100000"/>
              </a:lnSpc>
              <a:buClr>
                <a:srgbClr val="3333CC"/>
              </a:buClr>
              <a:buSzPct val="5972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600" dirty="0">
                <a:latin typeface="Arial"/>
                <a:cs typeface="Arial"/>
              </a:rPr>
              <a:t>Disadvantage of Shell sort is that it is a complex  algorithm </a:t>
            </a:r>
            <a:r>
              <a:rPr sz="3600" spc="-5" dirty="0">
                <a:latin typeface="Arial"/>
                <a:cs typeface="Arial"/>
              </a:rPr>
              <a:t>and </a:t>
            </a:r>
            <a:r>
              <a:rPr sz="3600" dirty="0">
                <a:latin typeface="Arial"/>
                <a:cs typeface="Arial"/>
              </a:rPr>
              <a:t>its not nearly </a:t>
            </a:r>
            <a:r>
              <a:rPr sz="3600" spc="-5" dirty="0">
                <a:latin typeface="Arial"/>
                <a:cs typeface="Arial"/>
              </a:rPr>
              <a:t>as </a:t>
            </a:r>
            <a:r>
              <a:rPr sz="3600" spc="-20" dirty="0">
                <a:latin typeface="Arial"/>
                <a:cs typeface="Arial"/>
              </a:rPr>
              <a:t>efficient </a:t>
            </a:r>
            <a:r>
              <a:rPr sz="3600" spc="-5" dirty="0">
                <a:latin typeface="Arial"/>
                <a:cs typeface="Arial"/>
              </a:rPr>
              <a:t>as </a:t>
            </a:r>
            <a:r>
              <a:rPr sz="3600" dirty="0">
                <a:latin typeface="Arial"/>
                <a:cs typeface="Arial"/>
              </a:rPr>
              <a:t>the</a:t>
            </a:r>
            <a:r>
              <a:rPr sz="3600" spc="-17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merge</a:t>
            </a:r>
            <a:r>
              <a:rPr sz="3600" dirty="0">
                <a:latin typeface="Arial"/>
                <a:cs typeface="Arial"/>
              </a:rPr>
              <a:t>,  </a:t>
            </a:r>
            <a:r>
              <a:rPr sz="3600" b="1" spc="-5" dirty="0">
                <a:latin typeface="Arial"/>
                <a:cs typeface="Arial"/>
              </a:rPr>
              <a:t>heap</a:t>
            </a:r>
            <a:r>
              <a:rPr sz="3600" spc="-5" dirty="0">
                <a:latin typeface="Arial"/>
                <a:cs typeface="Arial"/>
              </a:rPr>
              <a:t>, and </a:t>
            </a:r>
            <a:r>
              <a:rPr sz="3600" b="1" spc="-5" dirty="0">
                <a:latin typeface="Arial"/>
                <a:cs typeface="Arial"/>
              </a:rPr>
              <a:t>quick</a:t>
            </a:r>
            <a:r>
              <a:rPr sz="3600" b="1" spc="-7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sorts</a:t>
            </a:r>
            <a:r>
              <a:rPr sz="3600" dirty="0"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  <a:p>
            <a:pPr marL="355600" marR="330200" indent="-342900">
              <a:lnSpc>
                <a:spcPct val="100000"/>
              </a:lnSpc>
              <a:spcBef>
                <a:spcPts val="1805"/>
              </a:spcBef>
              <a:buClr>
                <a:srgbClr val="3333CC"/>
              </a:buClr>
              <a:buSzPct val="5972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600" dirty="0">
                <a:latin typeface="Arial"/>
                <a:cs typeface="Arial"/>
              </a:rPr>
              <a:t>The </a:t>
            </a:r>
            <a:r>
              <a:rPr sz="3600" spc="-5" dirty="0">
                <a:latin typeface="Arial"/>
                <a:cs typeface="Arial"/>
              </a:rPr>
              <a:t>shell </a:t>
            </a:r>
            <a:r>
              <a:rPr sz="3600" dirty="0">
                <a:latin typeface="Arial"/>
                <a:cs typeface="Arial"/>
              </a:rPr>
              <a:t>sort </a:t>
            </a:r>
            <a:r>
              <a:rPr sz="3600" spc="-5" dirty="0">
                <a:latin typeface="Arial"/>
                <a:cs typeface="Arial"/>
              </a:rPr>
              <a:t>is still </a:t>
            </a:r>
            <a:r>
              <a:rPr sz="3600" dirty="0">
                <a:latin typeface="Arial"/>
                <a:cs typeface="Arial"/>
              </a:rPr>
              <a:t>significantly slower </a:t>
            </a:r>
            <a:r>
              <a:rPr sz="3600" spc="-5" dirty="0">
                <a:latin typeface="Arial"/>
                <a:cs typeface="Arial"/>
              </a:rPr>
              <a:t>than </a:t>
            </a:r>
            <a:r>
              <a:rPr sz="3600" dirty="0">
                <a:latin typeface="Arial"/>
                <a:cs typeface="Arial"/>
              </a:rPr>
              <a:t>the  merge, </a:t>
            </a:r>
            <a:r>
              <a:rPr sz="3600" spc="-5" dirty="0">
                <a:latin typeface="Arial"/>
                <a:cs typeface="Arial"/>
              </a:rPr>
              <a:t>heap, and quick </a:t>
            </a:r>
            <a:r>
              <a:rPr sz="3600" dirty="0">
                <a:latin typeface="Arial"/>
                <a:cs typeface="Arial"/>
              </a:rPr>
              <a:t>sorts, but its relatively</a:t>
            </a:r>
            <a:r>
              <a:rPr sz="3600" spc="-2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simple  algorithm makes it a good choice for sorting lists of  </a:t>
            </a:r>
            <a:r>
              <a:rPr sz="3600" spc="-5" dirty="0">
                <a:latin typeface="Arial"/>
                <a:cs typeface="Arial"/>
              </a:rPr>
              <a:t>less than 5000 </a:t>
            </a:r>
            <a:r>
              <a:rPr sz="3600" dirty="0">
                <a:latin typeface="Arial"/>
                <a:cs typeface="Arial"/>
              </a:rPr>
              <a:t>items unless </a:t>
            </a:r>
            <a:r>
              <a:rPr sz="3600" spc="-5" dirty="0">
                <a:latin typeface="Arial"/>
                <a:cs typeface="Arial"/>
              </a:rPr>
              <a:t>speed </a:t>
            </a:r>
            <a:r>
              <a:rPr sz="3600" dirty="0">
                <a:latin typeface="Arial"/>
                <a:cs typeface="Arial"/>
              </a:rPr>
              <a:t>important. It's  also an excellent choice for </a:t>
            </a:r>
            <a:r>
              <a:rPr sz="3600" spc="-5" dirty="0">
                <a:latin typeface="Arial"/>
                <a:cs typeface="Arial"/>
              </a:rPr>
              <a:t>repetitive </a:t>
            </a:r>
            <a:r>
              <a:rPr sz="3600" dirty="0">
                <a:latin typeface="Arial"/>
                <a:cs typeface="Arial"/>
              </a:rPr>
              <a:t>sorting of  smaller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lists.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02335" y="3856271"/>
          <a:ext cx="6774815" cy="2153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938">
                <a:tc>
                  <a:txBody>
                    <a:bodyPr/>
                    <a:lstStyle/>
                    <a:p>
                      <a:pPr marL="127000">
                        <a:lnSpc>
                          <a:spcPts val="2655"/>
                        </a:lnSpc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Time</a:t>
                      </a:r>
                      <a:r>
                        <a:rPr sz="24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Complexity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469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Best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69" marB="0"/>
                </a:tc>
                <a:tc>
                  <a:txBody>
                    <a:bodyPr/>
                    <a:lstStyle/>
                    <a:p>
                      <a:pPr marL="13195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O(nlog</a:t>
                      </a:r>
                      <a:r>
                        <a:rPr sz="24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n)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6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39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Worst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131953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O(n</a:t>
                      </a:r>
                      <a:r>
                        <a:rPr sz="2400" spc="-7" baseline="20833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99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15" dirty="0">
                          <a:latin typeface="Arial"/>
                          <a:cs typeface="Arial"/>
                        </a:rPr>
                        <a:t>Average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131953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O(nlog</a:t>
                      </a:r>
                      <a:r>
                        <a:rPr sz="24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n)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652">
                <a:tc>
                  <a:txBody>
                    <a:bodyPr/>
                    <a:lstStyle/>
                    <a:p>
                      <a:pPr marL="127000">
                        <a:lnSpc>
                          <a:spcPts val="2810"/>
                        </a:lnSpc>
                        <a:spcBef>
                          <a:spcPts val="19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Space</a:t>
                      </a:r>
                      <a:r>
                        <a:rPr sz="24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Complexity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1319530">
                        <a:lnSpc>
                          <a:spcPts val="2810"/>
                        </a:lnSpc>
                        <a:spcBef>
                          <a:spcPts val="19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O(1)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16635" y="1368627"/>
            <a:ext cx="9940925" cy="1978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105"/>
              </a:spcBef>
              <a:buClr>
                <a:srgbClr val="03405F"/>
              </a:buClr>
              <a:buSzPct val="87500"/>
              <a:buFont typeface="Wingdings"/>
              <a:buChar char=""/>
              <a:tabLst>
                <a:tab pos="264160" algn="l"/>
              </a:tabLst>
            </a:pPr>
            <a:r>
              <a:rPr sz="3200" dirty="0">
                <a:latin typeface="Arial"/>
                <a:cs typeface="Arial"/>
              </a:rPr>
              <a:t>Comparison based </a:t>
            </a:r>
            <a:r>
              <a:rPr sz="3200" spc="-5" dirty="0">
                <a:latin typeface="Arial"/>
                <a:cs typeface="Arial"/>
              </a:rPr>
              <a:t>sorting</a:t>
            </a:r>
            <a:r>
              <a:rPr sz="3200" spc="-2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technique.</a:t>
            </a:r>
            <a:endParaRPr sz="3200">
              <a:latin typeface="Arial"/>
              <a:cs typeface="Arial"/>
            </a:endParaRPr>
          </a:p>
          <a:p>
            <a:pPr marL="311150" indent="-2990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11785" algn="l"/>
              </a:tabLst>
            </a:pPr>
            <a:r>
              <a:rPr sz="3200" dirty="0">
                <a:latin typeface="Arial"/>
                <a:cs typeface="Arial"/>
              </a:rPr>
              <a:t>Starts with </a:t>
            </a:r>
            <a:r>
              <a:rPr sz="3200" spc="-5" dirty="0">
                <a:latin typeface="Arial"/>
                <a:cs typeface="Arial"/>
              </a:rPr>
              <a:t>gap </a:t>
            </a:r>
            <a:r>
              <a:rPr sz="3200" dirty="0">
                <a:latin typeface="Arial"/>
                <a:cs typeface="Arial"/>
              </a:rPr>
              <a:t>= </a:t>
            </a:r>
            <a:r>
              <a:rPr sz="3200" spc="-5" dirty="0">
                <a:latin typeface="Arial"/>
                <a:cs typeface="Arial"/>
              </a:rPr>
              <a:t>|_n/2 _| </a:t>
            </a:r>
            <a:r>
              <a:rPr sz="3200" dirty="0">
                <a:latin typeface="Arial"/>
                <a:cs typeface="Arial"/>
              </a:rPr>
              <a:t>, </a:t>
            </a:r>
            <a:r>
              <a:rPr sz="3200" spc="-5" dirty="0">
                <a:latin typeface="Arial"/>
                <a:cs typeface="Arial"/>
              </a:rPr>
              <a:t>where </a:t>
            </a:r>
            <a:r>
              <a:rPr sz="3200" dirty="0">
                <a:latin typeface="Arial"/>
                <a:cs typeface="Arial"/>
              </a:rPr>
              <a:t>n = </a:t>
            </a:r>
            <a:r>
              <a:rPr sz="3200" spc="-5" dirty="0">
                <a:latin typeface="Arial"/>
                <a:cs typeface="Arial"/>
              </a:rPr>
              <a:t>no. of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elements.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SzPct val="96875"/>
              <a:buFont typeface="Wingdings"/>
              <a:buChar char=""/>
              <a:tabLst>
                <a:tab pos="200025" algn="l"/>
              </a:tabLst>
            </a:pPr>
            <a:r>
              <a:rPr sz="3200" dirty="0">
                <a:latin typeface="Arial"/>
                <a:cs typeface="Arial"/>
              </a:rPr>
              <a:t>One </a:t>
            </a:r>
            <a:r>
              <a:rPr sz="3200" spc="-5" dirty="0">
                <a:latin typeface="Arial"/>
                <a:cs typeface="Arial"/>
              </a:rPr>
              <a:t>by one </a:t>
            </a:r>
            <a:r>
              <a:rPr sz="3200" dirty="0">
                <a:latin typeface="Arial"/>
                <a:cs typeface="Arial"/>
              </a:rPr>
              <a:t>select </a:t>
            </a:r>
            <a:r>
              <a:rPr sz="3200" spc="-5" dirty="0">
                <a:latin typeface="Arial"/>
                <a:cs typeface="Arial"/>
              </a:rPr>
              <a:t>elements to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right of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gap</a:t>
            </a:r>
            <a:r>
              <a:rPr sz="3200" spc="-4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and  place them at their appropriate</a:t>
            </a:r>
            <a:r>
              <a:rPr sz="3200" spc="-2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position.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93163" y="239344"/>
            <a:ext cx="2240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</a:rPr>
              <a:t>Shell</a:t>
            </a:r>
            <a:r>
              <a:rPr sz="4000" spc="-18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Sort</a:t>
            </a:r>
            <a:endParaRPr sz="4000"/>
          </a:p>
        </p:txBody>
      </p:sp>
      <p:sp>
        <p:nvSpPr>
          <p:cNvPr id="6" name="object 6"/>
          <p:cNvSpPr/>
          <p:nvPr/>
        </p:nvSpPr>
        <p:spPr>
          <a:xfrm>
            <a:off x="96011" y="120395"/>
            <a:ext cx="1952244" cy="1045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23900" y="1739900"/>
          <a:ext cx="7670794" cy="396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7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70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70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70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70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70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69163" y="2487548"/>
            <a:ext cx="2433955" cy="1130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N=10 </a:t>
            </a:r>
            <a:r>
              <a:rPr sz="1800" b="1" dirty="0">
                <a:latin typeface="Times New Roman"/>
                <a:cs typeface="Times New Roman"/>
              </a:rPr>
              <a:t>; gap = </a:t>
            </a:r>
            <a:r>
              <a:rPr sz="1800" b="1" spc="-15" dirty="0">
                <a:latin typeface="Times New Roman"/>
                <a:cs typeface="Times New Roman"/>
              </a:rPr>
              <a:t>|_ </a:t>
            </a:r>
            <a:r>
              <a:rPr sz="1800" b="1" spc="-5" dirty="0">
                <a:latin typeface="Times New Roman"/>
                <a:cs typeface="Times New Roman"/>
              </a:rPr>
              <a:t>n/2 _|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65" dirty="0">
                <a:latin typeface="Times New Roman"/>
                <a:cs typeface="Times New Roman"/>
              </a:rPr>
              <a:t>PASS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I: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23900" y="3816350"/>
          <a:ext cx="7670794" cy="396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7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70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70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70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70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70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B3A1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B3A1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23900" y="4578350"/>
          <a:ext cx="7670794" cy="3959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7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70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70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70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70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70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598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B3A1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25C1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96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E2E9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292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B3A1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25C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96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E2E9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29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23900" y="5340350"/>
          <a:ext cx="7670794" cy="396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7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70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70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70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70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70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B3A1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25C1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0B8A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E2E9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292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B3A1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25C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0B8A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E2E9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29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23900" y="6094412"/>
          <a:ext cx="7670794" cy="396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7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70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70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70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70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70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4099559" y="4299203"/>
            <a:ext cx="264160" cy="266700"/>
            <a:chOff x="4099559" y="4299203"/>
            <a:chExt cx="264160" cy="266700"/>
          </a:xfrm>
        </p:grpSpPr>
        <p:sp>
          <p:nvSpPr>
            <p:cNvPr id="9" name="object 9"/>
            <p:cNvSpPr/>
            <p:nvPr/>
          </p:nvSpPr>
          <p:spPr>
            <a:xfrm>
              <a:off x="4108703" y="4308347"/>
              <a:ext cx="243839" cy="245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09465" y="4309109"/>
              <a:ext cx="243840" cy="247015"/>
            </a:xfrm>
            <a:custGeom>
              <a:avLst/>
              <a:gdLst/>
              <a:ahLst/>
              <a:cxnLst/>
              <a:rect l="l" t="t" r="r" b="b"/>
              <a:pathLst>
                <a:path w="243839" h="247014">
                  <a:moveTo>
                    <a:pt x="0" y="124078"/>
                  </a:moveTo>
                  <a:lnTo>
                    <a:pt x="60960" y="124078"/>
                  </a:lnTo>
                  <a:lnTo>
                    <a:pt x="60960" y="0"/>
                  </a:lnTo>
                  <a:lnTo>
                    <a:pt x="182880" y="0"/>
                  </a:lnTo>
                  <a:lnTo>
                    <a:pt x="182880" y="124078"/>
                  </a:lnTo>
                  <a:lnTo>
                    <a:pt x="243839" y="124078"/>
                  </a:lnTo>
                  <a:lnTo>
                    <a:pt x="121920" y="246506"/>
                  </a:lnTo>
                  <a:lnTo>
                    <a:pt x="0" y="124078"/>
                  </a:lnTo>
                  <a:close/>
                </a:path>
              </a:pathLst>
            </a:custGeom>
            <a:ln w="19812">
              <a:solidFill>
                <a:srgbClr val="2C62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099559" y="5036820"/>
            <a:ext cx="264160" cy="266700"/>
            <a:chOff x="4099559" y="5036820"/>
            <a:chExt cx="264160" cy="266700"/>
          </a:xfrm>
        </p:grpSpPr>
        <p:sp>
          <p:nvSpPr>
            <p:cNvPr id="12" name="object 12"/>
            <p:cNvSpPr/>
            <p:nvPr/>
          </p:nvSpPr>
          <p:spPr>
            <a:xfrm>
              <a:off x="4108703" y="5045964"/>
              <a:ext cx="243839" cy="2468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09465" y="5046726"/>
              <a:ext cx="243840" cy="247015"/>
            </a:xfrm>
            <a:custGeom>
              <a:avLst/>
              <a:gdLst/>
              <a:ahLst/>
              <a:cxnLst/>
              <a:rect l="l" t="t" r="r" b="b"/>
              <a:pathLst>
                <a:path w="243839" h="247014">
                  <a:moveTo>
                    <a:pt x="0" y="124841"/>
                  </a:moveTo>
                  <a:lnTo>
                    <a:pt x="60960" y="124841"/>
                  </a:lnTo>
                  <a:lnTo>
                    <a:pt x="60960" y="0"/>
                  </a:lnTo>
                  <a:lnTo>
                    <a:pt x="182880" y="0"/>
                  </a:lnTo>
                  <a:lnTo>
                    <a:pt x="182880" y="124841"/>
                  </a:lnTo>
                  <a:lnTo>
                    <a:pt x="243839" y="124841"/>
                  </a:lnTo>
                  <a:lnTo>
                    <a:pt x="121920" y="246761"/>
                  </a:lnTo>
                  <a:lnTo>
                    <a:pt x="0" y="124841"/>
                  </a:lnTo>
                  <a:close/>
                </a:path>
              </a:pathLst>
            </a:custGeom>
            <a:ln w="19812">
              <a:solidFill>
                <a:srgbClr val="2C62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099559" y="5803391"/>
            <a:ext cx="264160" cy="266700"/>
            <a:chOff x="4099559" y="5803391"/>
            <a:chExt cx="264160" cy="266700"/>
          </a:xfrm>
        </p:grpSpPr>
        <p:sp>
          <p:nvSpPr>
            <p:cNvPr id="15" name="object 15"/>
            <p:cNvSpPr/>
            <p:nvPr/>
          </p:nvSpPr>
          <p:spPr>
            <a:xfrm>
              <a:off x="4108703" y="5812535"/>
              <a:ext cx="243839" cy="245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09465" y="5813297"/>
              <a:ext cx="243840" cy="247015"/>
            </a:xfrm>
            <a:custGeom>
              <a:avLst/>
              <a:gdLst/>
              <a:ahLst/>
              <a:cxnLst/>
              <a:rect l="l" t="t" r="r" b="b"/>
              <a:pathLst>
                <a:path w="243839" h="247014">
                  <a:moveTo>
                    <a:pt x="0" y="124015"/>
                  </a:moveTo>
                  <a:lnTo>
                    <a:pt x="60960" y="124015"/>
                  </a:lnTo>
                  <a:lnTo>
                    <a:pt x="60960" y="0"/>
                  </a:lnTo>
                  <a:lnTo>
                    <a:pt x="182880" y="0"/>
                  </a:lnTo>
                  <a:lnTo>
                    <a:pt x="182880" y="124015"/>
                  </a:lnTo>
                  <a:lnTo>
                    <a:pt x="243839" y="124015"/>
                  </a:lnTo>
                  <a:lnTo>
                    <a:pt x="121920" y="246506"/>
                  </a:lnTo>
                  <a:lnTo>
                    <a:pt x="0" y="124015"/>
                  </a:lnTo>
                  <a:close/>
                </a:path>
              </a:pathLst>
            </a:custGeom>
            <a:ln w="19812">
              <a:solidFill>
                <a:srgbClr val="2C62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193163" y="239344"/>
            <a:ext cx="4500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</a:rPr>
              <a:t>Shell Sort:</a:t>
            </a:r>
            <a:r>
              <a:rPr sz="4000" spc="-114" dirty="0">
                <a:solidFill>
                  <a:srgbClr val="FFFFFF"/>
                </a:solidFill>
              </a:rPr>
              <a:t> </a:t>
            </a:r>
            <a:r>
              <a:rPr sz="4000" spc="-20" dirty="0">
                <a:solidFill>
                  <a:srgbClr val="FFFFFF"/>
                </a:solidFill>
              </a:rPr>
              <a:t>Example</a:t>
            </a:r>
            <a:endParaRPr sz="4000"/>
          </a:p>
        </p:txBody>
      </p:sp>
      <p:sp>
        <p:nvSpPr>
          <p:cNvPr id="19" name="object 19"/>
          <p:cNvSpPr/>
          <p:nvPr/>
        </p:nvSpPr>
        <p:spPr>
          <a:xfrm>
            <a:off x="96011" y="120395"/>
            <a:ext cx="1952244" cy="10454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3638" y="1941058"/>
            <a:ext cx="1888489" cy="84010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000" b="1" dirty="0">
                <a:latin typeface="Times New Roman"/>
                <a:cs typeface="Times New Roman"/>
              </a:rPr>
              <a:t>Pass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II: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000" b="1" spc="5" dirty="0">
                <a:latin typeface="Times New Roman"/>
                <a:cs typeface="Times New Roman"/>
              </a:rPr>
              <a:t>gap </a:t>
            </a:r>
            <a:r>
              <a:rPr sz="2000" b="1" dirty="0">
                <a:latin typeface="Times New Roman"/>
                <a:cs typeface="Times New Roman"/>
              </a:rPr>
              <a:t>= </a:t>
            </a:r>
            <a:r>
              <a:rPr sz="2000" b="1" spc="-20" dirty="0">
                <a:latin typeface="Times New Roman"/>
                <a:cs typeface="Times New Roman"/>
              </a:rPr>
              <a:t>|_ </a:t>
            </a:r>
            <a:r>
              <a:rPr sz="2000" b="1" dirty="0">
                <a:latin typeface="Times New Roman"/>
                <a:cs typeface="Times New Roman"/>
              </a:rPr>
              <a:t>5/2 _| =</a:t>
            </a:r>
            <a:r>
              <a:rPr sz="2000" b="1" spc="-229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4568" y="2887979"/>
            <a:ext cx="7688580" cy="426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15962" y="3914775"/>
          <a:ext cx="7715250" cy="396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B3A1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B3A1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B3A1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B3A1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B3A1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15962" y="4840223"/>
          <a:ext cx="7715250" cy="417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75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B3A1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B3A1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B3A1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B3A1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B3A1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15962" y="5711825"/>
          <a:ext cx="7715250" cy="396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4113276" y="3541776"/>
            <a:ext cx="266700" cy="264795"/>
            <a:chOff x="4113276" y="3541776"/>
            <a:chExt cx="266700" cy="264795"/>
          </a:xfrm>
        </p:grpSpPr>
        <p:sp>
          <p:nvSpPr>
            <p:cNvPr id="8" name="object 8"/>
            <p:cNvSpPr/>
            <p:nvPr/>
          </p:nvSpPr>
          <p:spPr>
            <a:xfrm>
              <a:off x="4122420" y="3550920"/>
              <a:ext cx="245363" cy="2438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23182" y="3551682"/>
              <a:ext cx="247015" cy="245110"/>
            </a:xfrm>
            <a:custGeom>
              <a:avLst/>
              <a:gdLst/>
              <a:ahLst/>
              <a:cxnLst/>
              <a:rect l="l" t="t" r="r" b="b"/>
              <a:pathLst>
                <a:path w="247014" h="245110">
                  <a:moveTo>
                    <a:pt x="0" y="122427"/>
                  </a:moveTo>
                  <a:lnTo>
                    <a:pt x="61721" y="122427"/>
                  </a:lnTo>
                  <a:lnTo>
                    <a:pt x="61721" y="0"/>
                  </a:lnTo>
                  <a:lnTo>
                    <a:pt x="185038" y="0"/>
                  </a:lnTo>
                  <a:lnTo>
                    <a:pt x="185038" y="122427"/>
                  </a:lnTo>
                  <a:lnTo>
                    <a:pt x="246760" y="122427"/>
                  </a:lnTo>
                  <a:lnTo>
                    <a:pt x="123316" y="244982"/>
                  </a:lnTo>
                  <a:lnTo>
                    <a:pt x="0" y="122427"/>
                  </a:lnTo>
                  <a:close/>
                </a:path>
              </a:pathLst>
            </a:custGeom>
            <a:ln w="19812">
              <a:solidFill>
                <a:srgbClr val="2C62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113276" y="4419600"/>
            <a:ext cx="266700" cy="266700"/>
            <a:chOff x="4113276" y="4419600"/>
            <a:chExt cx="266700" cy="266700"/>
          </a:xfrm>
        </p:grpSpPr>
        <p:sp>
          <p:nvSpPr>
            <p:cNvPr id="11" name="object 11"/>
            <p:cNvSpPr/>
            <p:nvPr/>
          </p:nvSpPr>
          <p:spPr>
            <a:xfrm>
              <a:off x="4122420" y="4428744"/>
              <a:ext cx="245363" cy="2453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23182" y="4429505"/>
              <a:ext cx="247015" cy="247015"/>
            </a:xfrm>
            <a:custGeom>
              <a:avLst/>
              <a:gdLst/>
              <a:ahLst/>
              <a:cxnLst/>
              <a:rect l="l" t="t" r="r" b="b"/>
              <a:pathLst>
                <a:path w="247014" h="247014">
                  <a:moveTo>
                    <a:pt x="0" y="123190"/>
                  </a:moveTo>
                  <a:lnTo>
                    <a:pt x="61721" y="123190"/>
                  </a:lnTo>
                  <a:lnTo>
                    <a:pt x="61721" y="0"/>
                  </a:lnTo>
                  <a:lnTo>
                    <a:pt x="185038" y="0"/>
                  </a:lnTo>
                  <a:lnTo>
                    <a:pt x="185038" y="123190"/>
                  </a:lnTo>
                  <a:lnTo>
                    <a:pt x="246760" y="123190"/>
                  </a:lnTo>
                  <a:lnTo>
                    <a:pt x="123316" y="246507"/>
                  </a:lnTo>
                  <a:lnTo>
                    <a:pt x="0" y="123190"/>
                  </a:lnTo>
                  <a:close/>
                </a:path>
              </a:pathLst>
            </a:custGeom>
            <a:ln w="19812">
              <a:solidFill>
                <a:srgbClr val="2C62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113276" y="5366003"/>
            <a:ext cx="266700" cy="268605"/>
            <a:chOff x="4113276" y="5366003"/>
            <a:chExt cx="266700" cy="268605"/>
          </a:xfrm>
        </p:grpSpPr>
        <p:sp>
          <p:nvSpPr>
            <p:cNvPr id="14" name="object 14"/>
            <p:cNvSpPr/>
            <p:nvPr/>
          </p:nvSpPr>
          <p:spPr>
            <a:xfrm>
              <a:off x="4122420" y="5375147"/>
              <a:ext cx="245363" cy="2468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23182" y="5375909"/>
              <a:ext cx="247015" cy="248285"/>
            </a:xfrm>
            <a:custGeom>
              <a:avLst/>
              <a:gdLst/>
              <a:ahLst/>
              <a:cxnLst/>
              <a:rect l="l" t="t" r="r" b="b"/>
              <a:pathLst>
                <a:path w="247014" h="248285">
                  <a:moveTo>
                    <a:pt x="0" y="124078"/>
                  </a:moveTo>
                  <a:lnTo>
                    <a:pt x="61721" y="124078"/>
                  </a:lnTo>
                  <a:lnTo>
                    <a:pt x="61721" y="0"/>
                  </a:lnTo>
                  <a:lnTo>
                    <a:pt x="185038" y="0"/>
                  </a:lnTo>
                  <a:lnTo>
                    <a:pt x="185038" y="124078"/>
                  </a:lnTo>
                  <a:lnTo>
                    <a:pt x="246760" y="124078"/>
                  </a:lnTo>
                  <a:lnTo>
                    <a:pt x="123316" y="248284"/>
                  </a:lnTo>
                  <a:lnTo>
                    <a:pt x="0" y="124078"/>
                  </a:lnTo>
                  <a:close/>
                </a:path>
              </a:pathLst>
            </a:custGeom>
            <a:ln w="19812">
              <a:solidFill>
                <a:srgbClr val="2C62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193163" y="239344"/>
            <a:ext cx="5007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</a:rPr>
              <a:t>Shell Sort: </a:t>
            </a:r>
            <a:r>
              <a:rPr sz="4000" spc="-20" dirty="0">
                <a:solidFill>
                  <a:srgbClr val="FFFFFF"/>
                </a:solidFill>
              </a:rPr>
              <a:t>Example</a:t>
            </a:r>
            <a:r>
              <a:rPr sz="4000" spc="-95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…</a:t>
            </a:r>
            <a:endParaRPr sz="4000"/>
          </a:p>
        </p:txBody>
      </p:sp>
      <p:sp>
        <p:nvSpPr>
          <p:cNvPr id="18" name="object 18"/>
          <p:cNvSpPr/>
          <p:nvPr/>
        </p:nvSpPr>
        <p:spPr>
          <a:xfrm>
            <a:off x="96011" y="120395"/>
            <a:ext cx="1952244" cy="10454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0889" y="1941058"/>
            <a:ext cx="1889125" cy="84010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000" b="1" dirty="0">
                <a:latin typeface="Times New Roman"/>
                <a:cs typeface="Times New Roman"/>
              </a:rPr>
              <a:t>Pass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III: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000" b="1" spc="5" dirty="0">
                <a:latin typeface="Times New Roman"/>
                <a:cs typeface="Times New Roman"/>
              </a:rPr>
              <a:t>gap </a:t>
            </a:r>
            <a:r>
              <a:rPr sz="2000" b="1" dirty="0">
                <a:latin typeface="Times New Roman"/>
                <a:cs typeface="Times New Roman"/>
              </a:rPr>
              <a:t>= </a:t>
            </a:r>
            <a:r>
              <a:rPr sz="2000" b="1" spc="-20" dirty="0">
                <a:latin typeface="Times New Roman"/>
                <a:cs typeface="Times New Roman"/>
              </a:rPr>
              <a:t>|_ </a:t>
            </a:r>
            <a:r>
              <a:rPr sz="2000" b="1" dirty="0">
                <a:latin typeface="Times New Roman"/>
                <a:cs typeface="Times New Roman"/>
              </a:rPr>
              <a:t>2/2 _| =</a:t>
            </a:r>
            <a:r>
              <a:rPr sz="2000" b="1" spc="-229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90562" y="3092450"/>
          <a:ext cx="7715250" cy="3959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598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0562" y="3878198"/>
          <a:ext cx="7715250" cy="434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B871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B871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B871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B871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B871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B871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B871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B871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B871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B87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90562" y="4683125"/>
          <a:ext cx="7715250" cy="396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8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113276" y="3541776"/>
            <a:ext cx="266700" cy="264795"/>
            <a:chOff x="4113276" y="3541776"/>
            <a:chExt cx="266700" cy="264795"/>
          </a:xfrm>
        </p:grpSpPr>
        <p:sp>
          <p:nvSpPr>
            <p:cNvPr id="7" name="object 7"/>
            <p:cNvSpPr/>
            <p:nvPr/>
          </p:nvSpPr>
          <p:spPr>
            <a:xfrm>
              <a:off x="4122420" y="3550920"/>
              <a:ext cx="245363" cy="2438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23182" y="3551682"/>
              <a:ext cx="247015" cy="245110"/>
            </a:xfrm>
            <a:custGeom>
              <a:avLst/>
              <a:gdLst/>
              <a:ahLst/>
              <a:cxnLst/>
              <a:rect l="l" t="t" r="r" b="b"/>
              <a:pathLst>
                <a:path w="247014" h="245110">
                  <a:moveTo>
                    <a:pt x="0" y="122427"/>
                  </a:moveTo>
                  <a:lnTo>
                    <a:pt x="61721" y="122427"/>
                  </a:lnTo>
                  <a:lnTo>
                    <a:pt x="61721" y="0"/>
                  </a:lnTo>
                  <a:lnTo>
                    <a:pt x="185038" y="0"/>
                  </a:lnTo>
                  <a:lnTo>
                    <a:pt x="185038" y="122427"/>
                  </a:lnTo>
                  <a:lnTo>
                    <a:pt x="246760" y="122427"/>
                  </a:lnTo>
                  <a:lnTo>
                    <a:pt x="123316" y="244982"/>
                  </a:lnTo>
                  <a:lnTo>
                    <a:pt x="0" y="122427"/>
                  </a:lnTo>
                  <a:close/>
                </a:path>
              </a:pathLst>
            </a:custGeom>
            <a:ln w="19812">
              <a:solidFill>
                <a:srgbClr val="2C62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113276" y="4384547"/>
            <a:ext cx="266700" cy="268605"/>
            <a:chOff x="4113276" y="4384547"/>
            <a:chExt cx="266700" cy="268605"/>
          </a:xfrm>
        </p:grpSpPr>
        <p:sp>
          <p:nvSpPr>
            <p:cNvPr id="10" name="object 10"/>
            <p:cNvSpPr/>
            <p:nvPr/>
          </p:nvSpPr>
          <p:spPr>
            <a:xfrm>
              <a:off x="4122420" y="4393691"/>
              <a:ext cx="245363" cy="2468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23182" y="4394453"/>
              <a:ext cx="247015" cy="248285"/>
            </a:xfrm>
            <a:custGeom>
              <a:avLst/>
              <a:gdLst/>
              <a:ahLst/>
              <a:cxnLst/>
              <a:rect l="l" t="t" r="r" b="b"/>
              <a:pathLst>
                <a:path w="247014" h="248285">
                  <a:moveTo>
                    <a:pt x="0" y="124206"/>
                  </a:moveTo>
                  <a:lnTo>
                    <a:pt x="61721" y="124206"/>
                  </a:lnTo>
                  <a:lnTo>
                    <a:pt x="61721" y="0"/>
                  </a:lnTo>
                  <a:lnTo>
                    <a:pt x="185038" y="0"/>
                  </a:lnTo>
                  <a:lnTo>
                    <a:pt x="185038" y="124206"/>
                  </a:lnTo>
                  <a:lnTo>
                    <a:pt x="246760" y="124206"/>
                  </a:lnTo>
                  <a:lnTo>
                    <a:pt x="123316" y="248285"/>
                  </a:lnTo>
                  <a:lnTo>
                    <a:pt x="0" y="124206"/>
                  </a:lnTo>
                  <a:close/>
                </a:path>
              </a:pathLst>
            </a:custGeom>
            <a:ln w="19812">
              <a:solidFill>
                <a:srgbClr val="2C62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193163" y="239344"/>
            <a:ext cx="5007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</a:rPr>
              <a:t>Shell Sort: </a:t>
            </a:r>
            <a:r>
              <a:rPr sz="4000" spc="-20" dirty="0">
                <a:solidFill>
                  <a:srgbClr val="FFFFFF"/>
                </a:solidFill>
              </a:rPr>
              <a:t>Example</a:t>
            </a:r>
            <a:r>
              <a:rPr sz="4000" spc="-95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…</a:t>
            </a:r>
            <a:endParaRPr sz="4000"/>
          </a:p>
        </p:txBody>
      </p:sp>
      <p:sp>
        <p:nvSpPr>
          <p:cNvPr id="14" name="object 14"/>
          <p:cNvSpPr/>
          <p:nvPr/>
        </p:nvSpPr>
        <p:spPr>
          <a:xfrm>
            <a:off x="96011" y="120395"/>
            <a:ext cx="1952244" cy="1045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E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821</Words>
  <Application>Microsoft Office PowerPoint</Application>
  <PresentationFormat>Widescreen</PresentationFormat>
  <Paragraphs>276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Caladea</vt:lpstr>
      <vt:lpstr>Calibri</vt:lpstr>
      <vt:lpstr>Carlito</vt:lpstr>
      <vt:lpstr>Times New Roman</vt:lpstr>
      <vt:lpstr>Wingdings</vt:lpstr>
      <vt:lpstr>Office Theme</vt:lpstr>
      <vt:lpstr>PowerPoint Presentation</vt:lpstr>
      <vt:lpstr>Shell Sort</vt:lpstr>
      <vt:lpstr>Shell Sort</vt:lpstr>
      <vt:lpstr>Empirical Analysis of Shell sort (Advantage)</vt:lpstr>
      <vt:lpstr>PowerPoint Presentation</vt:lpstr>
      <vt:lpstr>Shell Sort</vt:lpstr>
      <vt:lpstr>Shell Sort: Example</vt:lpstr>
      <vt:lpstr>Shell Sort: Example …</vt:lpstr>
      <vt:lpstr>Shell Sort: Example …</vt:lpstr>
      <vt:lpstr>Shell Sort: Example 2</vt:lpstr>
      <vt:lpstr>Shell Sort: Example 2 …</vt:lpstr>
      <vt:lpstr>Shell Sort: Example 2 …</vt:lpstr>
      <vt:lpstr>Shell Sort: Example 2 …</vt:lpstr>
      <vt:lpstr>Shell Sort: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ankur.chat31@gmail.com</cp:lastModifiedBy>
  <cp:revision>1</cp:revision>
  <dcterms:created xsi:type="dcterms:W3CDTF">2022-09-28T09:07:34Z</dcterms:created>
  <dcterms:modified xsi:type="dcterms:W3CDTF">2022-09-28T09:11:04Z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2022-09-28T00:00:00Z</vt:filetime>
  </property>
</Properties>
</file>