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88" r:id="rId3"/>
    <p:sldId id="289" r:id="rId4"/>
    <p:sldId id="292" r:id="rId5"/>
    <p:sldId id="293" r:id="rId6"/>
    <p:sldId id="290" r:id="rId7"/>
    <p:sldId id="297" r:id="rId8"/>
    <p:sldId id="29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33400" y="1905000"/>
            <a:ext cx="7772400" cy="1143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Merge Sort </a:t>
            </a:r>
            <a:endParaRPr lang="en-US" sz="5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219200" y="3479486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Rajesh Kumar Tripathi</a:t>
            </a:r>
          </a:p>
          <a:p>
            <a:r>
              <a:rPr lang="en-GB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Assistant Professor</a:t>
            </a:r>
          </a:p>
          <a:p>
            <a:r>
              <a:rPr lang="en-GB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Dept. of CEA, GLA University, Mathura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3286116" y="557800"/>
            <a:ext cx="228601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0642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Merge Sort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5" name="AutoShape 2" descr="Merge Sort Algorithm | 101 Comput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5400"/>
            <a:ext cx="6781800" cy="4724400"/>
          </a:xfrm>
          <a:prstGeom prst="rect">
            <a:avLst/>
          </a:prstGeom>
        </p:spPr>
      </p:pic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459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 smtClean="0">
                <a:solidFill>
                  <a:srgbClr val="002060"/>
                </a:solidFill>
              </a:rPr>
              <a:t>contd..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5" name="AutoShape 2" descr="Merge Sort Algorithm | 101 Comput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1066800" y="1202353"/>
            <a:ext cx="73152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002060"/>
                </a:solidFill>
              </a:rPr>
              <a:t>void </a:t>
            </a:r>
            <a:r>
              <a:rPr lang="en-IN" sz="2400" b="1" dirty="0" err="1">
                <a:solidFill>
                  <a:srgbClr val="002060"/>
                </a:solidFill>
              </a:rPr>
              <a:t>mergeSort</a:t>
            </a:r>
            <a:r>
              <a:rPr lang="en-IN" sz="2400" b="1" dirty="0">
                <a:solidFill>
                  <a:srgbClr val="002060"/>
                </a:solidFill>
              </a:rPr>
              <a:t>(</a:t>
            </a:r>
            <a:r>
              <a:rPr lang="en-IN" sz="2400" b="1" dirty="0" err="1">
                <a:solidFill>
                  <a:srgbClr val="002060"/>
                </a:solidFill>
              </a:rPr>
              <a:t>int</a:t>
            </a:r>
            <a:r>
              <a:rPr lang="en-IN" sz="2400" b="1" dirty="0">
                <a:solidFill>
                  <a:srgbClr val="002060"/>
                </a:solidFill>
              </a:rPr>
              <a:t> </a:t>
            </a:r>
            <a:r>
              <a:rPr lang="en-IN" sz="2400" b="1" dirty="0" err="1">
                <a:solidFill>
                  <a:srgbClr val="002060"/>
                </a:solidFill>
              </a:rPr>
              <a:t>arr</a:t>
            </a:r>
            <a:r>
              <a:rPr lang="en-IN" sz="2400" b="1" dirty="0">
                <a:solidFill>
                  <a:srgbClr val="002060"/>
                </a:solidFill>
              </a:rPr>
              <a:t>[], </a:t>
            </a:r>
            <a:r>
              <a:rPr lang="en-IN" sz="2400" b="1" dirty="0" err="1">
                <a:solidFill>
                  <a:srgbClr val="002060"/>
                </a:solidFill>
              </a:rPr>
              <a:t>int</a:t>
            </a:r>
            <a:r>
              <a:rPr lang="en-IN" sz="2400" b="1" dirty="0">
                <a:solidFill>
                  <a:srgbClr val="002060"/>
                </a:solidFill>
              </a:rPr>
              <a:t> l, </a:t>
            </a:r>
            <a:r>
              <a:rPr lang="en-IN" sz="2400" b="1" dirty="0" err="1">
                <a:solidFill>
                  <a:srgbClr val="002060"/>
                </a:solidFill>
              </a:rPr>
              <a:t>int</a:t>
            </a:r>
            <a:r>
              <a:rPr lang="en-IN" sz="2400" b="1" dirty="0">
                <a:solidFill>
                  <a:srgbClr val="002060"/>
                </a:solidFill>
              </a:rPr>
              <a:t> r) </a:t>
            </a:r>
          </a:p>
          <a:p>
            <a:r>
              <a:rPr lang="en-IN" sz="2400" b="1" dirty="0">
                <a:solidFill>
                  <a:srgbClr val="002060"/>
                </a:solidFill>
              </a:rPr>
              <a:t>{ </a:t>
            </a:r>
          </a:p>
          <a:p>
            <a:r>
              <a:rPr lang="en-IN" sz="2400" b="1" dirty="0">
                <a:solidFill>
                  <a:srgbClr val="002060"/>
                </a:solidFill>
              </a:rPr>
              <a:t>    if (l &lt; r) </a:t>
            </a:r>
            <a:r>
              <a:rPr lang="en-IN" sz="2400" b="1" dirty="0" smtClean="0">
                <a:solidFill>
                  <a:srgbClr val="002060"/>
                </a:solidFill>
              </a:rPr>
              <a:t>{ </a:t>
            </a:r>
            <a:endParaRPr lang="en-IN" sz="2400" b="1" dirty="0">
              <a:solidFill>
                <a:srgbClr val="002060"/>
              </a:solidFill>
            </a:endParaRPr>
          </a:p>
          <a:p>
            <a:endParaRPr lang="en-IN" sz="2400" b="1" dirty="0">
              <a:solidFill>
                <a:srgbClr val="002060"/>
              </a:solidFill>
            </a:endParaRPr>
          </a:p>
          <a:p>
            <a:r>
              <a:rPr lang="en-IN" sz="2400" b="1" dirty="0">
                <a:solidFill>
                  <a:srgbClr val="002060"/>
                </a:solidFill>
              </a:rPr>
              <a:t>        </a:t>
            </a:r>
            <a:r>
              <a:rPr lang="en-IN" sz="2400" b="1" dirty="0" err="1">
                <a:solidFill>
                  <a:srgbClr val="002060"/>
                </a:solidFill>
              </a:rPr>
              <a:t>int</a:t>
            </a:r>
            <a:r>
              <a:rPr lang="en-IN" sz="2400" b="1" dirty="0">
                <a:solidFill>
                  <a:srgbClr val="002060"/>
                </a:solidFill>
              </a:rPr>
              <a:t> m = l+(r-l)/2; </a:t>
            </a:r>
          </a:p>
          <a:p>
            <a:r>
              <a:rPr lang="en-IN" sz="2400" b="1" dirty="0">
                <a:solidFill>
                  <a:srgbClr val="002060"/>
                </a:solidFill>
              </a:rPr>
              <a:t>  </a:t>
            </a:r>
            <a:r>
              <a:rPr lang="en-IN" sz="2400" b="1" dirty="0" smtClean="0">
                <a:solidFill>
                  <a:srgbClr val="002060"/>
                </a:solidFill>
              </a:rPr>
              <a:t> </a:t>
            </a:r>
            <a:endParaRPr lang="en-IN" sz="2400" b="1" dirty="0">
              <a:solidFill>
                <a:srgbClr val="002060"/>
              </a:solidFill>
            </a:endParaRPr>
          </a:p>
          <a:p>
            <a:r>
              <a:rPr lang="en-IN" sz="2400" b="1" dirty="0">
                <a:solidFill>
                  <a:srgbClr val="002060"/>
                </a:solidFill>
              </a:rPr>
              <a:t>        </a:t>
            </a:r>
            <a:r>
              <a:rPr lang="en-IN" sz="2400" b="1" dirty="0" err="1">
                <a:solidFill>
                  <a:srgbClr val="002060"/>
                </a:solidFill>
              </a:rPr>
              <a:t>mergeSort</a:t>
            </a:r>
            <a:r>
              <a:rPr lang="en-IN" sz="2400" b="1" dirty="0">
                <a:solidFill>
                  <a:srgbClr val="002060"/>
                </a:solidFill>
              </a:rPr>
              <a:t>(</a:t>
            </a:r>
            <a:r>
              <a:rPr lang="en-IN" sz="2400" b="1" dirty="0" err="1">
                <a:solidFill>
                  <a:srgbClr val="002060"/>
                </a:solidFill>
              </a:rPr>
              <a:t>arr</a:t>
            </a:r>
            <a:r>
              <a:rPr lang="en-IN" sz="2400" b="1" dirty="0">
                <a:solidFill>
                  <a:srgbClr val="002060"/>
                </a:solidFill>
              </a:rPr>
              <a:t>, l, m); </a:t>
            </a:r>
          </a:p>
          <a:p>
            <a:r>
              <a:rPr lang="en-IN" sz="2400" b="1" dirty="0">
                <a:solidFill>
                  <a:srgbClr val="002060"/>
                </a:solidFill>
              </a:rPr>
              <a:t>        </a:t>
            </a:r>
            <a:r>
              <a:rPr lang="en-IN" sz="2400" b="1" dirty="0" err="1">
                <a:solidFill>
                  <a:srgbClr val="002060"/>
                </a:solidFill>
              </a:rPr>
              <a:t>mergeSort</a:t>
            </a:r>
            <a:r>
              <a:rPr lang="en-IN" sz="2400" b="1" dirty="0">
                <a:solidFill>
                  <a:srgbClr val="002060"/>
                </a:solidFill>
              </a:rPr>
              <a:t>(</a:t>
            </a:r>
            <a:r>
              <a:rPr lang="en-IN" sz="2400" b="1" dirty="0" err="1">
                <a:solidFill>
                  <a:srgbClr val="002060"/>
                </a:solidFill>
              </a:rPr>
              <a:t>arr</a:t>
            </a:r>
            <a:r>
              <a:rPr lang="en-IN" sz="2400" b="1" dirty="0">
                <a:solidFill>
                  <a:srgbClr val="002060"/>
                </a:solidFill>
              </a:rPr>
              <a:t>, m+1, r); </a:t>
            </a:r>
          </a:p>
          <a:p>
            <a:r>
              <a:rPr lang="en-IN" sz="2400" b="1" dirty="0">
                <a:solidFill>
                  <a:srgbClr val="002060"/>
                </a:solidFill>
              </a:rPr>
              <a:t>  </a:t>
            </a:r>
          </a:p>
          <a:p>
            <a:r>
              <a:rPr lang="en-IN" sz="2400" b="1" dirty="0">
                <a:solidFill>
                  <a:srgbClr val="002060"/>
                </a:solidFill>
              </a:rPr>
              <a:t>        merge(</a:t>
            </a:r>
            <a:r>
              <a:rPr lang="en-IN" sz="2400" b="1" dirty="0" err="1">
                <a:solidFill>
                  <a:srgbClr val="002060"/>
                </a:solidFill>
              </a:rPr>
              <a:t>arr</a:t>
            </a:r>
            <a:r>
              <a:rPr lang="en-IN" sz="2400" b="1" dirty="0">
                <a:solidFill>
                  <a:srgbClr val="002060"/>
                </a:solidFill>
              </a:rPr>
              <a:t>, l, m, r); </a:t>
            </a:r>
            <a:r>
              <a:rPr lang="en-IN" sz="2400" b="1" dirty="0" smtClean="0">
                <a:solidFill>
                  <a:srgbClr val="002060"/>
                </a:solidFill>
              </a:rPr>
              <a:t>} </a:t>
            </a:r>
            <a:endParaRPr lang="en-IN" sz="2400" b="1" dirty="0">
              <a:solidFill>
                <a:srgbClr val="002060"/>
              </a:solidFill>
            </a:endParaRPr>
          </a:p>
          <a:p>
            <a:r>
              <a:rPr lang="en-IN" sz="2400" b="1" dirty="0">
                <a:solidFill>
                  <a:srgbClr val="002060"/>
                </a:solidFill>
              </a:rPr>
              <a:t>} </a:t>
            </a:r>
          </a:p>
        </p:txBody>
      </p:sp>
      <p:pic>
        <p:nvPicPr>
          <p:cNvPr id="6" name="Picture 5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1952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 smtClean="0">
                <a:solidFill>
                  <a:srgbClr val="002060"/>
                </a:solidFill>
              </a:rPr>
              <a:t>contd..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5" name="AutoShape 2" descr="Merge Sort Algorithm | 101 Comput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1025557" y="1051815"/>
            <a:ext cx="7315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2060"/>
                </a:solidFill>
              </a:rPr>
              <a:t>// Merges two subarrays of </a:t>
            </a:r>
            <a:r>
              <a:rPr lang="en-IN" sz="2400" b="1" dirty="0" err="1">
                <a:solidFill>
                  <a:srgbClr val="002060"/>
                </a:solidFill>
              </a:rPr>
              <a:t>arr</a:t>
            </a:r>
            <a:r>
              <a:rPr lang="en-IN" sz="2400" b="1" dirty="0">
                <a:solidFill>
                  <a:srgbClr val="002060"/>
                </a:solidFill>
              </a:rPr>
              <a:t>[]. </a:t>
            </a:r>
          </a:p>
          <a:p>
            <a:r>
              <a:rPr lang="en-IN" sz="2400" b="1" dirty="0">
                <a:solidFill>
                  <a:srgbClr val="002060"/>
                </a:solidFill>
              </a:rPr>
              <a:t>// First subarray is </a:t>
            </a:r>
            <a:r>
              <a:rPr lang="en-IN" sz="2400" b="1" dirty="0" err="1">
                <a:solidFill>
                  <a:srgbClr val="002060"/>
                </a:solidFill>
              </a:rPr>
              <a:t>arr</a:t>
            </a:r>
            <a:r>
              <a:rPr lang="en-IN" sz="2400" b="1" dirty="0">
                <a:solidFill>
                  <a:srgbClr val="002060"/>
                </a:solidFill>
              </a:rPr>
              <a:t>[</a:t>
            </a:r>
            <a:r>
              <a:rPr lang="en-IN" sz="2400" b="1" dirty="0" err="1">
                <a:solidFill>
                  <a:srgbClr val="002060"/>
                </a:solidFill>
              </a:rPr>
              <a:t>l..m</a:t>
            </a:r>
            <a:r>
              <a:rPr lang="en-IN" sz="2400" b="1" dirty="0">
                <a:solidFill>
                  <a:srgbClr val="002060"/>
                </a:solidFill>
              </a:rPr>
              <a:t>] </a:t>
            </a:r>
          </a:p>
          <a:p>
            <a:r>
              <a:rPr lang="en-IN" sz="2400" b="1" dirty="0">
                <a:solidFill>
                  <a:srgbClr val="002060"/>
                </a:solidFill>
              </a:rPr>
              <a:t>// Second subarray is </a:t>
            </a:r>
            <a:r>
              <a:rPr lang="en-IN" sz="2400" b="1" dirty="0" err="1">
                <a:solidFill>
                  <a:srgbClr val="002060"/>
                </a:solidFill>
              </a:rPr>
              <a:t>arr</a:t>
            </a:r>
            <a:r>
              <a:rPr lang="en-IN" sz="2400" b="1" dirty="0">
                <a:solidFill>
                  <a:srgbClr val="002060"/>
                </a:solidFill>
              </a:rPr>
              <a:t>[m+1..r] </a:t>
            </a:r>
          </a:p>
          <a:p>
            <a:r>
              <a:rPr lang="en-IN" sz="2400" b="1" dirty="0">
                <a:solidFill>
                  <a:srgbClr val="002060"/>
                </a:solidFill>
              </a:rPr>
              <a:t>void merge(</a:t>
            </a:r>
            <a:r>
              <a:rPr lang="en-IN" sz="2400" b="1" dirty="0" err="1">
                <a:solidFill>
                  <a:srgbClr val="002060"/>
                </a:solidFill>
              </a:rPr>
              <a:t>int</a:t>
            </a:r>
            <a:r>
              <a:rPr lang="en-IN" sz="2400" b="1" dirty="0">
                <a:solidFill>
                  <a:srgbClr val="002060"/>
                </a:solidFill>
              </a:rPr>
              <a:t> </a:t>
            </a:r>
            <a:r>
              <a:rPr lang="en-IN" sz="2400" b="1" dirty="0" err="1">
                <a:solidFill>
                  <a:srgbClr val="002060"/>
                </a:solidFill>
              </a:rPr>
              <a:t>arr</a:t>
            </a:r>
            <a:r>
              <a:rPr lang="en-IN" sz="2400" b="1" dirty="0">
                <a:solidFill>
                  <a:srgbClr val="002060"/>
                </a:solidFill>
              </a:rPr>
              <a:t>[], </a:t>
            </a:r>
            <a:r>
              <a:rPr lang="en-IN" sz="2400" b="1" dirty="0" err="1">
                <a:solidFill>
                  <a:srgbClr val="002060"/>
                </a:solidFill>
              </a:rPr>
              <a:t>int</a:t>
            </a:r>
            <a:r>
              <a:rPr lang="en-IN" sz="2400" b="1" dirty="0">
                <a:solidFill>
                  <a:srgbClr val="002060"/>
                </a:solidFill>
              </a:rPr>
              <a:t> l, </a:t>
            </a:r>
            <a:r>
              <a:rPr lang="en-IN" sz="2400" b="1" dirty="0" err="1">
                <a:solidFill>
                  <a:srgbClr val="002060"/>
                </a:solidFill>
              </a:rPr>
              <a:t>int</a:t>
            </a:r>
            <a:r>
              <a:rPr lang="en-IN" sz="2400" b="1" dirty="0">
                <a:solidFill>
                  <a:srgbClr val="002060"/>
                </a:solidFill>
              </a:rPr>
              <a:t> m, </a:t>
            </a:r>
            <a:r>
              <a:rPr lang="en-IN" sz="2400" b="1" dirty="0" err="1">
                <a:solidFill>
                  <a:srgbClr val="002060"/>
                </a:solidFill>
              </a:rPr>
              <a:t>int</a:t>
            </a:r>
            <a:r>
              <a:rPr lang="en-IN" sz="2400" b="1" dirty="0">
                <a:solidFill>
                  <a:srgbClr val="002060"/>
                </a:solidFill>
              </a:rPr>
              <a:t> r) </a:t>
            </a:r>
          </a:p>
          <a:p>
            <a:r>
              <a:rPr lang="en-IN" sz="2400" b="1" dirty="0">
                <a:solidFill>
                  <a:srgbClr val="002060"/>
                </a:solidFill>
              </a:rPr>
              <a:t>{ </a:t>
            </a:r>
          </a:p>
          <a:p>
            <a:r>
              <a:rPr lang="en-IN" sz="2400" b="1" dirty="0">
                <a:solidFill>
                  <a:srgbClr val="002060"/>
                </a:solidFill>
              </a:rPr>
              <a:t>    </a:t>
            </a:r>
            <a:r>
              <a:rPr lang="en-IN" sz="2400" b="1" dirty="0" err="1">
                <a:solidFill>
                  <a:srgbClr val="002060"/>
                </a:solidFill>
              </a:rPr>
              <a:t>int</a:t>
            </a:r>
            <a:r>
              <a:rPr lang="en-IN" sz="2400" b="1" dirty="0">
                <a:solidFill>
                  <a:srgbClr val="002060"/>
                </a:solidFill>
              </a:rPr>
              <a:t> </a:t>
            </a:r>
            <a:r>
              <a:rPr lang="en-IN" sz="2400" b="1" dirty="0" err="1">
                <a:solidFill>
                  <a:srgbClr val="002060"/>
                </a:solidFill>
              </a:rPr>
              <a:t>i</a:t>
            </a:r>
            <a:r>
              <a:rPr lang="en-IN" sz="2400" b="1" dirty="0">
                <a:solidFill>
                  <a:srgbClr val="002060"/>
                </a:solidFill>
              </a:rPr>
              <a:t>, j, k; </a:t>
            </a:r>
          </a:p>
          <a:p>
            <a:r>
              <a:rPr lang="en-IN" sz="2400" b="1" dirty="0">
                <a:solidFill>
                  <a:srgbClr val="002060"/>
                </a:solidFill>
              </a:rPr>
              <a:t>    </a:t>
            </a:r>
            <a:r>
              <a:rPr lang="en-IN" sz="2400" b="1" dirty="0" err="1">
                <a:solidFill>
                  <a:srgbClr val="00B050"/>
                </a:solidFill>
              </a:rPr>
              <a:t>int</a:t>
            </a:r>
            <a:r>
              <a:rPr lang="en-IN" sz="2400" b="1" dirty="0">
                <a:solidFill>
                  <a:srgbClr val="00B050"/>
                </a:solidFill>
              </a:rPr>
              <a:t> n1 = m - l + 1; </a:t>
            </a:r>
          </a:p>
          <a:p>
            <a:r>
              <a:rPr lang="en-IN" sz="2400" b="1" dirty="0">
                <a:solidFill>
                  <a:srgbClr val="00B050"/>
                </a:solidFill>
              </a:rPr>
              <a:t>    </a:t>
            </a:r>
            <a:r>
              <a:rPr lang="en-IN" sz="2400" b="1" dirty="0" err="1">
                <a:solidFill>
                  <a:srgbClr val="00B050"/>
                </a:solidFill>
              </a:rPr>
              <a:t>int</a:t>
            </a:r>
            <a:r>
              <a:rPr lang="en-IN" sz="2400" b="1" dirty="0">
                <a:solidFill>
                  <a:srgbClr val="00B050"/>
                </a:solidFill>
              </a:rPr>
              <a:t> n2 =  r - m; </a:t>
            </a:r>
          </a:p>
          <a:p>
            <a:r>
              <a:rPr lang="en-IN" sz="2400" b="1" dirty="0" smtClean="0">
                <a:solidFill>
                  <a:srgbClr val="002060"/>
                </a:solidFill>
              </a:rPr>
              <a:t>    </a:t>
            </a:r>
            <a:r>
              <a:rPr lang="en-IN" sz="2400" b="1" dirty="0" err="1" smtClean="0">
                <a:solidFill>
                  <a:srgbClr val="002060"/>
                </a:solidFill>
              </a:rPr>
              <a:t>int</a:t>
            </a:r>
            <a:r>
              <a:rPr lang="en-IN" sz="2400" b="1" dirty="0" smtClean="0">
                <a:solidFill>
                  <a:srgbClr val="002060"/>
                </a:solidFill>
              </a:rPr>
              <a:t> </a:t>
            </a:r>
            <a:r>
              <a:rPr lang="en-IN" sz="2400" b="1" dirty="0">
                <a:solidFill>
                  <a:srgbClr val="002060"/>
                </a:solidFill>
              </a:rPr>
              <a:t>L[n1], R[n2]; </a:t>
            </a:r>
          </a:p>
          <a:p>
            <a:r>
              <a:rPr lang="en-IN" sz="2400" b="1" dirty="0" smtClean="0">
                <a:solidFill>
                  <a:srgbClr val="002060"/>
                </a:solidFill>
              </a:rPr>
              <a:t>   </a:t>
            </a:r>
            <a:r>
              <a:rPr lang="en-IN" sz="2400" b="1" dirty="0" smtClean="0">
                <a:solidFill>
                  <a:srgbClr val="0070C0"/>
                </a:solidFill>
              </a:rPr>
              <a:t>for </a:t>
            </a:r>
            <a:r>
              <a:rPr lang="en-IN" sz="2400" b="1" dirty="0">
                <a:solidFill>
                  <a:srgbClr val="0070C0"/>
                </a:solidFill>
              </a:rPr>
              <a:t>(</a:t>
            </a:r>
            <a:r>
              <a:rPr lang="en-IN" sz="2400" b="1" dirty="0" err="1">
                <a:solidFill>
                  <a:srgbClr val="0070C0"/>
                </a:solidFill>
              </a:rPr>
              <a:t>i</a:t>
            </a:r>
            <a:r>
              <a:rPr lang="en-IN" sz="2400" b="1" dirty="0">
                <a:solidFill>
                  <a:srgbClr val="0070C0"/>
                </a:solidFill>
              </a:rPr>
              <a:t> = 0; </a:t>
            </a:r>
            <a:r>
              <a:rPr lang="en-IN" sz="2400" b="1" dirty="0" err="1">
                <a:solidFill>
                  <a:srgbClr val="0070C0"/>
                </a:solidFill>
              </a:rPr>
              <a:t>i</a:t>
            </a:r>
            <a:r>
              <a:rPr lang="en-IN" sz="2400" b="1" dirty="0">
                <a:solidFill>
                  <a:srgbClr val="0070C0"/>
                </a:solidFill>
              </a:rPr>
              <a:t> &lt; n1; </a:t>
            </a:r>
            <a:r>
              <a:rPr lang="en-IN" sz="2400" b="1" dirty="0" err="1">
                <a:solidFill>
                  <a:srgbClr val="0070C0"/>
                </a:solidFill>
              </a:rPr>
              <a:t>i</a:t>
            </a:r>
            <a:r>
              <a:rPr lang="en-IN" sz="2400" b="1" dirty="0">
                <a:solidFill>
                  <a:srgbClr val="0070C0"/>
                </a:solidFill>
              </a:rPr>
              <a:t>++) </a:t>
            </a:r>
          </a:p>
          <a:p>
            <a:r>
              <a:rPr lang="en-IN" sz="2400" b="1" dirty="0">
                <a:solidFill>
                  <a:srgbClr val="0070C0"/>
                </a:solidFill>
              </a:rPr>
              <a:t>        L[</a:t>
            </a:r>
            <a:r>
              <a:rPr lang="en-IN" sz="2400" b="1" dirty="0" err="1">
                <a:solidFill>
                  <a:srgbClr val="0070C0"/>
                </a:solidFill>
              </a:rPr>
              <a:t>i</a:t>
            </a:r>
            <a:r>
              <a:rPr lang="en-IN" sz="2400" b="1" dirty="0">
                <a:solidFill>
                  <a:srgbClr val="0070C0"/>
                </a:solidFill>
              </a:rPr>
              <a:t>] = </a:t>
            </a:r>
            <a:r>
              <a:rPr lang="en-IN" sz="2400" b="1" dirty="0" err="1">
                <a:solidFill>
                  <a:srgbClr val="0070C0"/>
                </a:solidFill>
              </a:rPr>
              <a:t>arr</a:t>
            </a:r>
            <a:r>
              <a:rPr lang="en-IN" sz="2400" b="1" dirty="0">
                <a:solidFill>
                  <a:srgbClr val="0070C0"/>
                </a:solidFill>
              </a:rPr>
              <a:t>[l + </a:t>
            </a:r>
            <a:r>
              <a:rPr lang="en-IN" sz="2400" b="1" dirty="0" err="1">
                <a:solidFill>
                  <a:srgbClr val="0070C0"/>
                </a:solidFill>
              </a:rPr>
              <a:t>i</a:t>
            </a:r>
            <a:r>
              <a:rPr lang="en-IN" sz="2400" b="1" dirty="0">
                <a:solidFill>
                  <a:srgbClr val="0070C0"/>
                </a:solidFill>
              </a:rPr>
              <a:t>]; </a:t>
            </a:r>
          </a:p>
          <a:p>
            <a:r>
              <a:rPr lang="en-IN" sz="2400" b="1" dirty="0">
                <a:solidFill>
                  <a:srgbClr val="002060"/>
                </a:solidFill>
              </a:rPr>
              <a:t>    for (j = 0; j &lt; n2; </a:t>
            </a:r>
            <a:r>
              <a:rPr lang="en-IN" sz="2400" b="1" dirty="0" err="1">
                <a:solidFill>
                  <a:srgbClr val="002060"/>
                </a:solidFill>
              </a:rPr>
              <a:t>j++</a:t>
            </a:r>
            <a:r>
              <a:rPr lang="en-IN" sz="2400" b="1" dirty="0">
                <a:solidFill>
                  <a:srgbClr val="002060"/>
                </a:solidFill>
              </a:rPr>
              <a:t>) </a:t>
            </a:r>
          </a:p>
          <a:p>
            <a:r>
              <a:rPr lang="en-IN" sz="2400" b="1" dirty="0">
                <a:solidFill>
                  <a:srgbClr val="002060"/>
                </a:solidFill>
              </a:rPr>
              <a:t>        R[j] = </a:t>
            </a:r>
            <a:r>
              <a:rPr lang="en-IN" sz="2400" b="1" dirty="0" err="1">
                <a:solidFill>
                  <a:srgbClr val="002060"/>
                </a:solidFill>
              </a:rPr>
              <a:t>arr</a:t>
            </a:r>
            <a:r>
              <a:rPr lang="en-IN" sz="2400" b="1" dirty="0">
                <a:solidFill>
                  <a:srgbClr val="002060"/>
                </a:solidFill>
              </a:rPr>
              <a:t>[m + 1+ j]; </a:t>
            </a:r>
          </a:p>
        </p:txBody>
      </p:sp>
      <p:pic>
        <p:nvPicPr>
          <p:cNvPr id="6" name="Picture 5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7747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 smtClean="0">
                <a:solidFill>
                  <a:srgbClr val="002060"/>
                </a:solidFill>
              </a:rPr>
              <a:t>contd..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5" name="AutoShape 2" descr="Merge Sort Algorithm | 101 Comput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1143000" y="1073289"/>
            <a:ext cx="7315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002060"/>
                </a:solidFill>
              </a:rPr>
              <a:t>    </a:t>
            </a:r>
            <a:r>
              <a:rPr lang="en-IN" sz="2400" b="1" dirty="0" err="1" smtClean="0">
                <a:solidFill>
                  <a:srgbClr val="0070C0"/>
                </a:solidFill>
              </a:rPr>
              <a:t>i</a:t>
            </a:r>
            <a:r>
              <a:rPr lang="en-IN" sz="2400" b="1" dirty="0" smtClean="0">
                <a:solidFill>
                  <a:srgbClr val="0070C0"/>
                </a:solidFill>
              </a:rPr>
              <a:t> </a:t>
            </a:r>
            <a:r>
              <a:rPr lang="en-IN" sz="2400" b="1" dirty="0">
                <a:solidFill>
                  <a:srgbClr val="0070C0"/>
                </a:solidFill>
              </a:rPr>
              <a:t>= 0; // Initial index of first subarray </a:t>
            </a:r>
          </a:p>
          <a:p>
            <a:r>
              <a:rPr lang="en-IN" sz="2400" b="1" dirty="0">
                <a:solidFill>
                  <a:srgbClr val="0070C0"/>
                </a:solidFill>
              </a:rPr>
              <a:t>    j = 0; // Initial index of second subarray </a:t>
            </a:r>
          </a:p>
          <a:p>
            <a:r>
              <a:rPr lang="en-IN" sz="2400" b="1" dirty="0">
                <a:solidFill>
                  <a:srgbClr val="0070C0"/>
                </a:solidFill>
              </a:rPr>
              <a:t>    k = l; // Initial index of merged subarray </a:t>
            </a:r>
          </a:p>
          <a:p>
            <a:r>
              <a:rPr lang="en-IN" sz="2400" b="1" dirty="0">
                <a:solidFill>
                  <a:srgbClr val="002060"/>
                </a:solidFill>
              </a:rPr>
              <a:t>    while (</a:t>
            </a:r>
            <a:r>
              <a:rPr lang="en-IN" sz="2400" b="1" dirty="0" err="1">
                <a:solidFill>
                  <a:srgbClr val="002060"/>
                </a:solidFill>
              </a:rPr>
              <a:t>i</a:t>
            </a:r>
            <a:r>
              <a:rPr lang="en-IN" sz="2400" b="1" dirty="0">
                <a:solidFill>
                  <a:srgbClr val="002060"/>
                </a:solidFill>
              </a:rPr>
              <a:t> &lt; n1 &amp;&amp; j &lt; n2) </a:t>
            </a:r>
          </a:p>
          <a:p>
            <a:r>
              <a:rPr lang="en-IN" sz="2400" b="1" dirty="0">
                <a:solidFill>
                  <a:srgbClr val="002060"/>
                </a:solidFill>
              </a:rPr>
              <a:t>    { </a:t>
            </a:r>
          </a:p>
          <a:p>
            <a:r>
              <a:rPr lang="en-IN" sz="2400" b="1" dirty="0">
                <a:solidFill>
                  <a:srgbClr val="002060"/>
                </a:solidFill>
              </a:rPr>
              <a:t>        if (L[</a:t>
            </a:r>
            <a:r>
              <a:rPr lang="en-IN" sz="2400" b="1" dirty="0" err="1">
                <a:solidFill>
                  <a:srgbClr val="002060"/>
                </a:solidFill>
              </a:rPr>
              <a:t>i</a:t>
            </a:r>
            <a:r>
              <a:rPr lang="en-IN" sz="2400" b="1" dirty="0">
                <a:solidFill>
                  <a:srgbClr val="002060"/>
                </a:solidFill>
              </a:rPr>
              <a:t>] &lt;= R[j]) </a:t>
            </a:r>
            <a:r>
              <a:rPr lang="en-IN" sz="2400" b="1" dirty="0" smtClean="0">
                <a:solidFill>
                  <a:srgbClr val="002060"/>
                </a:solidFill>
              </a:rPr>
              <a:t>{ </a:t>
            </a:r>
            <a:endParaRPr lang="en-IN" sz="2400" b="1" dirty="0">
              <a:solidFill>
                <a:srgbClr val="002060"/>
              </a:solidFill>
            </a:endParaRPr>
          </a:p>
          <a:p>
            <a:r>
              <a:rPr lang="en-IN" sz="2400" b="1" dirty="0">
                <a:solidFill>
                  <a:srgbClr val="002060"/>
                </a:solidFill>
              </a:rPr>
              <a:t>            </a:t>
            </a:r>
            <a:r>
              <a:rPr lang="en-IN" sz="2400" b="1" dirty="0" err="1">
                <a:solidFill>
                  <a:srgbClr val="002060"/>
                </a:solidFill>
              </a:rPr>
              <a:t>arr</a:t>
            </a:r>
            <a:r>
              <a:rPr lang="en-IN" sz="2400" b="1" dirty="0">
                <a:solidFill>
                  <a:srgbClr val="002060"/>
                </a:solidFill>
              </a:rPr>
              <a:t>[k] = L[</a:t>
            </a:r>
            <a:r>
              <a:rPr lang="en-IN" sz="2400" b="1" dirty="0" err="1">
                <a:solidFill>
                  <a:srgbClr val="002060"/>
                </a:solidFill>
              </a:rPr>
              <a:t>i</a:t>
            </a:r>
            <a:r>
              <a:rPr lang="en-IN" sz="2400" b="1" dirty="0">
                <a:solidFill>
                  <a:srgbClr val="002060"/>
                </a:solidFill>
              </a:rPr>
              <a:t>]; </a:t>
            </a:r>
          </a:p>
          <a:p>
            <a:r>
              <a:rPr lang="en-IN" sz="2400" b="1" dirty="0">
                <a:solidFill>
                  <a:srgbClr val="002060"/>
                </a:solidFill>
              </a:rPr>
              <a:t>            </a:t>
            </a:r>
            <a:r>
              <a:rPr lang="en-IN" sz="2400" b="1" dirty="0" err="1">
                <a:solidFill>
                  <a:srgbClr val="002060"/>
                </a:solidFill>
              </a:rPr>
              <a:t>i</a:t>
            </a:r>
            <a:r>
              <a:rPr lang="en-IN" sz="2400" b="1" dirty="0">
                <a:solidFill>
                  <a:srgbClr val="002060"/>
                </a:solidFill>
              </a:rPr>
              <a:t>++; </a:t>
            </a:r>
            <a:r>
              <a:rPr lang="en-IN" sz="2400" b="1" dirty="0" smtClean="0">
                <a:solidFill>
                  <a:srgbClr val="002060"/>
                </a:solidFill>
              </a:rPr>
              <a:t>} </a:t>
            </a:r>
            <a:endParaRPr lang="en-IN" sz="2400" b="1" dirty="0">
              <a:solidFill>
                <a:srgbClr val="002060"/>
              </a:solidFill>
            </a:endParaRPr>
          </a:p>
          <a:p>
            <a:r>
              <a:rPr lang="en-IN" sz="2400" b="1" dirty="0">
                <a:solidFill>
                  <a:srgbClr val="002060"/>
                </a:solidFill>
              </a:rPr>
              <a:t>        </a:t>
            </a:r>
            <a:r>
              <a:rPr lang="en-IN" sz="2400" b="1" dirty="0" smtClean="0">
                <a:solidFill>
                  <a:srgbClr val="002060"/>
                </a:solidFill>
              </a:rPr>
              <a:t>else{ </a:t>
            </a:r>
            <a:endParaRPr lang="en-IN" sz="2400" b="1" dirty="0">
              <a:solidFill>
                <a:srgbClr val="002060"/>
              </a:solidFill>
            </a:endParaRPr>
          </a:p>
          <a:p>
            <a:r>
              <a:rPr lang="en-IN" sz="2400" b="1" dirty="0">
                <a:solidFill>
                  <a:srgbClr val="002060"/>
                </a:solidFill>
              </a:rPr>
              <a:t>            </a:t>
            </a:r>
            <a:r>
              <a:rPr lang="en-IN" sz="2400" b="1" dirty="0" err="1">
                <a:solidFill>
                  <a:srgbClr val="002060"/>
                </a:solidFill>
              </a:rPr>
              <a:t>arr</a:t>
            </a:r>
            <a:r>
              <a:rPr lang="en-IN" sz="2400" b="1" dirty="0">
                <a:solidFill>
                  <a:srgbClr val="002060"/>
                </a:solidFill>
              </a:rPr>
              <a:t>[k] = R[j]; </a:t>
            </a:r>
          </a:p>
          <a:p>
            <a:r>
              <a:rPr lang="en-IN" sz="2400" b="1" dirty="0">
                <a:solidFill>
                  <a:srgbClr val="002060"/>
                </a:solidFill>
              </a:rPr>
              <a:t>            </a:t>
            </a:r>
            <a:r>
              <a:rPr lang="en-IN" sz="2400" b="1" dirty="0" err="1">
                <a:solidFill>
                  <a:srgbClr val="002060"/>
                </a:solidFill>
              </a:rPr>
              <a:t>j++</a:t>
            </a:r>
            <a:r>
              <a:rPr lang="en-IN" sz="2400" b="1" dirty="0">
                <a:solidFill>
                  <a:srgbClr val="002060"/>
                </a:solidFill>
              </a:rPr>
              <a:t>; </a:t>
            </a:r>
            <a:r>
              <a:rPr lang="en-IN" sz="2400" b="1" dirty="0" smtClean="0">
                <a:solidFill>
                  <a:srgbClr val="002060"/>
                </a:solidFill>
              </a:rPr>
              <a:t>} </a:t>
            </a:r>
          </a:p>
          <a:p>
            <a:r>
              <a:rPr lang="en-IN" sz="2400" b="1" dirty="0">
                <a:solidFill>
                  <a:srgbClr val="002060"/>
                </a:solidFill>
              </a:rPr>
              <a:t> </a:t>
            </a:r>
            <a:r>
              <a:rPr lang="en-IN" sz="2400" b="1" dirty="0" smtClean="0">
                <a:solidFill>
                  <a:srgbClr val="002060"/>
                </a:solidFill>
              </a:rPr>
              <a:t>           k</a:t>
            </a:r>
            <a:r>
              <a:rPr lang="en-IN" sz="2400" b="1" dirty="0">
                <a:solidFill>
                  <a:srgbClr val="002060"/>
                </a:solidFill>
              </a:rPr>
              <a:t>++; </a:t>
            </a:r>
          </a:p>
          <a:p>
            <a:r>
              <a:rPr lang="en-IN" sz="2400" b="1" dirty="0">
                <a:solidFill>
                  <a:srgbClr val="002060"/>
                </a:solidFill>
              </a:rPr>
              <a:t>    } </a:t>
            </a:r>
          </a:p>
          <a:p>
            <a:r>
              <a:rPr lang="en-IN" sz="2400" b="1" dirty="0">
                <a:solidFill>
                  <a:srgbClr val="002060"/>
                </a:solidFill>
              </a:rPr>
              <a:t> </a:t>
            </a:r>
          </a:p>
        </p:txBody>
      </p:sp>
      <p:pic>
        <p:nvPicPr>
          <p:cNvPr id="6" name="Picture 5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4648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563562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 smtClean="0">
                <a:solidFill>
                  <a:srgbClr val="002060"/>
                </a:solidFill>
              </a:rPr>
              <a:t>contd..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5" name="AutoShape 2" descr="Merge Sort Algorithm | 101 Comput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790575" y="685800"/>
            <a:ext cx="79248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  </a:t>
            </a:r>
            <a:endParaRPr lang="en-IN" dirty="0"/>
          </a:p>
          <a:p>
            <a:endParaRPr lang="en-IN" sz="2400" b="1" dirty="0" smtClean="0">
              <a:solidFill>
                <a:srgbClr val="002060"/>
              </a:solidFill>
            </a:endParaRPr>
          </a:p>
          <a:p>
            <a:r>
              <a:rPr lang="en-IN" sz="2400" b="1" dirty="0" smtClean="0">
                <a:solidFill>
                  <a:srgbClr val="002060"/>
                </a:solidFill>
              </a:rPr>
              <a:t>while </a:t>
            </a:r>
            <a:r>
              <a:rPr lang="en-IN" sz="2400" b="1" dirty="0">
                <a:solidFill>
                  <a:srgbClr val="002060"/>
                </a:solidFill>
              </a:rPr>
              <a:t>(</a:t>
            </a:r>
            <a:r>
              <a:rPr lang="en-IN" sz="2400" b="1" dirty="0" err="1">
                <a:solidFill>
                  <a:srgbClr val="002060"/>
                </a:solidFill>
              </a:rPr>
              <a:t>i</a:t>
            </a:r>
            <a:r>
              <a:rPr lang="en-IN" sz="2400" b="1" dirty="0">
                <a:solidFill>
                  <a:srgbClr val="002060"/>
                </a:solidFill>
              </a:rPr>
              <a:t> &lt; n1) </a:t>
            </a:r>
          </a:p>
          <a:p>
            <a:r>
              <a:rPr lang="en-IN" sz="2400" b="1" dirty="0">
                <a:solidFill>
                  <a:srgbClr val="002060"/>
                </a:solidFill>
              </a:rPr>
              <a:t>    { </a:t>
            </a:r>
          </a:p>
          <a:p>
            <a:r>
              <a:rPr lang="en-IN" sz="2400" b="1" dirty="0">
                <a:solidFill>
                  <a:srgbClr val="002060"/>
                </a:solidFill>
              </a:rPr>
              <a:t>        </a:t>
            </a:r>
            <a:r>
              <a:rPr lang="en-IN" sz="2400" b="1" dirty="0" err="1">
                <a:solidFill>
                  <a:srgbClr val="002060"/>
                </a:solidFill>
              </a:rPr>
              <a:t>arr</a:t>
            </a:r>
            <a:r>
              <a:rPr lang="en-IN" sz="2400" b="1" dirty="0">
                <a:solidFill>
                  <a:srgbClr val="002060"/>
                </a:solidFill>
              </a:rPr>
              <a:t>[k] = L[</a:t>
            </a:r>
            <a:r>
              <a:rPr lang="en-IN" sz="2400" b="1" dirty="0" err="1">
                <a:solidFill>
                  <a:srgbClr val="002060"/>
                </a:solidFill>
              </a:rPr>
              <a:t>i</a:t>
            </a:r>
            <a:r>
              <a:rPr lang="en-IN" sz="2400" b="1" dirty="0">
                <a:solidFill>
                  <a:srgbClr val="002060"/>
                </a:solidFill>
              </a:rPr>
              <a:t>]; </a:t>
            </a:r>
          </a:p>
          <a:p>
            <a:r>
              <a:rPr lang="en-IN" sz="2400" b="1" dirty="0">
                <a:solidFill>
                  <a:srgbClr val="002060"/>
                </a:solidFill>
              </a:rPr>
              <a:t>        </a:t>
            </a:r>
            <a:r>
              <a:rPr lang="en-IN" sz="2400" b="1" dirty="0" err="1">
                <a:solidFill>
                  <a:srgbClr val="002060"/>
                </a:solidFill>
              </a:rPr>
              <a:t>i</a:t>
            </a:r>
            <a:r>
              <a:rPr lang="en-IN" sz="2400" b="1" dirty="0">
                <a:solidFill>
                  <a:srgbClr val="002060"/>
                </a:solidFill>
              </a:rPr>
              <a:t>++; </a:t>
            </a:r>
          </a:p>
          <a:p>
            <a:r>
              <a:rPr lang="en-IN" sz="2400" b="1" dirty="0">
                <a:solidFill>
                  <a:srgbClr val="002060"/>
                </a:solidFill>
              </a:rPr>
              <a:t>        k++; </a:t>
            </a:r>
          </a:p>
          <a:p>
            <a:r>
              <a:rPr lang="en-IN" sz="2400" b="1" dirty="0">
                <a:solidFill>
                  <a:srgbClr val="002060"/>
                </a:solidFill>
              </a:rPr>
              <a:t>    } </a:t>
            </a:r>
          </a:p>
          <a:p>
            <a:r>
              <a:rPr lang="en-IN" sz="2400" b="1" dirty="0" smtClean="0">
                <a:solidFill>
                  <a:srgbClr val="002060"/>
                </a:solidFill>
              </a:rPr>
              <a:t> while </a:t>
            </a:r>
            <a:r>
              <a:rPr lang="en-IN" sz="2400" b="1" dirty="0">
                <a:solidFill>
                  <a:srgbClr val="002060"/>
                </a:solidFill>
              </a:rPr>
              <a:t>(j &lt; n2) </a:t>
            </a:r>
          </a:p>
          <a:p>
            <a:r>
              <a:rPr lang="en-IN" sz="2400" b="1" dirty="0">
                <a:solidFill>
                  <a:srgbClr val="002060"/>
                </a:solidFill>
              </a:rPr>
              <a:t>    { </a:t>
            </a:r>
          </a:p>
          <a:p>
            <a:r>
              <a:rPr lang="en-IN" sz="2400" b="1" dirty="0">
                <a:solidFill>
                  <a:srgbClr val="002060"/>
                </a:solidFill>
              </a:rPr>
              <a:t>        </a:t>
            </a:r>
            <a:r>
              <a:rPr lang="en-IN" sz="2400" b="1" dirty="0" err="1">
                <a:solidFill>
                  <a:srgbClr val="002060"/>
                </a:solidFill>
              </a:rPr>
              <a:t>arr</a:t>
            </a:r>
            <a:r>
              <a:rPr lang="en-IN" sz="2400" b="1" dirty="0">
                <a:solidFill>
                  <a:srgbClr val="002060"/>
                </a:solidFill>
              </a:rPr>
              <a:t>[k] = R[j]; </a:t>
            </a:r>
          </a:p>
          <a:p>
            <a:r>
              <a:rPr lang="en-IN" sz="2400" b="1" dirty="0">
                <a:solidFill>
                  <a:srgbClr val="002060"/>
                </a:solidFill>
              </a:rPr>
              <a:t>        </a:t>
            </a:r>
            <a:r>
              <a:rPr lang="en-IN" sz="2400" b="1" dirty="0" err="1">
                <a:solidFill>
                  <a:srgbClr val="002060"/>
                </a:solidFill>
              </a:rPr>
              <a:t>j++</a:t>
            </a:r>
            <a:r>
              <a:rPr lang="en-IN" sz="2400" b="1" dirty="0">
                <a:solidFill>
                  <a:srgbClr val="002060"/>
                </a:solidFill>
              </a:rPr>
              <a:t>; </a:t>
            </a:r>
          </a:p>
          <a:p>
            <a:r>
              <a:rPr lang="en-IN" sz="2400" b="1" dirty="0">
                <a:solidFill>
                  <a:srgbClr val="002060"/>
                </a:solidFill>
              </a:rPr>
              <a:t>        k++; </a:t>
            </a:r>
          </a:p>
          <a:p>
            <a:r>
              <a:rPr lang="en-IN" sz="2400" b="1" dirty="0">
                <a:solidFill>
                  <a:srgbClr val="002060"/>
                </a:solidFill>
              </a:rPr>
              <a:t>    } </a:t>
            </a:r>
          </a:p>
          <a:p>
            <a:r>
              <a:rPr lang="en-IN" sz="2400" b="1" dirty="0">
                <a:solidFill>
                  <a:srgbClr val="002060"/>
                </a:solidFill>
              </a:rPr>
              <a:t>} </a:t>
            </a:r>
          </a:p>
          <a:p>
            <a:r>
              <a:rPr lang="en-IN" sz="2400" b="1" dirty="0">
                <a:solidFill>
                  <a:srgbClr val="002060"/>
                </a:solidFill>
              </a:rPr>
              <a:t>  </a:t>
            </a:r>
          </a:p>
        </p:txBody>
      </p:sp>
      <p:pic>
        <p:nvPicPr>
          <p:cNvPr id="6" name="Picture 5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2462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563562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 smtClean="0">
                <a:solidFill>
                  <a:srgbClr val="002060"/>
                </a:solidFill>
              </a:rPr>
              <a:t>contd..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5" name="AutoShape 2" descr="Merge Sort Algorithm | 101 Comput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790575" y="685800"/>
            <a:ext cx="79248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  </a:t>
            </a:r>
            <a:endParaRPr lang="en-IN" dirty="0"/>
          </a:p>
          <a:p>
            <a:endParaRPr lang="en-IN" sz="2400" b="1" dirty="0" smtClean="0">
              <a:solidFill>
                <a:srgbClr val="002060"/>
              </a:solidFill>
            </a:endParaRPr>
          </a:p>
          <a:p>
            <a:r>
              <a:rPr lang="en-IN" sz="2400" b="1" dirty="0" smtClean="0">
                <a:solidFill>
                  <a:srgbClr val="002060"/>
                </a:solidFill>
              </a:rPr>
              <a:t>Compute complexity ?</a:t>
            </a:r>
            <a:endParaRPr lang="en-IN" sz="2400" b="1" dirty="0">
              <a:solidFill>
                <a:srgbClr val="002060"/>
              </a:solidFill>
            </a:endParaRPr>
          </a:p>
        </p:txBody>
      </p:sp>
      <p:pic>
        <p:nvPicPr>
          <p:cNvPr id="6" name="Picture 5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0172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975" y="2438400"/>
            <a:ext cx="8229600" cy="14478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Thank You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b="1" dirty="0" smtClean="0">
                <a:solidFill>
                  <a:srgbClr val="002060"/>
                </a:solidFill>
              </a:rPr>
              <a:t>   Keep Learning…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5" name="AutoShape 2" descr="Merge Sort Algorithm | 101 Comput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5609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335</Words>
  <Application>Microsoft Office PowerPoint</Application>
  <PresentationFormat>On-screen Show (4:3)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PowerPoint Presentation</vt:lpstr>
      <vt:lpstr>Merge Sort</vt:lpstr>
      <vt:lpstr>contd..</vt:lpstr>
      <vt:lpstr>contd..</vt:lpstr>
      <vt:lpstr>contd..</vt:lpstr>
      <vt:lpstr>contd..</vt:lpstr>
      <vt:lpstr>contd..</vt:lpstr>
      <vt:lpstr>Thank You    Keep Learning…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subhash agrawal</dc:creator>
  <cp:lastModifiedBy>Arshita Tripathi</cp:lastModifiedBy>
  <cp:revision>78</cp:revision>
  <dcterms:created xsi:type="dcterms:W3CDTF">2006-08-16T00:00:00Z</dcterms:created>
  <dcterms:modified xsi:type="dcterms:W3CDTF">2020-08-19T07:23:27Z</dcterms:modified>
</cp:coreProperties>
</file>