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80" r:id="rId4"/>
    <p:sldId id="258" r:id="rId5"/>
    <p:sldId id="288" r:id="rId6"/>
    <p:sldId id="289" r:id="rId7"/>
    <p:sldId id="281" r:id="rId8"/>
    <p:sldId id="290" r:id="rId9"/>
    <p:sldId id="291" r:id="rId10"/>
    <p:sldId id="293" r:id="rId11"/>
    <p:sldId id="294" r:id="rId12"/>
    <p:sldId id="295" r:id="rId13"/>
    <p:sldId id="296" r:id="rId14"/>
    <p:sldId id="292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1450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1DC9FBEA-5A54-4422-9F7B-85F59DD62D9B}" type="datetimeFigureOut">
              <a:rPr lang="en-US" smtClean="0"/>
              <a:pPr/>
              <a:t>8/19/2020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6F8A318F-5F18-4B00-A5BB-AA5DE903859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9FBEA-5A54-4422-9F7B-85F59DD62D9B}" type="datetimeFigureOut">
              <a:rPr lang="en-US" smtClean="0"/>
              <a:pPr/>
              <a:t>8/19/2020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A318F-5F18-4B00-A5BB-AA5DE90385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9FBEA-5A54-4422-9F7B-85F59DD62D9B}" type="datetimeFigureOut">
              <a:rPr lang="en-US" smtClean="0"/>
              <a:pPr/>
              <a:t>8/19/2020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A318F-5F18-4B00-A5BB-AA5DE903859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9FBEA-5A54-4422-9F7B-85F59DD62D9B}" type="datetimeFigureOut">
              <a:rPr lang="en-US" smtClean="0"/>
              <a:pPr/>
              <a:t>8/19/2020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A318F-5F18-4B00-A5BB-AA5DE903859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1DC9FBEA-5A54-4422-9F7B-85F59DD62D9B}" type="datetimeFigureOut">
              <a:rPr lang="en-US" smtClean="0"/>
              <a:pPr/>
              <a:t>8/19/2020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6F8A318F-5F18-4B00-A5BB-AA5DE903859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9FBEA-5A54-4422-9F7B-85F59DD62D9B}" type="datetimeFigureOut">
              <a:rPr lang="en-US" smtClean="0"/>
              <a:pPr/>
              <a:t>8/19/2020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A318F-5F18-4B00-A5BB-AA5DE903859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9FBEA-5A54-4422-9F7B-85F59DD62D9B}" type="datetimeFigureOut">
              <a:rPr lang="en-US" smtClean="0"/>
              <a:pPr/>
              <a:t>8/19/2020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A318F-5F18-4B00-A5BB-AA5DE903859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9FBEA-5A54-4422-9F7B-85F59DD62D9B}" type="datetimeFigureOut">
              <a:rPr lang="en-US" smtClean="0"/>
              <a:pPr/>
              <a:t>8/19/2020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A318F-5F18-4B00-A5BB-AA5DE903859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9FBEA-5A54-4422-9F7B-85F59DD62D9B}" type="datetimeFigureOut">
              <a:rPr lang="en-US" smtClean="0"/>
              <a:pPr/>
              <a:t>8/19/2020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A318F-5F18-4B00-A5BB-AA5DE903859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9FBEA-5A54-4422-9F7B-85F59DD62D9B}" type="datetimeFigureOut">
              <a:rPr lang="en-US" smtClean="0"/>
              <a:pPr/>
              <a:t>8/19/2020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A318F-5F18-4B00-A5BB-AA5DE903859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9FBEA-5A54-4422-9F7B-85F59DD62D9B}" type="datetimeFigureOut">
              <a:rPr lang="en-US" smtClean="0"/>
              <a:pPr/>
              <a:t>8/19/2020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A318F-5F18-4B00-A5BB-AA5DE903859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C9FBEA-5A54-4422-9F7B-85F59DD62D9B}" type="datetimeFigureOut">
              <a:rPr lang="en-US" smtClean="0"/>
              <a:pPr/>
              <a:t>8/19/2020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6F8A318F-5F18-4B00-A5BB-AA5DE903859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3581400" y="1295400"/>
            <a:ext cx="1622550" cy="82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914400" y="1524000"/>
            <a:ext cx="7315200" cy="1524000"/>
          </a:xfrm>
          <a:prstGeom prst="rect">
            <a:avLst/>
          </a:prstGeom>
        </p:spPr>
        <p:txBody>
          <a:bodyPr vert="horz" anchor="t" anchorCtr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Design </a:t>
            </a:r>
            <a:r>
              <a:rPr lang="en-US" sz="2200" b="1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&amp;</a:t>
            </a:r>
            <a:r>
              <a:rPr kumimoji="0" 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Analysis </a:t>
            </a:r>
            <a:r>
              <a:rPr kumimoji="0" 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of Algorithms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b="1" dirty="0" smtClean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(BCSC0012)</a:t>
            </a:r>
            <a:endParaRPr kumimoji="0" lang="en-US" sz="22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26206" y="3048000"/>
            <a:ext cx="45779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002060"/>
                </a:solidFill>
              </a:rPr>
              <a:t>Counting, Radix and Shell Sort</a:t>
            </a:r>
            <a:endParaRPr lang="en-IN" sz="2400" dirty="0"/>
          </a:p>
        </p:txBody>
      </p:sp>
      <p:sp>
        <p:nvSpPr>
          <p:cNvPr id="8" name="Subtitle 6"/>
          <p:cNvSpPr txBox="1">
            <a:spLocks/>
          </p:cNvSpPr>
          <p:nvPr/>
        </p:nvSpPr>
        <p:spPr>
          <a:xfrm>
            <a:off x="1219200" y="3878997"/>
            <a:ext cx="6858000" cy="99060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tabLst/>
              <a:defRPr/>
            </a:pPr>
            <a:r>
              <a:rPr lang="en-US" sz="2000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Rajesh Kumar Tripathi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Assistant Professor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Subtitle 6"/>
          <p:cNvSpPr>
            <a:spLocks noGrp="1"/>
          </p:cNvSpPr>
          <p:nvPr>
            <p:ph type="subTitle" idx="1"/>
          </p:nvPr>
        </p:nvSpPr>
        <p:spPr>
          <a:xfrm>
            <a:off x="1219200" y="5105400"/>
            <a:ext cx="6858000" cy="533400"/>
          </a:xfrm>
        </p:spPr>
        <p:txBody>
          <a:bodyPr>
            <a:noAutofit/>
          </a:bodyPr>
          <a:lstStyle/>
          <a:p>
            <a:pPr algn="ctr"/>
            <a:r>
              <a:rPr lang="en-US" sz="1600" b="1" dirty="0">
                <a:solidFill>
                  <a:srgbClr val="002060"/>
                </a:solidFill>
              </a:rPr>
              <a:t>Dept. of Computer Engineering &amp; Applications, IET,</a:t>
            </a:r>
          </a:p>
          <a:p>
            <a:pPr algn="ctr"/>
            <a:r>
              <a:rPr lang="en-US" sz="1600" b="1" dirty="0">
                <a:solidFill>
                  <a:srgbClr val="002060"/>
                </a:solidFill>
              </a:rPr>
              <a:t>GLA University, Mathura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Shell </a:t>
            </a:r>
            <a:r>
              <a:rPr lang="en-US" dirty="0">
                <a:solidFill>
                  <a:srgbClr val="0070C0"/>
                </a:solidFill>
              </a:rPr>
              <a:t>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410200"/>
          </a:xfrm>
        </p:spPr>
        <p:txBody>
          <a:bodyPr>
            <a:normAutofit fontScale="70000" lnSpcReduction="20000"/>
          </a:bodyPr>
          <a:lstStyle/>
          <a:p>
            <a:r>
              <a:rPr lang="en-US" sz="3400" b="1" dirty="0"/>
              <a:t> </a:t>
            </a:r>
            <a:r>
              <a:rPr lang="en-US" sz="3400" b="1" dirty="0">
                <a:solidFill>
                  <a:srgbClr val="0070C0"/>
                </a:solidFill>
              </a:rPr>
              <a:t> </a:t>
            </a:r>
            <a:r>
              <a:rPr lang="en-US" sz="3400" b="1" dirty="0" smtClean="0">
                <a:solidFill>
                  <a:srgbClr val="0070C0"/>
                </a:solidFill>
              </a:rPr>
              <a:t>Shell_Sort(A</a:t>
            </a:r>
            <a:r>
              <a:rPr lang="en-US" sz="3400" b="1" dirty="0">
                <a:solidFill>
                  <a:srgbClr val="0070C0"/>
                </a:solidFill>
              </a:rPr>
              <a:t>)</a:t>
            </a:r>
          </a:p>
          <a:p>
            <a:r>
              <a:rPr lang="en-US" sz="3100" dirty="0" smtClean="0">
                <a:solidFill>
                  <a:srgbClr val="7030A0"/>
                </a:solidFill>
              </a:rPr>
              <a:t> 1.n=length(A)</a:t>
            </a:r>
          </a:p>
          <a:p>
            <a:pPr marL="0" indent="0">
              <a:buNone/>
            </a:pPr>
            <a:r>
              <a:rPr lang="en-US" sz="3100" dirty="0">
                <a:solidFill>
                  <a:srgbClr val="7030A0"/>
                </a:solidFill>
              </a:rPr>
              <a:t> </a:t>
            </a:r>
            <a:r>
              <a:rPr lang="en-US" sz="3100" dirty="0" smtClean="0">
                <a:solidFill>
                  <a:srgbClr val="7030A0"/>
                </a:solidFill>
              </a:rPr>
              <a:t>    2.gap=n/2</a:t>
            </a:r>
            <a:endParaRPr lang="en-US" sz="3100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3100" dirty="0">
                <a:solidFill>
                  <a:srgbClr val="0070C0"/>
                </a:solidFill>
              </a:rPr>
              <a:t>     </a:t>
            </a:r>
            <a:r>
              <a:rPr lang="en-US" sz="3100" dirty="0">
                <a:solidFill>
                  <a:srgbClr val="00B050"/>
                </a:solidFill>
              </a:rPr>
              <a:t>3. </a:t>
            </a:r>
            <a:r>
              <a:rPr lang="en-US" sz="3100" dirty="0" smtClean="0">
                <a:solidFill>
                  <a:srgbClr val="00B050"/>
                </a:solidFill>
              </a:rPr>
              <a:t>while gap&gt;0</a:t>
            </a:r>
            <a:endParaRPr lang="en-US" sz="31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3100" dirty="0">
                <a:solidFill>
                  <a:srgbClr val="00B050"/>
                </a:solidFill>
              </a:rPr>
              <a:t>     4.      </a:t>
            </a:r>
            <a:r>
              <a:rPr lang="en-US" sz="3100" dirty="0" smtClean="0">
                <a:solidFill>
                  <a:srgbClr val="00B050"/>
                </a:solidFill>
              </a:rPr>
              <a:t>for </a:t>
            </a:r>
            <a:r>
              <a:rPr lang="en-US" sz="3100" dirty="0" err="1" smtClean="0">
                <a:solidFill>
                  <a:srgbClr val="00B050"/>
                </a:solidFill>
              </a:rPr>
              <a:t>i</a:t>
            </a:r>
            <a:r>
              <a:rPr lang="en-US" sz="3100" dirty="0" smtClean="0">
                <a:solidFill>
                  <a:srgbClr val="00B050"/>
                </a:solidFill>
              </a:rPr>
              <a:t>=gap to n-1</a:t>
            </a:r>
            <a:endParaRPr lang="en-US" sz="31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3100" dirty="0">
                <a:solidFill>
                  <a:srgbClr val="0070C0"/>
                </a:solidFill>
              </a:rPr>
              <a:t>     5</a:t>
            </a:r>
            <a:r>
              <a:rPr lang="en-US" sz="3100" dirty="0" smtClean="0">
                <a:solidFill>
                  <a:srgbClr val="0070C0"/>
                </a:solidFill>
              </a:rPr>
              <a:t>.            temp=A[</a:t>
            </a:r>
            <a:r>
              <a:rPr lang="en-US" sz="3100" dirty="0" err="1" smtClean="0">
                <a:solidFill>
                  <a:srgbClr val="0070C0"/>
                </a:solidFill>
              </a:rPr>
              <a:t>i</a:t>
            </a:r>
            <a:r>
              <a:rPr lang="en-US" sz="3100" dirty="0" smtClean="0">
                <a:solidFill>
                  <a:srgbClr val="0070C0"/>
                </a:solidFill>
              </a:rPr>
              <a:t>]</a:t>
            </a:r>
          </a:p>
          <a:p>
            <a:pPr marL="0" indent="0">
              <a:buNone/>
            </a:pPr>
            <a:r>
              <a:rPr lang="en-US" sz="3100" dirty="0">
                <a:solidFill>
                  <a:srgbClr val="0070C0"/>
                </a:solidFill>
              </a:rPr>
              <a:t> </a:t>
            </a:r>
            <a:r>
              <a:rPr lang="en-US" sz="3100" dirty="0" smtClean="0">
                <a:solidFill>
                  <a:srgbClr val="0070C0"/>
                </a:solidFill>
              </a:rPr>
              <a:t>    6.            j=</a:t>
            </a:r>
            <a:r>
              <a:rPr lang="en-US" sz="3100" dirty="0" err="1" smtClean="0">
                <a:solidFill>
                  <a:srgbClr val="0070C0"/>
                </a:solidFill>
              </a:rPr>
              <a:t>i</a:t>
            </a:r>
            <a:endParaRPr lang="en-US" sz="31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3100" dirty="0">
                <a:solidFill>
                  <a:srgbClr val="0070C0"/>
                </a:solidFill>
              </a:rPr>
              <a:t>     </a:t>
            </a:r>
            <a:r>
              <a:rPr lang="en-US" sz="3100" dirty="0" smtClean="0">
                <a:solidFill>
                  <a:srgbClr val="0070C0"/>
                </a:solidFill>
              </a:rPr>
              <a:t>7.            while j&gt;= gap and A[j-gap]&gt;temp</a:t>
            </a:r>
            <a:endParaRPr lang="en-US" sz="31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3100" dirty="0">
                <a:solidFill>
                  <a:srgbClr val="0070C0"/>
                </a:solidFill>
              </a:rPr>
              <a:t>     </a:t>
            </a:r>
            <a:r>
              <a:rPr lang="en-US" sz="3100" dirty="0">
                <a:solidFill>
                  <a:srgbClr val="7030A0"/>
                </a:solidFill>
              </a:rPr>
              <a:t>8</a:t>
            </a:r>
            <a:r>
              <a:rPr lang="en-US" sz="3100" dirty="0" smtClean="0">
                <a:solidFill>
                  <a:srgbClr val="7030A0"/>
                </a:solidFill>
              </a:rPr>
              <a:t>.		A[j]=A[j-gap]</a:t>
            </a:r>
            <a:endParaRPr lang="en-US" sz="3100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3100" dirty="0">
                <a:solidFill>
                  <a:srgbClr val="7030A0"/>
                </a:solidFill>
              </a:rPr>
              <a:t>     </a:t>
            </a:r>
            <a:r>
              <a:rPr lang="en-US" sz="3100" dirty="0" smtClean="0">
                <a:solidFill>
                  <a:srgbClr val="7030A0"/>
                </a:solidFill>
              </a:rPr>
              <a:t>9.                   j=j-gap</a:t>
            </a:r>
            <a:endParaRPr lang="en-US" sz="3100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3100" dirty="0">
                <a:solidFill>
                  <a:srgbClr val="0070C0"/>
                </a:solidFill>
              </a:rPr>
              <a:t>     </a:t>
            </a:r>
            <a:r>
              <a:rPr lang="en-US" sz="3100" dirty="0" smtClean="0">
                <a:solidFill>
                  <a:srgbClr val="0070C0"/>
                </a:solidFill>
              </a:rPr>
              <a:t>10</a:t>
            </a:r>
            <a:r>
              <a:rPr lang="en-US" sz="3100" dirty="0" smtClean="0">
                <a:solidFill>
                  <a:srgbClr val="FF0000"/>
                </a:solidFill>
              </a:rPr>
              <a:t>.            </a:t>
            </a:r>
            <a:r>
              <a:rPr lang="en-US" sz="3100" dirty="0" smtClean="0">
                <a:solidFill>
                  <a:srgbClr val="0070C0"/>
                </a:solidFill>
              </a:rPr>
              <a:t>A[j]=temp</a:t>
            </a:r>
          </a:p>
          <a:p>
            <a:pPr marL="0" indent="0">
              <a:buNone/>
            </a:pPr>
            <a:r>
              <a:rPr lang="en-US" sz="3100" dirty="0">
                <a:solidFill>
                  <a:srgbClr val="FF0000"/>
                </a:solidFill>
              </a:rPr>
              <a:t> </a:t>
            </a:r>
            <a:r>
              <a:rPr lang="en-US" sz="3100" dirty="0" smtClean="0">
                <a:solidFill>
                  <a:srgbClr val="FF0000"/>
                </a:solidFill>
              </a:rPr>
              <a:t>    11.    </a:t>
            </a:r>
            <a:r>
              <a:rPr lang="en-US" sz="3100" dirty="0" smtClean="0">
                <a:solidFill>
                  <a:srgbClr val="00B050"/>
                </a:solidFill>
              </a:rPr>
              <a:t>gap=gap/2</a:t>
            </a:r>
            <a:endParaRPr lang="en-US" sz="3100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                                                                 </a:t>
            </a:r>
            <a:endParaRPr lang="en-US" sz="24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1299153"/>
              </p:ext>
            </p:extLst>
          </p:nvPr>
        </p:nvGraphicFramePr>
        <p:xfrm>
          <a:off x="5105400" y="1409700"/>
          <a:ext cx="35814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6280">
                  <a:extLst>
                    <a:ext uri="{9D8B030D-6E8A-4147-A177-3AD203B41FA5}">
                      <a16:colId xmlns:a16="http://schemas.microsoft.com/office/drawing/2014/main" val="3651317798"/>
                    </a:ext>
                  </a:extLst>
                </a:gridCol>
                <a:gridCol w="716280">
                  <a:extLst>
                    <a:ext uri="{9D8B030D-6E8A-4147-A177-3AD203B41FA5}">
                      <a16:colId xmlns:a16="http://schemas.microsoft.com/office/drawing/2014/main" val="3912370199"/>
                    </a:ext>
                  </a:extLst>
                </a:gridCol>
                <a:gridCol w="716280">
                  <a:extLst>
                    <a:ext uri="{9D8B030D-6E8A-4147-A177-3AD203B41FA5}">
                      <a16:colId xmlns:a16="http://schemas.microsoft.com/office/drawing/2014/main" val="2920199200"/>
                    </a:ext>
                  </a:extLst>
                </a:gridCol>
                <a:gridCol w="716280">
                  <a:extLst>
                    <a:ext uri="{9D8B030D-6E8A-4147-A177-3AD203B41FA5}">
                      <a16:colId xmlns:a16="http://schemas.microsoft.com/office/drawing/2014/main" val="3511417044"/>
                    </a:ext>
                  </a:extLst>
                </a:gridCol>
                <a:gridCol w="716280">
                  <a:extLst>
                    <a:ext uri="{9D8B030D-6E8A-4147-A177-3AD203B41FA5}">
                      <a16:colId xmlns:a16="http://schemas.microsoft.com/office/drawing/2014/main" val="2323965915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5755579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019800" y="1981200"/>
            <a:ext cx="2667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N=5</a:t>
            </a:r>
          </a:p>
          <a:p>
            <a:r>
              <a:rPr lang="en-US" dirty="0" smtClean="0"/>
              <a:t>Gap=5/2=2</a:t>
            </a:r>
          </a:p>
          <a:p>
            <a:r>
              <a:rPr lang="en-US" dirty="0" smtClean="0"/>
              <a:t>Gap=2,1</a:t>
            </a:r>
          </a:p>
          <a:p>
            <a:r>
              <a:rPr lang="en-US" dirty="0" smtClean="0"/>
              <a:t>For </a:t>
            </a:r>
            <a:r>
              <a:rPr lang="en-US" dirty="0" err="1" smtClean="0"/>
              <a:t>i</a:t>
            </a:r>
            <a:r>
              <a:rPr lang="en-US" dirty="0" smtClean="0"/>
              <a:t>=2,3,4</a:t>
            </a:r>
          </a:p>
          <a:p>
            <a:r>
              <a:rPr lang="en-US" dirty="0"/>
              <a:t> </a:t>
            </a:r>
            <a:r>
              <a:rPr lang="en-US" dirty="0" smtClean="0"/>
              <a:t>   temp=A[2]=54</a:t>
            </a:r>
          </a:p>
          <a:p>
            <a:r>
              <a:rPr lang="en-US" dirty="0"/>
              <a:t> </a:t>
            </a:r>
            <a:r>
              <a:rPr lang="en-US" dirty="0" smtClean="0"/>
              <a:t>   j=2</a:t>
            </a:r>
          </a:p>
          <a:p>
            <a:r>
              <a:rPr lang="en-US" dirty="0"/>
              <a:t> </a:t>
            </a:r>
            <a:r>
              <a:rPr lang="en-US" dirty="0" smtClean="0"/>
              <a:t>   2&gt;=2 and A[2-2]&gt;temp false (No change)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i</a:t>
            </a:r>
            <a:r>
              <a:rPr lang="en-US" dirty="0" smtClean="0"/>
              <a:t>=3</a:t>
            </a:r>
          </a:p>
          <a:p>
            <a:r>
              <a:rPr lang="en-US" dirty="0"/>
              <a:t> </a:t>
            </a:r>
            <a:r>
              <a:rPr lang="en-US" dirty="0" smtClean="0"/>
              <a:t>   temp=A[3]=2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 smtClean="0"/>
              <a:t>j=3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 smtClean="0"/>
              <a:t>3&gt;=</a:t>
            </a:r>
            <a:r>
              <a:rPr lang="en-US" dirty="0"/>
              <a:t>2 and </a:t>
            </a:r>
            <a:r>
              <a:rPr lang="en-US" dirty="0" smtClean="0"/>
              <a:t>A[3-2</a:t>
            </a:r>
            <a:r>
              <a:rPr lang="en-US" dirty="0"/>
              <a:t>]&gt;</a:t>
            </a:r>
            <a:r>
              <a:rPr lang="en-US" dirty="0" smtClean="0"/>
              <a:t>temp True</a:t>
            </a:r>
          </a:p>
          <a:p>
            <a:r>
              <a:rPr lang="en-US" dirty="0"/>
              <a:t> </a:t>
            </a:r>
            <a:r>
              <a:rPr lang="en-US" dirty="0" smtClean="0"/>
              <a:t>  A[3]</a:t>
            </a:r>
            <a:r>
              <a:rPr lang="en-US" dirty="0" smtClean="0">
                <a:sym typeface="Wingdings" panose="05000000000000000000" pitchFamily="2" charset="2"/>
              </a:rPr>
              <a:t>&lt;--&gt; A[1]</a:t>
            </a:r>
            <a:endParaRPr lang="en-US" dirty="0" smtClean="0"/>
          </a:p>
          <a:p>
            <a:endParaRPr lang="en-US" dirty="0" smtClean="0"/>
          </a:p>
          <a:p>
            <a:endParaRPr lang="en-IN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4115219"/>
              </p:ext>
            </p:extLst>
          </p:nvPr>
        </p:nvGraphicFramePr>
        <p:xfrm>
          <a:off x="5105400" y="6119843"/>
          <a:ext cx="35814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6280">
                  <a:extLst>
                    <a:ext uri="{9D8B030D-6E8A-4147-A177-3AD203B41FA5}">
                      <a16:colId xmlns:a16="http://schemas.microsoft.com/office/drawing/2014/main" val="3651317798"/>
                    </a:ext>
                  </a:extLst>
                </a:gridCol>
                <a:gridCol w="716280">
                  <a:extLst>
                    <a:ext uri="{9D8B030D-6E8A-4147-A177-3AD203B41FA5}">
                      <a16:colId xmlns:a16="http://schemas.microsoft.com/office/drawing/2014/main" val="3912370199"/>
                    </a:ext>
                  </a:extLst>
                </a:gridCol>
                <a:gridCol w="716280">
                  <a:extLst>
                    <a:ext uri="{9D8B030D-6E8A-4147-A177-3AD203B41FA5}">
                      <a16:colId xmlns:a16="http://schemas.microsoft.com/office/drawing/2014/main" val="2920199200"/>
                    </a:ext>
                  </a:extLst>
                </a:gridCol>
                <a:gridCol w="716280">
                  <a:extLst>
                    <a:ext uri="{9D8B030D-6E8A-4147-A177-3AD203B41FA5}">
                      <a16:colId xmlns:a16="http://schemas.microsoft.com/office/drawing/2014/main" val="3511417044"/>
                    </a:ext>
                  </a:extLst>
                </a:gridCol>
                <a:gridCol w="716280">
                  <a:extLst>
                    <a:ext uri="{9D8B030D-6E8A-4147-A177-3AD203B41FA5}">
                      <a16:colId xmlns:a16="http://schemas.microsoft.com/office/drawing/2014/main" val="2323965915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57555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2349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Shell </a:t>
            </a:r>
            <a:r>
              <a:rPr lang="en-US" dirty="0">
                <a:solidFill>
                  <a:srgbClr val="0070C0"/>
                </a:solidFill>
              </a:rPr>
              <a:t>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410200"/>
          </a:xfrm>
        </p:spPr>
        <p:txBody>
          <a:bodyPr>
            <a:normAutofit fontScale="70000" lnSpcReduction="20000"/>
          </a:bodyPr>
          <a:lstStyle/>
          <a:p>
            <a:r>
              <a:rPr lang="en-US" sz="3400" b="1" dirty="0"/>
              <a:t> </a:t>
            </a:r>
            <a:r>
              <a:rPr lang="en-US" sz="3400" b="1" dirty="0">
                <a:solidFill>
                  <a:srgbClr val="0070C0"/>
                </a:solidFill>
              </a:rPr>
              <a:t> </a:t>
            </a:r>
            <a:r>
              <a:rPr lang="en-US" sz="3400" b="1" dirty="0" smtClean="0">
                <a:solidFill>
                  <a:srgbClr val="0070C0"/>
                </a:solidFill>
              </a:rPr>
              <a:t>Shell_Sort(A</a:t>
            </a:r>
            <a:r>
              <a:rPr lang="en-US" sz="3400" b="1" dirty="0">
                <a:solidFill>
                  <a:srgbClr val="0070C0"/>
                </a:solidFill>
              </a:rPr>
              <a:t>)</a:t>
            </a:r>
          </a:p>
          <a:p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sz="3100" dirty="0">
                <a:solidFill>
                  <a:srgbClr val="FF0000"/>
                </a:solidFill>
              </a:rPr>
              <a:t> 1</a:t>
            </a:r>
            <a:r>
              <a:rPr lang="en-US" sz="3100" dirty="0" smtClean="0">
                <a:solidFill>
                  <a:srgbClr val="7030A0"/>
                </a:solidFill>
              </a:rPr>
              <a:t>.n=length(A)</a:t>
            </a:r>
          </a:p>
          <a:p>
            <a:pPr marL="0" indent="0">
              <a:buNone/>
            </a:pPr>
            <a:r>
              <a:rPr lang="en-US" sz="3100" dirty="0">
                <a:solidFill>
                  <a:srgbClr val="7030A0"/>
                </a:solidFill>
              </a:rPr>
              <a:t> </a:t>
            </a:r>
            <a:r>
              <a:rPr lang="en-US" sz="3100" dirty="0" smtClean="0">
                <a:solidFill>
                  <a:srgbClr val="7030A0"/>
                </a:solidFill>
              </a:rPr>
              <a:t>    2.gap=n/2</a:t>
            </a:r>
            <a:endParaRPr lang="en-US" sz="3100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3100" dirty="0">
                <a:solidFill>
                  <a:srgbClr val="0070C0"/>
                </a:solidFill>
              </a:rPr>
              <a:t>     </a:t>
            </a:r>
            <a:r>
              <a:rPr lang="en-US" sz="3100" dirty="0">
                <a:solidFill>
                  <a:srgbClr val="00B050"/>
                </a:solidFill>
              </a:rPr>
              <a:t>3. </a:t>
            </a:r>
            <a:r>
              <a:rPr lang="en-US" sz="3100" dirty="0" smtClean="0">
                <a:solidFill>
                  <a:srgbClr val="00B050"/>
                </a:solidFill>
              </a:rPr>
              <a:t>while gap&gt;0</a:t>
            </a:r>
            <a:endParaRPr lang="en-US" sz="31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3100" dirty="0">
                <a:solidFill>
                  <a:srgbClr val="00B050"/>
                </a:solidFill>
              </a:rPr>
              <a:t>     4.      </a:t>
            </a:r>
            <a:r>
              <a:rPr lang="en-US" sz="3100" dirty="0" smtClean="0">
                <a:solidFill>
                  <a:srgbClr val="00B050"/>
                </a:solidFill>
              </a:rPr>
              <a:t>for </a:t>
            </a:r>
            <a:r>
              <a:rPr lang="en-US" sz="3100" dirty="0" err="1" smtClean="0">
                <a:solidFill>
                  <a:srgbClr val="00B050"/>
                </a:solidFill>
              </a:rPr>
              <a:t>i</a:t>
            </a:r>
            <a:r>
              <a:rPr lang="en-US" sz="3100" dirty="0" smtClean="0">
                <a:solidFill>
                  <a:srgbClr val="00B050"/>
                </a:solidFill>
              </a:rPr>
              <a:t>=gap to n-1</a:t>
            </a:r>
            <a:endParaRPr lang="en-US" sz="31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3100" dirty="0">
                <a:solidFill>
                  <a:srgbClr val="0070C0"/>
                </a:solidFill>
              </a:rPr>
              <a:t>     5</a:t>
            </a:r>
            <a:r>
              <a:rPr lang="en-US" sz="3100" dirty="0" smtClean="0">
                <a:solidFill>
                  <a:srgbClr val="0070C0"/>
                </a:solidFill>
              </a:rPr>
              <a:t>.            temp=A[</a:t>
            </a:r>
            <a:r>
              <a:rPr lang="en-US" sz="3100" dirty="0" err="1" smtClean="0">
                <a:solidFill>
                  <a:srgbClr val="0070C0"/>
                </a:solidFill>
              </a:rPr>
              <a:t>i</a:t>
            </a:r>
            <a:r>
              <a:rPr lang="en-US" sz="3100" dirty="0" smtClean="0">
                <a:solidFill>
                  <a:srgbClr val="0070C0"/>
                </a:solidFill>
              </a:rPr>
              <a:t>]</a:t>
            </a:r>
          </a:p>
          <a:p>
            <a:pPr marL="0" indent="0">
              <a:buNone/>
            </a:pPr>
            <a:r>
              <a:rPr lang="en-US" sz="3100" dirty="0">
                <a:solidFill>
                  <a:srgbClr val="0070C0"/>
                </a:solidFill>
              </a:rPr>
              <a:t> </a:t>
            </a:r>
            <a:r>
              <a:rPr lang="en-US" sz="3100" dirty="0" smtClean="0">
                <a:solidFill>
                  <a:srgbClr val="0070C0"/>
                </a:solidFill>
              </a:rPr>
              <a:t>    6.             j=</a:t>
            </a:r>
            <a:r>
              <a:rPr lang="en-US" sz="3100" dirty="0" err="1" smtClean="0">
                <a:solidFill>
                  <a:srgbClr val="0070C0"/>
                </a:solidFill>
              </a:rPr>
              <a:t>i</a:t>
            </a:r>
            <a:endParaRPr lang="en-US" sz="31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3100" dirty="0">
                <a:solidFill>
                  <a:srgbClr val="0070C0"/>
                </a:solidFill>
              </a:rPr>
              <a:t>     </a:t>
            </a:r>
            <a:r>
              <a:rPr lang="en-US" sz="3100" dirty="0" smtClean="0">
                <a:solidFill>
                  <a:srgbClr val="0070C0"/>
                </a:solidFill>
              </a:rPr>
              <a:t>7.            while j&gt;= gap and A[j-gap]&gt;temp</a:t>
            </a:r>
            <a:endParaRPr lang="en-US" sz="31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3100" dirty="0">
                <a:solidFill>
                  <a:srgbClr val="0070C0"/>
                </a:solidFill>
              </a:rPr>
              <a:t>     </a:t>
            </a:r>
            <a:r>
              <a:rPr lang="en-US" sz="3100" dirty="0">
                <a:solidFill>
                  <a:srgbClr val="7030A0"/>
                </a:solidFill>
              </a:rPr>
              <a:t>8</a:t>
            </a:r>
            <a:r>
              <a:rPr lang="en-US" sz="3100" dirty="0" smtClean="0">
                <a:solidFill>
                  <a:srgbClr val="7030A0"/>
                </a:solidFill>
              </a:rPr>
              <a:t>.		A[j]=A[j-gap]</a:t>
            </a:r>
            <a:endParaRPr lang="en-US" sz="3100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3100" dirty="0">
                <a:solidFill>
                  <a:srgbClr val="7030A0"/>
                </a:solidFill>
              </a:rPr>
              <a:t>     </a:t>
            </a:r>
            <a:r>
              <a:rPr lang="en-US" sz="3100" dirty="0" smtClean="0">
                <a:solidFill>
                  <a:srgbClr val="7030A0"/>
                </a:solidFill>
              </a:rPr>
              <a:t>9.                   j=j-gap</a:t>
            </a:r>
            <a:endParaRPr lang="en-US" sz="3100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3100" dirty="0">
                <a:solidFill>
                  <a:srgbClr val="0070C0"/>
                </a:solidFill>
              </a:rPr>
              <a:t>     </a:t>
            </a:r>
            <a:r>
              <a:rPr lang="en-US" sz="3100" dirty="0" smtClean="0">
                <a:solidFill>
                  <a:srgbClr val="FF0000"/>
                </a:solidFill>
              </a:rPr>
              <a:t>10.            </a:t>
            </a:r>
            <a:r>
              <a:rPr lang="en-US" sz="3100" dirty="0" smtClean="0">
                <a:solidFill>
                  <a:srgbClr val="0070C0"/>
                </a:solidFill>
              </a:rPr>
              <a:t>A[j]=temp</a:t>
            </a:r>
          </a:p>
          <a:p>
            <a:pPr marL="0" indent="0">
              <a:buNone/>
            </a:pPr>
            <a:r>
              <a:rPr lang="en-US" sz="3100" dirty="0">
                <a:solidFill>
                  <a:srgbClr val="FF0000"/>
                </a:solidFill>
              </a:rPr>
              <a:t> </a:t>
            </a:r>
            <a:r>
              <a:rPr lang="en-US" sz="3100" dirty="0" smtClean="0">
                <a:solidFill>
                  <a:srgbClr val="FF0000"/>
                </a:solidFill>
              </a:rPr>
              <a:t>    11.    </a:t>
            </a:r>
            <a:r>
              <a:rPr lang="en-US" sz="3100" dirty="0" smtClean="0">
                <a:solidFill>
                  <a:srgbClr val="00B050"/>
                </a:solidFill>
              </a:rPr>
              <a:t>gap=gap/2</a:t>
            </a:r>
            <a:endParaRPr lang="en-US" sz="3100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                                                                 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6019800" y="1981200"/>
            <a:ext cx="2667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N=5</a:t>
            </a:r>
          </a:p>
          <a:p>
            <a:r>
              <a:rPr lang="en-US" dirty="0" smtClean="0"/>
              <a:t>Gap=5/2=2</a:t>
            </a:r>
          </a:p>
          <a:p>
            <a:r>
              <a:rPr lang="en-US" dirty="0" smtClean="0"/>
              <a:t>Gap=</a:t>
            </a:r>
            <a:r>
              <a:rPr lang="en-US" dirty="0" smtClean="0">
                <a:solidFill>
                  <a:srgbClr val="0070C0"/>
                </a:solidFill>
              </a:rPr>
              <a:t>2</a:t>
            </a:r>
            <a:r>
              <a:rPr lang="en-US" dirty="0" smtClean="0"/>
              <a:t>,1</a:t>
            </a:r>
          </a:p>
          <a:p>
            <a:r>
              <a:rPr lang="en-US" dirty="0" smtClean="0"/>
              <a:t>For </a:t>
            </a:r>
            <a:r>
              <a:rPr lang="en-US" dirty="0" err="1" smtClean="0"/>
              <a:t>i</a:t>
            </a:r>
            <a:r>
              <a:rPr lang="en-US" dirty="0" smtClean="0"/>
              <a:t>=4</a:t>
            </a:r>
          </a:p>
          <a:p>
            <a:r>
              <a:rPr lang="en-US" dirty="0"/>
              <a:t> </a:t>
            </a:r>
            <a:r>
              <a:rPr lang="en-US" dirty="0" smtClean="0"/>
              <a:t>   temp=A[4]=3</a:t>
            </a:r>
          </a:p>
          <a:p>
            <a:r>
              <a:rPr lang="en-US" dirty="0"/>
              <a:t> </a:t>
            </a:r>
            <a:r>
              <a:rPr lang="en-US" dirty="0" smtClean="0"/>
              <a:t>   j=4</a:t>
            </a:r>
          </a:p>
          <a:p>
            <a:r>
              <a:rPr lang="en-US" dirty="0"/>
              <a:t> </a:t>
            </a:r>
            <a:r>
              <a:rPr lang="en-US" dirty="0" smtClean="0"/>
              <a:t>   4&gt;=2 and A[4-2]&gt;temp True </a:t>
            </a:r>
          </a:p>
          <a:p>
            <a:r>
              <a:rPr lang="en-US" dirty="0" smtClean="0"/>
              <a:t>A[4]</a:t>
            </a:r>
            <a:r>
              <a:rPr lang="en-US" dirty="0" smtClean="0">
                <a:sym typeface="Wingdings" panose="05000000000000000000" pitchFamily="2" charset="2"/>
              </a:rPr>
              <a:t>&lt;--&gt; A[2]</a:t>
            </a:r>
            <a:endParaRPr lang="en-US" dirty="0" smtClean="0"/>
          </a:p>
          <a:p>
            <a:r>
              <a:rPr lang="en-US" dirty="0" smtClean="0"/>
              <a:t>Continue for </a:t>
            </a:r>
          </a:p>
          <a:p>
            <a:endParaRPr lang="en-IN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3752664"/>
              </p:ext>
            </p:extLst>
          </p:nvPr>
        </p:nvGraphicFramePr>
        <p:xfrm>
          <a:off x="5114925" y="1409700"/>
          <a:ext cx="35814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6280">
                  <a:extLst>
                    <a:ext uri="{9D8B030D-6E8A-4147-A177-3AD203B41FA5}">
                      <a16:colId xmlns:a16="http://schemas.microsoft.com/office/drawing/2014/main" val="3651317798"/>
                    </a:ext>
                  </a:extLst>
                </a:gridCol>
                <a:gridCol w="716280">
                  <a:extLst>
                    <a:ext uri="{9D8B030D-6E8A-4147-A177-3AD203B41FA5}">
                      <a16:colId xmlns:a16="http://schemas.microsoft.com/office/drawing/2014/main" val="3912370199"/>
                    </a:ext>
                  </a:extLst>
                </a:gridCol>
                <a:gridCol w="777240">
                  <a:extLst>
                    <a:ext uri="{9D8B030D-6E8A-4147-A177-3AD203B41FA5}">
                      <a16:colId xmlns:a16="http://schemas.microsoft.com/office/drawing/2014/main" val="2920199200"/>
                    </a:ext>
                  </a:extLst>
                </a:gridCol>
                <a:gridCol w="655320">
                  <a:extLst>
                    <a:ext uri="{9D8B030D-6E8A-4147-A177-3AD203B41FA5}">
                      <a16:colId xmlns:a16="http://schemas.microsoft.com/office/drawing/2014/main" val="3511417044"/>
                    </a:ext>
                  </a:extLst>
                </a:gridCol>
                <a:gridCol w="716280">
                  <a:extLst>
                    <a:ext uri="{9D8B030D-6E8A-4147-A177-3AD203B41FA5}">
                      <a16:colId xmlns:a16="http://schemas.microsoft.com/office/drawing/2014/main" val="2323965915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5755579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0121236"/>
              </p:ext>
            </p:extLst>
          </p:nvPr>
        </p:nvGraphicFramePr>
        <p:xfrm>
          <a:off x="5095875" y="4863346"/>
          <a:ext cx="35814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6280">
                  <a:extLst>
                    <a:ext uri="{9D8B030D-6E8A-4147-A177-3AD203B41FA5}">
                      <a16:colId xmlns:a16="http://schemas.microsoft.com/office/drawing/2014/main" val="3651317798"/>
                    </a:ext>
                  </a:extLst>
                </a:gridCol>
                <a:gridCol w="716280">
                  <a:extLst>
                    <a:ext uri="{9D8B030D-6E8A-4147-A177-3AD203B41FA5}">
                      <a16:colId xmlns:a16="http://schemas.microsoft.com/office/drawing/2014/main" val="3912370199"/>
                    </a:ext>
                  </a:extLst>
                </a:gridCol>
                <a:gridCol w="777240">
                  <a:extLst>
                    <a:ext uri="{9D8B030D-6E8A-4147-A177-3AD203B41FA5}">
                      <a16:colId xmlns:a16="http://schemas.microsoft.com/office/drawing/2014/main" val="2920199200"/>
                    </a:ext>
                  </a:extLst>
                </a:gridCol>
                <a:gridCol w="655320">
                  <a:extLst>
                    <a:ext uri="{9D8B030D-6E8A-4147-A177-3AD203B41FA5}">
                      <a16:colId xmlns:a16="http://schemas.microsoft.com/office/drawing/2014/main" val="3511417044"/>
                    </a:ext>
                  </a:extLst>
                </a:gridCol>
                <a:gridCol w="716280">
                  <a:extLst>
                    <a:ext uri="{9D8B030D-6E8A-4147-A177-3AD203B41FA5}">
                      <a16:colId xmlns:a16="http://schemas.microsoft.com/office/drawing/2014/main" val="2323965915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54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57555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1196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Shell </a:t>
            </a:r>
            <a:r>
              <a:rPr lang="en-US" dirty="0">
                <a:solidFill>
                  <a:srgbClr val="0070C0"/>
                </a:solidFill>
              </a:rPr>
              <a:t>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410200"/>
          </a:xfrm>
        </p:spPr>
        <p:txBody>
          <a:bodyPr>
            <a:normAutofit fontScale="70000" lnSpcReduction="20000"/>
          </a:bodyPr>
          <a:lstStyle/>
          <a:p>
            <a:r>
              <a:rPr lang="en-US" sz="3400" b="1" dirty="0"/>
              <a:t> </a:t>
            </a:r>
            <a:r>
              <a:rPr lang="en-US" sz="3400" b="1" dirty="0">
                <a:solidFill>
                  <a:srgbClr val="0070C0"/>
                </a:solidFill>
              </a:rPr>
              <a:t> </a:t>
            </a:r>
            <a:r>
              <a:rPr lang="en-US" sz="3400" b="1" dirty="0" smtClean="0">
                <a:solidFill>
                  <a:srgbClr val="0070C0"/>
                </a:solidFill>
              </a:rPr>
              <a:t>Shell_Sort(A</a:t>
            </a:r>
            <a:r>
              <a:rPr lang="en-US" sz="3400" b="1" dirty="0">
                <a:solidFill>
                  <a:srgbClr val="0070C0"/>
                </a:solidFill>
              </a:rPr>
              <a:t>)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     </a:t>
            </a:r>
            <a:r>
              <a:rPr lang="en-US" sz="3100" dirty="0" smtClean="0">
                <a:solidFill>
                  <a:srgbClr val="FF0000"/>
                </a:solidFill>
              </a:rPr>
              <a:t> </a:t>
            </a:r>
            <a:r>
              <a:rPr lang="en-US" sz="3100" dirty="0" err="1">
                <a:solidFill>
                  <a:srgbClr val="002060"/>
                </a:solidFill>
              </a:rPr>
              <a:t>def</a:t>
            </a:r>
            <a:r>
              <a:rPr lang="en-US" sz="3100" dirty="0">
                <a:solidFill>
                  <a:srgbClr val="002060"/>
                </a:solidFill>
              </a:rPr>
              <a:t> </a:t>
            </a:r>
            <a:r>
              <a:rPr lang="en-US" sz="3100" dirty="0" err="1" smtClean="0">
                <a:solidFill>
                  <a:srgbClr val="002060"/>
                </a:solidFill>
              </a:rPr>
              <a:t>shell_Sort</a:t>
            </a:r>
            <a:r>
              <a:rPr lang="en-US" sz="3100" dirty="0" smtClean="0">
                <a:solidFill>
                  <a:srgbClr val="002060"/>
                </a:solidFill>
              </a:rPr>
              <a:t>(A): </a:t>
            </a:r>
            <a:endParaRPr lang="en-US" sz="3100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sz="3100" dirty="0">
                <a:solidFill>
                  <a:srgbClr val="FF0000"/>
                </a:solidFill>
              </a:rPr>
              <a:t>  </a:t>
            </a:r>
            <a:r>
              <a:rPr lang="en-US" sz="3100" dirty="0" smtClean="0">
                <a:solidFill>
                  <a:srgbClr val="FF0000"/>
                </a:solidFill>
              </a:rPr>
              <a:t>	</a:t>
            </a:r>
            <a:r>
              <a:rPr lang="en-US" sz="3100" dirty="0" smtClean="0">
                <a:solidFill>
                  <a:srgbClr val="00B050"/>
                </a:solidFill>
              </a:rPr>
              <a:t>n </a:t>
            </a:r>
            <a:r>
              <a:rPr lang="en-US" sz="3100" dirty="0">
                <a:solidFill>
                  <a:srgbClr val="00B050"/>
                </a:solidFill>
              </a:rPr>
              <a:t>= </a:t>
            </a:r>
            <a:r>
              <a:rPr lang="en-US" sz="3100" dirty="0" err="1" smtClean="0">
                <a:solidFill>
                  <a:srgbClr val="00B050"/>
                </a:solidFill>
              </a:rPr>
              <a:t>len</a:t>
            </a:r>
            <a:r>
              <a:rPr lang="en-US" sz="3100" dirty="0" smtClean="0">
                <a:solidFill>
                  <a:srgbClr val="00B050"/>
                </a:solidFill>
              </a:rPr>
              <a:t>(A) </a:t>
            </a:r>
            <a:endParaRPr lang="en-US" sz="31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3100" dirty="0">
                <a:solidFill>
                  <a:srgbClr val="00B050"/>
                </a:solidFill>
              </a:rPr>
              <a:t>    </a:t>
            </a:r>
            <a:r>
              <a:rPr lang="en-US" sz="3100" dirty="0" smtClean="0">
                <a:solidFill>
                  <a:srgbClr val="00B050"/>
                </a:solidFill>
              </a:rPr>
              <a:t>	gap </a:t>
            </a:r>
            <a:r>
              <a:rPr lang="en-US" sz="3100" dirty="0">
                <a:solidFill>
                  <a:srgbClr val="00B050"/>
                </a:solidFill>
              </a:rPr>
              <a:t>= n//2</a:t>
            </a:r>
          </a:p>
          <a:p>
            <a:pPr marL="0" indent="0">
              <a:buNone/>
            </a:pPr>
            <a:r>
              <a:rPr lang="en-US" sz="3100" dirty="0">
                <a:solidFill>
                  <a:srgbClr val="FF0000"/>
                </a:solidFill>
              </a:rPr>
              <a:t>  </a:t>
            </a:r>
            <a:r>
              <a:rPr lang="en-US" sz="3100" dirty="0" smtClean="0">
                <a:solidFill>
                  <a:srgbClr val="FF0000"/>
                </a:solidFill>
              </a:rPr>
              <a:t> 	</a:t>
            </a:r>
            <a:r>
              <a:rPr lang="en-US" sz="31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while</a:t>
            </a:r>
            <a:r>
              <a:rPr lang="en-US" sz="3100" dirty="0" smtClean="0">
                <a:solidFill>
                  <a:srgbClr val="FF0000"/>
                </a:solidFill>
              </a:rPr>
              <a:t> </a:t>
            </a:r>
            <a:r>
              <a:rPr lang="en-US" sz="3100" dirty="0">
                <a:solidFill>
                  <a:srgbClr val="00B050"/>
                </a:solidFill>
              </a:rPr>
              <a:t>gap</a:t>
            </a:r>
            <a:r>
              <a:rPr lang="en-US" sz="3100" dirty="0">
                <a:solidFill>
                  <a:srgbClr val="FF0000"/>
                </a:solidFill>
              </a:rPr>
              <a:t> &gt; 0: </a:t>
            </a:r>
          </a:p>
          <a:p>
            <a:pPr marL="868680" lvl="3" indent="0">
              <a:buNone/>
            </a:pPr>
            <a:r>
              <a:rPr lang="en-US" sz="3100" dirty="0" smtClean="0">
                <a:solidFill>
                  <a:schemeClr val="accent5">
                    <a:lumMod val="75000"/>
                  </a:schemeClr>
                </a:solidFill>
              </a:rPr>
              <a:t>       for </a:t>
            </a:r>
            <a:r>
              <a:rPr lang="en-US" sz="31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</a:t>
            </a:r>
            <a:r>
              <a:rPr lang="en-US" sz="3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3100" dirty="0">
                <a:solidFill>
                  <a:schemeClr val="accent5">
                    <a:lumMod val="75000"/>
                  </a:schemeClr>
                </a:solidFill>
              </a:rPr>
              <a:t>in</a:t>
            </a:r>
            <a:r>
              <a:rPr lang="en-US" sz="3100" dirty="0">
                <a:solidFill>
                  <a:srgbClr val="FF0000"/>
                </a:solidFill>
              </a:rPr>
              <a:t> </a:t>
            </a:r>
            <a:r>
              <a:rPr lang="en-US" sz="3100" dirty="0">
                <a:solidFill>
                  <a:schemeClr val="accent5">
                    <a:lumMod val="75000"/>
                  </a:schemeClr>
                </a:solidFill>
              </a:rPr>
              <a:t>range</a:t>
            </a:r>
            <a:r>
              <a:rPr lang="en-US" sz="3100" dirty="0" smtClean="0">
                <a:solidFill>
                  <a:srgbClr val="FF0000"/>
                </a:solidFill>
              </a:rPr>
              <a:t>( </a:t>
            </a:r>
            <a:r>
              <a:rPr lang="en-US" sz="3100" dirty="0" smtClean="0">
                <a:solidFill>
                  <a:srgbClr val="00B050"/>
                </a:solidFill>
              </a:rPr>
              <a:t>gap, n</a:t>
            </a:r>
            <a:r>
              <a:rPr lang="en-US" sz="3100" dirty="0">
                <a:solidFill>
                  <a:srgbClr val="FF0000"/>
                </a:solidFill>
              </a:rPr>
              <a:t>): </a:t>
            </a:r>
          </a:p>
          <a:p>
            <a:pPr marL="0" indent="0">
              <a:buNone/>
            </a:pPr>
            <a:r>
              <a:rPr lang="en-US" sz="3100" dirty="0">
                <a:solidFill>
                  <a:srgbClr val="FF0000"/>
                </a:solidFill>
              </a:rPr>
              <a:t>  </a:t>
            </a:r>
            <a:r>
              <a:rPr lang="en-US" sz="3100" dirty="0" smtClean="0">
                <a:solidFill>
                  <a:srgbClr val="FF0000"/>
                </a:solidFill>
              </a:rPr>
              <a:t>		</a:t>
            </a:r>
            <a:r>
              <a:rPr lang="en-US" sz="3100" dirty="0" smtClean="0">
                <a:solidFill>
                  <a:schemeClr val="accent5">
                    <a:lumMod val="75000"/>
                  </a:schemeClr>
                </a:solidFill>
              </a:rPr>
              <a:t>temp</a:t>
            </a:r>
            <a:r>
              <a:rPr lang="en-US" sz="3100" dirty="0" smtClean="0">
                <a:solidFill>
                  <a:srgbClr val="FF0000"/>
                </a:solidFill>
              </a:rPr>
              <a:t> </a:t>
            </a:r>
            <a:r>
              <a:rPr lang="en-US" sz="3100" dirty="0">
                <a:solidFill>
                  <a:schemeClr val="accent5">
                    <a:lumMod val="75000"/>
                  </a:schemeClr>
                </a:solidFill>
              </a:rPr>
              <a:t>=</a:t>
            </a:r>
            <a:r>
              <a:rPr lang="en-US" sz="3100" dirty="0">
                <a:solidFill>
                  <a:srgbClr val="FF0000"/>
                </a:solidFill>
              </a:rPr>
              <a:t> </a:t>
            </a:r>
            <a:r>
              <a:rPr lang="en-US" sz="3100" dirty="0" smtClean="0">
                <a:solidFill>
                  <a:srgbClr val="FF0000"/>
                </a:solidFill>
              </a:rPr>
              <a:t>A[</a:t>
            </a:r>
            <a:r>
              <a:rPr lang="en-US" sz="31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</a:t>
            </a:r>
            <a:r>
              <a:rPr lang="en-US" sz="3100" dirty="0">
                <a:solidFill>
                  <a:srgbClr val="FF0000"/>
                </a:solidFill>
              </a:rPr>
              <a:t>] </a:t>
            </a:r>
          </a:p>
          <a:p>
            <a:pPr marL="0" indent="0">
              <a:buNone/>
            </a:pPr>
            <a:r>
              <a:rPr lang="en-US" sz="3100" dirty="0">
                <a:solidFill>
                  <a:srgbClr val="FF0000"/>
                </a:solidFill>
              </a:rPr>
              <a:t>  </a:t>
            </a:r>
            <a:r>
              <a:rPr lang="en-US" sz="3100" dirty="0" smtClean="0">
                <a:solidFill>
                  <a:srgbClr val="FF0000"/>
                </a:solidFill>
              </a:rPr>
              <a:t>		</a:t>
            </a:r>
            <a:r>
              <a:rPr lang="en-US" sz="3100" dirty="0" smtClean="0">
                <a:solidFill>
                  <a:srgbClr val="0070C0"/>
                </a:solidFill>
              </a:rPr>
              <a:t>j</a:t>
            </a:r>
            <a:r>
              <a:rPr lang="en-US" sz="3100" dirty="0" smtClean="0">
                <a:solidFill>
                  <a:srgbClr val="FF0000"/>
                </a:solidFill>
              </a:rPr>
              <a:t> </a:t>
            </a:r>
            <a:r>
              <a:rPr lang="en-US" sz="3100" dirty="0">
                <a:solidFill>
                  <a:srgbClr val="FF0000"/>
                </a:solidFill>
              </a:rPr>
              <a:t>= </a:t>
            </a:r>
            <a:r>
              <a:rPr lang="en-US" sz="31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</a:t>
            </a:r>
            <a:r>
              <a:rPr lang="en-US" sz="3100" dirty="0">
                <a:solidFill>
                  <a:srgbClr val="FF0000"/>
                </a:solidFill>
              </a:rPr>
              <a:t> </a:t>
            </a:r>
          </a:p>
          <a:p>
            <a:pPr marL="0" indent="0">
              <a:buNone/>
            </a:pPr>
            <a:r>
              <a:rPr lang="en-US" sz="3100" dirty="0">
                <a:solidFill>
                  <a:srgbClr val="FF0000"/>
                </a:solidFill>
              </a:rPr>
              <a:t>            </a:t>
            </a:r>
            <a:r>
              <a:rPr lang="en-US" sz="3100" dirty="0" smtClean="0">
                <a:solidFill>
                  <a:srgbClr val="FF0000"/>
                </a:solidFill>
              </a:rPr>
              <a:t>	</a:t>
            </a:r>
            <a:r>
              <a:rPr lang="en-US" sz="31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while</a:t>
            </a:r>
            <a:r>
              <a:rPr lang="en-US" sz="3100" dirty="0" smtClean="0">
                <a:solidFill>
                  <a:srgbClr val="FF0000"/>
                </a:solidFill>
              </a:rPr>
              <a:t>  </a:t>
            </a:r>
            <a:r>
              <a:rPr lang="en-US" sz="3100" dirty="0">
                <a:solidFill>
                  <a:srgbClr val="0070C0"/>
                </a:solidFill>
              </a:rPr>
              <a:t>j</a:t>
            </a:r>
            <a:r>
              <a:rPr lang="en-US" sz="3100" dirty="0">
                <a:solidFill>
                  <a:srgbClr val="FF0000"/>
                </a:solidFill>
              </a:rPr>
              <a:t> </a:t>
            </a:r>
            <a:r>
              <a:rPr lang="en-US" sz="3100" dirty="0">
                <a:solidFill>
                  <a:schemeClr val="accent5">
                    <a:lumMod val="75000"/>
                  </a:schemeClr>
                </a:solidFill>
              </a:rPr>
              <a:t>&gt;=</a:t>
            </a:r>
            <a:r>
              <a:rPr lang="en-US" sz="3100" dirty="0">
                <a:solidFill>
                  <a:srgbClr val="FF0000"/>
                </a:solidFill>
              </a:rPr>
              <a:t> </a:t>
            </a:r>
            <a:r>
              <a:rPr lang="en-US" sz="3100" dirty="0">
                <a:solidFill>
                  <a:srgbClr val="00B050"/>
                </a:solidFill>
              </a:rPr>
              <a:t>gap</a:t>
            </a:r>
            <a:r>
              <a:rPr lang="en-US" sz="3100" dirty="0">
                <a:solidFill>
                  <a:srgbClr val="FF0000"/>
                </a:solidFill>
              </a:rPr>
              <a:t> </a:t>
            </a:r>
            <a:r>
              <a:rPr lang="en-US" sz="3100" dirty="0">
                <a:solidFill>
                  <a:schemeClr val="accent5">
                    <a:lumMod val="75000"/>
                  </a:schemeClr>
                </a:solidFill>
              </a:rPr>
              <a:t>and</a:t>
            </a:r>
            <a:r>
              <a:rPr lang="en-US" sz="3100" dirty="0">
                <a:solidFill>
                  <a:srgbClr val="FF0000"/>
                </a:solidFill>
              </a:rPr>
              <a:t> </a:t>
            </a:r>
            <a:r>
              <a:rPr lang="en-US" sz="3100" dirty="0" smtClean="0">
                <a:solidFill>
                  <a:srgbClr val="FF0000"/>
                </a:solidFill>
              </a:rPr>
              <a:t>A[</a:t>
            </a:r>
            <a:r>
              <a:rPr lang="en-US" sz="3100" dirty="0" smtClean="0">
                <a:solidFill>
                  <a:srgbClr val="0070C0"/>
                </a:solidFill>
              </a:rPr>
              <a:t>j</a:t>
            </a:r>
            <a:r>
              <a:rPr lang="en-US" sz="3100" dirty="0" smtClean="0">
                <a:solidFill>
                  <a:srgbClr val="FF0000"/>
                </a:solidFill>
              </a:rPr>
              <a:t>-</a:t>
            </a:r>
            <a:r>
              <a:rPr lang="en-US" sz="3100" dirty="0" smtClean="0">
                <a:solidFill>
                  <a:srgbClr val="00B050"/>
                </a:solidFill>
              </a:rPr>
              <a:t>gap</a:t>
            </a:r>
            <a:r>
              <a:rPr lang="en-US" sz="3100" dirty="0">
                <a:solidFill>
                  <a:srgbClr val="FF0000"/>
                </a:solidFill>
              </a:rPr>
              <a:t>] </a:t>
            </a:r>
            <a:r>
              <a:rPr lang="en-US" sz="3100" dirty="0">
                <a:solidFill>
                  <a:schemeClr val="accent5">
                    <a:lumMod val="75000"/>
                  </a:schemeClr>
                </a:solidFill>
              </a:rPr>
              <a:t>&gt;temp</a:t>
            </a:r>
            <a:r>
              <a:rPr lang="en-US" sz="3100" dirty="0">
                <a:solidFill>
                  <a:srgbClr val="FF0000"/>
                </a:solidFill>
              </a:rPr>
              <a:t>: </a:t>
            </a:r>
          </a:p>
          <a:p>
            <a:pPr marL="0" indent="0">
              <a:buNone/>
            </a:pPr>
            <a:r>
              <a:rPr lang="en-US" sz="3100" dirty="0">
                <a:solidFill>
                  <a:srgbClr val="FF0000"/>
                </a:solidFill>
              </a:rPr>
              <a:t>                </a:t>
            </a:r>
            <a:r>
              <a:rPr lang="en-US" sz="3100" dirty="0" smtClean="0">
                <a:solidFill>
                  <a:srgbClr val="FF0000"/>
                </a:solidFill>
              </a:rPr>
              <a:t>		A[</a:t>
            </a:r>
            <a:r>
              <a:rPr lang="en-US" sz="3100" dirty="0" smtClean="0">
                <a:solidFill>
                  <a:srgbClr val="0070C0"/>
                </a:solidFill>
              </a:rPr>
              <a:t>j</a:t>
            </a:r>
            <a:r>
              <a:rPr lang="en-US" sz="3100" dirty="0">
                <a:solidFill>
                  <a:srgbClr val="FF0000"/>
                </a:solidFill>
              </a:rPr>
              <a:t>] = </a:t>
            </a:r>
            <a:r>
              <a:rPr lang="en-US" sz="3100" dirty="0" smtClean="0">
                <a:solidFill>
                  <a:srgbClr val="FF0000"/>
                </a:solidFill>
              </a:rPr>
              <a:t>A[</a:t>
            </a:r>
            <a:r>
              <a:rPr lang="en-US" sz="3100" dirty="0" smtClean="0">
                <a:solidFill>
                  <a:srgbClr val="0070C0"/>
                </a:solidFill>
              </a:rPr>
              <a:t>j</a:t>
            </a:r>
            <a:r>
              <a:rPr lang="en-US" sz="3100" dirty="0" smtClean="0">
                <a:solidFill>
                  <a:srgbClr val="FF0000"/>
                </a:solidFill>
              </a:rPr>
              <a:t>-</a:t>
            </a:r>
            <a:r>
              <a:rPr lang="en-US" sz="3100" dirty="0" smtClean="0">
                <a:solidFill>
                  <a:srgbClr val="00B050"/>
                </a:solidFill>
              </a:rPr>
              <a:t>gap</a:t>
            </a:r>
            <a:r>
              <a:rPr lang="en-US" sz="3100" dirty="0">
                <a:solidFill>
                  <a:srgbClr val="FF0000"/>
                </a:solidFill>
              </a:rPr>
              <a:t>] </a:t>
            </a:r>
          </a:p>
          <a:p>
            <a:pPr marL="0" indent="0">
              <a:buNone/>
            </a:pPr>
            <a:r>
              <a:rPr lang="en-US" sz="3100" dirty="0">
                <a:solidFill>
                  <a:srgbClr val="FF0000"/>
                </a:solidFill>
              </a:rPr>
              <a:t>               </a:t>
            </a:r>
            <a:r>
              <a:rPr lang="en-US" sz="3100" dirty="0" smtClean="0">
                <a:solidFill>
                  <a:srgbClr val="FF0000"/>
                </a:solidFill>
              </a:rPr>
              <a:t>		 </a:t>
            </a:r>
            <a:r>
              <a:rPr lang="en-US" sz="3100" dirty="0">
                <a:solidFill>
                  <a:srgbClr val="0070C0"/>
                </a:solidFill>
              </a:rPr>
              <a:t>j</a:t>
            </a:r>
            <a:r>
              <a:rPr lang="en-US" sz="3100" dirty="0">
                <a:solidFill>
                  <a:srgbClr val="FF0000"/>
                </a:solidFill>
              </a:rPr>
              <a:t> -= </a:t>
            </a:r>
            <a:r>
              <a:rPr lang="en-US" sz="3100" dirty="0">
                <a:solidFill>
                  <a:srgbClr val="00B050"/>
                </a:solidFill>
              </a:rPr>
              <a:t>gap</a:t>
            </a:r>
            <a:r>
              <a:rPr lang="en-US" sz="3100" dirty="0">
                <a:solidFill>
                  <a:srgbClr val="FF0000"/>
                </a:solidFill>
              </a:rPr>
              <a:t> </a:t>
            </a:r>
          </a:p>
          <a:p>
            <a:pPr marL="0" indent="0">
              <a:buNone/>
            </a:pPr>
            <a:r>
              <a:rPr lang="en-US" sz="3100" dirty="0" smtClean="0">
                <a:solidFill>
                  <a:srgbClr val="FF0000"/>
                </a:solidFill>
              </a:rPr>
              <a:t>   		A[</a:t>
            </a:r>
            <a:r>
              <a:rPr lang="en-US" sz="3100" dirty="0" smtClean="0">
                <a:solidFill>
                  <a:srgbClr val="0070C0"/>
                </a:solidFill>
              </a:rPr>
              <a:t>j</a:t>
            </a:r>
            <a:r>
              <a:rPr lang="en-US" sz="3100" dirty="0">
                <a:solidFill>
                  <a:srgbClr val="FF0000"/>
                </a:solidFill>
              </a:rPr>
              <a:t>] = </a:t>
            </a:r>
            <a:r>
              <a:rPr lang="en-US" sz="3100" dirty="0">
                <a:solidFill>
                  <a:schemeClr val="accent5">
                    <a:lumMod val="75000"/>
                  </a:schemeClr>
                </a:solidFill>
              </a:rPr>
              <a:t>temp </a:t>
            </a:r>
          </a:p>
          <a:p>
            <a:pPr marL="0" indent="0">
              <a:buNone/>
            </a:pPr>
            <a:r>
              <a:rPr lang="en-US" sz="3100" dirty="0" smtClean="0">
                <a:solidFill>
                  <a:srgbClr val="FF0000"/>
                </a:solidFill>
              </a:rPr>
              <a:t>           </a:t>
            </a:r>
            <a:r>
              <a:rPr lang="en-US" sz="3100" dirty="0">
                <a:solidFill>
                  <a:srgbClr val="00B050"/>
                </a:solidFill>
              </a:rPr>
              <a:t>gap</a:t>
            </a:r>
            <a:r>
              <a:rPr lang="en-US" sz="3100" dirty="0">
                <a:solidFill>
                  <a:srgbClr val="FF0000"/>
                </a:solidFill>
              </a:rPr>
              <a:t> </a:t>
            </a:r>
            <a:r>
              <a:rPr lang="en-US" sz="3100" dirty="0">
                <a:solidFill>
                  <a:schemeClr val="accent5">
                    <a:lumMod val="75000"/>
                  </a:schemeClr>
                </a:solidFill>
              </a:rPr>
              <a:t>//= 2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                                                                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90745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Shell </a:t>
            </a:r>
            <a:r>
              <a:rPr lang="en-US" dirty="0">
                <a:solidFill>
                  <a:srgbClr val="0070C0"/>
                </a:solidFill>
              </a:rPr>
              <a:t>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410200"/>
          </a:xfrm>
        </p:spPr>
        <p:txBody>
          <a:bodyPr>
            <a:normAutofit fontScale="92500" lnSpcReduction="20000"/>
          </a:bodyPr>
          <a:lstStyle/>
          <a:p>
            <a:r>
              <a:rPr lang="en-US" sz="3400" b="1" dirty="0"/>
              <a:t> </a:t>
            </a:r>
            <a:r>
              <a:rPr lang="en-US" sz="3400" b="1" dirty="0">
                <a:solidFill>
                  <a:srgbClr val="0070C0"/>
                </a:solidFill>
              </a:rPr>
              <a:t> </a:t>
            </a:r>
            <a:r>
              <a:rPr lang="en-US" sz="3400" b="1" dirty="0" smtClean="0">
                <a:solidFill>
                  <a:srgbClr val="0070C0"/>
                </a:solidFill>
              </a:rPr>
              <a:t>Shell_Sort(A</a:t>
            </a:r>
            <a:r>
              <a:rPr lang="en-US" sz="3400" b="1" dirty="0">
                <a:solidFill>
                  <a:srgbClr val="0070C0"/>
                </a:solidFill>
              </a:rPr>
              <a:t>)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  	</a:t>
            </a:r>
            <a:r>
              <a:rPr lang="en-US" sz="3100" dirty="0" smtClean="0">
                <a:solidFill>
                  <a:schemeClr val="accent5">
                    <a:lumMod val="75000"/>
                  </a:schemeClr>
                </a:solidFill>
              </a:rPr>
              <a:t>A </a:t>
            </a:r>
            <a:r>
              <a:rPr lang="en-US" sz="3100" dirty="0">
                <a:solidFill>
                  <a:schemeClr val="accent5">
                    <a:lumMod val="75000"/>
                  </a:schemeClr>
                </a:solidFill>
              </a:rPr>
              <a:t>= [ 12, 34, 54, 2, 3] </a:t>
            </a:r>
          </a:p>
          <a:p>
            <a:pPr marL="0" indent="0">
              <a:buNone/>
            </a:pPr>
            <a:r>
              <a:rPr lang="en-US" sz="3100" dirty="0">
                <a:solidFill>
                  <a:srgbClr val="002060"/>
                </a:solidFill>
              </a:rPr>
              <a:t>  </a:t>
            </a:r>
            <a:r>
              <a:rPr lang="en-US" sz="3100" dirty="0" smtClean="0">
                <a:solidFill>
                  <a:srgbClr val="002060"/>
                </a:solidFill>
              </a:rPr>
              <a:t>	</a:t>
            </a:r>
            <a:r>
              <a:rPr lang="en-US" sz="3100" dirty="0" smtClean="0">
                <a:solidFill>
                  <a:schemeClr val="accent5">
                    <a:lumMod val="75000"/>
                  </a:schemeClr>
                </a:solidFill>
              </a:rPr>
              <a:t>n </a:t>
            </a:r>
            <a:r>
              <a:rPr lang="en-US" sz="3100" dirty="0">
                <a:solidFill>
                  <a:schemeClr val="accent5">
                    <a:lumMod val="75000"/>
                  </a:schemeClr>
                </a:solidFill>
              </a:rPr>
              <a:t>= </a:t>
            </a:r>
            <a:r>
              <a:rPr lang="en-US" sz="3100" dirty="0" err="1" smtClean="0">
                <a:solidFill>
                  <a:schemeClr val="accent5">
                    <a:lumMod val="75000"/>
                  </a:schemeClr>
                </a:solidFill>
              </a:rPr>
              <a:t>len</a:t>
            </a:r>
            <a:r>
              <a:rPr lang="en-US" sz="3100" dirty="0" smtClean="0">
                <a:solidFill>
                  <a:schemeClr val="accent5">
                    <a:lumMod val="75000"/>
                  </a:schemeClr>
                </a:solidFill>
              </a:rPr>
              <a:t>(A) </a:t>
            </a:r>
            <a:endParaRPr lang="en-US" sz="3100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3100" dirty="0" smtClean="0">
                <a:solidFill>
                  <a:srgbClr val="002060"/>
                </a:solidFill>
              </a:rPr>
              <a:t>	</a:t>
            </a:r>
            <a:r>
              <a:rPr lang="en-US" sz="3100" dirty="0" smtClean="0">
                <a:solidFill>
                  <a:srgbClr val="00B050"/>
                </a:solidFill>
              </a:rPr>
              <a:t>print </a:t>
            </a:r>
            <a:r>
              <a:rPr lang="en-US" sz="3100" dirty="0">
                <a:solidFill>
                  <a:srgbClr val="00B050"/>
                </a:solidFill>
              </a:rPr>
              <a:t>("Array before sorting:") </a:t>
            </a:r>
          </a:p>
          <a:p>
            <a:pPr marL="0" indent="0">
              <a:buNone/>
            </a:pPr>
            <a:r>
              <a:rPr lang="en-US" sz="3100" dirty="0" smtClean="0">
                <a:solidFill>
                  <a:srgbClr val="00B050"/>
                </a:solidFill>
              </a:rPr>
              <a:t>	for </a:t>
            </a:r>
            <a:r>
              <a:rPr lang="en-US" sz="3100" dirty="0" err="1">
                <a:solidFill>
                  <a:srgbClr val="00B050"/>
                </a:solidFill>
              </a:rPr>
              <a:t>i</a:t>
            </a:r>
            <a:r>
              <a:rPr lang="en-US" sz="3100" dirty="0">
                <a:solidFill>
                  <a:srgbClr val="00B050"/>
                </a:solidFill>
              </a:rPr>
              <a:t> in range(n): </a:t>
            </a:r>
          </a:p>
          <a:p>
            <a:pPr marL="0" indent="0">
              <a:buNone/>
            </a:pPr>
            <a:r>
              <a:rPr lang="en-US" sz="3100" dirty="0">
                <a:solidFill>
                  <a:srgbClr val="00B050"/>
                </a:solidFill>
              </a:rPr>
              <a:t>    </a:t>
            </a:r>
            <a:r>
              <a:rPr lang="en-US" sz="3100" dirty="0" smtClean="0">
                <a:solidFill>
                  <a:srgbClr val="00B050"/>
                </a:solidFill>
              </a:rPr>
              <a:t>		print(A[</a:t>
            </a:r>
            <a:r>
              <a:rPr lang="en-US" sz="3100" dirty="0" err="1" smtClean="0">
                <a:solidFill>
                  <a:srgbClr val="00B050"/>
                </a:solidFill>
              </a:rPr>
              <a:t>i</a:t>
            </a:r>
            <a:r>
              <a:rPr lang="en-US" sz="3100" dirty="0" smtClean="0">
                <a:solidFill>
                  <a:srgbClr val="00B050"/>
                </a:solidFill>
              </a:rPr>
              <a:t>])</a:t>
            </a:r>
            <a:endParaRPr lang="en-US" sz="31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3100" dirty="0">
                <a:solidFill>
                  <a:srgbClr val="002060"/>
                </a:solidFill>
              </a:rPr>
              <a:t>  </a:t>
            </a:r>
            <a:r>
              <a:rPr lang="en-US" sz="3100" dirty="0" smtClean="0">
                <a:solidFill>
                  <a:srgbClr val="002060"/>
                </a:solidFill>
              </a:rPr>
              <a:t>	</a:t>
            </a:r>
            <a:r>
              <a:rPr lang="en-US" sz="3100" dirty="0" err="1" smtClean="0">
                <a:solidFill>
                  <a:srgbClr val="002060"/>
                </a:solidFill>
              </a:rPr>
              <a:t>shell_Sort</a:t>
            </a:r>
            <a:r>
              <a:rPr lang="en-US" sz="3100" dirty="0" smtClean="0">
                <a:solidFill>
                  <a:srgbClr val="002060"/>
                </a:solidFill>
              </a:rPr>
              <a:t>(A) </a:t>
            </a:r>
            <a:endParaRPr lang="en-US" sz="3100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sz="3100" dirty="0">
                <a:solidFill>
                  <a:srgbClr val="002060"/>
                </a:solidFill>
              </a:rPr>
              <a:t>  </a:t>
            </a:r>
            <a:r>
              <a:rPr lang="en-US" sz="3100" dirty="0" smtClean="0">
                <a:solidFill>
                  <a:srgbClr val="002060"/>
                </a:solidFill>
              </a:rPr>
              <a:t>	print </a:t>
            </a:r>
            <a:r>
              <a:rPr lang="en-US" sz="3100" dirty="0">
                <a:solidFill>
                  <a:srgbClr val="002060"/>
                </a:solidFill>
              </a:rPr>
              <a:t>("\</a:t>
            </a:r>
            <a:r>
              <a:rPr lang="en-US" sz="3100" dirty="0" err="1">
                <a:solidFill>
                  <a:srgbClr val="002060"/>
                </a:solidFill>
              </a:rPr>
              <a:t>nArray</a:t>
            </a:r>
            <a:r>
              <a:rPr lang="en-US" sz="3100" dirty="0">
                <a:solidFill>
                  <a:srgbClr val="002060"/>
                </a:solidFill>
              </a:rPr>
              <a:t> after sorting:") </a:t>
            </a:r>
          </a:p>
          <a:p>
            <a:pPr marL="0" indent="0">
              <a:buNone/>
            </a:pPr>
            <a:r>
              <a:rPr lang="en-US" sz="3100" dirty="0" smtClean="0">
                <a:solidFill>
                  <a:srgbClr val="002060"/>
                </a:solidFill>
              </a:rPr>
              <a:t>	for </a:t>
            </a:r>
            <a:r>
              <a:rPr lang="en-US" sz="3100" dirty="0" err="1">
                <a:solidFill>
                  <a:srgbClr val="002060"/>
                </a:solidFill>
              </a:rPr>
              <a:t>i</a:t>
            </a:r>
            <a:r>
              <a:rPr lang="en-US" sz="3100" dirty="0">
                <a:solidFill>
                  <a:srgbClr val="002060"/>
                </a:solidFill>
              </a:rPr>
              <a:t> in range(n): </a:t>
            </a:r>
          </a:p>
          <a:p>
            <a:pPr marL="0" indent="0">
              <a:buNone/>
            </a:pPr>
            <a:r>
              <a:rPr lang="en-US" sz="3100" dirty="0">
                <a:solidFill>
                  <a:srgbClr val="002060"/>
                </a:solidFill>
              </a:rPr>
              <a:t>    </a:t>
            </a:r>
            <a:r>
              <a:rPr lang="en-US" sz="3100" dirty="0" smtClean="0">
                <a:solidFill>
                  <a:srgbClr val="002060"/>
                </a:solidFill>
              </a:rPr>
              <a:t>		print(A[</a:t>
            </a:r>
            <a:r>
              <a:rPr lang="en-US" sz="3100" dirty="0" err="1" smtClean="0">
                <a:solidFill>
                  <a:srgbClr val="002060"/>
                </a:solidFill>
              </a:rPr>
              <a:t>i</a:t>
            </a:r>
            <a:r>
              <a:rPr lang="en-US" sz="3100" dirty="0">
                <a:solidFill>
                  <a:srgbClr val="002060"/>
                </a:solidFill>
              </a:rPr>
              <a:t>]), </a:t>
            </a:r>
            <a:endParaRPr lang="en-US" dirty="0">
              <a:solidFill>
                <a:srgbClr val="002060"/>
              </a:solidFill>
            </a:endParaRP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                                                                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57707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90600"/>
            <a:ext cx="8229600" cy="5166360"/>
          </a:xfrm>
        </p:spPr>
        <p:txBody>
          <a:bodyPr>
            <a:normAutofit/>
          </a:bodyPr>
          <a:lstStyle/>
          <a:p>
            <a:pPr algn="just">
              <a:buNone/>
            </a:pPr>
            <a:endParaRPr lang="en-US" sz="2400" b="1" dirty="0"/>
          </a:p>
          <a:p>
            <a:pPr algn="ctr">
              <a:buNone/>
            </a:pPr>
            <a:endParaRPr lang="en-US" sz="2400" b="1" dirty="0"/>
          </a:p>
          <a:p>
            <a:pPr algn="ctr">
              <a:buNone/>
            </a:pPr>
            <a:endParaRPr lang="en-US" sz="2400" b="1" dirty="0"/>
          </a:p>
          <a:p>
            <a:pPr algn="ctr">
              <a:buNone/>
            </a:pPr>
            <a:endParaRPr lang="en-US" sz="2400" b="1" dirty="0"/>
          </a:p>
          <a:p>
            <a:pPr algn="ctr">
              <a:buNone/>
            </a:pPr>
            <a:endParaRPr lang="en-US" sz="2400" b="1" dirty="0"/>
          </a:p>
          <a:p>
            <a:pPr algn="ctr">
              <a:buNone/>
            </a:pPr>
            <a:r>
              <a:rPr lang="en-US" sz="4000" b="1" dirty="0">
                <a:solidFill>
                  <a:srgbClr val="002060"/>
                </a:solidFill>
              </a:rPr>
              <a:t>Thank </a:t>
            </a:r>
            <a:r>
              <a:rPr lang="en-US" sz="4000" b="1" dirty="0" smtClean="0">
                <a:solidFill>
                  <a:srgbClr val="002060"/>
                </a:solidFill>
              </a:rPr>
              <a:t>You</a:t>
            </a:r>
          </a:p>
          <a:p>
            <a:pPr algn="ctr">
              <a:buNone/>
            </a:pPr>
            <a:r>
              <a:rPr lang="en-US" sz="4000" b="1" dirty="0" smtClean="0">
                <a:solidFill>
                  <a:srgbClr val="002060"/>
                </a:solidFill>
              </a:rPr>
              <a:t>    Keep Learning…</a:t>
            </a:r>
            <a:endParaRPr lang="en-US" sz="40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8281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9658" y="152400"/>
            <a:ext cx="8229600" cy="990600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2060"/>
                </a:solidFill>
              </a:rPr>
              <a:t>Sorting algorithms i.e.</a:t>
            </a:r>
          </a:p>
          <a:p>
            <a:pPr marL="566738" indent="-273050">
              <a:tabLst>
                <a:tab pos="682625" algn="l"/>
              </a:tabLst>
            </a:pPr>
            <a:r>
              <a:rPr lang="en-US" dirty="0">
                <a:solidFill>
                  <a:srgbClr val="002060"/>
                </a:solidFill>
              </a:rPr>
              <a:t> Bubble Sort (O(n</a:t>
            </a:r>
            <a:r>
              <a:rPr lang="en-US" baseline="30000" dirty="0">
                <a:solidFill>
                  <a:srgbClr val="002060"/>
                </a:solidFill>
              </a:rPr>
              <a:t>2 </a:t>
            </a:r>
            <a:r>
              <a:rPr lang="en-US" dirty="0">
                <a:solidFill>
                  <a:srgbClr val="002060"/>
                </a:solidFill>
              </a:rPr>
              <a:t>))</a:t>
            </a:r>
            <a:r>
              <a:rPr lang="en-US" baseline="30000" dirty="0">
                <a:solidFill>
                  <a:srgbClr val="002060"/>
                </a:solidFill>
              </a:rPr>
              <a:t>   </a:t>
            </a:r>
          </a:p>
          <a:p>
            <a:pPr marL="566738" indent="-273050">
              <a:tabLst>
                <a:tab pos="682625" algn="l"/>
              </a:tabLst>
            </a:pPr>
            <a:r>
              <a:rPr lang="en-US" dirty="0">
                <a:solidFill>
                  <a:srgbClr val="002060"/>
                </a:solidFill>
              </a:rPr>
              <a:t> Selection Sort O(n</a:t>
            </a:r>
            <a:r>
              <a:rPr lang="en-US" baseline="30000" dirty="0">
                <a:solidFill>
                  <a:srgbClr val="002060"/>
                </a:solidFill>
              </a:rPr>
              <a:t>2 </a:t>
            </a:r>
            <a:r>
              <a:rPr lang="en-US" dirty="0">
                <a:solidFill>
                  <a:srgbClr val="002060"/>
                </a:solidFill>
              </a:rPr>
              <a:t>)</a:t>
            </a:r>
          </a:p>
          <a:p>
            <a:pPr marL="566738" indent="-273050">
              <a:tabLst>
                <a:tab pos="682625" algn="l"/>
              </a:tabLst>
            </a:pPr>
            <a:r>
              <a:rPr lang="en-US" dirty="0">
                <a:solidFill>
                  <a:srgbClr val="002060"/>
                </a:solidFill>
              </a:rPr>
              <a:t> Insertion Sort O(n</a:t>
            </a:r>
            <a:r>
              <a:rPr lang="en-US" baseline="30000" dirty="0">
                <a:solidFill>
                  <a:srgbClr val="002060"/>
                </a:solidFill>
              </a:rPr>
              <a:t>2 </a:t>
            </a:r>
            <a:r>
              <a:rPr lang="en-US" dirty="0">
                <a:solidFill>
                  <a:srgbClr val="002060"/>
                </a:solidFill>
              </a:rPr>
              <a:t>)</a:t>
            </a:r>
          </a:p>
          <a:p>
            <a:r>
              <a:rPr lang="en-US" dirty="0">
                <a:solidFill>
                  <a:srgbClr val="002060"/>
                </a:solidFill>
              </a:rPr>
              <a:t> Divide and Conquer Technique</a:t>
            </a:r>
          </a:p>
          <a:p>
            <a:pPr marL="566738" indent="-273050"/>
            <a:r>
              <a:rPr lang="en-US" dirty="0">
                <a:solidFill>
                  <a:srgbClr val="002060"/>
                </a:solidFill>
              </a:rPr>
              <a:t> Merge Sort (O(nlog</a:t>
            </a:r>
            <a:r>
              <a:rPr lang="en-US" baseline="-25000" dirty="0">
                <a:solidFill>
                  <a:srgbClr val="002060"/>
                </a:solidFill>
              </a:rPr>
              <a:t>2</a:t>
            </a:r>
            <a:r>
              <a:rPr lang="en-US" dirty="0">
                <a:solidFill>
                  <a:srgbClr val="002060"/>
                </a:solidFill>
              </a:rPr>
              <a:t> n</a:t>
            </a:r>
            <a:r>
              <a:rPr lang="en-US" baseline="30000" dirty="0">
                <a:solidFill>
                  <a:srgbClr val="002060"/>
                </a:solidFill>
              </a:rPr>
              <a:t> </a:t>
            </a:r>
            <a:r>
              <a:rPr lang="en-US" dirty="0">
                <a:solidFill>
                  <a:srgbClr val="002060"/>
                </a:solidFill>
              </a:rPr>
              <a:t>)</a:t>
            </a:r>
          </a:p>
          <a:p>
            <a:pPr marL="566738" indent="-273050"/>
            <a:r>
              <a:rPr lang="en-US" dirty="0">
                <a:solidFill>
                  <a:srgbClr val="002060"/>
                </a:solidFill>
              </a:rPr>
              <a:t>Quick Sort O(nlog</a:t>
            </a:r>
            <a:r>
              <a:rPr lang="en-US" baseline="-25000" dirty="0">
                <a:solidFill>
                  <a:srgbClr val="002060"/>
                </a:solidFill>
              </a:rPr>
              <a:t>2</a:t>
            </a:r>
            <a:r>
              <a:rPr lang="en-US" dirty="0">
                <a:solidFill>
                  <a:srgbClr val="002060"/>
                </a:solidFill>
              </a:rPr>
              <a:t> n)</a:t>
            </a:r>
          </a:p>
          <a:p>
            <a:pPr marL="293688" indent="0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Non-comparable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rgbClr val="0070C0"/>
                </a:solidFill>
              </a:rPr>
              <a:t>Counting Sort: </a:t>
            </a:r>
          </a:p>
          <a:p>
            <a:pPr marL="293688" indent="0">
              <a:buNone/>
              <a:tabLst>
                <a:tab pos="682625" algn="l"/>
              </a:tabLst>
            </a:pPr>
            <a:r>
              <a:rPr lang="en-US" dirty="0" err="1">
                <a:solidFill>
                  <a:srgbClr val="7030A0"/>
                </a:solidFill>
              </a:rPr>
              <a:t>Counting_sort</a:t>
            </a:r>
            <a:r>
              <a:rPr lang="en-US" dirty="0">
                <a:solidFill>
                  <a:srgbClr val="7030A0"/>
                </a:solidFill>
              </a:rPr>
              <a:t>(A, B, k)</a:t>
            </a:r>
          </a:p>
          <a:p>
            <a:pPr marL="808038" indent="-514350">
              <a:buAutoNum type="arabicPeriod"/>
              <a:tabLst>
                <a:tab pos="682625" algn="l"/>
              </a:tabLst>
            </a:pPr>
            <a:r>
              <a:rPr lang="en-US" dirty="0">
                <a:solidFill>
                  <a:srgbClr val="0070C0"/>
                </a:solidFill>
              </a:rPr>
              <a:t>Let C[0…k] be a new array</a:t>
            </a:r>
          </a:p>
          <a:p>
            <a:pPr marL="808038" indent="-514350">
              <a:buAutoNum type="arabicPeriod"/>
              <a:tabLst>
                <a:tab pos="682625" algn="l"/>
              </a:tabLst>
            </a:pPr>
            <a:r>
              <a:rPr lang="en-US" dirty="0">
                <a:solidFill>
                  <a:srgbClr val="0070C0"/>
                </a:solidFill>
              </a:rPr>
              <a:t>For </a:t>
            </a:r>
            <a:r>
              <a:rPr lang="en-US" dirty="0" err="1">
                <a:solidFill>
                  <a:srgbClr val="0070C0"/>
                </a:solidFill>
              </a:rPr>
              <a:t>i</a:t>
            </a:r>
            <a:r>
              <a:rPr lang="en-US" dirty="0">
                <a:solidFill>
                  <a:srgbClr val="0070C0"/>
                </a:solidFill>
              </a:rPr>
              <a:t>=0 to k</a:t>
            </a:r>
          </a:p>
          <a:p>
            <a:pPr marL="808038" indent="-514350">
              <a:buAutoNum type="arabicPeriod"/>
              <a:tabLst>
                <a:tab pos="682625" algn="l"/>
              </a:tabLst>
            </a:pPr>
            <a:r>
              <a:rPr lang="en-US" dirty="0">
                <a:solidFill>
                  <a:srgbClr val="0070C0"/>
                </a:solidFill>
              </a:rPr>
              <a:t>       C[</a:t>
            </a:r>
            <a:r>
              <a:rPr lang="en-US" dirty="0" err="1">
                <a:solidFill>
                  <a:srgbClr val="0070C0"/>
                </a:solidFill>
              </a:rPr>
              <a:t>i</a:t>
            </a:r>
            <a:r>
              <a:rPr lang="en-US" dirty="0">
                <a:solidFill>
                  <a:srgbClr val="0070C0"/>
                </a:solidFill>
              </a:rPr>
              <a:t>]=0</a:t>
            </a:r>
          </a:p>
          <a:p>
            <a:pPr marL="808038" indent="-514350">
              <a:buAutoNum type="arabicPeriod"/>
              <a:tabLst>
                <a:tab pos="682625" algn="l"/>
              </a:tabLst>
            </a:pPr>
            <a:r>
              <a:rPr lang="en-US" dirty="0">
                <a:solidFill>
                  <a:srgbClr val="0070C0"/>
                </a:solidFill>
              </a:rPr>
              <a:t>For j=1  to length(A)</a:t>
            </a:r>
          </a:p>
          <a:p>
            <a:pPr marL="808038" indent="-514350">
              <a:buAutoNum type="arabicPeriod"/>
              <a:tabLst>
                <a:tab pos="682625" algn="l"/>
              </a:tabLst>
            </a:pPr>
            <a:r>
              <a:rPr lang="en-US" dirty="0">
                <a:solidFill>
                  <a:srgbClr val="0070C0"/>
                </a:solidFill>
              </a:rPr>
              <a:t>        C[A[j]]=C[A[j]]+1</a:t>
            </a:r>
          </a:p>
          <a:p>
            <a:pPr marL="808038" indent="-514350">
              <a:buAutoNum type="arabicPeriod"/>
              <a:tabLst>
                <a:tab pos="682625" algn="l"/>
              </a:tabLst>
            </a:pPr>
            <a:r>
              <a:rPr lang="en-US" dirty="0">
                <a:solidFill>
                  <a:srgbClr val="0070C0"/>
                </a:solidFill>
              </a:rPr>
              <a:t>For </a:t>
            </a:r>
            <a:r>
              <a:rPr lang="en-US" dirty="0" err="1">
                <a:solidFill>
                  <a:srgbClr val="0070C0"/>
                </a:solidFill>
              </a:rPr>
              <a:t>i</a:t>
            </a:r>
            <a:r>
              <a:rPr lang="en-US" dirty="0">
                <a:solidFill>
                  <a:srgbClr val="0070C0"/>
                </a:solidFill>
              </a:rPr>
              <a:t>=1 to k</a:t>
            </a:r>
          </a:p>
          <a:p>
            <a:pPr marL="808038" indent="-514350">
              <a:buAutoNum type="arabicPeriod"/>
              <a:tabLst>
                <a:tab pos="682625" algn="l"/>
              </a:tabLst>
            </a:pPr>
            <a:r>
              <a:rPr lang="en-US" dirty="0">
                <a:solidFill>
                  <a:srgbClr val="0070C0"/>
                </a:solidFill>
              </a:rPr>
              <a:t>         C[</a:t>
            </a:r>
            <a:r>
              <a:rPr lang="en-US" dirty="0" err="1">
                <a:solidFill>
                  <a:srgbClr val="0070C0"/>
                </a:solidFill>
              </a:rPr>
              <a:t>i</a:t>
            </a:r>
            <a:r>
              <a:rPr lang="en-US" dirty="0">
                <a:solidFill>
                  <a:srgbClr val="0070C0"/>
                </a:solidFill>
              </a:rPr>
              <a:t>]=C[</a:t>
            </a:r>
            <a:r>
              <a:rPr lang="en-US" dirty="0" err="1">
                <a:solidFill>
                  <a:srgbClr val="0070C0"/>
                </a:solidFill>
              </a:rPr>
              <a:t>i</a:t>
            </a:r>
            <a:r>
              <a:rPr lang="en-US" dirty="0">
                <a:solidFill>
                  <a:srgbClr val="0070C0"/>
                </a:solidFill>
              </a:rPr>
              <a:t>]+C[i-1]</a:t>
            </a:r>
          </a:p>
          <a:p>
            <a:pPr marL="808038" indent="-514350">
              <a:buAutoNum type="arabicPeriod"/>
              <a:tabLst>
                <a:tab pos="682625" algn="l"/>
              </a:tabLst>
            </a:pPr>
            <a:r>
              <a:rPr lang="en-US" dirty="0">
                <a:solidFill>
                  <a:srgbClr val="0070C0"/>
                </a:solidFill>
              </a:rPr>
              <a:t>For j=length(A) </a:t>
            </a:r>
            <a:r>
              <a:rPr lang="en-US" dirty="0" err="1">
                <a:solidFill>
                  <a:srgbClr val="0070C0"/>
                </a:solidFill>
              </a:rPr>
              <a:t>downto</a:t>
            </a:r>
            <a:r>
              <a:rPr lang="en-US" dirty="0">
                <a:solidFill>
                  <a:srgbClr val="0070C0"/>
                </a:solidFill>
              </a:rPr>
              <a:t> 1</a:t>
            </a:r>
          </a:p>
          <a:p>
            <a:pPr marL="808038" indent="-514350">
              <a:buAutoNum type="arabicPeriod"/>
              <a:tabLst>
                <a:tab pos="682625" algn="l"/>
              </a:tabLst>
            </a:pPr>
            <a:r>
              <a:rPr lang="en-US" dirty="0">
                <a:solidFill>
                  <a:srgbClr val="0070C0"/>
                </a:solidFill>
              </a:rPr>
              <a:t>B[C[A[j]]]=A[j]</a:t>
            </a:r>
          </a:p>
          <a:p>
            <a:pPr marL="808038" indent="-514350">
              <a:buAutoNum type="arabicPeriod"/>
              <a:tabLst>
                <a:tab pos="682625" algn="l"/>
              </a:tabLst>
            </a:pPr>
            <a:r>
              <a:rPr lang="en-US" dirty="0">
                <a:solidFill>
                  <a:srgbClr val="0070C0"/>
                </a:solidFill>
              </a:rPr>
              <a:t>C[A[j]]=C[A[j]]-1</a:t>
            </a:r>
          </a:p>
        </p:txBody>
      </p:sp>
    </p:spTree>
    <p:extLst>
      <p:ext uri="{BB962C8B-B14F-4D97-AF65-F5344CB8AC3E}">
        <p14:creationId xmlns:p14="http://schemas.microsoft.com/office/powerpoint/2010/main" val="1480549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Non-comparable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 Radix Sort: 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     </a:t>
            </a:r>
            <a:r>
              <a:rPr lang="en-US" dirty="0" err="1">
                <a:solidFill>
                  <a:srgbClr val="7030A0"/>
                </a:solidFill>
              </a:rPr>
              <a:t>Radix_sort</a:t>
            </a:r>
            <a:r>
              <a:rPr lang="en-US" dirty="0">
                <a:solidFill>
                  <a:srgbClr val="7030A0"/>
                </a:solidFill>
              </a:rPr>
              <a:t>(A, d)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    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1.</a:t>
            </a:r>
            <a:r>
              <a:rPr lang="en-US" dirty="0">
                <a:solidFill>
                  <a:srgbClr val="0070C0"/>
                </a:solidFill>
              </a:rPr>
              <a:t> for </a:t>
            </a:r>
            <a:r>
              <a:rPr lang="en-US" dirty="0" err="1">
                <a:solidFill>
                  <a:srgbClr val="0070C0"/>
                </a:solidFill>
              </a:rPr>
              <a:t>i</a:t>
            </a:r>
            <a:r>
              <a:rPr lang="en-US" dirty="0">
                <a:solidFill>
                  <a:srgbClr val="0070C0"/>
                </a:solidFill>
              </a:rPr>
              <a:t>=1 to d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    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2. </a:t>
            </a:r>
            <a:r>
              <a:rPr lang="en-US" dirty="0">
                <a:solidFill>
                  <a:srgbClr val="0070C0"/>
                </a:solidFill>
              </a:rPr>
              <a:t>use a stable sort to sort array A on digit </a:t>
            </a:r>
            <a:r>
              <a:rPr lang="en-US" dirty="0" err="1">
                <a:solidFill>
                  <a:srgbClr val="0070C0"/>
                </a:solidFill>
              </a:rPr>
              <a:t>i</a:t>
            </a:r>
            <a:endParaRPr lang="en-US" dirty="0">
              <a:solidFill>
                <a:srgbClr val="0070C0"/>
              </a:solidFill>
            </a:endParaRPr>
          </a:p>
          <a:p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                                                                 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3035617"/>
            <a:ext cx="5867400" cy="32944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Non-comparable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b="1" dirty="0">
                <a:solidFill>
                  <a:srgbClr val="0070C0"/>
                </a:solidFill>
              </a:rPr>
              <a:t>Radix </a:t>
            </a:r>
            <a:r>
              <a:rPr lang="en-US" b="1" dirty="0" smtClean="0">
                <a:solidFill>
                  <a:srgbClr val="0070C0"/>
                </a:solidFill>
              </a:rPr>
              <a:t>Sort</a:t>
            </a:r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     </a:t>
            </a:r>
            <a:r>
              <a:rPr lang="en-US" dirty="0" err="1">
                <a:solidFill>
                  <a:srgbClr val="7030A0"/>
                </a:solidFill>
              </a:rPr>
              <a:t>int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 smtClean="0">
                <a:solidFill>
                  <a:srgbClr val="7030A0"/>
                </a:solidFill>
              </a:rPr>
              <a:t>Max(</a:t>
            </a:r>
            <a:r>
              <a:rPr lang="en-US" dirty="0" err="1" smtClean="0">
                <a:solidFill>
                  <a:srgbClr val="7030A0"/>
                </a:solidFill>
              </a:rPr>
              <a:t>int</a:t>
            </a:r>
            <a:r>
              <a:rPr lang="en-US" dirty="0" smtClean="0">
                <a:solidFill>
                  <a:srgbClr val="7030A0"/>
                </a:solidFill>
              </a:rPr>
              <a:t> </a:t>
            </a:r>
            <a:r>
              <a:rPr lang="en-US" dirty="0" err="1">
                <a:solidFill>
                  <a:srgbClr val="7030A0"/>
                </a:solidFill>
              </a:rPr>
              <a:t>arr</a:t>
            </a:r>
            <a:r>
              <a:rPr lang="en-US" dirty="0">
                <a:solidFill>
                  <a:srgbClr val="7030A0"/>
                </a:solidFill>
              </a:rPr>
              <a:t>[], </a:t>
            </a:r>
            <a:r>
              <a:rPr lang="en-US" dirty="0" err="1">
                <a:solidFill>
                  <a:srgbClr val="7030A0"/>
                </a:solidFill>
              </a:rPr>
              <a:t>int</a:t>
            </a:r>
            <a:r>
              <a:rPr lang="en-US" dirty="0">
                <a:solidFill>
                  <a:srgbClr val="7030A0"/>
                </a:solidFill>
              </a:rPr>
              <a:t> n)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7030A0"/>
                </a:solidFill>
              </a:rPr>
              <a:t>     {     </a:t>
            </a:r>
            <a:r>
              <a:rPr lang="en-US" dirty="0" err="1" smtClean="0">
                <a:solidFill>
                  <a:srgbClr val="7030A0"/>
                </a:solidFill>
              </a:rPr>
              <a:t>int</a:t>
            </a:r>
            <a:r>
              <a:rPr lang="en-US" dirty="0" smtClean="0">
                <a:solidFill>
                  <a:srgbClr val="7030A0"/>
                </a:solidFill>
              </a:rPr>
              <a:t> </a:t>
            </a:r>
            <a:r>
              <a:rPr lang="en-US" dirty="0" err="1" smtClean="0">
                <a:solidFill>
                  <a:srgbClr val="7030A0"/>
                </a:solidFill>
              </a:rPr>
              <a:t>i</a:t>
            </a:r>
            <a:r>
              <a:rPr lang="en-US" dirty="0" smtClean="0">
                <a:solidFill>
                  <a:srgbClr val="7030A0"/>
                </a:solidFill>
              </a:rPr>
              <a:t>;</a:t>
            </a:r>
            <a:endParaRPr lang="en-US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   </a:t>
            </a:r>
            <a:r>
              <a:rPr lang="en-US" dirty="0" smtClean="0">
                <a:solidFill>
                  <a:srgbClr val="7030A0"/>
                </a:solidFill>
              </a:rPr>
              <a:t>	</a:t>
            </a:r>
            <a:r>
              <a:rPr lang="en-US" dirty="0" err="1" smtClean="0">
                <a:solidFill>
                  <a:srgbClr val="7030A0"/>
                </a:solidFill>
              </a:rPr>
              <a:t>int</a:t>
            </a:r>
            <a:r>
              <a:rPr lang="en-US" dirty="0" smtClean="0">
                <a:solidFill>
                  <a:srgbClr val="7030A0"/>
                </a:solidFill>
              </a:rPr>
              <a:t> max </a:t>
            </a:r>
            <a:r>
              <a:rPr lang="en-US" dirty="0">
                <a:solidFill>
                  <a:srgbClr val="7030A0"/>
                </a:solidFill>
              </a:rPr>
              <a:t>= </a:t>
            </a:r>
            <a:r>
              <a:rPr lang="en-US" dirty="0" err="1">
                <a:solidFill>
                  <a:srgbClr val="7030A0"/>
                </a:solidFill>
              </a:rPr>
              <a:t>arr</a:t>
            </a:r>
            <a:r>
              <a:rPr lang="en-US" dirty="0">
                <a:solidFill>
                  <a:srgbClr val="7030A0"/>
                </a:solidFill>
              </a:rPr>
              <a:t>[0]; 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    </a:t>
            </a:r>
            <a:r>
              <a:rPr lang="en-US" dirty="0" smtClean="0">
                <a:solidFill>
                  <a:srgbClr val="7030A0"/>
                </a:solidFill>
              </a:rPr>
              <a:t>	for </a:t>
            </a:r>
            <a:r>
              <a:rPr lang="en-US" dirty="0">
                <a:solidFill>
                  <a:srgbClr val="7030A0"/>
                </a:solidFill>
              </a:rPr>
              <a:t>(</a:t>
            </a:r>
            <a:r>
              <a:rPr lang="en-US" dirty="0" err="1">
                <a:solidFill>
                  <a:srgbClr val="7030A0"/>
                </a:solidFill>
              </a:rPr>
              <a:t>int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 err="1">
                <a:solidFill>
                  <a:srgbClr val="7030A0"/>
                </a:solidFill>
              </a:rPr>
              <a:t>i</a:t>
            </a:r>
            <a:r>
              <a:rPr lang="en-US" dirty="0">
                <a:solidFill>
                  <a:srgbClr val="7030A0"/>
                </a:solidFill>
              </a:rPr>
              <a:t> = 1; </a:t>
            </a:r>
            <a:r>
              <a:rPr lang="en-US" dirty="0" err="1">
                <a:solidFill>
                  <a:srgbClr val="7030A0"/>
                </a:solidFill>
              </a:rPr>
              <a:t>i</a:t>
            </a:r>
            <a:r>
              <a:rPr lang="en-US" dirty="0">
                <a:solidFill>
                  <a:srgbClr val="7030A0"/>
                </a:solidFill>
              </a:rPr>
              <a:t> &lt; n; </a:t>
            </a:r>
            <a:r>
              <a:rPr lang="en-US" dirty="0" err="1">
                <a:solidFill>
                  <a:srgbClr val="7030A0"/>
                </a:solidFill>
              </a:rPr>
              <a:t>i</a:t>
            </a:r>
            <a:r>
              <a:rPr lang="en-US" dirty="0">
                <a:solidFill>
                  <a:srgbClr val="7030A0"/>
                </a:solidFill>
              </a:rPr>
              <a:t>++) 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       </a:t>
            </a:r>
            <a:r>
              <a:rPr lang="en-US" dirty="0" smtClean="0">
                <a:solidFill>
                  <a:srgbClr val="7030A0"/>
                </a:solidFill>
              </a:rPr>
              <a:t>		 </a:t>
            </a:r>
            <a:r>
              <a:rPr lang="en-US" dirty="0">
                <a:solidFill>
                  <a:srgbClr val="7030A0"/>
                </a:solidFill>
              </a:rPr>
              <a:t>if (</a:t>
            </a:r>
            <a:r>
              <a:rPr lang="en-US" dirty="0" err="1">
                <a:solidFill>
                  <a:srgbClr val="7030A0"/>
                </a:solidFill>
              </a:rPr>
              <a:t>arr</a:t>
            </a:r>
            <a:r>
              <a:rPr lang="en-US" dirty="0">
                <a:solidFill>
                  <a:srgbClr val="7030A0"/>
                </a:solidFill>
              </a:rPr>
              <a:t>[</a:t>
            </a:r>
            <a:r>
              <a:rPr lang="en-US" dirty="0" err="1">
                <a:solidFill>
                  <a:srgbClr val="7030A0"/>
                </a:solidFill>
              </a:rPr>
              <a:t>i</a:t>
            </a:r>
            <a:r>
              <a:rPr lang="en-US" dirty="0">
                <a:solidFill>
                  <a:srgbClr val="7030A0"/>
                </a:solidFill>
              </a:rPr>
              <a:t>] &gt; </a:t>
            </a:r>
            <a:r>
              <a:rPr lang="en-US" dirty="0" smtClean="0">
                <a:solidFill>
                  <a:srgbClr val="7030A0"/>
                </a:solidFill>
              </a:rPr>
              <a:t>max</a:t>
            </a:r>
            <a:r>
              <a:rPr lang="en-US" dirty="0">
                <a:solidFill>
                  <a:srgbClr val="7030A0"/>
                </a:solidFill>
              </a:rPr>
              <a:t>) 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           </a:t>
            </a:r>
            <a:r>
              <a:rPr lang="en-US" dirty="0" smtClean="0">
                <a:solidFill>
                  <a:srgbClr val="7030A0"/>
                </a:solidFill>
              </a:rPr>
              <a:t>	     max </a:t>
            </a:r>
            <a:r>
              <a:rPr lang="en-US" dirty="0">
                <a:solidFill>
                  <a:srgbClr val="7030A0"/>
                </a:solidFill>
              </a:rPr>
              <a:t>= </a:t>
            </a:r>
            <a:r>
              <a:rPr lang="en-US" dirty="0" err="1">
                <a:solidFill>
                  <a:srgbClr val="7030A0"/>
                </a:solidFill>
              </a:rPr>
              <a:t>arr</a:t>
            </a:r>
            <a:r>
              <a:rPr lang="en-US" dirty="0">
                <a:solidFill>
                  <a:srgbClr val="7030A0"/>
                </a:solidFill>
              </a:rPr>
              <a:t>[</a:t>
            </a:r>
            <a:r>
              <a:rPr lang="en-US" dirty="0" err="1">
                <a:solidFill>
                  <a:srgbClr val="7030A0"/>
                </a:solidFill>
              </a:rPr>
              <a:t>i</a:t>
            </a:r>
            <a:r>
              <a:rPr lang="en-US" dirty="0">
                <a:solidFill>
                  <a:srgbClr val="7030A0"/>
                </a:solidFill>
              </a:rPr>
              <a:t>]; 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    </a:t>
            </a:r>
            <a:r>
              <a:rPr lang="en-US" dirty="0" smtClean="0">
                <a:solidFill>
                  <a:srgbClr val="7030A0"/>
                </a:solidFill>
              </a:rPr>
              <a:t>	return max</a:t>
            </a:r>
            <a:r>
              <a:rPr lang="en-US" dirty="0">
                <a:solidFill>
                  <a:srgbClr val="7030A0"/>
                </a:solidFill>
              </a:rPr>
              <a:t>;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7030A0"/>
                </a:solidFill>
              </a:rPr>
              <a:t>     } </a:t>
            </a:r>
            <a:endParaRPr lang="en-US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 </a:t>
            </a: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                                                                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44796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Non-comparable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8000" dirty="0"/>
              <a:t> </a:t>
            </a:r>
            <a:r>
              <a:rPr lang="en-US" sz="8000" dirty="0">
                <a:solidFill>
                  <a:srgbClr val="0070C0"/>
                </a:solidFill>
              </a:rPr>
              <a:t> Radix Sort: </a:t>
            </a:r>
            <a:endParaRPr lang="en-US" sz="8000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8000" dirty="0" smtClean="0">
                <a:solidFill>
                  <a:srgbClr val="0070C0"/>
                </a:solidFill>
              </a:rPr>
              <a:t> </a:t>
            </a:r>
            <a:r>
              <a:rPr lang="en-US" sz="8000" dirty="0">
                <a:solidFill>
                  <a:srgbClr val="7030A0"/>
                </a:solidFill>
              </a:rPr>
              <a:t>void </a:t>
            </a:r>
            <a:r>
              <a:rPr lang="en-US" sz="8000" dirty="0" err="1" smtClean="0">
                <a:solidFill>
                  <a:srgbClr val="7030A0"/>
                </a:solidFill>
              </a:rPr>
              <a:t>count_sort</a:t>
            </a:r>
            <a:r>
              <a:rPr lang="en-US" sz="8000" dirty="0" smtClean="0">
                <a:solidFill>
                  <a:srgbClr val="7030A0"/>
                </a:solidFill>
              </a:rPr>
              <a:t>(</a:t>
            </a:r>
            <a:r>
              <a:rPr lang="en-US" sz="8000" dirty="0" err="1" smtClean="0">
                <a:solidFill>
                  <a:srgbClr val="7030A0"/>
                </a:solidFill>
              </a:rPr>
              <a:t>int</a:t>
            </a:r>
            <a:r>
              <a:rPr lang="en-US" sz="8000" dirty="0" smtClean="0">
                <a:solidFill>
                  <a:srgbClr val="7030A0"/>
                </a:solidFill>
              </a:rPr>
              <a:t> a[], </a:t>
            </a:r>
            <a:r>
              <a:rPr lang="en-US" sz="8000" dirty="0" err="1">
                <a:solidFill>
                  <a:srgbClr val="7030A0"/>
                </a:solidFill>
              </a:rPr>
              <a:t>int</a:t>
            </a:r>
            <a:r>
              <a:rPr lang="en-US" sz="8000" dirty="0">
                <a:solidFill>
                  <a:srgbClr val="7030A0"/>
                </a:solidFill>
              </a:rPr>
              <a:t> n, </a:t>
            </a:r>
            <a:r>
              <a:rPr lang="en-US" sz="8000" dirty="0" err="1">
                <a:solidFill>
                  <a:srgbClr val="7030A0"/>
                </a:solidFill>
              </a:rPr>
              <a:t>int</a:t>
            </a:r>
            <a:r>
              <a:rPr lang="en-US" sz="8000" dirty="0">
                <a:solidFill>
                  <a:srgbClr val="7030A0"/>
                </a:solidFill>
              </a:rPr>
              <a:t> </a:t>
            </a:r>
            <a:r>
              <a:rPr lang="en-US" sz="8000" dirty="0" err="1">
                <a:solidFill>
                  <a:srgbClr val="7030A0"/>
                </a:solidFill>
              </a:rPr>
              <a:t>exp</a:t>
            </a:r>
            <a:r>
              <a:rPr lang="en-US" sz="8000" dirty="0">
                <a:solidFill>
                  <a:srgbClr val="7030A0"/>
                </a:solidFill>
              </a:rPr>
              <a:t>) </a:t>
            </a:r>
          </a:p>
          <a:p>
            <a:pPr marL="0" indent="0">
              <a:buNone/>
            </a:pPr>
            <a:r>
              <a:rPr lang="en-US" sz="8000" dirty="0">
                <a:solidFill>
                  <a:srgbClr val="7030A0"/>
                </a:solidFill>
              </a:rPr>
              <a:t>{ </a:t>
            </a:r>
            <a:r>
              <a:rPr lang="en-US" sz="8000" dirty="0" smtClean="0">
                <a:solidFill>
                  <a:srgbClr val="7030A0"/>
                </a:solidFill>
              </a:rPr>
              <a:t>  </a:t>
            </a:r>
            <a:r>
              <a:rPr lang="en-US" sz="8000" dirty="0" err="1" smtClean="0">
                <a:solidFill>
                  <a:srgbClr val="7030A0"/>
                </a:solidFill>
              </a:rPr>
              <a:t>int</a:t>
            </a:r>
            <a:r>
              <a:rPr lang="en-US" sz="8000" dirty="0" smtClean="0">
                <a:solidFill>
                  <a:srgbClr val="7030A0"/>
                </a:solidFill>
              </a:rPr>
              <a:t> </a:t>
            </a:r>
            <a:r>
              <a:rPr lang="en-US" sz="8000" dirty="0">
                <a:solidFill>
                  <a:srgbClr val="7030A0"/>
                </a:solidFill>
              </a:rPr>
              <a:t>output[n]; </a:t>
            </a:r>
          </a:p>
          <a:p>
            <a:pPr marL="0" indent="0">
              <a:buNone/>
            </a:pPr>
            <a:r>
              <a:rPr lang="en-US" sz="8000" dirty="0">
                <a:solidFill>
                  <a:srgbClr val="7030A0"/>
                </a:solidFill>
              </a:rPr>
              <a:t>    </a:t>
            </a:r>
            <a:r>
              <a:rPr lang="en-US" sz="8000" dirty="0" err="1">
                <a:solidFill>
                  <a:srgbClr val="7030A0"/>
                </a:solidFill>
              </a:rPr>
              <a:t>int</a:t>
            </a:r>
            <a:r>
              <a:rPr lang="en-US" sz="8000" dirty="0">
                <a:solidFill>
                  <a:srgbClr val="7030A0"/>
                </a:solidFill>
              </a:rPr>
              <a:t> </a:t>
            </a:r>
            <a:r>
              <a:rPr lang="en-US" sz="8000" dirty="0" err="1">
                <a:solidFill>
                  <a:srgbClr val="7030A0"/>
                </a:solidFill>
              </a:rPr>
              <a:t>i</a:t>
            </a:r>
            <a:r>
              <a:rPr lang="en-US" sz="8000" dirty="0">
                <a:solidFill>
                  <a:srgbClr val="7030A0"/>
                </a:solidFill>
              </a:rPr>
              <a:t>, count[10] = {0}; </a:t>
            </a:r>
          </a:p>
          <a:p>
            <a:pPr marL="0" indent="0">
              <a:buNone/>
            </a:pPr>
            <a:r>
              <a:rPr lang="en-US" sz="8000" dirty="0">
                <a:solidFill>
                  <a:srgbClr val="7030A0"/>
                </a:solidFill>
              </a:rPr>
              <a:t>  </a:t>
            </a:r>
            <a:r>
              <a:rPr lang="en-US" sz="8000" dirty="0" smtClean="0">
                <a:solidFill>
                  <a:srgbClr val="7030A0"/>
                </a:solidFill>
              </a:rPr>
              <a:t>  for </a:t>
            </a:r>
            <a:r>
              <a:rPr lang="en-US" sz="8000" dirty="0">
                <a:solidFill>
                  <a:srgbClr val="7030A0"/>
                </a:solidFill>
              </a:rPr>
              <a:t>(</a:t>
            </a:r>
            <a:r>
              <a:rPr lang="en-US" sz="8000" dirty="0" err="1">
                <a:solidFill>
                  <a:srgbClr val="7030A0"/>
                </a:solidFill>
              </a:rPr>
              <a:t>i</a:t>
            </a:r>
            <a:r>
              <a:rPr lang="en-US" sz="8000" dirty="0">
                <a:solidFill>
                  <a:srgbClr val="7030A0"/>
                </a:solidFill>
              </a:rPr>
              <a:t> = 0; </a:t>
            </a:r>
            <a:r>
              <a:rPr lang="en-US" sz="8000" dirty="0" err="1">
                <a:solidFill>
                  <a:srgbClr val="7030A0"/>
                </a:solidFill>
              </a:rPr>
              <a:t>i</a:t>
            </a:r>
            <a:r>
              <a:rPr lang="en-US" sz="8000" dirty="0">
                <a:solidFill>
                  <a:srgbClr val="7030A0"/>
                </a:solidFill>
              </a:rPr>
              <a:t> &lt; n; </a:t>
            </a:r>
            <a:r>
              <a:rPr lang="en-US" sz="8000" dirty="0" err="1">
                <a:solidFill>
                  <a:srgbClr val="7030A0"/>
                </a:solidFill>
              </a:rPr>
              <a:t>i</a:t>
            </a:r>
            <a:r>
              <a:rPr lang="en-US" sz="8000" dirty="0">
                <a:solidFill>
                  <a:srgbClr val="7030A0"/>
                </a:solidFill>
              </a:rPr>
              <a:t>++) </a:t>
            </a:r>
          </a:p>
          <a:p>
            <a:pPr marL="0" indent="0">
              <a:buNone/>
            </a:pPr>
            <a:r>
              <a:rPr lang="en-US" sz="8000" dirty="0">
                <a:solidFill>
                  <a:srgbClr val="7030A0"/>
                </a:solidFill>
              </a:rPr>
              <a:t>        count[ (</a:t>
            </a:r>
            <a:r>
              <a:rPr lang="en-US" sz="8000" dirty="0" smtClean="0">
                <a:solidFill>
                  <a:srgbClr val="7030A0"/>
                </a:solidFill>
              </a:rPr>
              <a:t>a[</a:t>
            </a:r>
            <a:r>
              <a:rPr lang="en-US" sz="8000" dirty="0" err="1" smtClean="0">
                <a:solidFill>
                  <a:srgbClr val="7030A0"/>
                </a:solidFill>
              </a:rPr>
              <a:t>i</a:t>
            </a:r>
            <a:r>
              <a:rPr lang="en-US" sz="8000" dirty="0">
                <a:solidFill>
                  <a:srgbClr val="7030A0"/>
                </a:solidFill>
              </a:rPr>
              <a:t>]/</a:t>
            </a:r>
            <a:r>
              <a:rPr lang="en-US" sz="8000" dirty="0" err="1">
                <a:solidFill>
                  <a:srgbClr val="7030A0"/>
                </a:solidFill>
              </a:rPr>
              <a:t>exp</a:t>
            </a:r>
            <a:r>
              <a:rPr lang="en-US" sz="8000" dirty="0">
                <a:solidFill>
                  <a:srgbClr val="7030A0"/>
                </a:solidFill>
              </a:rPr>
              <a:t>)%10 ]++; </a:t>
            </a:r>
            <a:r>
              <a:rPr lang="en-US" sz="8000" dirty="0" smtClean="0">
                <a:solidFill>
                  <a:srgbClr val="7030A0"/>
                </a:solidFill>
              </a:rPr>
              <a:t> </a:t>
            </a:r>
            <a:endParaRPr lang="en-US" sz="8000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8000" dirty="0">
                <a:solidFill>
                  <a:srgbClr val="7030A0"/>
                </a:solidFill>
              </a:rPr>
              <a:t>    for (</a:t>
            </a:r>
            <a:r>
              <a:rPr lang="en-US" sz="8000" dirty="0" err="1">
                <a:solidFill>
                  <a:srgbClr val="7030A0"/>
                </a:solidFill>
              </a:rPr>
              <a:t>i</a:t>
            </a:r>
            <a:r>
              <a:rPr lang="en-US" sz="8000" dirty="0">
                <a:solidFill>
                  <a:srgbClr val="7030A0"/>
                </a:solidFill>
              </a:rPr>
              <a:t> = 1; </a:t>
            </a:r>
            <a:r>
              <a:rPr lang="en-US" sz="8000" dirty="0" err="1">
                <a:solidFill>
                  <a:srgbClr val="7030A0"/>
                </a:solidFill>
              </a:rPr>
              <a:t>i</a:t>
            </a:r>
            <a:r>
              <a:rPr lang="en-US" sz="8000" dirty="0">
                <a:solidFill>
                  <a:srgbClr val="7030A0"/>
                </a:solidFill>
              </a:rPr>
              <a:t> &lt; 10; </a:t>
            </a:r>
            <a:r>
              <a:rPr lang="en-US" sz="8000" dirty="0" err="1">
                <a:solidFill>
                  <a:srgbClr val="7030A0"/>
                </a:solidFill>
              </a:rPr>
              <a:t>i</a:t>
            </a:r>
            <a:r>
              <a:rPr lang="en-US" sz="8000" dirty="0">
                <a:solidFill>
                  <a:srgbClr val="7030A0"/>
                </a:solidFill>
              </a:rPr>
              <a:t>++) </a:t>
            </a:r>
          </a:p>
          <a:p>
            <a:pPr marL="0" indent="0">
              <a:buNone/>
            </a:pPr>
            <a:r>
              <a:rPr lang="en-US" sz="8000" dirty="0">
                <a:solidFill>
                  <a:srgbClr val="7030A0"/>
                </a:solidFill>
              </a:rPr>
              <a:t>        count[</a:t>
            </a:r>
            <a:r>
              <a:rPr lang="en-US" sz="8000" dirty="0" err="1">
                <a:solidFill>
                  <a:srgbClr val="7030A0"/>
                </a:solidFill>
              </a:rPr>
              <a:t>i</a:t>
            </a:r>
            <a:r>
              <a:rPr lang="en-US" sz="8000" dirty="0">
                <a:solidFill>
                  <a:srgbClr val="7030A0"/>
                </a:solidFill>
              </a:rPr>
              <a:t>] += count[</a:t>
            </a:r>
            <a:r>
              <a:rPr lang="en-US" sz="8000" dirty="0" err="1">
                <a:solidFill>
                  <a:srgbClr val="7030A0"/>
                </a:solidFill>
              </a:rPr>
              <a:t>i</a:t>
            </a:r>
            <a:r>
              <a:rPr lang="en-US" sz="8000" dirty="0">
                <a:solidFill>
                  <a:srgbClr val="7030A0"/>
                </a:solidFill>
              </a:rPr>
              <a:t> - 1]; </a:t>
            </a:r>
          </a:p>
          <a:p>
            <a:pPr marL="0" indent="0">
              <a:buNone/>
            </a:pPr>
            <a:r>
              <a:rPr lang="en-US" sz="8000" dirty="0">
                <a:solidFill>
                  <a:srgbClr val="7030A0"/>
                </a:solidFill>
              </a:rPr>
              <a:t>    for (</a:t>
            </a:r>
            <a:r>
              <a:rPr lang="en-US" sz="8000" dirty="0" err="1">
                <a:solidFill>
                  <a:srgbClr val="7030A0"/>
                </a:solidFill>
              </a:rPr>
              <a:t>i</a:t>
            </a:r>
            <a:r>
              <a:rPr lang="en-US" sz="8000" dirty="0">
                <a:solidFill>
                  <a:srgbClr val="7030A0"/>
                </a:solidFill>
              </a:rPr>
              <a:t> = n - 1; </a:t>
            </a:r>
            <a:r>
              <a:rPr lang="en-US" sz="8000" dirty="0" err="1">
                <a:solidFill>
                  <a:srgbClr val="7030A0"/>
                </a:solidFill>
              </a:rPr>
              <a:t>i</a:t>
            </a:r>
            <a:r>
              <a:rPr lang="en-US" sz="8000" dirty="0">
                <a:solidFill>
                  <a:srgbClr val="7030A0"/>
                </a:solidFill>
              </a:rPr>
              <a:t> &gt;= 0; </a:t>
            </a:r>
            <a:r>
              <a:rPr lang="en-US" sz="8000" dirty="0" err="1">
                <a:solidFill>
                  <a:srgbClr val="7030A0"/>
                </a:solidFill>
              </a:rPr>
              <a:t>i</a:t>
            </a:r>
            <a:r>
              <a:rPr lang="en-US" sz="8000" dirty="0">
                <a:solidFill>
                  <a:srgbClr val="7030A0"/>
                </a:solidFill>
              </a:rPr>
              <a:t>--) </a:t>
            </a:r>
          </a:p>
          <a:p>
            <a:pPr marL="0" indent="0">
              <a:buNone/>
            </a:pPr>
            <a:r>
              <a:rPr lang="en-US" sz="8000" dirty="0">
                <a:solidFill>
                  <a:srgbClr val="7030A0"/>
                </a:solidFill>
              </a:rPr>
              <a:t>     </a:t>
            </a:r>
            <a:r>
              <a:rPr lang="en-US" sz="8000" dirty="0" smtClean="0">
                <a:solidFill>
                  <a:srgbClr val="7030A0"/>
                </a:solidFill>
              </a:rPr>
              <a:t>{ output[count</a:t>
            </a:r>
            <a:r>
              <a:rPr lang="en-US" sz="8000" dirty="0">
                <a:solidFill>
                  <a:srgbClr val="7030A0"/>
                </a:solidFill>
              </a:rPr>
              <a:t>[ (</a:t>
            </a:r>
            <a:r>
              <a:rPr lang="en-US" sz="8000" dirty="0" smtClean="0">
                <a:solidFill>
                  <a:srgbClr val="7030A0"/>
                </a:solidFill>
              </a:rPr>
              <a:t>a[</a:t>
            </a:r>
            <a:r>
              <a:rPr lang="en-US" sz="8000" dirty="0" err="1" smtClean="0">
                <a:solidFill>
                  <a:srgbClr val="7030A0"/>
                </a:solidFill>
              </a:rPr>
              <a:t>i</a:t>
            </a:r>
            <a:r>
              <a:rPr lang="en-US" sz="8000" dirty="0">
                <a:solidFill>
                  <a:srgbClr val="7030A0"/>
                </a:solidFill>
              </a:rPr>
              <a:t>]/</a:t>
            </a:r>
            <a:r>
              <a:rPr lang="en-US" sz="8000" dirty="0" err="1">
                <a:solidFill>
                  <a:srgbClr val="7030A0"/>
                </a:solidFill>
              </a:rPr>
              <a:t>exp</a:t>
            </a:r>
            <a:r>
              <a:rPr lang="en-US" sz="8000" dirty="0">
                <a:solidFill>
                  <a:srgbClr val="7030A0"/>
                </a:solidFill>
              </a:rPr>
              <a:t>)%10 ] - 1] = </a:t>
            </a:r>
            <a:r>
              <a:rPr lang="en-US" sz="8000" dirty="0" err="1">
                <a:solidFill>
                  <a:srgbClr val="7030A0"/>
                </a:solidFill>
              </a:rPr>
              <a:t>arr</a:t>
            </a:r>
            <a:r>
              <a:rPr lang="en-US" sz="8000" dirty="0">
                <a:solidFill>
                  <a:srgbClr val="7030A0"/>
                </a:solidFill>
              </a:rPr>
              <a:t>[</a:t>
            </a:r>
            <a:r>
              <a:rPr lang="en-US" sz="8000" dirty="0" err="1">
                <a:solidFill>
                  <a:srgbClr val="7030A0"/>
                </a:solidFill>
              </a:rPr>
              <a:t>i</a:t>
            </a:r>
            <a:r>
              <a:rPr lang="en-US" sz="8000" dirty="0">
                <a:solidFill>
                  <a:srgbClr val="7030A0"/>
                </a:solidFill>
              </a:rPr>
              <a:t>]; </a:t>
            </a:r>
          </a:p>
          <a:p>
            <a:pPr marL="0" indent="0">
              <a:buNone/>
            </a:pPr>
            <a:r>
              <a:rPr lang="en-US" sz="8000" dirty="0">
                <a:solidFill>
                  <a:srgbClr val="7030A0"/>
                </a:solidFill>
              </a:rPr>
              <a:t>        count[ (</a:t>
            </a:r>
            <a:r>
              <a:rPr lang="en-US" sz="8000" dirty="0" smtClean="0">
                <a:solidFill>
                  <a:srgbClr val="7030A0"/>
                </a:solidFill>
              </a:rPr>
              <a:t>a[</a:t>
            </a:r>
            <a:r>
              <a:rPr lang="en-US" sz="8000" dirty="0" err="1" smtClean="0">
                <a:solidFill>
                  <a:srgbClr val="7030A0"/>
                </a:solidFill>
              </a:rPr>
              <a:t>i</a:t>
            </a:r>
            <a:r>
              <a:rPr lang="en-US" sz="8000" dirty="0">
                <a:solidFill>
                  <a:srgbClr val="7030A0"/>
                </a:solidFill>
              </a:rPr>
              <a:t>]/</a:t>
            </a:r>
            <a:r>
              <a:rPr lang="en-US" sz="8000" dirty="0" err="1">
                <a:solidFill>
                  <a:srgbClr val="7030A0"/>
                </a:solidFill>
              </a:rPr>
              <a:t>exp</a:t>
            </a:r>
            <a:r>
              <a:rPr lang="en-US" sz="8000" dirty="0">
                <a:solidFill>
                  <a:srgbClr val="7030A0"/>
                </a:solidFill>
              </a:rPr>
              <a:t>)%10 ]--; </a:t>
            </a:r>
          </a:p>
          <a:p>
            <a:pPr marL="0" indent="0">
              <a:buNone/>
            </a:pPr>
            <a:r>
              <a:rPr lang="en-US" sz="8000" dirty="0">
                <a:solidFill>
                  <a:srgbClr val="7030A0"/>
                </a:solidFill>
              </a:rPr>
              <a:t>    </a:t>
            </a:r>
            <a:r>
              <a:rPr lang="en-US" sz="8000" dirty="0" smtClean="0">
                <a:solidFill>
                  <a:srgbClr val="7030A0"/>
                </a:solidFill>
              </a:rPr>
              <a:t> } </a:t>
            </a:r>
            <a:endParaRPr lang="en-US" sz="8000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8000" dirty="0">
                <a:solidFill>
                  <a:srgbClr val="7030A0"/>
                </a:solidFill>
              </a:rPr>
              <a:t>  </a:t>
            </a:r>
            <a:r>
              <a:rPr lang="en-US" sz="8000" dirty="0" smtClean="0">
                <a:solidFill>
                  <a:srgbClr val="7030A0"/>
                </a:solidFill>
              </a:rPr>
              <a:t>   for </a:t>
            </a:r>
            <a:r>
              <a:rPr lang="en-US" sz="8000" dirty="0">
                <a:solidFill>
                  <a:srgbClr val="7030A0"/>
                </a:solidFill>
              </a:rPr>
              <a:t>(</a:t>
            </a:r>
            <a:r>
              <a:rPr lang="en-US" sz="8000" dirty="0" err="1">
                <a:solidFill>
                  <a:srgbClr val="7030A0"/>
                </a:solidFill>
              </a:rPr>
              <a:t>i</a:t>
            </a:r>
            <a:r>
              <a:rPr lang="en-US" sz="8000" dirty="0">
                <a:solidFill>
                  <a:srgbClr val="7030A0"/>
                </a:solidFill>
              </a:rPr>
              <a:t> = 0; </a:t>
            </a:r>
            <a:r>
              <a:rPr lang="en-US" sz="8000" dirty="0" err="1">
                <a:solidFill>
                  <a:srgbClr val="7030A0"/>
                </a:solidFill>
              </a:rPr>
              <a:t>i</a:t>
            </a:r>
            <a:r>
              <a:rPr lang="en-US" sz="8000" dirty="0">
                <a:solidFill>
                  <a:srgbClr val="7030A0"/>
                </a:solidFill>
              </a:rPr>
              <a:t> &lt; n; </a:t>
            </a:r>
            <a:r>
              <a:rPr lang="en-US" sz="8000" dirty="0" err="1">
                <a:solidFill>
                  <a:srgbClr val="7030A0"/>
                </a:solidFill>
              </a:rPr>
              <a:t>i</a:t>
            </a:r>
            <a:r>
              <a:rPr lang="en-US" sz="8000" dirty="0">
                <a:solidFill>
                  <a:srgbClr val="7030A0"/>
                </a:solidFill>
              </a:rPr>
              <a:t>++) </a:t>
            </a:r>
          </a:p>
          <a:p>
            <a:pPr marL="0" indent="0">
              <a:buNone/>
            </a:pPr>
            <a:r>
              <a:rPr lang="en-US" sz="8000" dirty="0">
                <a:solidFill>
                  <a:srgbClr val="7030A0"/>
                </a:solidFill>
              </a:rPr>
              <a:t>        </a:t>
            </a:r>
            <a:r>
              <a:rPr lang="en-US" sz="8000" dirty="0" smtClean="0">
                <a:solidFill>
                  <a:srgbClr val="7030A0"/>
                </a:solidFill>
              </a:rPr>
              <a:t>a[</a:t>
            </a:r>
            <a:r>
              <a:rPr lang="en-US" sz="8000" dirty="0" err="1" smtClean="0">
                <a:solidFill>
                  <a:srgbClr val="7030A0"/>
                </a:solidFill>
              </a:rPr>
              <a:t>i</a:t>
            </a:r>
            <a:r>
              <a:rPr lang="en-US" sz="8000" dirty="0">
                <a:solidFill>
                  <a:srgbClr val="7030A0"/>
                </a:solidFill>
              </a:rPr>
              <a:t>] = output[</a:t>
            </a:r>
            <a:r>
              <a:rPr lang="en-US" sz="8000" dirty="0" err="1">
                <a:solidFill>
                  <a:srgbClr val="7030A0"/>
                </a:solidFill>
              </a:rPr>
              <a:t>i</a:t>
            </a:r>
            <a:r>
              <a:rPr lang="en-US" sz="8000" dirty="0">
                <a:solidFill>
                  <a:srgbClr val="7030A0"/>
                </a:solidFill>
              </a:rPr>
              <a:t>]; </a:t>
            </a:r>
          </a:p>
          <a:p>
            <a:pPr marL="0" indent="0">
              <a:buNone/>
            </a:pPr>
            <a:r>
              <a:rPr lang="en-US" sz="8000" dirty="0">
                <a:solidFill>
                  <a:srgbClr val="7030A0"/>
                </a:solidFill>
              </a:rPr>
              <a:t>} </a:t>
            </a:r>
          </a:p>
          <a:p>
            <a:pPr marL="0" indent="0">
              <a:buNone/>
            </a:pPr>
            <a:r>
              <a:rPr lang="en-US" sz="8000" dirty="0">
                <a:solidFill>
                  <a:srgbClr val="7030A0"/>
                </a:solidFill>
              </a:rPr>
              <a:t> </a:t>
            </a:r>
            <a:endParaRPr lang="en-US" sz="8000" dirty="0"/>
          </a:p>
          <a:p>
            <a:pPr>
              <a:buNone/>
            </a:pPr>
            <a:r>
              <a:rPr lang="en-US" sz="8000" dirty="0"/>
              <a:t>                        </a:t>
            </a:r>
            <a:r>
              <a:rPr lang="en-US" sz="4800" dirty="0"/>
              <a:t>                   </a:t>
            </a:r>
            <a:r>
              <a:rPr lang="en-US" dirty="0"/>
              <a:t>                     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10952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Bucket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  void </a:t>
            </a:r>
            <a:r>
              <a:rPr lang="en-US" dirty="0" err="1">
                <a:solidFill>
                  <a:srgbClr val="0070C0"/>
                </a:solidFill>
              </a:rPr>
              <a:t>radixsort</a:t>
            </a:r>
            <a:r>
              <a:rPr lang="en-US" dirty="0">
                <a:solidFill>
                  <a:srgbClr val="0070C0"/>
                </a:solidFill>
              </a:rPr>
              <a:t>(</a:t>
            </a:r>
            <a:r>
              <a:rPr lang="en-US" dirty="0" err="1">
                <a:solidFill>
                  <a:srgbClr val="0070C0"/>
                </a:solidFill>
              </a:rPr>
              <a:t>int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smtClean="0">
                <a:solidFill>
                  <a:srgbClr val="0070C0"/>
                </a:solidFill>
              </a:rPr>
              <a:t>a[], </a:t>
            </a:r>
            <a:r>
              <a:rPr lang="en-US" dirty="0" err="1">
                <a:solidFill>
                  <a:srgbClr val="0070C0"/>
                </a:solidFill>
              </a:rPr>
              <a:t>int</a:t>
            </a:r>
            <a:r>
              <a:rPr lang="en-US" dirty="0">
                <a:solidFill>
                  <a:srgbClr val="0070C0"/>
                </a:solidFill>
              </a:rPr>
              <a:t> n)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   { </a:t>
            </a:r>
            <a:r>
              <a:rPr lang="en-US" dirty="0" err="1" smtClean="0">
                <a:solidFill>
                  <a:srgbClr val="0070C0"/>
                </a:solidFill>
              </a:rPr>
              <a:t>int</a:t>
            </a:r>
            <a:r>
              <a:rPr lang="en-US" dirty="0" smtClean="0">
                <a:solidFill>
                  <a:srgbClr val="0070C0"/>
                </a:solidFill>
              </a:rPr>
              <a:t> d;</a:t>
            </a:r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     </a:t>
            </a:r>
            <a:r>
              <a:rPr lang="en-US" dirty="0" err="1" smtClean="0">
                <a:solidFill>
                  <a:srgbClr val="0070C0"/>
                </a:solidFill>
              </a:rPr>
              <a:t>int</a:t>
            </a:r>
            <a:r>
              <a:rPr lang="en-US" dirty="0" smtClean="0">
                <a:solidFill>
                  <a:srgbClr val="0070C0"/>
                </a:solidFill>
              </a:rPr>
              <a:t> max </a:t>
            </a:r>
            <a:r>
              <a:rPr lang="en-US" dirty="0">
                <a:solidFill>
                  <a:srgbClr val="0070C0"/>
                </a:solidFill>
              </a:rPr>
              <a:t>= </a:t>
            </a:r>
            <a:r>
              <a:rPr lang="en-US" dirty="0" smtClean="0">
                <a:solidFill>
                  <a:srgbClr val="0070C0"/>
                </a:solidFill>
              </a:rPr>
              <a:t>Max(a, </a:t>
            </a:r>
            <a:r>
              <a:rPr lang="en-US" dirty="0">
                <a:solidFill>
                  <a:srgbClr val="0070C0"/>
                </a:solidFill>
              </a:rPr>
              <a:t>n);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     for (d </a:t>
            </a:r>
            <a:r>
              <a:rPr lang="en-US" dirty="0">
                <a:solidFill>
                  <a:srgbClr val="0070C0"/>
                </a:solidFill>
              </a:rPr>
              <a:t>= 1; </a:t>
            </a:r>
            <a:r>
              <a:rPr lang="en-US" dirty="0" smtClean="0">
                <a:solidFill>
                  <a:srgbClr val="0070C0"/>
                </a:solidFill>
              </a:rPr>
              <a:t>max/d </a:t>
            </a:r>
            <a:r>
              <a:rPr lang="en-US" dirty="0">
                <a:solidFill>
                  <a:srgbClr val="0070C0"/>
                </a:solidFill>
              </a:rPr>
              <a:t>&gt; 0; d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>
                <a:solidFill>
                  <a:srgbClr val="0070C0"/>
                </a:solidFill>
              </a:rPr>
              <a:t>*= 10)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          </a:t>
            </a:r>
            <a:r>
              <a:rPr lang="en-US" dirty="0" err="1" smtClean="0">
                <a:solidFill>
                  <a:srgbClr val="0070C0"/>
                </a:solidFill>
              </a:rPr>
              <a:t>countsort</a:t>
            </a:r>
            <a:r>
              <a:rPr lang="en-US" dirty="0" smtClean="0">
                <a:solidFill>
                  <a:srgbClr val="0070C0"/>
                </a:solidFill>
              </a:rPr>
              <a:t>(a, </a:t>
            </a:r>
            <a:r>
              <a:rPr lang="en-US" dirty="0">
                <a:solidFill>
                  <a:srgbClr val="0070C0"/>
                </a:solidFill>
              </a:rPr>
              <a:t>n, d</a:t>
            </a:r>
            <a:r>
              <a:rPr lang="en-US" dirty="0" smtClean="0">
                <a:solidFill>
                  <a:srgbClr val="0070C0"/>
                </a:solidFill>
              </a:rPr>
              <a:t>); </a:t>
            </a:r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   } </a:t>
            </a:r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                                                                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36882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Bucket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143000"/>
            <a:ext cx="8229600" cy="5334000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sz="5500" dirty="0">
                <a:solidFill>
                  <a:srgbClr val="0070C0"/>
                </a:solidFill>
              </a:rPr>
              <a:t>  void print(</a:t>
            </a:r>
            <a:r>
              <a:rPr lang="en-US" sz="5500" dirty="0" err="1">
                <a:solidFill>
                  <a:srgbClr val="0070C0"/>
                </a:solidFill>
              </a:rPr>
              <a:t>int</a:t>
            </a:r>
            <a:r>
              <a:rPr lang="en-US" sz="5500" dirty="0">
                <a:solidFill>
                  <a:srgbClr val="0070C0"/>
                </a:solidFill>
              </a:rPr>
              <a:t> </a:t>
            </a:r>
            <a:r>
              <a:rPr lang="en-US" sz="5500" dirty="0" smtClean="0">
                <a:solidFill>
                  <a:srgbClr val="0070C0"/>
                </a:solidFill>
              </a:rPr>
              <a:t>a[], </a:t>
            </a:r>
            <a:r>
              <a:rPr lang="en-US" sz="5500" dirty="0" err="1">
                <a:solidFill>
                  <a:srgbClr val="0070C0"/>
                </a:solidFill>
              </a:rPr>
              <a:t>int</a:t>
            </a:r>
            <a:r>
              <a:rPr lang="en-US" sz="5500" dirty="0">
                <a:solidFill>
                  <a:srgbClr val="0070C0"/>
                </a:solidFill>
              </a:rPr>
              <a:t> n) </a:t>
            </a:r>
          </a:p>
          <a:p>
            <a:pPr marL="0" indent="0">
              <a:buNone/>
            </a:pPr>
            <a:r>
              <a:rPr lang="en-US" sz="5500" dirty="0">
                <a:solidFill>
                  <a:srgbClr val="0070C0"/>
                </a:solidFill>
              </a:rPr>
              <a:t>{ </a:t>
            </a:r>
          </a:p>
          <a:p>
            <a:pPr marL="0" indent="0">
              <a:buNone/>
            </a:pPr>
            <a:r>
              <a:rPr lang="en-US" sz="5500" dirty="0">
                <a:solidFill>
                  <a:srgbClr val="0070C0"/>
                </a:solidFill>
              </a:rPr>
              <a:t>    for (</a:t>
            </a:r>
            <a:r>
              <a:rPr lang="en-US" sz="5500" dirty="0" err="1">
                <a:solidFill>
                  <a:srgbClr val="0070C0"/>
                </a:solidFill>
              </a:rPr>
              <a:t>int</a:t>
            </a:r>
            <a:r>
              <a:rPr lang="en-US" sz="5500" dirty="0">
                <a:solidFill>
                  <a:srgbClr val="0070C0"/>
                </a:solidFill>
              </a:rPr>
              <a:t> </a:t>
            </a:r>
            <a:r>
              <a:rPr lang="en-US" sz="5500" dirty="0" err="1">
                <a:solidFill>
                  <a:srgbClr val="0070C0"/>
                </a:solidFill>
              </a:rPr>
              <a:t>i</a:t>
            </a:r>
            <a:r>
              <a:rPr lang="en-US" sz="5500" dirty="0">
                <a:solidFill>
                  <a:srgbClr val="0070C0"/>
                </a:solidFill>
              </a:rPr>
              <a:t> = 0; </a:t>
            </a:r>
            <a:r>
              <a:rPr lang="en-US" sz="5500" dirty="0" err="1">
                <a:solidFill>
                  <a:srgbClr val="0070C0"/>
                </a:solidFill>
              </a:rPr>
              <a:t>i</a:t>
            </a:r>
            <a:r>
              <a:rPr lang="en-US" sz="5500" dirty="0">
                <a:solidFill>
                  <a:srgbClr val="0070C0"/>
                </a:solidFill>
              </a:rPr>
              <a:t> &lt; n; </a:t>
            </a:r>
            <a:r>
              <a:rPr lang="en-US" sz="5500" dirty="0" err="1">
                <a:solidFill>
                  <a:srgbClr val="0070C0"/>
                </a:solidFill>
              </a:rPr>
              <a:t>i</a:t>
            </a:r>
            <a:r>
              <a:rPr lang="en-US" sz="5500" dirty="0">
                <a:solidFill>
                  <a:srgbClr val="0070C0"/>
                </a:solidFill>
              </a:rPr>
              <a:t>++) </a:t>
            </a:r>
          </a:p>
          <a:p>
            <a:pPr marL="0" indent="0">
              <a:buNone/>
            </a:pPr>
            <a:r>
              <a:rPr lang="en-US" sz="5500" dirty="0">
                <a:solidFill>
                  <a:srgbClr val="0070C0"/>
                </a:solidFill>
              </a:rPr>
              <a:t> </a:t>
            </a:r>
            <a:r>
              <a:rPr lang="en-US" sz="5500" dirty="0" smtClean="0">
                <a:solidFill>
                  <a:srgbClr val="0070C0"/>
                </a:solidFill>
              </a:rPr>
              <a:t>         </a:t>
            </a:r>
            <a:r>
              <a:rPr lang="en-US" sz="5500" dirty="0" err="1" smtClean="0">
                <a:solidFill>
                  <a:srgbClr val="0070C0"/>
                </a:solidFill>
              </a:rPr>
              <a:t>printf</a:t>
            </a:r>
            <a:r>
              <a:rPr lang="en-US" sz="5500" dirty="0" smtClean="0">
                <a:solidFill>
                  <a:srgbClr val="0070C0"/>
                </a:solidFill>
              </a:rPr>
              <a:t>(“%</a:t>
            </a:r>
            <a:r>
              <a:rPr lang="en-US" sz="5500" dirty="0" err="1" smtClean="0">
                <a:solidFill>
                  <a:srgbClr val="0070C0"/>
                </a:solidFill>
              </a:rPr>
              <a:t>d”,a</a:t>
            </a:r>
            <a:r>
              <a:rPr lang="en-US" sz="5500" dirty="0" smtClean="0">
                <a:solidFill>
                  <a:srgbClr val="0070C0"/>
                </a:solidFill>
              </a:rPr>
              <a:t>[</a:t>
            </a:r>
            <a:r>
              <a:rPr lang="en-US" sz="5500" dirty="0" err="1" smtClean="0">
                <a:solidFill>
                  <a:srgbClr val="0070C0"/>
                </a:solidFill>
              </a:rPr>
              <a:t>i</a:t>
            </a:r>
            <a:r>
              <a:rPr lang="en-US" sz="5500" dirty="0" smtClean="0">
                <a:solidFill>
                  <a:srgbClr val="0070C0"/>
                </a:solidFill>
              </a:rPr>
              <a:t>]);</a:t>
            </a:r>
            <a:endParaRPr lang="en-US" sz="55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5500" dirty="0">
                <a:solidFill>
                  <a:srgbClr val="0070C0"/>
                </a:solidFill>
              </a:rPr>
              <a:t>} </a:t>
            </a:r>
          </a:p>
          <a:p>
            <a:pPr marL="0" indent="0">
              <a:buNone/>
            </a:pPr>
            <a:r>
              <a:rPr lang="en-US" sz="5500" dirty="0" smtClean="0">
                <a:solidFill>
                  <a:srgbClr val="FF0000"/>
                </a:solidFill>
              </a:rPr>
              <a:t>void </a:t>
            </a:r>
            <a:r>
              <a:rPr lang="en-US" sz="5500" dirty="0">
                <a:solidFill>
                  <a:srgbClr val="FF0000"/>
                </a:solidFill>
              </a:rPr>
              <a:t>main() </a:t>
            </a:r>
          </a:p>
          <a:p>
            <a:pPr marL="0" indent="0">
              <a:buNone/>
            </a:pPr>
            <a:r>
              <a:rPr lang="en-US" sz="5500" dirty="0">
                <a:solidFill>
                  <a:srgbClr val="FF0000"/>
                </a:solidFill>
              </a:rPr>
              <a:t>{ </a:t>
            </a:r>
          </a:p>
          <a:p>
            <a:pPr marL="0" indent="0">
              <a:buNone/>
            </a:pPr>
            <a:r>
              <a:rPr lang="en-US" sz="5500" dirty="0">
                <a:solidFill>
                  <a:srgbClr val="FF0000"/>
                </a:solidFill>
              </a:rPr>
              <a:t>    </a:t>
            </a:r>
            <a:r>
              <a:rPr lang="en-US" sz="5500" dirty="0" err="1">
                <a:solidFill>
                  <a:srgbClr val="FF0000"/>
                </a:solidFill>
              </a:rPr>
              <a:t>int</a:t>
            </a:r>
            <a:r>
              <a:rPr lang="en-US" sz="5500" dirty="0">
                <a:solidFill>
                  <a:srgbClr val="FF0000"/>
                </a:solidFill>
              </a:rPr>
              <a:t> </a:t>
            </a:r>
            <a:r>
              <a:rPr lang="en-US" sz="5500" dirty="0" smtClean="0">
                <a:solidFill>
                  <a:srgbClr val="FF0000"/>
                </a:solidFill>
              </a:rPr>
              <a:t>a[] </a:t>
            </a:r>
            <a:r>
              <a:rPr lang="en-US" sz="5500" dirty="0">
                <a:solidFill>
                  <a:srgbClr val="FF0000"/>
                </a:solidFill>
              </a:rPr>
              <a:t>= {170, 45, 75, 90, 802, 24, 2, 66}; </a:t>
            </a:r>
          </a:p>
          <a:p>
            <a:pPr marL="0" indent="0">
              <a:buNone/>
            </a:pPr>
            <a:r>
              <a:rPr lang="en-US" sz="5500" dirty="0">
                <a:solidFill>
                  <a:srgbClr val="FF0000"/>
                </a:solidFill>
              </a:rPr>
              <a:t>    </a:t>
            </a:r>
            <a:r>
              <a:rPr lang="en-US" sz="5500" dirty="0" err="1">
                <a:solidFill>
                  <a:srgbClr val="FF0000"/>
                </a:solidFill>
              </a:rPr>
              <a:t>int</a:t>
            </a:r>
            <a:r>
              <a:rPr lang="en-US" sz="5500" dirty="0">
                <a:solidFill>
                  <a:srgbClr val="FF0000"/>
                </a:solidFill>
              </a:rPr>
              <a:t> n = </a:t>
            </a:r>
            <a:r>
              <a:rPr lang="en-US" sz="5500" dirty="0" err="1" smtClean="0">
                <a:solidFill>
                  <a:srgbClr val="FF0000"/>
                </a:solidFill>
              </a:rPr>
              <a:t>sizeof</a:t>
            </a:r>
            <a:r>
              <a:rPr lang="en-US" sz="5500" dirty="0" smtClean="0">
                <a:solidFill>
                  <a:srgbClr val="FF0000"/>
                </a:solidFill>
              </a:rPr>
              <a:t>(a)/</a:t>
            </a:r>
            <a:r>
              <a:rPr lang="en-US" sz="5500" dirty="0" err="1" smtClean="0">
                <a:solidFill>
                  <a:srgbClr val="FF0000"/>
                </a:solidFill>
              </a:rPr>
              <a:t>sizeof</a:t>
            </a:r>
            <a:r>
              <a:rPr lang="en-US" sz="5500" dirty="0" smtClean="0">
                <a:solidFill>
                  <a:srgbClr val="FF0000"/>
                </a:solidFill>
              </a:rPr>
              <a:t>(a[0</a:t>
            </a:r>
            <a:r>
              <a:rPr lang="en-US" sz="5500" dirty="0">
                <a:solidFill>
                  <a:srgbClr val="FF0000"/>
                </a:solidFill>
              </a:rPr>
              <a:t>]); </a:t>
            </a:r>
          </a:p>
          <a:p>
            <a:pPr marL="0" indent="0">
              <a:buNone/>
            </a:pPr>
            <a:r>
              <a:rPr lang="en-US" sz="5500" dirty="0">
                <a:solidFill>
                  <a:srgbClr val="FF0000"/>
                </a:solidFill>
              </a:rPr>
              <a:t>    </a:t>
            </a:r>
            <a:r>
              <a:rPr lang="en-US" sz="5500" dirty="0" err="1" smtClean="0">
                <a:solidFill>
                  <a:srgbClr val="FF0000"/>
                </a:solidFill>
              </a:rPr>
              <a:t>radixsort</a:t>
            </a:r>
            <a:r>
              <a:rPr lang="en-US" sz="5500" dirty="0" smtClean="0">
                <a:solidFill>
                  <a:srgbClr val="FF0000"/>
                </a:solidFill>
              </a:rPr>
              <a:t>(a, </a:t>
            </a:r>
            <a:r>
              <a:rPr lang="en-US" sz="5500" dirty="0">
                <a:solidFill>
                  <a:srgbClr val="FF0000"/>
                </a:solidFill>
              </a:rPr>
              <a:t>n); </a:t>
            </a:r>
          </a:p>
          <a:p>
            <a:pPr marL="0" indent="0">
              <a:buNone/>
            </a:pPr>
            <a:r>
              <a:rPr lang="en-US" sz="5500" dirty="0">
                <a:solidFill>
                  <a:srgbClr val="FF0000"/>
                </a:solidFill>
              </a:rPr>
              <a:t>    </a:t>
            </a:r>
            <a:r>
              <a:rPr lang="en-US" sz="5500" dirty="0" smtClean="0">
                <a:solidFill>
                  <a:srgbClr val="FF0000"/>
                </a:solidFill>
              </a:rPr>
              <a:t>print(a, </a:t>
            </a:r>
            <a:r>
              <a:rPr lang="en-US" sz="5500" dirty="0">
                <a:solidFill>
                  <a:srgbClr val="FF0000"/>
                </a:solidFill>
              </a:rPr>
              <a:t>n); </a:t>
            </a:r>
          </a:p>
          <a:p>
            <a:pPr marL="0" indent="0">
              <a:buNone/>
            </a:pPr>
            <a:r>
              <a:rPr lang="en-US" sz="5500" dirty="0" smtClean="0">
                <a:solidFill>
                  <a:srgbClr val="FF0000"/>
                </a:solidFill>
              </a:rPr>
              <a:t>} </a:t>
            </a:r>
            <a:endParaRPr lang="en-US" sz="55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5500" dirty="0"/>
          </a:p>
          <a:p>
            <a:pPr>
              <a:buNone/>
            </a:pPr>
            <a:endParaRPr lang="en-US" sz="5000" dirty="0"/>
          </a:p>
          <a:p>
            <a:pPr>
              <a:buNone/>
            </a:pPr>
            <a:r>
              <a:rPr lang="en-US" dirty="0"/>
              <a:t>                                                                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46563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Shell </a:t>
            </a:r>
            <a:r>
              <a:rPr lang="en-US" dirty="0">
                <a:solidFill>
                  <a:srgbClr val="0070C0"/>
                </a:solidFill>
              </a:rPr>
              <a:t>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410200"/>
          </a:xfrm>
        </p:spPr>
        <p:txBody>
          <a:bodyPr>
            <a:normAutofit fontScale="70000" lnSpcReduction="20000"/>
          </a:bodyPr>
          <a:lstStyle/>
          <a:p>
            <a:r>
              <a:rPr lang="en-US" sz="3400" b="1" dirty="0"/>
              <a:t> </a:t>
            </a:r>
            <a:r>
              <a:rPr lang="en-US" sz="3400" b="1" dirty="0">
                <a:solidFill>
                  <a:srgbClr val="0070C0"/>
                </a:solidFill>
              </a:rPr>
              <a:t> </a:t>
            </a:r>
            <a:r>
              <a:rPr lang="en-US" sz="3400" b="1" dirty="0" smtClean="0">
                <a:solidFill>
                  <a:srgbClr val="0070C0"/>
                </a:solidFill>
              </a:rPr>
              <a:t>Shell_Sort(A</a:t>
            </a:r>
            <a:r>
              <a:rPr lang="en-US" sz="3400" b="1" dirty="0">
                <a:solidFill>
                  <a:srgbClr val="0070C0"/>
                </a:solidFill>
              </a:rPr>
              <a:t>)</a:t>
            </a:r>
          </a:p>
          <a:p>
            <a:r>
              <a:rPr lang="en-US" sz="3100" dirty="0" smtClean="0">
                <a:solidFill>
                  <a:srgbClr val="7030A0"/>
                </a:solidFill>
              </a:rPr>
              <a:t>  1.n=length(A)</a:t>
            </a:r>
          </a:p>
          <a:p>
            <a:pPr marL="0" indent="0">
              <a:buNone/>
            </a:pPr>
            <a:r>
              <a:rPr lang="en-US" sz="3100" dirty="0">
                <a:solidFill>
                  <a:srgbClr val="7030A0"/>
                </a:solidFill>
              </a:rPr>
              <a:t> </a:t>
            </a:r>
            <a:r>
              <a:rPr lang="en-US" sz="3100" dirty="0" smtClean="0">
                <a:solidFill>
                  <a:srgbClr val="7030A0"/>
                </a:solidFill>
              </a:rPr>
              <a:t>    2.gap=n/2</a:t>
            </a:r>
            <a:endParaRPr lang="en-US" sz="3100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3100" dirty="0">
                <a:solidFill>
                  <a:srgbClr val="0070C0"/>
                </a:solidFill>
              </a:rPr>
              <a:t>     </a:t>
            </a:r>
            <a:r>
              <a:rPr lang="en-US" sz="3100" dirty="0">
                <a:solidFill>
                  <a:srgbClr val="00B050"/>
                </a:solidFill>
              </a:rPr>
              <a:t>3. </a:t>
            </a:r>
            <a:r>
              <a:rPr lang="en-US" sz="3100" dirty="0" smtClean="0">
                <a:solidFill>
                  <a:srgbClr val="00B050"/>
                </a:solidFill>
              </a:rPr>
              <a:t>while gap&gt;0</a:t>
            </a:r>
            <a:endParaRPr lang="en-US" sz="31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3100" dirty="0">
                <a:solidFill>
                  <a:srgbClr val="00B050"/>
                </a:solidFill>
              </a:rPr>
              <a:t>     4.      </a:t>
            </a:r>
            <a:r>
              <a:rPr lang="en-US" sz="3100" dirty="0" smtClean="0">
                <a:solidFill>
                  <a:srgbClr val="00B050"/>
                </a:solidFill>
              </a:rPr>
              <a:t>for </a:t>
            </a:r>
            <a:r>
              <a:rPr lang="en-US" sz="3100" dirty="0" err="1" smtClean="0">
                <a:solidFill>
                  <a:srgbClr val="00B050"/>
                </a:solidFill>
              </a:rPr>
              <a:t>i</a:t>
            </a:r>
            <a:r>
              <a:rPr lang="en-US" sz="3100" dirty="0" smtClean="0">
                <a:solidFill>
                  <a:srgbClr val="00B050"/>
                </a:solidFill>
              </a:rPr>
              <a:t>=gap to n-1</a:t>
            </a:r>
            <a:endParaRPr lang="en-US" sz="31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3100" dirty="0">
                <a:solidFill>
                  <a:srgbClr val="0070C0"/>
                </a:solidFill>
              </a:rPr>
              <a:t>     5</a:t>
            </a:r>
            <a:r>
              <a:rPr lang="en-US" sz="3100" dirty="0" smtClean="0">
                <a:solidFill>
                  <a:srgbClr val="0070C0"/>
                </a:solidFill>
              </a:rPr>
              <a:t>.            temp=A[</a:t>
            </a:r>
            <a:r>
              <a:rPr lang="en-US" sz="3100" dirty="0" err="1" smtClean="0">
                <a:solidFill>
                  <a:srgbClr val="0070C0"/>
                </a:solidFill>
              </a:rPr>
              <a:t>i</a:t>
            </a:r>
            <a:r>
              <a:rPr lang="en-US" sz="3100" dirty="0" smtClean="0">
                <a:solidFill>
                  <a:srgbClr val="0070C0"/>
                </a:solidFill>
              </a:rPr>
              <a:t>]</a:t>
            </a:r>
          </a:p>
          <a:p>
            <a:pPr marL="0" indent="0">
              <a:buNone/>
            </a:pPr>
            <a:r>
              <a:rPr lang="en-US" sz="3100" dirty="0">
                <a:solidFill>
                  <a:srgbClr val="0070C0"/>
                </a:solidFill>
              </a:rPr>
              <a:t> </a:t>
            </a:r>
            <a:r>
              <a:rPr lang="en-US" sz="3100" dirty="0" smtClean="0">
                <a:solidFill>
                  <a:srgbClr val="0070C0"/>
                </a:solidFill>
              </a:rPr>
              <a:t>    6.            j=</a:t>
            </a:r>
            <a:r>
              <a:rPr lang="en-US" sz="3100" dirty="0" err="1" smtClean="0">
                <a:solidFill>
                  <a:srgbClr val="0070C0"/>
                </a:solidFill>
              </a:rPr>
              <a:t>i</a:t>
            </a:r>
            <a:endParaRPr lang="en-US" sz="31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3100" dirty="0">
                <a:solidFill>
                  <a:srgbClr val="0070C0"/>
                </a:solidFill>
              </a:rPr>
              <a:t>     </a:t>
            </a:r>
            <a:r>
              <a:rPr lang="en-US" sz="3100" dirty="0" smtClean="0">
                <a:solidFill>
                  <a:srgbClr val="0070C0"/>
                </a:solidFill>
              </a:rPr>
              <a:t>7.            while j&gt;= gap and A[j-gap]&gt;temp</a:t>
            </a:r>
            <a:endParaRPr lang="en-US" sz="31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3100" dirty="0">
                <a:solidFill>
                  <a:srgbClr val="0070C0"/>
                </a:solidFill>
              </a:rPr>
              <a:t>     </a:t>
            </a:r>
            <a:r>
              <a:rPr lang="en-US" sz="3100" dirty="0">
                <a:solidFill>
                  <a:srgbClr val="7030A0"/>
                </a:solidFill>
              </a:rPr>
              <a:t>8</a:t>
            </a:r>
            <a:r>
              <a:rPr lang="en-US" sz="3100" dirty="0" smtClean="0">
                <a:solidFill>
                  <a:srgbClr val="7030A0"/>
                </a:solidFill>
              </a:rPr>
              <a:t>.		A[j]=A[j-gap]</a:t>
            </a:r>
            <a:endParaRPr lang="en-US" sz="3100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3100" dirty="0">
                <a:solidFill>
                  <a:srgbClr val="7030A0"/>
                </a:solidFill>
              </a:rPr>
              <a:t>     </a:t>
            </a:r>
            <a:r>
              <a:rPr lang="en-US" sz="3100" dirty="0" smtClean="0">
                <a:solidFill>
                  <a:srgbClr val="7030A0"/>
                </a:solidFill>
              </a:rPr>
              <a:t>9.                   j=j-gap</a:t>
            </a:r>
            <a:endParaRPr lang="en-US" sz="3100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3100" dirty="0">
                <a:solidFill>
                  <a:srgbClr val="0070C0"/>
                </a:solidFill>
              </a:rPr>
              <a:t>    </a:t>
            </a:r>
            <a:r>
              <a:rPr lang="en-US" sz="3100" dirty="0" smtClean="0">
                <a:solidFill>
                  <a:srgbClr val="FF0000"/>
                </a:solidFill>
              </a:rPr>
              <a:t>10.            A[j]=temp</a:t>
            </a:r>
          </a:p>
          <a:p>
            <a:pPr marL="0" indent="0">
              <a:buNone/>
            </a:pPr>
            <a:r>
              <a:rPr lang="en-US" sz="3100" dirty="0">
                <a:solidFill>
                  <a:srgbClr val="FF0000"/>
                </a:solidFill>
              </a:rPr>
              <a:t> </a:t>
            </a:r>
            <a:r>
              <a:rPr lang="en-US" sz="3100" dirty="0" smtClean="0">
                <a:solidFill>
                  <a:srgbClr val="FF0000"/>
                </a:solidFill>
              </a:rPr>
              <a:t>   11.    gap=gap/2</a:t>
            </a:r>
            <a:endParaRPr lang="en-US" sz="31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                                                                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16521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2162</TotalTime>
  <Words>703</Words>
  <Application>Microsoft Office PowerPoint</Application>
  <PresentationFormat>On-screen Show (4:3)</PresentationFormat>
  <Paragraphs>223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Bookman Old Style</vt:lpstr>
      <vt:lpstr>Gill Sans MT</vt:lpstr>
      <vt:lpstr>Wingdings</vt:lpstr>
      <vt:lpstr>Wingdings 3</vt:lpstr>
      <vt:lpstr>Origin</vt:lpstr>
      <vt:lpstr>PowerPoint Presentation</vt:lpstr>
      <vt:lpstr>Introduction</vt:lpstr>
      <vt:lpstr>Non-comparable sort</vt:lpstr>
      <vt:lpstr>Non-comparable sort</vt:lpstr>
      <vt:lpstr>Non-comparable sort</vt:lpstr>
      <vt:lpstr>Non-comparable sort</vt:lpstr>
      <vt:lpstr>Bucket sort</vt:lpstr>
      <vt:lpstr>Bucket sort</vt:lpstr>
      <vt:lpstr>Shell sort</vt:lpstr>
      <vt:lpstr>Shell sort</vt:lpstr>
      <vt:lpstr>Shell sort</vt:lpstr>
      <vt:lpstr>Shell sort</vt:lpstr>
      <vt:lpstr>Shell sort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Hashing &amp; Collision Resolution</dc:title>
  <dc:creator>John</dc:creator>
  <cp:lastModifiedBy>Arshita Tripathi</cp:lastModifiedBy>
  <cp:revision>121</cp:revision>
  <dcterms:created xsi:type="dcterms:W3CDTF">2018-11-27T15:07:22Z</dcterms:created>
  <dcterms:modified xsi:type="dcterms:W3CDTF">2020-08-19T07:31:21Z</dcterms:modified>
</cp:coreProperties>
</file>