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69" r:id="rId3"/>
    <p:sldId id="270" r:id="rId4"/>
    <p:sldId id="284" r:id="rId5"/>
    <p:sldId id="285" r:id="rId6"/>
    <p:sldId id="260" r:id="rId7"/>
    <p:sldId id="257" r:id="rId8"/>
    <p:sldId id="259" r:id="rId9"/>
    <p:sldId id="258" r:id="rId10"/>
    <p:sldId id="294" r:id="rId11"/>
    <p:sldId id="288" r:id="rId12"/>
    <p:sldId id="289" r:id="rId13"/>
    <p:sldId id="292" r:id="rId14"/>
    <p:sldId id="293" r:id="rId15"/>
    <p:sldId id="290" r:id="rId16"/>
    <p:sldId id="261" r:id="rId17"/>
    <p:sldId id="271" r:id="rId18"/>
    <p:sldId id="272" r:id="rId19"/>
    <p:sldId id="273" r:id="rId20"/>
    <p:sldId id="274" r:id="rId21"/>
    <p:sldId id="275" r:id="rId22"/>
    <p:sldId id="262" r:id="rId23"/>
    <p:sldId id="283" r:id="rId24"/>
    <p:sldId id="263" r:id="rId25"/>
    <p:sldId id="267" r:id="rId26"/>
    <p:sldId id="277" r:id="rId27"/>
    <p:sldId id="278" r:id="rId28"/>
    <p:sldId id="279" r:id="rId29"/>
    <p:sldId id="264" r:id="rId30"/>
    <p:sldId id="265" r:id="rId31"/>
    <p:sldId id="266" r:id="rId32"/>
    <p:sldId id="281" r:id="rId33"/>
    <p:sldId id="282" r:id="rId34"/>
    <p:sldId id="28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33400" y="1905000"/>
            <a:ext cx="7772400" cy="11430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5400" b="1" dirty="0" smtClean="0">
                <a:solidFill>
                  <a:srgbClr val="002060"/>
                </a:solidFill>
                <a:latin typeface="Times New Roman" pitchFamily="18" charset="0"/>
                <a:cs typeface="Times New Roman" pitchFamily="18" charset="0"/>
              </a:rPr>
              <a:t>Selection Sort </a:t>
            </a:r>
            <a:endParaRPr lang="en-US" sz="5400" b="1" dirty="0">
              <a:solidFill>
                <a:srgbClr val="002060"/>
              </a:solidFill>
              <a:latin typeface="Times New Roman" pitchFamily="18" charset="0"/>
              <a:cs typeface="Times New Roman" pitchFamily="18" charset="0"/>
            </a:endParaRPr>
          </a:p>
        </p:txBody>
      </p:sp>
      <p:sp>
        <p:nvSpPr>
          <p:cNvPr id="4" name="Subtitle 2"/>
          <p:cNvSpPr>
            <a:spLocks noGrp="1"/>
          </p:cNvSpPr>
          <p:nvPr>
            <p:ph type="subTitle" idx="1"/>
          </p:nvPr>
        </p:nvSpPr>
        <p:spPr>
          <a:xfrm>
            <a:off x="914400" y="3479486"/>
            <a:ext cx="7086600" cy="1752600"/>
          </a:xfrm>
        </p:spPr>
        <p:txBody>
          <a:bodyPr>
            <a:normAutofit/>
          </a:bodyPr>
          <a:lstStyle/>
          <a:p>
            <a:r>
              <a:rPr lang="en-GB" dirty="0" smtClean="0">
                <a:solidFill>
                  <a:srgbClr val="0070C0"/>
                </a:solidFill>
                <a:latin typeface="Times New Roman" pitchFamily="18" charset="0"/>
                <a:cs typeface="Times New Roman" pitchFamily="18" charset="0"/>
              </a:rPr>
              <a:t>Dr. </a:t>
            </a:r>
            <a:r>
              <a:rPr lang="en-GB" dirty="0" err="1" smtClean="0">
                <a:solidFill>
                  <a:srgbClr val="0070C0"/>
                </a:solidFill>
                <a:latin typeface="Times New Roman" pitchFamily="18" charset="0"/>
                <a:cs typeface="Times New Roman" pitchFamily="18" charset="0"/>
              </a:rPr>
              <a:t>Ashish</a:t>
            </a:r>
            <a:r>
              <a:rPr lang="en-GB" dirty="0" smtClean="0">
                <a:solidFill>
                  <a:srgbClr val="0070C0"/>
                </a:solidFill>
                <a:latin typeface="Times New Roman" pitchFamily="18" charset="0"/>
                <a:cs typeface="Times New Roman" pitchFamily="18" charset="0"/>
              </a:rPr>
              <a:t> Sharma</a:t>
            </a:r>
          </a:p>
          <a:p>
            <a:r>
              <a:rPr lang="en-GB" dirty="0" smtClean="0">
                <a:solidFill>
                  <a:srgbClr val="002060"/>
                </a:solidFill>
                <a:latin typeface="Times New Roman" pitchFamily="18" charset="0"/>
                <a:cs typeface="Times New Roman" pitchFamily="18" charset="0"/>
              </a:rPr>
              <a:t>Dept</a:t>
            </a:r>
            <a:r>
              <a:rPr lang="en-GB" dirty="0" smtClean="0">
                <a:solidFill>
                  <a:srgbClr val="002060"/>
                </a:solidFill>
                <a:latin typeface="Times New Roman" pitchFamily="18" charset="0"/>
                <a:cs typeface="Times New Roman" pitchFamily="18" charset="0"/>
              </a:rPr>
              <a:t>. of CEA, GLA University, Mathura</a:t>
            </a:r>
            <a:endParaRPr lang="en-US" dirty="0">
              <a:solidFill>
                <a:srgbClr val="002060"/>
              </a:solidFill>
              <a:latin typeface="Times New Roman" pitchFamily="18" charset="0"/>
              <a:cs typeface="Times New Roman" pitchFamily="18" charset="0"/>
            </a:endParaRPr>
          </a:p>
        </p:txBody>
      </p:sp>
      <p:pic>
        <p:nvPicPr>
          <p:cNvPr id="6" name="Picture 5" descr="Related image"/>
          <p:cNvPicPr/>
          <p:nvPr/>
        </p:nvPicPr>
        <p:blipFill>
          <a:blip r:embed="rId2"/>
          <a:srcRect l="3793" t="21970" r="3781" b="23464"/>
          <a:stretch>
            <a:fillRect/>
          </a:stretch>
        </p:blipFill>
        <p:spPr bwMode="auto">
          <a:xfrm>
            <a:off x="3286116" y="557800"/>
            <a:ext cx="2286016" cy="1143008"/>
          </a:xfrm>
          <a:prstGeom prst="rect">
            <a:avLst/>
          </a:prstGeom>
          <a:noFill/>
          <a:ln w="9525">
            <a:noFill/>
            <a:miter lim="800000"/>
            <a:headEnd/>
            <a:tailEnd/>
          </a:ln>
        </p:spPr>
      </p:pic>
    </p:spTree>
    <p:extLst>
      <p:ext uri="{BB962C8B-B14F-4D97-AF65-F5344CB8AC3E}">
        <p14:creationId xmlns:p14="http://schemas.microsoft.com/office/powerpoint/2010/main" xmlns="" val="3564834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3124200" y="6356350"/>
            <a:ext cx="3752056" cy="365125"/>
          </a:xfrm>
        </p:spPr>
        <p:txBody>
          <a:bodyPr/>
          <a:lstStyle/>
          <a:p>
            <a:r>
              <a:rPr lang="en-GB" dirty="0" smtClean="0"/>
              <a:t>&lt;BCSC0807</a:t>
            </a:r>
            <a:r>
              <a:rPr lang="en-GB" dirty="0"/>
              <a:t>:</a:t>
            </a:r>
            <a:r>
              <a:rPr lang="en-GB" dirty="0" smtClean="0"/>
              <a:t>Design and Analysis of Algorithms Lab&gt;</a:t>
            </a:r>
            <a:endParaRPr lang="en-US" dirty="0"/>
          </a:p>
        </p:txBody>
      </p:sp>
      <p:pic>
        <p:nvPicPr>
          <p:cNvPr id="5" name="Picture 4" descr="Related image"/>
          <p:cNvPicPr/>
          <p:nvPr/>
        </p:nvPicPr>
        <p:blipFill>
          <a:blip r:embed="rId2"/>
          <a:srcRect l="3793" t="21970" r="3781" b="23464"/>
          <a:stretch>
            <a:fillRect/>
          </a:stretch>
        </p:blipFill>
        <p:spPr bwMode="auto">
          <a:xfrm>
            <a:off x="214282" y="214290"/>
            <a:ext cx="1622550" cy="828000"/>
          </a:xfrm>
          <a:prstGeom prst="rect">
            <a:avLst/>
          </a:prstGeom>
          <a:noFill/>
          <a:ln w="9525">
            <a:noFill/>
            <a:miter lim="800000"/>
            <a:headEnd/>
            <a:tailEnd/>
          </a:ln>
        </p:spPr>
      </p:pic>
      <p:sp>
        <p:nvSpPr>
          <p:cNvPr id="6" name="Content Placeholder 5"/>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b="1" dirty="0" smtClean="0">
                <a:solidFill>
                  <a:srgbClr val="002060"/>
                </a:solidFill>
              </a:rPr>
              <a:t>Thank You</a:t>
            </a:r>
            <a:endParaRPr lang="en-IN" b="1" dirty="0">
              <a:solidFill>
                <a:srgbClr val="002060"/>
              </a:solidFill>
            </a:endParaRPr>
          </a:p>
        </p:txBody>
      </p:sp>
    </p:spTree>
    <p:extLst>
      <p:ext uri="{BB962C8B-B14F-4D97-AF65-F5344CB8AC3E}">
        <p14:creationId xmlns:p14="http://schemas.microsoft.com/office/powerpoint/2010/main" xmlns="" val="720701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002060"/>
                </a:solidFill>
              </a:rPr>
              <a:t>Merge Sort</a:t>
            </a:r>
            <a:endParaRPr lang="en-US" b="1" dirty="0">
              <a:solidFill>
                <a:srgbClr val="002060"/>
              </a:solidFill>
            </a:endParaRPr>
          </a:p>
        </p:txBody>
      </p:sp>
      <p:sp>
        <p:nvSpPr>
          <p:cNvPr id="5" name="AutoShape 2" descr="Merge Sort Algorithm | 101 Comput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914400" y="952500"/>
            <a:ext cx="7086600" cy="5310187"/>
          </a:xfrm>
          <a:prstGeom prst="rect">
            <a:avLst/>
          </a:prstGeom>
        </p:spPr>
      </p:pic>
    </p:spTree>
    <p:extLst>
      <p:ext uri="{BB962C8B-B14F-4D97-AF65-F5344CB8AC3E}">
        <p14:creationId xmlns:p14="http://schemas.microsoft.com/office/powerpoint/2010/main" xmlns="" val="344592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r"/>
            <a:r>
              <a:rPr lang="en-US" b="1" dirty="0" smtClean="0">
                <a:solidFill>
                  <a:srgbClr val="002060"/>
                </a:solidFill>
              </a:rPr>
              <a:t>contd..</a:t>
            </a:r>
            <a:endParaRPr lang="en-US" b="1" dirty="0">
              <a:solidFill>
                <a:srgbClr val="002060"/>
              </a:solidFill>
            </a:endParaRPr>
          </a:p>
        </p:txBody>
      </p:sp>
      <p:sp>
        <p:nvSpPr>
          <p:cNvPr id="5" name="AutoShape 2" descr="Merge Sort Algorithm | 101 Comput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143000" y="685800"/>
            <a:ext cx="7315200" cy="5632311"/>
          </a:xfrm>
          <a:prstGeom prst="rect">
            <a:avLst/>
          </a:prstGeom>
        </p:spPr>
        <p:txBody>
          <a:bodyPr wrap="square">
            <a:spAutoFit/>
          </a:bodyPr>
          <a:lstStyle/>
          <a:p>
            <a:r>
              <a:rPr lang="en-IN" sz="2400" b="1" dirty="0" smtClean="0">
                <a:solidFill>
                  <a:srgbClr val="002060"/>
                </a:solidFill>
              </a:rPr>
              <a:t>void </a:t>
            </a:r>
            <a:r>
              <a:rPr lang="en-IN" sz="2400" b="1" dirty="0" err="1">
                <a:solidFill>
                  <a:srgbClr val="002060"/>
                </a:solidFill>
              </a:rPr>
              <a:t>mergeSort</a:t>
            </a:r>
            <a:r>
              <a:rPr lang="en-IN" sz="2400" b="1" dirty="0">
                <a:solidFill>
                  <a:srgbClr val="002060"/>
                </a:solidFill>
              </a:rPr>
              <a:t>(</a:t>
            </a:r>
            <a:r>
              <a:rPr lang="en-IN" sz="2400" b="1" dirty="0" err="1">
                <a:solidFill>
                  <a:srgbClr val="002060"/>
                </a:solidFill>
              </a:rPr>
              <a:t>int</a:t>
            </a:r>
            <a:r>
              <a:rPr lang="en-IN" sz="2400" b="1" dirty="0">
                <a:solidFill>
                  <a:srgbClr val="002060"/>
                </a:solidFill>
              </a:rPr>
              <a:t> </a:t>
            </a:r>
            <a:r>
              <a:rPr lang="en-IN" sz="2400" b="1" dirty="0" err="1">
                <a:solidFill>
                  <a:srgbClr val="002060"/>
                </a:solidFill>
              </a:rPr>
              <a:t>arr</a:t>
            </a:r>
            <a:r>
              <a:rPr lang="en-IN" sz="2400" b="1" dirty="0">
                <a:solidFill>
                  <a:srgbClr val="002060"/>
                </a:solidFill>
              </a:rPr>
              <a:t>[], </a:t>
            </a:r>
            <a:r>
              <a:rPr lang="en-IN" sz="2400" b="1" dirty="0" err="1">
                <a:solidFill>
                  <a:srgbClr val="002060"/>
                </a:solidFill>
              </a:rPr>
              <a:t>int</a:t>
            </a:r>
            <a:r>
              <a:rPr lang="en-IN" sz="2400" b="1" dirty="0">
                <a:solidFill>
                  <a:srgbClr val="002060"/>
                </a:solidFill>
              </a:rPr>
              <a:t> l, </a:t>
            </a:r>
            <a:r>
              <a:rPr lang="en-IN" sz="2400" b="1" dirty="0" err="1">
                <a:solidFill>
                  <a:srgbClr val="002060"/>
                </a:solidFill>
              </a:rPr>
              <a:t>int</a:t>
            </a:r>
            <a:r>
              <a:rPr lang="en-IN" sz="2400" b="1" dirty="0">
                <a:solidFill>
                  <a:srgbClr val="002060"/>
                </a:solidFill>
              </a:rPr>
              <a:t> r) </a:t>
            </a:r>
          </a:p>
          <a:p>
            <a:r>
              <a:rPr lang="en-IN" sz="2400" b="1" dirty="0">
                <a:solidFill>
                  <a:srgbClr val="002060"/>
                </a:solidFill>
              </a:rPr>
              <a:t>{ </a:t>
            </a:r>
          </a:p>
          <a:p>
            <a:r>
              <a:rPr lang="en-IN" sz="2400" b="1" dirty="0">
                <a:solidFill>
                  <a:srgbClr val="002060"/>
                </a:solidFill>
              </a:rPr>
              <a:t>    if (l &lt; r) </a:t>
            </a:r>
          </a:p>
          <a:p>
            <a:r>
              <a:rPr lang="en-IN" sz="2400" b="1" dirty="0">
                <a:solidFill>
                  <a:srgbClr val="002060"/>
                </a:solidFill>
              </a:rPr>
              <a:t>    { </a:t>
            </a:r>
          </a:p>
          <a:p>
            <a:r>
              <a:rPr lang="en-IN" sz="2400" b="1" dirty="0">
                <a:solidFill>
                  <a:srgbClr val="002060"/>
                </a:solidFill>
              </a:rPr>
              <a:t>        // Same as (</a:t>
            </a:r>
            <a:r>
              <a:rPr lang="en-IN" sz="2400" b="1" dirty="0" err="1">
                <a:solidFill>
                  <a:srgbClr val="002060"/>
                </a:solidFill>
              </a:rPr>
              <a:t>l+r</a:t>
            </a:r>
            <a:r>
              <a:rPr lang="en-IN" sz="2400" b="1" dirty="0">
                <a:solidFill>
                  <a:srgbClr val="002060"/>
                </a:solidFill>
              </a:rPr>
              <a:t>)/2, but avoids overflow for </a:t>
            </a:r>
          </a:p>
          <a:p>
            <a:r>
              <a:rPr lang="en-IN" sz="2400" b="1" dirty="0">
                <a:solidFill>
                  <a:srgbClr val="002060"/>
                </a:solidFill>
              </a:rPr>
              <a:t>        // large l and h </a:t>
            </a:r>
          </a:p>
          <a:p>
            <a:r>
              <a:rPr lang="en-IN" sz="2400" b="1" dirty="0">
                <a:solidFill>
                  <a:srgbClr val="002060"/>
                </a:solidFill>
              </a:rPr>
              <a:t>        </a:t>
            </a:r>
            <a:r>
              <a:rPr lang="en-IN" sz="2400" b="1" dirty="0" err="1">
                <a:solidFill>
                  <a:srgbClr val="002060"/>
                </a:solidFill>
              </a:rPr>
              <a:t>int</a:t>
            </a:r>
            <a:r>
              <a:rPr lang="en-IN" sz="2400" b="1" dirty="0">
                <a:solidFill>
                  <a:srgbClr val="002060"/>
                </a:solidFill>
              </a:rPr>
              <a:t> m = l+(r-l)/2; </a:t>
            </a:r>
          </a:p>
          <a:p>
            <a:r>
              <a:rPr lang="en-IN" sz="2400" b="1" dirty="0">
                <a:solidFill>
                  <a:srgbClr val="002060"/>
                </a:solidFill>
              </a:rPr>
              <a:t>  </a:t>
            </a:r>
          </a:p>
          <a:p>
            <a:r>
              <a:rPr lang="en-IN" sz="2400" b="1" dirty="0">
                <a:solidFill>
                  <a:srgbClr val="002060"/>
                </a:solidFill>
              </a:rPr>
              <a:t>        // Sort first and second halves </a:t>
            </a:r>
          </a:p>
          <a:p>
            <a:r>
              <a:rPr lang="en-IN" sz="2400" b="1" dirty="0">
                <a:solidFill>
                  <a:srgbClr val="002060"/>
                </a:solidFill>
              </a:rPr>
              <a:t>        </a:t>
            </a:r>
            <a:r>
              <a:rPr lang="en-IN" sz="2400" b="1" dirty="0" err="1">
                <a:solidFill>
                  <a:srgbClr val="002060"/>
                </a:solidFill>
              </a:rPr>
              <a:t>mergeSort</a:t>
            </a:r>
            <a:r>
              <a:rPr lang="en-IN" sz="2400" b="1" dirty="0">
                <a:solidFill>
                  <a:srgbClr val="002060"/>
                </a:solidFill>
              </a:rPr>
              <a:t>(</a:t>
            </a:r>
            <a:r>
              <a:rPr lang="en-IN" sz="2400" b="1" dirty="0" err="1">
                <a:solidFill>
                  <a:srgbClr val="002060"/>
                </a:solidFill>
              </a:rPr>
              <a:t>arr</a:t>
            </a:r>
            <a:r>
              <a:rPr lang="en-IN" sz="2400" b="1" dirty="0">
                <a:solidFill>
                  <a:srgbClr val="002060"/>
                </a:solidFill>
              </a:rPr>
              <a:t>, l, m); </a:t>
            </a:r>
          </a:p>
          <a:p>
            <a:r>
              <a:rPr lang="en-IN" sz="2400" b="1" dirty="0">
                <a:solidFill>
                  <a:srgbClr val="002060"/>
                </a:solidFill>
              </a:rPr>
              <a:t>        </a:t>
            </a:r>
            <a:r>
              <a:rPr lang="en-IN" sz="2400" b="1" dirty="0" err="1">
                <a:solidFill>
                  <a:srgbClr val="002060"/>
                </a:solidFill>
              </a:rPr>
              <a:t>mergeSort</a:t>
            </a:r>
            <a:r>
              <a:rPr lang="en-IN" sz="2400" b="1" dirty="0">
                <a:solidFill>
                  <a:srgbClr val="002060"/>
                </a:solidFill>
              </a:rPr>
              <a:t>(</a:t>
            </a:r>
            <a:r>
              <a:rPr lang="en-IN" sz="2400" b="1" dirty="0" err="1">
                <a:solidFill>
                  <a:srgbClr val="002060"/>
                </a:solidFill>
              </a:rPr>
              <a:t>arr</a:t>
            </a:r>
            <a:r>
              <a:rPr lang="en-IN" sz="2400" b="1" dirty="0">
                <a:solidFill>
                  <a:srgbClr val="002060"/>
                </a:solidFill>
              </a:rPr>
              <a:t>, m+1, r); </a:t>
            </a:r>
          </a:p>
          <a:p>
            <a:r>
              <a:rPr lang="en-IN" sz="2400" b="1" dirty="0">
                <a:solidFill>
                  <a:srgbClr val="002060"/>
                </a:solidFill>
              </a:rPr>
              <a:t>  </a:t>
            </a:r>
          </a:p>
          <a:p>
            <a:r>
              <a:rPr lang="en-IN" sz="2400" b="1" dirty="0">
                <a:solidFill>
                  <a:srgbClr val="002060"/>
                </a:solidFill>
              </a:rPr>
              <a:t>        merge(</a:t>
            </a:r>
            <a:r>
              <a:rPr lang="en-IN" sz="2400" b="1" dirty="0" err="1">
                <a:solidFill>
                  <a:srgbClr val="002060"/>
                </a:solidFill>
              </a:rPr>
              <a:t>arr</a:t>
            </a:r>
            <a:r>
              <a:rPr lang="en-IN" sz="2400" b="1" dirty="0">
                <a:solidFill>
                  <a:srgbClr val="002060"/>
                </a:solidFill>
              </a:rPr>
              <a:t>, l, m, r); </a:t>
            </a:r>
          </a:p>
          <a:p>
            <a:r>
              <a:rPr lang="en-IN" sz="2400" b="1" dirty="0">
                <a:solidFill>
                  <a:srgbClr val="002060"/>
                </a:solidFill>
              </a:rPr>
              <a:t>    } </a:t>
            </a:r>
          </a:p>
          <a:p>
            <a:r>
              <a:rPr lang="en-IN" sz="2400" b="1" dirty="0">
                <a:solidFill>
                  <a:srgbClr val="002060"/>
                </a:solidFill>
              </a:rPr>
              <a:t>} </a:t>
            </a:r>
          </a:p>
        </p:txBody>
      </p:sp>
    </p:spTree>
    <p:extLst>
      <p:ext uri="{BB962C8B-B14F-4D97-AF65-F5344CB8AC3E}">
        <p14:creationId xmlns:p14="http://schemas.microsoft.com/office/powerpoint/2010/main" xmlns="" val="2419523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r"/>
            <a:r>
              <a:rPr lang="en-US" b="1" dirty="0" smtClean="0">
                <a:solidFill>
                  <a:srgbClr val="002060"/>
                </a:solidFill>
              </a:rPr>
              <a:t>contd..</a:t>
            </a:r>
            <a:endParaRPr lang="en-US" b="1" dirty="0">
              <a:solidFill>
                <a:srgbClr val="002060"/>
              </a:solidFill>
            </a:endParaRPr>
          </a:p>
        </p:txBody>
      </p:sp>
      <p:sp>
        <p:nvSpPr>
          <p:cNvPr id="5" name="AutoShape 2" descr="Merge Sort Algorithm | 101 Comput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143000" y="685800"/>
            <a:ext cx="7315200" cy="5632311"/>
          </a:xfrm>
          <a:prstGeom prst="rect">
            <a:avLst/>
          </a:prstGeom>
        </p:spPr>
        <p:txBody>
          <a:bodyPr wrap="square">
            <a:spAutoFit/>
          </a:bodyPr>
          <a:lstStyle/>
          <a:p>
            <a:r>
              <a:rPr lang="en-IN" sz="2400" b="1" dirty="0">
                <a:solidFill>
                  <a:srgbClr val="002060"/>
                </a:solidFill>
              </a:rPr>
              <a:t>// Merges two subarrays of </a:t>
            </a:r>
            <a:r>
              <a:rPr lang="en-IN" sz="2400" b="1" dirty="0" err="1">
                <a:solidFill>
                  <a:srgbClr val="002060"/>
                </a:solidFill>
              </a:rPr>
              <a:t>arr</a:t>
            </a:r>
            <a:r>
              <a:rPr lang="en-IN" sz="2400" b="1" dirty="0">
                <a:solidFill>
                  <a:srgbClr val="002060"/>
                </a:solidFill>
              </a:rPr>
              <a:t>[]. </a:t>
            </a:r>
          </a:p>
          <a:p>
            <a:r>
              <a:rPr lang="en-IN" sz="2400" b="1" dirty="0">
                <a:solidFill>
                  <a:srgbClr val="002060"/>
                </a:solidFill>
              </a:rPr>
              <a:t>// First subarray is </a:t>
            </a:r>
            <a:r>
              <a:rPr lang="en-IN" sz="2400" b="1" dirty="0" err="1">
                <a:solidFill>
                  <a:srgbClr val="002060"/>
                </a:solidFill>
              </a:rPr>
              <a:t>arr</a:t>
            </a:r>
            <a:r>
              <a:rPr lang="en-IN" sz="2400" b="1" dirty="0">
                <a:solidFill>
                  <a:srgbClr val="002060"/>
                </a:solidFill>
              </a:rPr>
              <a:t>[</a:t>
            </a:r>
            <a:r>
              <a:rPr lang="en-IN" sz="2400" b="1" dirty="0" err="1">
                <a:solidFill>
                  <a:srgbClr val="002060"/>
                </a:solidFill>
              </a:rPr>
              <a:t>l..m</a:t>
            </a:r>
            <a:r>
              <a:rPr lang="en-IN" sz="2400" b="1" dirty="0">
                <a:solidFill>
                  <a:srgbClr val="002060"/>
                </a:solidFill>
              </a:rPr>
              <a:t>] </a:t>
            </a:r>
          </a:p>
          <a:p>
            <a:r>
              <a:rPr lang="en-IN" sz="2400" b="1" dirty="0">
                <a:solidFill>
                  <a:srgbClr val="002060"/>
                </a:solidFill>
              </a:rPr>
              <a:t>// Second subarray is </a:t>
            </a:r>
            <a:r>
              <a:rPr lang="en-IN" sz="2400" b="1" dirty="0" err="1">
                <a:solidFill>
                  <a:srgbClr val="002060"/>
                </a:solidFill>
              </a:rPr>
              <a:t>arr</a:t>
            </a:r>
            <a:r>
              <a:rPr lang="en-IN" sz="2400" b="1" dirty="0">
                <a:solidFill>
                  <a:srgbClr val="002060"/>
                </a:solidFill>
              </a:rPr>
              <a:t>[m+1..r] </a:t>
            </a:r>
          </a:p>
          <a:p>
            <a:r>
              <a:rPr lang="en-IN" sz="2400" b="1" dirty="0">
                <a:solidFill>
                  <a:srgbClr val="002060"/>
                </a:solidFill>
              </a:rPr>
              <a:t>void merge(</a:t>
            </a:r>
            <a:r>
              <a:rPr lang="en-IN" sz="2400" b="1" dirty="0" err="1">
                <a:solidFill>
                  <a:srgbClr val="002060"/>
                </a:solidFill>
              </a:rPr>
              <a:t>int</a:t>
            </a:r>
            <a:r>
              <a:rPr lang="en-IN" sz="2400" b="1" dirty="0">
                <a:solidFill>
                  <a:srgbClr val="002060"/>
                </a:solidFill>
              </a:rPr>
              <a:t> </a:t>
            </a:r>
            <a:r>
              <a:rPr lang="en-IN" sz="2400" b="1" dirty="0" err="1">
                <a:solidFill>
                  <a:srgbClr val="002060"/>
                </a:solidFill>
              </a:rPr>
              <a:t>arr</a:t>
            </a:r>
            <a:r>
              <a:rPr lang="en-IN" sz="2400" b="1" dirty="0">
                <a:solidFill>
                  <a:srgbClr val="002060"/>
                </a:solidFill>
              </a:rPr>
              <a:t>[], </a:t>
            </a:r>
            <a:r>
              <a:rPr lang="en-IN" sz="2400" b="1" dirty="0" err="1">
                <a:solidFill>
                  <a:srgbClr val="002060"/>
                </a:solidFill>
              </a:rPr>
              <a:t>int</a:t>
            </a:r>
            <a:r>
              <a:rPr lang="en-IN" sz="2400" b="1" dirty="0">
                <a:solidFill>
                  <a:srgbClr val="002060"/>
                </a:solidFill>
              </a:rPr>
              <a:t> l, </a:t>
            </a:r>
            <a:r>
              <a:rPr lang="en-IN" sz="2400" b="1" dirty="0" err="1">
                <a:solidFill>
                  <a:srgbClr val="002060"/>
                </a:solidFill>
              </a:rPr>
              <a:t>int</a:t>
            </a:r>
            <a:r>
              <a:rPr lang="en-IN" sz="2400" b="1" dirty="0">
                <a:solidFill>
                  <a:srgbClr val="002060"/>
                </a:solidFill>
              </a:rPr>
              <a:t> m, </a:t>
            </a:r>
            <a:r>
              <a:rPr lang="en-IN" sz="2400" b="1" dirty="0" err="1">
                <a:solidFill>
                  <a:srgbClr val="002060"/>
                </a:solidFill>
              </a:rPr>
              <a:t>int</a:t>
            </a:r>
            <a:r>
              <a:rPr lang="en-IN" sz="2400" b="1" dirty="0">
                <a:solidFill>
                  <a:srgbClr val="002060"/>
                </a:solidFill>
              </a:rPr>
              <a:t> r) </a:t>
            </a:r>
          </a:p>
          <a:p>
            <a:r>
              <a:rPr lang="en-IN" sz="2400" b="1" dirty="0">
                <a:solidFill>
                  <a:srgbClr val="002060"/>
                </a:solidFill>
              </a:rPr>
              <a:t>{ </a:t>
            </a:r>
          </a:p>
          <a:p>
            <a:r>
              <a:rPr lang="en-IN" sz="2400" b="1" dirty="0">
                <a:solidFill>
                  <a:srgbClr val="002060"/>
                </a:solidFill>
              </a:rPr>
              <a:t>    </a:t>
            </a:r>
            <a:r>
              <a:rPr lang="en-IN" sz="2400" b="1" dirty="0" err="1">
                <a:solidFill>
                  <a:srgbClr val="002060"/>
                </a:solidFill>
              </a:rPr>
              <a:t>int</a:t>
            </a:r>
            <a:r>
              <a:rPr lang="en-IN" sz="2400" b="1" dirty="0">
                <a:solidFill>
                  <a:srgbClr val="002060"/>
                </a:solidFill>
              </a:rPr>
              <a:t> </a:t>
            </a:r>
            <a:r>
              <a:rPr lang="en-IN" sz="2400" b="1" dirty="0" err="1">
                <a:solidFill>
                  <a:srgbClr val="002060"/>
                </a:solidFill>
              </a:rPr>
              <a:t>i</a:t>
            </a:r>
            <a:r>
              <a:rPr lang="en-IN" sz="2400" b="1" dirty="0">
                <a:solidFill>
                  <a:srgbClr val="002060"/>
                </a:solidFill>
              </a:rPr>
              <a:t>, j, k; </a:t>
            </a:r>
          </a:p>
          <a:p>
            <a:r>
              <a:rPr lang="en-IN" sz="2400" b="1" dirty="0">
                <a:solidFill>
                  <a:srgbClr val="002060"/>
                </a:solidFill>
              </a:rPr>
              <a:t>    </a:t>
            </a:r>
            <a:r>
              <a:rPr lang="en-IN" sz="2400" b="1" dirty="0" err="1">
                <a:solidFill>
                  <a:srgbClr val="002060"/>
                </a:solidFill>
              </a:rPr>
              <a:t>int</a:t>
            </a:r>
            <a:r>
              <a:rPr lang="en-IN" sz="2400" b="1" dirty="0">
                <a:solidFill>
                  <a:srgbClr val="002060"/>
                </a:solidFill>
              </a:rPr>
              <a:t> n1 = m - l + 1; </a:t>
            </a:r>
          </a:p>
          <a:p>
            <a:r>
              <a:rPr lang="en-IN" sz="2400" b="1" dirty="0">
                <a:solidFill>
                  <a:srgbClr val="002060"/>
                </a:solidFill>
              </a:rPr>
              <a:t>    </a:t>
            </a:r>
            <a:r>
              <a:rPr lang="en-IN" sz="2400" b="1" dirty="0" err="1">
                <a:solidFill>
                  <a:srgbClr val="002060"/>
                </a:solidFill>
              </a:rPr>
              <a:t>int</a:t>
            </a:r>
            <a:r>
              <a:rPr lang="en-IN" sz="2400" b="1" dirty="0">
                <a:solidFill>
                  <a:srgbClr val="002060"/>
                </a:solidFill>
              </a:rPr>
              <a:t> n2 =  r - m; </a:t>
            </a:r>
          </a:p>
          <a:p>
            <a:r>
              <a:rPr lang="en-IN" sz="2400" b="1" dirty="0">
                <a:solidFill>
                  <a:srgbClr val="002060"/>
                </a:solidFill>
              </a:rPr>
              <a:t>  </a:t>
            </a:r>
            <a:r>
              <a:rPr lang="en-IN" sz="2400" b="1" dirty="0" smtClean="0">
                <a:solidFill>
                  <a:srgbClr val="002060"/>
                </a:solidFill>
              </a:rPr>
              <a:t>    </a:t>
            </a:r>
            <a:r>
              <a:rPr lang="en-IN" sz="2400" b="1" dirty="0">
                <a:solidFill>
                  <a:srgbClr val="002060"/>
                </a:solidFill>
              </a:rPr>
              <a:t>/* create temp arrays */</a:t>
            </a:r>
          </a:p>
          <a:p>
            <a:r>
              <a:rPr lang="en-IN" sz="2400" b="1" dirty="0">
                <a:solidFill>
                  <a:srgbClr val="002060"/>
                </a:solidFill>
              </a:rPr>
              <a:t>    </a:t>
            </a:r>
            <a:r>
              <a:rPr lang="en-IN" sz="2400" b="1" dirty="0" err="1">
                <a:solidFill>
                  <a:srgbClr val="002060"/>
                </a:solidFill>
              </a:rPr>
              <a:t>int</a:t>
            </a:r>
            <a:r>
              <a:rPr lang="en-IN" sz="2400" b="1" dirty="0">
                <a:solidFill>
                  <a:srgbClr val="002060"/>
                </a:solidFill>
              </a:rPr>
              <a:t> L[n1], R[n2]; </a:t>
            </a:r>
          </a:p>
          <a:p>
            <a:r>
              <a:rPr lang="en-IN" sz="2400" b="1" dirty="0">
                <a:solidFill>
                  <a:srgbClr val="002060"/>
                </a:solidFill>
              </a:rPr>
              <a:t>  </a:t>
            </a:r>
            <a:r>
              <a:rPr lang="en-IN" sz="2400" b="1" dirty="0" smtClean="0">
                <a:solidFill>
                  <a:srgbClr val="002060"/>
                </a:solidFill>
              </a:rPr>
              <a:t>    </a:t>
            </a:r>
            <a:r>
              <a:rPr lang="en-IN" sz="2400" b="1" dirty="0">
                <a:solidFill>
                  <a:srgbClr val="002060"/>
                </a:solidFill>
              </a:rPr>
              <a:t>/* Copy data to temp arrays L[] and R[] */</a:t>
            </a:r>
          </a:p>
          <a:p>
            <a:r>
              <a:rPr lang="en-IN" sz="2400" b="1" dirty="0">
                <a:solidFill>
                  <a:srgbClr val="002060"/>
                </a:solidFill>
              </a:rPr>
              <a:t>    for (</a:t>
            </a:r>
            <a:r>
              <a:rPr lang="en-IN" sz="2400" b="1" dirty="0" err="1">
                <a:solidFill>
                  <a:srgbClr val="002060"/>
                </a:solidFill>
              </a:rPr>
              <a:t>i</a:t>
            </a:r>
            <a:r>
              <a:rPr lang="en-IN" sz="2400" b="1" dirty="0">
                <a:solidFill>
                  <a:srgbClr val="002060"/>
                </a:solidFill>
              </a:rPr>
              <a:t> = 0; </a:t>
            </a:r>
            <a:r>
              <a:rPr lang="en-IN" sz="2400" b="1" dirty="0" err="1">
                <a:solidFill>
                  <a:srgbClr val="002060"/>
                </a:solidFill>
              </a:rPr>
              <a:t>i</a:t>
            </a:r>
            <a:r>
              <a:rPr lang="en-IN" sz="2400" b="1" dirty="0">
                <a:solidFill>
                  <a:srgbClr val="002060"/>
                </a:solidFill>
              </a:rPr>
              <a:t> &lt; n1; </a:t>
            </a:r>
            <a:r>
              <a:rPr lang="en-IN" sz="2400" b="1" dirty="0" err="1">
                <a:solidFill>
                  <a:srgbClr val="002060"/>
                </a:solidFill>
              </a:rPr>
              <a:t>i</a:t>
            </a:r>
            <a:r>
              <a:rPr lang="en-IN" sz="2400" b="1" dirty="0">
                <a:solidFill>
                  <a:srgbClr val="002060"/>
                </a:solidFill>
              </a:rPr>
              <a:t>++) </a:t>
            </a:r>
          </a:p>
          <a:p>
            <a:r>
              <a:rPr lang="en-IN" sz="2400" b="1" dirty="0">
                <a:solidFill>
                  <a:srgbClr val="002060"/>
                </a:solidFill>
              </a:rPr>
              <a:t>        L[</a:t>
            </a:r>
            <a:r>
              <a:rPr lang="en-IN" sz="2400" b="1" dirty="0" err="1">
                <a:solidFill>
                  <a:srgbClr val="002060"/>
                </a:solidFill>
              </a:rPr>
              <a:t>i</a:t>
            </a:r>
            <a:r>
              <a:rPr lang="en-IN" sz="2400" b="1" dirty="0">
                <a:solidFill>
                  <a:srgbClr val="002060"/>
                </a:solidFill>
              </a:rPr>
              <a:t>] = </a:t>
            </a:r>
            <a:r>
              <a:rPr lang="en-IN" sz="2400" b="1" dirty="0" err="1">
                <a:solidFill>
                  <a:srgbClr val="002060"/>
                </a:solidFill>
              </a:rPr>
              <a:t>arr</a:t>
            </a:r>
            <a:r>
              <a:rPr lang="en-IN" sz="2400" b="1" dirty="0">
                <a:solidFill>
                  <a:srgbClr val="002060"/>
                </a:solidFill>
              </a:rPr>
              <a:t>[l + </a:t>
            </a:r>
            <a:r>
              <a:rPr lang="en-IN" sz="2400" b="1" dirty="0" err="1">
                <a:solidFill>
                  <a:srgbClr val="002060"/>
                </a:solidFill>
              </a:rPr>
              <a:t>i</a:t>
            </a:r>
            <a:r>
              <a:rPr lang="en-IN" sz="2400" b="1" dirty="0">
                <a:solidFill>
                  <a:srgbClr val="002060"/>
                </a:solidFill>
              </a:rPr>
              <a:t>]; </a:t>
            </a:r>
          </a:p>
          <a:p>
            <a:r>
              <a:rPr lang="en-IN" sz="2400" b="1" dirty="0">
                <a:solidFill>
                  <a:srgbClr val="002060"/>
                </a:solidFill>
              </a:rPr>
              <a:t>    for (j = 0; j &lt; n2; </a:t>
            </a:r>
            <a:r>
              <a:rPr lang="en-IN" sz="2400" b="1" dirty="0" err="1">
                <a:solidFill>
                  <a:srgbClr val="002060"/>
                </a:solidFill>
              </a:rPr>
              <a:t>j++</a:t>
            </a:r>
            <a:r>
              <a:rPr lang="en-IN" sz="2400" b="1" dirty="0">
                <a:solidFill>
                  <a:srgbClr val="002060"/>
                </a:solidFill>
              </a:rPr>
              <a:t>) </a:t>
            </a:r>
          </a:p>
          <a:p>
            <a:r>
              <a:rPr lang="en-IN" sz="2400" b="1" dirty="0">
                <a:solidFill>
                  <a:srgbClr val="002060"/>
                </a:solidFill>
              </a:rPr>
              <a:t>        R[j] = </a:t>
            </a:r>
            <a:r>
              <a:rPr lang="en-IN" sz="2400" b="1" dirty="0" err="1">
                <a:solidFill>
                  <a:srgbClr val="002060"/>
                </a:solidFill>
              </a:rPr>
              <a:t>arr</a:t>
            </a:r>
            <a:r>
              <a:rPr lang="en-IN" sz="2400" b="1" dirty="0">
                <a:solidFill>
                  <a:srgbClr val="002060"/>
                </a:solidFill>
              </a:rPr>
              <a:t>[m + 1+ j]; </a:t>
            </a:r>
          </a:p>
        </p:txBody>
      </p:sp>
    </p:spTree>
    <p:extLst>
      <p:ext uri="{BB962C8B-B14F-4D97-AF65-F5344CB8AC3E}">
        <p14:creationId xmlns:p14="http://schemas.microsoft.com/office/powerpoint/2010/main" xmlns="" val="3577479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r"/>
            <a:r>
              <a:rPr lang="en-US" b="1" dirty="0" smtClean="0">
                <a:solidFill>
                  <a:srgbClr val="002060"/>
                </a:solidFill>
              </a:rPr>
              <a:t>contd..</a:t>
            </a:r>
            <a:endParaRPr lang="en-US" b="1" dirty="0">
              <a:solidFill>
                <a:srgbClr val="002060"/>
              </a:solidFill>
            </a:endParaRPr>
          </a:p>
        </p:txBody>
      </p:sp>
      <p:sp>
        <p:nvSpPr>
          <p:cNvPr id="5" name="AutoShape 2" descr="Merge Sort Algorithm | 101 Comput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143000" y="685800"/>
            <a:ext cx="7315200" cy="5632311"/>
          </a:xfrm>
          <a:prstGeom prst="rect">
            <a:avLst/>
          </a:prstGeom>
        </p:spPr>
        <p:txBody>
          <a:bodyPr wrap="square">
            <a:spAutoFit/>
          </a:bodyPr>
          <a:lstStyle/>
          <a:p>
            <a:r>
              <a:rPr lang="en-IN" sz="2400" b="1" dirty="0">
                <a:solidFill>
                  <a:srgbClr val="002060"/>
                </a:solidFill>
              </a:rPr>
              <a:t> /* Merge the temp arrays back into </a:t>
            </a:r>
            <a:r>
              <a:rPr lang="en-IN" sz="2400" b="1" dirty="0" err="1">
                <a:solidFill>
                  <a:srgbClr val="002060"/>
                </a:solidFill>
              </a:rPr>
              <a:t>arr</a:t>
            </a:r>
            <a:r>
              <a:rPr lang="en-IN" sz="2400" b="1" dirty="0">
                <a:solidFill>
                  <a:srgbClr val="002060"/>
                </a:solidFill>
              </a:rPr>
              <a:t>[</a:t>
            </a:r>
            <a:r>
              <a:rPr lang="en-IN" sz="2400" b="1" dirty="0" err="1">
                <a:solidFill>
                  <a:srgbClr val="002060"/>
                </a:solidFill>
              </a:rPr>
              <a:t>l..r</a:t>
            </a:r>
            <a:r>
              <a:rPr lang="en-IN" sz="2400" b="1" dirty="0">
                <a:solidFill>
                  <a:srgbClr val="002060"/>
                </a:solidFill>
              </a:rPr>
              <a:t>]*/</a:t>
            </a:r>
          </a:p>
          <a:p>
            <a:r>
              <a:rPr lang="en-IN" sz="2400" b="1" dirty="0">
                <a:solidFill>
                  <a:srgbClr val="002060"/>
                </a:solidFill>
              </a:rPr>
              <a:t>    </a:t>
            </a:r>
            <a:r>
              <a:rPr lang="en-IN" sz="2400" b="1" dirty="0" err="1">
                <a:solidFill>
                  <a:srgbClr val="002060"/>
                </a:solidFill>
              </a:rPr>
              <a:t>i</a:t>
            </a:r>
            <a:r>
              <a:rPr lang="en-IN" sz="2400" b="1" dirty="0">
                <a:solidFill>
                  <a:srgbClr val="002060"/>
                </a:solidFill>
              </a:rPr>
              <a:t> = 0; // Initial index of first subarray </a:t>
            </a:r>
          </a:p>
          <a:p>
            <a:r>
              <a:rPr lang="en-IN" sz="2400" b="1" dirty="0">
                <a:solidFill>
                  <a:srgbClr val="002060"/>
                </a:solidFill>
              </a:rPr>
              <a:t>    j = 0; // Initial index of second subarray </a:t>
            </a:r>
          </a:p>
          <a:p>
            <a:r>
              <a:rPr lang="en-IN" sz="2400" b="1" dirty="0">
                <a:solidFill>
                  <a:srgbClr val="002060"/>
                </a:solidFill>
              </a:rPr>
              <a:t>    k = l; // Initial index of merged subarray </a:t>
            </a:r>
          </a:p>
          <a:p>
            <a:r>
              <a:rPr lang="en-IN" sz="2400" b="1" dirty="0">
                <a:solidFill>
                  <a:srgbClr val="002060"/>
                </a:solidFill>
              </a:rPr>
              <a:t>    while (</a:t>
            </a:r>
            <a:r>
              <a:rPr lang="en-IN" sz="2400" b="1" dirty="0" err="1">
                <a:solidFill>
                  <a:srgbClr val="002060"/>
                </a:solidFill>
              </a:rPr>
              <a:t>i</a:t>
            </a:r>
            <a:r>
              <a:rPr lang="en-IN" sz="2400" b="1" dirty="0">
                <a:solidFill>
                  <a:srgbClr val="002060"/>
                </a:solidFill>
              </a:rPr>
              <a:t> &lt; n1 &amp;&amp; j &lt; n2) </a:t>
            </a:r>
          </a:p>
          <a:p>
            <a:r>
              <a:rPr lang="en-IN" sz="2400" b="1" dirty="0">
                <a:solidFill>
                  <a:srgbClr val="002060"/>
                </a:solidFill>
              </a:rPr>
              <a:t>    { </a:t>
            </a:r>
          </a:p>
          <a:p>
            <a:r>
              <a:rPr lang="en-IN" sz="2400" b="1" dirty="0">
                <a:solidFill>
                  <a:srgbClr val="002060"/>
                </a:solidFill>
              </a:rPr>
              <a:t>        if (L[</a:t>
            </a:r>
            <a:r>
              <a:rPr lang="en-IN" sz="2400" b="1" dirty="0" err="1">
                <a:solidFill>
                  <a:srgbClr val="002060"/>
                </a:solidFill>
              </a:rPr>
              <a:t>i</a:t>
            </a:r>
            <a:r>
              <a:rPr lang="en-IN" sz="2400" b="1" dirty="0">
                <a:solidFill>
                  <a:srgbClr val="002060"/>
                </a:solidFill>
              </a:rPr>
              <a:t>] &lt;= R[j]) </a:t>
            </a:r>
            <a:r>
              <a:rPr lang="en-IN" sz="2400" b="1" dirty="0" smtClean="0">
                <a:solidFill>
                  <a:srgbClr val="002060"/>
                </a:solidFill>
              </a:rPr>
              <a:t>{ </a:t>
            </a:r>
            <a:endParaRPr lang="en-IN" sz="2400" b="1" dirty="0">
              <a:solidFill>
                <a:srgbClr val="002060"/>
              </a:solidFill>
            </a:endParaRPr>
          </a:p>
          <a:p>
            <a:r>
              <a:rPr lang="en-IN" sz="2400" b="1" dirty="0">
                <a:solidFill>
                  <a:srgbClr val="002060"/>
                </a:solidFill>
              </a:rPr>
              <a:t>            </a:t>
            </a:r>
            <a:r>
              <a:rPr lang="en-IN" sz="2400" b="1" dirty="0" err="1">
                <a:solidFill>
                  <a:srgbClr val="002060"/>
                </a:solidFill>
              </a:rPr>
              <a:t>arr</a:t>
            </a:r>
            <a:r>
              <a:rPr lang="en-IN" sz="2400" b="1" dirty="0">
                <a:solidFill>
                  <a:srgbClr val="002060"/>
                </a:solidFill>
              </a:rPr>
              <a:t>[k] = L[</a:t>
            </a:r>
            <a:r>
              <a:rPr lang="en-IN" sz="2400" b="1" dirty="0" err="1">
                <a:solidFill>
                  <a:srgbClr val="002060"/>
                </a:solidFill>
              </a:rPr>
              <a:t>i</a:t>
            </a:r>
            <a:r>
              <a:rPr lang="en-IN" sz="2400" b="1" dirty="0">
                <a:solidFill>
                  <a:srgbClr val="002060"/>
                </a:solidFill>
              </a:rPr>
              <a:t>]; </a:t>
            </a:r>
          </a:p>
          <a:p>
            <a:r>
              <a:rPr lang="en-IN" sz="2400" b="1" dirty="0">
                <a:solidFill>
                  <a:srgbClr val="002060"/>
                </a:solidFill>
              </a:rPr>
              <a:t>            </a:t>
            </a:r>
            <a:r>
              <a:rPr lang="en-IN" sz="2400" b="1" dirty="0" err="1">
                <a:solidFill>
                  <a:srgbClr val="002060"/>
                </a:solidFill>
              </a:rPr>
              <a:t>i</a:t>
            </a:r>
            <a:r>
              <a:rPr lang="en-IN" sz="2400" b="1" dirty="0">
                <a:solidFill>
                  <a:srgbClr val="002060"/>
                </a:solidFill>
              </a:rPr>
              <a:t>++; </a:t>
            </a:r>
            <a:r>
              <a:rPr lang="en-IN" sz="2400" b="1" dirty="0" smtClean="0">
                <a:solidFill>
                  <a:srgbClr val="002060"/>
                </a:solidFill>
              </a:rPr>
              <a:t>} </a:t>
            </a:r>
            <a:endParaRPr lang="en-IN" sz="2400" b="1" dirty="0">
              <a:solidFill>
                <a:srgbClr val="002060"/>
              </a:solidFill>
            </a:endParaRPr>
          </a:p>
          <a:p>
            <a:r>
              <a:rPr lang="en-IN" sz="2400" b="1" dirty="0">
                <a:solidFill>
                  <a:srgbClr val="002060"/>
                </a:solidFill>
              </a:rPr>
              <a:t>        </a:t>
            </a:r>
            <a:r>
              <a:rPr lang="en-IN" sz="2400" b="1" dirty="0" smtClean="0">
                <a:solidFill>
                  <a:srgbClr val="002060"/>
                </a:solidFill>
              </a:rPr>
              <a:t>else{ </a:t>
            </a:r>
            <a:endParaRPr lang="en-IN" sz="2400" b="1" dirty="0">
              <a:solidFill>
                <a:srgbClr val="002060"/>
              </a:solidFill>
            </a:endParaRPr>
          </a:p>
          <a:p>
            <a:r>
              <a:rPr lang="en-IN" sz="2400" b="1" dirty="0">
                <a:solidFill>
                  <a:srgbClr val="002060"/>
                </a:solidFill>
              </a:rPr>
              <a:t>            </a:t>
            </a:r>
            <a:r>
              <a:rPr lang="en-IN" sz="2400" b="1" dirty="0" err="1">
                <a:solidFill>
                  <a:srgbClr val="002060"/>
                </a:solidFill>
              </a:rPr>
              <a:t>arr</a:t>
            </a:r>
            <a:r>
              <a:rPr lang="en-IN" sz="2400" b="1" dirty="0">
                <a:solidFill>
                  <a:srgbClr val="002060"/>
                </a:solidFill>
              </a:rPr>
              <a:t>[k] = R[j]; </a:t>
            </a:r>
          </a:p>
          <a:p>
            <a:r>
              <a:rPr lang="en-IN" sz="2400" b="1" dirty="0">
                <a:solidFill>
                  <a:srgbClr val="002060"/>
                </a:solidFill>
              </a:rPr>
              <a:t>            </a:t>
            </a:r>
            <a:r>
              <a:rPr lang="en-IN" sz="2400" b="1" dirty="0" err="1">
                <a:solidFill>
                  <a:srgbClr val="002060"/>
                </a:solidFill>
              </a:rPr>
              <a:t>j++</a:t>
            </a:r>
            <a:r>
              <a:rPr lang="en-IN" sz="2400" b="1" dirty="0">
                <a:solidFill>
                  <a:srgbClr val="002060"/>
                </a:solidFill>
              </a:rPr>
              <a:t>; </a:t>
            </a:r>
            <a:r>
              <a:rPr lang="en-IN" sz="2400" b="1" dirty="0" smtClean="0">
                <a:solidFill>
                  <a:srgbClr val="002060"/>
                </a:solidFill>
              </a:rPr>
              <a:t>} </a:t>
            </a:r>
          </a:p>
          <a:p>
            <a:r>
              <a:rPr lang="en-IN" sz="2400" b="1" dirty="0" smtClean="0">
                <a:solidFill>
                  <a:srgbClr val="002060"/>
                </a:solidFill>
              </a:rPr>
              <a:t> k</a:t>
            </a:r>
            <a:r>
              <a:rPr lang="en-IN" sz="2400" b="1" dirty="0">
                <a:solidFill>
                  <a:srgbClr val="002060"/>
                </a:solidFill>
              </a:rPr>
              <a:t>++; </a:t>
            </a:r>
          </a:p>
          <a:p>
            <a:r>
              <a:rPr lang="en-IN" sz="2400" b="1" dirty="0">
                <a:solidFill>
                  <a:srgbClr val="002060"/>
                </a:solidFill>
              </a:rPr>
              <a:t>    } </a:t>
            </a:r>
          </a:p>
          <a:p>
            <a:r>
              <a:rPr lang="en-IN" sz="2400" b="1" dirty="0">
                <a:solidFill>
                  <a:srgbClr val="002060"/>
                </a:solidFill>
              </a:rPr>
              <a:t> </a:t>
            </a:r>
          </a:p>
        </p:txBody>
      </p:sp>
    </p:spTree>
    <p:extLst>
      <p:ext uri="{BB962C8B-B14F-4D97-AF65-F5344CB8AC3E}">
        <p14:creationId xmlns:p14="http://schemas.microsoft.com/office/powerpoint/2010/main" xmlns="" val="2346482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563562"/>
          </a:xfrm>
        </p:spPr>
        <p:txBody>
          <a:bodyPr>
            <a:normAutofit fontScale="90000"/>
          </a:bodyPr>
          <a:lstStyle/>
          <a:p>
            <a:pPr algn="r"/>
            <a:r>
              <a:rPr lang="en-US" b="1" dirty="0" smtClean="0">
                <a:solidFill>
                  <a:srgbClr val="002060"/>
                </a:solidFill>
              </a:rPr>
              <a:t>contd..</a:t>
            </a:r>
            <a:endParaRPr lang="en-US" b="1" dirty="0">
              <a:solidFill>
                <a:srgbClr val="002060"/>
              </a:solidFill>
            </a:endParaRPr>
          </a:p>
        </p:txBody>
      </p:sp>
      <p:sp>
        <p:nvSpPr>
          <p:cNvPr id="5" name="AutoShape 2" descr="Merge Sort Algorithm | 101 Comput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3"/>
          <p:cNvSpPr/>
          <p:nvPr/>
        </p:nvSpPr>
        <p:spPr>
          <a:xfrm>
            <a:off x="790575" y="685800"/>
            <a:ext cx="7924800" cy="6278642"/>
          </a:xfrm>
          <a:prstGeom prst="rect">
            <a:avLst/>
          </a:prstGeom>
        </p:spPr>
        <p:txBody>
          <a:bodyPr wrap="square">
            <a:spAutoFit/>
          </a:bodyPr>
          <a:lstStyle/>
          <a:p>
            <a:r>
              <a:rPr lang="en-IN" dirty="0" smtClean="0"/>
              <a:t>  </a:t>
            </a:r>
            <a:endParaRPr lang="en-IN" dirty="0"/>
          </a:p>
          <a:p>
            <a:r>
              <a:rPr lang="en-IN" sz="2400" b="1" dirty="0" smtClean="0">
                <a:solidFill>
                  <a:srgbClr val="002060"/>
                </a:solidFill>
              </a:rPr>
              <a:t>/* </a:t>
            </a:r>
            <a:r>
              <a:rPr lang="en-IN" sz="2400" b="1" dirty="0">
                <a:solidFill>
                  <a:srgbClr val="002060"/>
                </a:solidFill>
              </a:rPr>
              <a:t>Copy the remaining elements of L[], if there </a:t>
            </a:r>
            <a:r>
              <a:rPr lang="en-IN" sz="2400" b="1" dirty="0" smtClean="0">
                <a:solidFill>
                  <a:srgbClr val="002060"/>
                </a:solidFill>
              </a:rPr>
              <a:t>are </a:t>
            </a:r>
            <a:r>
              <a:rPr lang="en-IN" sz="2400" b="1" dirty="0">
                <a:solidFill>
                  <a:srgbClr val="002060"/>
                </a:solidFill>
              </a:rPr>
              <a:t>any */</a:t>
            </a:r>
          </a:p>
          <a:p>
            <a:r>
              <a:rPr lang="en-IN" sz="2400" b="1" dirty="0">
                <a:solidFill>
                  <a:srgbClr val="002060"/>
                </a:solidFill>
              </a:rPr>
              <a:t>    while (</a:t>
            </a:r>
            <a:r>
              <a:rPr lang="en-IN" sz="2400" b="1" dirty="0" err="1">
                <a:solidFill>
                  <a:srgbClr val="002060"/>
                </a:solidFill>
              </a:rPr>
              <a:t>i</a:t>
            </a:r>
            <a:r>
              <a:rPr lang="en-IN" sz="2400" b="1" dirty="0">
                <a:solidFill>
                  <a:srgbClr val="002060"/>
                </a:solidFill>
              </a:rPr>
              <a:t> &lt; n1) </a:t>
            </a:r>
          </a:p>
          <a:p>
            <a:r>
              <a:rPr lang="en-IN" sz="2400" b="1" dirty="0">
                <a:solidFill>
                  <a:srgbClr val="002060"/>
                </a:solidFill>
              </a:rPr>
              <a:t>    { </a:t>
            </a:r>
          </a:p>
          <a:p>
            <a:r>
              <a:rPr lang="en-IN" sz="2400" b="1" dirty="0">
                <a:solidFill>
                  <a:srgbClr val="002060"/>
                </a:solidFill>
              </a:rPr>
              <a:t>        </a:t>
            </a:r>
            <a:r>
              <a:rPr lang="en-IN" sz="2400" b="1" dirty="0" err="1">
                <a:solidFill>
                  <a:srgbClr val="002060"/>
                </a:solidFill>
              </a:rPr>
              <a:t>arr</a:t>
            </a:r>
            <a:r>
              <a:rPr lang="en-IN" sz="2400" b="1" dirty="0">
                <a:solidFill>
                  <a:srgbClr val="002060"/>
                </a:solidFill>
              </a:rPr>
              <a:t>[k] = L[</a:t>
            </a:r>
            <a:r>
              <a:rPr lang="en-IN" sz="2400" b="1" dirty="0" err="1">
                <a:solidFill>
                  <a:srgbClr val="002060"/>
                </a:solidFill>
              </a:rPr>
              <a:t>i</a:t>
            </a:r>
            <a:r>
              <a:rPr lang="en-IN" sz="2400" b="1" dirty="0">
                <a:solidFill>
                  <a:srgbClr val="002060"/>
                </a:solidFill>
              </a:rPr>
              <a:t>]; </a:t>
            </a:r>
          </a:p>
          <a:p>
            <a:r>
              <a:rPr lang="en-IN" sz="2400" b="1" dirty="0">
                <a:solidFill>
                  <a:srgbClr val="002060"/>
                </a:solidFill>
              </a:rPr>
              <a:t>        </a:t>
            </a:r>
            <a:r>
              <a:rPr lang="en-IN" sz="2400" b="1" dirty="0" err="1">
                <a:solidFill>
                  <a:srgbClr val="002060"/>
                </a:solidFill>
              </a:rPr>
              <a:t>i</a:t>
            </a:r>
            <a:r>
              <a:rPr lang="en-IN" sz="2400" b="1" dirty="0">
                <a:solidFill>
                  <a:srgbClr val="002060"/>
                </a:solidFill>
              </a:rPr>
              <a:t>++; </a:t>
            </a:r>
          </a:p>
          <a:p>
            <a:r>
              <a:rPr lang="en-IN" sz="2400" b="1" dirty="0">
                <a:solidFill>
                  <a:srgbClr val="002060"/>
                </a:solidFill>
              </a:rPr>
              <a:t>        k++; </a:t>
            </a:r>
          </a:p>
          <a:p>
            <a:r>
              <a:rPr lang="en-IN" sz="2400" b="1" dirty="0">
                <a:solidFill>
                  <a:srgbClr val="002060"/>
                </a:solidFill>
              </a:rPr>
              <a:t>    } </a:t>
            </a:r>
          </a:p>
          <a:p>
            <a:r>
              <a:rPr lang="en-IN" sz="2400" b="1" dirty="0">
                <a:solidFill>
                  <a:srgbClr val="002060"/>
                </a:solidFill>
              </a:rPr>
              <a:t>  </a:t>
            </a:r>
            <a:r>
              <a:rPr lang="en-IN" sz="2400" b="1" dirty="0" smtClean="0">
                <a:solidFill>
                  <a:srgbClr val="002060"/>
                </a:solidFill>
              </a:rPr>
              <a:t>    </a:t>
            </a:r>
            <a:r>
              <a:rPr lang="en-IN" sz="2400" b="1" dirty="0">
                <a:solidFill>
                  <a:srgbClr val="002060"/>
                </a:solidFill>
              </a:rPr>
              <a:t>/* Copy the remaining elements of R[], if there </a:t>
            </a:r>
            <a:r>
              <a:rPr lang="en-IN" sz="2400" b="1" dirty="0" smtClean="0">
                <a:solidFill>
                  <a:srgbClr val="002060"/>
                </a:solidFill>
              </a:rPr>
              <a:t>are </a:t>
            </a:r>
            <a:r>
              <a:rPr lang="en-IN" sz="2400" b="1" dirty="0">
                <a:solidFill>
                  <a:srgbClr val="002060"/>
                </a:solidFill>
              </a:rPr>
              <a:t>any */</a:t>
            </a:r>
          </a:p>
          <a:p>
            <a:r>
              <a:rPr lang="en-IN" sz="2400" b="1" dirty="0">
                <a:solidFill>
                  <a:srgbClr val="002060"/>
                </a:solidFill>
              </a:rPr>
              <a:t>    while (j &lt; n2) </a:t>
            </a:r>
          </a:p>
          <a:p>
            <a:r>
              <a:rPr lang="en-IN" sz="2400" b="1" dirty="0">
                <a:solidFill>
                  <a:srgbClr val="002060"/>
                </a:solidFill>
              </a:rPr>
              <a:t>    { </a:t>
            </a:r>
          </a:p>
          <a:p>
            <a:r>
              <a:rPr lang="en-IN" sz="2400" b="1" dirty="0">
                <a:solidFill>
                  <a:srgbClr val="002060"/>
                </a:solidFill>
              </a:rPr>
              <a:t>        </a:t>
            </a:r>
            <a:r>
              <a:rPr lang="en-IN" sz="2400" b="1" dirty="0" err="1">
                <a:solidFill>
                  <a:srgbClr val="002060"/>
                </a:solidFill>
              </a:rPr>
              <a:t>arr</a:t>
            </a:r>
            <a:r>
              <a:rPr lang="en-IN" sz="2400" b="1" dirty="0">
                <a:solidFill>
                  <a:srgbClr val="002060"/>
                </a:solidFill>
              </a:rPr>
              <a:t>[k] = R[j]; </a:t>
            </a:r>
          </a:p>
          <a:p>
            <a:r>
              <a:rPr lang="en-IN" sz="2400" b="1" dirty="0">
                <a:solidFill>
                  <a:srgbClr val="002060"/>
                </a:solidFill>
              </a:rPr>
              <a:t>        </a:t>
            </a:r>
            <a:r>
              <a:rPr lang="en-IN" sz="2400" b="1" dirty="0" err="1">
                <a:solidFill>
                  <a:srgbClr val="002060"/>
                </a:solidFill>
              </a:rPr>
              <a:t>j++</a:t>
            </a:r>
            <a:r>
              <a:rPr lang="en-IN" sz="2400" b="1" dirty="0">
                <a:solidFill>
                  <a:srgbClr val="002060"/>
                </a:solidFill>
              </a:rPr>
              <a:t>; </a:t>
            </a:r>
          </a:p>
          <a:p>
            <a:r>
              <a:rPr lang="en-IN" sz="2400" b="1" dirty="0">
                <a:solidFill>
                  <a:srgbClr val="002060"/>
                </a:solidFill>
              </a:rPr>
              <a:t>        k++; </a:t>
            </a:r>
          </a:p>
          <a:p>
            <a:r>
              <a:rPr lang="en-IN" sz="2400" b="1" dirty="0">
                <a:solidFill>
                  <a:srgbClr val="002060"/>
                </a:solidFill>
              </a:rPr>
              <a:t>    } </a:t>
            </a:r>
          </a:p>
          <a:p>
            <a:r>
              <a:rPr lang="en-IN" sz="2400" b="1" dirty="0">
                <a:solidFill>
                  <a:srgbClr val="002060"/>
                </a:solidFill>
              </a:rPr>
              <a:t>} </a:t>
            </a:r>
          </a:p>
          <a:p>
            <a:r>
              <a:rPr lang="en-IN" sz="2400" b="1" dirty="0">
                <a:solidFill>
                  <a:srgbClr val="002060"/>
                </a:solidFill>
              </a:rPr>
              <a:t>  </a:t>
            </a:r>
          </a:p>
        </p:txBody>
      </p:sp>
    </p:spTree>
    <p:extLst>
      <p:ext uri="{BB962C8B-B14F-4D97-AF65-F5344CB8AC3E}">
        <p14:creationId xmlns:p14="http://schemas.microsoft.com/office/powerpoint/2010/main" xmlns="" val="2124626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2. Insertion Sort</a:t>
            </a:r>
            <a:endParaRPr lang="en-US" dirty="0"/>
          </a:p>
        </p:txBody>
      </p:sp>
      <p:sp>
        <p:nvSpPr>
          <p:cNvPr id="3" name="Content Placeholder 2"/>
          <p:cNvSpPr>
            <a:spLocks noGrp="1"/>
          </p:cNvSpPr>
          <p:nvPr>
            <p:ph idx="1"/>
          </p:nvPr>
        </p:nvSpPr>
        <p:spPr/>
        <p:txBody>
          <a:bodyPr/>
          <a:lstStyle/>
          <a:p>
            <a:endParaRPr lang="en-US"/>
          </a:p>
        </p:txBody>
      </p:sp>
      <p:pic>
        <p:nvPicPr>
          <p:cNvPr id="2050" name="Picture 2" descr="https://media.geeksforgeeks.org/wp-content/uploads/insertionsort.png"/>
          <p:cNvPicPr>
            <a:picLocks noChangeAspect="1" noChangeArrowheads="1"/>
          </p:cNvPicPr>
          <p:nvPr/>
        </p:nvPicPr>
        <p:blipFill>
          <a:blip r:embed="rId2" cstate="print"/>
          <a:srcRect/>
          <a:stretch>
            <a:fillRect/>
          </a:stretch>
        </p:blipFill>
        <p:spPr bwMode="auto">
          <a:xfrm>
            <a:off x="457200" y="914400"/>
            <a:ext cx="7696200" cy="541972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77500" lnSpcReduction="20000"/>
          </a:bodyPr>
          <a:lstStyle/>
          <a:p>
            <a:pPr marL="0" indent="0">
              <a:buNone/>
            </a:pPr>
            <a:r>
              <a:rPr lang="en-US" b="1" dirty="0" smtClean="0">
                <a:solidFill>
                  <a:srgbClr val="002060"/>
                </a:solidFill>
              </a:rPr>
              <a:t>	</a:t>
            </a:r>
            <a:r>
              <a:rPr lang="en-US" b="1" dirty="0" smtClean="0">
                <a:solidFill>
                  <a:srgbClr val="C00000"/>
                </a:solidFill>
              </a:rPr>
              <a:t>0	1	2	3	4	5	6	7	</a:t>
            </a:r>
          </a:p>
          <a:p>
            <a:pPr marL="0" indent="0">
              <a:buNone/>
            </a:pPr>
            <a:r>
              <a:rPr lang="en-US" b="1" dirty="0" smtClean="0">
                <a:solidFill>
                  <a:srgbClr val="C00000"/>
                </a:solidFill>
              </a:rPr>
              <a:t>	4	3	2	10	12	1	5	6</a:t>
            </a:r>
          </a:p>
          <a:p>
            <a:r>
              <a:rPr lang="en-US" b="1" dirty="0" smtClean="0">
                <a:solidFill>
                  <a:srgbClr val="002060"/>
                </a:solidFill>
              </a:rPr>
              <a:t>N=8</a:t>
            </a:r>
          </a:p>
          <a:p>
            <a:r>
              <a:rPr lang="en-US" b="1" dirty="0" err="1" smtClean="0">
                <a:solidFill>
                  <a:srgbClr val="C00000"/>
                </a:solidFill>
              </a:rPr>
              <a:t>i</a:t>
            </a:r>
            <a:r>
              <a:rPr lang="en-US" b="1" dirty="0" smtClean="0">
                <a:solidFill>
                  <a:srgbClr val="C00000"/>
                </a:solidFill>
              </a:rPr>
              <a:t>=1,2,3,4,5,6,7</a:t>
            </a:r>
          </a:p>
          <a:p>
            <a:r>
              <a:rPr lang="en-US" b="1" dirty="0" smtClean="0">
                <a:solidFill>
                  <a:srgbClr val="002060"/>
                </a:solidFill>
              </a:rPr>
              <a:t>Take </a:t>
            </a:r>
            <a:r>
              <a:rPr lang="en-US" b="1" dirty="0" err="1" smtClean="0">
                <a:solidFill>
                  <a:srgbClr val="002060"/>
                </a:solidFill>
              </a:rPr>
              <a:t>i</a:t>
            </a:r>
            <a:r>
              <a:rPr lang="en-US" b="1" dirty="0" smtClean="0">
                <a:solidFill>
                  <a:srgbClr val="002060"/>
                </a:solidFill>
              </a:rPr>
              <a:t>=1</a:t>
            </a:r>
          </a:p>
          <a:p>
            <a:r>
              <a:rPr lang="en-US" b="1" dirty="0" smtClean="0">
                <a:solidFill>
                  <a:srgbClr val="002060"/>
                </a:solidFill>
              </a:rPr>
              <a:t>Key=a[</a:t>
            </a:r>
            <a:r>
              <a:rPr lang="en-US" b="1" dirty="0" err="1" smtClean="0">
                <a:solidFill>
                  <a:srgbClr val="002060"/>
                </a:solidFill>
              </a:rPr>
              <a:t>i</a:t>
            </a:r>
            <a:r>
              <a:rPr lang="en-US" b="1" dirty="0" smtClean="0">
                <a:solidFill>
                  <a:srgbClr val="002060"/>
                </a:solidFill>
              </a:rPr>
              <a:t>]=a[1]=3</a:t>
            </a:r>
          </a:p>
          <a:p>
            <a:r>
              <a:rPr lang="en-US" b="1" dirty="0" smtClean="0">
                <a:solidFill>
                  <a:srgbClr val="002060"/>
                </a:solidFill>
              </a:rPr>
              <a:t>J=i-1=1-1=0 </a:t>
            </a:r>
          </a:p>
          <a:p>
            <a:r>
              <a:rPr lang="en-US" b="1" dirty="0" smtClean="0">
                <a:solidFill>
                  <a:srgbClr val="002060"/>
                </a:solidFill>
              </a:rPr>
              <a:t>Loop : j&gt;=0 and a[j]&gt;key i.e.  a[0]&gt;3  4&gt;3 yes</a:t>
            </a:r>
          </a:p>
          <a:p>
            <a:r>
              <a:rPr lang="en-US" b="1" dirty="0" smtClean="0">
                <a:solidFill>
                  <a:srgbClr val="002060"/>
                </a:solidFill>
              </a:rPr>
              <a:t>A[j+1]=a[j]  a[1]=a[0] </a:t>
            </a:r>
          </a:p>
          <a:p>
            <a:pPr marL="0" indent="0">
              <a:buNone/>
            </a:pPr>
            <a:r>
              <a:rPr lang="en-US" b="1" dirty="0" smtClean="0">
                <a:solidFill>
                  <a:srgbClr val="002060"/>
                </a:solidFill>
              </a:rPr>
              <a:t>      	</a:t>
            </a:r>
            <a:r>
              <a:rPr lang="en-US" b="1" dirty="0" smtClean="0">
                <a:solidFill>
                  <a:srgbClr val="C00000"/>
                </a:solidFill>
              </a:rPr>
              <a:t>4	4	2	10	12	1	5	6</a:t>
            </a:r>
          </a:p>
          <a:p>
            <a:r>
              <a:rPr lang="en-US" b="1" dirty="0" smtClean="0">
                <a:solidFill>
                  <a:srgbClr val="002060"/>
                </a:solidFill>
              </a:rPr>
              <a:t> j=j-1=-1 loop will be false</a:t>
            </a:r>
          </a:p>
          <a:p>
            <a:r>
              <a:rPr lang="en-US" b="1" dirty="0" smtClean="0">
                <a:solidFill>
                  <a:srgbClr val="002060"/>
                </a:solidFill>
              </a:rPr>
              <a:t>After loop a[-1+1]=3</a:t>
            </a:r>
          </a:p>
          <a:p>
            <a:pPr marL="0" indent="0">
              <a:buNone/>
            </a:pPr>
            <a:r>
              <a:rPr lang="en-US" b="1" dirty="0" smtClean="0">
                <a:solidFill>
                  <a:srgbClr val="002060"/>
                </a:solidFill>
              </a:rPr>
              <a:t>	</a:t>
            </a:r>
            <a:r>
              <a:rPr lang="en-US" b="1" dirty="0" smtClean="0">
                <a:solidFill>
                  <a:srgbClr val="C00000"/>
                </a:solidFill>
              </a:rPr>
              <a:t>3	4	2	10	12	1	5	6</a:t>
            </a:r>
          </a:p>
          <a:p>
            <a:endParaRPr lang="en-US" dirty="0" smtClean="0"/>
          </a:p>
          <a:p>
            <a:endParaRPr lang="en-US" dirty="0"/>
          </a:p>
        </p:txBody>
      </p:sp>
      <p:sp>
        <p:nvSpPr>
          <p:cNvPr id="4" name="Title 1"/>
          <p:cNvSpPr>
            <a:spLocks noGrp="1"/>
          </p:cNvSpPr>
          <p:nvPr>
            <p:ph type="title"/>
          </p:nvPr>
        </p:nvSpPr>
        <p:spPr>
          <a:xfrm>
            <a:off x="457200" y="274638"/>
            <a:ext cx="8229600" cy="563562"/>
          </a:xfrm>
        </p:spPr>
        <p:txBody>
          <a:bodyPr>
            <a:normAutofit fontScale="90000"/>
          </a:bodyPr>
          <a:lstStyle/>
          <a:p>
            <a:pPr algn="r"/>
            <a:r>
              <a:rPr lang="en-US" b="1" dirty="0" smtClean="0">
                <a:solidFill>
                  <a:srgbClr val="002060"/>
                </a:solidFill>
              </a:rPr>
              <a:t>contd..</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fontScale="55000" lnSpcReduction="20000"/>
          </a:bodyPr>
          <a:lstStyle/>
          <a:p>
            <a:pPr marL="0" indent="0">
              <a:buNone/>
            </a:pPr>
            <a:r>
              <a:rPr lang="en-US" dirty="0" smtClean="0"/>
              <a:t>	</a:t>
            </a:r>
            <a:r>
              <a:rPr lang="en-US" b="1" dirty="0" smtClean="0">
                <a:solidFill>
                  <a:srgbClr val="C00000"/>
                </a:solidFill>
              </a:rPr>
              <a:t>0	1	2	3	4	5	6	7	</a:t>
            </a:r>
          </a:p>
          <a:p>
            <a:pPr marL="0" indent="0">
              <a:buNone/>
            </a:pPr>
            <a:r>
              <a:rPr lang="en-US" b="1" dirty="0" smtClean="0">
                <a:solidFill>
                  <a:srgbClr val="C00000"/>
                </a:solidFill>
              </a:rPr>
              <a:t>	3	4	2	10	12	1	5	6</a:t>
            </a:r>
          </a:p>
          <a:p>
            <a:r>
              <a:rPr lang="en-US" sz="3600" b="1" dirty="0" smtClean="0">
                <a:solidFill>
                  <a:srgbClr val="002060"/>
                </a:solidFill>
              </a:rPr>
              <a:t>Take </a:t>
            </a:r>
            <a:r>
              <a:rPr lang="en-US" sz="3600" b="1" dirty="0" err="1" smtClean="0">
                <a:solidFill>
                  <a:srgbClr val="002060"/>
                </a:solidFill>
              </a:rPr>
              <a:t>i</a:t>
            </a:r>
            <a:r>
              <a:rPr lang="en-US" sz="3600" b="1" dirty="0" smtClean="0">
                <a:solidFill>
                  <a:srgbClr val="002060"/>
                </a:solidFill>
              </a:rPr>
              <a:t>=2</a:t>
            </a:r>
          </a:p>
          <a:p>
            <a:r>
              <a:rPr lang="en-US" sz="3600" b="1" dirty="0" smtClean="0">
                <a:solidFill>
                  <a:srgbClr val="002060"/>
                </a:solidFill>
              </a:rPr>
              <a:t>Key=a[</a:t>
            </a:r>
            <a:r>
              <a:rPr lang="en-US" sz="3600" b="1" dirty="0" err="1" smtClean="0">
                <a:solidFill>
                  <a:srgbClr val="002060"/>
                </a:solidFill>
              </a:rPr>
              <a:t>i</a:t>
            </a:r>
            <a:r>
              <a:rPr lang="en-US" sz="3600" b="1" dirty="0" smtClean="0">
                <a:solidFill>
                  <a:srgbClr val="002060"/>
                </a:solidFill>
              </a:rPr>
              <a:t>]=a[2]=2</a:t>
            </a:r>
          </a:p>
          <a:p>
            <a:r>
              <a:rPr lang="en-US" sz="3600" b="1" dirty="0" smtClean="0">
                <a:solidFill>
                  <a:srgbClr val="002060"/>
                </a:solidFill>
              </a:rPr>
              <a:t>J=i-1=2-1=1 </a:t>
            </a:r>
          </a:p>
          <a:p>
            <a:r>
              <a:rPr lang="en-US" sz="3600" b="1" dirty="0" smtClean="0">
                <a:solidFill>
                  <a:srgbClr val="002060"/>
                </a:solidFill>
              </a:rPr>
              <a:t>Loop : j&gt;=0 and a[j]&gt;key i.e.  A[1]&gt;2  4&gt;2 yes</a:t>
            </a:r>
          </a:p>
          <a:p>
            <a:r>
              <a:rPr lang="en-US" sz="3600" b="1" dirty="0" smtClean="0">
                <a:solidFill>
                  <a:srgbClr val="002060"/>
                </a:solidFill>
              </a:rPr>
              <a:t>A[j+1]=a[j]  a[2]=a[1]</a:t>
            </a:r>
          </a:p>
          <a:p>
            <a:r>
              <a:rPr lang="en-US" sz="3600" b="1" dirty="0" smtClean="0">
                <a:solidFill>
                  <a:srgbClr val="002060"/>
                </a:solidFill>
              </a:rPr>
              <a:t>3	4	4	10	12	1	5	6</a:t>
            </a:r>
          </a:p>
          <a:p>
            <a:r>
              <a:rPr lang="en-US" sz="3600" b="1" dirty="0" smtClean="0">
                <a:solidFill>
                  <a:srgbClr val="002060"/>
                </a:solidFill>
              </a:rPr>
              <a:t>  j=j-1=1-1 =0   loop again run</a:t>
            </a:r>
          </a:p>
          <a:p>
            <a:r>
              <a:rPr lang="en-US" sz="3600" b="1" dirty="0" smtClean="0">
                <a:solidFill>
                  <a:srgbClr val="002060"/>
                </a:solidFill>
              </a:rPr>
              <a:t>j&gt;=0</a:t>
            </a:r>
          </a:p>
          <a:p>
            <a:r>
              <a:rPr lang="en-US" sz="3600" b="1" dirty="0" smtClean="0">
                <a:solidFill>
                  <a:srgbClr val="002060"/>
                </a:solidFill>
              </a:rPr>
              <a:t> and a[j]&gt;key i.e.  A[0]&gt;2  3&gt;2 yes</a:t>
            </a:r>
          </a:p>
          <a:p>
            <a:r>
              <a:rPr lang="en-US" sz="3600" b="1" dirty="0" smtClean="0">
                <a:solidFill>
                  <a:srgbClr val="002060"/>
                </a:solidFill>
              </a:rPr>
              <a:t>A[j+1]=a[j]  a[1]=a[0]</a:t>
            </a:r>
          </a:p>
          <a:p>
            <a:pPr marL="0" indent="0">
              <a:buNone/>
            </a:pPr>
            <a:r>
              <a:rPr lang="en-US" sz="3600" b="1" dirty="0" smtClean="0">
                <a:solidFill>
                  <a:srgbClr val="002060"/>
                </a:solidFill>
              </a:rPr>
              <a:t>	</a:t>
            </a:r>
            <a:r>
              <a:rPr lang="en-US" sz="3600" b="1" dirty="0" smtClean="0">
                <a:solidFill>
                  <a:srgbClr val="C00000"/>
                </a:solidFill>
              </a:rPr>
              <a:t>3	3	4	10	12	1	5	6</a:t>
            </a:r>
          </a:p>
          <a:p>
            <a:r>
              <a:rPr lang="en-US" sz="3600" b="1" dirty="0" smtClean="0">
                <a:solidFill>
                  <a:srgbClr val="002060"/>
                </a:solidFill>
              </a:rPr>
              <a:t>J=j-1 =0-1=-1 loop will stop</a:t>
            </a:r>
          </a:p>
          <a:p>
            <a:r>
              <a:rPr lang="en-US" sz="3600" b="1" dirty="0" smtClean="0">
                <a:solidFill>
                  <a:srgbClr val="002060"/>
                </a:solidFill>
              </a:rPr>
              <a:t>A[j+1]=key </a:t>
            </a:r>
          </a:p>
          <a:p>
            <a:pPr marL="0" indent="0">
              <a:buNone/>
            </a:pPr>
            <a:r>
              <a:rPr lang="en-US" sz="3600" b="1" dirty="0" smtClean="0">
                <a:solidFill>
                  <a:srgbClr val="002060"/>
                </a:solidFill>
              </a:rPr>
              <a:t>	</a:t>
            </a:r>
            <a:r>
              <a:rPr lang="en-US" sz="3600" b="1" dirty="0" smtClean="0">
                <a:solidFill>
                  <a:srgbClr val="C00000"/>
                </a:solidFill>
              </a:rPr>
              <a:t>2	3	4	10	12	1	5	6</a:t>
            </a:r>
          </a:p>
          <a:p>
            <a:pPr>
              <a:buNone/>
            </a:pPr>
            <a:endParaRPr lang="en-US" dirty="0"/>
          </a:p>
        </p:txBody>
      </p:sp>
      <p:sp>
        <p:nvSpPr>
          <p:cNvPr id="4" name="Title 1"/>
          <p:cNvSpPr>
            <a:spLocks noGrp="1"/>
          </p:cNvSpPr>
          <p:nvPr>
            <p:ph type="title"/>
          </p:nvPr>
        </p:nvSpPr>
        <p:spPr>
          <a:xfrm>
            <a:off x="457200" y="274638"/>
            <a:ext cx="8229600" cy="563562"/>
          </a:xfrm>
        </p:spPr>
        <p:txBody>
          <a:bodyPr>
            <a:normAutofit fontScale="90000"/>
          </a:bodyPr>
          <a:lstStyle/>
          <a:p>
            <a:pPr algn="r"/>
            <a:r>
              <a:rPr lang="en-US" b="1" dirty="0" smtClean="0">
                <a:solidFill>
                  <a:srgbClr val="002060"/>
                </a:solidFill>
              </a:rPr>
              <a:t>contd..</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dirty="0" smtClean="0"/>
              <a:t>	</a:t>
            </a:r>
            <a:r>
              <a:rPr lang="en-US" b="1" dirty="0" smtClean="0">
                <a:solidFill>
                  <a:srgbClr val="C00000"/>
                </a:solidFill>
              </a:rPr>
              <a:t>0	1	2	3	4	5	6	7	2	3	4	10	12	1	5	6</a:t>
            </a:r>
          </a:p>
          <a:p>
            <a:r>
              <a:rPr lang="en-US" b="1" dirty="0" smtClean="0">
                <a:solidFill>
                  <a:srgbClr val="002060"/>
                </a:solidFill>
              </a:rPr>
              <a:t>Take </a:t>
            </a:r>
            <a:r>
              <a:rPr lang="en-US" b="1" dirty="0" err="1" smtClean="0">
                <a:solidFill>
                  <a:srgbClr val="002060"/>
                </a:solidFill>
              </a:rPr>
              <a:t>i</a:t>
            </a:r>
            <a:r>
              <a:rPr lang="en-US" b="1" dirty="0" smtClean="0">
                <a:solidFill>
                  <a:srgbClr val="002060"/>
                </a:solidFill>
              </a:rPr>
              <a:t>=3</a:t>
            </a:r>
          </a:p>
          <a:p>
            <a:r>
              <a:rPr lang="en-US" b="1" dirty="0" smtClean="0">
                <a:solidFill>
                  <a:srgbClr val="002060"/>
                </a:solidFill>
              </a:rPr>
              <a:t>Key=a[</a:t>
            </a:r>
            <a:r>
              <a:rPr lang="en-US" b="1" dirty="0" err="1" smtClean="0">
                <a:solidFill>
                  <a:srgbClr val="002060"/>
                </a:solidFill>
              </a:rPr>
              <a:t>i</a:t>
            </a:r>
            <a:r>
              <a:rPr lang="en-US" b="1" dirty="0" smtClean="0">
                <a:solidFill>
                  <a:srgbClr val="002060"/>
                </a:solidFill>
              </a:rPr>
              <a:t>]=a[3]=10</a:t>
            </a:r>
          </a:p>
          <a:p>
            <a:r>
              <a:rPr lang="en-US" b="1" dirty="0" smtClean="0">
                <a:solidFill>
                  <a:srgbClr val="002060"/>
                </a:solidFill>
              </a:rPr>
              <a:t>J=i-1=3-1=2</a:t>
            </a:r>
          </a:p>
          <a:p>
            <a:r>
              <a:rPr lang="en-US" b="1" dirty="0" smtClean="0">
                <a:solidFill>
                  <a:srgbClr val="002060"/>
                </a:solidFill>
              </a:rPr>
              <a:t>j&gt;=0 but a[2]&gt;key 4&gt;10 Loop will not execute</a:t>
            </a:r>
          </a:p>
          <a:p>
            <a:r>
              <a:rPr lang="en-US" b="1" dirty="0" smtClean="0">
                <a:solidFill>
                  <a:srgbClr val="002060"/>
                </a:solidFill>
              </a:rPr>
              <a:t>A[3]=key</a:t>
            </a:r>
          </a:p>
          <a:p>
            <a:r>
              <a:rPr lang="en-US" b="1" dirty="0" smtClean="0">
                <a:solidFill>
                  <a:srgbClr val="002060"/>
                </a:solidFill>
              </a:rPr>
              <a:t>A[3]=10  No change same</a:t>
            </a:r>
          </a:p>
          <a:p>
            <a:endParaRPr lang="en-US" dirty="0" smtClean="0"/>
          </a:p>
          <a:p>
            <a:pPr>
              <a:buNone/>
            </a:pPr>
            <a:endParaRPr lang="en-US" dirty="0" smtClean="0"/>
          </a:p>
          <a:p>
            <a:endParaRPr lang="en-US" dirty="0"/>
          </a:p>
        </p:txBody>
      </p:sp>
      <p:sp>
        <p:nvSpPr>
          <p:cNvPr id="4" name="Title 1"/>
          <p:cNvSpPr>
            <a:spLocks noGrp="1"/>
          </p:cNvSpPr>
          <p:nvPr>
            <p:ph type="title"/>
          </p:nvPr>
        </p:nvSpPr>
        <p:spPr>
          <a:xfrm>
            <a:off x="457200" y="274638"/>
            <a:ext cx="8229600" cy="563562"/>
          </a:xfrm>
        </p:spPr>
        <p:txBody>
          <a:bodyPr>
            <a:normAutofit fontScale="90000"/>
          </a:bodyPr>
          <a:lstStyle/>
          <a:p>
            <a:pPr algn="r"/>
            <a:r>
              <a:rPr lang="en-US" b="1" dirty="0" smtClean="0">
                <a:solidFill>
                  <a:srgbClr val="002060"/>
                </a:solidFill>
              </a:rPr>
              <a:t>contd..</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5181600"/>
          </a:xfrm>
        </p:spPr>
        <p:txBody>
          <a:bodyPr>
            <a:normAutofit fontScale="77500" lnSpcReduction="20000"/>
          </a:bodyPr>
          <a:lstStyle/>
          <a:p>
            <a:pPr>
              <a:buNone/>
            </a:pPr>
            <a:r>
              <a:rPr lang="en-US" dirty="0" smtClean="0"/>
              <a:t>		</a:t>
            </a:r>
            <a:r>
              <a:rPr lang="en-US" b="1" dirty="0" smtClean="0">
                <a:solidFill>
                  <a:srgbClr val="FF0000"/>
                </a:solidFill>
              </a:rPr>
              <a:t>0	1	2	3	4</a:t>
            </a:r>
          </a:p>
          <a:p>
            <a:pPr>
              <a:buNone/>
            </a:pPr>
            <a:r>
              <a:rPr lang="en-US" b="1" dirty="0" smtClean="0">
                <a:solidFill>
                  <a:srgbClr val="FF0000"/>
                </a:solidFill>
              </a:rPr>
              <a:t>		64	25	12	22	11</a:t>
            </a:r>
          </a:p>
          <a:p>
            <a:r>
              <a:rPr lang="en-US" dirty="0" smtClean="0">
                <a:solidFill>
                  <a:srgbClr val="7030A0"/>
                </a:solidFill>
              </a:rPr>
              <a:t>N=5</a:t>
            </a:r>
          </a:p>
          <a:p>
            <a:r>
              <a:rPr lang="en-US" b="1" dirty="0" err="1" smtClean="0">
                <a:solidFill>
                  <a:srgbClr val="0070C0"/>
                </a:solidFill>
              </a:rPr>
              <a:t>i</a:t>
            </a:r>
            <a:r>
              <a:rPr lang="en-US" b="1" dirty="0" smtClean="0">
                <a:solidFill>
                  <a:srgbClr val="0070C0"/>
                </a:solidFill>
              </a:rPr>
              <a:t>=0,1,2,3</a:t>
            </a:r>
          </a:p>
          <a:p>
            <a:r>
              <a:rPr lang="en-US" b="1" dirty="0" smtClean="0">
                <a:solidFill>
                  <a:srgbClr val="0070C0"/>
                </a:solidFill>
              </a:rPr>
              <a:t>Take </a:t>
            </a:r>
            <a:r>
              <a:rPr lang="en-US" b="1" dirty="0" err="1" smtClean="0">
                <a:solidFill>
                  <a:srgbClr val="0070C0"/>
                </a:solidFill>
              </a:rPr>
              <a:t>i</a:t>
            </a:r>
            <a:r>
              <a:rPr lang="en-US" b="1" dirty="0" smtClean="0">
                <a:solidFill>
                  <a:srgbClr val="0070C0"/>
                </a:solidFill>
              </a:rPr>
              <a:t>=0,  </a:t>
            </a:r>
            <a:r>
              <a:rPr lang="en-US" b="1" dirty="0" err="1" smtClean="0">
                <a:solidFill>
                  <a:srgbClr val="0070C0"/>
                </a:solidFill>
              </a:rPr>
              <a:t>min_indx</a:t>
            </a:r>
            <a:r>
              <a:rPr lang="en-US" b="1" dirty="0" smtClean="0">
                <a:solidFill>
                  <a:srgbClr val="0070C0"/>
                </a:solidFill>
              </a:rPr>
              <a:t>=0;</a:t>
            </a:r>
          </a:p>
          <a:p>
            <a:r>
              <a:rPr lang="en-US" b="1" dirty="0" smtClean="0">
                <a:solidFill>
                  <a:srgbClr val="002060"/>
                </a:solidFill>
              </a:rPr>
              <a:t>J=1,2,3,4</a:t>
            </a:r>
          </a:p>
          <a:p>
            <a:r>
              <a:rPr lang="en-US" b="1" dirty="0" smtClean="0">
                <a:solidFill>
                  <a:srgbClr val="002060"/>
                </a:solidFill>
              </a:rPr>
              <a:t>Take J=1 ,    a[1]&lt;a[0]  25&lt;64  yes </a:t>
            </a:r>
            <a:r>
              <a:rPr lang="en-US" b="1" dirty="0" err="1" smtClean="0">
                <a:solidFill>
                  <a:srgbClr val="002060"/>
                </a:solidFill>
              </a:rPr>
              <a:t>min_indx</a:t>
            </a:r>
            <a:r>
              <a:rPr lang="en-US" b="1" dirty="0" smtClean="0">
                <a:solidFill>
                  <a:srgbClr val="002060"/>
                </a:solidFill>
              </a:rPr>
              <a:t>=1</a:t>
            </a:r>
          </a:p>
          <a:p>
            <a:r>
              <a:rPr lang="en-US" b="1" dirty="0" smtClean="0">
                <a:solidFill>
                  <a:srgbClr val="002060"/>
                </a:solidFill>
              </a:rPr>
              <a:t>J=2,		a[2]&lt;a[1]   12&lt;25  yes </a:t>
            </a:r>
            <a:r>
              <a:rPr lang="en-US" b="1" dirty="0" err="1" smtClean="0">
                <a:solidFill>
                  <a:srgbClr val="002060"/>
                </a:solidFill>
              </a:rPr>
              <a:t>min_indx</a:t>
            </a:r>
            <a:r>
              <a:rPr lang="en-US" b="1" dirty="0" smtClean="0">
                <a:solidFill>
                  <a:srgbClr val="002060"/>
                </a:solidFill>
              </a:rPr>
              <a:t>=2</a:t>
            </a:r>
          </a:p>
          <a:p>
            <a:r>
              <a:rPr lang="en-US" b="1" dirty="0" smtClean="0">
                <a:solidFill>
                  <a:srgbClr val="002060"/>
                </a:solidFill>
              </a:rPr>
              <a:t>J=3,	             a[3]&lt;a[2]   22&lt;12  No</a:t>
            </a:r>
          </a:p>
          <a:p>
            <a:r>
              <a:rPr lang="en-US" b="1" dirty="0" smtClean="0">
                <a:solidFill>
                  <a:srgbClr val="002060"/>
                </a:solidFill>
              </a:rPr>
              <a:t>J=4   	a[4]&lt;a[2]   11&lt;12  yes </a:t>
            </a:r>
            <a:r>
              <a:rPr lang="en-US" b="1" dirty="0" err="1" smtClean="0">
                <a:solidFill>
                  <a:srgbClr val="002060"/>
                </a:solidFill>
              </a:rPr>
              <a:t>min_indx</a:t>
            </a:r>
            <a:r>
              <a:rPr lang="en-US" b="1" dirty="0" smtClean="0">
                <a:solidFill>
                  <a:srgbClr val="002060"/>
                </a:solidFill>
              </a:rPr>
              <a:t>=4</a:t>
            </a:r>
          </a:p>
          <a:p>
            <a:r>
              <a:rPr lang="en-US" b="1" dirty="0" smtClean="0">
                <a:solidFill>
                  <a:srgbClr val="7030A0"/>
                </a:solidFill>
              </a:rPr>
              <a:t>Now swap the </a:t>
            </a:r>
            <a:r>
              <a:rPr lang="en-US" b="1" dirty="0">
                <a:solidFill>
                  <a:srgbClr val="7030A0"/>
                </a:solidFill>
              </a:rPr>
              <a:t>0</a:t>
            </a:r>
            <a:r>
              <a:rPr lang="en-US" b="1" baseline="30000" dirty="0" smtClean="0">
                <a:solidFill>
                  <a:srgbClr val="7030A0"/>
                </a:solidFill>
              </a:rPr>
              <a:t>th</a:t>
            </a:r>
            <a:r>
              <a:rPr lang="en-US" b="1" dirty="0" smtClean="0">
                <a:solidFill>
                  <a:srgbClr val="7030A0"/>
                </a:solidFill>
              </a:rPr>
              <a:t> element 64 with minimum element found at 4</a:t>
            </a:r>
            <a:r>
              <a:rPr lang="en-US" b="1" baseline="30000" dirty="0" smtClean="0">
                <a:solidFill>
                  <a:srgbClr val="7030A0"/>
                </a:solidFill>
              </a:rPr>
              <a:t>th</a:t>
            </a:r>
            <a:r>
              <a:rPr lang="en-US" b="1" dirty="0" smtClean="0">
                <a:solidFill>
                  <a:srgbClr val="7030A0"/>
                </a:solidFill>
              </a:rPr>
              <a:t> index </a:t>
            </a:r>
            <a:r>
              <a:rPr lang="en-US" b="1" dirty="0" smtClean="0">
                <a:solidFill>
                  <a:srgbClr val="FF0000"/>
                </a:solidFill>
              </a:rPr>
              <a:t>a[0]       a[4]</a:t>
            </a:r>
          </a:p>
          <a:p>
            <a:r>
              <a:rPr lang="en-US" b="1" dirty="0" smtClean="0">
                <a:solidFill>
                  <a:srgbClr val="FF0000"/>
                </a:solidFill>
              </a:rPr>
              <a:t>11</a:t>
            </a:r>
            <a:r>
              <a:rPr lang="en-US" b="1" dirty="0" smtClean="0">
                <a:solidFill>
                  <a:srgbClr val="7030A0"/>
                </a:solidFill>
              </a:rPr>
              <a:t>		25	12	22	</a:t>
            </a:r>
            <a:r>
              <a:rPr lang="en-US" b="1" dirty="0" smtClean="0">
                <a:solidFill>
                  <a:srgbClr val="FF0000"/>
                </a:solidFill>
              </a:rPr>
              <a:t>64</a:t>
            </a:r>
          </a:p>
        </p:txBody>
      </p:sp>
      <p:sp>
        <p:nvSpPr>
          <p:cNvPr id="4" name="Title 1"/>
          <p:cNvSpPr>
            <a:spLocks noGrp="1"/>
          </p:cNvSpPr>
          <p:nvPr>
            <p:ph type="title"/>
          </p:nvPr>
        </p:nvSpPr>
        <p:spPr>
          <a:xfrm>
            <a:off x="457200" y="152400"/>
            <a:ext cx="8229600" cy="1143000"/>
          </a:xfrm>
        </p:spPr>
        <p:txBody>
          <a:bodyPr/>
          <a:lstStyle/>
          <a:p>
            <a:r>
              <a:rPr lang="en-US" b="1" dirty="0" smtClean="0">
                <a:solidFill>
                  <a:srgbClr val="002060"/>
                </a:solidFill>
              </a:rPr>
              <a:t>Selection Sort</a:t>
            </a:r>
            <a:endParaRPr lang="en-US" b="1" dirty="0">
              <a:solidFill>
                <a:srgbClr val="002060"/>
              </a:solidFill>
            </a:endParaRPr>
          </a:p>
        </p:txBody>
      </p:sp>
      <p:cxnSp>
        <p:nvCxnSpPr>
          <p:cNvPr id="6" name="Straight Arrow Connector 5"/>
          <p:cNvCxnSpPr/>
          <p:nvPr/>
        </p:nvCxnSpPr>
        <p:spPr>
          <a:xfrm>
            <a:off x="3733800" y="5410200"/>
            <a:ext cx="4572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a:xfrm>
            <a:off x="3124200" y="6356350"/>
            <a:ext cx="3752056" cy="365125"/>
          </a:xfrm>
        </p:spPr>
        <p:txBody>
          <a:bodyPr/>
          <a:lstStyle/>
          <a:p>
            <a:r>
              <a:rPr lang="en-GB" dirty="0" smtClean="0"/>
              <a:t>&lt;BCSC0807</a:t>
            </a:r>
            <a:r>
              <a:rPr lang="en-GB" dirty="0"/>
              <a:t>:</a:t>
            </a:r>
            <a:r>
              <a:rPr lang="en-GB" dirty="0" smtClean="0"/>
              <a:t>Design and Analysis of Algorithms Lab&gt;</a:t>
            </a:r>
            <a:endParaRPr lang="en-US" dirty="0"/>
          </a:p>
        </p:txBody>
      </p:sp>
      <p:pic>
        <p:nvPicPr>
          <p:cNvPr id="7" name="Picture 6" descr="Related image"/>
          <p:cNvPicPr/>
          <p:nvPr/>
        </p:nvPicPr>
        <p:blipFill>
          <a:blip r:embed="rId2"/>
          <a:srcRect l="3793" t="21970" r="3781" b="23464"/>
          <a:stretch>
            <a:fillRect/>
          </a:stretch>
        </p:blipFill>
        <p:spPr bwMode="auto">
          <a:xfrm>
            <a:off x="214282" y="214290"/>
            <a:ext cx="1622550" cy="82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lnSpcReduction="10000"/>
          </a:bodyPr>
          <a:lstStyle/>
          <a:p>
            <a:pPr marL="0" indent="0">
              <a:buNone/>
            </a:pPr>
            <a:r>
              <a:rPr lang="en-US" dirty="0" smtClean="0"/>
              <a:t>	</a:t>
            </a:r>
            <a:r>
              <a:rPr lang="en-US" b="1" dirty="0" smtClean="0">
                <a:solidFill>
                  <a:srgbClr val="C00000"/>
                </a:solidFill>
              </a:rPr>
              <a:t>0	1	2	3	4	5	6	7	2	3	4	10	12	1	5	6</a:t>
            </a:r>
          </a:p>
          <a:p>
            <a:r>
              <a:rPr lang="en-US" b="1" dirty="0" smtClean="0">
                <a:solidFill>
                  <a:srgbClr val="002060"/>
                </a:solidFill>
              </a:rPr>
              <a:t>Take </a:t>
            </a:r>
            <a:r>
              <a:rPr lang="en-US" b="1" dirty="0" err="1" smtClean="0">
                <a:solidFill>
                  <a:srgbClr val="002060"/>
                </a:solidFill>
              </a:rPr>
              <a:t>i</a:t>
            </a:r>
            <a:r>
              <a:rPr lang="en-US" b="1" dirty="0" smtClean="0">
                <a:solidFill>
                  <a:srgbClr val="002060"/>
                </a:solidFill>
              </a:rPr>
              <a:t>=4</a:t>
            </a:r>
          </a:p>
          <a:p>
            <a:r>
              <a:rPr lang="en-US" b="1" dirty="0" smtClean="0">
                <a:solidFill>
                  <a:srgbClr val="002060"/>
                </a:solidFill>
              </a:rPr>
              <a:t>Key=a[</a:t>
            </a:r>
            <a:r>
              <a:rPr lang="en-US" b="1" dirty="0" err="1" smtClean="0">
                <a:solidFill>
                  <a:srgbClr val="002060"/>
                </a:solidFill>
              </a:rPr>
              <a:t>i</a:t>
            </a:r>
            <a:r>
              <a:rPr lang="en-US" b="1" dirty="0" smtClean="0">
                <a:solidFill>
                  <a:srgbClr val="002060"/>
                </a:solidFill>
              </a:rPr>
              <a:t>]=a[4]=12</a:t>
            </a:r>
          </a:p>
          <a:p>
            <a:r>
              <a:rPr lang="en-US" b="1" dirty="0" smtClean="0">
                <a:solidFill>
                  <a:srgbClr val="002060"/>
                </a:solidFill>
              </a:rPr>
              <a:t>J=i-1=4-1=3</a:t>
            </a:r>
          </a:p>
          <a:p>
            <a:r>
              <a:rPr lang="en-US" b="1" dirty="0" smtClean="0">
                <a:solidFill>
                  <a:srgbClr val="002060"/>
                </a:solidFill>
              </a:rPr>
              <a:t>j&gt;=0 but a[3]&gt;key 12&gt;10 Loop will not execute</a:t>
            </a:r>
          </a:p>
          <a:p>
            <a:r>
              <a:rPr lang="en-US" b="1" dirty="0" smtClean="0">
                <a:solidFill>
                  <a:srgbClr val="002060"/>
                </a:solidFill>
              </a:rPr>
              <a:t>A[3]=key</a:t>
            </a:r>
          </a:p>
          <a:p>
            <a:r>
              <a:rPr lang="en-US" b="1" dirty="0" smtClean="0">
                <a:solidFill>
                  <a:srgbClr val="002060"/>
                </a:solidFill>
              </a:rPr>
              <a:t>A[4]=12  No change again same</a:t>
            </a:r>
          </a:p>
          <a:p>
            <a:endParaRPr lang="en-US" dirty="0"/>
          </a:p>
        </p:txBody>
      </p:sp>
      <p:sp>
        <p:nvSpPr>
          <p:cNvPr id="4" name="Title 1"/>
          <p:cNvSpPr>
            <a:spLocks noGrp="1"/>
          </p:cNvSpPr>
          <p:nvPr>
            <p:ph type="title"/>
          </p:nvPr>
        </p:nvSpPr>
        <p:spPr>
          <a:xfrm>
            <a:off x="457200" y="274638"/>
            <a:ext cx="8229600" cy="563562"/>
          </a:xfrm>
        </p:spPr>
        <p:txBody>
          <a:bodyPr>
            <a:normAutofit fontScale="90000"/>
          </a:bodyPr>
          <a:lstStyle/>
          <a:p>
            <a:pPr algn="r"/>
            <a:r>
              <a:rPr lang="en-US" b="1" dirty="0" smtClean="0">
                <a:solidFill>
                  <a:srgbClr val="002060"/>
                </a:solidFill>
              </a:rPr>
              <a:t>contd..</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85000" lnSpcReduction="20000"/>
          </a:bodyPr>
          <a:lstStyle/>
          <a:p>
            <a:pPr marL="0" indent="0">
              <a:buNone/>
            </a:pPr>
            <a:r>
              <a:rPr lang="en-US" dirty="0" smtClean="0"/>
              <a:t>	</a:t>
            </a:r>
            <a:r>
              <a:rPr lang="en-US" b="1" dirty="0" smtClean="0">
                <a:solidFill>
                  <a:srgbClr val="C00000"/>
                </a:solidFill>
              </a:rPr>
              <a:t>0	1	2	3	4	5	6	7	2	3	4	10	12	1	5	6</a:t>
            </a:r>
          </a:p>
          <a:p>
            <a:r>
              <a:rPr lang="en-US" dirty="0" smtClean="0">
                <a:solidFill>
                  <a:srgbClr val="002060"/>
                </a:solidFill>
              </a:rPr>
              <a:t>Take </a:t>
            </a:r>
            <a:r>
              <a:rPr lang="en-US" dirty="0" err="1" smtClean="0">
                <a:solidFill>
                  <a:srgbClr val="002060"/>
                </a:solidFill>
              </a:rPr>
              <a:t>i</a:t>
            </a:r>
            <a:r>
              <a:rPr lang="en-US" dirty="0" smtClean="0">
                <a:solidFill>
                  <a:srgbClr val="002060"/>
                </a:solidFill>
              </a:rPr>
              <a:t>=5</a:t>
            </a:r>
          </a:p>
          <a:p>
            <a:r>
              <a:rPr lang="en-US" dirty="0" smtClean="0">
                <a:solidFill>
                  <a:srgbClr val="002060"/>
                </a:solidFill>
              </a:rPr>
              <a:t>Key=a[</a:t>
            </a:r>
            <a:r>
              <a:rPr lang="en-US" dirty="0" err="1" smtClean="0">
                <a:solidFill>
                  <a:srgbClr val="002060"/>
                </a:solidFill>
              </a:rPr>
              <a:t>i</a:t>
            </a:r>
            <a:r>
              <a:rPr lang="en-US" dirty="0" smtClean="0">
                <a:solidFill>
                  <a:srgbClr val="002060"/>
                </a:solidFill>
              </a:rPr>
              <a:t>]=a[5]=1</a:t>
            </a:r>
          </a:p>
          <a:p>
            <a:r>
              <a:rPr lang="en-US" dirty="0" smtClean="0">
                <a:solidFill>
                  <a:srgbClr val="002060"/>
                </a:solidFill>
              </a:rPr>
              <a:t>J=i-1=5-1=4</a:t>
            </a:r>
          </a:p>
          <a:p>
            <a:r>
              <a:rPr lang="en-US" dirty="0" smtClean="0">
                <a:solidFill>
                  <a:srgbClr val="002060"/>
                </a:solidFill>
              </a:rPr>
              <a:t>Loop j&gt;=0 a[j]&gt;key 12&gt;1 Yes</a:t>
            </a:r>
          </a:p>
          <a:p>
            <a:r>
              <a:rPr lang="en-US" dirty="0" smtClean="0">
                <a:solidFill>
                  <a:srgbClr val="002060"/>
                </a:solidFill>
              </a:rPr>
              <a:t>A[j+1]=a[j]  a[5]=a[4]</a:t>
            </a:r>
          </a:p>
          <a:p>
            <a:pPr marL="0" indent="0">
              <a:buNone/>
            </a:pPr>
            <a:r>
              <a:rPr lang="en-US" dirty="0" smtClean="0">
                <a:solidFill>
                  <a:srgbClr val="002060"/>
                </a:solidFill>
              </a:rPr>
              <a:t>	</a:t>
            </a:r>
            <a:r>
              <a:rPr lang="en-US" b="1" dirty="0" smtClean="0">
                <a:solidFill>
                  <a:srgbClr val="C00000"/>
                </a:solidFill>
              </a:rPr>
              <a:t>2	3	4	10	12	12	5	6</a:t>
            </a:r>
          </a:p>
          <a:p>
            <a:r>
              <a:rPr lang="en-US" dirty="0" smtClean="0">
                <a:solidFill>
                  <a:srgbClr val="002060"/>
                </a:solidFill>
              </a:rPr>
              <a:t>J=j-1=4-1=3</a:t>
            </a:r>
          </a:p>
          <a:p>
            <a:r>
              <a:rPr lang="en-US" dirty="0" smtClean="0">
                <a:solidFill>
                  <a:srgbClr val="002060"/>
                </a:solidFill>
              </a:rPr>
              <a:t>Loop j&gt;=0 a[j]&gt;key 10&gt;1 Yes</a:t>
            </a:r>
          </a:p>
          <a:p>
            <a:r>
              <a:rPr lang="en-US" dirty="0" smtClean="0">
                <a:solidFill>
                  <a:srgbClr val="002060"/>
                </a:solidFill>
              </a:rPr>
              <a:t>A[4]=a[3]</a:t>
            </a:r>
          </a:p>
          <a:p>
            <a:pPr marL="0" indent="0">
              <a:buNone/>
            </a:pPr>
            <a:r>
              <a:rPr lang="en-US" dirty="0" smtClean="0">
                <a:solidFill>
                  <a:srgbClr val="002060"/>
                </a:solidFill>
              </a:rPr>
              <a:t>	</a:t>
            </a:r>
            <a:r>
              <a:rPr lang="en-US" b="1" dirty="0" smtClean="0">
                <a:solidFill>
                  <a:srgbClr val="C00000"/>
                </a:solidFill>
              </a:rPr>
              <a:t>2	3	4	10	10	12	5	6</a:t>
            </a:r>
          </a:p>
          <a:p>
            <a:endParaRPr lang="en-US" dirty="0" smtClean="0"/>
          </a:p>
          <a:p>
            <a:endParaRPr lang="en-US" dirty="0" smtClean="0"/>
          </a:p>
        </p:txBody>
      </p:sp>
      <p:sp>
        <p:nvSpPr>
          <p:cNvPr id="4" name="Title 1"/>
          <p:cNvSpPr>
            <a:spLocks noGrp="1"/>
          </p:cNvSpPr>
          <p:nvPr>
            <p:ph type="title"/>
          </p:nvPr>
        </p:nvSpPr>
        <p:spPr>
          <a:xfrm>
            <a:off x="457200" y="274638"/>
            <a:ext cx="8229600" cy="563562"/>
          </a:xfrm>
        </p:spPr>
        <p:txBody>
          <a:bodyPr>
            <a:normAutofit fontScale="90000"/>
          </a:bodyPr>
          <a:lstStyle/>
          <a:p>
            <a:pPr algn="r"/>
            <a:r>
              <a:rPr lang="en-US" b="1" dirty="0" smtClean="0">
                <a:solidFill>
                  <a:srgbClr val="002060"/>
                </a:solidFill>
              </a:rPr>
              <a:t>contd..</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pPr algn="r"/>
            <a:r>
              <a:rPr lang="en-US" dirty="0" smtClean="0"/>
              <a:t>contd..</a:t>
            </a:r>
            <a:endParaRPr lang="en-US" dirty="0"/>
          </a:p>
        </p:txBody>
      </p:sp>
      <p:sp>
        <p:nvSpPr>
          <p:cNvPr id="3" name="Content Placeholder 2"/>
          <p:cNvSpPr>
            <a:spLocks noGrp="1"/>
          </p:cNvSpPr>
          <p:nvPr>
            <p:ph idx="1"/>
          </p:nvPr>
        </p:nvSpPr>
        <p:spPr>
          <a:xfrm>
            <a:off x="457200" y="838200"/>
            <a:ext cx="8229600" cy="5791200"/>
          </a:xfrm>
        </p:spPr>
        <p:txBody>
          <a:bodyPr>
            <a:noAutofit/>
          </a:bodyPr>
          <a:lstStyle/>
          <a:p>
            <a:pPr>
              <a:buNone/>
            </a:pPr>
            <a:r>
              <a:rPr lang="en-US" sz="2400" b="1" dirty="0" smtClean="0"/>
              <a:t>void </a:t>
            </a:r>
            <a:r>
              <a:rPr lang="en-US" sz="2400" b="1" dirty="0" err="1" smtClean="0"/>
              <a:t>insertionSort</a:t>
            </a:r>
            <a:r>
              <a:rPr lang="en-US" sz="2400" b="1" dirty="0" smtClean="0"/>
              <a:t>(</a:t>
            </a:r>
            <a:r>
              <a:rPr lang="en-US" sz="2400" b="1" dirty="0" err="1" smtClean="0"/>
              <a:t>int</a:t>
            </a:r>
            <a:r>
              <a:rPr lang="en-US" sz="2400" b="1" dirty="0" smtClean="0"/>
              <a:t> </a:t>
            </a:r>
            <a:r>
              <a:rPr lang="en-US" sz="2400" b="1" dirty="0" err="1" smtClean="0"/>
              <a:t>arr</a:t>
            </a:r>
            <a:r>
              <a:rPr lang="en-US" sz="2400" b="1" dirty="0" smtClean="0"/>
              <a:t>[], </a:t>
            </a:r>
            <a:r>
              <a:rPr lang="en-US" sz="2400" b="1" dirty="0" err="1" smtClean="0"/>
              <a:t>int</a:t>
            </a:r>
            <a:r>
              <a:rPr lang="en-US" sz="2400" b="1" dirty="0" smtClean="0"/>
              <a:t> n) </a:t>
            </a:r>
          </a:p>
          <a:p>
            <a:pPr>
              <a:buNone/>
            </a:pPr>
            <a:r>
              <a:rPr lang="en-US" sz="2400" b="1" dirty="0" smtClean="0"/>
              <a:t>{ </a:t>
            </a:r>
          </a:p>
          <a:p>
            <a:pPr>
              <a:buNone/>
            </a:pPr>
            <a:r>
              <a:rPr lang="en-US" sz="2400" b="1" dirty="0" smtClean="0"/>
              <a:t>    </a:t>
            </a:r>
            <a:r>
              <a:rPr lang="en-US" sz="2400" b="1" dirty="0" err="1" smtClean="0"/>
              <a:t>int</a:t>
            </a:r>
            <a:r>
              <a:rPr lang="en-US" sz="2400" b="1" dirty="0" smtClean="0"/>
              <a:t> </a:t>
            </a:r>
            <a:r>
              <a:rPr lang="en-US" sz="2400" b="1" dirty="0" err="1" smtClean="0"/>
              <a:t>i</a:t>
            </a:r>
            <a:r>
              <a:rPr lang="en-US" sz="2400" b="1" dirty="0" smtClean="0"/>
              <a:t>, key, j; </a:t>
            </a:r>
          </a:p>
          <a:p>
            <a:pPr>
              <a:buNone/>
            </a:pPr>
            <a:r>
              <a:rPr lang="en-US" sz="2400" b="1" dirty="0" smtClean="0"/>
              <a:t>    for (</a:t>
            </a:r>
            <a:r>
              <a:rPr lang="en-US" sz="2400" b="1" dirty="0" err="1" smtClean="0"/>
              <a:t>i</a:t>
            </a:r>
            <a:r>
              <a:rPr lang="en-US" sz="2400" b="1" dirty="0" smtClean="0"/>
              <a:t> = 1; </a:t>
            </a:r>
            <a:r>
              <a:rPr lang="en-US" sz="2400" b="1" dirty="0" err="1" smtClean="0"/>
              <a:t>i</a:t>
            </a:r>
            <a:r>
              <a:rPr lang="en-US" sz="2400" b="1" dirty="0" smtClean="0"/>
              <a:t> &lt; n; </a:t>
            </a:r>
            <a:r>
              <a:rPr lang="en-US" sz="2400" b="1" dirty="0" err="1" smtClean="0"/>
              <a:t>i</a:t>
            </a:r>
            <a:r>
              <a:rPr lang="en-US" sz="2400" b="1" dirty="0" smtClean="0"/>
              <a:t>++) { </a:t>
            </a:r>
          </a:p>
          <a:p>
            <a:pPr>
              <a:buNone/>
            </a:pPr>
            <a:r>
              <a:rPr lang="en-US" sz="2400" b="1" dirty="0" smtClean="0"/>
              <a:t>        key = </a:t>
            </a:r>
            <a:r>
              <a:rPr lang="en-US" sz="2400" b="1" dirty="0" err="1" smtClean="0"/>
              <a:t>arr</a:t>
            </a:r>
            <a:r>
              <a:rPr lang="en-US" sz="2400" b="1" dirty="0" smtClean="0"/>
              <a:t>[</a:t>
            </a:r>
            <a:r>
              <a:rPr lang="en-US" sz="2400" b="1" dirty="0" err="1" smtClean="0"/>
              <a:t>i</a:t>
            </a:r>
            <a:r>
              <a:rPr lang="en-US" sz="2400" b="1" dirty="0" smtClean="0"/>
              <a:t>]; </a:t>
            </a:r>
          </a:p>
          <a:p>
            <a:pPr>
              <a:buNone/>
            </a:pPr>
            <a:r>
              <a:rPr lang="en-US" sz="2400" b="1" dirty="0" smtClean="0"/>
              <a:t>        j = </a:t>
            </a:r>
            <a:r>
              <a:rPr lang="en-US" sz="2400" b="1" dirty="0" err="1" smtClean="0"/>
              <a:t>i</a:t>
            </a:r>
            <a:r>
              <a:rPr lang="en-US" sz="2400" b="1" dirty="0" smtClean="0"/>
              <a:t> - 1; </a:t>
            </a:r>
          </a:p>
          <a:p>
            <a:pPr>
              <a:buNone/>
            </a:pPr>
            <a:r>
              <a:rPr lang="en-US" sz="2400" b="1" dirty="0" smtClean="0"/>
              <a:t>              while (j &gt;= 0 &amp;&amp; </a:t>
            </a:r>
            <a:r>
              <a:rPr lang="en-US" sz="2400" b="1" dirty="0" err="1" smtClean="0"/>
              <a:t>arr</a:t>
            </a:r>
            <a:r>
              <a:rPr lang="en-US" sz="2400" b="1" dirty="0" smtClean="0"/>
              <a:t>[j] &gt; key) { </a:t>
            </a:r>
          </a:p>
          <a:p>
            <a:pPr>
              <a:buNone/>
            </a:pPr>
            <a:r>
              <a:rPr lang="en-US" sz="2400" b="1" dirty="0" smtClean="0"/>
              <a:t>            </a:t>
            </a:r>
            <a:r>
              <a:rPr lang="en-US" sz="2400" b="1" dirty="0" err="1" smtClean="0"/>
              <a:t>arr</a:t>
            </a:r>
            <a:r>
              <a:rPr lang="en-US" sz="2400" b="1" dirty="0" smtClean="0"/>
              <a:t>[j + 1] = </a:t>
            </a:r>
            <a:r>
              <a:rPr lang="en-US" sz="2400" b="1" dirty="0" err="1" smtClean="0"/>
              <a:t>arr</a:t>
            </a:r>
            <a:r>
              <a:rPr lang="en-US" sz="2400" b="1" dirty="0" smtClean="0"/>
              <a:t>[j]; </a:t>
            </a:r>
          </a:p>
          <a:p>
            <a:pPr>
              <a:buNone/>
            </a:pPr>
            <a:r>
              <a:rPr lang="en-US" sz="2400" b="1" dirty="0" smtClean="0"/>
              <a:t>            j = j - 1; </a:t>
            </a:r>
          </a:p>
          <a:p>
            <a:pPr>
              <a:buNone/>
            </a:pPr>
            <a:r>
              <a:rPr lang="en-US" sz="2400" b="1" dirty="0" smtClean="0"/>
              <a:t>        } </a:t>
            </a:r>
          </a:p>
          <a:p>
            <a:pPr>
              <a:buNone/>
            </a:pPr>
            <a:r>
              <a:rPr lang="en-US" sz="2400" b="1" dirty="0" smtClean="0"/>
              <a:t>        </a:t>
            </a:r>
            <a:r>
              <a:rPr lang="en-US" sz="2400" b="1" dirty="0" err="1" smtClean="0"/>
              <a:t>arr</a:t>
            </a:r>
            <a:r>
              <a:rPr lang="en-US" sz="2400" b="1" dirty="0" smtClean="0"/>
              <a:t>[j + 1] = key; </a:t>
            </a:r>
          </a:p>
          <a:p>
            <a:pPr>
              <a:buNone/>
            </a:pPr>
            <a:r>
              <a:rPr lang="en-US" sz="2400" b="1" dirty="0" smtClean="0"/>
              <a:t>    } </a:t>
            </a:r>
          </a:p>
          <a:p>
            <a:pPr>
              <a:buNone/>
            </a:pPr>
            <a:r>
              <a:rPr lang="en-US" sz="2400" b="1" dirty="0" smtClean="0"/>
              <a:t>} </a:t>
            </a:r>
          </a:p>
          <a:p>
            <a:pPr>
              <a:buNone/>
            </a:pP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pPr algn="r"/>
            <a:r>
              <a:rPr lang="en-US" dirty="0" smtClean="0"/>
              <a:t>contd..</a:t>
            </a:r>
            <a:endParaRPr lang="en-US" dirty="0"/>
          </a:p>
        </p:txBody>
      </p:sp>
      <p:pic>
        <p:nvPicPr>
          <p:cNvPr id="1026" name="Picture 2" descr="PHP: Sort a list of elements using Insertion sort - w3resourc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990600"/>
            <a:ext cx="8458200" cy="5715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87811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pPr algn="r"/>
            <a:r>
              <a:rPr lang="en-US" dirty="0" smtClean="0"/>
              <a:t>contd..</a:t>
            </a:r>
            <a:endParaRPr lang="en-US" dirty="0"/>
          </a:p>
        </p:txBody>
      </p:sp>
      <p:sp>
        <p:nvSpPr>
          <p:cNvPr id="3" name="Content Placeholder 2"/>
          <p:cNvSpPr>
            <a:spLocks noGrp="1"/>
          </p:cNvSpPr>
          <p:nvPr>
            <p:ph idx="1"/>
          </p:nvPr>
        </p:nvSpPr>
        <p:spPr>
          <a:xfrm>
            <a:off x="457200" y="685800"/>
            <a:ext cx="8229600" cy="5440363"/>
          </a:xfrm>
        </p:spPr>
        <p:txBody>
          <a:bodyPr>
            <a:noAutofit/>
          </a:bodyPr>
          <a:lstStyle/>
          <a:p>
            <a:pPr>
              <a:buNone/>
            </a:pPr>
            <a:r>
              <a:rPr lang="en-US" sz="2000" dirty="0" smtClean="0"/>
              <a:t>void </a:t>
            </a:r>
            <a:r>
              <a:rPr lang="en-US" sz="2000" dirty="0" err="1" smtClean="0"/>
              <a:t>printArray</a:t>
            </a:r>
            <a:r>
              <a:rPr lang="en-US" sz="2000" dirty="0" smtClean="0"/>
              <a:t>(</a:t>
            </a:r>
            <a:r>
              <a:rPr lang="en-US" sz="2000" dirty="0" err="1" smtClean="0"/>
              <a:t>int</a:t>
            </a:r>
            <a:r>
              <a:rPr lang="en-US" sz="2000" dirty="0" smtClean="0"/>
              <a:t> </a:t>
            </a:r>
            <a:r>
              <a:rPr lang="en-US" sz="2000" dirty="0" err="1" smtClean="0"/>
              <a:t>arr</a:t>
            </a:r>
            <a:r>
              <a:rPr lang="en-US" sz="2000" dirty="0" smtClean="0"/>
              <a:t>[], </a:t>
            </a:r>
            <a:r>
              <a:rPr lang="en-US" sz="2000" dirty="0" err="1" smtClean="0"/>
              <a:t>int</a:t>
            </a:r>
            <a:r>
              <a:rPr lang="en-US" sz="2000" dirty="0" smtClean="0"/>
              <a:t> n) </a:t>
            </a:r>
          </a:p>
          <a:p>
            <a:pPr>
              <a:buNone/>
            </a:pPr>
            <a:r>
              <a:rPr lang="en-US" sz="2000" dirty="0" smtClean="0"/>
              <a:t>{ </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a:t>
            </a:r>
          </a:p>
          <a:p>
            <a:pPr>
              <a:buNone/>
            </a:pPr>
            <a:r>
              <a:rPr lang="en-US" sz="2000" dirty="0" smtClean="0"/>
              <a:t>    for (</a:t>
            </a:r>
            <a:r>
              <a:rPr lang="en-US" sz="2000" dirty="0" err="1" smtClean="0"/>
              <a:t>i</a:t>
            </a:r>
            <a:r>
              <a:rPr lang="en-US" sz="2000" dirty="0" smtClean="0"/>
              <a:t> = 0; </a:t>
            </a:r>
            <a:r>
              <a:rPr lang="en-US" sz="2000" dirty="0" err="1" smtClean="0"/>
              <a:t>i</a:t>
            </a:r>
            <a:r>
              <a:rPr lang="en-US" sz="2000" dirty="0" smtClean="0"/>
              <a:t> &lt; n; </a:t>
            </a:r>
            <a:r>
              <a:rPr lang="en-US" sz="2000" dirty="0" err="1" smtClean="0"/>
              <a:t>i</a:t>
            </a:r>
            <a:r>
              <a:rPr lang="en-US" sz="2000" dirty="0" smtClean="0"/>
              <a:t>++) </a:t>
            </a:r>
          </a:p>
          <a:p>
            <a:pPr>
              <a:buNone/>
            </a:pPr>
            <a:r>
              <a:rPr lang="en-US" sz="2000" dirty="0" smtClean="0"/>
              <a:t>        </a:t>
            </a:r>
            <a:r>
              <a:rPr lang="en-US" sz="2000" dirty="0" err="1" smtClean="0"/>
              <a:t>printf</a:t>
            </a:r>
            <a:r>
              <a:rPr lang="en-US" sz="2000" dirty="0" smtClean="0"/>
              <a:t>("%d ", </a:t>
            </a:r>
            <a:r>
              <a:rPr lang="en-US" sz="2000" dirty="0" err="1" smtClean="0"/>
              <a:t>arr</a:t>
            </a:r>
            <a:r>
              <a:rPr lang="en-US" sz="2000" dirty="0" smtClean="0"/>
              <a:t>[</a:t>
            </a:r>
            <a:r>
              <a:rPr lang="en-US" sz="2000" dirty="0" err="1" smtClean="0"/>
              <a:t>i</a:t>
            </a:r>
            <a:r>
              <a:rPr lang="en-US" sz="2000" dirty="0" smtClean="0"/>
              <a:t>]); </a:t>
            </a:r>
          </a:p>
          <a:p>
            <a:pPr>
              <a:buNone/>
            </a:pPr>
            <a:r>
              <a:rPr lang="en-US" sz="2000" dirty="0" smtClean="0"/>
              <a:t>    </a:t>
            </a:r>
            <a:r>
              <a:rPr lang="en-US" sz="2000" dirty="0" err="1" smtClean="0"/>
              <a:t>printf</a:t>
            </a:r>
            <a:r>
              <a:rPr lang="en-US" sz="2000" dirty="0" smtClean="0"/>
              <a:t>("\n"); </a:t>
            </a:r>
          </a:p>
          <a:p>
            <a:pPr>
              <a:buNone/>
            </a:pPr>
            <a:r>
              <a:rPr lang="en-US" sz="2000" dirty="0" smtClean="0"/>
              <a:t>} </a:t>
            </a:r>
          </a:p>
          <a:p>
            <a:pPr>
              <a:buNone/>
            </a:pPr>
            <a:r>
              <a:rPr lang="en-US" sz="2000" dirty="0" smtClean="0"/>
              <a:t>  /* Driver program to test insertion sort */</a:t>
            </a:r>
          </a:p>
          <a:p>
            <a:pPr>
              <a:buNone/>
            </a:pPr>
            <a:r>
              <a:rPr lang="en-US" sz="2000" dirty="0" err="1" smtClean="0"/>
              <a:t>int</a:t>
            </a:r>
            <a:r>
              <a:rPr lang="en-US" sz="2000" dirty="0" smtClean="0"/>
              <a:t> main() </a:t>
            </a:r>
          </a:p>
          <a:p>
            <a:pPr>
              <a:buNone/>
            </a:pPr>
            <a:r>
              <a:rPr lang="en-US" sz="2000" dirty="0" smtClean="0"/>
              <a:t>{ </a:t>
            </a:r>
          </a:p>
          <a:p>
            <a:pPr>
              <a:buNone/>
            </a:pPr>
            <a:r>
              <a:rPr lang="en-US" sz="2000" dirty="0" smtClean="0"/>
              <a:t>    </a:t>
            </a:r>
            <a:r>
              <a:rPr lang="en-US" sz="2000" dirty="0" err="1" smtClean="0"/>
              <a:t>int</a:t>
            </a:r>
            <a:r>
              <a:rPr lang="en-US" sz="2000" dirty="0" smtClean="0"/>
              <a:t> </a:t>
            </a:r>
            <a:r>
              <a:rPr lang="en-US" sz="2000" dirty="0" err="1" smtClean="0"/>
              <a:t>arr</a:t>
            </a:r>
            <a:r>
              <a:rPr lang="en-US" sz="2000" dirty="0" smtClean="0"/>
              <a:t>[] = { 12, 11, 13, 5, 6 }; </a:t>
            </a:r>
          </a:p>
          <a:p>
            <a:pPr>
              <a:buNone/>
            </a:pPr>
            <a:r>
              <a:rPr lang="en-US" sz="2000" dirty="0" smtClean="0"/>
              <a:t>    </a:t>
            </a:r>
            <a:r>
              <a:rPr lang="en-US" sz="2000" dirty="0" err="1" smtClean="0"/>
              <a:t>int</a:t>
            </a:r>
            <a:r>
              <a:rPr lang="en-US" sz="2000" dirty="0" smtClean="0"/>
              <a:t> n = </a:t>
            </a:r>
            <a:r>
              <a:rPr lang="en-US" sz="2000" dirty="0" err="1" smtClean="0"/>
              <a:t>sizeof</a:t>
            </a:r>
            <a:r>
              <a:rPr lang="en-US" sz="2000" dirty="0" smtClean="0"/>
              <a:t>(</a:t>
            </a:r>
            <a:r>
              <a:rPr lang="en-US" sz="2000" dirty="0" err="1" smtClean="0"/>
              <a:t>arr</a:t>
            </a:r>
            <a:r>
              <a:rPr lang="en-US" sz="2000" dirty="0" smtClean="0"/>
              <a:t>) / </a:t>
            </a:r>
            <a:r>
              <a:rPr lang="en-US" sz="2000" dirty="0" err="1" smtClean="0"/>
              <a:t>sizeof</a:t>
            </a:r>
            <a:r>
              <a:rPr lang="en-US" sz="2000" dirty="0" smtClean="0"/>
              <a:t>(</a:t>
            </a:r>
            <a:r>
              <a:rPr lang="en-US" sz="2000" dirty="0" err="1" smtClean="0"/>
              <a:t>arr</a:t>
            </a:r>
            <a:r>
              <a:rPr lang="en-US" sz="2000" dirty="0" smtClean="0"/>
              <a:t>[0]); </a:t>
            </a:r>
          </a:p>
          <a:p>
            <a:pPr>
              <a:buNone/>
            </a:pPr>
            <a:r>
              <a:rPr lang="en-US" sz="2000" dirty="0" smtClean="0"/>
              <a:t>      </a:t>
            </a:r>
            <a:r>
              <a:rPr lang="en-US" sz="2000" dirty="0" err="1" smtClean="0"/>
              <a:t>insertionSort</a:t>
            </a:r>
            <a:r>
              <a:rPr lang="en-US" sz="2000" dirty="0" smtClean="0"/>
              <a:t>(</a:t>
            </a:r>
            <a:r>
              <a:rPr lang="en-US" sz="2000" dirty="0" err="1" smtClean="0"/>
              <a:t>arr</a:t>
            </a:r>
            <a:r>
              <a:rPr lang="en-US" sz="2000" dirty="0" smtClean="0"/>
              <a:t>, n); </a:t>
            </a:r>
          </a:p>
          <a:p>
            <a:pPr>
              <a:buNone/>
            </a:pPr>
            <a:r>
              <a:rPr lang="en-US" sz="2000" dirty="0" smtClean="0"/>
              <a:t>    </a:t>
            </a:r>
            <a:r>
              <a:rPr lang="en-US" sz="2000" dirty="0" err="1" smtClean="0"/>
              <a:t>printArray</a:t>
            </a:r>
            <a:r>
              <a:rPr lang="en-US" sz="2000" dirty="0" smtClean="0"/>
              <a:t>(</a:t>
            </a:r>
            <a:r>
              <a:rPr lang="en-US" sz="2000" dirty="0" err="1" smtClean="0"/>
              <a:t>arr</a:t>
            </a:r>
            <a:r>
              <a:rPr lang="en-US" sz="2000" dirty="0" smtClean="0"/>
              <a:t>, n); </a:t>
            </a:r>
          </a:p>
          <a:p>
            <a:pPr>
              <a:buNone/>
            </a:pPr>
            <a:r>
              <a:rPr lang="en-US" sz="2000" dirty="0" smtClean="0"/>
              <a:t>      return 0; </a:t>
            </a:r>
          </a:p>
          <a:p>
            <a:pPr>
              <a:buNone/>
            </a:pPr>
            <a:r>
              <a:rPr lang="en-US" sz="2000" dirty="0" smtClean="0"/>
              <a:t>} </a:t>
            </a:r>
          </a:p>
          <a:p>
            <a:pPr>
              <a:buNone/>
            </a:pP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a:t>
            </a:r>
            <a:endParaRPr lang="en-US" dirty="0"/>
          </a:p>
        </p:txBody>
      </p:sp>
      <p:sp>
        <p:nvSpPr>
          <p:cNvPr id="3" name="Content Placeholder 2"/>
          <p:cNvSpPr>
            <a:spLocks noGrp="1"/>
          </p:cNvSpPr>
          <p:nvPr>
            <p:ph idx="1"/>
          </p:nvPr>
        </p:nvSpPr>
        <p:spPr/>
        <p:txBody>
          <a:bodyPr/>
          <a:lstStyle/>
          <a:p>
            <a:endParaRPr lang="en-US"/>
          </a:p>
        </p:txBody>
      </p:sp>
      <p:pic>
        <p:nvPicPr>
          <p:cNvPr id="19458" name="Picture 2" descr="https://www.geeksforgeeks.org/wp-content/uploads/gq/2014/01/QuickSort2.png"/>
          <p:cNvPicPr>
            <a:picLocks noChangeAspect="1" noChangeArrowheads="1"/>
          </p:cNvPicPr>
          <p:nvPr/>
        </p:nvPicPr>
        <p:blipFill>
          <a:blip r:embed="rId2" cstate="print"/>
          <a:srcRect/>
          <a:stretch>
            <a:fillRect/>
          </a:stretch>
        </p:blipFill>
        <p:spPr bwMode="auto">
          <a:xfrm>
            <a:off x="914400" y="1676400"/>
            <a:ext cx="7305675" cy="4038600"/>
          </a:xfrm>
          <a:prstGeom prst="rect">
            <a:avLst/>
          </a:prstGeom>
          <a:noFill/>
        </p:spPr>
      </p:pic>
      <p:cxnSp>
        <p:nvCxnSpPr>
          <p:cNvPr id="5" name="Straight Connector 4"/>
          <p:cNvCxnSpPr/>
          <p:nvPr/>
        </p:nvCxnSpPr>
        <p:spPr>
          <a:xfrm>
            <a:off x="3276600" y="2286000"/>
            <a:ext cx="2362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92763"/>
          </a:xfrm>
        </p:spPr>
        <p:txBody>
          <a:bodyPr>
            <a:normAutofit/>
          </a:bodyPr>
          <a:lstStyle/>
          <a:p>
            <a:pPr>
              <a:buNone/>
            </a:pPr>
            <a:r>
              <a:rPr lang="en-US" sz="2200" b="1" dirty="0" smtClean="0">
                <a:solidFill>
                  <a:srgbClr val="C00000"/>
                </a:solidFill>
              </a:rPr>
              <a:t>	0	1	2	3	4	5	6</a:t>
            </a:r>
          </a:p>
          <a:p>
            <a:pPr>
              <a:buNone/>
            </a:pPr>
            <a:r>
              <a:rPr lang="en-US" sz="2200" b="1" dirty="0" smtClean="0">
                <a:solidFill>
                  <a:srgbClr val="C00000"/>
                </a:solidFill>
              </a:rPr>
              <a:t>	10	80	30	 90	 40	50	70	(N=7)</a:t>
            </a:r>
          </a:p>
          <a:p>
            <a:pPr>
              <a:buNone/>
            </a:pPr>
            <a:r>
              <a:rPr lang="en-US" sz="2200" dirty="0" smtClean="0"/>
              <a:t>Low=0		                                                     high=6</a:t>
            </a:r>
          </a:p>
          <a:p>
            <a:pPr>
              <a:buNone/>
            </a:pPr>
            <a:r>
              <a:rPr lang="en-US" sz="2200" dirty="0" smtClean="0">
                <a:solidFill>
                  <a:srgbClr val="C00000"/>
                </a:solidFill>
              </a:rPr>
              <a:t>Pivot=70</a:t>
            </a:r>
            <a:r>
              <a:rPr lang="en-US" sz="2200" dirty="0" smtClean="0"/>
              <a:t>		</a:t>
            </a:r>
            <a:r>
              <a:rPr lang="en-US" sz="2200" dirty="0" err="1" smtClean="0"/>
              <a:t>i</a:t>
            </a:r>
            <a:r>
              <a:rPr lang="en-US" sz="2200" dirty="0" smtClean="0"/>
              <a:t>=0-1=-1</a:t>
            </a:r>
          </a:p>
          <a:p>
            <a:pPr>
              <a:buNone/>
            </a:pPr>
            <a:r>
              <a:rPr lang="en-US" sz="2200" b="1" dirty="0" smtClean="0">
                <a:solidFill>
                  <a:srgbClr val="002060"/>
                </a:solidFill>
              </a:rPr>
              <a:t>J=0,1,2,3,4,5</a:t>
            </a:r>
          </a:p>
          <a:p>
            <a:pPr>
              <a:buNone/>
            </a:pPr>
            <a:r>
              <a:rPr lang="en-US" sz="2200" dirty="0" smtClean="0">
                <a:solidFill>
                  <a:srgbClr val="002060"/>
                </a:solidFill>
              </a:rPr>
              <a:t>Take J=0       a[0]&lt;pivot	10&lt;70  yes    </a:t>
            </a:r>
            <a:r>
              <a:rPr lang="en-US" sz="2200" dirty="0" err="1" smtClean="0">
                <a:solidFill>
                  <a:srgbClr val="002060"/>
                </a:solidFill>
              </a:rPr>
              <a:t>i</a:t>
            </a:r>
            <a:r>
              <a:rPr lang="en-US" sz="2200" dirty="0" smtClean="0">
                <a:solidFill>
                  <a:srgbClr val="002060"/>
                </a:solidFill>
              </a:rPr>
              <a:t>++=0  swap a[</a:t>
            </a:r>
            <a:r>
              <a:rPr lang="en-US" sz="2200" dirty="0" err="1" smtClean="0">
                <a:solidFill>
                  <a:srgbClr val="002060"/>
                </a:solidFill>
              </a:rPr>
              <a:t>i</a:t>
            </a:r>
            <a:r>
              <a:rPr lang="en-US" sz="2200" dirty="0" smtClean="0">
                <a:solidFill>
                  <a:srgbClr val="002060"/>
                </a:solidFill>
              </a:rPr>
              <a:t>] and a[j] </a:t>
            </a:r>
          </a:p>
          <a:p>
            <a:pPr>
              <a:buNone/>
            </a:pPr>
            <a:r>
              <a:rPr lang="en-US" sz="2200" dirty="0" smtClean="0">
                <a:solidFill>
                  <a:srgbClr val="002060"/>
                </a:solidFill>
              </a:rPr>
              <a:t>No change</a:t>
            </a:r>
          </a:p>
          <a:p>
            <a:pPr>
              <a:buNone/>
            </a:pPr>
            <a:r>
              <a:rPr lang="en-US" sz="2200" dirty="0" smtClean="0"/>
              <a:t>	</a:t>
            </a:r>
            <a:r>
              <a:rPr lang="en-US" sz="2200" b="1" dirty="0" smtClean="0">
                <a:solidFill>
                  <a:srgbClr val="C00000"/>
                </a:solidFill>
              </a:rPr>
              <a:t>0		1	2	3	4	5	6</a:t>
            </a:r>
          </a:p>
          <a:p>
            <a:pPr>
              <a:buNone/>
            </a:pPr>
            <a:r>
              <a:rPr lang="en-US" sz="2200" b="1" dirty="0" smtClean="0">
                <a:solidFill>
                  <a:srgbClr val="C00000"/>
                </a:solidFill>
              </a:rPr>
              <a:t>	10		80	30	 90	 40	50	70	</a:t>
            </a:r>
          </a:p>
          <a:p>
            <a:pPr>
              <a:buNone/>
            </a:pPr>
            <a:r>
              <a:rPr lang="en-US" sz="2200" dirty="0" smtClean="0"/>
              <a:t>Take 	J=1  	a[1]&lt;pivot 	 80&lt;70 	N0</a:t>
            </a:r>
          </a:p>
          <a:p>
            <a:pPr>
              <a:buNone/>
            </a:pPr>
            <a:r>
              <a:rPr lang="en-US" sz="2200" dirty="0" smtClean="0"/>
              <a:t>Take	 j=2  	a[2]&lt;pivot	30&lt;70 Yes  </a:t>
            </a:r>
            <a:r>
              <a:rPr lang="en-US" sz="2200" dirty="0" err="1" smtClean="0"/>
              <a:t>i</a:t>
            </a:r>
            <a:r>
              <a:rPr lang="en-US" sz="2200" dirty="0" smtClean="0"/>
              <a:t>++ swap a[1] and a[2] </a:t>
            </a:r>
          </a:p>
          <a:p>
            <a:pPr>
              <a:buNone/>
            </a:pPr>
            <a:r>
              <a:rPr lang="en-US" sz="2200" dirty="0" smtClean="0"/>
              <a:t>	</a:t>
            </a:r>
            <a:r>
              <a:rPr lang="en-US" sz="2200" b="1" dirty="0" smtClean="0">
                <a:solidFill>
                  <a:srgbClr val="C00000"/>
                </a:solidFill>
              </a:rPr>
              <a:t>0		1	2	3	4	5	6</a:t>
            </a:r>
          </a:p>
          <a:p>
            <a:pPr>
              <a:buNone/>
            </a:pPr>
            <a:r>
              <a:rPr lang="en-US" sz="2200" b="1" dirty="0" smtClean="0">
                <a:solidFill>
                  <a:srgbClr val="C00000"/>
                </a:solidFill>
              </a:rPr>
              <a:t>	10		30	80	 90	 40	50	70</a:t>
            </a:r>
            <a:r>
              <a:rPr lang="en-US" sz="2200" dirty="0" smtClean="0"/>
              <a:t>	</a:t>
            </a:r>
          </a:p>
          <a:p>
            <a:endParaRPr lang="en-US" sz="2000" dirty="0" smtClean="0"/>
          </a:p>
          <a:p>
            <a:endParaRPr lang="en-US" sz="2000" dirty="0" smtClean="0"/>
          </a:p>
          <a:p>
            <a:endParaRPr lang="en-US" sz="2000" dirty="0" smtClean="0"/>
          </a:p>
          <a:p>
            <a:endParaRPr lang="en-US" sz="2000" dirty="0" smtClean="0"/>
          </a:p>
          <a:p>
            <a:endParaRPr lang="en-US" sz="2000" dirty="0" smtClean="0"/>
          </a:p>
          <a:p>
            <a:pPr>
              <a:buNone/>
            </a:pPr>
            <a:endParaRPr lang="en-US" sz="2000" dirty="0" smtClean="0"/>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990600"/>
          </a:xfrm>
        </p:spPr>
        <p:txBody>
          <a:bodyPr>
            <a:normAutofit fontScale="90000"/>
          </a:bodyPr>
          <a:lstStyle/>
          <a:p>
            <a:pPr algn="l"/>
            <a:r>
              <a:rPr lang="en-US" sz="3300" dirty="0" smtClean="0"/>
              <a:t/>
            </a:r>
            <a:br>
              <a:rPr lang="en-US" sz="3300" dirty="0" smtClean="0"/>
            </a:br>
            <a:r>
              <a:rPr lang="en-US" sz="3300" dirty="0" smtClean="0"/>
              <a:t>	</a:t>
            </a:r>
            <a:r>
              <a:rPr lang="en-US" sz="2800" b="1" dirty="0" smtClean="0">
                <a:solidFill>
                  <a:srgbClr val="C00000"/>
                </a:solidFill>
              </a:rPr>
              <a:t>0	1	2	3	4	5	6</a:t>
            </a:r>
            <a:br>
              <a:rPr lang="en-US" sz="2800" b="1" dirty="0" smtClean="0">
                <a:solidFill>
                  <a:srgbClr val="C00000"/>
                </a:solidFill>
              </a:rPr>
            </a:br>
            <a:r>
              <a:rPr lang="en-US" sz="2800" b="1" dirty="0" smtClean="0">
                <a:solidFill>
                  <a:srgbClr val="C00000"/>
                </a:solidFill>
              </a:rPr>
              <a:t>	10	30	80	 90	 40	50	70</a:t>
            </a:r>
            <a:r>
              <a:rPr lang="en-US" sz="3300" b="1" dirty="0" smtClean="0">
                <a:solidFill>
                  <a:srgbClr val="C00000"/>
                </a:solidFill>
              </a:rPr>
              <a:t>	</a:t>
            </a:r>
            <a:br>
              <a:rPr lang="en-US" sz="3300" b="1" dirty="0" smtClean="0">
                <a:solidFill>
                  <a:srgbClr val="C00000"/>
                </a:solidFill>
              </a:rPr>
            </a:br>
            <a:endParaRPr lang="en-US" sz="3300" b="1" dirty="0">
              <a:solidFill>
                <a:srgbClr val="C00000"/>
              </a:solidFill>
            </a:endParaRPr>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pPr>
              <a:buNone/>
            </a:pPr>
            <a:endParaRPr lang="en-US" sz="3800" dirty="0" smtClean="0"/>
          </a:p>
          <a:p>
            <a:pPr>
              <a:buNone/>
            </a:pPr>
            <a:r>
              <a:rPr lang="en-US" sz="3800" dirty="0" smtClean="0"/>
              <a:t>Take j=3 	 a[3]&lt;pivot  90&lt;70  No</a:t>
            </a:r>
          </a:p>
          <a:p>
            <a:pPr>
              <a:buNone/>
            </a:pPr>
            <a:r>
              <a:rPr lang="en-US" sz="3800" dirty="0" smtClean="0"/>
              <a:t>Take j=4  	a[4]&lt;pivot    40&lt;70 yes  </a:t>
            </a:r>
            <a:r>
              <a:rPr lang="en-US" sz="3800" dirty="0" err="1" smtClean="0"/>
              <a:t>i</a:t>
            </a:r>
            <a:r>
              <a:rPr lang="en-US" sz="3800" dirty="0" smtClean="0"/>
              <a:t>++  swap a[2] and a[4]</a:t>
            </a:r>
          </a:p>
          <a:p>
            <a:pPr>
              <a:buNone/>
            </a:pPr>
            <a:r>
              <a:rPr lang="en-US" sz="3800" b="1" dirty="0" smtClean="0">
                <a:solidFill>
                  <a:srgbClr val="C00000"/>
                </a:solidFill>
              </a:rPr>
              <a:t>0		1	2	3	4	5	6</a:t>
            </a:r>
          </a:p>
          <a:p>
            <a:pPr>
              <a:buNone/>
            </a:pPr>
            <a:r>
              <a:rPr lang="en-US" sz="3800" b="1" dirty="0" smtClean="0">
                <a:solidFill>
                  <a:srgbClr val="C00000"/>
                </a:solidFill>
              </a:rPr>
              <a:t>10		30	40	 90	 80	50	70	</a:t>
            </a:r>
          </a:p>
          <a:p>
            <a:pPr>
              <a:buNone/>
            </a:pPr>
            <a:r>
              <a:rPr lang="en-US" sz="3800" dirty="0" smtClean="0"/>
              <a:t>Take j=5      a[5]&lt;pivot a[5]   50&lt;70 yes </a:t>
            </a:r>
            <a:r>
              <a:rPr lang="en-US" sz="3800" dirty="0" err="1" smtClean="0"/>
              <a:t>i</a:t>
            </a:r>
            <a:r>
              <a:rPr lang="en-US" sz="3800" dirty="0" smtClean="0"/>
              <a:t>++   swap a[3]and a[5]</a:t>
            </a:r>
          </a:p>
          <a:p>
            <a:pPr>
              <a:buNone/>
            </a:pPr>
            <a:r>
              <a:rPr lang="en-US" sz="3800" b="1" dirty="0" smtClean="0">
                <a:solidFill>
                  <a:srgbClr val="C00000"/>
                </a:solidFill>
              </a:rPr>
              <a:t>0		1	2	3	4	5	6</a:t>
            </a:r>
          </a:p>
          <a:p>
            <a:pPr>
              <a:buNone/>
            </a:pPr>
            <a:r>
              <a:rPr lang="en-US" sz="3800" b="1" dirty="0" smtClean="0">
                <a:solidFill>
                  <a:srgbClr val="C00000"/>
                </a:solidFill>
              </a:rPr>
              <a:t>10		30	40	 50	 80	90	70</a:t>
            </a:r>
            <a:r>
              <a:rPr lang="en-US" sz="3800" dirty="0" smtClean="0"/>
              <a:t>	</a:t>
            </a:r>
          </a:p>
          <a:p>
            <a:pPr>
              <a:buNone/>
            </a:pPr>
            <a:r>
              <a:rPr lang="en-US" sz="3800" dirty="0" smtClean="0"/>
              <a:t>Loop is ended</a:t>
            </a:r>
          </a:p>
          <a:p>
            <a:pPr>
              <a:buNone/>
            </a:pPr>
            <a:r>
              <a:rPr lang="en-US" sz="3800" dirty="0" smtClean="0"/>
              <a:t>Swap	 a[i+1] and a[high]  </a:t>
            </a:r>
          </a:p>
          <a:p>
            <a:pPr>
              <a:buNone/>
            </a:pPr>
            <a:r>
              <a:rPr lang="en-US" sz="3800" b="1" dirty="0" smtClean="0">
                <a:solidFill>
                  <a:srgbClr val="C00000"/>
                </a:solidFill>
              </a:rPr>
              <a:t>0		1	2	3	4	5	6</a:t>
            </a:r>
          </a:p>
          <a:p>
            <a:pPr>
              <a:buNone/>
            </a:pPr>
            <a:r>
              <a:rPr lang="en-US" sz="3800" b="1" dirty="0" smtClean="0">
                <a:solidFill>
                  <a:srgbClr val="C00000"/>
                </a:solidFill>
              </a:rPr>
              <a:t>10		30	40	 50	 70	90	80</a:t>
            </a:r>
            <a:r>
              <a:rPr lang="en-US" sz="3800" dirty="0" smtClean="0"/>
              <a:t>	</a:t>
            </a:r>
          </a:p>
          <a:p>
            <a:pPr>
              <a:buNone/>
            </a:pPr>
            <a:r>
              <a:rPr lang="en-US" sz="3800" dirty="0" smtClean="0"/>
              <a:t>Return	 i+1  =4</a:t>
            </a:r>
          </a:p>
          <a:p>
            <a:pPr>
              <a:buNone/>
            </a:pPr>
            <a:r>
              <a:rPr lang="en-US" sz="3800" dirty="0" err="1" smtClean="0"/>
              <a:t>Quicksort</a:t>
            </a:r>
            <a:r>
              <a:rPr lang="en-US" sz="3800" dirty="0" smtClean="0"/>
              <a:t>(a,0,3)  and </a:t>
            </a:r>
            <a:r>
              <a:rPr lang="en-US" sz="3800" dirty="0" err="1" smtClean="0"/>
              <a:t>Quicksort</a:t>
            </a:r>
            <a:r>
              <a:rPr lang="en-US" sz="3800" dirty="0" smtClean="0"/>
              <a:t>(a,5,6) </a:t>
            </a:r>
          </a:p>
          <a:p>
            <a:endParaRPr lang="en-US" sz="3800"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000" dirty="0" smtClean="0"/>
              <a:t>	</a:t>
            </a:r>
            <a:r>
              <a:rPr lang="en-US" sz="2000" b="1" dirty="0" smtClean="0">
                <a:solidFill>
                  <a:srgbClr val="C00000"/>
                </a:solidFill>
              </a:rPr>
              <a:t>0	1	2	3	</a:t>
            </a:r>
          </a:p>
          <a:p>
            <a:pPr marL="0" indent="0">
              <a:buNone/>
            </a:pPr>
            <a:r>
              <a:rPr lang="en-US" sz="2000" b="1" dirty="0" smtClean="0">
                <a:solidFill>
                  <a:srgbClr val="C00000"/>
                </a:solidFill>
              </a:rPr>
              <a:t>	10	30	40	 50</a:t>
            </a:r>
          </a:p>
          <a:p>
            <a:r>
              <a:rPr lang="en-US" sz="2000" dirty="0" smtClean="0"/>
              <a:t>Low=0 	high=3</a:t>
            </a:r>
          </a:p>
          <a:p>
            <a:r>
              <a:rPr lang="en-US" sz="2000" dirty="0" err="1" smtClean="0"/>
              <a:t>i</a:t>
            </a:r>
            <a:r>
              <a:rPr lang="en-US" sz="2000" dirty="0" smtClean="0"/>
              <a:t>=low-1=-1  	pivot=50</a:t>
            </a:r>
          </a:p>
          <a:p>
            <a:r>
              <a:rPr lang="en-US" sz="2000" dirty="0" smtClean="0"/>
              <a:t>J=0,1,2</a:t>
            </a:r>
          </a:p>
          <a:p>
            <a:r>
              <a:rPr lang="en-US" sz="2000" dirty="0" smtClean="0"/>
              <a:t>Take 	j=0 a[0]&lt;pivot yes 10&lt;50  </a:t>
            </a:r>
            <a:r>
              <a:rPr lang="en-US" sz="2000" dirty="0" err="1" smtClean="0"/>
              <a:t>i</a:t>
            </a:r>
            <a:r>
              <a:rPr lang="en-US" sz="2000" dirty="0" smtClean="0"/>
              <a:t>++ and swap No change</a:t>
            </a:r>
          </a:p>
          <a:p>
            <a:r>
              <a:rPr lang="en-US" sz="2000" dirty="0" smtClean="0"/>
              <a:t>J=1 	a[1]&lt;pivot 30&lt;50  </a:t>
            </a:r>
            <a:r>
              <a:rPr lang="en-US" sz="2000" dirty="0" err="1" smtClean="0"/>
              <a:t>i</a:t>
            </a:r>
            <a:r>
              <a:rPr lang="en-US" sz="2000" dirty="0" smtClean="0"/>
              <a:t>++ and swap No change</a:t>
            </a:r>
          </a:p>
          <a:p>
            <a:r>
              <a:rPr lang="en-US" sz="2000" dirty="0" smtClean="0"/>
              <a:t>J=2 	a[2]&lt;pivot  40&lt;50  </a:t>
            </a:r>
            <a:r>
              <a:rPr lang="en-US" sz="2000" dirty="0" err="1" smtClean="0"/>
              <a:t>i</a:t>
            </a:r>
            <a:r>
              <a:rPr lang="en-US" sz="2000" dirty="0" smtClean="0"/>
              <a:t>++   and swap No change</a:t>
            </a:r>
          </a:p>
          <a:p>
            <a:endParaRPr lang="en-US" sz="2000" dirty="0" smtClean="0"/>
          </a:p>
          <a:p>
            <a:r>
              <a:rPr lang="en-US" sz="2000" dirty="0" smtClean="0"/>
              <a:t>Swap a[i+1] and a[high]  No change</a:t>
            </a:r>
          </a:p>
          <a:p>
            <a:r>
              <a:rPr lang="en-US" sz="2000" dirty="0" smtClean="0"/>
              <a:t>Return 3</a:t>
            </a:r>
          </a:p>
          <a:p>
            <a:r>
              <a:rPr lang="en-US" sz="2000" dirty="0" err="1" smtClean="0"/>
              <a:t>Quicksort</a:t>
            </a:r>
            <a:r>
              <a:rPr lang="en-US" sz="2000" dirty="0" smtClean="0"/>
              <a:t>(a,0,2) and </a:t>
            </a:r>
            <a:r>
              <a:rPr lang="en-US" sz="2000" dirty="0" err="1" smtClean="0">
                <a:solidFill>
                  <a:srgbClr val="FF0000"/>
                </a:solidFill>
              </a:rPr>
              <a:t>Quicksort</a:t>
            </a:r>
            <a:r>
              <a:rPr lang="en-US" sz="2000" dirty="0" smtClean="0">
                <a:solidFill>
                  <a:srgbClr val="FF0000"/>
                </a:solidFill>
              </a:rPr>
              <a:t>(a,4,3) No call</a:t>
            </a:r>
          </a:p>
          <a:p>
            <a:endParaRPr lang="en-US" sz="2000" dirty="0" smtClean="0"/>
          </a:p>
          <a:p>
            <a:endParaRPr lang="en-US" sz="2000" dirty="0" smtClean="0"/>
          </a:p>
          <a:p>
            <a:endParaRPr lang="en-US" sz="2000" dirty="0" smtClean="0"/>
          </a:p>
          <a:p>
            <a:r>
              <a:rPr lang="en-US" sz="2000" dirty="0" smtClean="0"/>
              <a:t>	</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pPr algn="r"/>
            <a:r>
              <a:rPr lang="en-US" dirty="0" smtClean="0"/>
              <a:t>contd..</a:t>
            </a:r>
            <a:endParaRPr lang="en-US" dirty="0"/>
          </a:p>
        </p:txBody>
      </p:sp>
      <p:sp>
        <p:nvSpPr>
          <p:cNvPr id="3" name="Content Placeholder 2"/>
          <p:cNvSpPr>
            <a:spLocks noGrp="1"/>
          </p:cNvSpPr>
          <p:nvPr>
            <p:ph idx="1"/>
          </p:nvPr>
        </p:nvSpPr>
        <p:spPr>
          <a:xfrm>
            <a:off x="457200" y="381000"/>
            <a:ext cx="8229600" cy="6248400"/>
          </a:xfrm>
        </p:spPr>
        <p:txBody>
          <a:bodyPr>
            <a:noAutofit/>
          </a:bodyPr>
          <a:lstStyle/>
          <a:p>
            <a:pPr>
              <a:buNone/>
            </a:pPr>
            <a:r>
              <a:rPr lang="en-US" sz="1600" dirty="0" smtClean="0"/>
              <a:t>* This function takes last element as pivot, places  the pivot element at its correct position in sorted  array, and places all smaller (smaller than pivot)  to left of pivot and all greater elements to right  of pivot */</a:t>
            </a:r>
          </a:p>
          <a:p>
            <a:pPr>
              <a:buNone/>
            </a:pPr>
            <a:r>
              <a:rPr lang="en-US" sz="2000" dirty="0" err="1" smtClean="0"/>
              <a:t>int</a:t>
            </a:r>
            <a:r>
              <a:rPr lang="en-US" sz="2000" dirty="0" smtClean="0"/>
              <a:t> partition (</a:t>
            </a:r>
            <a:r>
              <a:rPr lang="en-US" sz="2000" dirty="0" err="1" smtClean="0"/>
              <a:t>int</a:t>
            </a:r>
            <a:r>
              <a:rPr lang="en-US" sz="2000" dirty="0" smtClean="0"/>
              <a:t> </a:t>
            </a:r>
            <a:r>
              <a:rPr lang="en-US" sz="2000" dirty="0" err="1" smtClean="0"/>
              <a:t>arr</a:t>
            </a:r>
            <a:r>
              <a:rPr lang="en-US" sz="2000" dirty="0" smtClean="0"/>
              <a:t>[], </a:t>
            </a:r>
            <a:r>
              <a:rPr lang="en-US" sz="2000" dirty="0" err="1" smtClean="0"/>
              <a:t>int</a:t>
            </a:r>
            <a:r>
              <a:rPr lang="en-US" sz="2000" dirty="0" smtClean="0"/>
              <a:t> low, </a:t>
            </a:r>
            <a:r>
              <a:rPr lang="en-US" sz="2000" dirty="0" err="1" smtClean="0"/>
              <a:t>int</a:t>
            </a:r>
            <a:r>
              <a:rPr lang="en-US" sz="2000" dirty="0" smtClean="0"/>
              <a:t> high) </a:t>
            </a:r>
          </a:p>
          <a:p>
            <a:pPr>
              <a:buNone/>
            </a:pPr>
            <a:r>
              <a:rPr lang="en-US" sz="2000" dirty="0" smtClean="0"/>
              <a:t>{ </a:t>
            </a:r>
          </a:p>
          <a:p>
            <a:pPr>
              <a:buNone/>
            </a:pPr>
            <a:r>
              <a:rPr lang="en-US" sz="2000" dirty="0" smtClean="0"/>
              <a:t>    </a:t>
            </a:r>
            <a:r>
              <a:rPr lang="en-US" sz="2000" dirty="0" err="1" smtClean="0"/>
              <a:t>int</a:t>
            </a:r>
            <a:r>
              <a:rPr lang="en-US" sz="2000" dirty="0" smtClean="0"/>
              <a:t> pivot = </a:t>
            </a:r>
            <a:r>
              <a:rPr lang="en-US" sz="2000" dirty="0" err="1" smtClean="0"/>
              <a:t>arr</a:t>
            </a:r>
            <a:r>
              <a:rPr lang="en-US" sz="2000" dirty="0" smtClean="0"/>
              <a:t>[high];    // pivot </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 (low - 1);  // Index of smaller element </a:t>
            </a:r>
          </a:p>
          <a:p>
            <a:pPr>
              <a:buNone/>
            </a:pPr>
            <a:r>
              <a:rPr lang="en-US" sz="2000" dirty="0" smtClean="0"/>
              <a:t>      for (</a:t>
            </a:r>
            <a:r>
              <a:rPr lang="en-US" sz="2000" dirty="0" err="1" smtClean="0"/>
              <a:t>int</a:t>
            </a:r>
            <a:r>
              <a:rPr lang="en-US" sz="2000" dirty="0" smtClean="0"/>
              <a:t> j = low; j &lt;= high- 1; j++) </a:t>
            </a:r>
          </a:p>
          <a:p>
            <a:pPr>
              <a:buNone/>
            </a:pPr>
            <a:r>
              <a:rPr lang="en-US" sz="2000" dirty="0" smtClean="0"/>
              <a:t>    { </a:t>
            </a:r>
          </a:p>
          <a:p>
            <a:pPr>
              <a:buNone/>
            </a:pPr>
            <a:r>
              <a:rPr lang="en-US" sz="2000" dirty="0" smtClean="0"/>
              <a:t>               if (</a:t>
            </a:r>
            <a:r>
              <a:rPr lang="en-US" sz="2000" dirty="0" err="1" smtClean="0"/>
              <a:t>arr</a:t>
            </a:r>
            <a:r>
              <a:rPr lang="en-US" sz="2000" dirty="0" smtClean="0"/>
              <a:t>[j] &lt; pivot) </a:t>
            </a:r>
          </a:p>
          <a:p>
            <a:pPr>
              <a:buNone/>
            </a:pPr>
            <a:r>
              <a:rPr lang="en-US" sz="2000" dirty="0" smtClean="0"/>
              <a:t>        { </a:t>
            </a:r>
          </a:p>
          <a:p>
            <a:pPr>
              <a:buNone/>
            </a:pPr>
            <a:r>
              <a:rPr lang="en-US" sz="2000" dirty="0" smtClean="0"/>
              <a:t>            </a:t>
            </a:r>
            <a:r>
              <a:rPr lang="en-US" sz="2000" dirty="0" err="1" smtClean="0"/>
              <a:t>i</a:t>
            </a:r>
            <a:r>
              <a:rPr lang="en-US" sz="2000" dirty="0" smtClean="0"/>
              <a:t>++;    // increment index of smaller element </a:t>
            </a:r>
          </a:p>
          <a:p>
            <a:pPr>
              <a:buNone/>
            </a:pPr>
            <a:r>
              <a:rPr lang="en-US" sz="2000" dirty="0" smtClean="0"/>
              <a:t>            swap(&amp;</a:t>
            </a:r>
            <a:r>
              <a:rPr lang="en-US" sz="2000" dirty="0" err="1" smtClean="0"/>
              <a:t>arr</a:t>
            </a:r>
            <a:r>
              <a:rPr lang="en-US" sz="2000" dirty="0" smtClean="0"/>
              <a:t>[</a:t>
            </a:r>
            <a:r>
              <a:rPr lang="en-US" sz="2000" dirty="0" err="1" smtClean="0"/>
              <a:t>i</a:t>
            </a:r>
            <a:r>
              <a:rPr lang="en-US" sz="2000" dirty="0" smtClean="0"/>
              <a:t>], &amp;</a:t>
            </a:r>
            <a:r>
              <a:rPr lang="en-US" sz="2000" dirty="0" err="1" smtClean="0"/>
              <a:t>arr</a:t>
            </a:r>
            <a:r>
              <a:rPr lang="en-US" sz="2000" dirty="0" smtClean="0"/>
              <a:t>[j]); </a:t>
            </a:r>
          </a:p>
          <a:p>
            <a:pPr>
              <a:buNone/>
            </a:pPr>
            <a:r>
              <a:rPr lang="en-US" sz="2000" dirty="0" smtClean="0"/>
              <a:t>        } </a:t>
            </a:r>
          </a:p>
          <a:p>
            <a:pPr>
              <a:buNone/>
            </a:pPr>
            <a:r>
              <a:rPr lang="en-US" sz="2000" dirty="0" smtClean="0"/>
              <a:t>    } </a:t>
            </a:r>
          </a:p>
          <a:p>
            <a:pPr>
              <a:buNone/>
            </a:pPr>
            <a:r>
              <a:rPr lang="en-US" sz="2000" dirty="0" smtClean="0"/>
              <a:t>    swap(&amp;</a:t>
            </a:r>
            <a:r>
              <a:rPr lang="en-US" sz="2000" dirty="0" err="1" smtClean="0"/>
              <a:t>arr</a:t>
            </a:r>
            <a:r>
              <a:rPr lang="en-US" sz="2000" dirty="0" smtClean="0"/>
              <a:t>[</a:t>
            </a:r>
            <a:r>
              <a:rPr lang="en-US" sz="2000" dirty="0" err="1" smtClean="0"/>
              <a:t>i</a:t>
            </a:r>
            <a:r>
              <a:rPr lang="en-US" sz="2000" dirty="0" smtClean="0"/>
              <a:t> + 1], &amp;</a:t>
            </a:r>
            <a:r>
              <a:rPr lang="en-US" sz="2000" dirty="0" err="1" smtClean="0"/>
              <a:t>arr</a:t>
            </a:r>
            <a:r>
              <a:rPr lang="en-US" sz="2000" dirty="0" smtClean="0"/>
              <a:t>[high]); </a:t>
            </a:r>
          </a:p>
          <a:p>
            <a:pPr>
              <a:buNone/>
            </a:pPr>
            <a:r>
              <a:rPr lang="en-US" sz="2000" dirty="0" smtClean="0"/>
              <a:t>    return (</a:t>
            </a:r>
            <a:r>
              <a:rPr lang="en-US" sz="2000" dirty="0" err="1" smtClean="0"/>
              <a:t>i</a:t>
            </a:r>
            <a:r>
              <a:rPr lang="en-US" sz="2000" dirty="0" smtClean="0"/>
              <a:t> + 1);</a:t>
            </a:r>
          </a:p>
          <a:p>
            <a:pPr>
              <a:buNone/>
            </a:pPr>
            <a:r>
              <a:rPr lang="en-US" sz="2000" dirty="0" smtClean="0"/>
              <a:t> }</a:t>
            </a:r>
          </a:p>
          <a:p>
            <a:pPr>
              <a:buNone/>
            </a:pPr>
            <a:endParaRPr lang="en-US" sz="2000" dirty="0" smtClean="0"/>
          </a:p>
          <a:p>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b="1" dirty="0" smtClean="0">
                <a:solidFill>
                  <a:srgbClr val="FF0000"/>
                </a:solidFill>
              </a:rPr>
              <a:t>	0	1	2	3	4</a:t>
            </a:r>
          </a:p>
          <a:p>
            <a:pPr marL="0" indent="0">
              <a:buNone/>
            </a:pPr>
            <a:r>
              <a:rPr lang="en-US" b="1" dirty="0" smtClean="0">
                <a:solidFill>
                  <a:srgbClr val="FF0000"/>
                </a:solidFill>
              </a:rPr>
              <a:t>	11	25	12	22	64</a:t>
            </a:r>
          </a:p>
          <a:p>
            <a:r>
              <a:rPr lang="en-US" b="1" dirty="0" smtClean="0">
                <a:solidFill>
                  <a:srgbClr val="7030A0"/>
                </a:solidFill>
              </a:rPr>
              <a:t>Take </a:t>
            </a:r>
            <a:r>
              <a:rPr lang="en-US" b="1" dirty="0" err="1" smtClean="0">
                <a:solidFill>
                  <a:srgbClr val="7030A0"/>
                </a:solidFill>
              </a:rPr>
              <a:t>i</a:t>
            </a:r>
            <a:r>
              <a:rPr lang="en-US" b="1" dirty="0" smtClean="0">
                <a:solidFill>
                  <a:srgbClr val="7030A0"/>
                </a:solidFill>
              </a:rPr>
              <a:t>=1,  </a:t>
            </a:r>
            <a:r>
              <a:rPr lang="en-US" b="1" dirty="0" err="1" smtClean="0">
                <a:solidFill>
                  <a:srgbClr val="7030A0"/>
                </a:solidFill>
              </a:rPr>
              <a:t>min_indx</a:t>
            </a:r>
            <a:r>
              <a:rPr lang="en-US" b="1" dirty="0" smtClean="0">
                <a:solidFill>
                  <a:srgbClr val="7030A0"/>
                </a:solidFill>
              </a:rPr>
              <a:t>=1;</a:t>
            </a:r>
          </a:p>
          <a:p>
            <a:r>
              <a:rPr lang="en-US" b="1" dirty="0" smtClean="0">
                <a:solidFill>
                  <a:srgbClr val="7030A0"/>
                </a:solidFill>
              </a:rPr>
              <a:t>J=2,3,4</a:t>
            </a:r>
          </a:p>
          <a:p>
            <a:r>
              <a:rPr lang="en-US" b="1" dirty="0" smtClean="0">
                <a:solidFill>
                  <a:srgbClr val="002060"/>
                </a:solidFill>
              </a:rPr>
              <a:t>Take J=2 , 	a[2]&lt;a[1]  12&lt;25  yes </a:t>
            </a:r>
            <a:r>
              <a:rPr lang="en-US" b="1" dirty="0" err="1" smtClean="0">
                <a:solidFill>
                  <a:srgbClr val="002060"/>
                </a:solidFill>
              </a:rPr>
              <a:t>min_indx</a:t>
            </a:r>
            <a:r>
              <a:rPr lang="en-US" b="1" dirty="0" smtClean="0">
                <a:solidFill>
                  <a:srgbClr val="002060"/>
                </a:solidFill>
              </a:rPr>
              <a:t>=2</a:t>
            </a:r>
          </a:p>
          <a:p>
            <a:r>
              <a:rPr lang="en-US" b="1" dirty="0" smtClean="0">
                <a:solidFill>
                  <a:srgbClr val="002060"/>
                </a:solidFill>
              </a:rPr>
              <a:t>J=3,		a[3]&lt;a[2]   22&lt;12  NO</a:t>
            </a:r>
          </a:p>
          <a:p>
            <a:r>
              <a:rPr lang="en-US" b="1" dirty="0" smtClean="0">
                <a:solidFill>
                  <a:srgbClr val="002060"/>
                </a:solidFill>
              </a:rPr>
              <a:t>J=4,        		a[4]&lt;a[2]   64&lt;12  NO</a:t>
            </a:r>
          </a:p>
          <a:p>
            <a:r>
              <a:rPr lang="en-US" b="1" dirty="0" smtClean="0">
                <a:solidFill>
                  <a:srgbClr val="7030A0"/>
                </a:solidFill>
              </a:rPr>
              <a:t>Now swap the 1</a:t>
            </a:r>
            <a:r>
              <a:rPr lang="en-US" b="1" baseline="30000" dirty="0" smtClean="0">
                <a:solidFill>
                  <a:srgbClr val="7030A0"/>
                </a:solidFill>
              </a:rPr>
              <a:t>st</a:t>
            </a:r>
            <a:r>
              <a:rPr lang="en-US" b="1" dirty="0" smtClean="0">
                <a:solidFill>
                  <a:srgbClr val="7030A0"/>
                </a:solidFill>
              </a:rPr>
              <a:t> index element 25 with min. element at 2</a:t>
            </a:r>
            <a:r>
              <a:rPr lang="en-US" b="1" baseline="30000" dirty="0" smtClean="0">
                <a:solidFill>
                  <a:srgbClr val="7030A0"/>
                </a:solidFill>
              </a:rPr>
              <a:t>nd</a:t>
            </a:r>
            <a:r>
              <a:rPr lang="en-US" b="1" dirty="0" smtClean="0">
                <a:solidFill>
                  <a:srgbClr val="7030A0"/>
                </a:solidFill>
              </a:rPr>
              <a:t> index </a:t>
            </a:r>
            <a:r>
              <a:rPr lang="en-US" b="1" dirty="0" smtClean="0">
                <a:solidFill>
                  <a:srgbClr val="FF0000"/>
                </a:solidFill>
              </a:rPr>
              <a:t>a[1]       a[2]</a:t>
            </a:r>
            <a:endParaRPr lang="en-US" b="1" dirty="0">
              <a:solidFill>
                <a:srgbClr val="FF0000"/>
              </a:solidFill>
            </a:endParaRPr>
          </a:p>
          <a:p>
            <a:r>
              <a:rPr lang="en-US" b="1" dirty="0" smtClean="0">
                <a:solidFill>
                  <a:srgbClr val="7030A0"/>
                </a:solidFill>
              </a:rPr>
              <a:t>11		</a:t>
            </a:r>
            <a:r>
              <a:rPr lang="en-US" b="1" dirty="0" smtClean="0">
                <a:solidFill>
                  <a:srgbClr val="FF0000"/>
                </a:solidFill>
              </a:rPr>
              <a:t>12	25</a:t>
            </a:r>
            <a:r>
              <a:rPr lang="en-US" b="1" dirty="0" smtClean="0">
                <a:solidFill>
                  <a:srgbClr val="7030A0"/>
                </a:solidFill>
              </a:rPr>
              <a:t>	22	64</a:t>
            </a:r>
          </a:p>
          <a:p>
            <a:endParaRPr lang="en-US" dirty="0"/>
          </a:p>
        </p:txBody>
      </p:sp>
      <p:sp>
        <p:nvSpPr>
          <p:cNvPr id="4" name="Title 1"/>
          <p:cNvSpPr>
            <a:spLocks noGrp="1"/>
          </p:cNvSpPr>
          <p:nvPr>
            <p:ph type="title"/>
          </p:nvPr>
        </p:nvSpPr>
        <p:spPr>
          <a:xfrm>
            <a:off x="457200" y="274638"/>
            <a:ext cx="8229600" cy="1143000"/>
          </a:xfrm>
        </p:spPr>
        <p:txBody>
          <a:bodyPr/>
          <a:lstStyle/>
          <a:p>
            <a:r>
              <a:rPr lang="en-US" b="1" dirty="0" smtClean="0">
                <a:solidFill>
                  <a:srgbClr val="002060"/>
                </a:solidFill>
              </a:rPr>
              <a:t>Selection Sort</a:t>
            </a:r>
            <a:endParaRPr lang="en-US" b="1" dirty="0">
              <a:solidFill>
                <a:srgbClr val="002060"/>
              </a:solidFill>
            </a:endParaRPr>
          </a:p>
        </p:txBody>
      </p:sp>
      <p:cxnSp>
        <p:nvCxnSpPr>
          <p:cNvPr id="6" name="Straight Connector 5"/>
          <p:cNvCxnSpPr/>
          <p:nvPr/>
        </p:nvCxnSpPr>
        <p:spPr>
          <a:xfrm>
            <a:off x="2057400" y="16764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4876800" y="5410200"/>
            <a:ext cx="4572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11"/>
          </p:nvPr>
        </p:nvSpPr>
        <p:spPr>
          <a:xfrm>
            <a:off x="3124200" y="6356350"/>
            <a:ext cx="3752056" cy="365125"/>
          </a:xfrm>
        </p:spPr>
        <p:txBody>
          <a:bodyPr/>
          <a:lstStyle/>
          <a:p>
            <a:r>
              <a:rPr lang="en-GB" dirty="0" smtClean="0"/>
              <a:t>&lt;BCSC0807</a:t>
            </a:r>
            <a:r>
              <a:rPr lang="en-GB" dirty="0"/>
              <a:t>:</a:t>
            </a:r>
            <a:r>
              <a:rPr lang="en-GB" dirty="0" smtClean="0"/>
              <a:t>Design and Analysis of Algorithms Lab&gt;</a:t>
            </a:r>
            <a:endParaRPr lang="en-US" dirty="0"/>
          </a:p>
        </p:txBody>
      </p:sp>
      <p:pic>
        <p:nvPicPr>
          <p:cNvPr id="9" name="Picture 8" descr="Related image"/>
          <p:cNvPicPr/>
          <p:nvPr/>
        </p:nvPicPr>
        <p:blipFill>
          <a:blip r:embed="rId2"/>
          <a:srcRect l="3793" t="21970" r="3781" b="23464"/>
          <a:stretch>
            <a:fillRect/>
          </a:stretch>
        </p:blipFill>
        <p:spPr bwMode="auto">
          <a:xfrm>
            <a:off x="214282" y="214290"/>
            <a:ext cx="1622550" cy="82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r"/>
            <a:r>
              <a:rPr lang="en-US" dirty="0" smtClean="0"/>
              <a:t>contd..</a:t>
            </a:r>
            <a:endParaRPr lang="en-US" dirty="0"/>
          </a:p>
        </p:txBody>
      </p:sp>
      <p:sp>
        <p:nvSpPr>
          <p:cNvPr id="3" name="Content Placeholder 2"/>
          <p:cNvSpPr>
            <a:spLocks noGrp="1"/>
          </p:cNvSpPr>
          <p:nvPr>
            <p:ph idx="1"/>
          </p:nvPr>
        </p:nvSpPr>
        <p:spPr>
          <a:xfrm>
            <a:off x="457200" y="838200"/>
            <a:ext cx="8229600" cy="5791200"/>
          </a:xfrm>
        </p:spPr>
        <p:txBody>
          <a:bodyPr>
            <a:normAutofit fontScale="55000" lnSpcReduction="20000"/>
          </a:bodyPr>
          <a:lstStyle/>
          <a:p>
            <a:pPr>
              <a:buNone/>
            </a:pPr>
            <a:r>
              <a:rPr lang="en-US" sz="3800" dirty="0" smtClean="0"/>
              <a:t>/* The main function that implements </a:t>
            </a:r>
            <a:r>
              <a:rPr lang="en-US" sz="3800" dirty="0" err="1" smtClean="0"/>
              <a:t>QuickSort</a:t>
            </a:r>
            <a:r>
              <a:rPr lang="en-US" sz="3800" dirty="0" smtClean="0"/>
              <a:t> </a:t>
            </a:r>
          </a:p>
          <a:p>
            <a:pPr>
              <a:buNone/>
            </a:pPr>
            <a:r>
              <a:rPr lang="en-US" sz="3800" dirty="0" smtClean="0"/>
              <a:t> </a:t>
            </a:r>
            <a:r>
              <a:rPr lang="en-US" sz="3800" dirty="0" err="1" smtClean="0"/>
              <a:t>arr</a:t>
            </a:r>
            <a:r>
              <a:rPr lang="en-US" sz="3800" dirty="0" smtClean="0"/>
              <a:t>[] --&gt; Array to be sorted, </a:t>
            </a:r>
          </a:p>
          <a:p>
            <a:pPr>
              <a:buNone/>
            </a:pPr>
            <a:r>
              <a:rPr lang="en-US" sz="3800" dirty="0" smtClean="0"/>
              <a:t>  low  --&gt; Starting index, </a:t>
            </a:r>
          </a:p>
          <a:p>
            <a:pPr>
              <a:buNone/>
            </a:pPr>
            <a:r>
              <a:rPr lang="en-US" sz="3800" dirty="0" smtClean="0"/>
              <a:t>  high  --&gt; Ending index */</a:t>
            </a:r>
          </a:p>
          <a:p>
            <a:pPr>
              <a:buNone/>
            </a:pPr>
            <a:r>
              <a:rPr lang="en-US" sz="3800" dirty="0" smtClean="0"/>
              <a:t>void </a:t>
            </a:r>
            <a:r>
              <a:rPr lang="en-US" sz="3800" dirty="0" err="1" smtClean="0"/>
              <a:t>quickSort</a:t>
            </a:r>
            <a:r>
              <a:rPr lang="en-US" sz="3800" dirty="0" smtClean="0"/>
              <a:t>(</a:t>
            </a:r>
            <a:r>
              <a:rPr lang="en-US" sz="3800" dirty="0" err="1" smtClean="0"/>
              <a:t>int</a:t>
            </a:r>
            <a:r>
              <a:rPr lang="en-US" sz="3800" dirty="0" smtClean="0"/>
              <a:t> </a:t>
            </a:r>
            <a:r>
              <a:rPr lang="en-US" sz="3800" dirty="0" err="1" smtClean="0"/>
              <a:t>arr</a:t>
            </a:r>
            <a:r>
              <a:rPr lang="en-US" sz="3800" dirty="0" smtClean="0"/>
              <a:t>[], </a:t>
            </a:r>
            <a:r>
              <a:rPr lang="en-US" sz="3800" dirty="0" err="1" smtClean="0"/>
              <a:t>int</a:t>
            </a:r>
            <a:r>
              <a:rPr lang="en-US" sz="3800" dirty="0" smtClean="0"/>
              <a:t> low, </a:t>
            </a:r>
            <a:r>
              <a:rPr lang="en-US" sz="3800" dirty="0" err="1" smtClean="0"/>
              <a:t>int</a:t>
            </a:r>
            <a:r>
              <a:rPr lang="en-US" sz="3800" dirty="0" smtClean="0"/>
              <a:t> high) </a:t>
            </a:r>
          </a:p>
          <a:p>
            <a:pPr>
              <a:buNone/>
            </a:pPr>
            <a:r>
              <a:rPr lang="en-US" sz="3800" dirty="0" smtClean="0"/>
              <a:t>{ </a:t>
            </a:r>
          </a:p>
          <a:p>
            <a:pPr>
              <a:buNone/>
            </a:pPr>
            <a:r>
              <a:rPr lang="en-US" sz="3800" dirty="0" smtClean="0"/>
              <a:t>    if (low &lt; high) </a:t>
            </a:r>
          </a:p>
          <a:p>
            <a:pPr>
              <a:buNone/>
            </a:pPr>
            <a:r>
              <a:rPr lang="en-US" sz="3800" dirty="0" smtClean="0"/>
              <a:t>    { </a:t>
            </a:r>
          </a:p>
          <a:p>
            <a:pPr>
              <a:buNone/>
            </a:pPr>
            <a:r>
              <a:rPr lang="en-US" sz="3800" dirty="0" smtClean="0"/>
              <a:t>        /* pi is partitioning index, </a:t>
            </a:r>
            <a:r>
              <a:rPr lang="en-US" sz="3800" dirty="0" err="1" smtClean="0"/>
              <a:t>arr</a:t>
            </a:r>
            <a:r>
              <a:rPr lang="en-US" sz="3800" dirty="0" smtClean="0"/>
              <a:t>[p] is now at right place */</a:t>
            </a:r>
          </a:p>
          <a:p>
            <a:pPr>
              <a:buNone/>
            </a:pPr>
            <a:r>
              <a:rPr lang="en-US" sz="3800" dirty="0" smtClean="0"/>
              <a:t>        </a:t>
            </a:r>
            <a:r>
              <a:rPr lang="en-US" sz="3800" dirty="0" err="1" smtClean="0"/>
              <a:t>int</a:t>
            </a:r>
            <a:r>
              <a:rPr lang="en-US" sz="3800" dirty="0" smtClean="0"/>
              <a:t> pi = partition(</a:t>
            </a:r>
            <a:r>
              <a:rPr lang="en-US" sz="3800" dirty="0" err="1" smtClean="0"/>
              <a:t>arr</a:t>
            </a:r>
            <a:r>
              <a:rPr lang="en-US" sz="3800" dirty="0" smtClean="0"/>
              <a:t>, low, high); </a:t>
            </a:r>
          </a:p>
          <a:p>
            <a:pPr>
              <a:buNone/>
            </a:pPr>
            <a:r>
              <a:rPr lang="en-US" sz="3800" dirty="0" smtClean="0"/>
              <a:t>          // Separately sort elements before </a:t>
            </a:r>
          </a:p>
          <a:p>
            <a:pPr>
              <a:buNone/>
            </a:pPr>
            <a:r>
              <a:rPr lang="en-US" sz="3800" dirty="0" smtClean="0"/>
              <a:t>        // partition and after partition </a:t>
            </a:r>
          </a:p>
          <a:p>
            <a:pPr>
              <a:buNone/>
            </a:pPr>
            <a:r>
              <a:rPr lang="en-US" sz="3800" dirty="0" smtClean="0"/>
              <a:t>        </a:t>
            </a:r>
            <a:r>
              <a:rPr lang="en-US" sz="3800" dirty="0" err="1" smtClean="0"/>
              <a:t>quickSort</a:t>
            </a:r>
            <a:r>
              <a:rPr lang="en-US" sz="3800" dirty="0" smtClean="0"/>
              <a:t>(</a:t>
            </a:r>
            <a:r>
              <a:rPr lang="en-US" sz="3800" dirty="0" err="1" smtClean="0"/>
              <a:t>arr</a:t>
            </a:r>
            <a:r>
              <a:rPr lang="en-US" sz="3800" dirty="0" smtClean="0"/>
              <a:t>, low, pi - 1); </a:t>
            </a:r>
          </a:p>
          <a:p>
            <a:pPr>
              <a:buNone/>
            </a:pPr>
            <a:r>
              <a:rPr lang="en-US" sz="3800" dirty="0" smtClean="0"/>
              <a:t>        </a:t>
            </a:r>
            <a:r>
              <a:rPr lang="en-US" sz="3800" dirty="0" err="1" smtClean="0"/>
              <a:t>quickSort</a:t>
            </a:r>
            <a:r>
              <a:rPr lang="en-US" sz="3800" dirty="0" smtClean="0"/>
              <a:t>(</a:t>
            </a:r>
            <a:r>
              <a:rPr lang="en-US" sz="3800" dirty="0" err="1" smtClean="0"/>
              <a:t>arr</a:t>
            </a:r>
            <a:r>
              <a:rPr lang="en-US" sz="3800" dirty="0" smtClean="0"/>
              <a:t>, pi + 1, high); </a:t>
            </a:r>
          </a:p>
          <a:p>
            <a:pPr>
              <a:buNone/>
            </a:pPr>
            <a:r>
              <a:rPr lang="en-US" sz="3800" dirty="0" smtClean="0"/>
              <a:t>    } </a:t>
            </a:r>
          </a:p>
          <a:p>
            <a:pPr>
              <a:buNone/>
            </a:pPr>
            <a:r>
              <a:rPr lang="en-US" sz="3800" dirty="0" smtClean="0"/>
              <a:t>} </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r"/>
            <a:r>
              <a:rPr lang="en-US" dirty="0" smtClean="0"/>
              <a:t>contd..</a:t>
            </a:r>
            <a:endParaRPr lang="en-US" dirty="0"/>
          </a:p>
        </p:txBody>
      </p:sp>
      <p:sp>
        <p:nvSpPr>
          <p:cNvPr id="3" name="Content Placeholder 2"/>
          <p:cNvSpPr>
            <a:spLocks noGrp="1"/>
          </p:cNvSpPr>
          <p:nvPr>
            <p:ph idx="1"/>
          </p:nvPr>
        </p:nvSpPr>
        <p:spPr>
          <a:xfrm>
            <a:off x="457200" y="685800"/>
            <a:ext cx="8229600" cy="5943600"/>
          </a:xfrm>
        </p:spPr>
        <p:txBody>
          <a:bodyPr>
            <a:noAutofit/>
          </a:bodyPr>
          <a:lstStyle/>
          <a:p>
            <a:pPr>
              <a:buNone/>
            </a:pPr>
            <a:r>
              <a:rPr lang="en-US" sz="2100" dirty="0" smtClean="0"/>
              <a:t>void </a:t>
            </a:r>
            <a:r>
              <a:rPr lang="en-US" sz="2100" dirty="0" err="1" smtClean="0"/>
              <a:t>printArray</a:t>
            </a:r>
            <a:r>
              <a:rPr lang="en-US" sz="2100" dirty="0" smtClean="0"/>
              <a:t>(</a:t>
            </a:r>
            <a:r>
              <a:rPr lang="en-US" sz="2100" dirty="0" err="1" smtClean="0"/>
              <a:t>int</a:t>
            </a:r>
            <a:r>
              <a:rPr lang="en-US" sz="2100" dirty="0" smtClean="0"/>
              <a:t> </a:t>
            </a:r>
            <a:r>
              <a:rPr lang="en-US" sz="2100" dirty="0" err="1" smtClean="0"/>
              <a:t>arr</a:t>
            </a:r>
            <a:r>
              <a:rPr lang="en-US" sz="2100" dirty="0" smtClean="0"/>
              <a:t>[], </a:t>
            </a:r>
            <a:r>
              <a:rPr lang="en-US" sz="2100" dirty="0" err="1" smtClean="0"/>
              <a:t>int</a:t>
            </a:r>
            <a:r>
              <a:rPr lang="en-US" sz="2100" dirty="0" smtClean="0"/>
              <a:t> size) </a:t>
            </a:r>
          </a:p>
          <a:p>
            <a:pPr>
              <a:buNone/>
            </a:pPr>
            <a:r>
              <a:rPr lang="en-US" sz="2100" dirty="0" smtClean="0"/>
              <a:t>{ </a:t>
            </a:r>
          </a:p>
          <a:p>
            <a:pPr>
              <a:buNone/>
            </a:pPr>
            <a:r>
              <a:rPr lang="en-US" sz="2100" dirty="0" smtClean="0"/>
              <a:t>    </a:t>
            </a:r>
            <a:r>
              <a:rPr lang="en-US" sz="2100" dirty="0" err="1" smtClean="0"/>
              <a:t>int</a:t>
            </a:r>
            <a:r>
              <a:rPr lang="en-US" sz="2100" dirty="0" smtClean="0"/>
              <a:t> </a:t>
            </a:r>
            <a:r>
              <a:rPr lang="en-US" sz="2100" dirty="0" err="1" smtClean="0"/>
              <a:t>i</a:t>
            </a:r>
            <a:r>
              <a:rPr lang="en-US" sz="2100" dirty="0" smtClean="0"/>
              <a:t>; </a:t>
            </a:r>
          </a:p>
          <a:p>
            <a:pPr>
              <a:buNone/>
            </a:pPr>
            <a:r>
              <a:rPr lang="en-US" sz="2100" dirty="0" smtClean="0"/>
              <a:t>    for (</a:t>
            </a:r>
            <a:r>
              <a:rPr lang="en-US" sz="2100" dirty="0" err="1" smtClean="0"/>
              <a:t>i</a:t>
            </a:r>
            <a:r>
              <a:rPr lang="en-US" sz="2100" dirty="0" smtClean="0"/>
              <a:t>=0; </a:t>
            </a:r>
            <a:r>
              <a:rPr lang="en-US" sz="2100" dirty="0" err="1" smtClean="0"/>
              <a:t>i</a:t>
            </a:r>
            <a:r>
              <a:rPr lang="en-US" sz="2100" dirty="0" smtClean="0"/>
              <a:t> &lt; size; </a:t>
            </a:r>
            <a:r>
              <a:rPr lang="en-US" sz="2100" dirty="0" err="1" smtClean="0"/>
              <a:t>i</a:t>
            </a:r>
            <a:r>
              <a:rPr lang="en-US" sz="2100" dirty="0" smtClean="0"/>
              <a:t>++) </a:t>
            </a:r>
          </a:p>
          <a:p>
            <a:pPr>
              <a:buNone/>
            </a:pPr>
            <a:r>
              <a:rPr lang="en-US" sz="2100" dirty="0" smtClean="0"/>
              <a:t>        </a:t>
            </a:r>
            <a:r>
              <a:rPr lang="en-US" sz="2100" dirty="0" err="1" smtClean="0"/>
              <a:t>printf</a:t>
            </a:r>
            <a:r>
              <a:rPr lang="en-US" sz="2100" dirty="0" smtClean="0"/>
              <a:t>("%d ", </a:t>
            </a:r>
            <a:r>
              <a:rPr lang="en-US" sz="2100" dirty="0" err="1" smtClean="0"/>
              <a:t>arr</a:t>
            </a:r>
            <a:r>
              <a:rPr lang="en-US" sz="2100" dirty="0" smtClean="0"/>
              <a:t>[</a:t>
            </a:r>
            <a:r>
              <a:rPr lang="en-US" sz="2100" dirty="0" err="1" smtClean="0"/>
              <a:t>i</a:t>
            </a:r>
            <a:r>
              <a:rPr lang="en-US" sz="2100" dirty="0" smtClean="0"/>
              <a:t>]); </a:t>
            </a:r>
          </a:p>
          <a:p>
            <a:pPr>
              <a:buNone/>
            </a:pPr>
            <a:r>
              <a:rPr lang="en-US" sz="2100" dirty="0" smtClean="0"/>
              <a:t>    </a:t>
            </a:r>
            <a:r>
              <a:rPr lang="en-US" sz="2100" dirty="0" err="1" smtClean="0"/>
              <a:t>printf</a:t>
            </a:r>
            <a:r>
              <a:rPr lang="en-US" sz="2100" dirty="0" smtClean="0"/>
              <a:t>("n"); </a:t>
            </a:r>
          </a:p>
          <a:p>
            <a:pPr>
              <a:buNone/>
            </a:pPr>
            <a:r>
              <a:rPr lang="en-US" sz="2100" dirty="0" smtClean="0"/>
              <a:t>} </a:t>
            </a:r>
          </a:p>
          <a:p>
            <a:pPr>
              <a:buNone/>
            </a:pPr>
            <a:r>
              <a:rPr lang="en-US" sz="2100" dirty="0" err="1" smtClean="0"/>
              <a:t>int</a:t>
            </a:r>
            <a:r>
              <a:rPr lang="en-US" sz="2100" dirty="0" smtClean="0"/>
              <a:t> main() </a:t>
            </a:r>
          </a:p>
          <a:p>
            <a:pPr>
              <a:buNone/>
            </a:pPr>
            <a:r>
              <a:rPr lang="en-US" sz="2100" dirty="0" smtClean="0"/>
              <a:t>{ </a:t>
            </a:r>
          </a:p>
          <a:p>
            <a:pPr>
              <a:buNone/>
            </a:pPr>
            <a:r>
              <a:rPr lang="en-US" sz="2100" dirty="0" smtClean="0"/>
              <a:t>    </a:t>
            </a:r>
            <a:r>
              <a:rPr lang="en-US" sz="2100" dirty="0" err="1" smtClean="0"/>
              <a:t>int</a:t>
            </a:r>
            <a:r>
              <a:rPr lang="en-US" sz="2100" dirty="0" smtClean="0"/>
              <a:t> </a:t>
            </a:r>
            <a:r>
              <a:rPr lang="en-US" sz="2100" dirty="0" err="1" smtClean="0"/>
              <a:t>arr</a:t>
            </a:r>
            <a:r>
              <a:rPr lang="en-US" sz="2100" dirty="0" smtClean="0"/>
              <a:t>[] = {10, 7, 8, 9, 1, 5}; </a:t>
            </a:r>
          </a:p>
          <a:p>
            <a:pPr>
              <a:buNone/>
            </a:pPr>
            <a:r>
              <a:rPr lang="en-US" sz="2100" dirty="0" smtClean="0"/>
              <a:t>    </a:t>
            </a:r>
            <a:r>
              <a:rPr lang="en-US" sz="2100" dirty="0" err="1" smtClean="0"/>
              <a:t>int</a:t>
            </a:r>
            <a:r>
              <a:rPr lang="en-US" sz="2100" dirty="0" smtClean="0"/>
              <a:t> n = </a:t>
            </a:r>
            <a:r>
              <a:rPr lang="en-US" sz="2100" dirty="0" err="1" smtClean="0"/>
              <a:t>sizeof</a:t>
            </a:r>
            <a:r>
              <a:rPr lang="en-US" sz="2100" dirty="0" smtClean="0"/>
              <a:t>(</a:t>
            </a:r>
            <a:r>
              <a:rPr lang="en-US" sz="2100" dirty="0" err="1" smtClean="0"/>
              <a:t>arr</a:t>
            </a:r>
            <a:r>
              <a:rPr lang="en-US" sz="2100" dirty="0" smtClean="0"/>
              <a:t>)/</a:t>
            </a:r>
            <a:r>
              <a:rPr lang="en-US" sz="2100" dirty="0" err="1" smtClean="0"/>
              <a:t>sizeof</a:t>
            </a:r>
            <a:r>
              <a:rPr lang="en-US" sz="2100" dirty="0" smtClean="0"/>
              <a:t>(</a:t>
            </a:r>
            <a:r>
              <a:rPr lang="en-US" sz="2100" dirty="0" err="1" smtClean="0"/>
              <a:t>arr</a:t>
            </a:r>
            <a:r>
              <a:rPr lang="en-US" sz="2100" dirty="0" smtClean="0"/>
              <a:t>[0]); </a:t>
            </a:r>
          </a:p>
          <a:p>
            <a:pPr>
              <a:buNone/>
            </a:pPr>
            <a:r>
              <a:rPr lang="en-US" sz="2100" dirty="0" smtClean="0"/>
              <a:t>    </a:t>
            </a:r>
            <a:r>
              <a:rPr lang="en-US" sz="2100" dirty="0" err="1" smtClean="0"/>
              <a:t>quickSort</a:t>
            </a:r>
            <a:r>
              <a:rPr lang="en-US" sz="2100" dirty="0" smtClean="0"/>
              <a:t>(</a:t>
            </a:r>
            <a:r>
              <a:rPr lang="en-US" sz="2100" dirty="0" err="1" smtClean="0"/>
              <a:t>arr</a:t>
            </a:r>
            <a:r>
              <a:rPr lang="en-US" sz="2100" dirty="0" smtClean="0"/>
              <a:t>, 0, n-1); </a:t>
            </a:r>
          </a:p>
          <a:p>
            <a:pPr>
              <a:buNone/>
            </a:pPr>
            <a:r>
              <a:rPr lang="en-US" sz="2100" dirty="0" smtClean="0"/>
              <a:t>    </a:t>
            </a:r>
            <a:r>
              <a:rPr lang="en-US" sz="2100" dirty="0" err="1" smtClean="0"/>
              <a:t>printf</a:t>
            </a:r>
            <a:r>
              <a:rPr lang="en-US" sz="2100" dirty="0" smtClean="0"/>
              <a:t>("Sorted array: n"); </a:t>
            </a:r>
          </a:p>
          <a:p>
            <a:pPr>
              <a:buNone/>
            </a:pPr>
            <a:r>
              <a:rPr lang="en-US" sz="2100" dirty="0" smtClean="0"/>
              <a:t>    </a:t>
            </a:r>
            <a:r>
              <a:rPr lang="en-US" sz="2100" dirty="0" err="1" smtClean="0"/>
              <a:t>printArray</a:t>
            </a:r>
            <a:r>
              <a:rPr lang="en-US" sz="2100" dirty="0" smtClean="0"/>
              <a:t>(</a:t>
            </a:r>
            <a:r>
              <a:rPr lang="en-US" sz="2100" dirty="0" err="1" smtClean="0"/>
              <a:t>arr</a:t>
            </a:r>
            <a:r>
              <a:rPr lang="en-US" sz="2100" dirty="0" smtClean="0"/>
              <a:t>, n); </a:t>
            </a:r>
          </a:p>
          <a:p>
            <a:pPr>
              <a:buNone/>
            </a:pPr>
            <a:r>
              <a:rPr lang="en-US" sz="2100" dirty="0" smtClean="0"/>
              <a:t>    return 0; }</a:t>
            </a:r>
          </a:p>
          <a:p>
            <a:endParaRPr lang="en-US" sz="21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lgn="just">
              <a:buFont typeface="+mj-lt"/>
              <a:buAutoNum type="arabicPeriod"/>
            </a:pPr>
            <a:r>
              <a:rPr lang="en-US" dirty="0" smtClean="0"/>
              <a:t>What is the complexity of </a:t>
            </a:r>
            <a:r>
              <a:rPr lang="en-US" dirty="0" err="1" smtClean="0"/>
              <a:t>Quicksort</a:t>
            </a:r>
            <a:r>
              <a:rPr lang="en-US" dirty="0" smtClean="0"/>
              <a:t> Algorithm? Apply the Quick Sort on the following Array elements:</a:t>
            </a:r>
          </a:p>
          <a:p>
            <a:pPr marL="514350" indent="-514350" algn="just">
              <a:buNone/>
            </a:pPr>
            <a:r>
              <a:rPr lang="en-US" dirty="0" smtClean="0"/>
              <a:t>	23 	45	12	4	67	50	26</a:t>
            </a:r>
          </a:p>
          <a:p>
            <a:pPr marL="514350" indent="-514350" algn="just">
              <a:buNone/>
            </a:pPr>
            <a:r>
              <a:rPr lang="en-US" dirty="0" smtClean="0"/>
              <a:t>2. What is the complexity of Selection Sort Algorithm? Apply the Selection Sort on the following Array elements:</a:t>
            </a:r>
          </a:p>
          <a:p>
            <a:pPr marL="514350" indent="-514350" algn="just">
              <a:buNone/>
            </a:pPr>
            <a:r>
              <a:rPr lang="en-US" dirty="0" smtClean="0"/>
              <a:t>	2 	45	122	47	69	55	46</a:t>
            </a:r>
          </a:p>
          <a:p>
            <a:pPr marL="514350" indent="-514350" algn="just">
              <a:buNone/>
            </a:pPr>
            <a:r>
              <a:rPr lang="en-US" dirty="0" smtClean="0"/>
              <a:t>3. What is the complexity of Insertion Sort Algorithm? Apply the Insertion Sort on the following Array elements:</a:t>
            </a:r>
          </a:p>
          <a:p>
            <a:pPr marL="514350" indent="-514350" algn="just">
              <a:buNone/>
            </a:pPr>
            <a:r>
              <a:rPr lang="en-US" dirty="0" smtClean="0"/>
              <a:t>	12 	45	162	47	59	65	56</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lgn="just">
              <a:buNone/>
            </a:pPr>
            <a:r>
              <a:rPr lang="en-US" dirty="0" smtClean="0"/>
              <a:t>4. Insert the following keys: 67, 48, 69, 55, 36, 73, 79, 76 into a hash table of size m=12 using linear probing. Given primary hash function is h(k)= k mod m.</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b="1" dirty="0" smtClean="0">
                <a:solidFill>
                  <a:srgbClr val="FF0000"/>
                </a:solidFill>
              </a:rPr>
              <a:t>	0	1	2	3	4</a:t>
            </a:r>
          </a:p>
          <a:p>
            <a:pPr marL="0" indent="0">
              <a:buNone/>
            </a:pPr>
            <a:r>
              <a:rPr lang="en-US" b="1" dirty="0" smtClean="0">
                <a:solidFill>
                  <a:srgbClr val="FF0000"/>
                </a:solidFill>
              </a:rPr>
              <a:t>	11	12	25	22	64</a:t>
            </a:r>
          </a:p>
          <a:p>
            <a:r>
              <a:rPr lang="en-US" b="1" dirty="0" smtClean="0">
                <a:solidFill>
                  <a:srgbClr val="7030A0"/>
                </a:solidFill>
              </a:rPr>
              <a:t>Take </a:t>
            </a:r>
            <a:r>
              <a:rPr lang="en-US" b="1" dirty="0" err="1" smtClean="0">
                <a:solidFill>
                  <a:srgbClr val="7030A0"/>
                </a:solidFill>
              </a:rPr>
              <a:t>i</a:t>
            </a:r>
            <a:r>
              <a:rPr lang="en-US" b="1" dirty="0" smtClean="0">
                <a:solidFill>
                  <a:srgbClr val="7030A0"/>
                </a:solidFill>
              </a:rPr>
              <a:t>=2,  </a:t>
            </a:r>
            <a:r>
              <a:rPr lang="en-US" b="1" dirty="0" err="1" smtClean="0">
                <a:solidFill>
                  <a:srgbClr val="7030A0"/>
                </a:solidFill>
              </a:rPr>
              <a:t>min_indx</a:t>
            </a:r>
            <a:r>
              <a:rPr lang="en-US" b="1" dirty="0" smtClean="0">
                <a:solidFill>
                  <a:srgbClr val="7030A0"/>
                </a:solidFill>
              </a:rPr>
              <a:t>=2;</a:t>
            </a:r>
          </a:p>
          <a:p>
            <a:r>
              <a:rPr lang="en-US" b="1" dirty="0" smtClean="0">
                <a:solidFill>
                  <a:srgbClr val="7030A0"/>
                </a:solidFill>
              </a:rPr>
              <a:t>J=3,4</a:t>
            </a:r>
          </a:p>
          <a:p>
            <a:r>
              <a:rPr lang="en-US" b="1" dirty="0" smtClean="0">
                <a:solidFill>
                  <a:srgbClr val="002060"/>
                </a:solidFill>
              </a:rPr>
              <a:t>Take J=3 , 	a[3]&lt;a[2]  22&lt;25  yes </a:t>
            </a:r>
            <a:r>
              <a:rPr lang="en-US" b="1" dirty="0" err="1" smtClean="0">
                <a:solidFill>
                  <a:srgbClr val="002060"/>
                </a:solidFill>
              </a:rPr>
              <a:t>min_indx</a:t>
            </a:r>
            <a:r>
              <a:rPr lang="en-US" b="1" dirty="0" smtClean="0">
                <a:solidFill>
                  <a:srgbClr val="002060"/>
                </a:solidFill>
              </a:rPr>
              <a:t>=3</a:t>
            </a:r>
          </a:p>
          <a:p>
            <a:r>
              <a:rPr lang="en-US" b="1" dirty="0" smtClean="0">
                <a:solidFill>
                  <a:srgbClr val="002060"/>
                </a:solidFill>
              </a:rPr>
              <a:t>J=4,        		a[4]&lt;a[3]   64&lt;22  NO</a:t>
            </a:r>
          </a:p>
          <a:p>
            <a:r>
              <a:rPr lang="en-US" b="1" dirty="0" smtClean="0">
                <a:solidFill>
                  <a:srgbClr val="7030A0"/>
                </a:solidFill>
              </a:rPr>
              <a:t>Now swap the 2</a:t>
            </a:r>
            <a:r>
              <a:rPr lang="en-US" b="1" baseline="30000" dirty="0" smtClean="0">
                <a:solidFill>
                  <a:srgbClr val="7030A0"/>
                </a:solidFill>
              </a:rPr>
              <a:t>nd</a:t>
            </a:r>
            <a:r>
              <a:rPr lang="en-US" b="1" dirty="0" smtClean="0">
                <a:solidFill>
                  <a:srgbClr val="7030A0"/>
                </a:solidFill>
              </a:rPr>
              <a:t>  index element 25 with min. element at 3</a:t>
            </a:r>
            <a:r>
              <a:rPr lang="en-US" b="1" baseline="30000" dirty="0" smtClean="0">
                <a:solidFill>
                  <a:srgbClr val="7030A0"/>
                </a:solidFill>
              </a:rPr>
              <a:t>rd</a:t>
            </a:r>
            <a:r>
              <a:rPr lang="en-US" b="1" dirty="0" smtClean="0">
                <a:solidFill>
                  <a:srgbClr val="7030A0"/>
                </a:solidFill>
              </a:rPr>
              <a:t> index </a:t>
            </a:r>
            <a:r>
              <a:rPr lang="en-US" b="1" dirty="0" smtClean="0">
                <a:solidFill>
                  <a:srgbClr val="FF0000"/>
                </a:solidFill>
              </a:rPr>
              <a:t>a[2]       a[3]</a:t>
            </a:r>
            <a:endParaRPr lang="en-US" b="1" dirty="0">
              <a:solidFill>
                <a:srgbClr val="FF0000"/>
              </a:solidFill>
            </a:endParaRPr>
          </a:p>
          <a:p>
            <a:r>
              <a:rPr lang="en-US" b="1" dirty="0" smtClean="0">
                <a:solidFill>
                  <a:srgbClr val="7030A0"/>
                </a:solidFill>
              </a:rPr>
              <a:t>11		12	</a:t>
            </a:r>
            <a:r>
              <a:rPr lang="en-US" b="1" dirty="0" smtClean="0">
                <a:solidFill>
                  <a:srgbClr val="FF0000"/>
                </a:solidFill>
              </a:rPr>
              <a:t>22	25</a:t>
            </a:r>
            <a:r>
              <a:rPr lang="en-US" b="1" dirty="0" smtClean="0">
                <a:solidFill>
                  <a:srgbClr val="7030A0"/>
                </a:solidFill>
              </a:rPr>
              <a:t>	64</a:t>
            </a:r>
          </a:p>
          <a:p>
            <a:endParaRPr lang="en-US" dirty="0"/>
          </a:p>
        </p:txBody>
      </p:sp>
      <p:sp>
        <p:nvSpPr>
          <p:cNvPr id="4" name="Title 1"/>
          <p:cNvSpPr>
            <a:spLocks noGrp="1"/>
          </p:cNvSpPr>
          <p:nvPr>
            <p:ph type="title"/>
          </p:nvPr>
        </p:nvSpPr>
        <p:spPr>
          <a:xfrm>
            <a:off x="457200" y="274638"/>
            <a:ext cx="8229600" cy="1143000"/>
          </a:xfrm>
        </p:spPr>
        <p:txBody>
          <a:bodyPr/>
          <a:lstStyle/>
          <a:p>
            <a:r>
              <a:rPr lang="en-US" b="1" dirty="0" smtClean="0">
                <a:solidFill>
                  <a:srgbClr val="002060"/>
                </a:solidFill>
              </a:rPr>
              <a:t>Selection Sort</a:t>
            </a:r>
            <a:endParaRPr lang="en-US" b="1" dirty="0">
              <a:solidFill>
                <a:srgbClr val="002060"/>
              </a:solidFill>
            </a:endParaRPr>
          </a:p>
        </p:txBody>
      </p:sp>
      <p:cxnSp>
        <p:nvCxnSpPr>
          <p:cNvPr id="6" name="Straight Connector 5"/>
          <p:cNvCxnSpPr/>
          <p:nvPr/>
        </p:nvCxnSpPr>
        <p:spPr>
          <a:xfrm>
            <a:off x="3048000" y="17526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4876800" y="5334000"/>
            <a:ext cx="4572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11"/>
          </p:nvPr>
        </p:nvSpPr>
        <p:spPr>
          <a:xfrm>
            <a:off x="3124200" y="6356350"/>
            <a:ext cx="3752056" cy="365125"/>
          </a:xfrm>
        </p:spPr>
        <p:txBody>
          <a:bodyPr/>
          <a:lstStyle/>
          <a:p>
            <a:r>
              <a:rPr lang="en-GB" dirty="0" smtClean="0"/>
              <a:t>&lt;BCSC0807</a:t>
            </a:r>
            <a:r>
              <a:rPr lang="en-GB" dirty="0"/>
              <a:t>:</a:t>
            </a:r>
            <a:r>
              <a:rPr lang="en-GB" dirty="0" smtClean="0"/>
              <a:t>Design and Analysis of Algorithms Lab&gt;</a:t>
            </a:r>
            <a:endParaRPr lang="en-US" dirty="0"/>
          </a:p>
        </p:txBody>
      </p:sp>
      <p:pic>
        <p:nvPicPr>
          <p:cNvPr id="9" name="Picture 8" descr="Related image"/>
          <p:cNvPicPr/>
          <p:nvPr/>
        </p:nvPicPr>
        <p:blipFill>
          <a:blip r:embed="rId2"/>
          <a:srcRect l="3793" t="21970" r="3781" b="23464"/>
          <a:stretch>
            <a:fillRect/>
          </a:stretch>
        </p:blipFill>
        <p:spPr bwMode="auto">
          <a:xfrm>
            <a:off x="214282" y="214290"/>
            <a:ext cx="1622550" cy="828000"/>
          </a:xfrm>
          <a:prstGeom prst="rect">
            <a:avLst/>
          </a:prstGeom>
          <a:noFill/>
          <a:ln w="9525">
            <a:noFill/>
            <a:miter lim="800000"/>
            <a:headEnd/>
            <a:tailEnd/>
          </a:ln>
        </p:spPr>
      </p:pic>
    </p:spTree>
    <p:extLst>
      <p:ext uri="{BB962C8B-B14F-4D97-AF65-F5344CB8AC3E}">
        <p14:creationId xmlns:p14="http://schemas.microsoft.com/office/powerpoint/2010/main" xmlns="" val="2905540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solidFill>
                  <a:srgbClr val="FF0000"/>
                </a:solidFill>
              </a:rPr>
              <a:t>	0	1	2	3	4</a:t>
            </a:r>
          </a:p>
          <a:p>
            <a:pPr marL="0" indent="0">
              <a:buNone/>
            </a:pPr>
            <a:r>
              <a:rPr lang="en-US" b="1" dirty="0" smtClean="0">
                <a:solidFill>
                  <a:srgbClr val="FF0000"/>
                </a:solidFill>
              </a:rPr>
              <a:t>	11	12	22	25	64</a:t>
            </a:r>
          </a:p>
          <a:p>
            <a:r>
              <a:rPr lang="en-US" b="1" dirty="0" smtClean="0">
                <a:solidFill>
                  <a:srgbClr val="7030A0"/>
                </a:solidFill>
              </a:rPr>
              <a:t>Take </a:t>
            </a:r>
            <a:r>
              <a:rPr lang="en-US" b="1" dirty="0" err="1" smtClean="0">
                <a:solidFill>
                  <a:srgbClr val="7030A0"/>
                </a:solidFill>
              </a:rPr>
              <a:t>i</a:t>
            </a:r>
            <a:r>
              <a:rPr lang="en-US" b="1" dirty="0" smtClean="0">
                <a:solidFill>
                  <a:srgbClr val="7030A0"/>
                </a:solidFill>
              </a:rPr>
              <a:t>=3,  </a:t>
            </a:r>
            <a:r>
              <a:rPr lang="en-US" b="1" dirty="0" err="1" smtClean="0">
                <a:solidFill>
                  <a:srgbClr val="7030A0"/>
                </a:solidFill>
              </a:rPr>
              <a:t>min_indx</a:t>
            </a:r>
            <a:r>
              <a:rPr lang="en-US" b="1" dirty="0" smtClean="0">
                <a:solidFill>
                  <a:srgbClr val="7030A0"/>
                </a:solidFill>
              </a:rPr>
              <a:t>=3;</a:t>
            </a:r>
          </a:p>
          <a:p>
            <a:r>
              <a:rPr lang="en-US" b="1" dirty="0" smtClean="0">
                <a:solidFill>
                  <a:srgbClr val="7030A0"/>
                </a:solidFill>
              </a:rPr>
              <a:t>J=4</a:t>
            </a:r>
          </a:p>
          <a:p>
            <a:r>
              <a:rPr lang="en-US" b="1" dirty="0" smtClean="0">
                <a:solidFill>
                  <a:srgbClr val="002060"/>
                </a:solidFill>
              </a:rPr>
              <a:t>Take J=4 , 	a[4]&lt;a[3]  64&lt;25  No</a:t>
            </a:r>
          </a:p>
          <a:p>
            <a:r>
              <a:rPr lang="en-US" b="1" dirty="0" smtClean="0">
                <a:solidFill>
                  <a:srgbClr val="7030A0"/>
                </a:solidFill>
              </a:rPr>
              <a:t>Now swap required: </a:t>
            </a:r>
            <a:r>
              <a:rPr lang="en-US" b="1" dirty="0" smtClean="0">
                <a:solidFill>
                  <a:srgbClr val="0070C0"/>
                </a:solidFill>
              </a:rPr>
              <a:t>Sorted Array</a:t>
            </a:r>
          </a:p>
          <a:p>
            <a:pPr marL="0" indent="0">
              <a:buNone/>
            </a:pPr>
            <a:r>
              <a:rPr lang="en-US" sz="4000" b="1" dirty="0" smtClean="0">
                <a:solidFill>
                  <a:srgbClr val="0070C0"/>
                </a:solidFill>
              </a:rPr>
              <a:t>              11	12	22	25	64</a:t>
            </a:r>
          </a:p>
          <a:p>
            <a:endParaRPr lang="en-US" dirty="0"/>
          </a:p>
        </p:txBody>
      </p:sp>
      <p:sp>
        <p:nvSpPr>
          <p:cNvPr id="4" name="Title 1"/>
          <p:cNvSpPr>
            <a:spLocks noGrp="1"/>
          </p:cNvSpPr>
          <p:nvPr>
            <p:ph type="title"/>
          </p:nvPr>
        </p:nvSpPr>
        <p:spPr>
          <a:xfrm>
            <a:off x="457200" y="274638"/>
            <a:ext cx="8229600" cy="1143000"/>
          </a:xfrm>
        </p:spPr>
        <p:txBody>
          <a:bodyPr/>
          <a:lstStyle/>
          <a:p>
            <a:r>
              <a:rPr lang="en-US" b="1" dirty="0" smtClean="0">
                <a:solidFill>
                  <a:srgbClr val="002060"/>
                </a:solidFill>
              </a:rPr>
              <a:t>Selection Sort</a:t>
            </a:r>
            <a:endParaRPr lang="en-US" b="1" dirty="0">
              <a:solidFill>
                <a:srgbClr val="002060"/>
              </a:solidFill>
            </a:endParaRPr>
          </a:p>
        </p:txBody>
      </p:sp>
      <p:cxnSp>
        <p:nvCxnSpPr>
          <p:cNvPr id="6" name="Straight Connector 5"/>
          <p:cNvCxnSpPr/>
          <p:nvPr/>
        </p:nvCxnSpPr>
        <p:spPr>
          <a:xfrm>
            <a:off x="3962400" y="1905000"/>
            <a:ext cx="0" cy="685800"/>
          </a:xfrm>
          <a:prstGeom prst="line">
            <a:avLst/>
          </a:prstGeom>
        </p:spPr>
        <p:style>
          <a:lnRef idx="1">
            <a:schemeClr val="dk1"/>
          </a:lnRef>
          <a:fillRef idx="0">
            <a:schemeClr val="dk1"/>
          </a:fillRef>
          <a:effectRef idx="0">
            <a:schemeClr val="dk1"/>
          </a:effectRef>
          <a:fontRef idx="minor">
            <a:schemeClr val="tx1"/>
          </a:fontRef>
        </p:style>
      </p:cxnSp>
      <p:sp>
        <p:nvSpPr>
          <p:cNvPr id="5" name="Footer Placeholder 4"/>
          <p:cNvSpPr>
            <a:spLocks noGrp="1"/>
          </p:cNvSpPr>
          <p:nvPr>
            <p:ph type="ftr" sz="quarter" idx="11"/>
          </p:nvPr>
        </p:nvSpPr>
        <p:spPr>
          <a:xfrm>
            <a:off x="3124200" y="6356350"/>
            <a:ext cx="3752056" cy="365125"/>
          </a:xfrm>
        </p:spPr>
        <p:txBody>
          <a:bodyPr/>
          <a:lstStyle/>
          <a:p>
            <a:r>
              <a:rPr lang="en-GB" dirty="0" smtClean="0"/>
              <a:t>&lt;BCSC0807</a:t>
            </a:r>
            <a:r>
              <a:rPr lang="en-GB" dirty="0"/>
              <a:t>:</a:t>
            </a:r>
            <a:r>
              <a:rPr lang="en-GB" dirty="0" smtClean="0"/>
              <a:t>Design and Analysis of Algorithms Lab&gt;</a:t>
            </a:r>
            <a:endParaRPr lang="en-US" dirty="0"/>
          </a:p>
        </p:txBody>
      </p:sp>
      <p:pic>
        <p:nvPicPr>
          <p:cNvPr id="7" name="Picture 6" descr="Related image"/>
          <p:cNvPicPr/>
          <p:nvPr/>
        </p:nvPicPr>
        <p:blipFill>
          <a:blip r:embed="rId2"/>
          <a:srcRect l="3793" t="21970" r="3781" b="23464"/>
          <a:stretch>
            <a:fillRect/>
          </a:stretch>
        </p:blipFill>
        <p:spPr bwMode="auto">
          <a:xfrm>
            <a:off x="214282" y="214290"/>
            <a:ext cx="1622550" cy="828000"/>
          </a:xfrm>
          <a:prstGeom prst="rect">
            <a:avLst/>
          </a:prstGeom>
          <a:noFill/>
          <a:ln w="9525">
            <a:noFill/>
            <a:miter lim="800000"/>
            <a:headEnd/>
            <a:tailEnd/>
          </a:ln>
        </p:spPr>
      </p:pic>
    </p:spTree>
    <p:extLst>
      <p:ext uri="{BB962C8B-B14F-4D97-AF65-F5344CB8AC3E}">
        <p14:creationId xmlns:p14="http://schemas.microsoft.com/office/powerpoint/2010/main" xmlns="" val="1705959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Selection Sort</a:t>
            </a:r>
            <a:endParaRPr lang="en-US" b="1" dirty="0">
              <a:solidFill>
                <a:srgbClr val="002060"/>
              </a:solidFill>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1417638"/>
            <a:ext cx="8153400" cy="4935537"/>
          </a:xfrm>
          <a:prstGeom prst="rect">
            <a:avLst/>
          </a:prstGeom>
          <a:noFill/>
          <a:ln w="9525">
            <a:noFill/>
            <a:miter lim="800000"/>
            <a:headEnd/>
            <a:tailEnd/>
          </a:ln>
        </p:spPr>
      </p:pic>
      <p:sp>
        <p:nvSpPr>
          <p:cNvPr id="5" name="Footer Placeholder 4"/>
          <p:cNvSpPr>
            <a:spLocks noGrp="1"/>
          </p:cNvSpPr>
          <p:nvPr>
            <p:ph type="ftr" sz="quarter" idx="11"/>
          </p:nvPr>
        </p:nvSpPr>
        <p:spPr>
          <a:xfrm>
            <a:off x="3124200" y="6356350"/>
            <a:ext cx="3752056" cy="365125"/>
          </a:xfrm>
        </p:spPr>
        <p:txBody>
          <a:bodyPr/>
          <a:lstStyle/>
          <a:p>
            <a:r>
              <a:rPr lang="en-GB" dirty="0" smtClean="0"/>
              <a:t>&lt;BCSC0807</a:t>
            </a:r>
            <a:r>
              <a:rPr lang="en-GB" dirty="0"/>
              <a:t>:</a:t>
            </a:r>
            <a:r>
              <a:rPr lang="en-GB" dirty="0" smtClean="0"/>
              <a:t>Design and Analysis of Algorithms Lab&gt;</a:t>
            </a:r>
            <a:endParaRPr lang="en-US" dirty="0"/>
          </a:p>
        </p:txBody>
      </p:sp>
      <p:pic>
        <p:nvPicPr>
          <p:cNvPr id="6" name="Picture 5" descr="Related image"/>
          <p:cNvPicPr/>
          <p:nvPr/>
        </p:nvPicPr>
        <p:blipFill>
          <a:blip r:embed="rId3"/>
          <a:srcRect l="3793" t="21970" r="3781" b="23464"/>
          <a:stretch>
            <a:fillRect/>
          </a:stretch>
        </p:blipFill>
        <p:spPr bwMode="auto">
          <a:xfrm>
            <a:off x="214282" y="214290"/>
            <a:ext cx="1622550" cy="82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r"/>
            <a:r>
              <a:rPr lang="en-US" b="1" dirty="0" smtClean="0">
                <a:solidFill>
                  <a:srgbClr val="002060"/>
                </a:solidFill>
              </a:rPr>
              <a:t>contd..</a:t>
            </a:r>
            <a:endParaRPr lang="en-US" b="1" dirty="0">
              <a:solidFill>
                <a:srgbClr val="002060"/>
              </a:solidFill>
            </a:endParaRPr>
          </a:p>
        </p:txBody>
      </p:sp>
      <p:sp>
        <p:nvSpPr>
          <p:cNvPr id="3" name="Content Placeholder 2"/>
          <p:cNvSpPr>
            <a:spLocks noGrp="1"/>
          </p:cNvSpPr>
          <p:nvPr>
            <p:ph idx="1"/>
          </p:nvPr>
        </p:nvSpPr>
        <p:spPr>
          <a:xfrm>
            <a:off x="457200" y="990600"/>
            <a:ext cx="8229600" cy="5638800"/>
          </a:xfrm>
        </p:spPr>
        <p:txBody>
          <a:bodyPr>
            <a:normAutofit fontScale="77500" lnSpcReduction="20000"/>
          </a:bodyPr>
          <a:lstStyle/>
          <a:p>
            <a:pPr>
              <a:buNone/>
            </a:pPr>
            <a:r>
              <a:rPr lang="en-US" b="1" dirty="0" smtClean="0">
                <a:solidFill>
                  <a:srgbClr val="0070C0"/>
                </a:solidFill>
              </a:rPr>
              <a:t>void </a:t>
            </a:r>
            <a:r>
              <a:rPr lang="en-US" b="1" dirty="0" err="1" smtClean="0">
                <a:solidFill>
                  <a:srgbClr val="0070C0"/>
                </a:solidFill>
              </a:rPr>
              <a:t>selectionSort</a:t>
            </a:r>
            <a:r>
              <a:rPr lang="en-US" b="1" dirty="0" smtClean="0">
                <a:solidFill>
                  <a:srgbClr val="0070C0"/>
                </a:solidFill>
              </a:rPr>
              <a:t>(</a:t>
            </a:r>
            <a:r>
              <a:rPr lang="en-US" b="1" dirty="0" err="1" smtClean="0">
                <a:solidFill>
                  <a:srgbClr val="0070C0"/>
                </a:solidFill>
              </a:rPr>
              <a:t>int</a:t>
            </a:r>
            <a:r>
              <a:rPr lang="en-US" b="1" dirty="0" smtClean="0">
                <a:solidFill>
                  <a:srgbClr val="0070C0"/>
                </a:solidFill>
              </a:rPr>
              <a:t> </a:t>
            </a:r>
            <a:r>
              <a:rPr lang="en-US" b="1" dirty="0" err="1" smtClean="0">
                <a:solidFill>
                  <a:srgbClr val="0070C0"/>
                </a:solidFill>
              </a:rPr>
              <a:t>arr</a:t>
            </a:r>
            <a:r>
              <a:rPr lang="en-US" b="1" dirty="0" smtClean="0">
                <a:solidFill>
                  <a:srgbClr val="0070C0"/>
                </a:solidFill>
              </a:rPr>
              <a:t>[], </a:t>
            </a:r>
            <a:r>
              <a:rPr lang="en-US" b="1" dirty="0" err="1" smtClean="0">
                <a:solidFill>
                  <a:srgbClr val="0070C0"/>
                </a:solidFill>
              </a:rPr>
              <a:t>int</a:t>
            </a:r>
            <a:r>
              <a:rPr lang="en-US" b="1" dirty="0" smtClean="0">
                <a:solidFill>
                  <a:srgbClr val="0070C0"/>
                </a:solidFill>
              </a:rPr>
              <a:t> n) </a:t>
            </a:r>
          </a:p>
          <a:p>
            <a:pPr>
              <a:buNone/>
            </a:pPr>
            <a:r>
              <a:rPr lang="en-US" b="1" dirty="0" smtClean="0">
                <a:solidFill>
                  <a:srgbClr val="0070C0"/>
                </a:solidFill>
              </a:rPr>
              <a:t>{ </a:t>
            </a:r>
          </a:p>
          <a:p>
            <a:pPr>
              <a:buNone/>
            </a:pPr>
            <a:r>
              <a:rPr lang="en-US" b="1" dirty="0" smtClean="0">
                <a:solidFill>
                  <a:srgbClr val="0070C0"/>
                </a:solidFill>
              </a:rPr>
              <a:t>	</a:t>
            </a:r>
            <a:r>
              <a:rPr lang="en-US" b="1" dirty="0" err="1" smtClean="0">
                <a:solidFill>
                  <a:srgbClr val="0070C0"/>
                </a:solidFill>
              </a:rPr>
              <a:t>int</a:t>
            </a:r>
            <a:r>
              <a:rPr lang="en-US" b="1" dirty="0" smtClean="0">
                <a:solidFill>
                  <a:srgbClr val="0070C0"/>
                </a:solidFill>
              </a:rPr>
              <a:t> </a:t>
            </a:r>
            <a:r>
              <a:rPr lang="en-US" b="1" dirty="0" err="1" smtClean="0">
                <a:solidFill>
                  <a:srgbClr val="0070C0"/>
                </a:solidFill>
              </a:rPr>
              <a:t>i</a:t>
            </a:r>
            <a:r>
              <a:rPr lang="en-US" b="1" dirty="0" smtClean="0">
                <a:solidFill>
                  <a:srgbClr val="0070C0"/>
                </a:solidFill>
              </a:rPr>
              <a:t>, j, </a:t>
            </a:r>
            <a:r>
              <a:rPr lang="en-US" b="1" dirty="0" err="1" smtClean="0">
                <a:solidFill>
                  <a:srgbClr val="0070C0"/>
                </a:solidFill>
              </a:rPr>
              <a:t>min_idx</a:t>
            </a:r>
            <a:r>
              <a:rPr lang="en-US" b="1" dirty="0" smtClean="0">
                <a:solidFill>
                  <a:srgbClr val="0070C0"/>
                </a:solidFill>
              </a:rPr>
              <a:t>; </a:t>
            </a:r>
          </a:p>
          <a:p>
            <a:pPr>
              <a:buNone/>
            </a:pPr>
            <a:r>
              <a:rPr lang="en-US" b="1" dirty="0" smtClean="0">
                <a:solidFill>
                  <a:srgbClr val="0070C0"/>
                </a:solidFill>
              </a:rPr>
              <a:t>	</a:t>
            </a:r>
            <a:r>
              <a:rPr lang="en-US" b="1" dirty="0" smtClean="0">
                <a:solidFill>
                  <a:srgbClr val="C00000"/>
                </a:solidFill>
              </a:rPr>
              <a:t>for (</a:t>
            </a:r>
            <a:r>
              <a:rPr lang="en-US" b="1" dirty="0" err="1" smtClean="0">
                <a:solidFill>
                  <a:srgbClr val="C00000"/>
                </a:solidFill>
              </a:rPr>
              <a:t>i</a:t>
            </a:r>
            <a:r>
              <a:rPr lang="en-US" b="1" dirty="0" smtClean="0">
                <a:solidFill>
                  <a:srgbClr val="C00000"/>
                </a:solidFill>
              </a:rPr>
              <a:t> = 0; </a:t>
            </a:r>
            <a:r>
              <a:rPr lang="en-US" b="1" dirty="0" err="1" smtClean="0">
                <a:solidFill>
                  <a:srgbClr val="C00000"/>
                </a:solidFill>
              </a:rPr>
              <a:t>i</a:t>
            </a:r>
            <a:r>
              <a:rPr lang="en-US" b="1" dirty="0" smtClean="0">
                <a:solidFill>
                  <a:srgbClr val="C00000"/>
                </a:solidFill>
              </a:rPr>
              <a:t> &lt; n-1; </a:t>
            </a:r>
            <a:r>
              <a:rPr lang="en-US" b="1" dirty="0" err="1" smtClean="0">
                <a:solidFill>
                  <a:srgbClr val="C00000"/>
                </a:solidFill>
              </a:rPr>
              <a:t>i</a:t>
            </a:r>
            <a:r>
              <a:rPr lang="en-US" b="1" dirty="0" smtClean="0">
                <a:solidFill>
                  <a:srgbClr val="C00000"/>
                </a:solidFill>
              </a:rPr>
              <a:t>++) </a:t>
            </a:r>
          </a:p>
          <a:p>
            <a:pPr>
              <a:buNone/>
            </a:pPr>
            <a:r>
              <a:rPr lang="en-US" b="1" dirty="0" smtClean="0">
                <a:solidFill>
                  <a:srgbClr val="C00000"/>
                </a:solidFill>
              </a:rPr>
              <a:t>	{ </a:t>
            </a:r>
          </a:p>
          <a:p>
            <a:pPr>
              <a:buNone/>
            </a:pPr>
            <a:r>
              <a:rPr lang="en-US" b="1" dirty="0" smtClean="0">
                <a:solidFill>
                  <a:srgbClr val="C00000"/>
                </a:solidFill>
              </a:rPr>
              <a:t>		</a:t>
            </a:r>
            <a:r>
              <a:rPr lang="en-US" b="1" dirty="0" err="1" smtClean="0">
                <a:solidFill>
                  <a:srgbClr val="C00000"/>
                </a:solidFill>
              </a:rPr>
              <a:t>min_idx</a:t>
            </a:r>
            <a:r>
              <a:rPr lang="en-US" b="1" dirty="0" smtClean="0">
                <a:solidFill>
                  <a:srgbClr val="C00000"/>
                </a:solidFill>
              </a:rPr>
              <a:t> = </a:t>
            </a:r>
            <a:r>
              <a:rPr lang="en-US" b="1" dirty="0" err="1" smtClean="0">
                <a:solidFill>
                  <a:srgbClr val="C00000"/>
                </a:solidFill>
              </a:rPr>
              <a:t>i</a:t>
            </a:r>
            <a:r>
              <a:rPr lang="en-US" b="1" dirty="0" smtClean="0">
                <a:solidFill>
                  <a:srgbClr val="C00000"/>
                </a:solidFill>
              </a:rPr>
              <a:t>; </a:t>
            </a:r>
          </a:p>
          <a:p>
            <a:pPr>
              <a:buNone/>
            </a:pPr>
            <a:r>
              <a:rPr lang="en-US" b="1" dirty="0" smtClean="0">
                <a:solidFill>
                  <a:srgbClr val="C00000"/>
                </a:solidFill>
              </a:rPr>
              <a:t>		</a:t>
            </a:r>
            <a:r>
              <a:rPr lang="en-US" b="1" dirty="0" smtClean="0">
                <a:solidFill>
                  <a:srgbClr val="0070C0"/>
                </a:solidFill>
              </a:rPr>
              <a:t>for (j = i+1; j &lt; n; j++) </a:t>
            </a:r>
          </a:p>
          <a:p>
            <a:pPr>
              <a:buNone/>
            </a:pPr>
            <a:r>
              <a:rPr lang="en-US" b="1" dirty="0" smtClean="0">
                <a:solidFill>
                  <a:srgbClr val="0070C0"/>
                </a:solidFill>
              </a:rPr>
              <a:t>		if (</a:t>
            </a:r>
            <a:r>
              <a:rPr lang="en-US" b="1" dirty="0" err="1" smtClean="0">
                <a:solidFill>
                  <a:srgbClr val="0070C0"/>
                </a:solidFill>
              </a:rPr>
              <a:t>arr</a:t>
            </a:r>
            <a:r>
              <a:rPr lang="en-US" b="1" dirty="0" smtClean="0">
                <a:solidFill>
                  <a:srgbClr val="0070C0"/>
                </a:solidFill>
              </a:rPr>
              <a:t>[j] &lt; </a:t>
            </a:r>
            <a:r>
              <a:rPr lang="en-US" b="1" dirty="0" err="1" smtClean="0">
                <a:solidFill>
                  <a:srgbClr val="0070C0"/>
                </a:solidFill>
              </a:rPr>
              <a:t>arr</a:t>
            </a:r>
            <a:r>
              <a:rPr lang="en-US" b="1" dirty="0" smtClean="0">
                <a:solidFill>
                  <a:srgbClr val="0070C0"/>
                </a:solidFill>
              </a:rPr>
              <a:t>[</a:t>
            </a:r>
            <a:r>
              <a:rPr lang="en-US" b="1" dirty="0" err="1" smtClean="0">
                <a:solidFill>
                  <a:srgbClr val="0070C0"/>
                </a:solidFill>
              </a:rPr>
              <a:t>min_idx</a:t>
            </a:r>
            <a:r>
              <a:rPr lang="en-US" b="1" dirty="0" smtClean="0">
                <a:solidFill>
                  <a:srgbClr val="0070C0"/>
                </a:solidFill>
              </a:rPr>
              <a:t>]) </a:t>
            </a:r>
          </a:p>
          <a:p>
            <a:pPr>
              <a:buNone/>
            </a:pPr>
            <a:r>
              <a:rPr lang="en-US" b="1" dirty="0" smtClean="0">
                <a:solidFill>
                  <a:srgbClr val="0070C0"/>
                </a:solidFill>
              </a:rPr>
              <a:t>			</a:t>
            </a:r>
            <a:r>
              <a:rPr lang="en-US" b="1" dirty="0" err="1" smtClean="0">
                <a:solidFill>
                  <a:srgbClr val="0070C0"/>
                </a:solidFill>
              </a:rPr>
              <a:t>min_idx</a:t>
            </a:r>
            <a:r>
              <a:rPr lang="en-US" b="1" dirty="0" smtClean="0">
                <a:solidFill>
                  <a:srgbClr val="0070C0"/>
                </a:solidFill>
              </a:rPr>
              <a:t> = j; </a:t>
            </a:r>
          </a:p>
          <a:p>
            <a:pPr>
              <a:buNone/>
            </a:pPr>
            <a:r>
              <a:rPr lang="en-US" b="1" dirty="0" smtClean="0">
                <a:solidFill>
                  <a:srgbClr val="C00000"/>
                </a:solidFill>
              </a:rPr>
              <a:t>	// Swap the found minimum element with the first element </a:t>
            </a:r>
          </a:p>
          <a:p>
            <a:pPr>
              <a:buNone/>
            </a:pPr>
            <a:r>
              <a:rPr lang="en-US" b="1" dirty="0" smtClean="0">
                <a:solidFill>
                  <a:srgbClr val="C00000"/>
                </a:solidFill>
              </a:rPr>
              <a:t>		</a:t>
            </a:r>
            <a:r>
              <a:rPr lang="en-US" b="1" dirty="0" smtClean="0">
                <a:solidFill>
                  <a:srgbClr val="002060"/>
                </a:solidFill>
              </a:rPr>
              <a:t>swap(&amp;</a:t>
            </a:r>
            <a:r>
              <a:rPr lang="en-US" b="1" dirty="0" err="1" smtClean="0">
                <a:solidFill>
                  <a:srgbClr val="002060"/>
                </a:solidFill>
              </a:rPr>
              <a:t>arr</a:t>
            </a:r>
            <a:r>
              <a:rPr lang="en-US" b="1" dirty="0" smtClean="0">
                <a:solidFill>
                  <a:srgbClr val="002060"/>
                </a:solidFill>
              </a:rPr>
              <a:t>[</a:t>
            </a:r>
            <a:r>
              <a:rPr lang="en-US" b="1" dirty="0" err="1" smtClean="0">
                <a:solidFill>
                  <a:srgbClr val="002060"/>
                </a:solidFill>
              </a:rPr>
              <a:t>min_idx</a:t>
            </a:r>
            <a:r>
              <a:rPr lang="en-US" b="1" dirty="0" smtClean="0">
                <a:solidFill>
                  <a:srgbClr val="002060"/>
                </a:solidFill>
              </a:rPr>
              <a:t>], &amp;</a:t>
            </a:r>
            <a:r>
              <a:rPr lang="en-US" b="1" dirty="0" err="1" smtClean="0">
                <a:solidFill>
                  <a:srgbClr val="002060"/>
                </a:solidFill>
              </a:rPr>
              <a:t>arr</a:t>
            </a:r>
            <a:r>
              <a:rPr lang="en-US" b="1" dirty="0" smtClean="0">
                <a:solidFill>
                  <a:srgbClr val="002060"/>
                </a:solidFill>
              </a:rPr>
              <a:t>[</a:t>
            </a:r>
            <a:r>
              <a:rPr lang="en-US" b="1" dirty="0" err="1" smtClean="0">
                <a:solidFill>
                  <a:srgbClr val="002060"/>
                </a:solidFill>
              </a:rPr>
              <a:t>i</a:t>
            </a:r>
            <a:r>
              <a:rPr lang="en-US" b="1" dirty="0" smtClean="0">
                <a:solidFill>
                  <a:srgbClr val="002060"/>
                </a:solidFill>
              </a:rPr>
              <a:t>]); </a:t>
            </a:r>
          </a:p>
          <a:p>
            <a:pPr>
              <a:buNone/>
            </a:pPr>
            <a:r>
              <a:rPr lang="en-US" b="1" dirty="0" smtClean="0">
                <a:solidFill>
                  <a:srgbClr val="C00000"/>
                </a:solidFill>
              </a:rPr>
              <a:t>	} </a:t>
            </a:r>
          </a:p>
          <a:p>
            <a:pPr>
              <a:buNone/>
            </a:pPr>
            <a:r>
              <a:rPr lang="en-US" b="1" dirty="0" smtClean="0">
                <a:solidFill>
                  <a:srgbClr val="C00000"/>
                </a:solidFill>
              </a:rPr>
              <a:t>} </a:t>
            </a:r>
          </a:p>
          <a:p>
            <a:endParaRPr lang="en-US" b="1" dirty="0" smtClean="0"/>
          </a:p>
        </p:txBody>
      </p:sp>
      <p:sp>
        <p:nvSpPr>
          <p:cNvPr id="4" name="Footer Placeholder 4"/>
          <p:cNvSpPr>
            <a:spLocks noGrp="1"/>
          </p:cNvSpPr>
          <p:nvPr>
            <p:ph type="ftr" sz="quarter" idx="11"/>
          </p:nvPr>
        </p:nvSpPr>
        <p:spPr>
          <a:xfrm>
            <a:off x="3124200" y="6356350"/>
            <a:ext cx="3752056" cy="365125"/>
          </a:xfrm>
        </p:spPr>
        <p:txBody>
          <a:bodyPr/>
          <a:lstStyle/>
          <a:p>
            <a:r>
              <a:rPr lang="en-GB" dirty="0" smtClean="0"/>
              <a:t>&lt;BCSC0807</a:t>
            </a:r>
            <a:r>
              <a:rPr lang="en-GB" dirty="0"/>
              <a:t>:</a:t>
            </a:r>
            <a:r>
              <a:rPr lang="en-GB" dirty="0" smtClean="0"/>
              <a:t>Design and Analysis of Algorithms Lab&gt;</a:t>
            </a:r>
            <a:endParaRPr lang="en-US" dirty="0"/>
          </a:p>
        </p:txBody>
      </p:sp>
      <p:pic>
        <p:nvPicPr>
          <p:cNvPr id="5" name="Picture 4" descr="Related image"/>
          <p:cNvPicPr/>
          <p:nvPr/>
        </p:nvPicPr>
        <p:blipFill>
          <a:blip r:embed="rId2"/>
          <a:srcRect l="3793" t="21970" r="3781" b="23464"/>
          <a:stretch>
            <a:fillRect/>
          </a:stretch>
        </p:blipFill>
        <p:spPr bwMode="auto">
          <a:xfrm>
            <a:off x="214282" y="214290"/>
            <a:ext cx="1622550" cy="82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r"/>
            <a:r>
              <a:rPr lang="en-US" b="1" dirty="0" smtClean="0">
                <a:solidFill>
                  <a:srgbClr val="002060"/>
                </a:solidFill>
              </a:rPr>
              <a:t>contd..</a:t>
            </a:r>
            <a:endParaRPr lang="en-US" b="1" dirty="0">
              <a:solidFill>
                <a:srgbClr val="002060"/>
              </a:solidFill>
            </a:endParaRPr>
          </a:p>
        </p:txBody>
      </p:sp>
      <p:sp>
        <p:nvSpPr>
          <p:cNvPr id="3" name="Content Placeholder 2"/>
          <p:cNvSpPr>
            <a:spLocks noGrp="1"/>
          </p:cNvSpPr>
          <p:nvPr>
            <p:ph idx="1"/>
          </p:nvPr>
        </p:nvSpPr>
        <p:spPr>
          <a:xfrm>
            <a:off x="457200" y="990600"/>
            <a:ext cx="8229600" cy="5135563"/>
          </a:xfrm>
        </p:spPr>
        <p:txBody>
          <a:bodyPr>
            <a:normAutofit/>
          </a:bodyPr>
          <a:lstStyle/>
          <a:p>
            <a:pPr>
              <a:buNone/>
            </a:pPr>
            <a:r>
              <a:rPr lang="en-US" b="1" dirty="0" smtClean="0">
                <a:solidFill>
                  <a:srgbClr val="002060"/>
                </a:solidFill>
              </a:rPr>
              <a:t> </a:t>
            </a:r>
          </a:p>
          <a:p>
            <a:pPr>
              <a:buNone/>
            </a:pPr>
            <a:r>
              <a:rPr lang="en-US" b="1" dirty="0" smtClean="0">
                <a:solidFill>
                  <a:srgbClr val="002060"/>
                </a:solidFill>
              </a:rPr>
              <a:t>void swap(</a:t>
            </a:r>
            <a:r>
              <a:rPr lang="en-US" b="1" dirty="0" err="1" smtClean="0">
                <a:solidFill>
                  <a:srgbClr val="002060"/>
                </a:solidFill>
              </a:rPr>
              <a:t>int</a:t>
            </a:r>
            <a:r>
              <a:rPr lang="en-US" b="1" dirty="0" smtClean="0">
                <a:solidFill>
                  <a:srgbClr val="002060"/>
                </a:solidFill>
              </a:rPr>
              <a:t> *</a:t>
            </a:r>
            <a:r>
              <a:rPr lang="en-US" b="1" dirty="0" err="1" smtClean="0">
                <a:solidFill>
                  <a:srgbClr val="002060"/>
                </a:solidFill>
              </a:rPr>
              <a:t>xp</a:t>
            </a:r>
            <a:r>
              <a:rPr lang="en-US" b="1" dirty="0" smtClean="0">
                <a:solidFill>
                  <a:srgbClr val="002060"/>
                </a:solidFill>
              </a:rPr>
              <a:t>, </a:t>
            </a:r>
            <a:r>
              <a:rPr lang="en-US" b="1" dirty="0" err="1" smtClean="0">
                <a:solidFill>
                  <a:srgbClr val="002060"/>
                </a:solidFill>
              </a:rPr>
              <a:t>int</a:t>
            </a:r>
            <a:r>
              <a:rPr lang="en-US" b="1" dirty="0" smtClean="0">
                <a:solidFill>
                  <a:srgbClr val="002060"/>
                </a:solidFill>
              </a:rPr>
              <a:t> *</a:t>
            </a:r>
            <a:r>
              <a:rPr lang="en-US" b="1" dirty="0" err="1" smtClean="0">
                <a:solidFill>
                  <a:srgbClr val="002060"/>
                </a:solidFill>
              </a:rPr>
              <a:t>yp</a:t>
            </a:r>
            <a:r>
              <a:rPr lang="en-US" b="1" dirty="0" smtClean="0">
                <a:solidFill>
                  <a:srgbClr val="002060"/>
                </a:solidFill>
              </a:rPr>
              <a:t>) </a:t>
            </a:r>
          </a:p>
          <a:p>
            <a:pPr>
              <a:buNone/>
            </a:pPr>
            <a:r>
              <a:rPr lang="en-US" b="1" dirty="0" smtClean="0">
                <a:solidFill>
                  <a:srgbClr val="002060"/>
                </a:solidFill>
              </a:rPr>
              <a:t>{ </a:t>
            </a:r>
          </a:p>
          <a:p>
            <a:pPr>
              <a:buNone/>
            </a:pPr>
            <a:r>
              <a:rPr lang="en-US" b="1" dirty="0" smtClean="0">
                <a:solidFill>
                  <a:srgbClr val="002060"/>
                </a:solidFill>
              </a:rPr>
              <a:t>	</a:t>
            </a:r>
            <a:r>
              <a:rPr lang="en-US" b="1" dirty="0" err="1" smtClean="0">
                <a:solidFill>
                  <a:srgbClr val="002060"/>
                </a:solidFill>
              </a:rPr>
              <a:t>int</a:t>
            </a:r>
            <a:r>
              <a:rPr lang="en-US" b="1" dirty="0" smtClean="0">
                <a:solidFill>
                  <a:srgbClr val="002060"/>
                </a:solidFill>
              </a:rPr>
              <a:t> temp = *</a:t>
            </a:r>
            <a:r>
              <a:rPr lang="en-US" b="1" dirty="0" err="1" smtClean="0">
                <a:solidFill>
                  <a:srgbClr val="002060"/>
                </a:solidFill>
              </a:rPr>
              <a:t>xp</a:t>
            </a:r>
            <a:r>
              <a:rPr lang="en-US" b="1" dirty="0" smtClean="0">
                <a:solidFill>
                  <a:srgbClr val="002060"/>
                </a:solidFill>
              </a:rPr>
              <a:t>; </a:t>
            </a:r>
          </a:p>
          <a:p>
            <a:pPr>
              <a:buNone/>
            </a:pPr>
            <a:r>
              <a:rPr lang="en-US" b="1" dirty="0" smtClean="0">
                <a:solidFill>
                  <a:srgbClr val="002060"/>
                </a:solidFill>
              </a:rPr>
              <a:t>	*</a:t>
            </a:r>
            <a:r>
              <a:rPr lang="en-US" b="1" dirty="0" err="1" smtClean="0">
                <a:solidFill>
                  <a:srgbClr val="002060"/>
                </a:solidFill>
              </a:rPr>
              <a:t>xp</a:t>
            </a:r>
            <a:r>
              <a:rPr lang="en-US" b="1" dirty="0" smtClean="0">
                <a:solidFill>
                  <a:srgbClr val="002060"/>
                </a:solidFill>
              </a:rPr>
              <a:t> = *</a:t>
            </a:r>
            <a:r>
              <a:rPr lang="en-US" b="1" dirty="0" err="1" smtClean="0">
                <a:solidFill>
                  <a:srgbClr val="002060"/>
                </a:solidFill>
              </a:rPr>
              <a:t>yp</a:t>
            </a:r>
            <a:r>
              <a:rPr lang="en-US" b="1" dirty="0" smtClean="0">
                <a:solidFill>
                  <a:srgbClr val="002060"/>
                </a:solidFill>
              </a:rPr>
              <a:t>; </a:t>
            </a:r>
          </a:p>
          <a:p>
            <a:pPr>
              <a:buNone/>
            </a:pPr>
            <a:r>
              <a:rPr lang="en-US" b="1" dirty="0" smtClean="0">
                <a:solidFill>
                  <a:srgbClr val="002060"/>
                </a:solidFill>
              </a:rPr>
              <a:t>	*</a:t>
            </a:r>
            <a:r>
              <a:rPr lang="en-US" b="1" dirty="0" err="1" smtClean="0">
                <a:solidFill>
                  <a:srgbClr val="002060"/>
                </a:solidFill>
              </a:rPr>
              <a:t>yp</a:t>
            </a:r>
            <a:r>
              <a:rPr lang="en-US" b="1" dirty="0" smtClean="0">
                <a:solidFill>
                  <a:srgbClr val="002060"/>
                </a:solidFill>
              </a:rPr>
              <a:t> = temp; </a:t>
            </a:r>
          </a:p>
          <a:p>
            <a:pPr>
              <a:buNone/>
            </a:pPr>
            <a:r>
              <a:rPr lang="en-US" b="1" dirty="0" smtClean="0">
                <a:solidFill>
                  <a:srgbClr val="002060"/>
                </a:solidFill>
              </a:rPr>
              <a:t>} </a:t>
            </a:r>
          </a:p>
          <a:p>
            <a:endParaRPr lang="en-US" dirty="0"/>
          </a:p>
        </p:txBody>
      </p:sp>
      <p:sp>
        <p:nvSpPr>
          <p:cNvPr id="4" name="Footer Placeholder 4"/>
          <p:cNvSpPr>
            <a:spLocks noGrp="1"/>
          </p:cNvSpPr>
          <p:nvPr>
            <p:ph type="ftr" sz="quarter" idx="11"/>
          </p:nvPr>
        </p:nvSpPr>
        <p:spPr>
          <a:xfrm>
            <a:off x="3124200" y="6356350"/>
            <a:ext cx="3752056" cy="365125"/>
          </a:xfrm>
        </p:spPr>
        <p:txBody>
          <a:bodyPr/>
          <a:lstStyle/>
          <a:p>
            <a:r>
              <a:rPr lang="en-GB" dirty="0" smtClean="0"/>
              <a:t>&lt;BCSC0807</a:t>
            </a:r>
            <a:r>
              <a:rPr lang="en-GB" dirty="0"/>
              <a:t>:</a:t>
            </a:r>
            <a:r>
              <a:rPr lang="en-GB" dirty="0" smtClean="0"/>
              <a:t>Design and Analysis of Algorithms Lab&gt;</a:t>
            </a:r>
            <a:endParaRPr lang="en-US" dirty="0"/>
          </a:p>
        </p:txBody>
      </p:sp>
      <p:pic>
        <p:nvPicPr>
          <p:cNvPr id="5" name="Picture 4" descr="Related image"/>
          <p:cNvPicPr/>
          <p:nvPr/>
        </p:nvPicPr>
        <p:blipFill>
          <a:blip r:embed="rId2"/>
          <a:srcRect l="3793" t="21970" r="3781" b="23464"/>
          <a:stretch>
            <a:fillRect/>
          </a:stretch>
        </p:blipFill>
        <p:spPr bwMode="auto">
          <a:xfrm>
            <a:off x="214282" y="214290"/>
            <a:ext cx="1622550" cy="82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r"/>
            <a:r>
              <a:rPr lang="en-US" b="1" dirty="0" smtClean="0">
                <a:solidFill>
                  <a:srgbClr val="002060"/>
                </a:solidFill>
              </a:rPr>
              <a:t>contd..</a:t>
            </a:r>
            <a:endParaRPr lang="en-US" b="1" dirty="0">
              <a:solidFill>
                <a:srgbClr val="002060"/>
              </a:solidFill>
            </a:endParaRPr>
          </a:p>
        </p:txBody>
      </p:sp>
      <p:sp>
        <p:nvSpPr>
          <p:cNvPr id="3" name="Content Placeholder 2"/>
          <p:cNvSpPr>
            <a:spLocks noGrp="1"/>
          </p:cNvSpPr>
          <p:nvPr>
            <p:ph idx="1"/>
          </p:nvPr>
        </p:nvSpPr>
        <p:spPr>
          <a:xfrm>
            <a:off x="457200" y="838200"/>
            <a:ext cx="8229600" cy="5638800"/>
          </a:xfrm>
        </p:spPr>
        <p:txBody>
          <a:bodyPr>
            <a:normAutofit fontScale="47500" lnSpcReduction="20000"/>
          </a:bodyPr>
          <a:lstStyle/>
          <a:p>
            <a:pPr algn="just">
              <a:buNone/>
            </a:pPr>
            <a:r>
              <a:rPr lang="en-US" sz="5100" b="1" dirty="0" smtClean="0">
                <a:solidFill>
                  <a:srgbClr val="002060"/>
                </a:solidFill>
              </a:rPr>
              <a:t>void </a:t>
            </a:r>
            <a:r>
              <a:rPr lang="en-US" sz="5100" b="1" dirty="0" err="1" smtClean="0">
                <a:solidFill>
                  <a:srgbClr val="002060"/>
                </a:solidFill>
              </a:rPr>
              <a:t>printArray</a:t>
            </a:r>
            <a:r>
              <a:rPr lang="en-US" sz="5100" b="1" dirty="0" smtClean="0">
                <a:solidFill>
                  <a:srgbClr val="002060"/>
                </a:solidFill>
              </a:rPr>
              <a:t>(</a:t>
            </a:r>
            <a:r>
              <a:rPr lang="en-US" sz="5100" b="1" dirty="0" err="1" smtClean="0">
                <a:solidFill>
                  <a:srgbClr val="002060"/>
                </a:solidFill>
              </a:rPr>
              <a:t>int</a:t>
            </a:r>
            <a:r>
              <a:rPr lang="en-US" sz="5100" b="1" dirty="0" smtClean="0">
                <a:solidFill>
                  <a:srgbClr val="002060"/>
                </a:solidFill>
              </a:rPr>
              <a:t> </a:t>
            </a:r>
            <a:r>
              <a:rPr lang="en-US" sz="5100" b="1" dirty="0" err="1" smtClean="0">
                <a:solidFill>
                  <a:srgbClr val="002060"/>
                </a:solidFill>
              </a:rPr>
              <a:t>arr</a:t>
            </a:r>
            <a:r>
              <a:rPr lang="en-US" sz="5100" b="1" dirty="0" smtClean="0">
                <a:solidFill>
                  <a:srgbClr val="002060"/>
                </a:solidFill>
              </a:rPr>
              <a:t>[], </a:t>
            </a:r>
            <a:r>
              <a:rPr lang="en-US" sz="5100" b="1" dirty="0" err="1" smtClean="0">
                <a:solidFill>
                  <a:srgbClr val="002060"/>
                </a:solidFill>
              </a:rPr>
              <a:t>int</a:t>
            </a:r>
            <a:r>
              <a:rPr lang="en-US" sz="5100" b="1" dirty="0" smtClean="0">
                <a:solidFill>
                  <a:srgbClr val="002060"/>
                </a:solidFill>
              </a:rPr>
              <a:t> size) </a:t>
            </a:r>
          </a:p>
          <a:p>
            <a:pPr algn="just">
              <a:buNone/>
            </a:pPr>
            <a:r>
              <a:rPr lang="en-US" sz="5100" b="1" dirty="0" smtClean="0">
                <a:solidFill>
                  <a:srgbClr val="002060"/>
                </a:solidFill>
              </a:rPr>
              <a:t>{ </a:t>
            </a:r>
          </a:p>
          <a:p>
            <a:pPr algn="just">
              <a:buNone/>
            </a:pPr>
            <a:r>
              <a:rPr lang="en-US" sz="5100" b="1" dirty="0" smtClean="0">
                <a:solidFill>
                  <a:srgbClr val="002060"/>
                </a:solidFill>
              </a:rPr>
              <a:t>	</a:t>
            </a:r>
            <a:r>
              <a:rPr lang="en-US" sz="5100" b="1" dirty="0" err="1" smtClean="0">
                <a:solidFill>
                  <a:srgbClr val="002060"/>
                </a:solidFill>
              </a:rPr>
              <a:t>int</a:t>
            </a:r>
            <a:r>
              <a:rPr lang="en-US" sz="5100" b="1" dirty="0" smtClean="0">
                <a:solidFill>
                  <a:srgbClr val="002060"/>
                </a:solidFill>
              </a:rPr>
              <a:t> </a:t>
            </a:r>
            <a:r>
              <a:rPr lang="en-US" sz="5100" b="1" dirty="0" err="1" smtClean="0">
                <a:solidFill>
                  <a:srgbClr val="002060"/>
                </a:solidFill>
              </a:rPr>
              <a:t>i</a:t>
            </a:r>
            <a:r>
              <a:rPr lang="en-US" sz="5100" b="1" dirty="0" smtClean="0">
                <a:solidFill>
                  <a:srgbClr val="002060"/>
                </a:solidFill>
              </a:rPr>
              <a:t>; </a:t>
            </a:r>
          </a:p>
          <a:p>
            <a:pPr algn="just">
              <a:buNone/>
            </a:pPr>
            <a:r>
              <a:rPr lang="en-US" sz="5100" b="1" dirty="0" smtClean="0">
                <a:solidFill>
                  <a:srgbClr val="002060"/>
                </a:solidFill>
              </a:rPr>
              <a:t>	for (</a:t>
            </a:r>
            <a:r>
              <a:rPr lang="en-US" sz="5100" b="1" dirty="0" err="1" smtClean="0">
                <a:solidFill>
                  <a:srgbClr val="002060"/>
                </a:solidFill>
              </a:rPr>
              <a:t>i</a:t>
            </a:r>
            <a:r>
              <a:rPr lang="en-US" sz="5100" b="1" dirty="0" smtClean="0">
                <a:solidFill>
                  <a:srgbClr val="002060"/>
                </a:solidFill>
              </a:rPr>
              <a:t>=0; </a:t>
            </a:r>
            <a:r>
              <a:rPr lang="en-US" sz="5100" b="1" dirty="0" err="1" smtClean="0">
                <a:solidFill>
                  <a:srgbClr val="002060"/>
                </a:solidFill>
              </a:rPr>
              <a:t>i</a:t>
            </a:r>
            <a:r>
              <a:rPr lang="en-US" sz="5100" b="1" dirty="0" smtClean="0">
                <a:solidFill>
                  <a:srgbClr val="002060"/>
                </a:solidFill>
              </a:rPr>
              <a:t> &lt; size; </a:t>
            </a:r>
            <a:r>
              <a:rPr lang="en-US" sz="5100" b="1" dirty="0" err="1" smtClean="0">
                <a:solidFill>
                  <a:srgbClr val="002060"/>
                </a:solidFill>
              </a:rPr>
              <a:t>i</a:t>
            </a:r>
            <a:r>
              <a:rPr lang="en-US" sz="5100" b="1" dirty="0" smtClean="0">
                <a:solidFill>
                  <a:srgbClr val="002060"/>
                </a:solidFill>
              </a:rPr>
              <a:t>++) </a:t>
            </a:r>
          </a:p>
          <a:p>
            <a:pPr algn="just">
              <a:buNone/>
            </a:pPr>
            <a:r>
              <a:rPr lang="en-US" sz="5100" b="1" dirty="0" smtClean="0">
                <a:solidFill>
                  <a:srgbClr val="002060"/>
                </a:solidFill>
              </a:rPr>
              <a:t>		</a:t>
            </a:r>
            <a:r>
              <a:rPr lang="en-US" sz="5100" b="1" dirty="0" err="1" smtClean="0">
                <a:solidFill>
                  <a:srgbClr val="002060"/>
                </a:solidFill>
              </a:rPr>
              <a:t>printf</a:t>
            </a:r>
            <a:r>
              <a:rPr lang="en-US" sz="5100" b="1" dirty="0" smtClean="0">
                <a:solidFill>
                  <a:srgbClr val="002060"/>
                </a:solidFill>
              </a:rPr>
              <a:t>("%d ", </a:t>
            </a:r>
            <a:r>
              <a:rPr lang="en-US" sz="5100" b="1" dirty="0" err="1" smtClean="0">
                <a:solidFill>
                  <a:srgbClr val="002060"/>
                </a:solidFill>
              </a:rPr>
              <a:t>arr</a:t>
            </a:r>
            <a:r>
              <a:rPr lang="en-US" sz="5100" b="1" dirty="0" smtClean="0">
                <a:solidFill>
                  <a:srgbClr val="002060"/>
                </a:solidFill>
              </a:rPr>
              <a:t>[</a:t>
            </a:r>
            <a:r>
              <a:rPr lang="en-US" sz="5100" b="1" dirty="0" err="1" smtClean="0">
                <a:solidFill>
                  <a:srgbClr val="002060"/>
                </a:solidFill>
              </a:rPr>
              <a:t>i</a:t>
            </a:r>
            <a:r>
              <a:rPr lang="en-US" sz="5100" b="1" dirty="0" smtClean="0">
                <a:solidFill>
                  <a:srgbClr val="002060"/>
                </a:solidFill>
              </a:rPr>
              <a:t>]);  </a:t>
            </a:r>
          </a:p>
          <a:p>
            <a:pPr algn="just">
              <a:buNone/>
            </a:pPr>
            <a:r>
              <a:rPr lang="en-US" sz="5100" b="1" dirty="0" smtClean="0">
                <a:solidFill>
                  <a:srgbClr val="002060"/>
                </a:solidFill>
              </a:rPr>
              <a:t>} </a:t>
            </a:r>
          </a:p>
          <a:p>
            <a:pPr algn="just">
              <a:buNone/>
            </a:pPr>
            <a:endParaRPr lang="en-US" sz="4500" b="1" dirty="0" smtClean="0">
              <a:solidFill>
                <a:srgbClr val="002060"/>
              </a:solidFill>
            </a:endParaRPr>
          </a:p>
          <a:p>
            <a:pPr algn="just">
              <a:buNone/>
            </a:pPr>
            <a:r>
              <a:rPr lang="en-US" sz="4500" b="1" dirty="0" err="1" smtClean="0">
                <a:solidFill>
                  <a:srgbClr val="0070C0"/>
                </a:solidFill>
              </a:rPr>
              <a:t>int</a:t>
            </a:r>
            <a:r>
              <a:rPr lang="en-US" sz="4500" b="1" dirty="0" smtClean="0">
                <a:solidFill>
                  <a:srgbClr val="0070C0"/>
                </a:solidFill>
              </a:rPr>
              <a:t> main() </a:t>
            </a:r>
          </a:p>
          <a:p>
            <a:pPr algn="just">
              <a:buNone/>
            </a:pPr>
            <a:r>
              <a:rPr lang="en-US" sz="4500" b="1" dirty="0" smtClean="0">
                <a:solidFill>
                  <a:srgbClr val="0070C0"/>
                </a:solidFill>
              </a:rPr>
              <a:t>{ </a:t>
            </a:r>
          </a:p>
          <a:p>
            <a:pPr algn="just">
              <a:buNone/>
            </a:pPr>
            <a:r>
              <a:rPr lang="en-US" sz="4500" b="1" dirty="0" smtClean="0">
                <a:solidFill>
                  <a:srgbClr val="0070C0"/>
                </a:solidFill>
              </a:rPr>
              <a:t>	</a:t>
            </a:r>
            <a:r>
              <a:rPr lang="en-US" sz="4500" b="1" dirty="0" err="1" smtClean="0">
                <a:solidFill>
                  <a:srgbClr val="0070C0"/>
                </a:solidFill>
              </a:rPr>
              <a:t>int</a:t>
            </a:r>
            <a:r>
              <a:rPr lang="en-US" sz="4500" b="1" dirty="0" smtClean="0">
                <a:solidFill>
                  <a:srgbClr val="0070C0"/>
                </a:solidFill>
              </a:rPr>
              <a:t> </a:t>
            </a:r>
            <a:r>
              <a:rPr lang="en-US" sz="4500" b="1" dirty="0" err="1" smtClean="0">
                <a:solidFill>
                  <a:srgbClr val="0070C0"/>
                </a:solidFill>
              </a:rPr>
              <a:t>arr</a:t>
            </a:r>
            <a:r>
              <a:rPr lang="en-US" sz="4500" b="1" dirty="0" smtClean="0">
                <a:solidFill>
                  <a:srgbClr val="0070C0"/>
                </a:solidFill>
              </a:rPr>
              <a:t>[] = {64, 25, 12, 22, 11}; </a:t>
            </a:r>
          </a:p>
          <a:p>
            <a:pPr algn="just">
              <a:buNone/>
            </a:pPr>
            <a:r>
              <a:rPr lang="en-US" sz="4500" b="1" dirty="0" smtClean="0">
                <a:solidFill>
                  <a:srgbClr val="0070C0"/>
                </a:solidFill>
              </a:rPr>
              <a:t>	</a:t>
            </a:r>
            <a:r>
              <a:rPr lang="en-US" sz="4500" b="1" dirty="0" err="1" smtClean="0">
                <a:solidFill>
                  <a:srgbClr val="0070C0"/>
                </a:solidFill>
              </a:rPr>
              <a:t>int</a:t>
            </a:r>
            <a:r>
              <a:rPr lang="en-US" sz="4500" b="1" dirty="0" smtClean="0">
                <a:solidFill>
                  <a:srgbClr val="0070C0"/>
                </a:solidFill>
              </a:rPr>
              <a:t> n = </a:t>
            </a:r>
            <a:r>
              <a:rPr lang="en-US" sz="4500" b="1" dirty="0" err="1" smtClean="0">
                <a:solidFill>
                  <a:srgbClr val="0070C0"/>
                </a:solidFill>
              </a:rPr>
              <a:t>sizeof</a:t>
            </a:r>
            <a:r>
              <a:rPr lang="en-US" sz="4500" b="1" dirty="0" smtClean="0">
                <a:solidFill>
                  <a:srgbClr val="0070C0"/>
                </a:solidFill>
              </a:rPr>
              <a:t>(</a:t>
            </a:r>
            <a:r>
              <a:rPr lang="en-US" sz="4500" b="1" dirty="0" err="1" smtClean="0">
                <a:solidFill>
                  <a:srgbClr val="0070C0"/>
                </a:solidFill>
              </a:rPr>
              <a:t>arr</a:t>
            </a:r>
            <a:r>
              <a:rPr lang="en-US" sz="4500" b="1" dirty="0" smtClean="0">
                <a:solidFill>
                  <a:srgbClr val="0070C0"/>
                </a:solidFill>
              </a:rPr>
              <a:t>)/</a:t>
            </a:r>
            <a:r>
              <a:rPr lang="en-US" sz="4500" b="1" dirty="0" err="1" smtClean="0">
                <a:solidFill>
                  <a:srgbClr val="0070C0"/>
                </a:solidFill>
              </a:rPr>
              <a:t>sizeof</a:t>
            </a:r>
            <a:r>
              <a:rPr lang="en-US" sz="4500" b="1" dirty="0" smtClean="0">
                <a:solidFill>
                  <a:srgbClr val="0070C0"/>
                </a:solidFill>
              </a:rPr>
              <a:t>(</a:t>
            </a:r>
            <a:r>
              <a:rPr lang="en-US" sz="4500" b="1" dirty="0" err="1" smtClean="0">
                <a:solidFill>
                  <a:srgbClr val="0070C0"/>
                </a:solidFill>
              </a:rPr>
              <a:t>arr</a:t>
            </a:r>
            <a:r>
              <a:rPr lang="en-US" sz="4500" b="1" dirty="0" smtClean="0">
                <a:solidFill>
                  <a:srgbClr val="0070C0"/>
                </a:solidFill>
              </a:rPr>
              <a:t>[0]); </a:t>
            </a:r>
          </a:p>
          <a:p>
            <a:pPr algn="just">
              <a:buNone/>
            </a:pPr>
            <a:r>
              <a:rPr lang="en-US" sz="4500" b="1" dirty="0" smtClean="0">
                <a:solidFill>
                  <a:srgbClr val="0070C0"/>
                </a:solidFill>
              </a:rPr>
              <a:t>	</a:t>
            </a:r>
            <a:r>
              <a:rPr lang="en-US" sz="4500" b="1" dirty="0" err="1" smtClean="0">
                <a:solidFill>
                  <a:srgbClr val="0070C0"/>
                </a:solidFill>
              </a:rPr>
              <a:t>selectionSort</a:t>
            </a:r>
            <a:r>
              <a:rPr lang="en-US" sz="4500" b="1" dirty="0" smtClean="0">
                <a:solidFill>
                  <a:srgbClr val="0070C0"/>
                </a:solidFill>
              </a:rPr>
              <a:t>(</a:t>
            </a:r>
            <a:r>
              <a:rPr lang="en-US" sz="4500" b="1" dirty="0" err="1" smtClean="0">
                <a:solidFill>
                  <a:srgbClr val="0070C0"/>
                </a:solidFill>
              </a:rPr>
              <a:t>arr</a:t>
            </a:r>
            <a:r>
              <a:rPr lang="en-US" sz="4500" b="1" dirty="0" smtClean="0">
                <a:solidFill>
                  <a:srgbClr val="0070C0"/>
                </a:solidFill>
              </a:rPr>
              <a:t>, n); </a:t>
            </a:r>
          </a:p>
          <a:p>
            <a:pPr algn="just">
              <a:buNone/>
            </a:pPr>
            <a:r>
              <a:rPr lang="en-US" sz="4500" b="1" dirty="0" smtClean="0">
                <a:solidFill>
                  <a:srgbClr val="0070C0"/>
                </a:solidFill>
              </a:rPr>
              <a:t>	</a:t>
            </a:r>
            <a:r>
              <a:rPr lang="en-US" sz="4500" b="1" dirty="0" err="1" smtClean="0">
                <a:solidFill>
                  <a:srgbClr val="0070C0"/>
                </a:solidFill>
              </a:rPr>
              <a:t>printf</a:t>
            </a:r>
            <a:r>
              <a:rPr lang="en-US" sz="4500" b="1" dirty="0" smtClean="0">
                <a:solidFill>
                  <a:srgbClr val="0070C0"/>
                </a:solidFill>
              </a:rPr>
              <a:t>("Sorted array: \n"); </a:t>
            </a:r>
          </a:p>
          <a:p>
            <a:pPr algn="just">
              <a:buNone/>
            </a:pPr>
            <a:r>
              <a:rPr lang="en-US" sz="4500" b="1" dirty="0" smtClean="0">
                <a:solidFill>
                  <a:srgbClr val="0070C0"/>
                </a:solidFill>
              </a:rPr>
              <a:t>	</a:t>
            </a:r>
            <a:r>
              <a:rPr lang="en-US" sz="4500" b="1" dirty="0" err="1" smtClean="0">
                <a:solidFill>
                  <a:srgbClr val="0070C0"/>
                </a:solidFill>
              </a:rPr>
              <a:t>printArray</a:t>
            </a:r>
            <a:r>
              <a:rPr lang="en-US" sz="4500" b="1" dirty="0" smtClean="0">
                <a:solidFill>
                  <a:srgbClr val="0070C0"/>
                </a:solidFill>
              </a:rPr>
              <a:t>(</a:t>
            </a:r>
            <a:r>
              <a:rPr lang="en-US" sz="4500" b="1" dirty="0" err="1" smtClean="0">
                <a:solidFill>
                  <a:srgbClr val="0070C0"/>
                </a:solidFill>
              </a:rPr>
              <a:t>arr</a:t>
            </a:r>
            <a:r>
              <a:rPr lang="en-US" sz="4500" b="1" dirty="0" smtClean="0">
                <a:solidFill>
                  <a:srgbClr val="0070C0"/>
                </a:solidFill>
              </a:rPr>
              <a:t>, n); </a:t>
            </a:r>
          </a:p>
          <a:p>
            <a:pPr algn="just">
              <a:buNone/>
            </a:pPr>
            <a:r>
              <a:rPr lang="en-US" sz="4500" b="1" dirty="0" smtClean="0">
                <a:solidFill>
                  <a:srgbClr val="0070C0"/>
                </a:solidFill>
              </a:rPr>
              <a:t>	return 0; </a:t>
            </a:r>
          </a:p>
          <a:p>
            <a:pPr algn="just">
              <a:buNone/>
            </a:pPr>
            <a:r>
              <a:rPr lang="en-US" sz="4500" b="1" dirty="0" smtClean="0">
                <a:solidFill>
                  <a:srgbClr val="0070C0"/>
                </a:solidFill>
              </a:rPr>
              <a:t>} </a:t>
            </a:r>
          </a:p>
          <a:p>
            <a:endParaRPr lang="en-US" dirty="0" smtClean="0"/>
          </a:p>
          <a:p>
            <a:endParaRPr lang="en-US" dirty="0"/>
          </a:p>
        </p:txBody>
      </p:sp>
      <p:sp>
        <p:nvSpPr>
          <p:cNvPr id="4" name="Footer Placeholder 4"/>
          <p:cNvSpPr>
            <a:spLocks noGrp="1"/>
          </p:cNvSpPr>
          <p:nvPr>
            <p:ph type="ftr" sz="quarter" idx="11"/>
          </p:nvPr>
        </p:nvSpPr>
        <p:spPr>
          <a:xfrm>
            <a:off x="3124200" y="6356350"/>
            <a:ext cx="3752056" cy="365125"/>
          </a:xfrm>
        </p:spPr>
        <p:txBody>
          <a:bodyPr/>
          <a:lstStyle/>
          <a:p>
            <a:r>
              <a:rPr lang="en-GB" dirty="0" smtClean="0"/>
              <a:t>&lt;BCSC0807</a:t>
            </a:r>
            <a:r>
              <a:rPr lang="en-GB" dirty="0"/>
              <a:t>:</a:t>
            </a:r>
            <a:r>
              <a:rPr lang="en-GB" dirty="0" smtClean="0"/>
              <a:t>Design and Analysis of Algorithms Lab&gt;</a:t>
            </a:r>
            <a:endParaRPr lang="en-US" dirty="0"/>
          </a:p>
        </p:txBody>
      </p:sp>
      <p:pic>
        <p:nvPicPr>
          <p:cNvPr id="5" name="Picture 4" descr="Related image"/>
          <p:cNvPicPr/>
          <p:nvPr/>
        </p:nvPicPr>
        <p:blipFill>
          <a:blip r:embed="rId2"/>
          <a:srcRect l="3793" t="21970" r="3781" b="23464"/>
          <a:stretch>
            <a:fillRect/>
          </a:stretch>
        </p:blipFill>
        <p:spPr bwMode="auto">
          <a:xfrm>
            <a:off x="214282" y="214290"/>
            <a:ext cx="1622550" cy="82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674</Words>
  <Application>Microsoft Office PowerPoint</Application>
  <PresentationFormat>On-screen Show (4:3)</PresentationFormat>
  <Paragraphs>367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Slide 1</vt:lpstr>
      <vt:lpstr>Selection Sort</vt:lpstr>
      <vt:lpstr>Selection Sort</vt:lpstr>
      <vt:lpstr>Selection Sort</vt:lpstr>
      <vt:lpstr>Selection Sort</vt:lpstr>
      <vt:lpstr>Selection Sort</vt:lpstr>
      <vt:lpstr>contd..</vt:lpstr>
      <vt:lpstr>contd..</vt:lpstr>
      <vt:lpstr>contd..</vt:lpstr>
      <vt:lpstr>Slide 10</vt:lpstr>
      <vt:lpstr>Merge Sort</vt:lpstr>
      <vt:lpstr>contd..</vt:lpstr>
      <vt:lpstr>contd..</vt:lpstr>
      <vt:lpstr>contd..</vt:lpstr>
      <vt:lpstr>contd..</vt:lpstr>
      <vt:lpstr>2. Insertion Sort</vt:lpstr>
      <vt:lpstr>contd..</vt:lpstr>
      <vt:lpstr>contd..</vt:lpstr>
      <vt:lpstr>contd..</vt:lpstr>
      <vt:lpstr>contd..</vt:lpstr>
      <vt:lpstr>contd..</vt:lpstr>
      <vt:lpstr>contd..</vt:lpstr>
      <vt:lpstr>contd..</vt:lpstr>
      <vt:lpstr>contd..</vt:lpstr>
      <vt:lpstr>Quick Sort</vt:lpstr>
      <vt:lpstr>Slide 26</vt:lpstr>
      <vt:lpstr>  0 1 2 3 4 5 6  10 30 80  90  40 50 70  </vt:lpstr>
      <vt:lpstr>Slide 28</vt:lpstr>
      <vt:lpstr>contd..</vt:lpstr>
      <vt:lpstr>contd..</vt:lpstr>
      <vt:lpstr>contd..</vt:lpstr>
      <vt:lpstr>Practice Questions</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subhash agrawal</dc:creator>
  <cp:lastModifiedBy>Windows User</cp:lastModifiedBy>
  <cp:revision>69</cp:revision>
  <dcterms:created xsi:type="dcterms:W3CDTF">2006-08-16T00:00:00Z</dcterms:created>
  <dcterms:modified xsi:type="dcterms:W3CDTF">2020-07-10T09:28:27Z</dcterms:modified>
</cp:coreProperties>
</file>