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3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599" y="1539048"/>
            <a:ext cx="4178968" cy="49627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3798" y="239344"/>
            <a:ext cx="78044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3417" y="239344"/>
            <a:ext cx="90684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585" y="2211240"/>
            <a:ext cx="6196330" cy="436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1199388"/>
            <a:ext cx="12175490" cy="5394960"/>
          </a:xfrm>
          <a:custGeom>
            <a:avLst/>
            <a:gdLst/>
            <a:ahLst/>
            <a:cxnLst/>
            <a:rect l="l" t="t" r="r" b="b"/>
            <a:pathLst>
              <a:path w="12175490" h="5394959">
                <a:moveTo>
                  <a:pt x="0" y="5394960"/>
                </a:moveTo>
                <a:lnTo>
                  <a:pt x="12175236" y="5394960"/>
                </a:lnTo>
                <a:lnTo>
                  <a:pt x="12175236" y="0"/>
                </a:lnTo>
                <a:lnTo>
                  <a:pt x="0" y="0"/>
                </a:lnTo>
                <a:lnTo>
                  <a:pt x="0" y="539496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335" y="6001510"/>
            <a:ext cx="12183745" cy="864235"/>
            <a:chOff x="21335" y="6001510"/>
            <a:chExt cx="12183745" cy="864235"/>
          </a:xfrm>
        </p:grpSpPr>
        <p:sp>
          <p:nvSpPr>
            <p:cNvPr id="4" name="object 4"/>
            <p:cNvSpPr/>
            <p:nvPr/>
          </p:nvSpPr>
          <p:spPr>
            <a:xfrm>
              <a:off x="33527" y="6851903"/>
              <a:ext cx="12158980" cy="6350"/>
            </a:xfrm>
            <a:custGeom>
              <a:avLst/>
              <a:gdLst/>
              <a:ahLst/>
              <a:cxnLst/>
              <a:rect l="l" t="t" r="r" b="b"/>
              <a:pathLst>
                <a:path w="12158980" h="6350">
                  <a:moveTo>
                    <a:pt x="12158472" y="6094"/>
                  </a:moveTo>
                  <a:lnTo>
                    <a:pt x="12158472" y="0"/>
                  </a:lnTo>
                  <a:lnTo>
                    <a:pt x="0" y="0"/>
                  </a:lnTo>
                  <a:lnTo>
                    <a:pt x="0" y="6094"/>
                  </a:lnTo>
                  <a:lnTo>
                    <a:pt x="12158472" y="6094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7" y="6013702"/>
              <a:ext cx="12158980" cy="838200"/>
            </a:xfrm>
            <a:custGeom>
              <a:avLst/>
              <a:gdLst/>
              <a:ahLst/>
              <a:cxnLst/>
              <a:rect l="l" t="t" r="r" b="b"/>
              <a:pathLst>
                <a:path w="12158980" h="838200">
                  <a:moveTo>
                    <a:pt x="0" y="838200"/>
                  </a:moveTo>
                  <a:lnTo>
                    <a:pt x="12158472" y="838200"/>
                  </a:lnTo>
                  <a:lnTo>
                    <a:pt x="12158472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89" y="6839710"/>
              <a:ext cx="12157710" cy="26034"/>
            </a:xfrm>
            <a:custGeom>
              <a:avLst/>
              <a:gdLst/>
              <a:ahLst/>
              <a:cxnLst/>
              <a:rect l="l" t="t" r="r" b="b"/>
              <a:pathLst>
                <a:path w="12157710" h="26034">
                  <a:moveTo>
                    <a:pt x="0" y="25908"/>
                  </a:moveTo>
                  <a:lnTo>
                    <a:pt x="12157710" y="25908"/>
                  </a:lnTo>
                  <a:lnTo>
                    <a:pt x="12157710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35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89" y="6014464"/>
              <a:ext cx="12157710" cy="838200"/>
            </a:xfrm>
            <a:custGeom>
              <a:avLst/>
              <a:gdLst/>
              <a:ahLst/>
              <a:cxnLst/>
              <a:rect l="l" t="t" r="r" b="b"/>
              <a:pathLst>
                <a:path w="12157710" h="838200">
                  <a:moveTo>
                    <a:pt x="12157710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25908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2231" y="1266520"/>
            <a:ext cx="1066927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66FFFF"/>
                </a:solidFill>
              </a:rPr>
              <a:t>Chapter</a:t>
            </a:r>
            <a:r>
              <a:rPr sz="6000" spc="-195" dirty="0">
                <a:solidFill>
                  <a:srgbClr val="66FFFF"/>
                </a:solidFill>
              </a:rPr>
              <a:t> </a:t>
            </a:r>
            <a:r>
              <a:rPr sz="6000" dirty="0">
                <a:solidFill>
                  <a:srgbClr val="66FFFF"/>
                </a:solidFill>
              </a:rPr>
              <a:t>5:</a:t>
            </a:r>
            <a:r>
              <a:rPr sz="6000" spc="-160" dirty="0">
                <a:solidFill>
                  <a:srgbClr val="66FFFF"/>
                </a:solidFill>
              </a:rPr>
              <a:t> </a:t>
            </a:r>
            <a:r>
              <a:rPr sz="6000" spc="-10" dirty="0">
                <a:solidFill>
                  <a:srgbClr val="66FFFF"/>
                </a:solidFill>
              </a:rPr>
              <a:t>Divide</a:t>
            </a:r>
            <a:r>
              <a:rPr sz="6000" spc="-120" dirty="0">
                <a:solidFill>
                  <a:srgbClr val="66FFFF"/>
                </a:solidFill>
              </a:rPr>
              <a:t> </a:t>
            </a:r>
            <a:r>
              <a:rPr sz="6000" dirty="0">
                <a:solidFill>
                  <a:srgbClr val="66FFFF"/>
                </a:solidFill>
              </a:rPr>
              <a:t>and</a:t>
            </a:r>
            <a:r>
              <a:rPr sz="6000" spc="-114" dirty="0">
                <a:solidFill>
                  <a:srgbClr val="66FFFF"/>
                </a:solidFill>
              </a:rPr>
              <a:t> </a:t>
            </a:r>
            <a:r>
              <a:rPr sz="6000" spc="-10" dirty="0">
                <a:solidFill>
                  <a:srgbClr val="66FFFF"/>
                </a:solidFill>
              </a:rPr>
              <a:t>Conquer</a:t>
            </a:r>
            <a:endParaRPr sz="6000"/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>
                <a:solidFill>
                  <a:srgbClr val="FFFF00"/>
                </a:solidFill>
              </a:rPr>
              <a:t>Quick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20" dirty="0">
                <a:solidFill>
                  <a:srgbClr val="FFFF00"/>
                </a:solidFill>
              </a:rPr>
              <a:t>Sort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6095" y="9144"/>
            <a:ext cx="12163425" cy="1214755"/>
            <a:chOff x="-6095" y="9144"/>
            <a:chExt cx="12163425" cy="1214755"/>
          </a:xfrm>
        </p:grpSpPr>
        <p:sp>
          <p:nvSpPr>
            <p:cNvPr id="10" name="object 10"/>
            <p:cNvSpPr/>
            <p:nvPr/>
          </p:nvSpPr>
          <p:spPr>
            <a:xfrm>
              <a:off x="0" y="15240"/>
              <a:ext cx="12151360" cy="1202690"/>
            </a:xfrm>
            <a:custGeom>
              <a:avLst/>
              <a:gdLst/>
              <a:ahLst/>
              <a:cxnLst/>
              <a:rect l="l" t="t" r="r" b="b"/>
              <a:pathLst>
                <a:path w="12151360" h="1202690">
                  <a:moveTo>
                    <a:pt x="12150852" y="0"/>
                  </a:moveTo>
                  <a:lnTo>
                    <a:pt x="0" y="0"/>
                  </a:lnTo>
                  <a:lnTo>
                    <a:pt x="0" y="1202181"/>
                  </a:lnTo>
                  <a:lnTo>
                    <a:pt x="12150852" y="1202181"/>
                  </a:lnTo>
                  <a:lnTo>
                    <a:pt x="12150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5240"/>
              <a:ext cx="12151360" cy="1202690"/>
            </a:xfrm>
            <a:custGeom>
              <a:avLst/>
              <a:gdLst/>
              <a:ahLst/>
              <a:cxnLst/>
              <a:rect l="l" t="t" r="r" b="b"/>
              <a:pathLst>
                <a:path w="12151360" h="1202690">
                  <a:moveTo>
                    <a:pt x="0" y="1202181"/>
                  </a:moveTo>
                  <a:lnTo>
                    <a:pt x="12150852" y="1202181"/>
                  </a:lnTo>
                  <a:lnTo>
                    <a:pt x="12150852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" y="89916"/>
              <a:ext cx="1828800" cy="10439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69996" y="5283"/>
            <a:ext cx="7550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250888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DESIGN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&amp;</a:t>
            </a:r>
            <a:r>
              <a:rPr sz="3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50" dirty="0">
                <a:solidFill>
                  <a:srgbClr val="001F5F"/>
                </a:solidFill>
                <a:latin typeface="Cambria"/>
                <a:cs typeface="Cambria"/>
              </a:rPr>
              <a:t>ANALYSIS</a:t>
            </a:r>
            <a:r>
              <a:rPr sz="3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mbria"/>
                <a:cs typeface="Cambria"/>
              </a:rPr>
              <a:t>ALGORITHM (BCSC0012)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1848" y="2987039"/>
            <a:ext cx="8279892" cy="2138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7720" y="1216957"/>
          <a:ext cx="6202676" cy="544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initially: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ts val="2875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R="67310" algn="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7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3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9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30480" algn="ctr">
                        <a:lnSpc>
                          <a:spcPts val="27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4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77165">
                        <a:lnSpc>
                          <a:spcPts val="27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01457" y="1534490"/>
            <a:ext cx="2435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C30000"/>
                </a:solidFill>
                <a:uFill>
                  <a:solidFill>
                    <a:srgbClr val="C30000"/>
                  </a:solidFill>
                </a:uFill>
                <a:latin typeface="Arial"/>
                <a:cs typeface="Arial"/>
              </a:rPr>
              <a:t>note:</a:t>
            </a:r>
            <a:r>
              <a:rPr sz="2400" b="1" spc="-70" dirty="0">
                <a:solidFill>
                  <a:srgbClr val="C3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30000"/>
                </a:solidFill>
                <a:latin typeface="Arial"/>
                <a:cs typeface="Arial"/>
              </a:rPr>
              <a:t>pivot</a:t>
            </a:r>
            <a:r>
              <a:rPr sz="2400" spc="-45" dirty="0">
                <a:solidFill>
                  <a:srgbClr val="C3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30000"/>
                </a:solidFill>
                <a:latin typeface="Arial"/>
                <a:cs typeface="Arial"/>
              </a:rPr>
              <a:t>(x)</a:t>
            </a:r>
            <a:r>
              <a:rPr sz="2400" spc="-40" dirty="0">
                <a:solidFill>
                  <a:srgbClr val="C3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30000"/>
                </a:solidFill>
                <a:latin typeface="Arial"/>
                <a:cs typeface="Arial"/>
              </a:rPr>
              <a:t>=</a:t>
            </a:r>
            <a:r>
              <a:rPr sz="2400" spc="-35" dirty="0">
                <a:solidFill>
                  <a:srgbClr val="C300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C3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8566" y="2667761"/>
            <a:ext cx="3357879" cy="3046730"/>
          </a:xfrm>
          <a:prstGeom prst="rect">
            <a:avLst/>
          </a:prstGeom>
          <a:solidFill>
            <a:srgbClr val="6E2E9F"/>
          </a:solidFill>
          <a:ln w="25907">
            <a:solidFill>
              <a:srgbClr val="8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Partition(A,</a:t>
            </a:r>
            <a:r>
              <a:rPr sz="2400" u="sng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p,</a:t>
            </a:r>
            <a:r>
              <a:rPr sz="24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x:=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A[r],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i:=p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L="1000760" marR="134620" indent="-448309">
              <a:lnSpc>
                <a:spcPts val="2870"/>
              </a:lnSpc>
              <a:spcBef>
                <a:spcPts val="105"/>
              </a:spcBef>
              <a:tabLst>
                <a:tab pos="1882139" algn="l"/>
                <a:tab pos="221742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A[j]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1463040">
              <a:lnSpc>
                <a:spcPts val="279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L="1463040">
              <a:lnSpc>
                <a:spcPts val="287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A[i]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A[j];}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A[r];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7194" y="1484927"/>
          <a:ext cx="6200770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5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3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585" y="2211240"/>
          <a:ext cx="6195053" cy="436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6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55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0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75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6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75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5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755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7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b="1" u="heavy" spc="-16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iteration: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750"/>
                        </a:lnSpc>
                      </a:pPr>
                      <a:r>
                        <a:rPr sz="2400" spc="-25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after</a:t>
                      </a:r>
                      <a:r>
                        <a:rPr sz="2400" b="1" u="heavy" spc="-8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final</a:t>
                      </a:r>
                      <a:r>
                        <a:rPr sz="2400" b="1" u="heavy" spc="-12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Arial"/>
                          <a:cs typeface="Arial"/>
                        </a:rPr>
                        <a:t>swap: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7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755"/>
                        </a:lnSpc>
                      </a:pPr>
                      <a:r>
                        <a:rPr sz="2400" spc="-25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</a:pPr>
                      <a:r>
                        <a:rPr sz="2400" dirty="0">
                          <a:solidFill>
                            <a:srgbClr val="817D3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83118" y="2253233"/>
            <a:ext cx="3359150" cy="3046730"/>
          </a:xfrm>
          <a:prstGeom prst="rect">
            <a:avLst/>
          </a:prstGeom>
          <a:solidFill>
            <a:srgbClr val="6E2E9F"/>
          </a:solidFill>
          <a:ln w="25907">
            <a:solidFill>
              <a:srgbClr val="8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Partition(A,</a:t>
            </a:r>
            <a:r>
              <a:rPr sz="2400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p,</a:t>
            </a:r>
            <a:r>
              <a:rPr sz="24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x:=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A[r],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i:=p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L="1001394" marR="135255" indent="-448309">
              <a:lnSpc>
                <a:spcPts val="2870"/>
              </a:lnSpc>
              <a:spcBef>
                <a:spcPts val="105"/>
              </a:spcBef>
              <a:tabLst>
                <a:tab pos="1882775" algn="l"/>
                <a:tab pos="2218055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A[j]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1463675" marR="342900">
              <a:lnSpc>
                <a:spcPts val="287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A[i]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A[j];}</a:t>
            </a:r>
            <a:endParaRPr sz="2400">
              <a:latin typeface="Arial"/>
              <a:cs typeface="Arial"/>
            </a:endParaRPr>
          </a:p>
          <a:p>
            <a:pPr marL="553720">
              <a:lnSpc>
                <a:spcPts val="278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A[r];</a:t>
            </a:r>
            <a:endParaRPr sz="24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944" y="1355922"/>
            <a:ext cx="7128497" cy="50301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2917317"/>
            <a:ext cx="30162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CASE:</a:t>
            </a:r>
            <a:endParaRPr sz="32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First</a:t>
            </a:r>
            <a:r>
              <a:rPr sz="3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element</a:t>
            </a: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mbria"/>
                <a:cs typeface="Cambria"/>
              </a:rPr>
              <a:t>as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Pivot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2717" y="3462937"/>
            <a:ext cx="3074644" cy="30513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22007" y="4960620"/>
            <a:ext cx="864235" cy="311150"/>
            <a:chOff x="6922007" y="4960620"/>
            <a:chExt cx="864235" cy="311150"/>
          </a:xfrm>
        </p:grpSpPr>
        <p:sp>
          <p:nvSpPr>
            <p:cNvPr id="5" name="object 5"/>
            <p:cNvSpPr/>
            <p:nvPr/>
          </p:nvSpPr>
          <p:spPr>
            <a:xfrm>
              <a:off x="6934961" y="4973574"/>
              <a:ext cx="838200" cy="285115"/>
            </a:xfrm>
            <a:custGeom>
              <a:avLst/>
              <a:gdLst/>
              <a:ahLst/>
              <a:cxnLst/>
              <a:rect l="l" t="t" r="r" b="b"/>
              <a:pathLst>
                <a:path w="838200" h="285114">
                  <a:moveTo>
                    <a:pt x="695706" y="0"/>
                  </a:moveTo>
                  <a:lnTo>
                    <a:pt x="695706" y="71246"/>
                  </a:lnTo>
                  <a:lnTo>
                    <a:pt x="0" y="71246"/>
                  </a:lnTo>
                  <a:lnTo>
                    <a:pt x="0" y="213740"/>
                  </a:lnTo>
                  <a:lnTo>
                    <a:pt x="695706" y="213740"/>
                  </a:lnTo>
                  <a:lnTo>
                    <a:pt x="695706" y="284988"/>
                  </a:lnTo>
                  <a:lnTo>
                    <a:pt x="838200" y="142494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4961" y="4973574"/>
              <a:ext cx="838200" cy="285115"/>
            </a:xfrm>
            <a:custGeom>
              <a:avLst/>
              <a:gdLst/>
              <a:ahLst/>
              <a:cxnLst/>
              <a:rect l="l" t="t" r="r" b="b"/>
              <a:pathLst>
                <a:path w="838200" h="285114">
                  <a:moveTo>
                    <a:pt x="0" y="71246"/>
                  </a:moveTo>
                  <a:lnTo>
                    <a:pt x="695706" y="71246"/>
                  </a:lnTo>
                  <a:lnTo>
                    <a:pt x="695706" y="0"/>
                  </a:lnTo>
                  <a:lnTo>
                    <a:pt x="838200" y="142494"/>
                  </a:lnTo>
                  <a:lnTo>
                    <a:pt x="695706" y="284988"/>
                  </a:lnTo>
                  <a:lnTo>
                    <a:pt x="695706" y="213740"/>
                  </a:lnTo>
                  <a:lnTo>
                    <a:pt x="0" y="213740"/>
                  </a:lnTo>
                  <a:lnTo>
                    <a:pt x="0" y="71246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1548" y="3384041"/>
            <a:ext cx="16313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235" y="1298049"/>
            <a:ext cx="10424160" cy="497967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Analysis</a:t>
            </a:r>
            <a:r>
              <a:rPr sz="3200" b="1" spc="-6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of</a:t>
            </a:r>
            <a:r>
              <a:rPr sz="3200" b="1" spc="-2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006EC0"/>
                </a:solidFill>
                <a:latin typeface="Cambria"/>
                <a:cs typeface="Cambria"/>
              </a:rPr>
              <a:t>quicksort—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best</a:t>
            </a:r>
            <a:r>
              <a:rPr sz="3200" b="1" spc="-8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case</a:t>
            </a:r>
            <a:endParaRPr sz="3200">
              <a:latin typeface="Cambria"/>
              <a:cs typeface="Cambria"/>
            </a:endParaRPr>
          </a:p>
          <a:p>
            <a:pPr marL="241300" marR="5080" indent="-228600">
              <a:lnSpc>
                <a:spcPts val="3000"/>
              </a:lnSpc>
              <a:spcBef>
                <a:spcPts val="195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Algorithm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always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chooses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best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pivot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splits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sub-</a:t>
            </a:r>
            <a:r>
              <a:rPr sz="2800" dirty="0">
                <a:latin typeface="Arial"/>
                <a:cs typeface="Arial"/>
              </a:rPr>
              <a:t>arrays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half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recursion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"/>
                <a:cs typeface="Arial"/>
              </a:rPr>
              <a:t>T(0)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T(1)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O(1)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00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constant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00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recursive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linear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partitioning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00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"/>
                <a:cs typeface="Arial"/>
              </a:rPr>
              <a:t>T(N)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2T(N/2)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O(N)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00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Same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recurrence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relation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Mergesort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"/>
                <a:cs typeface="Arial"/>
              </a:rPr>
              <a:t>T(N)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O(N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log</a:t>
            </a:r>
            <a:r>
              <a:rPr sz="2800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9759" y="1075380"/>
            <a:ext cx="9884410" cy="420179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Analysis</a:t>
            </a:r>
            <a:r>
              <a:rPr sz="3200" b="1" spc="-8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of</a:t>
            </a:r>
            <a:r>
              <a:rPr sz="3200" b="1" spc="-6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quicksort</a:t>
            </a:r>
            <a:r>
              <a:rPr sz="3200" b="1" spc="-6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-</a:t>
            </a:r>
            <a:r>
              <a:rPr sz="3200" b="1" spc="-6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006EC0"/>
                </a:solidFill>
                <a:latin typeface="Cambria"/>
                <a:cs typeface="Cambria"/>
              </a:rPr>
              <a:t>Worst</a:t>
            </a:r>
            <a:r>
              <a:rPr sz="3200" b="1" spc="-10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Case</a:t>
            </a:r>
            <a:endParaRPr sz="3200">
              <a:latin typeface="Cambria"/>
              <a:cs typeface="Cambria"/>
            </a:endParaRPr>
          </a:p>
          <a:p>
            <a:pPr marL="408940" marR="5080" indent="-228600">
              <a:lnSpc>
                <a:spcPts val="3000"/>
              </a:lnSpc>
              <a:spcBef>
                <a:spcPts val="2155"/>
              </a:spcBef>
              <a:buChar char="•"/>
              <a:tabLst>
                <a:tab pos="408940" algn="l"/>
              </a:tabLst>
            </a:pPr>
            <a:r>
              <a:rPr sz="2800" dirty="0">
                <a:latin typeface="Arial"/>
                <a:cs typeface="Arial"/>
              </a:rPr>
              <a:t>Algorithm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always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chooses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worst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pivot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sub-</a:t>
            </a:r>
            <a:r>
              <a:rPr sz="2800" dirty="0">
                <a:latin typeface="Arial"/>
                <a:cs typeface="Arial"/>
              </a:rPr>
              <a:t>array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empty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recursion</a:t>
            </a:r>
            <a:endParaRPr sz="2800">
              <a:latin typeface="Arial"/>
              <a:cs typeface="Arial"/>
            </a:endParaRPr>
          </a:p>
          <a:p>
            <a:pPr marL="866140" lvl="1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866140" algn="l"/>
              </a:tabLst>
            </a:pPr>
            <a:r>
              <a:rPr sz="2400" dirty="0">
                <a:latin typeface="Arial"/>
                <a:cs typeface="Arial"/>
              </a:rPr>
              <a:t>T(N)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866140" lvl="1" indent="-228600">
              <a:lnSpc>
                <a:spcPct val="100000"/>
              </a:lnSpc>
              <a:spcBef>
                <a:spcPts val="905"/>
              </a:spcBef>
              <a:buChar char="•"/>
              <a:tabLst>
                <a:tab pos="866140" algn="l"/>
              </a:tabLst>
            </a:pPr>
            <a:r>
              <a:rPr sz="2400" dirty="0">
                <a:latin typeface="Arial"/>
                <a:cs typeface="Arial"/>
              </a:rPr>
              <a:t>T(N)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T(N-</a:t>
            </a:r>
            <a:r>
              <a:rPr sz="2400" dirty="0">
                <a:latin typeface="Arial"/>
                <a:cs typeface="Arial"/>
              </a:rPr>
              <a:t>1)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bN</a:t>
            </a:r>
            <a:endParaRPr sz="2400">
              <a:latin typeface="Arial"/>
              <a:cs typeface="Arial"/>
            </a:endParaRPr>
          </a:p>
          <a:p>
            <a:pPr marL="1539240" lvl="1" indent="-9023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539240" algn="l"/>
                <a:tab pos="1539875" algn="l"/>
              </a:tabLst>
            </a:pPr>
            <a:r>
              <a:rPr sz="2400" dirty="0">
                <a:latin typeface="Symbol"/>
                <a:cs typeface="Symbol"/>
              </a:rPr>
              <a:t>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T(N-</a:t>
            </a:r>
            <a:r>
              <a:rPr sz="2400" dirty="0">
                <a:latin typeface="Arial"/>
                <a:cs typeface="Arial"/>
              </a:rPr>
              <a:t>2)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b(N-</a:t>
            </a:r>
            <a:r>
              <a:rPr sz="2400" dirty="0">
                <a:latin typeface="Arial"/>
                <a:cs typeface="Arial"/>
              </a:rPr>
              <a:t>1)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bN</a:t>
            </a:r>
            <a:endParaRPr sz="2400">
              <a:latin typeface="Arial"/>
              <a:cs typeface="Arial"/>
            </a:endParaRPr>
          </a:p>
          <a:p>
            <a:pPr marL="1539240" lvl="1" indent="-9023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539240" algn="l"/>
                <a:tab pos="1539875" algn="l"/>
              </a:tabLst>
            </a:pPr>
            <a:r>
              <a:rPr sz="2400" dirty="0">
                <a:latin typeface="Symbol"/>
                <a:cs typeface="Symbol"/>
              </a:rPr>
              <a:t>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T(C)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b(C+1)+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5" dirty="0">
                <a:latin typeface="Arial"/>
                <a:cs typeface="Arial"/>
              </a:rPr>
              <a:t> bN</a:t>
            </a:r>
            <a:endParaRPr sz="2400">
              <a:latin typeface="Arial"/>
              <a:cs typeface="Arial"/>
            </a:endParaRPr>
          </a:p>
          <a:p>
            <a:pPr marL="1539240" lvl="1" indent="-9023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539240" algn="l"/>
                <a:tab pos="1539875" algn="l"/>
                <a:tab pos="5379085" algn="l"/>
              </a:tabLst>
            </a:pPr>
            <a:r>
              <a:rPr sz="2400" dirty="0">
                <a:latin typeface="Symbol"/>
                <a:cs typeface="Symbol"/>
              </a:rPr>
              <a:t>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+b(C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(C+1)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(C+2)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+</a:t>
            </a:r>
            <a:r>
              <a:rPr sz="2400" dirty="0">
                <a:latin typeface="Arial"/>
                <a:cs typeface="Arial"/>
              </a:rPr>
              <a:t>	…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390" y="5277227"/>
            <a:ext cx="6828155" cy="10274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23900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724535" algn="l"/>
              </a:tabLst>
            </a:pPr>
            <a:r>
              <a:rPr sz="2400" dirty="0">
                <a:latin typeface="Arial"/>
                <a:cs typeface="Arial"/>
              </a:rPr>
              <a:t>T(N)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O(N</a:t>
            </a:r>
            <a:r>
              <a:rPr sz="2400" spc="-15" baseline="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885"/>
              </a:spcBef>
              <a:buChar char="•"/>
              <a:tabLst>
                <a:tab pos="266700" algn="l"/>
              </a:tabLst>
            </a:pPr>
            <a:r>
              <a:rPr sz="2800" spc="-40" dirty="0">
                <a:latin typeface="Arial"/>
                <a:cs typeface="Arial"/>
              </a:rPr>
              <a:t>Fortunately,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7A196"/>
                </a:solidFill>
                <a:latin typeface="Arial"/>
                <a:cs typeface="Arial"/>
              </a:rPr>
              <a:t>average</a:t>
            </a:r>
            <a:r>
              <a:rPr sz="2800" i="1" spc="-65" dirty="0">
                <a:solidFill>
                  <a:srgbClr val="07A196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7A196"/>
                </a:solidFill>
                <a:latin typeface="Arial"/>
                <a:cs typeface="Arial"/>
              </a:rPr>
              <a:t>case</a:t>
            </a:r>
            <a:r>
              <a:rPr sz="2800" i="1" spc="-105" dirty="0">
                <a:solidFill>
                  <a:srgbClr val="07A196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7A196"/>
                </a:solidFill>
                <a:latin typeface="Arial"/>
                <a:cs typeface="Arial"/>
              </a:rPr>
              <a:t>performance</a:t>
            </a:r>
            <a:r>
              <a:rPr sz="2800" i="1" spc="-30" dirty="0">
                <a:solidFill>
                  <a:srgbClr val="07A196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0232" y="5846470"/>
            <a:ext cx="171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O(N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Sorting</a:t>
            </a:r>
            <a:r>
              <a:rPr spc="-15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4164" y="1092301"/>
            <a:ext cx="10331450" cy="303466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266700" algn="l"/>
              </a:tabLst>
            </a:pPr>
            <a:r>
              <a:rPr sz="3200" b="1" spc="-10" dirty="0">
                <a:latin typeface="Arial"/>
                <a:cs typeface="Arial"/>
              </a:rPr>
              <a:t>Input:</a:t>
            </a:r>
            <a:endParaRPr sz="320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spcBef>
                <a:spcPts val="1045"/>
              </a:spcBef>
              <a:buChar char="•"/>
              <a:tabLst>
                <a:tab pos="7239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sequence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n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dirty="0">
                <a:latin typeface="Arial"/>
                <a:cs typeface="Arial"/>
              </a:rPr>
              <a:t>numbers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1</a:t>
            </a:r>
            <a:r>
              <a:rPr sz="3200" dirty="0">
                <a:latin typeface="Comic Sans MS"/>
                <a:cs typeface="Comic Sans MS"/>
              </a:rPr>
              <a:t>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2</a:t>
            </a:r>
            <a:r>
              <a:rPr sz="3200" dirty="0">
                <a:latin typeface="Comic Sans MS"/>
                <a:cs typeface="Comic Sans MS"/>
              </a:rPr>
              <a:t>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25" dirty="0">
                <a:latin typeface="Comic Sans MS"/>
                <a:cs typeface="Comic Sans MS"/>
              </a:rPr>
              <a:t>a</a:t>
            </a:r>
            <a:r>
              <a:rPr sz="3150" spc="-37" baseline="-17195" dirty="0">
                <a:latin typeface="Comic Sans MS"/>
                <a:cs typeface="Comic Sans MS"/>
              </a:rPr>
              <a:t>n</a:t>
            </a:r>
            <a:endParaRPr sz="3150" baseline="-17195">
              <a:latin typeface="Comic Sans MS"/>
              <a:cs typeface="Comic Sans MS"/>
            </a:endParaRPr>
          </a:p>
          <a:p>
            <a:pPr marL="266700" indent="-22860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266700" algn="l"/>
              </a:tabLst>
            </a:pPr>
            <a:r>
              <a:rPr sz="3200" b="1" spc="-10" dirty="0">
                <a:latin typeface="Arial"/>
                <a:cs typeface="Arial"/>
              </a:rPr>
              <a:t>Output:</a:t>
            </a:r>
            <a:endParaRPr sz="3200">
              <a:latin typeface="Arial"/>
              <a:cs typeface="Arial"/>
            </a:endParaRPr>
          </a:p>
          <a:p>
            <a:pPr marL="723900" marR="30480" lvl="1" indent="-228600">
              <a:lnSpc>
                <a:spcPct val="100000"/>
              </a:lnSpc>
              <a:spcBef>
                <a:spcPts val="1045"/>
              </a:spcBef>
              <a:buChar char="•"/>
              <a:tabLst>
                <a:tab pos="7239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permutation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(reordering)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1</a:t>
            </a:r>
            <a:r>
              <a:rPr sz="3200" dirty="0">
                <a:latin typeface="Comic Sans MS"/>
                <a:cs typeface="Comic Sans MS"/>
              </a:rPr>
              <a:t>’,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2</a:t>
            </a:r>
            <a:r>
              <a:rPr sz="3200" dirty="0">
                <a:latin typeface="Comic Sans MS"/>
                <a:cs typeface="Comic Sans MS"/>
              </a:rPr>
              <a:t>’,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. ,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n</a:t>
            </a:r>
            <a:r>
              <a:rPr sz="3200" dirty="0">
                <a:latin typeface="Comic Sans MS"/>
                <a:cs typeface="Comic Sans MS"/>
              </a:rPr>
              <a:t>’</a:t>
            </a:r>
            <a:r>
              <a:rPr sz="3200" spc="-100" dirty="0">
                <a:latin typeface="Comic Sans MS"/>
                <a:cs typeface="Comic Sans MS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input </a:t>
            </a:r>
            <a:r>
              <a:rPr sz="3200" dirty="0">
                <a:latin typeface="Arial"/>
                <a:cs typeface="Arial"/>
              </a:rPr>
              <a:t>sequence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1</a:t>
            </a:r>
            <a:r>
              <a:rPr sz="3200" dirty="0">
                <a:latin typeface="Comic Sans MS"/>
                <a:cs typeface="Comic Sans MS"/>
              </a:rPr>
              <a:t>’ ≤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150" baseline="-17195" dirty="0">
                <a:latin typeface="Comic Sans MS"/>
                <a:cs typeface="Comic Sans MS"/>
              </a:rPr>
              <a:t>2</a:t>
            </a:r>
            <a:r>
              <a:rPr sz="3200" dirty="0">
                <a:latin typeface="Comic Sans MS"/>
                <a:cs typeface="Comic Sans MS"/>
              </a:rPr>
              <a:t>’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≤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· ·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·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≤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25" dirty="0">
                <a:latin typeface="Comic Sans MS"/>
                <a:cs typeface="Comic Sans MS"/>
              </a:rPr>
              <a:t>a</a:t>
            </a:r>
            <a:r>
              <a:rPr sz="3150" spc="-37" baseline="-17195" dirty="0">
                <a:latin typeface="Comic Sans MS"/>
                <a:cs typeface="Comic Sans MS"/>
              </a:rPr>
              <a:t>n</a:t>
            </a:r>
            <a:r>
              <a:rPr sz="3200" spc="-25" dirty="0">
                <a:latin typeface="Comic Sans MS"/>
                <a:cs typeface="Comic Sans MS"/>
              </a:rPr>
              <a:t>’</a:t>
            </a:r>
            <a:endParaRPr sz="32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772" y="4395215"/>
            <a:ext cx="10058400" cy="2086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Sorting</a:t>
            </a:r>
            <a:r>
              <a:rPr spc="-15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913" y="1564640"/>
            <a:ext cx="10827385" cy="1403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Sorting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takes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unordered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collection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makes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ordered </a:t>
            </a:r>
            <a:r>
              <a:rPr sz="2800" b="1" spc="-20" dirty="0">
                <a:latin typeface="Arial"/>
                <a:cs typeface="Arial"/>
              </a:rPr>
              <a:t>one.</a:t>
            </a:r>
            <a:endParaRPr sz="28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2295"/>
              </a:spcBef>
              <a:tabLst>
                <a:tab pos="1612265" algn="l"/>
                <a:tab pos="2372995" algn="l"/>
                <a:tab pos="3134995" algn="l"/>
                <a:tab pos="4022090" algn="l"/>
                <a:tab pos="4911090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1005" y="3079242"/>
          <a:ext cx="6518273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82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82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82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44574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5557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6669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2041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017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4764" y="4752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22425" y="5104638"/>
          <a:ext cx="6519543" cy="71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80332" y="4006646"/>
            <a:ext cx="228600" cy="900430"/>
          </a:xfrm>
          <a:custGeom>
            <a:avLst/>
            <a:gdLst/>
            <a:ahLst/>
            <a:cxnLst/>
            <a:rect l="l" t="t" r="r" b="b"/>
            <a:pathLst>
              <a:path w="228600" h="900429">
                <a:moveTo>
                  <a:pt x="228600" y="671779"/>
                </a:moveTo>
                <a:lnTo>
                  <a:pt x="152400" y="671779"/>
                </a:lnTo>
                <a:lnTo>
                  <a:pt x="152400" y="0"/>
                </a:lnTo>
                <a:lnTo>
                  <a:pt x="76200" y="0"/>
                </a:lnTo>
                <a:lnTo>
                  <a:pt x="76200" y="671779"/>
                </a:lnTo>
                <a:lnTo>
                  <a:pt x="0" y="671779"/>
                </a:lnTo>
                <a:lnTo>
                  <a:pt x="114300" y="900252"/>
                </a:lnTo>
                <a:lnTo>
                  <a:pt x="209550" y="709879"/>
                </a:lnTo>
                <a:lnTo>
                  <a:pt x="228600" y="67177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060" y="1295633"/>
            <a:ext cx="10522585" cy="49517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Internal</a:t>
            </a:r>
            <a:r>
              <a:rPr sz="3200" b="1" spc="-12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697865" marR="5080" lvl="1" indent="-228600">
              <a:lnSpc>
                <a:spcPts val="3510"/>
              </a:lnSpc>
              <a:spcBef>
                <a:spcPts val="1255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mbria"/>
                <a:cs typeface="Cambria"/>
              </a:rPr>
              <a:t>The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data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-6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be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sorted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is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all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stored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6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computer’s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main </a:t>
            </a:r>
            <a:r>
              <a:rPr sz="3200" spc="-10" dirty="0">
                <a:latin typeface="Cambria"/>
                <a:cs typeface="Cambria"/>
              </a:rPr>
              <a:t>memory.</a:t>
            </a:r>
            <a:endParaRPr sz="3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External</a:t>
            </a:r>
            <a:r>
              <a:rPr sz="3200" b="1" spc="-14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697865" marR="553085" lvl="1" indent="-228600">
              <a:lnSpc>
                <a:spcPts val="3510"/>
              </a:lnSpc>
              <a:spcBef>
                <a:spcPts val="1355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mbria"/>
                <a:cs typeface="Cambria"/>
              </a:rPr>
              <a:t>Some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data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be</a:t>
            </a:r>
            <a:r>
              <a:rPr sz="3200" spc="-6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sorted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might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be</a:t>
            </a:r>
            <a:r>
              <a:rPr sz="3200" spc="-6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stored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some </a:t>
            </a:r>
            <a:r>
              <a:rPr sz="3200" dirty="0">
                <a:latin typeface="Cambria"/>
                <a:cs typeface="Cambria"/>
              </a:rPr>
              <a:t>external,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100" dirty="0">
                <a:latin typeface="Cambria"/>
                <a:cs typeface="Cambria"/>
              </a:rPr>
              <a:t>slower,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device.</a:t>
            </a:r>
            <a:endParaRPr sz="3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In</a:t>
            </a:r>
            <a:r>
              <a:rPr sz="3200" b="1" spc="-4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Place</a:t>
            </a:r>
            <a:r>
              <a:rPr sz="3200" b="1" spc="-10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697865" marR="593725" lvl="1" indent="-228600">
              <a:lnSpc>
                <a:spcPts val="3490"/>
              </a:lnSpc>
              <a:spcBef>
                <a:spcPts val="137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mbria"/>
                <a:cs typeface="Cambria"/>
              </a:rPr>
              <a:t>The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amount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extra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space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required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data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is </a:t>
            </a:r>
            <a:r>
              <a:rPr sz="3200" dirty="0">
                <a:latin typeface="Cambria"/>
                <a:cs typeface="Cambria"/>
              </a:rPr>
              <a:t>constant</a:t>
            </a:r>
            <a:r>
              <a:rPr sz="3200" spc="-6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with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input</a:t>
            </a:r>
            <a:r>
              <a:rPr sz="3200" spc="-6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size.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Sorting</a:t>
            </a:r>
            <a:r>
              <a:rPr spc="-165" dirty="0"/>
              <a:t> </a:t>
            </a:r>
            <a:r>
              <a:rPr spc="-20" dirty="0"/>
              <a:t>Problem:</a:t>
            </a:r>
            <a:r>
              <a:rPr spc="-135" dirty="0"/>
              <a:t> </a:t>
            </a:r>
            <a:r>
              <a:rPr dirty="0"/>
              <a:t>Some</a:t>
            </a:r>
            <a:r>
              <a:rPr spc="-120" dirty="0"/>
              <a:t> </a:t>
            </a:r>
            <a:r>
              <a:rPr spc="-10" dirty="0"/>
              <a:t>Definitions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1160947"/>
            <a:ext cx="10652125" cy="118999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solidFill>
                  <a:srgbClr val="006EC0"/>
                </a:solidFill>
                <a:latin typeface="Cambria"/>
                <a:cs typeface="Cambria"/>
              </a:rPr>
              <a:t>Stable</a:t>
            </a:r>
            <a:r>
              <a:rPr sz="3200" b="1" spc="-12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006EC0"/>
                </a:solidFill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2446020" algn="l"/>
              </a:tabLst>
            </a:pPr>
            <a:r>
              <a:rPr sz="2800" b="1" dirty="0">
                <a:latin typeface="Cambria"/>
                <a:cs typeface="Cambria"/>
              </a:rPr>
              <a:t>A</a:t>
            </a:r>
            <a:r>
              <a:rPr sz="2800" b="1" spc="5" dirty="0">
                <a:latin typeface="Cambria"/>
                <a:cs typeface="Cambria"/>
              </a:rPr>
              <a:t> </a:t>
            </a:r>
            <a:r>
              <a:rPr sz="2800" b="1" spc="-135" dirty="0">
                <a:solidFill>
                  <a:srgbClr val="DD0011"/>
                </a:solidFill>
                <a:latin typeface="Cambria"/>
                <a:cs typeface="Cambria"/>
              </a:rPr>
              <a:t>STABLE</a:t>
            </a:r>
            <a:r>
              <a:rPr sz="2800" b="1" spc="-7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latin typeface="Cambria"/>
                <a:cs typeface="Cambria"/>
              </a:rPr>
              <a:t>sort</a:t>
            </a:r>
            <a:r>
              <a:rPr sz="2800" b="1" dirty="0">
                <a:latin typeface="Cambria"/>
                <a:cs typeface="Cambria"/>
              </a:rPr>
              <a:t>	</a:t>
            </a:r>
            <a:r>
              <a:rPr sz="2800" b="1" spc="-35" dirty="0">
                <a:latin typeface="Cambria"/>
                <a:cs typeface="Cambria"/>
              </a:rPr>
              <a:t>preserves</a:t>
            </a:r>
            <a:r>
              <a:rPr sz="2800" b="1" spc="-114" dirty="0">
                <a:latin typeface="Cambria"/>
                <a:cs typeface="Cambria"/>
              </a:rPr>
              <a:t> </a:t>
            </a:r>
            <a:r>
              <a:rPr sz="2800" b="1" spc="-55" dirty="0">
                <a:latin typeface="Cambria"/>
                <a:cs typeface="Cambria"/>
              </a:rPr>
              <a:t>relative</a:t>
            </a:r>
            <a:r>
              <a:rPr sz="2800" b="1" spc="-95" dirty="0">
                <a:latin typeface="Cambria"/>
                <a:cs typeface="Cambria"/>
              </a:rPr>
              <a:t> </a:t>
            </a:r>
            <a:r>
              <a:rPr sz="2800" b="1" spc="-20" dirty="0">
                <a:latin typeface="Cambria"/>
                <a:cs typeface="Cambria"/>
              </a:rPr>
              <a:t>order</a:t>
            </a:r>
            <a:r>
              <a:rPr sz="2800" b="1" spc="-9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of</a:t>
            </a:r>
            <a:r>
              <a:rPr sz="2800" b="1" spc="-45" dirty="0">
                <a:latin typeface="Cambria"/>
                <a:cs typeface="Cambria"/>
              </a:rPr>
              <a:t> </a:t>
            </a:r>
            <a:r>
              <a:rPr sz="2800" b="1" spc="-35" dirty="0">
                <a:latin typeface="Cambria"/>
                <a:cs typeface="Cambria"/>
              </a:rPr>
              <a:t>records</a:t>
            </a:r>
            <a:r>
              <a:rPr sz="2800" b="1" spc="-114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with</a:t>
            </a:r>
            <a:r>
              <a:rPr sz="2800" b="1" spc="-2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equal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spc="-20" dirty="0">
                <a:latin typeface="Cambria"/>
                <a:cs typeface="Cambria"/>
              </a:rPr>
              <a:t>keys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2650235"/>
            <a:ext cx="4038600" cy="1746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4464" y="4544567"/>
            <a:ext cx="4055364" cy="1737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0367" y="2696971"/>
            <a:ext cx="190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Sorted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20" dirty="0">
                <a:latin typeface="Arial"/>
                <a:cs typeface="Arial"/>
              </a:rPr>
              <a:t> key: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0367" y="4586985"/>
            <a:ext cx="2376805" cy="163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key: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Records</a:t>
            </a:r>
            <a:r>
              <a:rPr sz="1800" spc="-8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key</a:t>
            </a:r>
            <a:r>
              <a:rPr sz="1800" spc="-7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DD0011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3</a:t>
            </a:r>
            <a:r>
              <a:rPr sz="1800" spc="-3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order</a:t>
            </a:r>
            <a:r>
              <a:rPr sz="1800" spc="-3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DD0011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first</a:t>
            </a:r>
            <a:r>
              <a:rPr sz="1800" spc="-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DD0011"/>
                </a:solidFill>
                <a:latin typeface="Arial"/>
                <a:cs typeface="Arial"/>
              </a:rPr>
              <a:t>key!!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Sorting</a:t>
            </a:r>
            <a:r>
              <a:rPr spc="-165" dirty="0"/>
              <a:t> </a:t>
            </a:r>
            <a:r>
              <a:rPr spc="-20" dirty="0"/>
              <a:t>Problem:</a:t>
            </a:r>
            <a:r>
              <a:rPr spc="-135" dirty="0"/>
              <a:t> </a:t>
            </a:r>
            <a:r>
              <a:rPr dirty="0"/>
              <a:t>Some</a:t>
            </a:r>
            <a:r>
              <a:rPr spc="-120" dirty="0"/>
              <a:t> </a:t>
            </a:r>
            <a:r>
              <a:rPr spc="-10" dirty="0"/>
              <a:t>Definitions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062" y="1400383"/>
            <a:ext cx="3357245" cy="2281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Sorting</a:t>
            </a:r>
            <a:r>
              <a:rPr sz="3200" spc="-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3200">
              <a:latin typeface="Times New Roman"/>
              <a:cs typeface="Times New Roman"/>
            </a:endParaRPr>
          </a:p>
          <a:p>
            <a:pPr marL="641985" lvl="1" indent="-27495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262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Bubble</a:t>
            </a:r>
            <a:r>
              <a:rPr sz="3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  <a:p>
            <a:pPr marL="641985" lvl="1" indent="-27495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64262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Selection</a:t>
            </a:r>
            <a:r>
              <a:rPr sz="32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  <a:p>
            <a:pPr marL="743585" lvl="1" indent="-37655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43585" algn="l"/>
                <a:tab pos="74422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Insertion</a:t>
            </a:r>
            <a:r>
              <a:rPr sz="3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154" y="3663243"/>
            <a:ext cx="2348865" cy="1154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700"/>
              </a:spcBef>
              <a:buClr>
                <a:srgbClr val="001F5F"/>
              </a:buClr>
              <a:buFont typeface="Arial"/>
              <a:buChar char="•"/>
              <a:tabLst>
                <a:tab pos="388620" algn="l"/>
                <a:tab pos="389255" algn="l"/>
              </a:tabLst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Quick</a:t>
            </a:r>
            <a:r>
              <a:rPr sz="32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  <a:p>
            <a:pPr marL="365760" indent="-346710">
              <a:lnSpc>
                <a:spcPct val="100000"/>
              </a:lnSpc>
              <a:spcBef>
                <a:spcPts val="605"/>
              </a:spcBef>
              <a:buClr>
                <a:srgbClr val="001F5F"/>
              </a:buClr>
              <a:buFont typeface="Arial"/>
              <a:buChar char="•"/>
              <a:tabLst>
                <a:tab pos="365760" algn="l"/>
                <a:tab pos="366395" algn="l"/>
              </a:tabLst>
            </a:pPr>
            <a:r>
              <a:rPr sz="3200" b="1" dirty="0">
                <a:solidFill>
                  <a:srgbClr val="07A196"/>
                </a:solidFill>
                <a:latin typeface="Times New Roman"/>
                <a:cs typeface="Times New Roman"/>
              </a:rPr>
              <a:t>Merge</a:t>
            </a:r>
            <a:r>
              <a:rPr sz="3200" b="1" spc="-70" dirty="0">
                <a:solidFill>
                  <a:srgbClr val="07A196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7A196"/>
                </a:solidFill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147" y="3988308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0"/>
                </a:moveTo>
                <a:lnTo>
                  <a:pt x="78612" y="1397"/>
                </a:lnTo>
                <a:lnTo>
                  <a:pt x="150749" y="5207"/>
                </a:lnTo>
                <a:lnTo>
                  <a:pt x="214502" y="11176"/>
                </a:lnTo>
                <a:lnTo>
                  <a:pt x="267588" y="19050"/>
                </a:lnTo>
                <a:lnTo>
                  <a:pt x="308101" y="28448"/>
                </a:lnTo>
                <a:lnTo>
                  <a:pt x="342900" y="50800"/>
                </a:lnTo>
                <a:lnTo>
                  <a:pt x="342900" y="254000"/>
                </a:lnTo>
                <a:lnTo>
                  <a:pt x="351916" y="265684"/>
                </a:lnTo>
                <a:lnTo>
                  <a:pt x="418211" y="285750"/>
                </a:lnTo>
                <a:lnTo>
                  <a:pt x="471297" y="293624"/>
                </a:lnTo>
                <a:lnTo>
                  <a:pt x="535051" y="299593"/>
                </a:lnTo>
                <a:lnTo>
                  <a:pt x="607187" y="303403"/>
                </a:lnTo>
                <a:lnTo>
                  <a:pt x="685800" y="304800"/>
                </a:lnTo>
                <a:lnTo>
                  <a:pt x="607187" y="306197"/>
                </a:lnTo>
                <a:lnTo>
                  <a:pt x="535051" y="310007"/>
                </a:lnTo>
                <a:lnTo>
                  <a:pt x="471297" y="315976"/>
                </a:lnTo>
                <a:lnTo>
                  <a:pt x="418211" y="323850"/>
                </a:lnTo>
                <a:lnTo>
                  <a:pt x="377698" y="333248"/>
                </a:lnTo>
                <a:lnTo>
                  <a:pt x="342900" y="355600"/>
                </a:lnTo>
                <a:lnTo>
                  <a:pt x="342900" y="558800"/>
                </a:lnTo>
                <a:lnTo>
                  <a:pt x="333882" y="570484"/>
                </a:lnTo>
                <a:lnTo>
                  <a:pt x="267588" y="590550"/>
                </a:lnTo>
                <a:lnTo>
                  <a:pt x="214502" y="598424"/>
                </a:lnTo>
                <a:lnTo>
                  <a:pt x="150749" y="604393"/>
                </a:lnTo>
                <a:lnTo>
                  <a:pt x="78612" y="608203"/>
                </a:lnTo>
                <a:lnTo>
                  <a:pt x="0" y="609600"/>
                </a:lnTo>
              </a:path>
            </a:pathLst>
          </a:custGeom>
          <a:ln w="6096">
            <a:solidFill>
              <a:srgbClr val="048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5322" y="4066108"/>
            <a:ext cx="3435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Divide-ConquerApproach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Divide</a:t>
            </a:r>
            <a:r>
              <a:rPr spc="-145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10" dirty="0"/>
              <a:t>Conquer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455289"/>
            <a:ext cx="62947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January/February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2000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issue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Computing</a:t>
            </a:r>
            <a:r>
              <a:rPr sz="2400" i="1" spc="-40" dirty="0">
                <a:latin typeface="Cambria"/>
                <a:cs typeface="Cambria"/>
              </a:rPr>
              <a:t> </a:t>
            </a:r>
            <a:r>
              <a:rPr sz="2400" i="1" spc="-25" dirty="0">
                <a:latin typeface="Cambria"/>
                <a:cs typeface="Cambria"/>
              </a:rPr>
              <a:t>in </a:t>
            </a:r>
            <a:r>
              <a:rPr sz="2400" i="1" dirty="0">
                <a:latin typeface="Cambria"/>
                <a:cs typeface="Cambria"/>
              </a:rPr>
              <a:t>Science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&amp;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Engineering,</a:t>
            </a:r>
            <a:r>
              <a:rPr sz="2400" i="1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joint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publication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American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Institute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Physics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IEEE </a:t>
            </a:r>
            <a:r>
              <a:rPr sz="2400" dirty="0">
                <a:latin typeface="Cambria"/>
                <a:cs typeface="Cambria"/>
              </a:rPr>
              <a:t>Computer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Society,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selected</a:t>
            </a:r>
            <a:r>
              <a:rPr sz="24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quicksort</a:t>
            </a:r>
            <a:r>
              <a:rPr sz="24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as</a:t>
            </a:r>
            <a:r>
              <a:rPr sz="24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one</a:t>
            </a:r>
            <a:r>
              <a:rPr sz="24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mbria"/>
                <a:cs typeface="Cambria"/>
              </a:rPr>
              <a:t>of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4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10</a:t>
            </a:r>
            <a:r>
              <a:rPr sz="24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algorithms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“with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greatest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influence </a:t>
            </a:r>
            <a:r>
              <a:rPr sz="2400" dirty="0">
                <a:latin typeface="Cambria"/>
                <a:cs typeface="Cambria"/>
              </a:rPr>
              <a:t>on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development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practice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science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and </a:t>
            </a:r>
            <a:r>
              <a:rPr sz="2400" dirty="0">
                <a:latin typeface="Cambria"/>
                <a:cs typeface="Cambria"/>
              </a:rPr>
              <a:t>engineering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20th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century.”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998675"/>
            <a:ext cx="5686425" cy="1114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5"/>
              </a:spcBef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Quicksort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in-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place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sorting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algorithm.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Developed</a:t>
            </a:r>
            <a:r>
              <a:rPr sz="24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by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British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computer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scientist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Tony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Hoare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1959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63256" y="1386839"/>
            <a:ext cx="4014470" cy="4213860"/>
            <a:chOff x="7763256" y="1386839"/>
            <a:chExt cx="4014470" cy="4213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1395983"/>
              <a:ext cx="3995928" cy="41955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67828" y="1391411"/>
              <a:ext cx="4005579" cy="4204970"/>
            </a:xfrm>
            <a:custGeom>
              <a:avLst/>
              <a:gdLst/>
              <a:ahLst/>
              <a:cxnLst/>
              <a:rect l="l" t="t" r="r" b="b"/>
              <a:pathLst>
                <a:path w="4005579" h="4204970">
                  <a:moveTo>
                    <a:pt x="0" y="4204716"/>
                  </a:moveTo>
                  <a:lnTo>
                    <a:pt x="4005072" y="4204716"/>
                  </a:lnTo>
                  <a:lnTo>
                    <a:pt x="4005072" y="0"/>
                  </a:lnTo>
                  <a:lnTo>
                    <a:pt x="0" y="0"/>
                  </a:lnTo>
                  <a:lnTo>
                    <a:pt x="0" y="42047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47050" y="5821781"/>
            <a:ext cx="3363595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800" b="1" i="1" dirty="0">
                <a:latin typeface="Verdana"/>
                <a:cs typeface="Verdana"/>
              </a:rPr>
              <a:t>Tony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b="1" i="1" spc="-20" dirty="0">
                <a:latin typeface="Verdana"/>
                <a:cs typeface="Verdana"/>
              </a:rPr>
              <a:t>Hoare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114" dirty="0">
                <a:latin typeface="Georgia"/>
                <a:cs typeface="Georgia"/>
              </a:rPr>
              <a:t>(Developer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265" dirty="0">
                <a:latin typeface="Georgia"/>
                <a:cs typeface="Georgia"/>
              </a:rPr>
              <a:t>of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spc="65" dirty="0">
                <a:latin typeface="Georgia"/>
                <a:cs typeface="Georgia"/>
              </a:rPr>
              <a:t>Quick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140" dirty="0">
                <a:latin typeface="Georgia"/>
                <a:cs typeface="Georgia"/>
              </a:rPr>
              <a:t>sort)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6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-10" dirty="0"/>
              <a:t>Conquer:</a:t>
            </a:r>
            <a:r>
              <a:rPr spc="-175" dirty="0"/>
              <a:t> </a:t>
            </a:r>
            <a:r>
              <a:rPr dirty="0"/>
              <a:t>Quick</a:t>
            </a:r>
            <a:r>
              <a:rPr spc="-160" dirty="0"/>
              <a:t> </a:t>
            </a:r>
            <a:r>
              <a:rPr spc="-20" dirty="0"/>
              <a:t>Sort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6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-10" dirty="0"/>
              <a:t>Conquer:</a:t>
            </a:r>
            <a:r>
              <a:rPr spc="-175" dirty="0"/>
              <a:t> </a:t>
            </a:r>
            <a:r>
              <a:rPr dirty="0"/>
              <a:t>Quick</a:t>
            </a:r>
            <a:r>
              <a:rPr spc="-160" dirty="0"/>
              <a:t> </a:t>
            </a:r>
            <a:r>
              <a:rPr spc="-20" dirty="0"/>
              <a:t>Sort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035" y="1253083"/>
            <a:ext cx="10583545" cy="48666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A0808"/>
              </a:buClr>
              <a:buSzPct val="7884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20" dirty="0">
                <a:latin typeface="Cambria"/>
                <a:cs typeface="Cambria"/>
              </a:rPr>
              <a:t>Follows</a:t>
            </a:r>
            <a:r>
              <a:rPr sz="2600" spc="-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b="1" spc="-25" dirty="0">
                <a:solidFill>
                  <a:srgbClr val="CC3300"/>
                </a:solidFill>
                <a:latin typeface="Cambria"/>
                <a:cs typeface="Cambria"/>
              </a:rPr>
              <a:t>divide-</a:t>
            </a:r>
            <a:r>
              <a:rPr sz="2600" b="1" spc="-10" dirty="0">
                <a:solidFill>
                  <a:srgbClr val="CC3300"/>
                </a:solidFill>
                <a:latin typeface="Cambria"/>
                <a:cs typeface="Cambria"/>
              </a:rPr>
              <a:t>and-conquer</a:t>
            </a:r>
            <a:r>
              <a:rPr sz="2600" b="1" spc="-6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paradigm.</a:t>
            </a:r>
            <a:endParaRPr sz="2600">
              <a:latin typeface="Cambria"/>
              <a:cs typeface="Cambria"/>
            </a:endParaRPr>
          </a:p>
          <a:p>
            <a:pPr marL="355600" indent="-342900">
              <a:lnSpc>
                <a:spcPts val="2810"/>
              </a:lnSpc>
              <a:spcBef>
                <a:spcPts val="575"/>
              </a:spcBef>
              <a:buClr>
                <a:srgbClr val="DA0808"/>
              </a:buClr>
              <a:buSzPct val="7884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b="1" i="1" dirty="0">
                <a:solidFill>
                  <a:srgbClr val="CC3300"/>
                </a:solidFill>
                <a:latin typeface="Cambria"/>
                <a:cs typeface="Cambria"/>
              </a:rPr>
              <a:t>Divide</a:t>
            </a:r>
            <a:r>
              <a:rPr sz="2600" b="1" dirty="0">
                <a:solidFill>
                  <a:srgbClr val="CC3300"/>
                </a:solidFill>
                <a:latin typeface="Cambria"/>
                <a:cs typeface="Cambria"/>
              </a:rPr>
              <a:t>:</a:t>
            </a:r>
            <a:r>
              <a:rPr sz="2600" b="1" spc="-6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2F00FF"/>
                </a:solidFill>
                <a:latin typeface="Cambria"/>
                <a:cs typeface="Cambria"/>
              </a:rPr>
              <a:t>Partition</a:t>
            </a:r>
            <a:r>
              <a:rPr sz="2600" spc="-80" dirty="0">
                <a:solidFill>
                  <a:srgbClr val="2F00FF"/>
                </a:solidFill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(separate)</a:t>
            </a:r>
            <a:r>
              <a:rPr sz="2600" spc="-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-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array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i="1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[</a:t>
            </a:r>
            <a:r>
              <a:rPr sz="2600" i="1" dirty="0">
                <a:latin typeface="Cambria"/>
                <a:cs typeface="Cambria"/>
              </a:rPr>
              <a:t>p</a:t>
            </a:r>
            <a:r>
              <a:rPr sz="2600" dirty="0">
                <a:latin typeface="Cambria"/>
                <a:cs typeface="Cambria"/>
              </a:rPr>
              <a:t>..</a:t>
            </a:r>
            <a:r>
              <a:rPr sz="2600" i="1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]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into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two</a:t>
            </a:r>
            <a:r>
              <a:rPr sz="2600" spc="-5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subarrays</a:t>
            </a:r>
            <a:r>
              <a:rPr sz="2600" spc="-70" dirty="0">
                <a:latin typeface="Cambria"/>
                <a:cs typeface="Cambria"/>
              </a:rPr>
              <a:t> </a:t>
            </a:r>
            <a:r>
              <a:rPr sz="2600" i="1" spc="-10" dirty="0">
                <a:latin typeface="Cambria"/>
                <a:cs typeface="Cambria"/>
              </a:rPr>
              <a:t>A</a:t>
            </a:r>
            <a:r>
              <a:rPr sz="2600" spc="-10" dirty="0">
                <a:latin typeface="Cambria"/>
                <a:cs typeface="Cambria"/>
              </a:rPr>
              <a:t>[</a:t>
            </a:r>
            <a:r>
              <a:rPr sz="2600" i="1" spc="-10" dirty="0">
                <a:latin typeface="Cambria"/>
                <a:cs typeface="Cambria"/>
              </a:rPr>
              <a:t>p</a:t>
            </a:r>
            <a:r>
              <a:rPr sz="2600" spc="-10" dirty="0">
                <a:latin typeface="Cambria"/>
                <a:cs typeface="Cambria"/>
              </a:rPr>
              <a:t>..</a:t>
            </a:r>
            <a:r>
              <a:rPr sz="2600" i="1" spc="-10" dirty="0">
                <a:latin typeface="Cambria"/>
                <a:cs typeface="Cambria"/>
              </a:rPr>
              <a:t>q–</a:t>
            </a:r>
            <a:endParaRPr sz="2600">
              <a:latin typeface="Cambria"/>
              <a:cs typeface="Cambria"/>
            </a:endParaRPr>
          </a:p>
          <a:p>
            <a:pPr marL="723900" lvl="1" indent="-368935">
              <a:lnSpc>
                <a:spcPts val="2810"/>
              </a:lnSpc>
              <a:buAutoNum type="arabicPlain"/>
              <a:tabLst>
                <a:tab pos="724535" algn="l"/>
              </a:tabLst>
            </a:pPr>
            <a:r>
              <a:rPr sz="2600" dirty="0">
                <a:latin typeface="Cambria"/>
                <a:cs typeface="Cambria"/>
              </a:rPr>
              <a:t>and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i="1" spc="-10" dirty="0">
                <a:latin typeface="Cambria"/>
                <a:cs typeface="Cambria"/>
              </a:rPr>
              <a:t>A</a:t>
            </a:r>
            <a:r>
              <a:rPr sz="2600" spc="-10" dirty="0">
                <a:latin typeface="Cambria"/>
                <a:cs typeface="Cambria"/>
              </a:rPr>
              <a:t>[</a:t>
            </a:r>
            <a:r>
              <a:rPr sz="2600" i="1" spc="-10" dirty="0">
                <a:latin typeface="Cambria"/>
                <a:cs typeface="Cambria"/>
              </a:rPr>
              <a:t>q+</a:t>
            </a:r>
            <a:r>
              <a:rPr sz="2600" spc="-10" dirty="0">
                <a:latin typeface="Cambria"/>
                <a:cs typeface="Cambria"/>
              </a:rPr>
              <a:t>1</a:t>
            </a:r>
            <a:r>
              <a:rPr sz="2600" i="1" spc="-10" dirty="0">
                <a:latin typeface="Cambria"/>
                <a:cs typeface="Cambria"/>
              </a:rPr>
              <a:t>..r</a:t>
            </a:r>
            <a:r>
              <a:rPr sz="2600" spc="-10" dirty="0">
                <a:latin typeface="Cambria"/>
                <a:cs typeface="Cambria"/>
              </a:rPr>
              <a:t>].</a:t>
            </a:r>
            <a:endParaRPr sz="2600">
              <a:latin typeface="Cambria"/>
              <a:cs typeface="Cambria"/>
            </a:endParaRPr>
          </a:p>
          <a:p>
            <a:pPr marL="756285" lvl="2" indent="-287020">
              <a:lnSpc>
                <a:spcPct val="100000"/>
              </a:lnSpc>
              <a:spcBef>
                <a:spcPts val="710"/>
              </a:spcBef>
              <a:buClr>
                <a:srgbClr val="DA0808"/>
              </a:buClr>
              <a:buSzPct val="6818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dirty="0">
                <a:latin typeface="Cambria"/>
                <a:cs typeface="Cambria"/>
              </a:rPr>
              <a:t>Each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element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A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[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p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..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q–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1]</a:t>
            </a:r>
            <a:r>
              <a:rPr sz="2200" spc="-70" dirty="0">
                <a:solidFill>
                  <a:srgbClr val="2F00F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F00FF"/>
                </a:solidFill>
                <a:latin typeface="Cambria"/>
                <a:cs typeface="Cambria"/>
              </a:rPr>
              <a:t>&lt;</a:t>
            </a:r>
            <a:r>
              <a:rPr sz="2200" spc="-60" dirty="0">
                <a:solidFill>
                  <a:srgbClr val="2F00FF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A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[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q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]</a:t>
            </a:r>
            <a:r>
              <a:rPr sz="2200" spc="-1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756285" lvl="2" indent="-287020">
              <a:lnSpc>
                <a:spcPct val="100000"/>
              </a:lnSpc>
              <a:spcBef>
                <a:spcPts val="700"/>
              </a:spcBef>
              <a:buClr>
                <a:srgbClr val="DA0808"/>
              </a:buClr>
              <a:buSzPct val="6818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i="1" dirty="0">
                <a:solidFill>
                  <a:srgbClr val="2F00FF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2F00FF"/>
                </a:solidFill>
                <a:latin typeface="Cambria"/>
                <a:cs typeface="Cambria"/>
              </a:rPr>
              <a:t>[</a:t>
            </a:r>
            <a:r>
              <a:rPr sz="2200" i="1" dirty="0">
                <a:solidFill>
                  <a:srgbClr val="2F00FF"/>
                </a:solidFill>
                <a:latin typeface="Cambria"/>
                <a:cs typeface="Cambria"/>
              </a:rPr>
              <a:t>q</a:t>
            </a:r>
            <a:r>
              <a:rPr sz="2200" dirty="0">
                <a:solidFill>
                  <a:srgbClr val="2F00FF"/>
                </a:solidFill>
                <a:latin typeface="Cambria"/>
                <a:cs typeface="Cambria"/>
              </a:rPr>
              <a:t>]</a:t>
            </a:r>
            <a:r>
              <a:rPr sz="2200" spc="-20" dirty="0">
                <a:solidFill>
                  <a:srgbClr val="2F00F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F00FF"/>
                </a:solidFill>
                <a:latin typeface="Cambria"/>
                <a:cs typeface="Cambria"/>
              </a:rPr>
              <a:t>&lt;</a:t>
            </a:r>
            <a:r>
              <a:rPr sz="2200" spc="-50" dirty="0">
                <a:solidFill>
                  <a:srgbClr val="2F00FF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each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element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A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[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q+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1</a:t>
            </a:r>
            <a:r>
              <a:rPr sz="2200" i="1" spc="-10" dirty="0">
                <a:solidFill>
                  <a:srgbClr val="2F00FF"/>
                </a:solidFill>
                <a:latin typeface="Cambria"/>
                <a:cs typeface="Cambria"/>
              </a:rPr>
              <a:t>..r</a:t>
            </a:r>
            <a:r>
              <a:rPr sz="2200" spc="-10" dirty="0">
                <a:solidFill>
                  <a:srgbClr val="2F00FF"/>
                </a:solidFill>
                <a:latin typeface="Cambria"/>
                <a:cs typeface="Cambria"/>
              </a:rPr>
              <a:t>]</a:t>
            </a:r>
            <a:r>
              <a:rPr sz="2200" spc="-1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756285" lvl="2" indent="-287020">
              <a:lnSpc>
                <a:spcPct val="100000"/>
              </a:lnSpc>
              <a:spcBef>
                <a:spcPts val="695"/>
              </a:spcBef>
              <a:buClr>
                <a:srgbClr val="DA0808"/>
              </a:buClr>
              <a:buSzPct val="6818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dirty="0">
                <a:latin typeface="Cambria"/>
                <a:cs typeface="Cambria"/>
              </a:rPr>
              <a:t>Index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q</a:t>
            </a:r>
            <a:r>
              <a:rPr sz="2200" i="1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computed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part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partitioning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procedure.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DA0808"/>
              </a:buClr>
              <a:buSzPct val="78846"/>
              <a:buFont typeface="Wingdings"/>
              <a:buChar char=""/>
              <a:tabLst>
                <a:tab pos="354965" algn="l"/>
                <a:tab pos="355600" algn="l"/>
                <a:tab pos="1842770" algn="l"/>
              </a:tabLst>
            </a:pPr>
            <a:r>
              <a:rPr sz="2600" b="1" i="1" spc="-10" dirty="0">
                <a:solidFill>
                  <a:srgbClr val="CC3300"/>
                </a:solidFill>
                <a:latin typeface="Cambria"/>
                <a:cs typeface="Cambria"/>
              </a:rPr>
              <a:t>Conquer</a:t>
            </a:r>
            <a:r>
              <a:rPr sz="2600" b="1" spc="-10" dirty="0">
                <a:solidFill>
                  <a:srgbClr val="CC3300"/>
                </a:solidFill>
                <a:latin typeface="Cambria"/>
                <a:cs typeface="Cambria"/>
              </a:rPr>
              <a:t>:</a:t>
            </a:r>
            <a:r>
              <a:rPr sz="2600" b="1" dirty="0">
                <a:solidFill>
                  <a:srgbClr val="CC3300"/>
                </a:solidFill>
                <a:latin typeface="Cambria"/>
                <a:cs typeface="Cambria"/>
              </a:rPr>
              <a:t>	</a:t>
            </a:r>
            <a:r>
              <a:rPr sz="2600" dirty="0">
                <a:latin typeface="Cambria"/>
                <a:cs typeface="Cambria"/>
              </a:rPr>
              <a:t>Sort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-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two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subarrays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by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recursive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calls</a:t>
            </a:r>
            <a:r>
              <a:rPr sz="2600" spc="-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quicksort.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A0808"/>
              </a:buClr>
              <a:buFont typeface="Wingdings"/>
              <a:buChar char=""/>
            </a:pPr>
            <a:endParaRPr sz="2800">
              <a:latin typeface="Cambria"/>
              <a:cs typeface="Cambria"/>
            </a:endParaRPr>
          </a:p>
          <a:p>
            <a:pPr marL="355600" marR="770890" indent="-342900">
              <a:lnSpc>
                <a:spcPct val="80000"/>
              </a:lnSpc>
              <a:buClr>
                <a:srgbClr val="DA0808"/>
              </a:buClr>
              <a:buSzPct val="78846"/>
              <a:buFont typeface="Wingdings"/>
              <a:buChar char=""/>
              <a:tabLst>
                <a:tab pos="354965" algn="l"/>
                <a:tab pos="355600" algn="l"/>
                <a:tab pos="6895465" algn="l"/>
              </a:tabLst>
            </a:pPr>
            <a:r>
              <a:rPr sz="2600" b="1" i="1" dirty="0">
                <a:solidFill>
                  <a:srgbClr val="CC3300"/>
                </a:solidFill>
                <a:latin typeface="Cambria"/>
                <a:cs typeface="Cambria"/>
              </a:rPr>
              <a:t>Combine</a:t>
            </a:r>
            <a:r>
              <a:rPr sz="2600" b="1" dirty="0">
                <a:solidFill>
                  <a:srgbClr val="CC3300"/>
                </a:solidFill>
                <a:latin typeface="Cambria"/>
                <a:cs typeface="Cambria"/>
              </a:rPr>
              <a:t>:</a:t>
            </a:r>
            <a:r>
              <a:rPr sz="2600" b="1" spc="-6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subarrays</a:t>
            </a:r>
            <a:r>
              <a:rPr sz="2600" spc="-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are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sorted</a:t>
            </a:r>
            <a:r>
              <a:rPr sz="2600" spc="-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in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place</a:t>
            </a:r>
            <a:r>
              <a:rPr sz="2600" spc="-80" dirty="0">
                <a:latin typeface="Cambria"/>
                <a:cs typeface="Cambria"/>
              </a:rPr>
              <a:t> </a:t>
            </a:r>
            <a:r>
              <a:rPr sz="2600" spc="-50" dirty="0">
                <a:latin typeface="Cambria"/>
                <a:cs typeface="Cambria"/>
              </a:rPr>
              <a:t>–</a:t>
            </a:r>
            <a:r>
              <a:rPr sz="2600" dirty="0">
                <a:latin typeface="Cambria"/>
                <a:cs typeface="Cambria"/>
              </a:rPr>
              <a:t>	no</a:t>
            </a:r>
            <a:r>
              <a:rPr sz="2600" spc="-8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work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is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needed</a:t>
            </a:r>
            <a:r>
              <a:rPr sz="2600" spc="-12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to </a:t>
            </a:r>
            <a:r>
              <a:rPr sz="2600" dirty="0">
                <a:latin typeface="Cambria"/>
                <a:cs typeface="Cambria"/>
              </a:rPr>
              <a:t>combine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them.</a:t>
            </a:r>
            <a:endParaRPr sz="26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1205"/>
              </a:spcBef>
              <a:buClr>
                <a:srgbClr val="DA0808"/>
              </a:buClr>
              <a:buSzPct val="7884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How</a:t>
            </a:r>
            <a:r>
              <a:rPr sz="2600" spc="-3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do</a:t>
            </a:r>
            <a:r>
              <a:rPr sz="2600" spc="-4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the</a:t>
            </a:r>
            <a:r>
              <a:rPr sz="2600" spc="-4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divide</a:t>
            </a:r>
            <a:r>
              <a:rPr sz="2600" spc="-4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and</a:t>
            </a:r>
            <a:r>
              <a:rPr sz="2600" spc="-4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combine</a:t>
            </a:r>
            <a:r>
              <a:rPr sz="2600" spc="-1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steps</a:t>
            </a:r>
            <a:r>
              <a:rPr sz="2600" spc="-1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of</a:t>
            </a:r>
            <a:r>
              <a:rPr sz="2600" spc="-2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quicksort</a:t>
            </a:r>
            <a:r>
              <a:rPr sz="2600" spc="-5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compare</a:t>
            </a:r>
            <a:r>
              <a:rPr sz="2600" spc="-4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with</a:t>
            </a:r>
            <a:r>
              <a:rPr sz="2600" spc="-6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those</a:t>
            </a:r>
            <a:r>
              <a:rPr sz="2600" spc="-55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CC3300"/>
                </a:solidFill>
                <a:latin typeface="Cambria"/>
                <a:cs typeface="Cambria"/>
              </a:rPr>
              <a:t>of </a:t>
            </a:r>
            <a:r>
              <a:rPr sz="2600" dirty="0">
                <a:solidFill>
                  <a:srgbClr val="CC3300"/>
                </a:solidFill>
                <a:latin typeface="Cambria"/>
                <a:cs typeface="Cambria"/>
              </a:rPr>
              <a:t>merge</a:t>
            </a:r>
            <a:r>
              <a:rPr sz="2600" spc="-90" dirty="0">
                <a:solidFill>
                  <a:srgbClr val="CC3300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CC3300"/>
                </a:solidFill>
                <a:latin typeface="Cambria"/>
                <a:cs typeface="Cambria"/>
              </a:rPr>
              <a:t>sort?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922" y="1389125"/>
            <a:ext cx="4616450" cy="1940560"/>
          </a:xfrm>
          <a:prstGeom prst="rect">
            <a:avLst/>
          </a:prstGeom>
          <a:solidFill>
            <a:srgbClr val="006EC0"/>
          </a:solidFill>
          <a:ln w="25907">
            <a:solidFill>
              <a:srgbClr val="8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44"/>
              </a:spcBef>
            </a:pP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Quicksort(A,</a:t>
            </a:r>
            <a:r>
              <a:rPr sz="2400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p,</a:t>
            </a:r>
            <a:r>
              <a:rPr sz="24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998219" marR="6629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Partition(A,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p,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r);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Quicksort(A,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p,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1);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Quicksort(A,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654" y="1690877"/>
            <a:ext cx="3357879" cy="3048000"/>
          </a:xfrm>
          <a:prstGeom prst="rect">
            <a:avLst/>
          </a:prstGeom>
          <a:solidFill>
            <a:srgbClr val="6E2E9F"/>
          </a:solidFill>
          <a:ln w="25907">
            <a:solidFill>
              <a:srgbClr val="8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Partition(A,</a:t>
            </a:r>
            <a:r>
              <a:rPr sz="24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p,</a:t>
            </a:r>
            <a:r>
              <a:rPr sz="24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x:=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A[r],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i:=p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L="1000760" marR="133985" indent="-448309">
              <a:lnSpc>
                <a:spcPts val="2870"/>
              </a:lnSpc>
              <a:spcBef>
                <a:spcPts val="105"/>
              </a:spcBef>
              <a:tabLst>
                <a:tab pos="1881505" algn="l"/>
                <a:tab pos="2216785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A[j]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1462405" marR="342265">
              <a:lnSpc>
                <a:spcPts val="287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1;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A[i]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A[j];}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ts val="278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A[i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A[r];</a:t>
            </a:r>
            <a:endParaRPr sz="24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3745" y="4210240"/>
          <a:ext cx="1769745" cy="30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2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66316" y="3998976"/>
            <a:ext cx="1789430" cy="201295"/>
          </a:xfrm>
          <a:custGeom>
            <a:avLst/>
            <a:gdLst/>
            <a:ahLst/>
            <a:cxnLst/>
            <a:rect l="l" t="t" r="r" b="b"/>
            <a:pathLst>
              <a:path w="1789429" h="201295">
                <a:moveTo>
                  <a:pt x="0" y="201041"/>
                </a:moveTo>
                <a:lnTo>
                  <a:pt x="11683" y="161925"/>
                </a:lnTo>
                <a:lnTo>
                  <a:pt x="43560" y="129921"/>
                </a:lnTo>
                <a:lnTo>
                  <a:pt x="90804" y="108457"/>
                </a:lnTo>
                <a:lnTo>
                  <a:pt x="148716" y="100456"/>
                </a:lnTo>
                <a:lnTo>
                  <a:pt x="745744" y="100456"/>
                </a:lnTo>
                <a:lnTo>
                  <a:pt x="803656" y="92582"/>
                </a:lnTo>
                <a:lnTo>
                  <a:pt x="850900" y="71119"/>
                </a:lnTo>
                <a:lnTo>
                  <a:pt x="882776" y="39116"/>
                </a:lnTo>
                <a:lnTo>
                  <a:pt x="894460" y="0"/>
                </a:lnTo>
                <a:lnTo>
                  <a:pt x="906144" y="39116"/>
                </a:lnTo>
                <a:lnTo>
                  <a:pt x="938021" y="71119"/>
                </a:lnTo>
                <a:lnTo>
                  <a:pt x="985265" y="92582"/>
                </a:lnTo>
                <a:lnTo>
                  <a:pt x="1043177" y="100456"/>
                </a:lnTo>
                <a:lnTo>
                  <a:pt x="1640205" y="100456"/>
                </a:lnTo>
                <a:lnTo>
                  <a:pt x="1698117" y="108457"/>
                </a:lnTo>
                <a:lnTo>
                  <a:pt x="1745360" y="129921"/>
                </a:lnTo>
                <a:lnTo>
                  <a:pt x="1777237" y="161925"/>
                </a:lnTo>
                <a:lnTo>
                  <a:pt x="1788921" y="2010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9838" y="3626358"/>
            <a:ext cx="701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A[p..r]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279" y="5129784"/>
            <a:ext cx="705485" cy="214629"/>
          </a:xfrm>
          <a:custGeom>
            <a:avLst/>
            <a:gdLst/>
            <a:ahLst/>
            <a:cxnLst/>
            <a:rect l="l" t="t" r="r" b="b"/>
            <a:pathLst>
              <a:path w="705485" h="214629">
                <a:moveTo>
                  <a:pt x="0" y="214503"/>
                </a:moveTo>
                <a:lnTo>
                  <a:pt x="4572" y="172720"/>
                </a:lnTo>
                <a:lnTo>
                  <a:pt x="17145" y="138684"/>
                </a:lnTo>
                <a:lnTo>
                  <a:pt x="35814" y="115697"/>
                </a:lnTo>
                <a:lnTo>
                  <a:pt x="58547" y="107188"/>
                </a:lnTo>
                <a:lnTo>
                  <a:pt x="294132" y="107188"/>
                </a:lnTo>
                <a:lnTo>
                  <a:pt x="316992" y="98806"/>
                </a:lnTo>
                <a:lnTo>
                  <a:pt x="335534" y="75819"/>
                </a:lnTo>
                <a:lnTo>
                  <a:pt x="348107" y="41656"/>
                </a:lnTo>
                <a:lnTo>
                  <a:pt x="352679" y="0"/>
                </a:lnTo>
                <a:lnTo>
                  <a:pt x="357378" y="41656"/>
                </a:lnTo>
                <a:lnTo>
                  <a:pt x="369950" y="75819"/>
                </a:lnTo>
                <a:lnTo>
                  <a:pt x="388493" y="98806"/>
                </a:lnTo>
                <a:lnTo>
                  <a:pt x="411225" y="107188"/>
                </a:lnTo>
                <a:lnTo>
                  <a:pt x="646938" y="107188"/>
                </a:lnTo>
                <a:lnTo>
                  <a:pt x="669671" y="115697"/>
                </a:lnTo>
                <a:lnTo>
                  <a:pt x="688340" y="138684"/>
                </a:lnTo>
                <a:lnTo>
                  <a:pt x="700786" y="172720"/>
                </a:lnTo>
                <a:lnTo>
                  <a:pt x="705485" y="2145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1158" y="5109971"/>
            <a:ext cx="705485" cy="245110"/>
          </a:xfrm>
          <a:custGeom>
            <a:avLst/>
            <a:gdLst/>
            <a:ahLst/>
            <a:cxnLst/>
            <a:rect l="l" t="t" r="r" b="b"/>
            <a:pathLst>
              <a:path w="705485" h="245110">
                <a:moveTo>
                  <a:pt x="0" y="244982"/>
                </a:moveTo>
                <a:lnTo>
                  <a:pt x="4699" y="197230"/>
                </a:lnTo>
                <a:lnTo>
                  <a:pt x="17271" y="158368"/>
                </a:lnTo>
                <a:lnTo>
                  <a:pt x="36067" y="132079"/>
                </a:lnTo>
                <a:lnTo>
                  <a:pt x="59054" y="122427"/>
                </a:lnTo>
                <a:lnTo>
                  <a:pt x="293750" y="122427"/>
                </a:lnTo>
                <a:lnTo>
                  <a:pt x="316738" y="112902"/>
                </a:lnTo>
                <a:lnTo>
                  <a:pt x="335533" y="86613"/>
                </a:lnTo>
                <a:lnTo>
                  <a:pt x="348106" y="47751"/>
                </a:lnTo>
                <a:lnTo>
                  <a:pt x="352805" y="0"/>
                </a:lnTo>
                <a:lnTo>
                  <a:pt x="357377" y="47751"/>
                </a:lnTo>
                <a:lnTo>
                  <a:pt x="370077" y="86613"/>
                </a:lnTo>
                <a:lnTo>
                  <a:pt x="388746" y="112902"/>
                </a:lnTo>
                <a:lnTo>
                  <a:pt x="411733" y="122427"/>
                </a:lnTo>
                <a:lnTo>
                  <a:pt x="646429" y="122427"/>
                </a:lnTo>
                <a:lnTo>
                  <a:pt x="669416" y="132079"/>
                </a:lnTo>
                <a:lnTo>
                  <a:pt x="688213" y="158368"/>
                </a:lnTo>
                <a:lnTo>
                  <a:pt x="700786" y="197230"/>
                </a:lnTo>
                <a:lnTo>
                  <a:pt x="705484" y="24498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8140" y="5710428"/>
            <a:ext cx="707390" cy="216535"/>
          </a:xfrm>
          <a:custGeom>
            <a:avLst/>
            <a:gdLst/>
            <a:ahLst/>
            <a:cxnLst/>
            <a:rect l="l" t="t" r="r" b="b"/>
            <a:pathLst>
              <a:path w="707389" h="216535">
                <a:moveTo>
                  <a:pt x="0" y="0"/>
                </a:moveTo>
                <a:lnTo>
                  <a:pt x="4699" y="42113"/>
                </a:lnTo>
                <a:lnTo>
                  <a:pt x="17272" y="76504"/>
                </a:lnTo>
                <a:lnTo>
                  <a:pt x="36068" y="99695"/>
                </a:lnTo>
                <a:lnTo>
                  <a:pt x="59055" y="108204"/>
                </a:lnTo>
                <a:lnTo>
                  <a:pt x="294513" y="108204"/>
                </a:lnTo>
                <a:lnTo>
                  <a:pt x="317500" y="116700"/>
                </a:lnTo>
                <a:lnTo>
                  <a:pt x="336296" y="139890"/>
                </a:lnTo>
                <a:lnTo>
                  <a:pt x="348869" y="174282"/>
                </a:lnTo>
                <a:lnTo>
                  <a:pt x="353568" y="216408"/>
                </a:lnTo>
                <a:lnTo>
                  <a:pt x="358139" y="174282"/>
                </a:lnTo>
                <a:lnTo>
                  <a:pt x="370839" y="139890"/>
                </a:lnTo>
                <a:lnTo>
                  <a:pt x="389636" y="116700"/>
                </a:lnTo>
                <a:lnTo>
                  <a:pt x="412623" y="108204"/>
                </a:lnTo>
                <a:lnTo>
                  <a:pt x="648081" y="108204"/>
                </a:lnTo>
                <a:lnTo>
                  <a:pt x="671068" y="99695"/>
                </a:lnTo>
                <a:lnTo>
                  <a:pt x="689737" y="76504"/>
                </a:lnTo>
                <a:lnTo>
                  <a:pt x="702437" y="42113"/>
                </a:lnTo>
                <a:lnTo>
                  <a:pt x="7071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0428" y="5705855"/>
            <a:ext cx="721360" cy="187960"/>
          </a:xfrm>
          <a:custGeom>
            <a:avLst/>
            <a:gdLst/>
            <a:ahLst/>
            <a:cxnLst/>
            <a:rect l="l" t="t" r="r" b="b"/>
            <a:pathLst>
              <a:path w="721360" h="187960">
                <a:moveTo>
                  <a:pt x="0" y="0"/>
                </a:moveTo>
                <a:lnTo>
                  <a:pt x="4825" y="36487"/>
                </a:lnTo>
                <a:lnTo>
                  <a:pt x="17653" y="66268"/>
                </a:lnTo>
                <a:lnTo>
                  <a:pt x="36703" y="86360"/>
                </a:lnTo>
                <a:lnTo>
                  <a:pt x="60071" y="93726"/>
                </a:lnTo>
                <a:lnTo>
                  <a:pt x="300355" y="93726"/>
                </a:lnTo>
                <a:lnTo>
                  <a:pt x="323723" y="101092"/>
                </a:lnTo>
                <a:lnTo>
                  <a:pt x="342900" y="121170"/>
                </a:lnTo>
                <a:lnTo>
                  <a:pt x="355726" y="150964"/>
                </a:lnTo>
                <a:lnTo>
                  <a:pt x="360425" y="187452"/>
                </a:lnTo>
                <a:lnTo>
                  <a:pt x="365125" y="150964"/>
                </a:lnTo>
                <a:lnTo>
                  <a:pt x="378079" y="121170"/>
                </a:lnTo>
                <a:lnTo>
                  <a:pt x="397129" y="101092"/>
                </a:lnTo>
                <a:lnTo>
                  <a:pt x="420497" y="93726"/>
                </a:lnTo>
                <a:lnTo>
                  <a:pt x="660781" y="93726"/>
                </a:lnTo>
                <a:lnTo>
                  <a:pt x="684149" y="86360"/>
                </a:lnTo>
                <a:lnTo>
                  <a:pt x="703199" y="66268"/>
                </a:lnTo>
                <a:lnTo>
                  <a:pt x="716153" y="36487"/>
                </a:lnTo>
                <a:lnTo>
                  <a:pt x="7208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09188" y="5234940"/>
            <a:ext cx="523875" cy="494030"/>
            <a:chOff x="3409188" y="5234940"/>
            <a:chExt cx="523875" cy="494030"/>
          </a:xfrm>
        </p:grpSpPr>
        <p:sp>
          <p:nvSpPr>
            <p:cNvPr id="12" name="object 12"/>
            <p:cNvSpPr/>
            <p:nvPr/>
          </p:nvSpPr>
          <p:spPr>
            <a:xfrm>
              <a:off x="3413760" y="5239512"/>
              <a:ext cx="514984" cy="485140"/>
            </a:xfrm>
            <a:custGeom>
              <a:avLst/>
              <a:gdLst/>
              <a:ahLst/>
              <a:cxnLst/>
              <a:rect l="l" t="t" r="r" b="b"/>
              <a:pathLst>
                <a:path w="514985" h="485139">
                  <a:moveTo>
                    <a:pt x="389254" y="0"/>
                  </a:moveTo>
                  <a:lnTo>
                    <a:pt x="387730" y="121157"/>
                  </a:lnTo>
                  <a:lnTo>
                    <a:pt x="2920" y="116459"/>
                  </a:lnTo>
                  <a:lnTo>
                    <a:pt x="65659" y="238506"/>
                  </a:lnTo>
                  <a:lnTo>
                    <a:pt x="0" y="358787"/>
                  </a:lnTo>
                  <a:lnTo>
                    <a:pt x="384810" y="363423"/>
                  </a:lnTo>
                  <a:lnTo>
                    <a:pt x="383413" y="484581"/>
                  </a:lnTo>
                  <a:lnTo>
                    <a:pt x="514603" y="243712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3760" y="5239512"/>
              <a:ext cx="514984" cy="485140"/>
            </a:xfrm>
            <a:custGeom>
              <a:avLst/>
              <a:gdLst/>
              <a:ahLst/>
              <a:cxnLst/>
              <a:rect l="l" t="t" r="r" b="b"/>
              <a:pathLst>
                <a:path w="514985" h="485139">
                  <a:moveTo>
                    <a:pt x="2920" y="116459"/>
                  </a:moveTo>
                  <a:lnTo>
                    <a:pt x="387730" y="121157"/>
                  </a:lnTo>
                  <a:lnTo>
                    <a:pt x="389254" y="0"/>
                  </a:lnTo>
                  <a:lnTo>
                    <a:pt x="514603" y="243712"/>
                  </a:lnTo>
                  <a:lnTo>
                    <a:pt x="383413" y="484581"/>
                  </a:lnTo>
                  <a:lnTo>
                    <a:pt x="384810" y="363423"/>
                  </a:lnTo>
                  <a:lnTo>
                    <a:pt x="0" y="358787"/>
                  </a:lnTo>
                  <a:lnTo>
                    <a:pt x="65659" y="238506"/>
                  </a:lnTo>
                  <a:lnTo>
                    <a:pt x="2920" y="116459"/>
                  </a:lnTo>
                  <a:close/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18741" y="4584768"/>
            <a:ext cx="2895600" cy="9423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732280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latin typeface="Arial"/>
                <a:cs typeface="Arial"/>
              </a:rPr>
              <a:t>A[p..q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spc="-10" dirty="0"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55947" y="5346191"/>
          <a:ext cx="1771014" cy="29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176520" y="4766817"/>
            <a:ext cx="991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A[q+1..r]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2891" y="5933033"/>
            <a:ext cx="375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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4705" y="5933033"/>
            <a:ext cx="370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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06395" y="4576571"/>
            <a:ext cx="495300" cy="524510"/>
            <a:chOff x="2406395" y="4576571"/>
            <a:chExt cx="495300" cy="524510"/>
          </a:xfrm>
        </p:grpSpPr>
        <p:sp>
          <p:nvSpPr>
            <p:cNvPr id="20" name="object 20"/>
            <p:cNvSpPr/>
            <p:nvPr/>
          </p:nvSpPr>
          <p:spPr>
            <a:xfrm>
              <a:off x="2410967" y="4581143"/>
              <a:ext cx="486409" cy="514984"/>
            </a:xfrm>
            <a:custGeom>
              <a:avLst/>
              <a:gdLst/>
              <a:ahLst/>
              <a:cxnLst/>
              <a:rect l="l" t="t" r="r" b="b"/>
              <a:pathLst>
                <a:path w="486410" h="514985">
                  <a:moveTo>
                    <a:pt x="123317" y="0"/>
                  </a:moveTo>
                  <a:lnTo>
                    <a:pt x="121538" y="385825"/>
                  </a:lnTo>
                  <a:lnTo>
                    <a:pt x="0" y="385317"/>
                  </a:lnTo>
                  <a:lnTo>
                    <a:pt x="242443" y="514984"/>
                  </a:lnTo>
                  <a:lnTo>
                    <a:pt x="486156" y="387476"/>
                  </a:lnTo>
                  <a:lnTo>
                    <a:pt x="364617" y="386968"/>
                  </a:lnTo>
                  <a:lnTo>
                    <a:pt x="366394" y="1015"/>
                  </a:lnTo>
                  <a:lnTo>
                    <a:pt x="244475" y="64769"/>
                  </a:lnTo>
                  <a:lnTo>
                    <a:pt x="12331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0967" y="4581143"/>
              <a:ext cx="486409" cy="514984"/>
            </a:xfrm>
            <a:custGeom>
              <a:avLst/>
              <a:gdLst/>
              <a:ahLst/>
              <a:cxnLst/>
              <a:rect l="l" t="t" r="r" b="b"/>
              <a:pathLst>
                <a:path w="486410" h="514985">
                  <a:moveTo>
                    <a:pt x="366394" y="1015"/>
                  </a:moveTo>
                  <a:lnTo>
                    <a:pt x="364617" y="386968"/>
                  </a:lnTo>
                  <a:lnTo>
                    <a:pt x="486156" y="387476"/>
                  </a:lnTo>
                  <a:lnTo>
                    <a:pt x="242443" y="514984"/>
                  </a:lnTo>
                  <a:lnTo>
                    <a:pt x="0" y="385317"/>
                  </a:lnTo>
                  <a:lnTo>
                    <a:pt x="121538" y="385825"/>
                  </a:lnTo>
                  <a:lnTo>
                    <a:pt x="123317" y="0"/>
                  </a:lnTo>
                  <a:lnTo>
                    <a:pt x="244475" y="64769"/>
                  </a:lnTo>
                  <a:lnTo>
                    <a:pt x="366394" y="1015"/>
                  </a:lnTo>
                  <a:close/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Divide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0" dirty="0"/>
              <a:t>Conquer:</a:t>
            </a:r>
            <a:r>
              <a:rPr spc="-150" dirty="0"/>
              <a:t> </a:t>
            </a:r>
            <a:r>
              <a:rPr dirty="0"/>
              <a:t>Quick</a:t>
            </a:r>
            <a:r>
              <a:rPr spc="-155" dirty="0"/>
              <a:t> </a:t>
            </a:r>
            <a:r>
              <a:rPr dirty="0"/>
              <a:t>Sort</a:t>
            </a:r>
            <a:r>
              <a:rPr spc="-165" dirty="0"/>
              <a:t> </a:t>
            </a:r>
            <a:r>
              <a:rPr spc="-50" dirty="0"/>
              <a:t>…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1180</Words>
  <Application>Microsoft Office PowerPoint</Application>
  <PresentationFormat>Widescreen</PresentationFormat>
  <Paragraphs>293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Comic Sans MS</vt:lpstr>
      <vt:lpstr>Georgia</vt:lpstr>
      <vt:lpstr>Symbol</vt:lpstr>
      <vt:lpstr>Times New Roman</vt:lpstr>
      <vt:lpstr>Verdana</vt:lpstr>
      <vt:lpstr>Wingdings</vt:lpstr>
      <vt:lpstr>Office Theme</vt:lpstr>
      <vt:lpstr>Chapter 5: Divide and Conquer Quick Sort</vt:lpstr>
      <vt:lpstr>The Sorting Problem</vt:lpstr>
      <vt:lpstr>The Sorting Problem</vt:lpstr>
      <vt:lpstr>The Sorting Problem: Some Definitions</vt:lpstr>
      <vt:lpstr>The Sorting Problem: Some Definitions</vt:lpstr>
      <vt:lpstr>Divide and Conquer</vt:lpstr>
      <vt:lpstr>Divide and Conquer: Quick Sort</vt:lpstr>
      <vt:lpstr>Divide and Conquer: Quick Sort</vt:lpstr>
      <vt:lpstr>Divide and Conquer: Quick Sort …</vt:lpstr>
      <vt:lpstr>Divide and Conquer: Quick Sort …</vt:lpstr>
      <vt:lpstr>Divide and Conquer: Quick Sort …</vt:lpstr>
      <vt:lpstr>Divide and Conquer: Quick Sort …</vt:lpstr>
      <vt:lpstr>Divide and Conquer: Quick Sort …</vt:lpstr>
      <vt:lpstr>Divide and Conquer: Quick Sort …</vt:lpstr>
      <vt:lpstr>Divide and Conquer: Quick Sort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ankur.chat31@gmail.com</cp:lastModifiedBy>
  <cp:revision>2</cp:revision>
  <dcterms:created xsi:type="dcterms:W3CDTF">2022-09-28T09:30:33Z</dcterms:created>
  <dcterms:modified xsi:type="dcterms:W3CDTF">2022-09-28T09:36:56Z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  <property fmtid="{D5CDD505-2E9C-101B-9397-08002B2CF9AE}" pid="5" name="Producer">
    <vt:lpwstr>Microsoft® PowerPoint® 2016</vt:lpwstr>
  </property>
</Properties>
</file>