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9" r:id="rId1"/>
  </p:sldMasterIdLst>
  <p:notesMasterIdLst>
    <p:notesMasterId r:id="rId14"/>
  </p:notesMasterIdLst>
  <p:sldIdLst>
    <p:sldId id="269" r:id="rId2"/>
    <p:sldId id="287" r:id="rId3"/>
    <p:sldId id="299" r:id="rId4"/>
    <p:sldId id="293" r:id="rId5"/>
    <p:sldId id="294" r:id="rId6"/>
    <p:sldId id="295" r:id="rId7"/>
    <p:sldId id="301" r:id="rId8"/>
    <p:sldId id="297" r:id="rId9"/>
    <p:sldId id="302" r:id="rId10"/>
    <p:sldId id="303" r:id="rId11"/>
    <p:sldId id="304" r:id="rId12"/>
    <p:sldId id="300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9933"/>
    <a:srgbClr val="003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1" autoAdjust="0"/>
    <p:restoredTop sz="98150" autoAdjust="0"/>
  </p:normalViewPr>
  <p:slideViewPr>
    <p:cSldViewPr>
      <p:cViewPr varScale="1">
        <p:scale>
          <a:sx n="56" d="100"/>
          <a:sy n="56" d="100"/>
        </p:scale>
        <p:origin x="509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corder\AppData\Local\Microsoft\Windows\Temporary%20Internet%20Files\Content.IE5\2X7MB751\SFS%20Final%20Total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corder\AppData\Local\Microsoft\Windows\Temporary%20Internet%20Files\Content.IE5\2X7MB751\SFS%20Final%20Total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2012 Potential vs Year</a:t>
            </a:r>
            <a:r>
              <a:rPr lang="en-US" baseline="0"/>
              <a:t> End</a:t>
            </a:r>
            <a:r>
              <a:rPr lang="en-US"/>
              <a:t> SFS Revenue by Game</a:t>
            </a:r>
          </a:p>
        </c:rich>
      </c:tx>
      <c:overlay val="0"/>
    </c:title>
    <c:autoTitleDeleted val="0"/>
    <c:plotArea>
      <c:layout/>
      <c:barChart>
        <c:barDir val="col"/>
        <c:grouping val="stacked"/>
        <c:varyColors val="0"/>
        <c:ser>
          <c:idx val="3"/>
          <c:order val="0"/>
          <c:tx>
            <c:v>Revenue as of July</c:v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  <a:prstDash val="lgDashDotDot"/>
            </a:ln>
          </c:spPr>
          <c:invertIfNegative val="0"/>
          <c:cat>
            <c:strRef>
              <c:f>'C:\Users\ncorder\Desktop\Special Projects\Pac Data\Game Reports\[Field Suites Year end Review.xlsx]Projected Sales and Revenue'!$A$8:$A$14</c:f>
              <c:strCache>
                <c:ptCount val="7"/>
                <c:pt idx="0">
                  <c:v>Western Kentucky</c:v>
                </c:pt>
                <c:pt idx="1">
                  <c:v>Florida Atlantic</c:v>
                </c:pt>
                <c:pt idx="2">
                  <c:v>Ole Miss</c:v>
                </c:pt>
                <c:pt idx="3">
                  <c:v>Mississippi State</c:v>
                </c:pt>
                <c:pt idx="4">
                  <c:v>Texas A&amp;M</c:v>
                </c:pt>
                <c:pt idx="5">
                  <c:v>Western Carolina</c:v>
                </c:pt>
                <c:pt idx="6">
                  <c:v>Auburn</c:v>
                </c:pt>
              </c:strCache>
            </c:strRef>
          </c:cat>
          <c:val>
            <c:numRef>
              <c:f>'C:\Users\ncorder\Desktop\Special Projects\Pac Data\Game Reports\[Field Suites Year end Review.xlsx]Projected Sales and Revenue'!$P$8:$P$14</c:f>
              <c:numCache>
                <c:formatCode>General</c:formatCode>
                <c:ptCount val="7"/>
                <c:pt idx="0">
                  <c:v>38400</c:v>
                </c:pt>
                <c:pt idx="1">
                  <c:v>73200</c:v>
                </c:pt>
                <c:pt idx="2">
                  <c:v>67050</c:v>
                </c:pt>
                <c:pt idx="3">
                  <c:v>71100</c:v>
                </c:pt>
                <c:pt idx="4">
                  <c:v>177600</c:v>
                </c:pt>
                <c:pt idx="5">
                  <c:v>13200</c:v>
                </c:pt>
                <c:pt idx="6">
                  <c:v>219600</c:v>
                </c:pt>
              </c:numCache>
            </c:numRef>
          </c:val>
        </c:ser>
        <c:ser>
          <c:idx val="2"/>
          <c:order val="1"/>
          <c:tx>
            <c:v>Min Sellout (Remaining All Public)</c:v>
          </c:tx>
          <c:spPr>
            <a:solidFill>
              <a:srgbClr val="FF0000"/>
            </a:solidFill>
            <a:ln>
              <a:noFill/>
              <a:prstDash val="sysDot"/>
            </a:ln>
          </c:spPr>
          <c:invertIfNegative val="0"/>
          <c:cat>
            <c:strRef>
              <c:f>'C:\Users\ncorder\Desktop\Special Projects\Pac Data\Game Reports\[Field Suites Year end Review.xlsx]Projected Sales and Revenue'!$A$8:$A$14</c:f>
              <c:strCache>
                <c:ptCount val="7"/>
                <c:pt idx="0">
                  <c:v>Western Kentucky</c:v>
                </c:pt>
                <c:pt idx="1">
                  <c:v>Florida Atlantic</c:v>
                </c:pt>
                <c:pt idx="2">
                  <c:v>Ole Miss</c:v>
                </c:pt>
                <c:pt idx="3">
                  <c:v>Mississippi State</c:v>
                </c:pt>
                <c:pt idx="4">
                  <c:v>Texas A&amp;M</c:v>
                </c:pt>
                <c:pt idx="5">
                  <c:v>Western Carolina</c:v>
                </c:pt>
                <c:pt idx="6">
                  <c:v>Auburn</c:v>
                </c:pt>
              </c:strCache>
            </c:strRef>
          </c:cat>
          <c:val>
            <c:numRef>
              <c:f>'C:\Users\ncorder\Desktop\Special Projects\Pac Data\Game Reports\[Field Suites Year end Review.xlsx]Projected Sales and Revenue'!$T$8:$T$14</c:f>
              <c:numCache>
                <c:formatCode>General</c:formatCode>
                <c:ptCount val="7"/>
                <c:pt idx="0">
                  <c:v>7830</c:v>
                </c:pt>
                <c:pt idx="1">
                  <c:v>0</c:v>
                </c:pt>
                <c:pt idx="2">
                  <c:v>13020</c:v>
                </c:pt>
                <c:pt idx="3">
                  <c:v>12480</c:v>
                </c:pt>
                <c:pt idx="4">
                  <c:v>4900</c:v>
                </c:pt>
                <c:pt idx="5">
                  <c:v>13500</c:v>
                </c:pt>
                <c:pt idx="6">
                  <c:v>0</c:v>
                </c:pt>
              </c:numCache>
            </c:numRef>
          </c:val>
        </c:ser>
        <c:ser>
          <c:idx val="1"/>
          <c:order val="2"/>
          <c:tx>
            <c:v>Historic Average</c:v>
          </c:tx>
          <c:spPr>
            <a:solidFill>
              <a:srgbClr val="FFFF00"/>
            </a:solidFill>
            <a:ln>
              <a:noFill/>
              <a:prstDash val="dash"/>
            </a:ln>
          </c:spPr>
          <c:invertIfNegative val="0"/>
          <c:cat>
            <c:strRef>
              <c:f>'C:\Users\ncorder\Desktop\Special Projects\Pac Data\Game Reports\[Field Suites Year end Review.xlsx]Projected Sales and Revenue'!$A$8:$A$14</c:f>
              <c:strCache>
                <c:ptCount val="7"/>
                <c:pt idx="0">
                  <c:v>Western Kentucky</c:v>
                </c:pt>
                <c:pt idx="1">
                  <c:v>Florida Atlantic</c:v>
                </c:pt>
                <c:pt idx="2">
                  <c:v>Ole Miss</c:v>
                </c:pt>
                <c:pt idx="3">
                  <c:v>Mississippi State</c:v>
                </c:pt>
                <c:pt idx="4">
                  <c:v>Texas A&amp;M</c:v>
                </c:pt>
                <c:pt idx="5">
                  <c:v>Western Carolina</c:v>
                </c:pt>
                <c:pt idx="6">
                  <c:v>Auburn</c:v>
                </c:pt>
              </c:strCache>
            </c:strRef>
          </c:cat>
          <c:val>
            <c:numRef>
              <c:f>'C:\Users\ncorder\Desktop\Special Projects\Pac Data\Game Reports\[Field Suites Year end Review.xlsx]Projected Sales and Revenue'!$U$8:$U$14</c:f>
              <c:numCache>
                <c:formatCode>General</c:formatCode>
                <c:ptCount val="7"/>
                <c:pt idx="0">
                  <c:v>20160</c:v>
                </c:pt>
                <c:pt idx="1">
                  <c:v>0</c:v>
                </c:pt>
                <c:pt idx="2">
                  <c:v>44280</c:v>
                </c:pt>
                <c:pt idx="3">
                  <c:v>-180</c:v>
                </c:pt>
                <c:pt idx="4">
                  <c:v>32300</c:v>
                </c:pt>
                <c:pt idx="5">
                  <c:v>8565</c:v>
                </c:pt>
                <c:pt idx="6">
                  <c:v>0</c:v>
                </c:pt>
              </c:numCache>
            </c:numRef>
          </c:val>
        </c:ser>
        <c:ser>
          <c:idx val="0"/>
          <c:order val="3"/>
          <c:tx>
            <c:v>Max Sellout (Remaining All Group)</c:v>
          </c:tx>
          <c:spPr>
            <a:solidFill>
              <a:srgbClr val="00B050"/>
            </a:solidFill>
            <a:ln>
              <a:noFill/>
            </a:ln>
          </c:spPr>
          <c:invertIfNegative val="0"/>
          <c:cat>
            <c:strRef>
              <c:f>'C:\Users\ncorder\Desktop\Special Projects\Pac Data\Game Reports\[Field Suites Year end Review.xlsx]Projected Sales and Revenue'!$A$8:$A$14</c:f>
              <c:strCache>
                <c:ptCount val="7"/>
                <c:pt idx="0">
                  <c:v>Western Kentucky</c:v>
                </c:pt>
                <c:pt idx="1">
                  <c:v>Florida Atlantic</c:v>
                </c:pt>
                <c:pt idx="2">
                  <c:v>Ole Miss</c:v>
                </c:pt>
                <c:pt idx="3">
                  <c:v>Mississippi State</c:v>
                </c:pt>
                <c:pt idx="4">
                  <c:v>Texas A&amp;M</c:v>
                </c:pt>
                <c:pt idx="5">
                  <c:v>Western Carolina</c:v>
                </c:pt>
                <c:pt idx="6">
                  <c:v>Auburn</c:v>
                </c:pt>
              </c:strCache>
            </c:strRef>
          </c:cat>
          <c:val>
            <c:numRef>
              <c:f>'C:\Users\ncorder\Desktop\Special Projects\Pac Data\Game Reports\[Field Suites Year end Review.xlsx]Projected Sales and Revenue'!$V$8:$V$14</c:f>
              <c:numCache>
                <c:formatCode>General</c:formatCode>
                <c:ptCount val="7"/>
                <c:pt idx="0">
                  <c:v>6810</c:v>
                </c:pt>
                <c:pt idx="1">
                  <c:v>0</c:v>
                </c:pt>
                <c:pt idx="2">
                  <c:v>40350</c:v>
                </c:pt>
                <c:pt idx="3">
                  <c:v>81300</c:v>
                </c:pt>
                <c:pt idx="4">
                  <c:v>4800</c:v>
                </c:pt>
                <c:pt idx="5">
                  <c:v>37935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31079016"/>
        <c:axId val="231084112"/>
      </c:barChart>
      <c:catAx>
        <c:axId val="2310790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231084112"/>
        <c:crosses val="autoZero"/>
        <c:auto val="1"/>
        <c:lblAlgn val="ctr"/>
        <c:lblOffset val="100"/>
        <c:noMultiLvlLbl val="0"/>
      </c:catAx>
      <c:valAx>
        <c:axId val="231084112"/>
        <c:scaling>
          <c:orientation val="minMax"/>
          <c:min val="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31079016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en-US"/>
                    <a:t>Dollars (Thousands)</a:t>
                  </a:r>
                </a:p>
              </c:rich>
            </c:tx>
          </c:dispUnitsLbl>
        </c:dispUnits>
      </c:valAx>
      <c:spPr>
        <a:solidFill>
          <a:schemeClr val="bg1"/>
        </a:solidFill>
      </c:spPr>
    </c:plotArea>
    <c:legend>
      <c:legendPos val="r"/>
      <c:overlay val="0"/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2012 Potential vs Year</a:t>
            </a:r>
            <a:r>
              <a:rPr lang="en-US" baseline="0"/>
              <a:t> End</a:t>
            </a:r>
            <a:r>
              <a:rPr lang="en-US"/>
              <a:t> SFS Revenue by Game</a:t>
            </a:r>
          </a:p>
        </c:rich>
      </c:tx>
      <c:overlay val="0"/>
    </c:title>
    <c:autoTitleDeleted val="0"/>
    <c:plotArea>
      <c:layout/>
      <c:barChart>
        <c:barDir val="col"/>
        <c:grouping val="stacked"/>
        <c:varyColors val="0"/>
        <c:ser>
          <c:idx val="3"/>
          <c:order val="0"/>
          <c:tx>
            <c:v>Revenue as of July</c:v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  <a:prstDash val="lgDashDotDot"/>
            </a:ln>
          </c:spPr>
          <c:invertIfNegative val="0"/>
          <c:cat>
            <c:strRef>
              <c:f>'C:\Users\ncorder\Desktop\Special Projects\Pac Data\Game Reports\[Field Suites Year end Review.xlsx]Projected Sales and Revenue'!$A$8:$A$14</c:f>
              <c:strCache>
                <c:ptCount val="7"/>
                <c:pt idx="0">
                  <c:v>Western Kentucky</c:v>
                </c:pt>
                <c:pt idx="1">
                  <c:v>Florida Atlantic</c:v>
                </c:pt>
                <c:pt idx="2">
                  <c:v>Ole Miss</c:v>
                </c:pt>
                <c:pt idx="3">
                  <c:v>Mississippi State</c:v>
                </c:pt>
                <c:pt idx="4">
                  <c:v>Texas A&amp;M</c:v>
                </c:pt>
                <c:pt idx="5">
                  <c:v>Western Carolina</c:v>
                </c:pt>
                <c:pt idx="6">
                  <c:v>Auburn</c:v>
                </c:pt>
              </c:strCache>
            </c:strRef>
          </c:cat>
          <c:val>
            <c:numRef>
              <c:f>'C:\Users\ncorder\Desktop\Special Projects\Pac Data\Game Reports\[Field Suites Year end Review.xlsx]Projected Sales and Revenue'!$P$8:$P$14</c:f>
              <c:numCache>
                <c:formatCode>General</c:formatCode>
                <c:ptCount val="7"/>
                <c:pt idx="0">
                  <c:v>38400</c:v>
                </c:pt>
                <c:pt idx="1">
                  <c:v>73200</c:v>
                </c:pt>
                <c:pt idx="2">
                  <c:v>67050</c:v>
                </c:pt>
                <c:pt idx="3">
                  <c:v>71100</c:v>
                </c:pt>
                <c:pt idx="4">
                  <c:v>177600</c:v>
                </c:pt>
                <c:pt idx="5">
                  <c:v>13200</c:v>
                </c:pt>
                <c:pt idx="6">
                  <c:v>219600</c:v>
                </c:pt>
              </c:numCache>
            </c:numRef>
          </c:val>
        </c:ser>
        <c:ser>
          <c:idx val="2"/>
          <c:order val="1"/>
          <c:tx>
            <c:v>Min Sellout (Remaining All Public)</c:v>
          </c:tx>
          <c:spPr>
            <a:solidFill>
              <a:srgbClr val="FF0000"/>
            </a:solidFill>
            <a:ln>
              <a:noFill/>
              <a:prstDash val="sysDot"/>
            </a:ln>
          </c:spPr>
          <c:invertIfNegative val="0"/>
          <c:cat>
            <c:strRef>
              <c:f>'C:\Users\ncorder\Desktop\Special Projects\Pac Data\Game Reports\[Field Suites Year end Review.xlsx]Projected Sales and Revenue'!$A$8:$A$14</c:f>
              <c:strCache>
                <c:ptCount val="7"/>
                <c:pt idx="0">
                  <c:v>Western Kentucky</c:v>
                </c:pt>
                <c:pt idx="1">
                  <c:v>Florida Atlantic</c:v>
                </c:pt>
                <c:pt idx="2">
                  <c:v>Ole Miss</c:v>
                </c:pt>
                <c:pt idx="3">
                  <c:v>Mississippi State</c:v>
                </c:pt>
                <c:pt idx="4">
                  <c:v>Texas A&amp;M</c:v>
                </c:pt>
                <c:pt idx="5">
                  <c:v>Western Carolina</c:v>
                </c:pt>
                <c:pt idx="6">
                  <c:v>Auburn</c:v>
                </c:pt>
              </c:strCache>
            </c:strRef>
          </c:cat>
          <c:val>
            <c:numRef>
              <c:f>'C:\Users\ncorder\Desktop\Special Projects\Pac Data\Game Reports\[Field Suites Year end Review.xlsx]Projected Sales and Revenue'!$T$8:$T$14</c:f>
              <c:numCache>
                <c:formatCode>General</c:formatCode>
                <c:ptCount val="7"/>
                <c:pt idx="0">
                  <c:v>7830</c:v>
                </c:pt>
                <c:pt idx="1">
                  <c:v>0</c:v>
                </c:pt>
                <c:pt idx="2">
                  <c:v>13020</c:v>
                </c:pt>
                <c:pt idx="3">
                  <c:v>12480</c:v>
                </c:pt>
                <c:pt idx="4">
                  <c:v>4900</c:v>
                </c:pt>
                <c:pt idx="5">
                  <c:v>13500</c:v>
                </c:pt>
                <c:pt idx="6">
                  <c:v>0</c:v>
                </c:pt>
              </c:numCache>
            </c:numRef>
          </c:val>
        </c:ser>
        <c:ser>
          <c:idx val="1"/>
          <c:order val="2"/>
          <c:tx>
            <c:v>Historic Average</c:v>
          </c:tx>
          <c:spPr>
            <a:solidFill>
              <a:srgbClr val="FFFF00"/>
            </a:solidFill>
            <a:ln>
              <a:noFill/>
              <a:prstDash val="dash"/>
            </a:ln>
          </c:spPr>
          <c:invertIfNegative val="0"/>
          <c:cat>
            <c:strRef>
              <c:f>'C:\Users\ncorder\Desktop\Special Projects\Pac Data\Game Reports\[Field Suites Year end Review.xlsx]Projected Sales and Revenue'!$A$8:$A$14</c:f>
              <c:strCache>
                <c:ptCount val="7"/>
                <c:pt idx="0">
                  <c:v>Western Kentucky</c:v>
                </c:pt>
                <c:pt idx="1">
                  <c:v>Florida Atlantic</c:v>
                </c:pt>
                <c:pt idx="2">
                  <c:v>Ole Miss</c:v>
                </c:pt>
                <c:pt idx="3">
                  <c:v>Mississippi State</c:v>
                </c:pt>
                <c:pt idx="4">
                  <c:v>Texas A&amp;M</c:v>
                </c:pt>
                <c:pt idx="5">
                  <c:v>Western Carolina</c:v>
                </c:pt>
                <c:pt idx="6">
                  <c:v>Auburn</c:v>
                </c:pt>
              </c:strCache>
            </c:strRef>
          </c:cat>
          <c:val>
            <c:numRef>
              <c:f>'C:\Users\ncorder\Desktop\Special Projects\Pac Data\Game Reports\[Field Suites Year end Review.xlsx]Projected Sales and Revenue'!$U$8:$U$14</c:f>
              <c:numCache>
                <c:formatCode>General</c:formatCode>
                <c:ptCount val="7"/>
                <c:pt idx="0">
                  <c:v>20160</c:v>
                </c:pt>
                <c:pt idx="1">
                  <c:v>0</c:v>
                </c:pt>
                <c:pt idx="2">
                  <c:v>44280</c:v>
                </c:pt>
                <c:pt idx="3">
                  <c:v>-180</c:v>
                </c:pt>
                <c:pt idx="4">
                  <c:v>32300</c:v>
                </c:pt>
                <c:pt idx="5">
                  <c:v>8565</c:v>
                </c:pt>
                <c:pt idx="6">
                  <c:v>0</c:v>
                </c:pt>
              </c:numCache>
            </c:numRef>
          </c:val>
        </c:ser>
        <c:ser>
          <c:idx val="0"/>
          <c:order val="3"/>
          <c:tx>
            <c:v>Max Sellout (Remaining All Group)</c:v>
          </c:tx>
          <c:spPr>
            <a:solidFill>
              <a:srgbClr val="00B050"/>
            </a:solidFill>
            <a:ln>
              <a:noFill/>
            </a:ln>
          </c:spPr>
          <c:invertIfNegative val="0"/>
          <c:cat>
            <c:strRef>
              <c:f>'C:\Users\ncorder\Desktop\Special Projects\Pac Data\Game Reports\[Field Suites Year end Review.xlsx]Projected Sales and Revenue'!$A$8:$A$14</c:f>
              <c:strCache>
                <c:ptCount val="7"/>
                <c:pt idx="0">
                  <c:v>Western Kentucky</c:v>
                </c:pt>
                <c:pt idx="1">
                  <c:v>Florida Atlantic</c:v>
                </c:pt>
                <c:pt idx="2">
                  <c:v>Ole Miss</c:v>
                </c:pt>
                <c:pt idx="3">
                  <c:v>Mississippi State</c:v>
                </c:pt>
                <c:pt idx="4">
                  <c:v>Texas A&amp;M</c:v>
                </c:pt>
                <c:pt idx="5">
                  <c:v>Western Carolina</c:v>
                </c:pt>
                <c:pt idx="6">
                  <c:v>Auburn</c:v>
                </c:pt>
              </c:strCache>
            </c:strRef>
          </c:cat>
          <c:val>
            <c:numRef>
              <c:f>'C:\Users\ncorder\Desktop\Special Projects\Pac Data\Game Reports\[Field Suites Year end Review.xlsx]Projected Sales and Revenue'!$V$8:$V$14</c:f>
              <c:numCache>
                <c:formatCode>General</c:formatCode>
                <c:ptCount val="7"/>
                <c:pt idx="0">
                  <c:v>6810</c:v>
                </c:pt>
                <c:pt idx="1">
                  <c:v>0</c:v>
                </c:pt>
                <c:pt idx="2">
                  <c:v>40350</c:v>
                </c:pt>
                <c:pt idx="3">
                  <c:v>81300</c:v>
                </c:pt>
                <c:pt idx="4">
                  <c:v>4800</c:v>
                </c:pt>
                <c:pt idx="5">
                  <c:v>37935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31076664"/>
        <c:axId val="231079408"/>
      </c:barChart>
      <c:lineChart>
        <c:grouping val="standard"/>
        <c:varyColors val="0"/>
        <c:ser>
          <c:idx val="4"/>
          <c:order val="4"/>
          <c:tx>
            <c:v>Year End Total</c:v>
          </c:tx>
          <c:spPr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circle"/>
            <c:size val="10"/>
            <c:spPr>
              <a:solidFill>
                <a:schemeClr val="tx1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c:spPr>
          </c:marker>
          <c:cat>
            <c:strRef>
              <c:f>'C:\Users\ncorder\Desktop\Special Projects\Pac Data\Game Reports\[Field Suites Year end Review.xlsx]Projected Sales and Revenue'!$A$8:$A$14</c:f>
              <c:strCache>
                <c:ptCount val="7"/>
                <c:pt idx="0">
                  <c:v>Western Kentucky</c:v>
                </c:pt>
                <c:pt idx="1">
                  <c:v>Florida Atlantic</c:v>
                </c:pt>
                <c:pt idx="2">
                  <c:v>Ole Miss</c:v>
                </c:pt>
                <c:pt idx="3">
                  <c:v>Mississippi State</c:v>
                </c:pt>
                <c:pt idx="4">
                  <c:v>Texas A&amp;M</c:v>
                </c:pt>
                <c:pt idx="5">
                  <c:v>Western Carolina</c:v>
                </c:pt>
                <c:pt idx="6">
                  <c:v>Auburn</c:v>
                </c:pt>
              </c:strCache>
            </c:strRef>
          </c:cat>
          <c:val>
            <c:numRef>
              <c:f>'C:\Users\ncorder\Desktop\Special Projects\Pac Data\Game Reports\[Field Suites Year end Review.xlsx]Comparative Tables'!$H$16:$H$22</c:f>
              <c:numCache>
                <c:formatCode>General</c:formatCode>
                <c:ptCount val="7"/>
                <c:pt idx="0">
                  <c:v>64200</c:v>
                </c:pt>
                <c:pt idx="1">
                  <c:v>72200</c:v>
                </c:pt>
                <c:pt idx="2">
                  <c:v>152550</c:v>
                </c:pt>
                <c:pt idx="3">
                  <c:v>164700</c:v>
                </c:pt>
                <c:pt idx="4">
                  <c:v>214800</c:v>
                </c:pt>
                <c:pt idx="5">
                  <c:v>51690</c:v>
                </c:pt>
                <c:pt idx="6">
                  <c:v>219600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1076664"/>
        <c:axId val="231079408"/>
      </c:lineChart>
      <c:catAx>
        <c:axId val="2310766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231079408"/>
        <c:crosses val="autoZero"/>
        <c:auto val="1"/>
        <c:lblAlgn val="ctr"/>
        <c:lblOffset val="100"/>
        <c:noMultiLvlLbl val="0"/>
      </c:catAx>
      <c:valAx>
        <c:axId val="231079408"/>
        <c:scaling>
          <c:orientation val="minMax"/>
          <c:min val="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31076664"/>
        <c:crosses val="autoZero"/>
        <c:crossBetween val="between"/>
        <c:dispUnits>
          <c:builtInUnit val="thousands"/>
          <c:dispUnitsLbl>
            <c:tx>
              <c:rich>
                <a:bodyPr/>
                <a:lstStyle/>
                <a:p>
                  <a:pPr>
                    <a:defRPr/>
                  </a:pPr>
                  <a:r>
                    <a:rPr lang="en-US"/>
                    <a:t>Dollars (Thousands)</a:t>
                  </a:r>
                </a:p>
              </c:rich>
            </c:tx>
          </c:dispUnitsLbl>
        </c:dispUnits>
      </c:valAx>
    </c:plotArea>
    <c:legend>
      <c:legendPos val="r"/>
      <c:overlay val="0"/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fld id="{3EF604B5-1B0A-403F-BE9E-E1B3922937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58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ヒラギノ角ゴ Pro W3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D29FBB-D6E7-4E24-A8D2-3BD4F3F299F0}" type="slidenum">
              <a:rPr lang="en-US" smtClean="0">
                <a:latin typeface="Arial" pitchFamily="34" charset="0"/>
                <a:ea typeface="ヒラギノ角ゴ Pro W3"/>
                <a:cs typeface="ヒラギノ角ゴ Pro W3"/>
              </a:rPr>
              <a:pPr/>
              <a:t>12</a:t>
            </a:fld>
            <a:endParaRPr lang="en-US" smtClean="0"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12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295000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6" y="0"/>
            <a:ext cx="9142007" cy="701975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111339"/>
            <a:ext cx="8305800" cy="917862"/>
          </a:xfr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rgbClr val="FF9900"/>
                </a:solidFill>
                <a:latin typeface="Impact" panose="020B0806030902050204" pitchFamily="34" charset="0"/>
                <a:cs typeface="Tahom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57200" y="2590800"/>
            <a:ext cx="8305800" cy="1524000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 algn="ctr">
              <a:buNone/>
              <a:defRPr sz="4000" b="1" cap="none" spc="0">
                <a:ln w="0"/>
                <a:gradFill flip="none">
                  <a:gsLst>
                    <a:gs pos="0">
                      <a:schemeClr val="bg1"/>
                    </a:gs>
                    <a:gs pos="49000">
                      <a:schemeClr val="bg1">
                        <a:lumMod val="95000"/>
                      </a:schemeClr>
                    </a:gs>
                    <a:gs pos="5100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9846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7013" marR="0" indent="-2270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2400" b="1" dirty="0" smtClean="0">
                <a:solidFill>
                  <a:srgbClr val="003767"/>
                </a:solidFill>
                <a:latin typeface="+mn-lt"/>
                <a:ea typeface="+mj-ea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0" y="0"/>
            <a:ext cx="60198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Line2</a:t>
            </a:r>
            <a:br>
              <a:rPr lang="en-US" dirty="0" smtClean="0"/>
            </a:br>
            <a:r>
              <a:rPr lang="en-US" dirty="0" smtClean="0"/>
              <a:t>Line3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29285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fld id="{B1D207D6-8CB0-459D-BB53-5BC8EDA120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588" y="1600200"/>
            <a:ext cx="8458200" cy="457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400" b="1" dirty="0" smtClean="0">
                <a:ea typeface="+mj-ea"/>
                <a:cs typeface="Tahoma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209800"/>
            <a:ext cx="4040188" cy="3962400"/>
          </a:xfrm>
        </p:spPr>
        <p:txBody>
          <a:bodyPr/>
          <a:lstStyle>
            <a:lvl1pPr marL="227013" indent="-227013">
              <a:def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2813" y="2209800"/>
            <a:ext cx="4041775" cy="3962400"/>
          </a:xfrm>
        </p:spPr>
        <p:txBody>
          <a:bodyPr/>
          <a:lstStyle>
            <a:lvl1pPr marL="227013" indent="-227013">
              <a:def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0" y="0"/>
            <a:ext cx="60198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Line2</a:t>
            </a:r>
            <a:br>
              <a:rPr lang="en-US" dirty="0" smtClean="0"/>
            </a:br>
            <a:r>
              <a:rPr lang="en-US" dirty="0" smtClean="0"/>
              <a:t>Line3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229600" y="629285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fld id="{B1D207D6-8CB0-459D-BB53-5BC8EDA120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1000" y="1646237"/>
            <a:ext cx="8458200" cy="7270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230188" indent="-230188">
              <a:buNone/>
              <a:defRPr lang="en-US" sz="2400" b="1" dirty="0" smtClean="0">
                <a:ea typeface="+mj-ea"/>
                <a:cs typeface="Tahoma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text styles</a:t>
            </a:r>
            <a:br>
              <a:rPr lang="en-US" dirty="0" smtClean="0"/>
            </a:br>
            <a:r>
              <a:rPr lang="en-US" dirty="0" smtClean="0"/>
              <a:t>Line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525712"/>
            <a:ext cx="4114800" cy="3722688"/>
          </a:xfrm>
        </p:spPr>
        <p:txBody>
          <a:bodyPr/>
          <a:lstStyle>
            <a:lvl1pPr marL="227013" indent="-227013">
              <a:def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525712"/>
            <a:ext cx="4041775" cy="3722688"/>
          </a:xfrm>
        </p:spPr>
        <p:txBody>
          <a:bodyPr/>
          <a:lstStyle>
            <a:lvl1pPr marL="227013" indent="-227013">
              <a:def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0" y="0"/>
            <a:ext cx="60198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Line2</a:t>
            </a:r>
            <a:br>
              <a:rPr lang="en-US" dirty="0" smtClean="0"/>
            </a:br>
            <a:r>
              <a:rPr lang="en-US" dirty="0" smtClean="0"/>
              <a:t>Line3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229600" y="629285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fld id="{B1D207D6-8CB0-459D-BB53-5BC8EDA120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570037"/>
            <a:ext cx="4116358" cy="7921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400" b="1" dirty="0" smtClean="0">
                <a:ea typeface="+mj-ea"/>
                <a:cs typeface="Tahoma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525712"/>
            <a:ext cx="4116358" cy="3646488"/>
          </a:xfrm>
        </p:spPr>
        <p:txBody>
          <a:bodyPr/>
          <a:lstStyle>
            <a:lvl1pPr marL="227013" marR="0" indent="-2270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570037"/>
            <a:ext cx="4117975" cy="7921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400" b="1" dirty="0" smtClean="0">
                <a:ea typeface="+mj-ea"/>
                <a:cs typeface="Tahoma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525712"/>
            <a:ext cx="4117975" cy="3646488"/>
          </a:xfrm>
        </p:spPr>
        <p:txBody>
          <a:bodyPr/>
          <a:lstStyle>
            <a:lvl1pPr marL="227013" marR="0" indent="-22701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4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0" y="0"/>
            <a:ext cx="60198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Line2</a:t>
            </a:r>
            <a:br>
              <a:rPr lang="en-US" dirty="0" smtClean="0"/>
            </a:br>
            <a:r>
              <a:rPr lang="en-US" dirty="0" smtClean="0"/>
              <a:t>Line3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229600" y="629285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fld id="{B1D207D6-8CB0-459D-BB53-5BC8EDA120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62400" cy="4572000"/>
          </a:xfrm>
        </p:spPr>
        <p:txBody>
          <a:bodyPr/>
          <a:lstStyle>
            <a:lvl1pPr marL="227013" indent="-227013">
              <a:spcAft>
                <a:spcPts val="0"/>
              </a:spcAft>
              <a:tabLst/>
              <a:defRPr lang="en-US" sz="2400" b="1" dirty="0" smtClean="0">
                <a:solidFill>
                  <a:srgbClr val="003767"/>
                </a:solidFill>
                <a:latin typeface="+mn-lt"/>
                <a:ea typeface="+mj-ea"/>
                <a:cs typeface="Tahoma" pitchFamily="34" charset="0"/>
              </a:defRPr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962400" cy="4572000"/>
          </a:xfrm>
        </p:spPr>
        <p:txBody>
          <a:bodyPr/>
          <a:lstStyle>
            <a:lvl1pPr marL="227013" indent="-227013">
              <a:defRPr lang="en-US" sz="2400" b="1" dirty="0" smtClean="0">
                <a:solidFill>
                  <a:srgbClr val="003767"/>
                </a:solidFill>
                <a:latin typeface="+mn-lt"/>
                <a:ea typeface="+mj-ea"/>
                <a:cs typeface="Tahoma" pitchFamily="34" charset="0"/>
              </a:defRPr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7013" lvl="0" indent="-227013" algn="l" rtl="0" eaLnBrk="0" fontAlgn="base" hangingPunct="0">
              <a:spcBef>
                <a:spcPts val="80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0" y="0"/>
            <a:ext cx="60198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Line2</a:t>
            </a:r>
            <a:br>
              <a:rPr lang="en-US" dirty="0" smtClean="0"/>
            </a:br>
            <a:r>
              <a:rPr lang="en-US" dirty="0" smtClean="0"/>
              <a:t>Line3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29285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fld id="{B1D207D6-8CB0-459D-BB53-5BC8EDA120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0" y="0"/>
            <a:ext cx="60198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Line2</a:t>
            </a:r>
            <a:br>
              <a:rPr lang="en-US" dirty="0" smtClean="0"/>
            </a:br>
            <a:r>
              <a:rPr lang="en-US" dirty="0" smtClean="0"/>
              <a:t>Line3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29285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fld id="{B1D207D6-8CB0-459D-BB53-5BC8EDA120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29285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fld id="{B1D207D6-8CB0-459D-BB53-5BC8EDA120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6" y="0"/>
            <a:ext cx="9142007" cy="701975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28600" y="2590800"/>
            <a:ext cx="8686800" cy="2438400"/>
          </a:xfrm>
        </p:spPr>
        <p:txBody>
          <a:bodyPr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 algn="ctr">
              <a:buNone/>
              <a:defRPr sz="4000" b="1" cap="none" spc="0">
                <a:ln w="0"/>
                <a:gradFill flip="none">
                  <a:gsLst>
                    <a:gs pos="0">
                      <a:schemeClr val="bg1"/>
                    </a:gs>
                    <a:gs pos="49000">
                      <a:schemeClr val="bg1">
                        <a:lumMod val="95000"/>
                      </a:schemeClr>
                    </a:gs>
                    <a:gs pos="5100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4952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6" y="0"/>
            <a:ext cx="9142007" cy="701975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111339"/>
            <a:ext cx="8305800" cy="917862"/>
          </a:xfr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rgbClr val="FF9900"/>
                </a:solidFill>
                <a:latin typeface="Impact" panose="020B0806030902050204" pitchFamily="34" charset="0"/>
                <a:cs typeface="Tahom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90800"/>
            <a:ext cx="8305800" cy="1524000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 algn="ctr">
              <a:buNone/>
              <a:defRPr sz="4000" b="1" cap="none" spc="0">
                <a:ln w="0"/>
                <a:gradFill flip="none">
                  <a:gsLst>
                    <a:gs pos="0">
                      <a:schemeClr val="bg1"/>
                    </a:gs>
                    <a:gs pos="49000">
                      <a:schemeClr val="bg1">
                        <a:lumMod val="95000"/>
                      </a:schemeClr>
                    </a:gs>
                    <a:gs pos="5100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</a:defRPr>
            </a:lvl1pPr>
          </a:lstStyle>
          <a:p>
            <a:pPr lvl="0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 bwMode="auto">
          <a:xfrm>
            <a:off x="914400" y="5486400"/>
            <a:ext cx="7315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i="1" kern="12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ヒラギノ角ゴ Pro W3"/>
                <a:cs typeface="ヒラギノ角ゴ Pro W3"/>
              </a:rPr>
              <a:t>Please complete</a:t>
            </a:r>
            <a:r>
              <a:rPr lang="en-US" sz="2000" i="1" kern="1200" baseline="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ヒラギノ角ゴ Pro W3"/>
                <a:cs typeface="ヒラギノ角ゴ Pro W3"/>
              </a:rPr>
              <a:t> either the session evaluation form on your chair or online at </a:t>
            </a:r>
            <a:r>
              <a:rPr lang="en-US" sz="2000" i="1" kern="1200" baseline="0" dirty="0" smtClean="0">
                <a:solidFill>
                  <a:schemeClr val="accent3"/>
                </a:solidFill>
                <a:latin typeface="Arial" pitchFamily="34" charset="0"/>
                <a:ea typeface="ヒラギノ角ゴ Pro W3"/>
                <a:cs typeface="ヒラギノ角ゴ Pro W3"/>
              </a:rPr>
              <a:t>http://pacnet.paciolan.com/schedule</a:t>
            </a:r>
            <a:r>
              <a:rPr lang="en-US" sz="2000" i="1" kern="1200" baseline="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ヒラギノ角ゴ Pro W3"/>
                <a:cs typeface="ヒラギノ角ゴ Pro W3"/>
              </a:rPr>
              <a:t>.</a:t>
            </a:r>
            <a:endParaRPr lang="en-US" sz="2000" i="1" kern="1200" dirty="0" smtClean="0">
              <a:solidFill>
                <a:schemeClr val="accent5">
                  <a:lumMod val="50000"/>
                </a:schemeClr>
              </a:solidFill>
              <a:latin typeface="Arial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788711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/Presenters - 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5" y="-9356"/>
            <a:ext cx="9142009" cy="701975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667000"/>
            <a:ext cx="7543800" cy="1371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defRPr lang="en-US" dirty="0" smtClean="0"/>
            </a:lvl1pPr>
          </a:lstStyle>
          <a:p>
            <a:pPr>
              <a:lnSpc>
                <a:spcPct val="100000"/>
              </a:lnSpc>
            </a:pPr>
            <a:r>
              <a:rPr lang="en-US" sz="2800" kern="0" dirty="0" smtClean="0">
                <a:solidFill>
                  <a:srgbClr val="FF9900"/>
                </a:solidFill>
                <a:effectLst/>
                <a:latin typeface="Impact" panose="020B0806030902050204" pitchFamily="34" charset="0"/>
              </a:rPr>
              <a:t>Name</a:t>
            </a:r>
            <a:r>
              <a:rPr lang="en-US" sz="2800" kern="0" dirty="0" smtClean="0">
                <a:solidFill>
                  <a:schemeClr val="tx1"/>
                </a:solidFill>
                <a:effectLst/>
                <a:latin typeface="Impact" panose="020B0806030902050204" pitchFamily="34" charset="0"/>
              </a:rPr>
              <a:t> </a:t>
            </a:r>
            <a:r>
              <a:rPr lang="en-US" sz="4800" kern="0" baseline="-24000" dirty="0" smtClean="0">
                <a:solidFill>
                  <a:schemeClr val="bg1">
                    <a:lumMod val="65000"/>
                  </a:schemeClr>
                </a:solidFill>
                <a:effectLst/>
                <a:latin typeface="Impact" panose="020B0806030902050204" pitchFamily="34" charset="0"/>
              </a:rPr>
              <a:t>*</a:t>
            </a:r>
            <a:r>
              <a:rPr lang="en-US" sz="2800" kern="0" dirty="0" smtClean="0">
                <a:solidFill>
                  <a:schemeClr val="tx1"/>
                </a:solidFill>
                <a:effectLst/>
                <a:latin typeface="Impact" panose="020B0806030902050204" pitchFamily="34" charset="0"/>
              </a:rPr>
              <a:t> </a:t>
            </a:r>
            <a:r>
              <a:rPr lang="en-US" sz="2800" kern="0" dirty="0" smtClean="0">
                <a:solidFill>
                  <a:schemeClr val="bg1">
                    <a:lumMod val="50000"/>
                  </a:schemeClr>
                </a:solidFill>
                <a:effectLst/>
                <a:latin typeface="Impact" panose="020B0806030902050204" pitchFamily="34" charset="0"/>
              </a:rPr>
              <a:t>Org Name</a:t>
            </a:r>
            <a:br>
              <a:rPr lang="en-US" sz="2800" kern="0" dirty="0" smtClean="0">
                <a:solidFill>
                  <a:schemeClr val="bg1">
                    <a:lumMod val="50000"/>
                  </a:schemeClr>
                </a:solidFill>
                <a:effectLst/>
                <a:latin typeface="Impact" panose="020B0806030902050204" pitchFamily="34" charset="0"/>
              </a:rPr>
            </a:br>
            <a:r>
              <a:rPr lang="en-US" sz="2800" kern="0" dirty="0" err="1" smtClean="0">
                <a:solidFill>
                  <a:srgbClr val="FF9900"/>
                </a:solidFill>
                <a:effectLst/>
                <a:latin typeface="Impact" panose="020B0806030902050204" pitchFamily="34" charset="0"/>
              </a:rPr>
              <a:t>Name</a:t>
            </a:r>
            <a:r>
              <a:rPr lang="en-US" sz="2800" kern="0" dirty="0" smtClean="0">
                <a:solidFill>
                  <a:schemeClr val="tx1"/>
                </a:solidFill>
                <a:effectLst/>
                <a:latin typeface="Impact" panose="020B0806030902050204" pitchFamily="34" charset="0"/>
              </a:rPr>
              <a:t> </a:t>
            </a:r>
            <a:r>
              <a:rPr lang="en-US" sz="4800" kern="0" baseline="-24000" dirty="0" smtClean="0">
                <a:solidFill>
                  <a:schemeClr val="bg1">
                    <a:lumMod val="65000"/>
                  </a:schemeClr>
                </a:solidFill>
                <a:effectLst/>
                <a:latin typeface="Impact" panose="020B0806030902050204" pitchFamily="34" charset="0"/>
              </a:rPr>
              <a:t>*</a:t>
            </a:r>
            <a:r>
              <a:rPr lang="en-US" sz="2800" kern="0" dirty="0" smtClean="0">
                <a:solidFill>
                  <a:schemeClr val="tx1"/>
                </a:solidFill>
                <a:effectLst/>
                <a:latin typeface="Impact" panose="020B0806030902050204" pitchFamily="34" charset="0"/>
              </a:rPr>
              <a:t> </a:t>
            </a:r>
            <a:r>
              <a:rPr lang="en-US" sz="2800" kern="0" dirty="0" smtClean="0">
                <a:solidFill>
                  <a:schemeClr val="bg1">
                    <a:lumMod val="50000"/>
                  </a:schemeClr>
                </a:solidFill>
                <a:effectLst/>
                <a:latin typeface="Impact" panose="020B0806030902050204" pitchFamily="34" charset="0"/>
              </a:rPr>
              <a:t>Org Name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95525"/>
            <a:ext cx="628650" cy="3714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 bwMode="auto">
          <a:xfrm>
            <a:off x="903514" y="2209800"/>
            <a:ext cx="5715000" cy="53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3200" b="0" cap="none" spc="50" baseline="0" dirty="0">
                <a:ln w="0"/>
                <a:solidFill>
                  <a:schemeClr val="tx1"/>
                </a:solidFill>
                <a:effectLst/>
                <a:latin typeface="+mj-lt"/>
                <a:ea typeface="Open Sans" panose="020B0606030504020204" pitchFamily="34" charset="0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ahoma" pitchFamily="34" charset="0"/>
                <a:ea typeface="ヒラギノ角ゴ Pro W3" pitchFamily="1" charset="-128"/>
                <a:cs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ahoma" pitchFamily="34" charset="0"/>
                <a:ea typeface="ヒラギノ角ゴ Pro W3" pitchFamily="1" charset="-128"/>
                <a:cs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ahoma" pitchFamily="34" charset="0"/>
                <a:ea typeface="ヒラギノ角ゴ Pro W3" pitchFamily="1" charset="-128"/>
                <a:cs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ahoma" pitchFamily="34" charset="0"/>
                <a:ea typeface="ヒラギノ角ゴ Pro W3" pitchFamily="1" charset="-128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ヒラギノ角ゴ Pro W3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ヒラギノ角ゴ Pro W3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ヒラギノ角ゴ Pro W3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 smtClean="0"/>
              <a:t>Moderators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28600" y="4124325"/>
            <a:ext cx="628650" cy="371475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 userDrawn="1"/>
        </p:nvSpPr>
        <p:spPr bwMode="auto">
          <a:xfrm>
            <a:off x="903514" y="4038600"/>
            <a:ext cx="5715000" cy="53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3200" b="0" cap="none" spc="50" baseline="0" dirty="0">
                <a:ln w="0"/>
                <a:solidFill>
                  <a:schemeClr val="tx1"/>
                </a:solidFill>
                <a:effectLst/>
                <a:latin typeface="+mj-lt"/>
                <a:ea typeface="Open Sans" panose="020B0606030504020204" pitchFamily="34" charset="0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ahoma" pitchFamily="34" charset="0"/>
                <a:ea typeface="ヒラギノ角ゴ Pro W3" pitchFamily="1" charset="-128"/>
                <a:cs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ahoma" pitchFamily="34" charset="0"/>
                <a:ea typeface="ヒラギノ角ゴ Pro W3" pitchFamily="1" charset="-128"/>
                <a:cs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ahoma" pitchFamily="34" charset="0"/>
                <a:ea typeface="ヒラギノ角ゴ Pro W3" pitchFamily="1" charset="-128"/>
                <a:cs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ahoma" pitchFamily="34" charset="0"/>
                <a:ea typeface="ヒラギノ角ゴ Pro W3" pitchFamily="1" charset="-128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ヒラギノ角ゴ Pro W3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ヒラギノ角ゴ Pro W3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ヒラギノ角ゴ Pro W3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 smtClean="0"/>
              <a:t>Presenters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4495800"/>
            <a:ext cx="7543800" cy="2362200"/>
          </a:xfrm>
        </p:spPr>
        <p:txBody>
          <a:bodyPr/>
          <a:lstStyle>
            <a:lvl1pPr marL="0" indent="0">
              <a:buFontTx/>
              <a:buNone/>
              <a:defRPr lang="en-US" b="0" dirty="0" smtClean="0"/>
            </a:lvl1pPr>
          </a:lstStyle>
          <a:p>
            <a:pPr>
              <a:lnSpc>
                <a:spcPct val="100000"/>
              </a:lnSpc>
            </a:pPr>
            <a:r>
              <a:rPr lang="en-US" sz="2800" kern="0" dirty="0" smtClean="0">
                <a:solidFill>
                  <a:srgbClr val="FF9900"/>
                </a:solidFill>
                <a:effectLst/>
                <a:latin typeface="Impact" panose="020B0806030902050204" pitchFamily="34" charset="0"/>
              </a:rPr>
              <a:t>Name</a:t>
            </a:r>
            <a:r>
              <a:rPr lang="en-US" sz="2800" kern="0" dirty="0" smtClean="0">
                <a:solidFill>
                  <a:schemeClr val="tx1"/>
                </a:solidFill>
                <a:effectLst/>
                <a:latin typeface="Impact" panose="020B0806030902050204" pitchFamily="34" charset="0"/>
              </a:rPr>
              <a:t> </a:t>
            </a:r>
            <a:r>
              <a:rPr lang="en-US" sz="4800" kern="0" baseline="-24000" dirty="0" smtClean="0">
                <a:solidFill>
                  <a:schemeClr val="bg1">
                    <a:lumMod val="65000"/>
                  </a:schemeClr>
                </a:solidFill>
                <a:effectLst/>
                <a:latin typeface="Impact" panose="020B0806030902050204" pitchFamily="34" charset="0"/>
              </a:rPr>
              <a:t>*</a:t>
            </a:r>
            <a:r>
              <a:rPr lang="en-US" sz="2800" kern="0" dirty="0" smtClean="0">
                <a:solidFill>
                  <a:schemeClr val="tx1"/>
                </a:solidFill>
                <a:effectLst/>
                <a:latin typeface="Impact" panose="020B0806030902050204" pitchFamily="34" charset="0"/>
              </a:rPr>
              <a:t> </a:t>
            </a:r>
            <a:r>
              <a:rPr lang="en-US" sz="2800" kern="0" dirty="0" smtClean="0">
                <a:solidFill>
                  <a:schemeClr val="bg1">
                    <a:lumMod val="50000"/>
                  </a:schemeClr>
                </a:solidFill>
                <a:effectLst/>
                <a:latin typeface="Impact" panose="020B0806030902050204" pitchFamily="34" charset="0"/>
              </a:rPr>
              <a:t>Org Name</a:t>
            </a:r>
            <a:br>
              <a:rPr lang="en-US" sz="2800" kern="0" dirty="0" smtClean="0">
                <a:solidFill>
                  <a:schemeClr val="bg1">
                    <a:lumMod val="50000"/>
                  </a:schemeClr>
                </a:solidFill>
                <a:effectLst/>
                <a:latin typeface="Impact" panose="020B0806030902050204" pitchFamily="34" charset="0"/>
              </a:rPr>
            </a:br>
            <a:r>
              <a:rPr lang="en-US" sz="2800" kern="0" dirty="0" err="1" smtClean="0">
                <a:solidFill>
                  <a:srgbClr val="FF9900"/>
                </a:solidFill>
                <a:effectLst/>
                <a:latin typeface="Impact" panose="020B0806030902050204" pitchFamily="34" charset="0"/>
              </a:rPr>
              <a:t>Name</a:t>
            </a:r>
            <a:r>
              <a:rPr lang="en-US" sz="2800" kern="0" dirty="0" smtClean="0">
                <a:solidFill>
                  <a:schemeClr val="tx1"/>
                </a:solidFill>
                <a:effectLst/>
                <a:latin typeface="Impact" panose="020B0806030902050204" pitchFamily="34" charset="0"/>
              </a:rPr>
              <a:t> </a:t>
            </a:r>
            <a:r>
              <a:rPr lang="en-US" sz="4800" kern="0" baseline="-24000" dirty="0" smtClean="0">
                <a:solidFill>
                  <a:schemeClr val="bg1">
                    <a:lumMod val="65000"/>
                  </a:schemeClr>
                </a:solidFill>
                <a:effectLst/>
                <a:latin typeface="Impact" panose="020B0806030902050204" pitchFamily="34" charset="0"/>
              </a:rPr>
              <a:t>*</a:t>
            </a:r>
            <a:r>
              <a:rPr lang="en-US" sz="2800" kern="0" dirty="0" smtClean="0">
                <a:solidFill>
                  <a:schemeClr val="tx1"/>
                </a:solidFill>
                <a:effectLst/>
                <a:latin typeface="Impact" panose="020B0806030902050204" pitchFamily="34" charset="0"/>
              </a:rPr>
              <a:t> </a:t>
            </a:r>
            <a:r>
              <a:rPr lang="en-US" sz="2800" kern="0" dirty="0" smtClean="0">
                <a:solidFill>
                  <a:schemeClr val="bg1">
                    <a:lumMod val="50000"/>
                  </a:schemeClr>
                </a:solidFill>
                <a:effectLst/>
                <a:latin typeface="Impact" panose="020B0806030902050204" pitchFamily="34" charset="0"/>
              </a:rPr>
              <a:t>Org Name</a:t>
            </a:r>
            <a:r>
              <a:rPr lang="en-US" sz="2800" kern="0" dirty="0" smtClean="0">
                <a:solidFill>
                  <a:srgbClr val="FF9900"/>
                </a:solidFill>
                <a:effectLst/>
                <a:latin typeface="Impact" panose="020B0806030902050204" pitchFamily="34" charset="0"/>
              </a:rPr>
              <a:t> </a:t>
            </a:r>
            <a:br>
              <a:rPr lang="en-US" sz="2800" kern="0" dirty="0" smtClean="0">
                <a:solidFill>
                  <a:srgbClr val="FF9900"/>
                </a:solidFill>
                <a:effectLst/>
                <a:latin typeface="Impact" panose="020B0806030902050204" pitchFamily="34" charset="0"/>
              </a:rPr>
            </a:br>
            <a:r>
              <a:rPr lang="en-US" sz="2800" kern="0" dirty="0" err="1" smtClean="0">
                <a:solidFill>
                  <a:srgbClr val="FF9900"/>
                </a:solidFill>
                <a:effectLst/>
                <a:latin typeface="Impact" panose="020B0806030902050204" pitchFamily="34" charset="0"/>
              </a:rPr>
              <a:t>Name</a:t>
            </a:r>
            <a:r>
              <a:rPr lang="en-US" sz="2800" kern="0" dirty="0" smtClean="0">
                <a:solidFill>
                  <a:schemeClr val="tx1"/>
                </a:solidFill>
                <a:effectLst/>
                <a:latin typeface="Impact" panose="020B0806030902050204" pitchFamily="34" charset="0"/>
              </a:rPr>
              <a:t> </a:t>
            </a:r>
            <a:r>
              <a:rPr lang="en-US" sz="4800" kern="0" baseline="-24000" dirty="0" smtClean="0">
                <a:solidFill>
                  <a:schemeClr val="bg1">
                    <a:lumMod val="65000"/>
                  </a:schemeClr>
                </a:solidFill>
                <a:effectLst/>
                <a:latin typeface="Impact" panose="020B0806030902050204" pitchFamily="34" charset="0"/>
              </a:rPr>
              <a:t>*</a:t>
            </a:r>
            <a:r>
              <a:rPr lang="en-US" sz="2800" kern="0" dirty="0" smtClean="0">
                <a:solidFill>
                  <a:schemeClr val="tx1"/>
                </a:solidFill>
                <a:effectLst/>
                <a:latin typeface="Impact" panose="020B0806030902050204" pitchFamily="34" charset="0"/>
              </a:rPr>
              <a:t> </a:t>
            </a:r>
            <a:r>
              <a:rPr lang="en-US" sz="2800" kern="0" dirty="0" smtClean="0">
                <a:solidFill>
                  <a:schemeClr val="bg1">
                    <a:lumMod val="50000"/>
                  </a:schemeClr>
                </a:solidFill>
                <a:effectLst/>
                <a:latin typeface="Impact" panose="020B0806030902050204" pitchFamily="34" charset="0"/>
              </a:rPr>
              <a:t>Org Name</a:t>
            </a:r>
            <a:r>
              <a:rPr lang="en-US" sz="2800" kern="0" dirty="0" smtClean="0">
                <a:solidFill>
                  <a:srgbClr val="FF9900"/>
                </a:solidFill>
                <a:effectLst/>
                <a:latin typeface="Impact" panose="020B0806030902050204" pitchFamily="34" charset="0"/>
              </a:rPr>
              <a:t> </a:t>
            </a:r>
            <a:br>
              <a:rPr lang="en-US" sz="2800" kern="0" dirty="0" smtClean="0">
                <a:solidFill>
                  <a:srgbClr val="FF9900"/>
                </a:solidFill>
                <a:effectLst/>
                <a:latin typeface="Impact" panose="020B0806030902050204" pitchFamily="34" charset="0"/>
              </a:rPr>
            </a:br>
            <a:r>
              <a:rPr lang="en-US" sz="2800" kern="0" dirty="0" err="1" smtClean="0">
                <a:solidFill>
                  <a:srgbClr val="FF9900"/>
                </a:solidFill>
                <a:effectLst/>
                <a:latin typeface="Impact" panose="020B0806030902050204" pitchFamily="34" charset="0"/>
              </a:rPr>
              <a:t>Name</a:t>
            </a:r>
            <a:r>
              <a:rPr lang="en-US" sz="2800" kern="0" dirty="0" smtClean="0">
                <a:solidFill>
                  <a:schemeClr val="tx1"/>
                </a:solidFill>
                <a:effectLst/>
                <a:latin typeface="Impact" panose="020B0806030902050204" pitchFamily="34" charset="0"/>
              </a:rPr>
              <a:t> </a:t>
            </a:r>
            <a:r>
              <a:rPr lang="en-US" sz="4800" kern="0" baseline="-24000" dirty="0" smtClean="0">
                <a:solidFill>
                  <a:schemeClr val="bg1">
                    <a:lumMod val="65000"/>
                  </a:schemeClr>
                </a:solidFill>
                <a:effectLst/>
                <a:latin typeface="Impact" panose="020B0806030902050204" pitchFamily="34" charset="0"/>
              </a:rPr>
              <a:t>*</a:t>
            </a:r>
            <a:r>
              <a:rPr lang="en-US" sz="2800" kern="0" dirty="0" smtClean="0">
                <a:solidFill>
                  <a:schemeClr val="tx1"/>
                </a:solidFill>
                <a:effectLst/>
                <a:latin typeface="Impact" panose="020B0806030902050204" pitchFamily="34" charset="0"/>
              </a:rPr>
              <a:t> </a:t>
            </a:r>
            <a:r>
              <a:rPr lang="en-US" sz="2800" kern="0" dirty="0" smtClean="0">
                <a:solidFill>
                  <a:schemeClr val="bg1">
                    <a:lumMod val="50000"/>
                  </a:schemeClr>
                </a:solidFill>
                <a:effectLst/>
                <a:latin typeface="Impact" panose="020B0806030902050204" pitchFamily="34" charset="0"/>
              </a:rPr>
              <a:t>Org Name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d/Presenters - 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5" y="-9356"/>
            <a:ext cx="9142009" cy="701975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667000"/>
            <a:ext cx="75438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defRPr lang="en-US" dirty="0" smtClean="0"/>
            </a:lvl1pPr>
          </a:lstStyle>
          <a:p>
            <a:pPr>
              <a:lnSpc>
                <a:spcPct val="100000"/>
              </a:lnSpc>
            </a:pPr>
            <a:r>
              <a:rPr lang="en-US" sz="2800" kern="0" dirty="0" smtClean="0">
                <a:solidFill>
                  <a:srgbClr val="FF9900"/>
                </a:solidFill>
                <a:effectLst/>
                <a:latin typeface="Impact" panose="020B0806030902050204" pitchFamily="34" charset="0"/>
              </a:rPr>
              <a:t>Name</a:t>
            </a:r>
            <a:r>
              <a:rPr lang="en-US" sz="2800" kern="0" dirty="0" smtClean="0">
                <a:solidFill>
                  <a:schemeClr val="tx1"/>
                </a:solidFill>
                <a:effectLst/>
                <a:latin typeface="Impact" panose="020B0806030902050204" pitchFamily="34" charset="0"/>
              </a:rPr>
              <a:t> </a:t>
            </a:r>
            <a:r>
              <a:rPr lang="en-US" sz="4800" kern="0" baseline="-24000" dirty="0" smtClean="0">
                <a:solidFill>
                  <a:schemeClr val="bg1">
                    <a:lumMod val="65000"/>
                  </a:schemeClr>
                </a:solidFill>
                <a:effectLst/>
                <a:latin typeface="Impact" panose="020B0806030902050204" pitchFamily="34" charset="0"/>
              </a:rPr>
              <a:t>*</a:t>
            </a:r>
            <a:r>
              <a:rPr lang="en-US" sz="2800" kern="0" dirty="0" smtClean="0">
                <a:solidFill>
                  <a:schemeClr val="tx1"/>
                </a:solidFill>
                <a:effectLst/>
                <a:latin typeface="Impact" panose="020B0806030902050204" pitchFamily="34" charset="0"/>
              </a:rPr>
              <a:t> </a:t>
            </a:r>
            <a:r>
              <a:rPr lang="en-US" sz="2800" kern="0" dirty="0" smtClean="0">
                <a:solidFill>
                  <a:schemeClr val="bg1">
                    <a:lumMod val="50000"/>
                  </a:schemeClr>
                </a:solidFill>
                <a:effectLst/>
                <a:latin typeface="Impact" panose="020B0806030902050204" pitchFamily="34" charset="0"/>
              </a:rPr>
              <a:t>Org Name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95525"/>
            <a:ext cx="628650" cy="3714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 bwMode="auto">
          <a:xfrm>
            <a:off x="903514" y="2209800"/>
            <a:ext cx="5715000" cy="53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3200" b="0" cap="none" spc="50" baseline="0" dirty="0">
                <a:ln w="0"/>
                <a:solidFill>
                  <a:schemeClr val="tx1"/>
                </a:solidFill>
                <a:effectLst/>
                <a:latin typeface="+mj-lt"/>
                <a:ea typeface="Open Sans" panose="020B0606030504020204" pitchFamily="34" charset="0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ahoma" pitchFamily="34" charset="0"/>
                <a:ea typeface="ヒラギノ角ゴ Pro W3" pitchFamily="1" charset="-128"/>
                <a:cs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ahoma" pitchFamily="34" charset="0"/>
                <a:ea typeface="ヒラギノ角ゴ Pro W3" pitchFamily="1" charset="-128"/>
                <a:cs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ahoma" pitchFamily="34" charset="0"/>
                <a:ea typeface="ヒラギノ角ゴ Pro W3" pitchFamily="1" charset="-128"/>
                <a:cs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ahoma" pitchFamily="34" charset="0"/>
                <a:ea typeface="ヒラギノ角ゴ Pro W3" pitchFamily="1" charset="-128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ヒラギノ角ゴ Pro W3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ヒラギノ角ゴ Pro W3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ヒラギノ角ゴ Pro W3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 smtClean="0"/>
              <a:t>Moderator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28600" y="3895725"/>
            <a:ext cx="628650" cy="371475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 userDrawn="1"/>
        </p:nvSpPr>
        <p:spPr bwMode="auto">
          <a:xfrm>
            <a:off x="903514" y="3810000"/>
            <a:ext cx="5715000" cy="53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3200" b="0" cap="none" spc="50" baseline="0" dirty="0">
                <a:ln w="0"/>
                <a:solidFill>
                  <a:schemeClr val="tx1"/>
                </a:solidFill>
                <a:effectLst/>
                <a:latin typeface="+mj-lt"/>
                <a:ea typeface="Open Sans" panose="020B0606030504020204" pitchFamily="34" charset="0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ahoma" pitchFamily="34" charset="0"/>
                <a:ea typeface="ヒラギノ角ゴ Pro W3" pitchFamily="1" charset="-128"/>
                <a:cs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ahoma" pitchFamily="34" charset="0"/>
                <a:ea typeface="ヒラギノ角ゴ Pro W3" pitchFamily="1" charset="-128"/>
                <a:cs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ahoma" pitchFamily="34" charset="0"/>
                <a:ea typeface="ヒラギノ角ゴ Pro W3" pitchFamily="1" charset="-128"/>
                <a:cs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ahoma" pitchFamily="34" charset="0"/>
                <a:ea typeface="ヒラギノ角ゴ Pro W3" pitchFamily="1" charset="-128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ヒラギノ角ゴ Pro W3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ヒラギノ角ゴ Pro W3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ヒラギノ角ゴ Pro W3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 smtClean="0"/>
              <a:t>Presenters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4267200"/>
            <a:ext cx="7543800" cy="2362200"/>
          </a:xfrm>
        </p:spPr>
        <p:txBody>
          <a:bodyPr/>
          <a:lstStyle>
            <a:lvl1pPr marL="0" indent="0">
              <a:buFontTx/>
              <a:buNone/>
              <a:defRPr lang="en-US" b="0" dirty="0" smtClean="0"/>
            </a:lvl1pPr>
          </a:lstStyle>
          <a:p>
            <a:pPr>
              <a:lnSpc>
                <a:spcPct val="100000"/>
              </a:lnSpc>
            </a:pPr>
            <a:r>
              <a:rPr lang="en-US" sz="2800" kern="0" dirty="0" smtClean="0">
                <a:solidFill>
                  <a:srgbClr val="FF9900"/>
                </a:solidFill>
                <a:effectLst/>
                <a:latin typeface="Impact" panose="020B0806030902050204" pitchFamily="34" charset="0"/>
              </a:rPr>
              <a:t>Name</a:t>
            </a:r>
            <a:r>
              <a:rPr lang="en-US" sz="2800" kern="0" dirty="0" smtClean="0">
                <a:solidFill>
                  <a:schemeClr val="tx1"/>
                </a:solidFill>
                <a:effectLst/>
                <a:latin typeface="Impact" panose="020B0806030902050204" pitchFamily="34" charset="0"/>
              </a:rPr>
              <a:t> </a:t>
            </a:r>
            <a:r>
              <a:rPr lang="en-US" sz="4800" kern="0" baseline="-24000" dirty="0" smtClean="0">
                <a:solidFill>
                  <a:schemeClr val="bg1">
                    <a:lumMod val="65000"/>
                  </a:schemeClr>
                </a:solidFill>
                <a:effectLst/>
                <a:latin typeface="Impact" panose="020B0806030902050204" pitchFamily="34" charset="0"/>
              </a:rPr>
              <a:t>*</a:t>
            </a:r>
            <a:r>
              <a:rPr lang="en-US" sz="2800" kern="0" dirty="0" smtClean="0">
                <a:solidFill>
                  <a:schemeClr val="tx1"/>
                </a:solidFill>
                <a:effectLst/>
                <a:latin typeface="Impact" panose="020B0806030902050204" pitchFamily="34" charset="0"/>
              </a:rPr>
              <a:t> </a:t>
            </a:r>
            <a:r>
              <a:rPr lang="en-US" sz="2800" kern="0" dirty="0" smtClean="0">
                <a:solidFill>
                  <a:schemeClr val="bg1">
                    <a:lumMod val="50000"/>
                  </a:schemeClr>
                </a:solidFill>
                <a:effectLst/>
                <a:latin typeface="Impact" panose="020B0806030902050204" pitchFamily="34" charset="0"/>
              </a:rPr>
              <a:t>Org Name</a:t>
            </a:r>
            <a:br>
              <a:rPr lang="en-US" sz="2800" kern="0" dirty="0" smtClean="0">
                <a:solidFill>
                  <a:schemeClr val="bg1">
                    <a:lumMod val="50000"/>
                  </a:schemeClr>
                </a:solidFill>
                <a:effectLst/>
                <a:latin typeface="Impact" panose="020B0806030902050204" pitchFamily="34" charset="0"/>
              </a:rPr>
            </a:br>
            <a:r>
              <a:rPr lang="en-US" sz="2800" kern="0" dirty="0" err="1" smtClean="0">
                <a:solidFill>
                  <a:srgbClr val="FF9900"/>
                </a:solidFill>
                <a:effectLst/>
                <a:latin typeface="Impact" panose="020B0806030902050204" pitchFamily="34" charset="0"/>
              </a:rPr>
              <a:t>Name</a:t>
            </a:r>
            <a:r>
              <a:rPr lang="en-US" sz="2800" kern="0" dirty="0" smtClean="0">
                <a:solidFill>
                  <a:schemeClr val="tx1"/>
                </a:solidFill>
                <a:effectLst/>
                <a:latin typeface="Impact" panose="020B0806030902050204" pitchFamily="34" charset="0"/>
              </a:rPr>
              <a:t> </a:t>
            </a:r>
            <a:r>
              <a:rPr lang="en-US" sz="4800" kern="0" baseline="-24000" dirty="0" smtClean="0">
                <a:solidFill>
                  <a:schemeClr val="bg1">
                    <a:lumMod val="65000"/>
                  </a:schemeClr>
                </a:solidFill>
                <a:effectLst/>
                <a:latin typeface="Impact" panose="020B0806030902050204" pitchFamily="34" charset="0"/>
              </a:rPr>
              <a:t>*</a:t>
            </a:r>
            <a:r>
              <a:rPr lang="en-US" sz="2800" kern="0" dirty="0" smtClean="0">
                <a:solidFill>
                  <a:schemeClr val="tx1"/>
                </a:solidFill>
                <a:effectLst/>
                <a:latin typeface="Impact" panose="020B0806030902050204" pitchFamily="34" charset="0"/>
              </a:rPr>
              <a:t> </a:t>
            </a:r>
            <a:r>
              <a:rPr lang="en-US" sz="2800" kern="0" dirty="0" smtClean="0">
                <a:solidFill>
                  <a:schemeClr val="bg1">
                    <a:lumMod val="50000"/>
                  </a:schemeClr>
                </a:solidFill>
                <a:effectLst/>
                <a:latin typeface="Impact" panose="020B0806030902050204" pitchFamily="34" charset="0"/>
              </a:rPr>
              <a:t>Org Name</a:t>
            </a:r>
            <a:r>
              <a:rPr lang="en-US" sz="2800" kern="0" dirty="0" smtClean="0">
                <a:solidFill>
                  <a:srgbClr val="FF9900"/>
                </a:solidFill>
                <a:effectLst/>
                <a:latin typeface="Impact" panose="020B0806030902050204" pitchFamily="34" charset="0"/>
              </a:rPr>
              <a:t> </a:t>
            </a:r>
            <a:br>
              <a:rPr lang="en-US" sz="2800" kern="0" dirty="0" smtClean="0">
                <a:solidFill>
                  <a:srgbClr val="FF9900"/>
                </a:solidFill>
                <a:effectLst/>
                <a:latin typeface="Impact" panose="020B0806030902050204" pitchFamily="34" charset="0"/>
              </a:rPr>
            </a:br>
            <a:r>
              <a:rPr lang="en-US" sz="2800" kern="0" dirty="0" err="1" smtClean="0">
                <a:solidFill>
                  <a:srgbClr val="FF9900"/>
                </a:solidFill>
                <a:effectLst/>
                <a:latin typeface="Impact" panose="020B0806030902050204" pitchFamily="34" charset="0"/>
              </a:rPr>
              <a:t>Name</a:t>
            </a:r>
            <a:r>
              <a:rPr lang="en-US" sz="2800" kern="0" dirty="0" smtClean="0">
                <a:solidFill>
                  <a:schemeClr val="tx1"/>
                </a:solidFill>
                <a:effectLst/>
                <a:latin typeface="Impact" panose="020B0806030902050204" pitchFamily="34" charset="0"/>
              </a:rPr>
              <a:t> </a:t>
            </a:r>
            <a:r>
              <a:rPr lang="en-US" sz="4800" kern="0" baseline="-24000" dirty="0" smtClean="0">
                <a:solidFill>
                  <a:schemeClr val="bg1">
                    <a:lumMod val="65000"/>
                  </a:schemeClr>
                </a:solidFill>
                <a:effectLst/>
                <a:latin typeface="Impact" panose="020B0806030902050204" pitchFamily="34" charset="0"/>
              </a:rPr>
              <a:t>*</a:t>
            </a:r>
            <a:r>
              <a:rPr lang="en-US" sz="2800" kern="0" dirty="0" smtClean="0">
                <a:solidFill>
                  <a:schemeClr val="tx1"/>
                </a:solidFill>
                <a:effectLst/>
                <a:latin typeface="Impact" panose="020B0806030902050204" pitchFamily="34" charset="0"/>
              </a:rPr>
              <a:t> </a:t>
            </a:r>
            <a:r>
              <a:rPr lang="en-US" sz="2800" kern="0" dirty="0" smtClean="0">
                <a:solidFill>
                  <a:schemeClr val="bg1">
                    <a:lumMod val="50000"/>
                  </a:schemeClr>
                </a:solidFill>
                <a:effectLst/>
                <a:latin typeface="Impact" panose="020B0806030902050204" pitchFamily="34" charset="0"/>
              </a:rPr>
              <a:t>Org Name</a:t>
            </a:r>
            <a:r>
              <a:rPr lang="en-US" sz="2800" kern="0" dirty="0" smtClean="0">
                <a:solidFill>
                  <a:srgbClr val="FF9900"/>
                </a:solidFill>
                <a:effectLst/>
                <a:latin typeface="Impact" panose="020B0806030902050204" pitchFamily="34" charset="0"/>
              </a:rPr>
              <a:t> </a:t>
            </a:r>
            <a:br>
              <a:rPr lang="en-US" sz="2800" kern="0" dirty="0" smtClean="0">
                <a:solidFill>
                  <a:srgbClr val="FF9900"/>
                </a:solidFill>
                <a:effectLst/>
                <a:latin typeface="Impact" panose="020B0806030902050204" pitchFamily="34" charset="0"/>
              </a:rPr>
            </a:br>
            <a:r>
              <a:rPr lang="en-US" sz="2800" kern="0" dirty="0" err="1" smtClean="0">
                <a:solidFill>
                  <a:srgbClr val="FF9900"/>
                </a:solidFill>
                <a:effectLst/>
                <a:latin typeface="Impact" panose="020B0806030902050204" pitchFamily="34" charset="0"/>
              </a:rPr>
              <a:t>Name</a:t>
            </a:r>
            <a:r>
              <a:rPr lang="en-US" sz="2800" kern="0" dirty="0" smtClean="0">
                <a:solidFill>
                  <a:schemeClr val="tx1"/>
                </a:solidFill>
                <a:effectLst/>
                <a:latin typeface="Impact" panose="020B0806030902050204" pitchFamily="34" charset="0"/>
              </a:rPr>
              <a:t> </a:t>
            </a:r>
            <a:r>
              <a:rPr lang="en-US" sz="4800" kern="0" baseline="-24000" dirty="0" smtClean="0">
                <a:solidFill>
                  <a:schemeClr val="bg1">
                    <a:lumMod val="65000"/>
                  </a:schemeClr>
                </a:solidFill>
                <a:effectLst/>
                <a:latin typeface="Impact" panose="020B0806030902050204" pitchFamily="34" charset="0"/>
              </a:rPr>
              <a:t>*</a:t>
            </a:r>
            <a:r>
              <a:rPr lang="en-US" sz="2800" kern="0" dirty="0" smtClean="0">
                <a:solidFill>
                  <a:schemeClr val="tx1"/>
                </a:solidFill>
                <a:effectLst/>
                <a:latin typeface="Impact" panose="020B0806030902050204" pitchFamily="34" charset="0"/>
              </a:rPr>
              <a:t> </a:t>
            </a:r>
            <a:r>
              <a:rPr lang="en-US" sz="2800" kern="0" dirty="0" smtClean="0">
                <a:solidFill>
                  <a:schemeClr val="bg1">
                    <a:lumMod val="50000"/>
                  </a:schemeClr>
                </a:solidFill>
                <a:effectLst/>
                <a:latin typeface="Impact" panose="020B0806030902050204" pitchFamily="34" charset="0"/>
              </a:rPr>
              <a:t>Org Name</a:t>
            </a:r>
          </a:p>
        </p:txBody>
      </p:sp>
    </p:spTree>
    <p:extLst>
      <p:ext uri="{BB962C8B-B14F-4D97-AF65-F5344CB8AC3E}">
        <p14:creationId xmlns:p14="http://schemas.microsoft.com/office/powerpoint/2010/main" val="3078982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s Only - 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5" y="-9356"/>
            <a:ext cx="9142009" cy="7019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71724"/>
            <a:ext cx="628650" cy="371476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 bwMode="auto">
          <a:xfrm>
            <a:off x="903514" y="2286000"/>
            <a:ext cx="5715000" cy="53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3200" b="0" cap="none" spc="50" baseline="0" dirty="0">
                <a:ln w="0"/>
                <a:solidFill>
                  <a:schemeClr val="tx1"/>
                </a:solidFill>
                <a:effectLst/>
                <a:latin typeface="+mj-lt"/>
                <a:ea typeface="Open Sans" panose="020B0606030504020204" pitchFamily="34" charset="0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ahoma" pitchFamily="34" charset="0"/>
                <a:ea typeface="ヒラギノ角ゴ Pro W3" pitchFamily="1" charset="-128"/>
                <a:cs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ahoma" pitchFamily="34" charset="0"/>
                <a:ea typeface="ヒラギノ角ゴ Pro W3" pitchFamily="1" charset="-128"/>
                <a:cs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ahoma" pitchFamily="34" charset="0"/>
                <a:ea typeface="ヒラギノ角ゴ Pro W3" pitchFamily="1" charset="-128"/>
                <a:cs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ahoma" pitchFamily="34" charset="0"/>
                <a:ea typeface="ヒラギノ角ゴ Pro W3" pitchFamily="1" charset="-128"/>
                <a:cs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ヒラギノ角ゴ Pro W3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ヒラギノ角ゴ Pro W3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ヒラギノ角ゴ Pro W3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 smtClean="0"/>
              <a:t>Presenters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743200"/>
            <a:ext cx="7391400" cy="3962400"/>
          </a:xfrm>
        </p:spPr>
        <p:txBody>
          <a:bodyPr/>
          <a:lstStyle>
            <a:lvl1pPr marL="0" indent="0">
              <a:buNone/>
              <a:defRPr lang="en-US" sz="2400" b="0" dirty="0">
                <a:solidFill>
                  <a:srgbClr val="FF9900"/>
                </a:solidFill>
                <a:latin typeface="Impact" panose="020B080603090205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2800" kern="0" dirty="0" smtClean="0">
                <a:solidFill>
                  <a:srgbClr val="FF9900"/>
                </a:solidFill>
                <a:effectLst/>
                <a:latin typeface="Impact" panose="020B0806030902050204" pitchFamily="34" charset="0"/>
              </a:rPr>
              <a:t>Name</a:t>
            </a:r>
            <a:r>
              <a:rPr lang="en-US" sz="2800" kern="0" dirty="0" smtClean="0">
                <a:solidFill>
                  <a:schemeClr val="tx1"/>
                </a:solidFill>
                <a:effectLst/>
                <a:latin typeface="Impact" panose="020B0806030902050204" pitchFamily="34" charset="0"/>
              </a:rPr>
              <a:t> </a:t>
            </a:r>
            <a:r>
              <a:rPr lang="en-US" sz="4800" kern="0" baseline="-24000" dirty="0" smtClean="0">
                <a:solidFill>
                  <a:schemeClr val="bg1">
                    <a:lumMod val="65000"/>
                  </a:schemeClr>
                </a:solidFill>
                <a:effectLst/>
                <a:latin typeface="Impact" panose="020B0806030902050204" pitchFamily="34" charset="0"/>
              </a:rPr>
              <a:t>*</a:t>
            </a:r>
            <a:r>
              <a:rPr lang="en-US" sz="2800" kern="0" dirty="0" smtClean="0">
                <a:solidFill>
                  <a:schemeClr val="tx1"/>
                </a:solidFill>
                <a:effectLst/>
                <a:latin typeface="Impact" panose="020B0806030902050204" pitchFamily="34" charset="0"/>
              </a:rPr>
              <a:t> </a:t>
            </a:r>
            <a:r>
              <a:rPr lang="en-US" sz="2800" kern="0" dirty="0" smtClean="0">
                <a:solidFill>
                  <a:schemeClr val="bg1">
                    <a:lumMod val="50000"/>
                  </a:schemeClr>
                </a:solidFill>
                <a:effectLst/>
                <a:latin typeface="Impact" panose="020B0806030902050204" pitchFamily="34" charset="0"/>
              </a:rPr>
              <a:t>Org Name</a:t>
            </a:r>
            <a:br>
              <a:rPr lang="en-US" sz="2800" kern="0" dirty="0" smtClean="0">
                <a:solidFill>
                  <a:schemeClr val="bg1">
                    <a:lumMod val="50000"/>
                  </a:schemeClr>
                </a:solidFill>
                <a:effectLst/>
                <a:latin typeface="Impact" panose="020B0806030902050204" pitchFamily="34" charset="0"/>
              </a:rPr>
            </a:br>
            <a:r>
              <a:rPr lang="en-US" sz="2800" kern="0" dirty="0" err="1" smtClean="0">
                <a:solidFill>
                  <a:srgbClr val="FF9900"/>
                </a:solidFill>
                <a:effectLst/>
                <a:latin typeface="Impact" panose="020B0806030902050204" pitchFamily="34" charset="0"/>
              </a:rPr>
              <a:t>Name</a:t>
            </a:r>
            <a:r>
              <a:rPr lang="en-US" sz="2800" kern="0" dirty="0" smtClean="0">
                <a:solidFill>
                  <a:schemeClr val="tx1"/>
                </a:solidFill>
                <a:effectLst/>
                <a:latin typeface="Impact" panose="020B0806030902050204" pitchFamily="34" charset="0"/>
              </a:rPr>
              <a:t> </a:t>
            </a:r>
            <a:r>
              <a:rPr lang="en-US" sz="4800" kern="0" baseline="-24000" dirty="0" smtClean="0">
                <a:solidFill>
                  <a:schemeClr val="bg1">
                    <a:lumMod val="65000"/>
                  </a:schemeClr>
                </a:solidFill>
                <a:effectLst/>
                <a:latin typeface="Impact" panose="020B0806030902050204" pitchFamily="34" charset="0"/>
              </a:rPr>
              <a:t>*</a:t>
            </a:r>
            <a:r>
              <a:rPr lang="en-US" sz="2800" kern="0" dirty="0" smtClean="0">
                <a:solidFill>
                  <a:schemeClr val="tx1"/>
                </a:solidFill>
                <a:effectLst/>
                <a:latin typeface="Impact" panose="020B0806030902050204" pitchFamily="34" charset="0"/>
              </a:rPr>
              <a:t> </a:t>
            </a:r>
            <a:r>
              <a:rPr lang="en-US" sz="2800" kern="0" dirty="0" smtClean="0">
                <a:solidFill>
                  <a:schemeClr val="bg1">
                    <a:lumMod val="50000"/>
                  </a:schemeClr>
                </a:solidFill>
                <a:effectLst/>
                <a:latin typeface="Impact" panose="020B0806030902050204" pitchFamily="34" charset="0"/>
              </a:rPr>
              <a:t>Org Name</a:t>
            </a:r>
            <a:br>
              <a:rPr lang="en-US" sz="2800" kern="0" dirty="0" smtClean="0">
                <a:solidFill>
                  <a:schemeClr val="bg1">
                    <a:lumMod val="50000"/>
                  </a:schemeClr>
                </a:solidFill>
                <a:effectLst/>
                <a:latin typeface="Impact" panose="020B0806030902050204" pitchFamily="34" charset="0"/>
              </a:rPr>
            </a:br>
            <a:r>
              <a:rPr lang="en-US" sz="2800" kern="0" dirty="0" err="1" smtClean="0">
                <a:solidFill>
                  <a:srgbClr val="FF9900"/>
                </a:solidFill>
                <a:effectLst/>
                <a:latin typeface="Impact" panose="020B0806030902050204" pitchFamily="34" charset="0"/>
              </a:rPr>
              <a:t>Name</a:t>
            </a:r>
            <a:r>
              <a:rPr lang="en-US" sz="2800" kern="0" dirty="0" smtClean="0">
                <a:solidFill>
                  <a:schemeClr val="tx1"/>
                </a:solidFill>
                <a:effectLst/>
                <a:latin typeface="Impact" panose="020B0806030902050204" pitchFamily="34" charset="0"/>
              </a:rPr>
              <a:t> </a:t>
            </a:r>
            <a:r>
              <a:rPr lang="en-US" sz="4800" kern="0" baseline="-24000" dirty="0" smtClean="0">
                <a:solidFill>
                  <a:schemeClr val="bg1">
                    <a:lumMod val="65000"/>
                  </a:schemeClr>
                </a:solidFill>
                <a:effectLst/>
                <a:latin typeface="Impact" panose="020B0806030902050204" pitchFamily="34" charset="0"/>
              </a:rPr>
              <a:t>*</a:t>
            </a:r>
            <a:r>
              <a:rPr lang="en-US" sz="2800" kern="0" dirty="0" smtClean="0">
                <a:solidFill>
                  <a:schemeClr val="tx1"/>
                </a:solidFill>
                <a:effectLst/>
                <a:latin typeface="Impact" panose="020B0806030902050204" pitchFamily="34" charset="0"/>
              </a:rPr>
              <a:t> </a:t>
            </a:r>
            <a:r>
              <a:rPr lang="en-US" sz="2800" kern="0" dirty="0" smtClean="0">
                <a:solidFill>
                  <a:schemeClr val="bg1">
                    <a:lumMod val="50000"/>
                  </a:schemeClr>
                </a:solidFill>
                <a:effectLst/>
                <a:latin typeface="Impact" panose="020B0806030902050204" pitchFamily="34" charset="0"/>
              </a:rPr>
              <a:t>Org Name</a:t>
            </a:r>
            <a:r>
              <a:rPr lang="en-US" sz="2800" kern="0" dirty="0" smtClean="0">
                <a:solidFill>
                  <a:srgbClr val="FF9900"/>
                </a:solidFill>
                <a:effectLst/>
                <a:latin typeface="Impact" panose="020B0806030902050204" pitchFamily="34" charset="0"/>
              </a:rPr>
              <a:t> </a:t>
            </a:r>
            <a:br>
              <a:rPr lang="en-US" sz="2800" kern="0" dirty="0" smtClean="0">
                <a:solidFill>
                  <a:srgbClr val="FF9900"/>
                </a:solidFill>
                <a:effectLst/>
                <a:latin typeface="Impact" panose="020B0806030902050204" pitchFamily="34" charset="0"/>
              </a:rPr>
            </a:br>
            <a:r>
              <a:rPr lang="en-US" sz="2800" kern="0" dirty="0" err="1" smtClean="0">
                <a:solidFill>
                  <a:srgbClr val="FF9900"/>
                </a:solidFill>
                <a:effectLst/>
                <a:latin typeface="Impact" panose="020B0806030902050204" pitchFamily="34" charset="0"/>
              </a:rPr>
              <a:t>Name</a:t>
            </a:r>
            <a:r>
              <a:rPr lang="en-US" sz="2800" kern="0" dirty="0" smtClean="0">
                <a:solidFill>
                  <a:schemeClr val="tx1"/>
                </a:solidFill>
                <a:effectLst/>
                <a:latin typeface="Impact" panose="020B0806030902050204" pitchFamily="34" charset="0"/>
              </a:rPr>
              <a:t> </a:t>
            </a:r>
            <a:r>
              <a:rPr lang="en-US" sz="4800" kern="0" baseline="-24000" dirty="0" smtClean="0">
                <a:solidFill>
                  <a:schemeClr val="bg1">
                    <a:lumMod val="65000"/>
                  </a:schemeClr>
                </a:solidFill>
                <a:effectLst/>
                <a:latin typeface="Impact" panose="020B0806030902050204" pitchFamily="34" charset="0"/>
              </a:rPr>
              <a:t>*</a:t>
            </a:r>
            <a:r>
              <a:rPr lang="en-US" sz="2800" kern="0" dirty="0" smtClean="0">
                <a:solidFill>
                  <a:schemeClr val="tx1"/>
                </a:solidFill>
                <a:effectLst/>
                <a:latin typeface="Impact" panose="020B0806030902050204" pitchFamily="34" charset="0"/>
              </a:rPr>
              <a:t> </a:t>
            </a:r>
            <a:r>
              <a:rPr lang="en-US" sz="2800" kern="0" dirty="0" smtClean="0">
                <a:solidFill>
                  <a:schemeClr val="bg1">
                    <a:lumMod val="50000"/>
                  </a:schemeClr>
                </a:solidFill>
                <a:effectLst/>
                <a:latin typeface="Impact" panose="020B0806030902050204" pitchFamily="34" charset="0"/>
              </a:rPr>
              <a:t>Org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74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/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6" y="0"/>
            <a:ext cx="9142007" cy="701975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38600" y="4495800"/>
            <a:ext cx="4267200" cy="6096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 b="0" baseline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cs typeface="Tahom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Organization Name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/>
          </p:nvPr>
        </p:nvSpPr>
        <p:spPr>
          <a:xfrm>
            <a:off x="2514600" y="3810000"/>
            <a:ext cx="1295400" cy="1295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886200" y="3810000"/>
            <a:ext cx="4419600" cy="685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defRPr lang="en-US" sz="32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kern="0" baseline="-24000" dirty="0" smtClean="0">
                <a:solidFill>
                  <a:schemeClr val="bg1">
                    <a:lumMod val="65000"/>
                  </a:schemeClr>
                </a:solidFill>
                <a:effectLst/>
                <a:latin typeface="Impact" panose="020B0806030902050204" pitchFamily="34" charset="0"/>
              </a:rPr>
              <a:t>* </a:t>
            </a:r>
            <a:r>
              <a:rPr lang="en-US" sz="2800" kern="0" dirty="0" smtClean="0">
                <a:solidFill>
                  <a:srgbClr val="FF9900"/>
                </a:solidFill>
                <a:effectLst/>
                <a:latin typeface="Impact" panose="020B0806030902050204" pitchFamily="34" charset="0"/>
              </a:rPr>
              <a:t>Name</a:t>
            </a:r>
            <a:endParaRPr lang="en-US" sz="2800" kern="0" dirty="0" smtClean="0">
              <a:solidFill>
                <a:schemeClr val="bg1">
                  <a:lumMod val="50000"/>
                </a:schemeClr>
              </a:solidFill>
              <a:effectLst/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65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74875"/>
            <a:ext cx="8458200" cy="4073525"/>
          </a:xfrm>
        </p:spPr>
        <p:txBody>
          <a:bodyPr/>
          <a:lstStyle>
            <a:lvl1pPr marL="227013" indent="-227013">
              <a:def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00200"/>
            <a:ext cx="8458200" cy="422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230188" indent="-230188">
              <a:buNone/>
              <a:defRPr lang="en-US" sz="2400" b="1" dirty="0" smtClean="0">
                <a:solidFill>
                  <a:srgbClr val="003767"/>
                </a:solidFill>
                <a:ea typeface="+mj-ea"/>
                <a:cs typeface="Tahoma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text styles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0" y="0"/>
            <a:ext cx="60198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Line2</a:t>
            </a:r>
            <a:br>
              <a:rPr lang="en-US" dirty="0" smtClean="0"/>
            </a:br>
            <a:r>
              <a:rPr lang="en-US" dirty="0" smtClean="0"/>
              <a:t>Line3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29285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fld id="{B1D207D6-8CB0-459D-BB53-5BC8EDA120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449512"/>
            <a:ext cx="8458200" cy="3722688"/>
          </a:xfrm>
        </p:spPr>
        <p:txBody>
          <a:bodyPr/>
          <a:lstStyle>
            <a:lvl1pPr marL="227013" indent="-227013">
              <a:def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1000" y="1635125"/>
            <a:ext cx="8458200" cy="7270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230188" indent="-230188">
              <a:buNone/>
              <a:defRPr lang="en-US" sz="2400" b="1" dirty="0" smtClean="0">
                <a:ea typeface="+mj-ea"/>
                <a:cs typeface="Tahoma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text styles</a:t>
            </a:r>
            <a:br>
              <a:rPr lang="en-US" dirty="0" smtClean="0"/>
            </a:br>
            <a:r>
              <a:rPr lang="en-US" dirty="0" smtClean="0"/>
              <a:t>Line 2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0" y="0"/>
            <a:ext cx="60198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Line2</a:t>
            </a:r>
            <a:br>
              <a:rPr lang="en-US" dirty="0" smtClean="0"/>
            </a:br>
            <a:r>
              <a:rPr lang="en-US" dirty="0" smtClean="0"/>
              <a:t>Line3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29285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fld id="{B1D207D6-8CB0-459D-BB53-5BC8EDA120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8"/>
            <a:ext cx="9143999" cy="1832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2500"/>
            <a:ext cx="9144000" cy="8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0" y="0"/>
            <a:ext cx="60198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Line2</a:t>
            </a:r>
            <a:br>
              <a:rPr lang="en-US" dirty="0" smtClean="0"/>
            </a:br>
            <a:r>
              <a:rPr lang="en-US" dirty="0" smtClean="0"/>
              <a:t>Line3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534400" cy="464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29285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chemeClr val="bg1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fld id="{B1D207D6-8CB0-459D-BB53-5BC8EDA120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4" r:id="rId2"/>
    <p:sldLayoutId id="2147483810" r:id="rId3"/>
    <p:sldLayoutId id="2147483808" r:id="rId4"/>
    <p:sldLayoutId id="2147483813" r:id="rId5"/>
    <p:sldLayoutId id="2147483812" r:id="rId6"/>
    <p:sldLayoutId id="2147483811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ahoma" pitchFamily="34" charset="0"/>
          <a:ea typeface="ヒラギノ角ゴ Pro W3" pitchFamily="1" charset="-128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ahoma" pitchFamily="34" charset="0"/>
          <a:ea typeface="ヒラギノ角ゴ Pro W3" pitchFamily="1" charset="-128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ahoma" pitchFamily="34" charset="0"/>
          <a:ea typeface="ヒラギノ角ゴ Pro W3" pitchFamily="1" charset="-128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ahoma" pitchFamily="34" charset="0"/>
          <a:ea typeface="ヒラギノ角ゴ Pro W3" pitchFamily="1" charset="-128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9pPr>
    </p:titleStyle>
    <p:bodyStyle>
      <a:lvl1pPr marL="230188" indent="-230188" algn="l" rtl="0" eaLnBrk="0" fontAlgn="base" hangingPunct="0">
        <a:spcBef>
          <a:spcPts val="800"/>
        </a:spcBef>
        <a:spcAft>
          <a:spcPts val="200"/>
        </a:spcAft>
        <a:buFont typeface="Arial" pitchFamily="34" charset="0"/>
        <a:buChar char="•"/>
        <a:tabLst>
          <a:tab pos="0" algn="l"/>
        </a:tabLst>
        <a:defRPr sz="2400" b="1">
          <a:solidFill>
            <a:srgbClr val="003767"/>
          </a:solidFill>
          <a:latin typeface="+mn-lt"/>
          <a:ea typeface="+mn-ea"/>
          <a:cs typeface="ヒラギノ角ゴ Pro W3"/>
        </a:defRPr>
      </a:lvl1pPr>
      <a:lvl2pPr marL="742950" indent="-285750" algn="l" rtl="0" eaLnBrk="0" fontAlgn="base" hangingPunct="0">
        <a:spcBef>
          <a:spcPts val="100"/>
        </a:spcBef>
        <a:spcAft>
          <a:spcPts val="100"/>
        </a:spcAft>
        <a:buClr>
          <a:schemeClr val="bg2"/>
        </a:buClr>
        <a:buSzPct val="50000"/>
        <a:buFont typeface="Courier New" pitchFamily="49" charset="0"/>
        <a:buChar char="o"/>
        <a:defRPr sz="2000">
          <a:solidFill>
            <a:srgbClr val="404040"/>
          </a:solidFill>
          <a:latin typeface="+mn-lt"/>
          <a:ea typeface="+mn-ea"/>
          <a:cs typeface="ヒラギノ角ゴ Pro W3"/>
        </a:defRPr>
      </a:lvl2pPr>
      <a:lvl3pPr marL="1143000" indent="-228600" algn="l" rtl="0" eaLnBrk="0" fontAlgn="base" hangingPunct="0">
        <a:spcBef>
          <a:spcPts val="200"/>
        </a:spcBef>
        <a:spcAft>
          <a:spcPts val="100"/>
        </a:spcAft>
        <a:buClr>
          <a:schemeClr val="bg2"/>
        </a:buClr>
        <a:buFont typeface="Arial" pitchFamily="34" charset="0"/>
        <a:buChar char="•"/>
        <a:defRPr>
          <a:solidFill>
            <a:srgbClr val="595959"/>
          </a:solidFill>
          <a:latin typeface="+mn-lt"/>
          <a:ea typeface="+mn-ea"/>
          <a:cs typeface="ヒラギノ角ゴ Pro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60000"/>
        <a:buFont typeface="Courier New" pitchFamily="49" charset="0"/>
        <a:buChar char="o"/>
        <a:defRPr sz="1600">
          <a:solidFill>
            <a:srgbClr val="595959"/>
          </a:solidFill>
          <a:latin typeface="+mn-lt"/>
          <a:ea typeface="+mn-ea"/>
          <a:cs typeface="ヒラギノ角ゴ Pro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Arial" pitchFamily="34" charset="0"/>
        <a:buChar char="•"/>
        <a:defRPr sz="1400">
          <a:solidFill>
            <a:srgbClr val="7F7F7F"/>
          </a:solidFill>
          <a:latin typeface="+mn-lt"/>
          <a:ea typeface="+mn-ea"/>
          <a:cs typeface="ヒラギノ角ゴ Pro W3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2971800"/>
            <a:ext cx="8305800" cy="1524000"/>
          </a:xfrm>
        </p:spPr>
        <p:txBody>
          <a:bodyPr/>
          <a:lstStyle/>
          <a:p>
            <a:r>
              <a:rPr lang="en-US" dirty="0" smtClean="0"/>
              <a:t>Big Data and Data-Driven Decisions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83" y="2324100"/>
            <a:ext cx="2598724" cy="3628706"/>
          </a:xfr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Special Offers to Loyal Customers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1D207D6-8CB0-459D-BB53-5BC8EDA1204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" t="-1478" r="1913" b="1305"/>
          <a:stretch/>
        </p:blipFill>
        <p:spPr>
          <a:xfrm>
            <a:off x="6211094" y="1539875"/>
            <a:ext cx="2932906" cy="4692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" y="1447800"/>
            <a:ext cx="395105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2371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Building Customer Profiles for </a:t>
            </a:r>
            <a:br>
              <a:rPr lang="en-US" dirty="0" smtClean="0"/>
            </a:br>
            <a:r>
              <a:rPr lang="en-US" dirty="0" smtClean="0"/>
              <a:t>Targeted Campaigns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1D207D6-8CB0-459D-BB53-5BC8EDA1204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7" t="35523" r="18236" b="728"/>
          <a:stretch/>
        </p:blipFill>
        <p:spPr>
          <a:xfrm>
            <a:off x="5485217" y="2535935"/>
            <a:ext cx="3672230" cy="3070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34444" r="2500" b="14444"/>
          <a:stretch/>
        </p:blipFill>
        <p:spPr>
          <a:xfrm>
            <a:off x="0" y="2535935"/>
            <a:ext cx="5485217" cy="21940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108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5149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457200" y="3471258"/>
            <a:ext cx="8305800" cy="917862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2641600"/>
            <a:ext cx="8305800" cy="762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73133" y="4343400"/>
            <a:ext cx="4597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199CFF"/>
                </a:solidFill>
                <a:latin typeface="+mj-lt"/>
              </a:rPr>
              <a:t>Please Fill Out Survey</a:t>
            </a:r>
          </a:p>
        </p:txBody>
      </p:sp>
    </p:spTree>
    <p:extLst>
      <p:ext uri="{BB962C8B-B14F-4D97-AF65-F5344CB8AC3E}">
        <p14:creationId xmlns:p14="http://schemas.microsoft.com/office/powerpoint/2010/main" val="2714045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FF9900"/>
                </a:solidFill>
                <a:effectLst/>
                <a:latin typeface="Impact" panose="020B0806030902050204" pitchFamily="34" charset="0"/>
              </a:rPr>
              <a:t>Christine </a:t>
            </a:r>
            <a:r>
              <a:rPr lang="en-US" sz="2800" dirty="0" err="1" smtClean="0">
                <a:solidFill>
                  <a:srgbClr val="FF9900"/>
                </a:solidFill>
                <a:effectLst/>
                <a:latin typeface="Impact" panose="020B0806030902050204" pitchFamily="34" charset="0"/>
              </a:rPr>
              <a:t>Stoffel</a:t>
            </a:r>
            <a:r>
              <a:rPr lang="en-US" sz="2800" dirty="0" smtClean="0">
                <a:solidFill>
                  <a:srgbClr val="FF9900"/>
                </a:solidFill>
                <a:effectLst/>
                <a:latin typeface="Impact" panose="020B0806030902050204" pitchFamily="34" charset="0"/>
              </a:rPr>
              <a:t> </a:t>
            </a:r>
            <a:r>
              <a:rPr lang="en-US" sz="4800" baseline="-24000" dirty="0" smtClean="0">
                <a:solidFill>
                  <a:schemeClr val="bg1">
                    <a:lumMod val="65000"/>
                  </a:schemeClr>
                </a:solidFill>
                <a:effectLst/>
                <a:latin typeface="Impact" panose="020B0806030902050204" pitchFamily="34" charset="0"/>
              </a:rPr>
              <a:t>*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Impact" panose="020B0806030902050204" pitchFamily="34" charset="0"/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effectLst/>
                <a:latin typeface="Impact" panose="020B0806030902050204" pitchFamily="34" charset="0"/>
              </a:rPr>
              <a:t>SEAT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  <a:effectLst/>
                <a:latin typeface="Impact" panose="020B0806030902050204" pitchFamily="34" charset="0"/>
              </a:rPr>
            </a:b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14400" y="4267200"/>
            <a:ext cx="8229600" cy="2362200"/>
          </a:xfrm>
        </p:spPr>
        <p:txBody>
          <a:bodyPr/>
          <a:lstStyle/>
          <a:p>
            <a:r>
              <a:rPr lang="en-US" sz="2800" dirty="0" smtClean="0">
                <a:solidFill>
                  <a:srgbClr val="FF9900"/>
                </a:solidFill>
                <a:latin typeface="Impact" panose="020B0806030902050204" pitchFamily="34" charset="0"/>
              </a:rPr>
              <a:t>Bryan Smith </a:t>
            </a:r>
            <a:r>
              <a:rPr lang="en-US" sz="4400" baseline="-24000" dirty="0" smtClean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rPr>
              <a:t>*</a:t>
            </a:r>
            <a:r>
              <a:rPr lang="en-US" sz="2800" dirty="0" smtClean="0">
                <a:solidFill>
                  <a:schemeClr val="tx1"/>
                </a:solidFill>
                <a:latin typeface="Impact" panose="020B0806030902050204" pitchFamily="34" charset="0"/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SSB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</a:br>
            <a:r>
              <a:rPr lang="en-US" sz="2800" dirty="0" smtClean="0">
                <a:solidFill>
                  <a:srgbClr val="FF9900"/>
                </a:solidFill>
                <a:latin typeface="Impact" panose="020B0806030902050204" pitchFamily="34" charset="0"/>
              </a:rPr>
              <a:t>Milton Overton </a:t>
            </a:r>
            <a:r>
              <a:rPr lang="en-US" sz="4400" baseline="-24000" dirty="0" smtClean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rPr>
              <a:t>*</a:t>
            </a:r>
            <a:r>
              <a:rPr lang="en-US" sz="2800" dirty="0" smtClean="0">
                <a:solidFill>
                  <a:schemeClr val="tx1"/>
                </a:solidFill>
                <a:latin typeface="Impact" panose="020B0806030902050204" pitchFamily="34" charset="0"/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University of Alabama                                      </a:t>
            </a:r>
            <a:r>
              <a:rPr lang="en-US" sz="2800" dirty="0" smtClean="0">
                <a:solidFill>
                  <a:srgbClr val="FF9900"/>
                </a:solidFill>
                <a:latin typeface="Impact" panose="020B0806030902050204" pitchFamily="34" charset="0"/>
              </a:rPr>
              <a:t>Nathan </a:t>
            </a:r>
            <a:r>
              <a:rPr lang="en-US" sz="2800" dirty="0">
                <a:solidFill>
                  <a:srgbClr val="FF9900"/>
                </a:solidFill>
                <a:latin typeface="Impact" panose="020B0806030902050204" pitchFamily="34" charset="0"/>
              </a:rPr>
              <a:t>Corder </a:t>
            </a:r>
            <a:r>
              <a:rPr lang="en-US" sz="4400" baseline="-24000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rPr>
              <a:t>*</a:t>
            </a:r>
            <a:r>
              <a:rPr lang="en-US" sz="2800" dirty="0">
                <a:solidFill>
                  <a:schemeClr val="tx1"/>
                </a:solidFill>
                <a:latin typeface="Impact" panose="020B0806030902050204" pitchFamily="34" charset="0"/>
              </a:rPr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University of Alabama 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</a:br>
            <a:r>
              <a:rPr lang="en-US" sz="2800" dirty="0" smtClean="0">
                <a:solidFill>
                  <a:srgbClr val="FF9900"/>
                </a:solidFill>
                <a:latin typeface="Impact" panose="020B0806030902050204" pitchFamily="34" charset="0"/>
              </a:rPr>
              <a:t>Steve Geib </a:t>
            </a:r>
            <a:r>
              <a:rPr lang="en-US" sz="4400" baseline="-24000" dirty="0" smtClean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rPr>
              <a:t>*</a:t>
            </a:r>
            <a:r>
              <a:rPr lang="en-US" sz="2800" dirty="0" smtClean="0">
                <a:solidFill>
                  <a:schemeClr val="tx1"/>
                </a:solidFill>
                <a:latin typeface="Impact" panose="020B0806030902050204" pitchFamily="34" charset="0"/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New Era Tickets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/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</a:br>
            <a:r>
              <a:rPr lang="en-US" sz="2800" dirty="0" smtClean="0">
                <a:solidFill>
                  <a:srgbClr val="FF9900"/>
                </a:solidFill>
                <a:latin typeface="Impact" panose="020B0806030902050204" pitchFamily="34" charset="0"/>
              </a:rPr>
              <a:t>Steve Hank </a:t>
            </a:r>
            <a:r>
              <a:rPr lang="en-US" sz="4400" baseline="-24000" dirty="0" smtClean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rPr>
              <a:t>*</a:t>
            </a:r>
            <a:r>
              <a:rPr lang="en-US" sz="2800" dirty="0" smtClean="0">
                <a:solidFill>
                  <a:schemeClr val="tx1"/>
                </a:solidFill>
                <a:latin typeface="Impact" panose="020B0806030902050204" pitchFamily="34" charset="0"/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Arizona State University</a:t>
            </a:r>
            <a:endParaRPr lang="en-US" sz="2800" dirty="0"/>
          </a:p>
        </p:txBody>
      </p:sp>
      <p:pic>
        <p:nvPicPr>
          <p:cNvPr id="6" name="Picture 2" descr="http://pacnet.paciolan.com/wp-content/uploads/2013/10/partners_sponsor_SEAT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438400"/>
            <a:ext cx="13208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acnet.paciolan.com/wp-content/uploads/2011/10/partners_sponsor_ssb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038600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:\marketing\Client_Logos\College Athletics\tRes_Client_logos\jpgs\Alabama_CrimsonTid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8006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:\marketing\Client_Logos\distributors-Regional Tix\new_era_Tix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562600"/>
            <a:ext cx="1192530" cy="55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:\marketing\Client_Logos\College Athletics\tRes_Client_logos\jpgs\ArizonaState_SunDevil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019800"/>
            <a:ext cx="1095277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060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1D207D6-8CB0-459D-BB53-5BC8EDA1204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524000"/>
            <a:ext cx="8010525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http://pacnet.paciolan.com/wp-content/uploads/2011/10/partners_sponsor_ssb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 bwMode="auto">
          <a:xfrm>
            <a:off x="8356600" y="541020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168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013200" y="4495800"/>
            <a:ext cx="4648200" cy="609600"/>
          </a:xfrm>
        </p:spPr>
        <p:txBody>
          <a:bodyPr/>
          <a:lstStyle/>
          <a:p>
            <a:r>
              <a:rPr lang="en-US" dirty="0" smtClean="0"/>
              <a:t>University of Alabama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764280" y="3733800"/>
            <a:ext cx="5562600" cy="838200"/>
          </a:xfrm>
        </p:spPr>
        <p:txBody>
          <a:bodyPr anchor="b"/>
          <a:lstStyle/>
          <a:p>
            <a:r>
              <a:rPr lang="en-US" sz="5400" baseline="-24000" dirty="0">
                <a:solidFill>
                  <a:schemeClr val="bg1">
                    <a:lumMod val="65000"/>
                  </a:schemeClr>
                </a:solidFill>
                <a:effectLst/>
                <a:latin typeface="Impact" panose="020B0806030902050204" pitchFamily="34" charset="0"/>
              </a:rPr>
              <a:t>* </a:t>
            </a:r>
            <a:r>
              <a:rPr lang="en-US" dirty="0" smtClean="0">
                <a:solidFill>
                  <a:srgbClr val="FF9900"/>
                </a:solidFill>
                <a:effectLst/>
                <a:latin typeface="Impact" panose="020B0806030902050204" pitchFamily="34" charset="0"/>
              </a:rPr>
              <a:t>Milton Overton, Nathan </a:t>
            </a:r>
            <a:r>
              <a:rPr lang="en-US" dirty="0" err="1" smtClean="0">
                <a:solidFill>
                  <a:srgbClr val="FF9900"/>
                </a:solidFill>
                <a:effectLst/>
                <a:latin typeface="Impact" panose="020B0806030902050204" pitchFamily="34" charset="0"/>
              </a:rPr>
              <a:t>Corder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305800" y="6292850"/>
            <a:ext cx="838200" cy="304800"/>
          </a:xfrm>
        </p:spPr>
        <p:txBody>
          <a:bodyPr/>
          <a:lstStyle/>
          <a:p>
            <a:pPr>
              <a:defRPr/>
            </a:pPr>
            <a:fld id="{B1D207D6-8CB0-459D-BB53-5BC8EDA1204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8" name="Picture 2" descr="P:\marketing\Client_Logos\College Athletics\tRes_Client_logos\jpgs\Alabama_CrimsonTi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05805"/>
            <a:ext cx="1658955" cy="165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016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Goal- 360° Fan Profile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1D207D6-8CB0-459D-BB53-5BC8EDA1204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" name="Picture 2" descr="P:\marketing\Client_Logos\College Athletics\tRes_Client_logos\jpgs\Alabama_CrimsonTi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334000"/>
            <a:ext cx="718101" cy="71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t="1820" r="5793"/>
          <a:stretch/>
        </p:blipFill>
        <p:spPr>
          <a:xfrm>
            <a:off x="2438400" y="1491094"/>
            <a:ext cx="3886200" cy="490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1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816482"/>
              </p:ext>
            </p:extLst>
          </p:nvPr>
        </p:nvGraphicFramePr>
        <p:xfrm>
          <a:off x="381000" y="2133600"/>
          <a:ext cx="7933523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Making a Case for Analytics</a:t>
            </a:r>
            <a:endParaRPr lang="en-US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Out- South Field Suite Sales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D207D6-8CB0-459D-BB53-5BC8EDA1204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381000" y="5715000"/>
            <a:ext cx="8458200" cy="533400"/>
          </a:xfrm>
        </p:spPr>
        <p:txBody>
          <a:bodyPr/>
          <a:lstStyle/>
          <a:p>
            <a:r>
              <a:rPr lang="en-US" dirty="0" smtClean="0"/>
              <a:t>Result: </a:t>
            </a:r>
            <a:r>
              <a:rPr lang="en-US" b="0" dirty="0" smtClean="0"/>
              <a:t>$108K in new revenue</a:t>
            </a:r>
            <a:endParaRPr lang="en-US" b="0" dirty="0"/>
          </a:p>
        </p:txBody>
      </p:sp>
      <p:graphicFrame>
        <p:nvGraphicFramePr>
          <p:cNvPr id="8" name="Char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549612"/>
              </p:ext>
            </p:extLst>
          </p:nvPr>
        </p:nvGraphicFramePr>
        <p:xfrm>
          <a:off x="381000" y="2133600"/>
          <a:ext cx="7933523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2" descr="P:\marketing\Client_Logos\College Athletics\tRes_Client_logos\jpgs\Alabama_CrimsonTid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334000"/>
            <a:ext cx="718101" cy="71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329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1D207D6-8CB0-459D-BB53-5BC8EDA1204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10196" r="5833" b="10196"/>
          <a:stretch/>
        </p:blipFill>
        <p:spPr>
          <a:xfrm>
            <a:off x="609600" y="1537820"/>
            <a:ext cx="8153400" cy="4419601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Custom Reporting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2604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sn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Visualization- Heat Map </a:t>
            </a:r>
            <a:br>
              <a:rPr lang="en-US" dirty="0" smtClean="0"/>
            </a:br>
            <a:r>
              <a:rPr lang="en-US" dirty="0" smtClean="0"/>
              <a:t>(Images Help Build Business Case)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1D207D6-8CB0-459D-BB53-5BC8EDA1204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2" name="Group 9"/>
          <p:cNvGrpSpPr/>
          <p:nvPr/>
        </p:nvGrpSpPr>
        <p:grpSpPr>
          <a:xfrm>
            <a:off x="457200" y="2092325"/>
            <a:ext cx="4114800" cy="3870145"/>
            <a:chOff x="457200" y="2092325"/>
            <a:chExt cx="4114800" cy="3870145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2514600"/>
              <a:ext cx="4114800" cy="34478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 Placeholder 2"/>
            <p:cNvSpPr txBox="1">
              <a:spLocks/>
            </p:cNvSpPr>
            <p:nvPr/>
          </p:nvSpPr>
          <p:spPr bwMode="auto">
            <a:xfrm>
              <a:off x="457200" y="2092325"/>
              <a:ext cx="4114800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marL="230188" indent="-230188" algn="l" rtl="0" eaLnBrk="0" fontAlgn="base" hangingPunct="0">
                <a:spcBef>
                  <a:spcPts val="800"/>
                </a:spcBef>
                <a:spcAft>
                  <a:spcPts val="200"/>
                </a:spcAft>
                <a:buFont typeface="Arial" pitchFamily="34" charset="0"/>
                <a:buNone/>
                <a:tabLst>
                  <a:tab pos="0" algn="l"/>
                </a:tabLst>
                <a:defRPr lang="en-US" sz="2400" b="1" dirty="0" smtClean="0">
                  <a:solidFill>
                    <a:srgbClr val="003767"/>
                  </a:solidFill>
                  <a:latin typeface="+mn-lt"/>
                  <a:ea typeface="+mj-ea"/>
                  <a:cs typeface="Tahoma" pitchFamily="34" charset="0"/>
                </a:defRPr>
              </a:lvl1pPr>
              <a:lvl2pPr marL="742950" indent="-285750" algn="l" rtl="0" eaLnBrk="0" fontAlgn="base" hangingPunct="0">
                <a:spcBef>
                  <a:spcPts val="100"/>
                </a:spcBef>
                <a:spcAft>
                  <a:spcPts val="100"/>
                </a:spcAft>
                <a:buClr>
                  <a:schemeClr val="bg2"/>
                </a:buClr>
                <a:buSzPct val="50000"/>
                <a:buFont typeface="Courier New" pitchFamily="49" charset="0"/>
                <a:buChar char="o"/>
                <a:defRPr sz="2000">
                  <a:solidFill>
                    <a:srgbClr val="404040"/>
                  </a:solidFill>
                  <a:latin typeface="+mn-lt"/>
                  <a:ea typeface="+mn-ea"/>
                  <a:cs typeface="ヒラギノ角ゴ Pro W3"/>
                </a:defRPr>
              </a:lvl2pPr>
              <a:lvl3pPr marL="1143000" indent="-228600" algn="l" rtl="0" eaLnBrk="0" fontAlgn="base" hangingPunct="0">
                <a:spcBef>
                  <a:spcPts val="200"/>
                </a:spcBef>
                <a:spcAft>
                  <a:spcPts val="100"/>
                </a:spcAft>
                <a:buClr>
                  <a:schemeClr val="bg2"/>
                </a:buClr>
                <a:buFont typeface="Arial" pitchFamily="34" charset="0"/>
                <a:buChar char="•"/>
                <a:defRPr>
                  <a:solidFill>
                    <a:srgbClr val="595959"/>
                  </a:solidFill>
                  <a:latin typeface="+mn-lt"/>
                  <a:ea typeface="+mn-ea"/>
                  <a:cs typeface="ヒラギノ角ゴ Pro W3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>
                    <a:lumMod val="75000"/>
                  </a:schemeClr>
                </a:buClr>
                <a:buSzPct val="60000"/>
                <a:buFont typeface="Courier New" pitchFamily="49" charset="0"/>
                <a:buChar char="o"/>
                <a:defRPr sz="1600">
                  <a:solidFill>
                    <a:srgbClr val="595959"/>
                  </a:solidFill>
                  <a:latin typeface="+mn-lt"/>
                  <a:ea typeface="+mn-ea"/>
                  <a:cs typeface="ヒラギノ角ゴ Pro W3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F7F7F"/>
                </a:buClr>
                <a:buFont typeface="Arial" pitchFamily="34" charset="0"/>
                <a:buChar char="•"/>
                <a:defRPr sz="1400">
                  <a:solidFill>
                    <a:srgbClr val="7F7F7F"/>
                  </a:solidFill>
                  <a:latin typeface="+mn-lt"/>
                  <a:ea typeface="+mn-ea"/>
                  <a:cs typeface="ヒラギノ角ゴ Pro W3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ctr"/>
              <a:r>
                <a:rPr lang="en-US" sz="1800" kern="0" dirty="0" smtClean="0">
                  <a:solidFill>
                    <a:schemeClr val="accent1"/>
                  </a:solidFill>
                </a:rPr>
                <a:t>Season Usage Review</a:t>
              </a:r>
              <a:endParaRPr lang="en-US" sz="1800" kern="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11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72000" y="1577788"/>
            <a:ext cx="3999760" cy="43846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auto">
          <a:xfrm>
            <a:off x="1447800" y="6096000"/>
            <a:ext cx="3657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sz="4000" b="1" cap="none" spc="50" baseline="0" dirty="0" smtClean="0">
              <a:ln w="0"/>
              <a:solidFill>
                <a:srgbClr val="003767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623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Collection  </a:t>
            </a:r>
            <a:br>
              <a:rPr lang="en-US" dirty="0" smtClean="0"/>
            </a:br>
            <a:r>
              <a:rPr lang="en-US" dirty="0" smtClean="0"/>
              <a:t>Fan Loyalty Program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1D207D6-8CB0-459D-BB53-5BC8EDA1204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38" r="5312" b="34063"/>
          <a:stretch/>
        </p:blipFill>
        <p:spPr>
          <a:xfrm>
            <a:off x="762000" y="1479550"/>
            <a:ext cx="7696200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6" t="17643" r="2502" b="22108"/>
          <a:stretch/>
        </p:blipFill>
        <p:spPr>
          <a:xfrm>
            <a:off x="1724891" y="3090325"/>
            <a:ext cx="6352309" cy="32360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" y="4459812"/>
            <a:ext cx="1718462" cy="18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7509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Blank Presentation">
  <a:themeElements>
    <a:clrScheme name="paciolan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F3F3F"/>
      </a:accent1>
      <a:accent2>
        <a:srgbClr val="5DA5D5"/>
      </a:accent2>
      <a:accent3>
        <a:srgbClr val="FF9900"/>
      </a:accent3>
      <a:accent4>
        <a:srgbClr val="7F7F7F"/>
      </a:accent4>
      <a:accent5>
        <a:srgbClr val="88BCE0"/>
      </a:accent5>
      <a:accent6>
        <a:srgbClr val="FFCF89"/>
      </a:accent6>
      <a:hlink>
        <a:srgbClr val="FF9900"/>
      </a:hlink>
      <a:folHlink>
        <a:srgbClr val="F2F2F2"/>
      </a:folHlink>
    </a:clrScheme>
    <a:fontScheme name="PACnet '14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indent="0" algn="ctr" rtl="0" eaLnBrk="0" fontAlgn="base" hangingPunct="0">
          <a:spcBef>
            <a:spcPct val="0"/>
          </a:spcBef>
          <a:spcAft>
            <a:spcPct val="0"/>
          </a:spcAft>
          <a:buFont typeface="Arial" pitchFamily="34" charset="0"/>
          <a:buNone/>
          <a:defRPr sz="4000" b="1" cap="none" spc="50" baseline="0" dirty="0" smtClean="0">
            <a:ln w="0"/>
            <a:solidFill>
              <a:srgbClr val="00376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2960</TotalTime>
  <Words>104</Words>
  <Application>Microsoft Office PowerPoint</Application>
  <PresentationFormat>On-screen Show (4:3)</PresentationFormat>
  <Paragraphs>31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Courier New</vt:lpstr>
      <vt:lpstr>Impact</vt:lpstr>
      <vt:lpstr>Open Sans</vt:lpstr>
      <vt:lpstr>Tahoma</vt:lpstr>
      <vt:lpstr>verdana</vt:lpstr>
      <vt:lpstr>Wingdings</vt:lpstr>
      <vt:lpstr>ヒラギノ角ゴ Pro W3</vt:lpstr>
      <vt:lpstr>1_Blank Presentation</vt:lpstr>
      <vt:lpstr>PowerPoint Presentation</vt:lpstr>
      <vt:lpstr>Christine Stoffel * SEAT </vt:lpstr>
      <vt:lpstr>Title</vt:lpstr>
      <vt:lpstr>* Milton Overton, Nathan Corder</vt:lpstr>
      <vt:lpstr>Our Goal- 360° Fan Profile</vt:lpstr>
      <vt:lpstr>Starting Out- South Field Suite Sales</vt:lpstr>
      <vt:lpstr>Custom Reporting</vt:lpstr>
      <vt:lpstr>Data Visualization- Heat Map  (Images Help Build Business Case)  </vt:lpstr>
      <vt:lpstr>Data Collection   Fan Loyalty Program  </vt:lpstr>
      <vt:lpstr>Special Offers to Loyal Customers  </vt:lpstr>
      <vt:lpstr>Building Customer Profiles for  Targeted Campaigns </vt:lpstr>
      <vt:lpstr>PowerPoint Presentation</vt:lpstr>
    </vt:vector>
  </TitlesOfParts>
  <Company>Tsega Dinka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PACnet 09</dc:subject>
  <dc:creator>Brenda Ramsay</dc:creator>
  <cp:lastModifiedBy>Milton Overton</cp:lastModifiedBy>
  <cp:revision>152</cp:revision>
  <cp:lastPrinted>2008-02-02T01:13:07Z</cp:lastPrinted>
  <dcterms:created xsi:type="dcterms:W3CDTF">2006-04-27T01:22:44Z</dcterms:created>
  <dcterms:modified xsi:type="dcterms:W3CDTF">2014-03-05T21:23:10Z</dcterms:modified>
</cp:coreProperties>
</file>