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9" r:id="rId5"/>
    <p:sldId id="266" r:id="rId6"/>
    <p:sldId id="267" r:id="rId7"/>
    <p:sldId id="268" r:id="rId8"/>
    <p:sldId id="269" r:id="rId9"/>
    <p:sldId id="270" r:id="rId10"/>
    <p:sldId id="262" r:id="rId11"/>
    <p:sldId id="263" r:id="rId12"/>
    <p:sldId id="264" r:id="rId13"/>
    <p:sldId id="260" r:id="rId14"/>
    <p:sldId id="261" r:id="rId15"/>
  </p:sldIdLst>
  <p:sldSz cx="9144000" cy="6858000" type="screen4x3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0v7req7cEFmisLwHxh8pmPtKD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46" autoAdjust="0"/>
  </p:normalViewPr>
  <p:slideViewPr>
    <p:cSldViewPr snapToGrid="0">
      <p:cViewPr varScale="1">
        <p:scale>
          <a:sx n="80" d="100"/>
          <a:sy n="80" d="100"/>
        </p:scale>
        <p:origin x="10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77279B-D2BC-47B4-B5AE-AFD2D9DD5CDD}" type="doc">
      <dgm:prSet loTypeId="urn:microsoft.com/office/officeart/2005/8/layout/chevron1" loCatId="process" qsTypeId="urn:microsoft.com/office/officeart/2005/8/quickstyle/3d3" qsCatId="3D" csTypeId="urn:microsoft.com/office/officeart/2005/8/colors/accent1_2" csCatId="accent1" phldr="1"/>
      <dgm:spPr/>
    </dgm:pt>
    <dgm:pt modelId="{B2C4301B-F686-45EE-94DC-E10782059582}">
      <dgm:prSet phldrT="[Text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IN" dirty="0" smtClean="0"/>
            <a:t>A complete view about block chain and decentralised network</a:t>
          </a:r>
          <a:endParaRPr lang="en-IN" dirty="0"/>
        </a:p>
      </dgm:t>
    </dgm:pt>
    <dgm:pt modelId="{74950F47-D91C-4ED7-B646-CF97AC397BC6}" type="parTrans" cxnId="{F4B5AAFC-C38C-47AB-B4CF-B0F587B03579}">
      <dgm:prSet/>
      <dgm:spPr/>
      <dgm:t>
        <a:bodyPr/>
        <a:lstStyle/>
        <a:p>
          <a:endParaRPr lang="en-IN"/>
        </a:p>
      </dgm:t>
    </dgm:pt>
    <dgm:pt modelId="{F38A1AD6-4E83-4709-86A2-35DF5E3E79F0}" type="sibTrans" cxnId="{F4B5AAFC-C38C-47AB-B4CF-B0F587B03579}">
      <dgm:prSet/>
      <dgm:spPr/>
      <dgm:t>
        <a:bodyPr/>
        <a:lstStyle/>
        <a:p>
          <a:endParaRPr lang="en-IN"/>
        </a:p>
      </dgm:t>
    </dgm:pt>
    <dgm:pt modelId="{7A20A587-6D58-4BA9-A5B2-CC28ECE386DA}">
      <dgm:prSet phldrT="[Text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IN" dirty="0" smtClean="0"/>
            <a:t>Testing and Feedback</a:t>
          </a:r>
          <a:endParaRPr lang="en-IN" dirty="0"/>
        </a:p>
      </dgm:t>
    </dgm:pt>
    <dgm:pt modelId="{D9000076-3C0C-4E99-899B-B42E6BC1B184}" type="parTrans" cxnId="{9C647C28-42A7-4B31-928F-B6EFF7C93906}">
      <dgm:prSet/>
      <dgm:spPr/>
      <dgm:t>
        <a:bodyPr/>
        <a:lstStyle/>
        <a:p>
          <a:endParaRPr lang="en-IN"/>
        </a:p>
      </dgm:t>
    </dgm:pt>
    <dgm:pt modelId="{76B39223-802F-4486-A297-D1A21880D0FF}" type="sibTrans" cxnId="{9C647C28-42A7-4B31-928F-B6EFF7C93906}">
      <dgm:prSet/>
      <dgm:spPr/>
      <dgm:t>
        <a:bodyPr/>
        <a:lstStyle/>
        <a:p>
          <a:endParaRPr lang="en-IN"/>
        </a:p>
      </dgm:t>
    </dgm:pt>
    <dgm:pt modelId="{4DFA0EF3-7E70-433E-82F3-BC2F555D0FA2}">
      <dgm:prSet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IN" smtClean="0"/>
            <a:t>Designing a Digital Ledger</a:t>
          </a:r>
          <a:endParaRPr lang="en-IN" dirty="0"/>
        </a:p>
      </dgm:t>
    </dgm:pt>
    <dgm:pt modelId="{58062167-B2F2-445B-AE64-31B4001C3EBF}" type="parTrans" cxnId="{88B4C9AD-DC64-4AA2-B0E6-28F823C67EED}">
      <dgm:prSet/>
      <dgm:spPr/>
      <dgm:t>
        <a:bodyPr/>
        <a:lstStyle/>
        <a:p>
          <a:endParaRPr lang="en-IN"/>
        </a:p>
      </dgm:t>
    </dgm:pt>
    <dgm:pt modelId="{E6F3262D-2EF9-4C0D-8C03-DAB50C4AC005}" type="sibTrans" cxnId="{88B4C9AD-DC64-4AA2-B0E6-28F823C67EED}">
      <dgm:prSet/>
      <dgm:spPr/>
      <dgm:t>
        <a:bodyPr/>
        <a:lstStyle/>
        <a:p>
          <a:endParaRPr lang="en-IN"/>
        </a:p>
      </dgm:t>
    </dgm:pt>
    <dgm:pt modelId="{8D115B9D-9C05-4055-A6C6-B3FA701797A1}" type="pres">
      <dgm:prSet presAssocID="{B177279B-D2BC-47B4-B5AE-AFD2D9DD5CDD}" presName="Name0" presStyleCnt="0">
        <dgm:presLayoutVars>
          <dgm:dir/>
          <dgm:animLvl val="lvl"/>
          <dgm:resizeHandles val="exact"/>
        </dgm:presLayoutVars>
      </dgm:prSet>
      <dgm:spPr/>
    </dgm:pt>
    <dgm:pt modelId="{70871C75-FE7A-4385-81BC-F0191DF835AD}" type="pres">
      <dgm:prSet presAssocID="{B2C4301B-F686-45EE-94DC-E1078205958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047746A-508B-41ED-A9F8-D6EC999FAA57}" type="pres">
      <dgm:prSet presAssocID="{F38A1AD6-4E83-4709-86A2-35DF5E3E79F0}" presName="parTxOnlySpace" presStyleCnt="0"/>
      <dgm:spPr/>
    </dgm:pt>
    <dgm:pt modelId="{5CC38F98-75AF-4BD4-9A7F-F203032B9BB1}" type="pres">
      <dgm:prSet presAssocID="{7A20A587-6D58-4BA9-A5B2-CC28ECE386DA}" presName="parTxOnly" presStyleLbl="node1" presStyleIdx="1" presStyleCnt="3" custLinFactX="73685" custLinFactNeighborX="100000" custLinFactNeighborY="-24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AAAE95-8868-4AEC-988F-4EE603B3EDE0}" type="pres">
      <dgm:prSet presAssocID="{76B39223-802F-4486-A297-D1A21880D0FF}" presName="parTxOnlySpace" presStyleCnt="0"/>
      <dgm:spPr/>
    </dgm:pt>
    <dgm:pt modelId="{F8C2C566-A0CD-454B-ACDD-A0B923D5889C}" type="pres">
      <dgm:prSet presAssocID="{4DFA0EF3-7E70-433E-82F3-BC2F555D0FA2}" presName="parTxOnly" presStyleLbl="node1" presStyleIdx="2" presStyleCnt="3" custLinFactX="-84185" custLinFactNeighborX="-100000" custLinFactNeighborY="-24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C647C28-42A7-4B31-928F-B6EFF7C93906}" srcId="{B177279B-D2BC-47B4-B5AE-AFD2D9DD5CDD}" destId="{7A20A587-6D58-4BA9-A5B2-CC28ECE386DA}" srcOrd="1" destOrd="0" parTransId="{D9000076-3C0C-4E99-899B-B42E6BC1B184}" sibTransId="{76B39223-802F-4486-A297-D1A21880D0FF}"/>
    <dgm:cxn modelId="{FA52E3E9-BE0F-44C4-9204-EBFDE766315B}" type="presOf" srcId="{7A20A587-6D58-4BA9-A5B2-CC28ECE386DA}" destId="{5CC38F98-75AF-4BD4-9A7F-F203032B9BB1}" srcOrd="0" destOrd="0" presId="urn:microsoft.com/office/officeart/2005/8/layout/chevron1"/>
    <dgm:cxn modelId="{F4B5AAFC-C38C-47AB-B4CF-B0F587B03579}" srcId="{B177279B-D2BC-47B4-B5AE-AFD2D9DD5CDD}" destId="{B2C4301B-F686-45EE-94DC-E10782059582}" srcOrd="0" destOrd="0" parTransId="{74950F47-D91C-4ED7-B646-CF97AC397BC6}" sibTransId="{F38A1AD6-4E83-4709-86A2-35DF5E3E79F0}"/>
    <dgm:cxn modelId="{07187946-ED0B-49DF-B95B-D17C45496482}" type="presOf" srcId="{B2C4301B-F686-45EE-94DC-E10782059582}" destId="{70871C75-FE7A-4385-81BC-F0191DF835AD}" srcOrd="0" destOrd="0" presId="urn:microsoft.com/office/officeart/2005/8/layout/chevron1"/>
    <dgm:cxn modelId="{5915D4ED-2D43-4088-93C4-C5A8F09FC286}" type="presOf" srcId="{B177279B-D2BC-47B4-B5AE-AFD2D9DD5CDD}" destId="{8D115B9D-9C05-4055-A6C6-B3FA701797A1}" srcOrd="0" destOrd="0" presId="urn:microsoft.com/office/officeart/2005/8/layout/chevron1"/>
    <dgm:cxn modelId="{88B4C9AD-DC64-4AA2-B0E6-28F823C67EED}" srcId="{B177279B-D2BC-47B4-B5AE-AFD2D9DD5CDD}" destId="{4DFA0EF3-7E70-433E-82F3-BC2F555D0FA2}" srcOrd="2" destOrd="0" parTransId="{58062167-B2F2-445B-AE64-31B4001C3EBF}" sibTransId="{E6F3262D-2EF9-4C0D-8C03-DAB50C4AC005}"/>
    <dgm:cxn modelId="{F440DBE2-9121-4147-8A69-AEE36F5EA828}" type="presOf" srcId="{4DFA0EF3-7E70-433E-82F3-BC2F555D0FA2}" destId="{F8C2C566-A0CD-454B-ACDD-A0B923D5889C}" srcOrd="0" destOrd="0" presId="urn:microsoft.com/office/officeart/2005/8/layout/chevron1"/>
    <dgm:cxn modelId="{35C020CA-2F03-492A-9621-7D87D81E39E1}" type="presParOf" srcId="{8D115B9D-9C05-4055-A6C6-B3FA701797A1}" destId="{70871C75-FE7A-4385-81BC-F0191DF835AD}" srcOrd="0" destOrd="0" presId="urn:microsoft.com/office/officeart/2005/8/layout/chevron1"/>
    <dgm:cxn modelId="{AE981026-E144-4148-83AC-97A3476DA1AB}" type="presParOf" srcId="{8D115B9D-9C05-4055-A6C6-B3FA701797A1}" destId="{5047746A-508B-41ED-A9F8-D6EC999FAA57}" srcOrd="1" destOrd="0" presId="urn:microsoft.com/office/officeart/2005/8/layout/chevron1"/>
    <dgm:cxn modelId="{AE5C3DD4-36DF-4F94-95FD-DAE440F1EC83}" type="presParOf" srcId="{8D115B9D-9C05-4055-A6C6-B3FA701797A1}" destId="{5CC38F98-75AF-4BD4-9A7F-F203032B9BB1}" srcOrd="2" destOrd="0" presId="urn:microsoft.com/office/officeart/2005/8/layout/chevron1"/>
    <dgm:cxn modelId="{FCCE467A-2D44-4F10-9BD1-CBEA5B83F9CC}" type="presParOf" srcId="{8D115B9D-9C05-4055-A6C6-B3FA701797A1}" destId="{6BAAAE95-8868-4AEC-988F-4EE603B3EDE0}" srcOrd="3" destOrd="0" presId="urn:microsoft.com/office/officeart/2005/8/layout/chevron1"/>
    <dgm:cxn modelId="{8874AAB0-491A-4CFB-8697-20397488BCA5}" type="presParOf" srcId="{8D115B9D-9C05-4055-A6C6-B3FA701797A1}" destId="{F8C2C566-A0CD-454B-ACDD-A0B923D5889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71C75-FE7A-4385-81BC-F0191DF835AD}">
      <dsp:nvSpPr>
        <dsp:cNvPr id="0" name=""/>
        <dsp:cNvSpPr/>
      </dsp:nvSpPr>
      <dsp:spPr>
        <a:xfrm>
          <a:off x="1785" y="787160"/>
          <a:ext cx="2175867" cy="870346"/>
        </a:xfrm>
        <a:prstGeom prst="chevron">
          <a:avLst/>
        </a:prstGeom>
        <a:solidFill>
          <a:schemeClr val="tx1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A complete view about block chain and decentralised network</a:t>
          </a:r>
          <a:endParaRPr lang="en-IN" sz="1200" kern="1200" dirty="0"/>
        </a:p>
      </dsp:txBody>
      <dsp:txXfrm>
        <a:off x="436958" y="787160"/>
        <a:ext cx="1305521" cy="870346"/>
      </dsp:txXfrm>
    </dsp:sp>
    <dsp:sp modelId="{5CC38F98-75AF-4BD4-9A7F-F203032B9BB1}">
      <dsp:nvSpPr>
        <dsp:cNvPr id="0" name=""/>
        <dsp:cNvSpPr/>
      </dsp:nvSpPr>
      <dsp:spPr>
        <a:xfrm>
          <a:off x="3780940" y="765889"/>
          <a:ext cx="2175867" cy="870346"/>
        </a:xfrm>
        <a:prstGeom prst="chevron">
          <a:avLst/>
        </a:prstGeom>
        <a:solidFill>
          <a:schemeClr val="tx1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Testing and Feedback</a:t>
          </a:r>
          <a:endParaRPr lang="en-IN" sz="1200" kern="1200" dirty="0"/>
        </a:p>
      </dsp:txBody>
      <dsp:txXfrm>
        <a:off x="4216113" y="765889"/>
        <a:ext cx="1305521" cy="870346"/>
      </dsp:txXfrm>
    </dsp:sp>
    <dsp:sp modelId="{F8C2C566-A0CD-454B-ACDD-A0B923D5889C}">
      <dsp:nvSpPr>
        <dsp:cNvPr id="0" name=""/>
        <dsp:cNvSpPr/>
      </dsp:nvSpPr>
      <dsp:spPr>
        <a:xfrm>
          <a:off x="1869006" y="765889"/>
          <a:ext cx="2175867" cy="870346"/>
        </a:xfrm>
        <a:prstGeom prst="chevron">
          <a:avLst/>
        </a:prstGeom>
        <a:solidFill>
          <a:schemeClr val="tx1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smtClean="0"/>
            <a:t>Designing a Digital Ledger</a:t>
          </a:r>
          <a:endParaRPr lang="en-IN" sz="1200" kern="1200" dirty="0"/>
        </a:p>
      </dsp:txBody>
      <dsp:txXfrm>
        <a:off x="2304179" y="765889"/>
        <a:ext cx="1305521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92158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71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758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28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76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6a58be51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6a58be51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26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7"/>
          <p:cNvSpPr txBox="1"/>
          <p:nvPr/>
        </p:nvSpPr>
        <p:spPr>
          <a:xfrm>
            <a:off x="2284650" y="633425"/>
            <a:ext cx="45747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TYPE THE SUBJECT NAME HERE</a:t>
            </a:r>
            <a:endParaRPr sz="1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7"/>
          <p:cNvSpPr txBox="1"/>
          <p:nvPr/>
        </p:nvSpPr>
        <p:spPr>
          <a:xfrm>
            <a:off x="7320050" y="323750"/>
            <a:ext cx="14334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SUBJECT CODE</a:t>
            </a: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8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0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5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body" idx="1"/>
          </p:nvPr>
        </p:nvSpPr>
        <p:spPr>
          <a:xfrm>
            <a:off x="856059" y="2249487"/>
            <a:ext cx="74295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marL="914400" lvl="1" indent="-371475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marL="1371600" lvl="2" indent="-371475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marL="1828800" lvl="3" indent="-371475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marL="2286000" lvl="4" indent="-371475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marL="2743200" lvl="5" indent="-371475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marL="3200400" lvl="6" indent="-371475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marL="3657600" lvl="7" indent="-371475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marL="4114800" lvl="8" indent="-371475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dt" idx="10"/>
          </p:nvPr>
        </p:nvSpPr>
        <p:spPr>
          <a:xfrm>
            <a:off x="5592691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sldNum" idx="12"/>
          </p:nvPr>
        </p:nvSpPr>
        <p:spPr>
          <a:xfrm>
            <a:off x="7707241" y="5883274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301403.330140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/>
        </p:nvSpPr>
        <p:spPr>
          <a:xfrm>
            <a:off x="2284650" y="633425"/>
            <a:ext cx="45747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TYPE THE SUBJECT NAME HERE</a:t>
            </a:r>
            <a:endParaRPr sz="1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7320050" y="323750"/>
            <a:ext cx="14334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SUBJECT CODE</a:t>
            </a: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694900" y="4029075"/>
            <a:ext cx="588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II</a:t>
            </a:r>
            <a:endParaRPr sz="2400" b="1" i="0" u="none" strike="noStrike" cap="non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352125" y="4038600"/>
            <a:ext cx="58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III</a:t>
            </a:r>
            <a:endParaRPr sz="2400" b="1" i="0" u="none" strike="noStrike" cap="non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599650" y="4438575"/>
            <a:ext cx="17721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20ITTE301- LIVE IN LAB</a:t>
            </a:r>
            <a:endParaRPr sz="1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561975" y="5067450"/>
            <a:ext cx="4019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4381500" y="2302875"/>
            <a:ext cx="47103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700" b="1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DECENTRALISED NETWORK USING BLOCK CHAIN</a:t>
            </a:r>
            <a:endParaRPr sz="1700" b="1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4581375" y="3066900"/>
            <a:ext cx="45198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</a:t>
            </a:r>
            <a:r>
              <a:rPr lang="en-US" sz="1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15.11.2021</a:t>
            </a:r>
            <a:endParaRPr sz="15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4486125" y="3521925"/>
            <a:ext cx="4574700" cy="14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45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BATCH NUMBER  :  </a:t>
            </a:r>
            <a:r>
              <a:rPr lang="en-US" sz="13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&lt;TEAM ID&gt;</a:t>
            </a:r>
            <a:endParaRPr sz="13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CODE   : SEC24ITTE30101</a:t>
            </a:r>
            <a:endParaRPr sz="13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BATCH </a:t>
            </a:r>
            <a:r>
              <a:rPr lang="en-US" sz="13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  </a:t>
            </a:r>
            <a:r>
              <a:rPr lang="en-US" sz="13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3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AJAAY A P , PRAKASH A</a:t>
            </a:r>
            <a:endParaRPr lang="en-US" sz="1300" b="1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SUPERVISOR         </a:t>
            </a:r>
            <a:r>
              <a:rPr lang="en-US" sz="13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3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Mrs.SARANYA</a:t>
            </a:r>
            <a:endParaRPr sz="1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38151"/>
            <a:ext cx="8520600" cy="598482"/>
          </a:xfrm>
        </p:spPr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" y="2160465"/>
            <a:ext cx="8063345" cy="391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73133"/>
            <a:ext cx="8520600" cy="763500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268569154"/>
              </p:ext>
            </p:extLst>
          </p:nvPr>
        </p:nvGraphicFramePr>
        <p:xfrm>
          <a:off x="1345870" y="2101932"/>
          <a:ext cx="6096000" cy="2444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91920" y="3929259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 month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887478" y="3929258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 month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963786" y="3880282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15 days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2323007" y="4813620"/>
            <a:ext cx="4416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 smtClean="0">
                <a:solidFill>
                  <a:schemeClr val="accent5">
                    <a:lumMod val="75000"/>
                  </a:schemeClr>
                </a:solidFill>
              </a:rPr>
              <a:t>Total Sparring of Time : 2months 15 days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/>
        </p:nvSpPr>
        <p:spPr>
          <a:xfrm>
            <a:off x="2197025" y="574925"/>
            <a:ext cx="66351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 IN LAB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4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000">
              <a:solidFill>
                <a:srgbClr val="FF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1700" y="1536632"/>
            <a:ext cx="8520600" cy="5137299"/>
          </a:xfrm>
        </p:spPr>
        <p:txBody>
          <a:bodyPr/>
          <a:lstStyle/>
          <a:p>
            <a:pPr marL="114300" indent="0">
              <a:buNone/>
            </a:pPr>
            <a:r>
              <a:rPr lang="en-IN" sz="1600" u="sng" dirty="0" smtClean="0"/>
              <a:t>http</a:t>
            </a:r>
            <a:r>
              <a:rPr lang="en-IN" sz="1600" u="sng" dirty="0"/>
              <a:t>://</a:t>
            </a:r>
            <a:r>
              <a:rPr lang="en-IN" sz="1600" u="sng" dirty="0" smtClean="0"/>
              <a:t>doi.org/10.19101/IJACR.PID43</a:t>
            </a:r>
          </a:p>
          <a:p>
            <a:pPr marL="114300" indent="0">
              <a:buNone/>
            </a:pPr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smtClean="0"/>
              <a:t>www.sciencedirect.com/science/article/pii/S108480452030130</a:t>
            </a:r>
          </a:p>
          <a:p>
            <a:pPr marL="114300" indent="0">
              <a:buNone/>
            </a:pPr>
            <a:r>
              <a:rPr lang="en-IN" sz="1600" dirty="0" smtClean="0">
                <a:latin typeface="+mn-lt"/>
              </a:rPr>
              <a:t>APPLICATIONS </a:t>
            </a:r>
            <a:r>
              <a:rPr lang="en-IN" sz="1600" dirty="0">
                <a:latin typeface="+mn-lt"/>
              </a:rPr>
              <a:t>OF BLOCKCHAIN TECHNOLOGY IN BANKING &amp; FINANCE </a:t>
            </a:r>
            <a:r>
              <a:rPr lang="en-IN" sz="1600" dirty="0" err="1">
                <a:latin typeface="+mn-lt"/>
              </a:rPr>
              <a:t>Tejal</a:t>
            </a:r>
            <a:r>
              <a:rPr lang="en-IN" sz="1600" dirty="0">
                <a:latin typeface="+mn-lt"/>
              </a:rPr>
              <a:t> Shah 1, </a:t>
            </a:r>
            <a:r>
              <a:rPr lang="en-IN" sz="1600" dirty="0" err="1">
                <a:latin typeface="+mn-lt"/>
              </a:rPr>
              <a:t>Shailak</a:t>
            </a:r>
            <a:r>
              <a:rPr lang="en-IN" sz="1600" dirty="0">
                <a:latin typeface="+mn-lt"/>
              </a:rPr>
              <a:t> </a:t>
            </a:r>
            <a:r>
              <a:rPr lang="en-IN" sz="1600" dirty="0" err="1">
                <a:latin typeface="+mn-lt"/>
              </a:rPr>
              <a:t>Jani</a:t>
            </a:r>
            <a:r>
              <a:rPr lang="en-IN" sz="1600" dirty="0">
                <a:latin typeface="+mn-lt"/>
              </a:rPr>
              <a:t> 2, Under the guidance of </a:t>
            </a:r>
            <a:r>
              <a:rPr lang="en-IN" sz="1600" dirty="0" err="1">
                <a:latin typeface="+mn-lt"/>
              </a:rPr>
              <a:t>Dr.</a:t>
            </a:r>
            <a:r>
              <a:rPr lang="en-IN" sz="1600" dirty="0">
                <a:latin typeface="+mn-lt"/>
              </a:rPr>
              <a:t> P K </a:t>
            </a:r>
            <a:r>
              <a:rPr lang="en-IN" sz="1600" dirty="0" err="1">
                <a:latin typeface="+mn-lt"/>
              </a:rPr>
              <a:t>Priyan</a:t>
            </a:r>
            <a:r>
              <a:rPr lang="en-IN" sz="1600" dirty="0">
                <a:latin typeface="+mn-lt"/>
              </a:rPr>
              <a:t> (Professor @ GHPIBM </a:t>
            </a:r>
            <a:r>
              <a:rPr lang="en-IN" sz="1600" dirty="0" err="1">
                <a:latin typeface="+mn-lt"/>
              </a:rPr>
              <a:t>dept</a:t>
            </a:r>
            <a:r>
              <a:rPr lang="en-IN" sz="1600" dirty="0">
                <a:latin typeface="+mn-lt"/>
              </a:rPr>
              <a:t> Management Studies) Assistant Professor 1, Post Graduate Student 2, Faculty of Management Studies 1, 2, </a:t>
            </a:r>
            <a:r>
              <a:rPr lang="en-IN" sz="1600" dirty="0" err="1">
                <a:latin typeface="+mn-lt"/>
              </a:rPr>
              <a:t>Parul</a:t>
            </a:r>
            <a:r>
              <a:rPr lang="en-IN" sz="1600" dirty="0">
                <a:latin typeface="+mn-lt"/>
              </a:rPr>
              <a:t> University, Vadodara, India. </a:t>
            </a:r>
            <a:endParaRPr lang="en-IN" sz="1600" dirty="0" smtClean="0">
              <a:latin typeface="+mn-lt"/>
            </a:endParaRPr>
          </a:p>
          <a:p>
            <a:pPr marL="114300" indent="0">
              <a:buNone/>
            </a:pPr>
            <a:r>
              <a:rPr lang="en-GB" sz="1600" b="1" dirty="0"/>
              <a:t>Distributed Ledger Technology Review and Decentralized Applications Development </a:t>
            </a:r>
            <a:r>
              <a:rPr lang="en-GB" sz="1600" b="1" dirty="0" smtClean="0"/>
              <a:t>Guidelines </a:t>
            </a:r>
            <a:r>
              <a:rPr lang="en-GB" sz="1600" dirty="0"/>
              <a:t>Computer Science Department, Technical University of Cluj-Napoca, </a:t>
            </a:r>
            <a:r>
              <a:rPr lang="en-GB" sz="1600" dirty="0" err="1"/>
              <a:t>Memorandumului</a:t>
            </a:r>
            <a:r>
              <a:rPr lang="en-GB" sz="1600" dirty="0"/>
              <a:t> 28, 400114 Cluj-Napoca, </a:t>
            </a:r>
            <a:r>
              <a:rPr lang="en-GB" sz="1600" dirty="0" smtClean="0"/>
              <a:t>Romania</a:t>
            </a:r>
          </a:p>
          <a:p>
            <a:pPr marL="114300" indent="0">
              <a:buNone/>
            </a:pPr>
            <a:r>
              <a:rPr lang="en-GB" sz="1600" dirty="0"/>
              <a:t>Systematic </a:t>
            </a:r>
            <a:r>
              <a:rPr lang="en-GB" sz="1600" b="1" dirty="0"/>
              <a:t>Literature Review </a:t>
            </a:r>
            <a:r>
              <a:rPr lang="en-GB" sz="1600" dirty="0"/>
              <a:t>on </a:t>
            </a:r>
            <a:r>
              <a:rPr lang="en-GB" sz="1600" b="1" dirty="0"/>
              <a:t>Application </a:t>
            </a:r>
            <a:r>
              <a:rPr lang="en-GB" sz="1600" dirty="0"/>
              <a:t>of </a:t>
            </a:r>
            <a:r>
              <a:rPr lang="en-GB" sz="1600" dirty="0" err="1"/>
              <a:t>Blockchain</a:t>
            </a:r>
            <a:r>
              <a:rPr lang="en-GB" sz="1600" dirty="0"/>
              <a:t> Technology in E-Finance and Financial </a:t>
            </a:r>
            <a:r>
              <a:rPr lang="en-GB" sz="1600" dirty="0" smtClean="0"/>
              <a:t>Services </a:t>
            </a:r>
            <a:r>
              <a:rPr lang="en-GB" sz="1600" dirty="0" err="1"/>
              <a:t>Chitkara</a:t>
            </a:r>
            <a:r>
              <a:rPr lang="en-GB" sz="1600" dirty="0"/>
              <a:t> Business School, </a:t>
            </a:r>
            <a:r>
              <a:rPr lang="en-GB" sz="1600" dirty="0" err="1"/>
              <a:t>Chitkara</a:t>
            </a:r>
            <a:r>
              <a:rPr lang="en-GB" sz="1600" dirty="0"/>
              <a:t> University, Punjab, </a:t>
            </a:r>
            <a:r>
              <a:rPr lang="en-GB" sz="1600" dirty="0" smtClean="0"/>
              <a:t>India</a:t>
            </a:r>
          </a:p>
          <a:p>
            <a:pPr marL="114300" indent="0">
              <a:buNone/>
            </a:pPr>
            <a:r>
              <a:rPr lang="en-GB" sz="1600" u="sng" dirty="0" err="1"/>
              <a:t>Blockchain</a:t>
            </a:r>
            <a:r>
              <a:rPr lang="en-GB" sz="1600" u="sng" dirty="0"/>
              <a:t>-</a:t>
            </a:r>
            <a:r>
              <a:rPr lang="en-GB" sz="1600" b="1" u="sng" dirty="0"/>
              <a:t>applications </a:t>
            </a:r>
            <a:r>
              <a:rPr lang="en-GB" sz="1600" u="sng" dirty="0"/>
              <a:t>in </a:t>
            </a:r>
            <a:r>
              <a:rPr lang="en-GB" sz="1600" b="1" u="sng" dirty="0"/>
              <a:t>banking </a:t>
            </a:r>
            <a:r>
              <a:rPr lang="en-GB" sz="1600" u="sng" dirty="0"/>
              <a:t>&amp; payment transactions: Results of a </a:t>
            </a:r>
            <a:r>
              <a:rPr lang="en-GB" sz="1600" b="1" u="sng" dirty="0" smtClean="0"/>
              <a:t>survey</a:t>
            </a:r>
            <a:endParaRPr lang="en-GB" sz="1600" dirty="0"/>
          </a:p>
          <a:p>
            <a:pPr marL="114300" indent="0">
              <a:buNone/>
            </a:pPr>
            <a:r>
              <a:rPr lang="en-GB" dirty="0"/>
              <a:t>Beyond </a:t>
            </a:r>
            <a:r>
              <a:rPr lang="en-GB" dirty="0" err="1"/>
              <a:t>Cryptocurrencies</a:t>
            </a:r>
            <a:r>
              <a:rPr lang="en-GB" dirty="0"/>
              <a:t> - A Taxonomy of Decentralized Consensus Systems</a:t>
            </a:r>
          </a:p>
          <a:p>
            <a:pPr marL="114300" indent="0">
              <a:buNone/>
            </a:pPr>
            <a:r>
              <a:rPr lang="en-GB" i="1" dirty="0"/>
              <a:t>23rd European Conference on Information Systems (ECIS), </a:t>
            </a:r>
            <a:r>
              <a:rPr lang="en-GB" i="1" dirty="0" err="1"/>
              <a:t>Münster</a:t>
            </a:r>
            <a:r>
              <a:rPr lang="en-GB" i="1" dirty="0"/>
              <a:t>, Germany, </a:t>
            </a:r>
            <a:r>
              <a:rPr lang="en-GB" i="1" dirty="0" smtClean="0"/>
              <a:t>2015</a:t>
            </a:r>
          </a:p>
          <a:p>
            <a:pPr marL="114300" indent="0">
              <a:buNone/>
            </a:pPr>
            <a:r>
              <a:rPr lang="en-GB" b="1" dirty="0"/>
              <a:t>A Survey of </a:t>
            </a:r>
            <a:r>
              <a:rPr lang="en-GB" b="1" dirty="0" err="1"/>
              <a:t>Blockchain</a:t>
            </a:r>
            <a:r>
              <a:rPr lang="en-GB" b="1" dirty="0"/>
              <a:t> Applications in Different </a:t>
            </a:r>
            <a:r>
              <a:rPr lang="en-GB" b="1" dirty="0" smtClean="0"/>
              <a:t>Domains </a:t>
            </a:r>
            <a:r>
              <a:rPr lang="en-IN" dirty="0">
                <a:hlinkClick r:id="rId3"/>
              </a:rPr>
              <a:t>https://doi.org/10.1145/3301403.3301407</a:t>
            </a:r>
            <a:endParaRPr lang="en-GB" b="1" dirty="0"/>
          </a:p>
          <a:p>
            <a:pPr marL="114300" indent="0">
              <a:buNone/>
            </a:pPr>
            <a:endParaRPr lang="en-GB" i="1" dirty="0"/>
          </a:p>
          <a:p>
            <a:pPr>
              <a:buFont typeface="+mj-lt"/>
              <a:buAutoNum type="arabicPeriod"/>
            </a:pPr>
            <a:endParaRPr lang="en-GB" b="1" dirty="0"/>
          </a:p>
          <a:p>
            <a:pPr>
              <a:buFont typeface="+mj-lt"/>
              <a:buAutoNum type="arabicPeriod"/>
            </a:pPr>
            <a:endParaRPr lang="en-IN" dirty="0" smtClean="0">
              <a:latin typeface="+mn-lt"/>
            </a:endParaRP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147" name="Google Shape;147;p5"/>
          <p:cNvSpPr txBox="1"/>
          <p:nvPr/>
        </p:nvSpPr>
        <p:spPr>
          <a:xfrm>
            <a:off x="7327100" y="247625"/>
            <a:ext cx="14316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20ITTE301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434975" y="1089025"/>
            <a:ext cx="82899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515000" y="1619250"/>
            <a:ext cx="82437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8575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700" b="1" i="0" u="sng" strike="noStrike" cap="none" dirty="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6a58be517_0_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/>
        </p:nvSpPr>
        <p:spPr>
          <a:xfrm>
            <a:off x="2197025" y="574925"/>
            <a:ext cx="66351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 IN LAB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4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000">
              <a:solidFill>
                <a:srgbClr val="FF0000"/>
              </a:solidFill>
            </a:endParaRPr>
          </a:p>
        </p:txBody>
      </p:sp>
      <p:sp>
        <p:nvSpPr>
          <p:cNvPr id="118" name="Google Shape;118;p2"/>
          <p:cNvSpPr txBox="1">
            <a:spLocks noGrp="1"/>
          </p:cNvSpPr>
          <p:nvPr>
            <p:ph type="body" idx="1"/>
          </p:nvPr>
        </p:nvSpPr>
        <p:spPr>
          <a:xfrm>
            <a:off x="311700" y="1396821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2600" b="1" dirty="0" smtClean="0">
              <a:solidFill>
                <a:schemeClr val="dk1"/>
              </a:solidFill>
            </a:endParaRPr>
          </a:p>
          <a:p>
            <a:pPr marL="914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2600" b="1" dirty="0">
              <a:solidFill>
                <a:schemeClr val="dk1"/>
              </a:solidFill>
            </a:endParaRPr>
          </a:p>
          <a:p>
            <a:pPr marL="914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chemeClr val="dk1"/>
                </a:solidFill>
              </a:rPr>
              <a:t>Today’s</a:t>
            </a:r>
            <a:r>
              <a:rPr lang="en-IN" sz="2000" b="1" dirty="0" smtClean="0">
                <a:solidFill>
                  <a:schemeClr val="dk1"/>
                </a:solidFill>
              </a:rPr>
              <a:t>	</a:t>
            </a:r>
            <a:r>
              <a:rPr lang="en-IN" sz="2000" dirty="0" smtClean="0">
                <a:solidFill>
                  <a:schemeClr val="dk1"/>
                </a:solidFill>
              </a:rPr>
              <a:t>fast growing technologies are more effective and are adaptable to people.</a:t>
            </a:r>
          </a:p>
          <a:p>
            <a:pPr marL="914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chemeClr val="dk1"/>
                </a:solidFill>
              </a:rPr>
              <a:t>But</a:t>
            </a:r>
            <a:r>
              <a:rPr lang="en-IN" sz="2000" b="1" dirty="0">
                <a:solidFill>
                  <a:schemeClr val="dk1"/>
                </a:solidFill>
              </a:rPr>
              <a:t> </a:t>
            </a:r>
            <a:r>
              <a:rPr lang="en-IN" sz="2000" dirty="0" smtClean="0">
                <a:solidFill>
                  <a:schemeClr val="dk1"/>
                </a:solidFill>
              </a:rPr>
              <a:t>it has some challenging problems in the view of security and reliability </a:t>
            </a:r>
          </a:p>
          <a:p>
            <a:pPr marL="914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chemeClr val="dk1"/>
                </a:solidFill>
              </a:rPr>
              <a:t>We have come with the idea of block chain and Decentralisation to fix these problems and a future scope of online </a:t>
            </a:r>
            <a:r>
              <a:rPr lang="en-IN" sz="2000" dirty="0" err="1" smtClean="0">
                <a:solidFill>
                  <a:schemeClr val="dk1"/>
                </a:solidFill>
              </a:rPr>
              <a:t>transcations</a:t>
            </a:r>
            <a:endParaRPr lang="en-IN" sz="2000" dirty="0" smtClean="0">
              <a:solidFill>
                <a:schemeClr val="dk1"/>
              </a:solidFill>
            </a:endParaRPr>
          </a:p>
          <a:p>
            <a:pPr marL="914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chemeClr val="dk1"/>
                </a:solidFill>
              </a:rPr>
              <a:t>In near future , t</a:t>
            </a:r>
            <a:r>
              <a:rPr lang="en-IN" sz="2000" dirty="0" smtClean="0">
                <a:solidFill>
                  <a:schemeClr val="dk1"/>
                </a:solidFill>
              </a:rPr>
              <a:t>hi</a:t>
            </a:r>
            <a:r>
              <a:rPr lang="en-IN" sz="2000" dirty="0" smtClean="0">
                <a:solidFill>
                  <a:schemeClr val="dk1"/>
                </a:solidFill>
              </a:rPr>
              <a:t>s becomes a promising platform for </a:t>
            </a:r>
            <a:r>
              <a:rPr lang="en-IN" sz="2000" dirty="0" err="1" smtClean="0">
                <a:solidFill>
                  <a:schemeClr val="dk1"/>
                </a:solidFill>
              </a:rPr>
              <a:t>transcations</a:t>
            </a:r>
            <a:r>
              <a:rPr lang="en-IN" sz="2000" dirty="0">
                <a:solidFill>
                  <a:schemeClr val="dk1"/>
                </a:solidFill>
              </a:rPr>
              <a:t> </a:t>
            </a:r>
            <a:r>
              <a:rPr lang="en-IN" sz="2000" dirty="0" smtClean="0">
                <a:solidFill>
                  <a:schemeClr val="dk1"/>
                </a:solidFill>
              </a:rPr>
              <a:t>if implemented.</a:t>
            </a:r>
            <a:r>
              <a:rPr lang="en-IN" sz="2600" b="1" dirty="0" smtClean="0">
                <a:solidFill>
                  <a:schemeClr val="dk1"/>
                </a:solidFill>
              </a:rPr>
              <a:t>	</a:t>
            </a:r>
            <a:endParaRPr sz="2600" b="1" dirty="0">
              <a:solidFill>
                <a:schemeClr val="dk1"/>
              </a:solidFill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7327100" y="247625"/>
            <a:ext cx="14316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20ITTE301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427050" y="956975"/>
            <a:ext cx="82899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INTRODUC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ION</a:t>
            </a:r>
            <a:endParaRPr sz="2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1130523" y="5991958"/>
            <a:ext cx="8243700" cy="4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5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/>
        </p:nvSpPr>
        <p:spPr>
          <a:xfrm>
            <a:off x="2197025" y="574925"/>
            <a:ext cx="66351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 IN LAB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 txBox="1">
            <a:spLocks noGrp="1"/>
          </p:cNvSpPr>
          <p:nvPr>
            <p:ph type="ctrTitle"/>
          </p:nvPr>
        </p:nvSpPr>
        <p:spPr>
          <a:xfrm>
            <a:off x="311700" y="992769"/>
            <a:ext cx="85206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4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000">
              <a:solidFill>
                <a:srgbClr val="FF0000"/>
              </a:solidFill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7327100" y="247625"/>
            <a:ext cx="14316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20ITTE301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450799" y="880875"/>
            <a:ext cx="82899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sz="2000" b="1" i="0" u="none" strike="noStrike" cap="none" dirty="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142503" y="1168880"/>
            <a:ext cx="8906493" cy="5576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8575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sng" strike="noStrike" cap="none" dirty="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sng" strike="noStrike" cap="none" dirty="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sng" strike="noStrike" cap="none" dirty="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sng" strike="noStrike" cap="none" dirty="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sng" strike="noStrike" cap="none" dirty="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sng" strike="noStrike" cap="none" dirty="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sng" strike="noStrike" cap="none" dirty="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sng" strike="noStrike" cap="none" dirty="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sng" strike="noStrike" cap="none" dirty="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20350"/>
              </p:ext>
            </p:extLst>
          </p:nvPr>
        </p:nvGraphicFramePr>
        <p:xfrm>
          <a:off x="80010" y="1250247"/>
          <a:ext cx="8752115" cy="5361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644"/>
                <a:gridCol w="1353787"/>
                <a:gridCol w="2588821"/>
                <a:gridCol w="2648197"/>
                <a:gridCol w="1555666"/>
              </a:tblGrid>
              <a:tr h="5811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Journal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Authors &amp; Title of the 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 carried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Inference of the Paper</a:t>
                      </a:r>
                    </a:p>
                  </a:txBody>
                  <a:tcPr/>
                </a:tc>
              </a:tr>
              <a:tr h="2395905">
                <a:tc>
                  <a:txBody>
                    <a:bodyPr/>
                    <a:lstStyle/>
                    <a:p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i="1" dirty="0" smtClean="0"/>
                        <a:t>International Research Journal on Advanced Science Hub</a:t>
                      </a:r>
                      <a:r>
                        <a:rPr lang="en-GB" dirty="0" smtClean="0"/>
                        <a:t>, </a:t>
                      </a:r>
                      <a:r>
                        <a:rPr lang="en-GB" i="1" dirty="0" smtClean="0"/>
                        <a:t>2020,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err="1" smtClean="0"/>
                        <a:t>KohilaKanagalakshmi</a:t>
                      </a:r>
                      <a:r>
                        <a:rPr lang="en-IN" dirty="0" smtClean="0"/>
                        <a:t> T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err="1" smtClean="0"/>
                        <a:t>Ms.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Lavita</a:t>
                      </a:r>
                      <a:r>
                        <a:rPr lang="en-IN" dirty="0" smtClean="0"/>
                        <a:t>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err="1" smtClean="0"/>
                        <a:t>Shweta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Biradar</a:t>
                      </a:r>
                      <a:endParaRPr lang="en-I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 smtClean="0"/>
                    </a:p>
                    <a:p>
                      <a:r>
                        <a:rPr lang="en-GB" dirty="0" smtClean="0"/>
                        <a:t>A Conceptual Study of </a:t>
                      </a:r>
                      <a:r>
                        <a:rPr lang="en-GB" dirty="0" err="1" smtClean="0"/>
                        <a:t>Blockchain</a:t>
                      </a:r>
                      <a:r>
                        <a:rPr lang="en-GB" dirty="0" smtClean="0"/>
                        <a:t> to Financial Sector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 smtClean="0"/>
                        <a:t>All the nodes in the system receive the connections and it is tested for accept or reject the transactions.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 smtClean="0"/>
                        <a:t>Once the nodes accept the block it will be added to the </a:t>
                      </a:r>
                      <a:r>
                        <a:rPr lang="en-GB" dirty="0" err="1" smtClean="0"/>
                        <a:t>blockchain</a:t>
                      </a:r>
                      <a:r>
                        <a:rPr lang="en-GB" dirty="0" smtClean="0"/>
                        <a:t> network with the help of its hash value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r>
                        <a:rPr lang="en-IN" baseline="0" dirty="0" smtClean="0"/>
                        <a:t>  basic block chain transactions is inferred here.</a:t>
                      </a:r>
                      <a:endParaRPr lang="en-IN" dirty="0"/>
                    </a:p>
                  </a:txBody>
                  <a:tcPr/>
                </a:tc>
              </a:tr>
              <a:tr h="2383991">
                <a:tc>
                  <a:txBody>
                    <a:bodyPr/>
                    <a:lstStyle/>
                    <a:p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Decentralised</a:t>
                      </a:r>
                      <a:r>
                        <a:rPr lang="en-IN" baseline="0" dirty="0" smtClean="0"/>
                        <a:t> Linux Research , 2001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George N. </a:t>
                      </a:r>
                      <a:r>
                        <a:rPr lang="en-IN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Dafermos</a:t>
                      </a:r>
                      <a:endParaRPr lang="en-IN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IN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Management and virtual decentralised networks: The Linux project ( published in Volume 6, Number 11/2001)</a:t>
                      </a:r>
                    </a:p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 smtClean="0"/>
                        <a:t>This is the first decentralisation</a:t>
                      </a:r>
                      <a:r>
                        <a:rPr lang="en-IN" baseline="0" dirty="0" smtClean="0"/>
                        <a:t> network proposed by Linux.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b="0" i="0" dirty="0" smtClean="0">
                          <a:effectLst/>
                          <a:latin typeface="Noto Sans"/>
                        </a:rPr>
                        <a:t>The Linux Project and its development model are selected as a case of analysis and the critical success factors of this organisational design are identified.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 idea of Linux</a:t>
                      </a:r>
                      <a:r>
                        <a:rPr lang="en-IN" baseline="0" dirty="0" smtClean="0"/>
                        <a:t> to propose decentralised network.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529488"/>
              </p:ext>
            </p:extLst>
          </p:nvPr>
        </p:nvGraphicFramePr>
        <p:xfrm>
          <a:off x="118752" y="1"/>
          <a:ext cx="8799616" cy="6967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68"/>
                <a:gridCol w="1531917"/>
                <a:gridCol w="2280062"/>
                <a:gridCol w="2734957"/>
                <a:gridCol w="1658912"/>
              </a:tblGrid>
              <a:tr h="5047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Journal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Authors &amp; Title of the 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 carried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Inference of the Paper</a:t>
                      </a:r>
                    </a:p>
                  </a:txBody>
                  <a:tcPr/>
                </a:tc>
              </a:tr>
              <a:tr h="3622588">
                <a:tc>
                  <a:txBody>
                    <a:bodyPr/>
                    <a:lstStyle/>
                    <a:p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2020 International Conference for Emerging Technology (INCET</a:t>
                      </a:r>
                      <a:r>
                        <a:rPr lang="en-GB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b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Decentralised </a:t>
                      </a:r>
                      <a:r>
                        <a:rPr lang="en-GB" b="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Blockchain</a:t>
                      </a:r>
                      <a:r>
                        <a:rPr lang="en-GB" b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 Technology: Application in Banking Sector </a:t>
                      </a:r>
                      <a:endParaRPr lang="en-GB" b="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GB" b="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b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Sameer</a:t>
                      </a:r>
                      <a:r>
                        <a:rPr lang="en-GB" b="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b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Khan</a:t>
                      </a:r>
                      <a:r>
                        <a:rPr lang="en-GB" b="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endParaRPr lang="en-GB" b="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dirty="0" smtClean="0"/>
                        <a:t>The technology could remove trusted third parties, decrease costs and ultimately increase profits for various players within the industry.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dirty="0" smtClean="0"/>
                        <a:t>In the field of payment transactions, it could reshape the current correspondent banking processes and lead to cost savings.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dirty="0" smtClean="0"/>
                        <a:t>In trade finance, it improves the segment by providing trust, security, risk mitigation and fast processes at low costs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730625">
                <a:tc>
                  <a:txBody>
                    <a:bodyPr/>
                    <a:lstStyle/>
                    <a:p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Financial Stability Board (FSB). 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Current examples of technologies that enable financial decentralisation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 smtClean="0"/>
                        <a:t>Distributed ledger technology (DLT) enables the decentralisation of record-keeping. It does so by removing the need for a central ledger in which to record </a:t>
                      </a:r>
                      <a:r>
                        <a:rPr lang="en-GB" dirty="0" smtClean="0"/>
                        <a:t>financial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transaction.</a:t>
                      </a:r>
                      <a:endParaRPr lang="en-GB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 smtClean="0"/>
                        <a:t>Online peer-to-peer (P2P), or user-matching, platforms allow users to </a:t>
                      </a:r>
                      <a:r>
                        <a:rPr lang="en-IN" dirty="0" smtClean="0"/>
                        <a:t>interact directly and decentralise their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smtClean="0"/>
                        <a:t>task</a:t>
                      </a:r>
                      <a:endParaRPr lang="en-IN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Emerging</a:t>
                      </a:r>
                      <a:r>
                        <a:rPr lang="en-IN" baseline="0" dirty="0" smtClean="0"/>
                        <a:t> applications of this idea are inferred</a:t>
                      </a:r>
                      <a:r>
                        <a:rPr lang="en-IN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(Examples: Amazon)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46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54192"/>
              </p:ext>
            </p:extLst>
          </p:nvPr>
        </p:nvGraphicFramePr>
        <p:xfrm>
          <a:off x="154378" y="118755"/>
          <a:ext cx="8775865" cy="6822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66"/>
                <a:gridCol w="1353787"/>
                <a:gridCol w="2220686"/>
                <a:gridCol w="2899953"/>
                <a:gridCol w="1755173"/>
              </a:tblGrid>
              <a:tr h="62301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Journal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Authors &amp; Title of the 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 carried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Inference of the Paper</a:t>
                      </a:r>
                    </a:p>
                  </a:txBody>
                  <a:tcPr/>
                </a:tc>
              </a:tr>
              <a:tr h="2568831">
                <a:tc>
                  <a:txBody>
                    <a:bodyPr/>
                    <a:lstStyle/>
                    <a:p>
                      <a:r>
                        <a:rPr lang="en-IN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2020 </a:t>
                      </a:r>
                      <a:r>
                        <a:rPr lang="en-GB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Interational</a:t>
                      </a:r>
                      <a:r>
                        <a:rPr lang="en-GB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Conference</a:t>
                      </a:r>
                      <a:r>
                        <a:rPr lang="en-GB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for Emerging Technology (INCET)</a:t>
                      </a:r>
                    </a:p>
                    <a:p>
                      <a:endParaRPr lang="en-GB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5-7 June 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Nikita </a:t>
                      </a:r>
                      <a:r>
                        <a:rPr lang="en-IN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Rajeshkumar</a:t>
                      </a: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N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Bagrecha</a:t>
                      </a:r>
                      <a:endParaRPr lang="en-IN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IN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Rishabh</a:t>
                      </a: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Sharma</a:t>
                      </a:r>
                    </a:p>
                    <a:p>
                      <a:r>
                        <a:rPr lang="en-IN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Pragya</a:t>
                      </a: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N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Abhai</a:t>
                      </a: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N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Mehrotra</a:t>
                      </a:r>
                      <a:endParaRPr lang="en-IN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IN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Decentralised </a:t>
                      </a:r>
                      <a:r>
                        <a:rPr lang="en-GB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Blockchain</a:t>
                      </a:r>
                      <a:r>
                        <a:rPr lang="en-GB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Technology:</a:t>
                      </a:r>
                      <a:r>
                        <a:rPr lang="en-GB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GB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transcation</a:t>
                      </a:r>
                      <a:r>
                        <a:rPr lang="en-GB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process.</a:t>
                      </a:r>
                      <a:endParaRPr lang="en-GB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the banking systems can update from their traditional methodologies to a digital, immutable, distributed ledger that can be implemented via </a:t>
                      </a:r>
                      <a:r>
                        <a:rPr lang="en-GB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Blockchain</a:t>
                      </a:r>
                      <a:endParaRPr lang="en-GB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Blockchain</a:t>
                      </a:r>
                      <a:r>
                        <a:rPr lang="en-GB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 Technology is a distributed peer to peer linked structure which can solve the problem of maintaining and recording transactions in a banking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An Overview of transaction using Decentralised block chain is inferred</a:t>
                      </a:r>
                      <a:endParaRPr lang="en-IN" dirty="0"/>
                    </a:p>
                  </a:txBody>
                  <a:tcPr/>
                </a:tc>
              </a:tr>
              <a:tr h="3547397">
                <a:tc>
                  <a:txBody>
                    <a:bodyPr/>
                    <a:lstStyle/>
                    <a:p>
                      <a:r>
                        <a:rPr lang="en-IN" dirty="0" smtClean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Payment processing</a:t>
                      </a:r>
                      <a:r>
                        <a:rPr lang="en-IN" baseline="0" dirty="0" smtClean="0"/>
                        <a:t> using decentralised and block chain 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 smtClean="0"/>
                        <a:t>If a person</a:t>
                      </a:r>
                      <a:r>
                        <a:rPr lang="en-IN" baseline="0" dirty="0" smtClean="0"/>
                        <a:t> needs to send </a:t>
                      </a:r>
                      <a:r>
                        <a:rPr lang="en-IN" baseline="0" dirty="0" err="1" smtClean="0"/>
                        <a:t>money,the</a:t>
                      </a:r>
                      <a:r>
                        <a:rPr lang="en-IN" baseline="0" dirty="0" smtClean="0"/>
                        <a:t> transaction is represented as a block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baseline="0" dirty="0" smtClean="0"/>
                        <a:t>Then, the block is broadcasted to every party in the network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 smtClean="0"/>
                        <a:t>It’s approved to only if the block is valid to the network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 smtClean="0"/>
                        <a:t>Then the block is added to the chain</a:t>
                      </a:r>
                      <a:r>
                        <a:rPr lang="en-IN" baseline="0" dirty="0" smtClean="0"/>
                        <a:t> which provides transparent record of </a:t>
                      </a:r>
                      <a:r>
                        <a:rPr lang="en-IN" baseline="0" dirty="0" err="1" smtClean="0"/>
                        <a:t>transcations</a:t>
                      </a:r>
                      <a:r>
                        <a:rPr lang="en-IN" baseline="0" dirty="0" smtClean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baseline="0" dirty="0" smtClean="0"/>
                        <a:t>Then the money is transferred.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 clear view on block chain transactions is displayed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36382" y="3571995"/>
            <a:ext cx="13467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14th International Scientific</a:t>
            </a:r>
          </a:p>
          <a:p>
            <a:r>
              <a:rPr lang="en-GB" dirty="0" smtClean="0"/>
              <a:t>Conference</a:t>
            </a:r>
          </a:p>
          <a:p>
            <a:endParaRPr lang="en-GB" dirty="0" smtClean="0"/>
          </a:p>
          <a:p>
            <a:r>
              <a:rPr lang="en-IN" dirty="0"/>
              <a:t>June 26-27, 2017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0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07121"/>
              </p:ext>
            </p:extLst>
          </p:nvPr>
        </p:nvGraphicFramePr>
        <p:xfrm>
          <a:off x="83129" y="0"/>
          <a:ext cx="8942120" cy="602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36"/>
                <a:gridCol w="1413164"/>
                <a:gridCol w="1864426"/>
                <a:gridCol w="3412970"/>
                <a:gridCol w="1788424"/>
              </a:tblGrid>
              <a:tr h="5106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Journal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Authors &amp; Title of the 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 carried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Inference of the Paper</a:t>
                      </a:r>
                    </a:p>
                  </a:txBody>
                  <a:tcPr/>
                </a:tc>
              </a:tr>
              <a:tr h="2646628">
                <a:tc>
                  <a:txBody>
                    <a:bodyPr/>
                    <a:lstStyle/>
                    <a:p>
                      <a:r>
                        <a:rPr lang="en-IN" dirty="0" smtClean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b="0" dirty="0" smtClean="0"/>
                        <a:t>Published: 27 February 2021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smtClean="0"/>
                        <a:t>Sk. Md. </a:t>
                      </a:r>
                      <a:r>
                        <a:rPr lang="en-IN" dirty="0" err="1" smtClean="0"/>
                        <a:t>Mizanur</a:t>
                      </a:r>
                      <a:r>
                        <a:rPr lang="en-IN" dirty="0" smtClean="0"/>
                        <a:t> Rahman and </a:t>
                      </a:r>
                      <a:r>
                        <a:rPr lang="en-IN" dirty="0" err="1" smtClean="0"/>
                        <a:t>Ahad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ZareRavasan</a:t>
                      </a:r>
                      <a:endParaRPr lang="en-I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GB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 smtClean="0"/>
                        <a:t>Designing</a:t>
                      </a:r>
                      <a:r>
                        <a:rPr lang="en-GB" baseline="0" dirty="0" smtClean="0"/>
                        <a:t> a Digital Ledger</a:t>
                      </a:r>
                      <a:r>
                        <a:rPr lang="en-GB" dirty="0" smtClean="0"/>
                        <a:t> (DLT)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 smtClean="0"/>
                        <a:t>A exhaustive Knowledge</a:t>
                      </a:r>
                      <a:r>
                        <a:rPr lang="en-IN" baseline="0" dirty="0" smtClean="0"/>
                        <a:t> about the business model and decentralised application is required</a:t>
                      </a:r>
                      <a:r>
                        <a:rPr lang="en-IN" baseline="0" dirty="0" smtClean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baseline="0" dirty="0" smtClean="0"/>
                        <a:t>Understanding the existing system and what </a:t>
                      </a:r>
                      <a:r>
                        <a:rPr lang="en-IN" baseline="0" dirty="0" err="1" smtClean="0"/>
                        <a:t>benificary</a:t>
                      </a:r>
                      <a:r>
                        <a:rPr lang="en-IN" baseline="0" dirty="0" smtClean="0"/>
                        <a:t> outcomes is required.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baseline="0" dirty="0" smtClean="0"/>
                        <a:t>Understanding each tier and finding </a:t>
                      </a:r>
                      <a:r>
                        <a:rPr lang="en-IN" baseline="0" dirty="0" err="1" smtClean="0"/>
                        <a:t>absolutue</a:t>
                      </a:r>
                      <a:r>
                        <a:rPr lang="en-IN" baseline="0" dirty="0" smtClean="0"/>
                        <a:t> solution for each tier </a:t>
                      </a:r>
                      <a:endParaRPr lang="en-IN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Design</a:t>
                      </a:r>
                      <a:r>
                        <a:rPr lang="en-IN" baseline="0" dirty="0" smtClean="0"/>
                        <a:t> of a digital ledger is inferred.</a:t>
                      </a:r>
                      <a:endParaRPr lang="en-IN" dirty="0"/>
                    </a:p>
                  </a:txBody>
                  <a:tcPr/>
                </a:tc>
              </a:tr>
              <a:tr h="2646628">
                <a:tc>
                  <a:txBody>
                    <a:bodyPr/>
                    <a:lstStyle/>
                    <a:p>
                      <a:r>
                        <a:rPr lang="en-IN" dirty="0" smtClean="0"/>
                        <a:t>8.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June 26-27, 2017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Josef </a:t>
                      </a:r>
                      <a:r>
                        <a:rPr lang="en-IN" dirty="0" err="1" smtClean="0"/>
                        <a:t>Nešleha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Tomáš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Plíhal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Karel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Urbanovský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European Financial Systems 2017 Proceedings of the 14 </a:t>
                      </a:r>
                      <a:r>
                        <a:rPr lang="en-GB" dirty="0" err="1" smtClean="0"/>
                        <a:t>th</a:t>
                      </a:r>
                      <a:r>
                        <a:rPr lang="en-GB" dirty="0" smtClean="0"/>
                        <a:t> International Scientific Conference</a:t>
                      </a:r>
                    </a:p>
                    <a:p>
                      <a:endParaRPr lang="en-GB" dirty="0" smtClean="0"/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Advantages of DLT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Reduction in cost/time</a:t>
                      </a:r>
                    </a:p>
                    <a:p>
                      <a:r>
                        <a:rPr lang="en-GB" dirty="0" smtClean="0"/>
                        <a:t> Security/ privacy improvements</a:t>
                      </a:r>
                    </a:p>
                    <a:p>
                      <a:r>
                        <a:rPr lang="en-GB" dirty="0" smtClean="0"/>
                        <a:t> Slimmer procedures </a:t>
                      </a:r>
                    </a:p>
                    <a:p>
                      <a:r>
                        <a:rPr lang="en-GB" dirty="0" smtClean="0"/>
                        <a:t> Easier data management</a:t>
                      </a:r>
                    </a:p>
                    <a:p>
                      <a:r>
                        <a:rPr lang="en-IN" dirty="0" smtClean="0"/>
                        <a:t> Lower risk, instant processing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Functions </a:t>
                      </a:r>
                      <a:r>
                        <a:rPr lang="en-IN" dirty="0" err="1" smtClean="0"/>
                        <a:t>peformed</a:t>
                      </a:r>
                      <a:r>
                        <a:rPr lang="en-IN" dirty="0" smtClean="0"/>
                        <a:t>,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advantages are inferred.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9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922268"/>
              </p:ext>
            </p:extLst>
          </p:nvPr>
        </p:nvGraphicFramePr>
        <p:xfrm>
          <a:off x="261255" y="-15938"/>
          <a:ext cx="8597735" cy="6036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644"/>
                <a:gridCol w="1567543"/>
                <a:gridCol w="1864426"/>
                <a:gridCol w="2840575"/>
                <a:gridCol w="1719547"/>
              </a:tblGrid>
              <a:tr h="6112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Journal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Authors &amp; Title of the 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 carried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Inference of the Paper</a:t>
                      </a:r>
                    </a:p>
                  </a:txBody>
                  <a:tcPr/>
                </a:tc>
              </a:tr>
              <a:tr h="4685106">
                <a:tc>
                  <a:txBody>
                    <a:bodyPr/>
                    <a:lstStyle/>
                    <a:p>
                      <a:r>
                        <a:rPr lang="en-IN" dirty="0" smtClean="0"/>
                        <a:t>9.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Noto Sans"/>
                        </a:rPr>
                        <a:t>2021-11-02</a:t>
                      </a:r>
                    </a:p>
                    <a:p>
                      <a:r>
                        <a:rPr lang="en-IN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Sonal</a:t>
                      </a: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N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Trive</a:t>
                      </a: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di, </a:t>
                      </a:r>
                      <a:r>
                        <a:rPr lang="en-IN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Kiran</a:t>
                      </a: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Mehta, </a:t>
                      </a:r>
                      <a:r>
                        <a:rPr lang="en-IN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Renuka</a:t>
                      </a: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Sharma</a:t>
                      </a:r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b="0" dirty="0" smtClean="0">
                          <a:latin typeface="Noto Sans"/>
                        </a:rPr>
                        <a:t>Summary</a:t>
                      </a:r>
                      <a:r>
                        <a:rPr lang="en-GB" b="0" baseline="0" dirty="0" smtClean="0">
                          <a:latin typeface="Noto Sans"/>
                        </a:rPr>
                        <a:t> </a:t>
                      </a:r>
                      <a:r>
                        <a:rPr lang="en-GB" b="0" dirty="0" smtClean="0">
                          <a:latin typeface="Noto Sans"/>
                        </a:rPr>
                        <a:t>of </a:t>
                      </a:r>
                      <a:r>
                        <a:rPr lang="en-GB" b="0" dirty="0" err="1" smtClean="0">
                          <a:latin typeface="Noto Sans"/>
                        </a:rPr>
                        <a:t>Blockchain</a:t>
                      </a:r>
                      <a:r>
                        <a:rPr lang="en-GB" b="0" dirty="0" smtClean="0">
                          <a:latin typeface="Noto Sans"/>
                        </a:rPr>
                        <a:t> Technology in E-Finance and Financial Services</a:t>
                      </a:r>
                      <a:endParaRPr lang="en-GB" b="0" i="0" dirty="0" smtClean="0">
                        <a:effectLst/>
                        <a:latin typeface="Noto San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This research reveals that the majority of the literature on financial services and e-finance are focused on </a:t>
                      </a:r>
                      <a:r>
                        <a:rPr lang="en-GB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cryptocurrencies</a:t>
                      </a:r>
                      <a:r>
                        <a:rPr lang="en-GB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majorly in the stream of economics and computer science. Thus, the most common </a:t>
                      </a:r>
                      <a:r>
                        <a:rPr lang="en-GB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blockchain</a:t>
                      </a:r>
                      <a:r>
                        <a:rPr lang="en-GB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applications are </a:t>
                      </a:r>
                      <a:r>
                        <a:rPr lang="en-GB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cryptocurrencies</a:t>
                      </a:r>
                      <a:r>
                        <a:rPr lang="en-GB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despite the fact that it was created as a technology product. </a:t>
                      </a:r>
                      <a:r>
                        <a:rPr lang="en-GB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Bitcoin</a:t>
                      </a:r>
                      <a:r>
                        <a:rPr lang="en-GB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is the most popular of them, both in the market and in literature. </a:t>
                      </a:r>
                      <a:r>
                        <a:rPr lang="en-GB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Blockchain</a:t>
                      </a:r>
                      <a:r>
                        <a:rPr lang="en-GB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has the potential to permit peer-to-peer transactions, widen </a:t>
                      </a:r>
                      <a:r>
                        <a:rPr lang="en-GB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tran-saction</a:t>
                      </a:r>
                      <a:r>
                        <a:rPr lang="en-GB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possibility, lesser transaction costs and piloting in a new era of decentralised business models. As a result of this new paradigm, decentralised finance has evolved, which employs </a:t>
                      </a:r>
                      <a:r>
                        <a:rPr lang="en-GB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blockchain</a:t>
                      </a:r>
                      <a:r>
                        <a:rPr lang="en-GB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techno-logy to create an alternative financial system that is more borderless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Analysed</a:t>
                      </a:r>
                      <a:r>
                        <a:rPr lang="en-IN" baseline="0" dirty="0" smtClean="0"/>
                        <a:t> survey of </a:t>
                      </a:r>
                      <a:r>
                        <a:rPr lang="en-IN" baseline="0" dirty="0" err="1" smtClean="0"/>
                        <a:t>blockchain</a:t>
                      </a:r>
                      <a:r>
                        <a:rPr lang="en-IN" baseline="0" dirty="0" smtClean="0"/>
                        <a:t> in banking and financial furnished.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50223"/>
              </p:ext>
            </p:extLst>
          </p:nvPr>
        </p:nvGraphicFramePr>
        <p:xfrm>
          <a:off x="296880" y="1068779"/>
          <a:ext cx="8621488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157"/>
                <a:gridCol w="1647789"/>
                <a:gridCol w="1163782"/>
                <a:gridCol w="3251462"/>
                <a:gridCol w="1724298"/>
              </a:tblGrid>
              <a:tr h="57285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Journal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Authors &amp; Title of the 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 carried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Inference of the Paper</a:t>
                      </a:r>
                    </a:p>
                  </a:txBody>
                  <a:tcPr/>
                </a:tc>
              </a:tr>
              <a:tr h="2768831">
                <a:tc>
                  <a:txBody>
                    <a:bodyPr/>
                    <a:lstStyle/>
                    <a:p>
                      <a:r>
                        <a:rPr lang="en-IN" dirty="0" smtClean="0"/>
                        <a:t>9.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International Journal of Advanced Computer Research</a:t>
                      </a:r>
                    </a:p>
                    <a:p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(2019)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Al-</a:t>
                      </a:r>
                      <a:r>
                        <a:rPr lang="en-IN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Amri</a:t>
                      </a: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IN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Redhwan</a:t>
                      </a: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and </a:t>
                      </a:r>
                      <a:r>
                        <a:rPr lang="en-IN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Zakaria</a:t>
                      </a: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IN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Nur</a:t>
                      </a: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N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Haryani</a:t>
                      </a: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and </a:t>
                      </a:r>
                      <a:r>
                        <a:rPr lang="en-IN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Habbal</a:t>
                      </a: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IN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Adib</a:t>
                      </a: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M. </a:t>
                      </a:r>
                      <a:r>
                        <a:rPr lang="en-IN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Monzer</a:t>
                      </a: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and Hassan, </a:t>
                      </a:r>
                      <a:r>
                        <a:rPr lang="en-IN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Suhaidi</a:t>
                      </a:r>
                      <a:endParaRPr lang="en-IN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IN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(2019) </a:t>
                      </a:r>
                      <a:r>
                        <a:rPr lang="en-IN" sz="14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Cryptocurrency</a:t>
                      </a:r>
                      <a:r>
                        <a:rPr lang="en-IN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adoption: current stage, opportunities, and open challenges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Cryptocurrency</a:t>
                      </a:r>
                      <a:r>
                        <a:rPr lang="en-GB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is attracting the attention of academic and non- academic researchers as an alternative architecture of currency.</a:t>
                      </a:r>
                    </a:p>
                    <a:p>
                      <a:r>
                        <a:rPr lang="en-GB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 Transactions are verified using       </a:t>
                      </a:r>
                      <a:r>
                        <a:rPr lang="en-GB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Blockchain</a:t>
                      </a:r>
                      <a:r>
                        <a:rPr lang="en-GB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that enables a block and</a:t>
                      </a:r>
                      <a:r>
                        <a:rPr lang="en-GB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check in the network</a:t>
                      </a:r>
                      <a:endParaRPr lang="en-GB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GB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GB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 </a:t>
                      </a:r>
                      <a:r>
                        <a:rPr lang="en-GB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Blockchain</a:t>
                      </a:r>
                      <a:r>
                        <a:rPr lang="en-GB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transactions are decentralized, meaning they're spread across many computers to manage and record transactions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 Examples :</a:t>
                      </a:r>
                      <a:r>
                        <a:rPr lang="en-GB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Bitcoin</a:t>
                      </a:r>
                      <a:endParaRPr lang="en-GB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An intro of </a:t>
                      </a:r>
                      <a:r>
                        <a:rPr lang="en-IN" dirty="0" err="1" smtClean="0"/>
                        <a:t>Cryptocurrency</a:t>
                      </a:r>
                      <a:r>
                        <a:rPr lang="en-IN" baseline="0" dirty="0" smtClean="0"/>
                        <a:t> is inferred.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29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52324" y="1025993"/>
            <a:ext cx="8520600" cy="5469809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PROPOSED ARCHITECTURE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817917" y="1128153"/>
            <a:ext cx="3277590" cy="1045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 smtClean="0">
                <a:solidFill>
                  <a:schemeClr val="tx1"/>
                </a:solidFill>
              </a:rPr>
              <a:t>Main Server</a:t>
            </a:r>
            <a:endParaRPr lang="en-IN" sz="18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63592" y="2173183"/>
            <a:ext cx="0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61362" y="2695697"/>
            <a:ext cx="3823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85216" y="2695697"/>
            <a:ext cx="0" cy="52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491343" y="2695697"/>
            <a:ext cx="570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79467" y="2695697"/>
            <a:ext cx="11876" cy="52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63592" y="2695697"/>
            <a:ext cx="0" cy="52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909459" y="3194459"/>
            <a:ext cx="1282533" cy="1009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Bill Payment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51073" y="3255013"/>
            <a:ext cx="1425037" cy="947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Deposit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7538" y="3218212"/>
            <a:ext cx="1395355" cy="98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Fund Transfer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60" y="1362691"/>
            <a:ext cx="1194152" cy="11786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60" y="3044838"/>
            <a:ext cx="1173094" cy="115784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1" y="4706201"/>
            <a:ext cx="1149031" cy="1134094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1617554" y="1733797"/>
            <a:ext cx="2158798" cy="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38612" y="3623760"/>
            <a:ext cx="772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398816" y="1745673"/>
            <a:ext cx="11875" cy="1878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38612" y="5273248"/>
            <a:ext cx="760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2398816" y="3623760"/>
            <a:ext cx="11875" cy="164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62603" y="4202682"/>
            <a:ext cx="0" cy="1248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1638612" y="5450774"/>
            <a:ext cx="1912113" cy="11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63591" y="4239482"/>
            <a:ext cx="0" cy="1033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696953" y="5273248"/>
            <a:ext cx="28666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696953" y="2173182"/>
            <a:ext cx="0" cy="3100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638612" y="2173182"/>
            <a:ext cx="1058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885215" y="4239482"/>
            <a:ext cx="0" cy="58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2018714" y="4826728"/>
            <a:ext cx="5866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018714" y="3895106"/>
            <a:ext cx="0" cy="861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1638612" y="3906982"/>
            <a:ext cx="380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491343" y="2173182"/>
            <a:ext cx="1460621" cy="1021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5994094" y="2192192"/>
            <a:ext cx="1891121" cy="977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456712" y="2192192"/>
            <a:ext cx="0" cy="1026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23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1091</Words>
  <Application>Microsoft Office PowerPoint</Application>
  <PresentationFormat>On-screen Show (4:3)</PresentationFormat>
  <Paragraphs>198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Times New Roman</vt:lpstr>
      <vt:lpstr>Wingdings</vt:lpstr>
      <vt:lpstr>Arial</vt:lpstr>
      <vt:lpstr>Noto Sans</vt:lpstr>
      <vt:lpstr>Roboto</vt:lpstr>
      <vt:lpstr>Simple Light</vt:lpstr>
      <vt:lpstr>Simple Light</vt:lpstr>
      <vt:lpstr>PowerPoint Presentation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Modules</vt:lpstr>
      <vt:lpstr>Timeline</vt:lpstr>
      <vt:lpstr> 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30</cp:revision>
  <dcterms:modified xsi:type="dcterms:W3CDTF">2021-11-15T00:54:08Z</dcterms:modified>
</cp:coreProperties>
</file>