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71" r:id="rId6"/>
    <p:sldId id="272" r:id="rId7"/>
    <p:sldId id="268" r:id="rId8"/>
    <p:sldId id="278" r:id="rId9"/>
    <p:sldId id="262" r:id="rId10"/>
    <p:sldId id="273" r:id="rId11"/>
    <p:sldId id="274" r:id="rId12"/>
    <p:sldId id="275" r:id="rId13"/>
    <p:sldId id="276" r:id="rId14"/>
    <p:sldId id="260" r:id="rId15"/>
    <p:sldId id="277" r:id="rId16"/>
    <p:sldId id="279" r:id="rId17"/>
    <p:sldId id="281" r:id="rId18"/>
    <p:sldId id="280" r:id="rId19"/>
    <p:sldId id="282" r:id="rId20"/>
    <p:sldId id="283" r:id="rId21"/>
    <p:sldId id="269" r:id="rId22"/>
  </p:sldIdLst>
  <p:sldSz cx="18288000" cy="10287000"/>
  <p:notesSz cx="6858000" cy="9144000"/>
  <p:embeddedFontLst>
    <p:embeddedFont>
      <p:font typeface="League Spartan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ootlight MT Light" panose="0204060206030A020304" pitchFamily="18" charset="0"/>
      <p:regular r:id="rId29"/>
    </p:embeddedFont>
    <p:embeddedFont>
      <p:font typeface="Josefin Sans Regular" panose="020B0604020202020204" charset="0"/>
      <p:regular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96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DA31-784A-4228-9F23-F14D5FF58C86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AA05A-06D3-41FA-B162-785AAD01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7.png"/><Relationship Id="rId12" Type="http://schemas.openxmlformats.org/officeDocument/2006/relationships/image" Target="../media/image1.png"/><Relationship Id="rId17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svg"/><Relationship Id="rId15" Type="http://schemas.openxmlformats.org/officeDocument/2006/relationships/image" Target="../media/image20.sv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8.png"/><Relationship Id="rId12" Type="http://schemas.openxmlformats.org/officeDocument/2006/relationships/image" Target="../media/image1.png"/><Relationship Id="rId17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svg"/><Relationship Id="rId15" Type="http://schemas.openxmlformats.org/officeDocument/2006/relationships/image" Target="../media/image20.sv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svg"/><Relationship Id="rId18" Type="http://schemas.openxmlformats.org/officeDocument/2006/relationships/image" Target="../media/image9.png"/><Relationship Id="rId12" Type="http://schemas.openxmlformats.org/officeDocument/2006/relationships/image" Target="../media/image1.png"/><Relationship Id="rId17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svg"/><Relationship Id="rId15" Type="http://schemas.openxmlformats.org/officeDocument/2006/relationships/image" Target="../media/image20.sv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>
            <a:off x="13497880" y="2230873"/>
            <a:ext cx="5804607" cy="580460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144000" y="2230873"/>
            <a:ext cx="5804607" cy="58046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5143526" y="7597308"/>
            <a:ext cx="8233265" cy="823326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980388" y="1346208"/>
            <a:ext cx="1740378" cy="176933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448701" y="6288865"/>
            <a:ext cx="1499906" cy="17466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98731" y="1943100"/>
            <a:ext cx="10765194" cy="2880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62"/>
              </a:lnSpc>
            </a:pPr>
            <a:r>
              <a:rPr lang="en-US" sz="7200" dirty="0" smtClean="0">
                <a:solidFill>
                  <a:srgbClr val="000000"/>
                </a:solidFill>
                <a:latin typeface="League Spartan"/>
              </a:rPr>
              <a:t>Data Engineering Fellowship</a:t>
            </a:r>
            <a:endParaRPr lang="en-US" sz="7200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219200" y="1331448"/>
            <a:ext cx="2494042" cy="0"/>
          </a:xfrm>
          <a:prstGeom prst="line">
            <a:avLst/>
          </a:prstGeom>
          <a:ln w="647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498" y="1039060"/>
            <a:ext cx="243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Bytewise</a:t>
            </a:r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ltd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183" y="6061878"/>
            <a:ext cx="112993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endParaRPr lang="en-US" sz="72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AJAB </a:t>
            </a:r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NAUMAN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59567">
            <a:off x="13952014" y="-3836383"/>
            <a:ext cx="8175621" cy="81756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3728645">
            <a:off x="-3397469" y="7135396"/>
            <a:ext cx="6303208" cy="63032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09347" y="3238769"/>
            <a:ext cx="1499906" cy="174661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91419" y="6943227"/>
            <a:ext cx="1057504" cy="105750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572000" y="571500"/>
            <a:ext cx="8308606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 dirty="0" err="1" smtClean="0">
                <a:solidFill>
                  <a:srgbClr val="000000"/>
                </a:solidFill>
                <a:latin typeface="League Spartan"/>
              </a:rPr>
              <a:t>Databricks</a:t>
            </a:r>
            <a:endParaRPr lang="en-US" sz="7090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22" name="AutoShape 4"/>
          <p:cNvSpPr/>
          <p:nvPr/>
        </p:nvSpPr>
        <p:spPr>
          <a:xfrm rot="5835">
            <a:off x="4600864" y="166332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Oval 3"/>
          <p:cNvSpPr/>
          <p:nvPr/>
        </p:nvSpPr>
        <p:spPr>
          <a:xfrm>
            <a:off x="4346604" y="2249385"/>
            <a:ext cx="3247728" cy="2101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41340" y="2249383"/>
            <a:ext cx="3247728" cy="2101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354737" y="5190608"/>
            <a:ext cx="3247728" cy="2169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7232" y="5252209"/>
            <a:ext cx="3247728" cy="2101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98429" y="8131829"/>
            <a:ext cx="3247728" cy="2101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4" idx="6"/>
            <a:endCxn id="13" idx="2"/>
          </p:cNvCxnSpPr>
          <p:nvPr/>
        </p:nvCxnSpPr>
        <p:spPr>
          <a:xfrm flipV="1">
            <a:off x="7594332" y="3300056"/>
            <a:ext cx="27470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4"/>
            <a:endCxn id="15" idx="0"/>
          </p:cNvCxnSpPr>
          <p:nvPr/>
        </p:nvCxnSpPr>
        <p:spPr>
          <a:xfrm>
            <a:off x="11965204" y="4350728"/>
            <a:ext cx="13397" cy="8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4"/>
            <a:endCxn id="25" idx="0"/>
          </p:cNvCxnSpPr>
          <p:nvPr/>
        </p:nvCxnSpPr>
        <p:spPr>
          <a:xfrm>
            <a:off x="5901096" y="7353554"/>
            <a:ext cx="21197" cy="77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120766" y="7354931"/>
            <a:ext cx="8167234" cy="286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 Files,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Files, Multi Files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Filtering, Joins and Aggregation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Presentation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cxnSp>
        <p:nvCxnSpPr>
          <p:cNvPr id="51" name="Straight Arrow Connector 50"/>
          <p:cNvCxnSpPr>
            <a:stCxn id="15" idx="2"/>
          </p:cNvCxnSpPr>
          <p:nvPr/>
        </p:nvCxnSpPr>
        <p:spPr>
          <a:xfrm flipH="1" flipV="1">
            <a:off x="7546157" y="6272769"/>
            <a:ext cx="2808580" cy="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346604" y="2213714"/>
            <a:ext cx="3308192" cy="218758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799767" y="296768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324505" y="2222676"/>
            <a:ext cx="3308192" cy="218758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677853" y="301511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260527" y="5172771"/>
            <a:ext cx="3308192" cy="2187584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304431" y="5974175"/>
            <a:ext cx="333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Presentation</a:t>
            </a:r>
          </a:p>
        </p:txBody>
      </p:sp>
      <p:pic>
        <p:nvPicPr>
          <p:cNvPr id="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324505" y="5180382"/>
            <a:ext cx="3308192" cy="218758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0605563" y="5981786"/>
            <a:ext cx="301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pic>
        <p:nvPicPr>
          <p:cNvPr id="6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291098" y="8033516"/>
            <a:ext cx="3308192" cy="218758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256256" y="8859137"/>
            <a:ext cx="333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Load</a:t>
            </a:r>
          </a:p>
        </p:txBody>
      </p:sp>
    </p:spTree>
    <p:extLst>
      <p:ext uri="{BB962C8B-B14F-4D97-AF65-F5344CB8AC3E}">
        <p14:creationId xmlns:p14="http://schemas.microsoft.com/office/powerpoint/2010/main" val="3992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59567">
            <a:off x="13952014" y="-3836383"/>
            <a:ext cx="8175621" cy="81756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3728645">
            <a:off x="-3397469" y="7135396"/>
            <a:ext cx="6303208" cy="63032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09347" y="3238769"/>
            <a:ext cx="1499906" cy="174661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91419" y="6943227"/>
            <a:ext cx="1057504" cy="105750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572000" y="571500"/>
            <a:ext cx="8308606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 dirty="0" smtClean="0">
                <a:solidFill>
                  <a:srgbClr val="000000"/>
                </a:solidFill>
                <a:latin typeface="League Spartan"/>
              </a:rPr>
              <a:t>AWS</a:t>
            </a:r>
            <a:endParaRPr lang="en-US" sz="7090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22" name="AutoShape 4"/>
          <p:cNvSpPr/>
          <p:nvPr/>
        </p:nvSpPr>
        <p:spPr>
          <a:xfrm rot="5835">
            <a:off x="4600864" y="166332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Oval 3"/>
          <p:cNvSpPr/>
          <p:nvPr/>
        </p:nvSpPr>
        <p:spPr>
          <a:xfrm>
            <a:off x="4346604" y="2249385"/>
            <a:ext cx="3247728" cy="2101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341340" y="2249383"/>
            <a:ext cx="3247728" cy="2101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354737" y="5190608"/>
            <a:ext cx="3247728" cy="2169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98429" y="5190608"/>
            <a:ext cx="3247728" cy="2101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4" idx="6"/>
            <a:endCxn id="13" idx="2"/>
          </p:cNvCxnSpPr>
          <p:nvPr/>
        </p:nvCxnSpPr>
        <p:spPr>
          <a:xfrm flipV="1">
            <a:off x="7594332" y="3300056"/>
            <a:ext cx="27470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4"/>
            <a:endCxn id="15" idx="0"/>
          </p:cNvCxnSpPr>
          <p:nvPr/>
        </p:nvCxnSpPr>
        <p:spPr>
          <a:xfrm>
            <a:off x="11965204" y="4350728"/>
            <a:ext cx="13397" cy="8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</p:cNvCxnSpPr>
          <p:nvPr/>
        </p:nvCxnSpPr>
        <p:spPr>
          <a:xfrm flipH="1" flipV="1">
            <a:off x="7546157" y="6272769"/>
            <a:ext cx="2808580" cy="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120766" y="7739538"/>
            <a:ext cx="81672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 Files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changes 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set schema and SQL queries</a:t>
            </a:r>
          </a:p>
        </p:txBody>
      </p:sp>
      <p:pic>
        <p:nvPicPr>
          <p:cNvPr id="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321276" y="2215384"/>
            <a:ext cx="3308192" cy="218758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40383" y="2542417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Raw Data in S3 Bucket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274744" y="5147486"/>
            <a:ext cx="3308192" cy="2187584"/>
          </a:xfrm>
          <a:prstGeom prst="rect">
            <a:avLst/>
          </a:prstGeom>
        </p:spPr>
      </p:pic>
      <p:pic>
        <p:nvPicPr>
          <p:cNvPr id="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302141" y="2194394"/>
            <a:ext cx="3308192" cy="2187584"/>
          </a:xfrm>
          <a:prstGeom prst="rect">
            <a:avLst/>
          </a:prstGeom>
        </p:spPr>
      </p:pic>
      <p:pic>
        <p:nvPicPr>
          <p:cNvPr id="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341340" y="5181788"/>
            <a:ext cx="3308192" cy="218758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77853" y="2515225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Data Using Glue Crawler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7409" y="5487939"/>
            <a:ext cx="3332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Processed Data in S3 Bucket as CSV Files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43444" y="5210227"/>
            <a:ext cx="3012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Transformation Using Glue Studio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59567">
            <a:off x="13952014" y="-3836383"/>
            <a:ext cx="8175621" cy="81756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3728645">
            <a:off x="-3397469" y="7135396"/>
            <a:ext cx="6303208" cy="63032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509347" y="3238769"/>
            <a:ext cx="1499906" cy="174661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91419" y="6943227"/>
            <a:ext cx="1057504" cy="105750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572000" y="571500"/>
            <a:ext cx="8308606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 dirty="0" smtClean="0">
                <a:solidFill>
                  <a:srgbClr val="000000"/>
                </a:solidFill>
                <a:latin typeface="League Spartan"/>
              </a:rPr>
              <a:t>SQL</a:t>
            </a:r>
            <a:endParaRPr lang="en-US" sz="7090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22" name="AutoShape 4"/>
          <p:cNvSpPr/>
          <p:nvPr/>
        </p:nvSpPr>
        <p:spPr>
          <a:xfrm rot="5835">
            <a:off x="4600864" y="166332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824639" y="3263103"/>
            <a:ext cx="1532584" cy="115069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77332" y="3416906"/>
            <a:ext cx="82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486552" y="3257060"/>
            <a:ext cx="1760417" cy="1150691"/>
          </a:xfrm>
          <a:prstGeom prst="rect">
            <a:avLst/>
          </a:prstGeom>
        </p:spPr>
      </p:pic>
      <p:pic>
        <p:nvPicPr>
          <p:cNvPr id="2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398321" y="6358736"/>
            <a:ext cx="1760417" cy="116898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925953" y="3416906"/>
            <a:ext cx="975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6002" y="6432229"/>
            <a:ext cx="1760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1408" y="3484505"/>
            <a:ext cx="2838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Basic SQL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League Spart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3038" y="4032544"/>
            <a:ext cx="4785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learned basic syntax, retrieve, update, delete, etc.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“WHERE”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Clause.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11465060" y="3484505"/>
            <a:ext cx="3277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Functions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League Spart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46969" y="4015230"/>
            <a:ext cx="4785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use of different aggregate functions with “Group By” Clause.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7914634" y="6527728"/>
            <a:ext cx="727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8737" y="6589283"/>
            <a:ext cx="1743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Joins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League Spart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58737" y="7358725"/>
            <a:ext cx="478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use of different Joins like Inner, Left, right.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1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984596">
            <a:off x="9094599" y="-773690"/>
            <a:ext cx="12484703" cy="124847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600" y="6782976"/>
            <a:ext cx="769620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rgbClr val="000000"/>
                </a:solidFill>
                <a:latin typeface="League Spartan"/>
              </a:rPr>
              <a:t>Sessions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9307334" y="601085"/>
            <a:ext cx="1986022" cy="2312689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207">
            <a:off x="-1471338" y="8059698"/>
            <a:ext cx="943282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3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/>
          <p:cNvPicPr>
            <a:picLocks noChangeAspect="1"/>
          </p:cNvPicPr>
          <p:nvPr/>
        </p:nvPicPr>
        <p:blipFill>
          <a:blip r:embed="rId2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28645">
            <a:off x="-2122904" y="7956505"/>
            <a:ext cx="6303208" cy="6303208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09347" y="-436691"/>
            <a:ext cx="1499906" cy="1746616"/>
          </a:xfrm>
          <a:prstGeom prst="rect">
            <a:avLst/>
          </a:prstGeom>
        </p:spPr>
      </p:pic>
      <p:sp>
        <p:nvSpPr>
          <p:cNvPr id="44" name="AutoShape 4"/>
          <p:cNvSpPr/>
          <p:nvPr/>
        </p:nvSpPr>
        <p:spPr>
          <a:xfrm rot="5835">
            <a:off x="4600864" y="166332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8"/>
          <p:cNvSpPr txBox="1"/>
          <p:nvPr/>
        </p:nvSpPr>
        <p:spPr>
          <a:xfrm>
            <a:off x="4572000" y="571500"/>
            <a:ext cx="8308606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 dirty="0" smtClean="0">
                <a:solidFill>
                  <a:srgbClr val="000000"/>
                </a:solidFill>
                <a:latin typeface="League Spartan"/>
              </a:rPr>
              <a:t>Sessions</a:t>
            </a:r>
            <a:endParaRPr lang="en-US" sz="7090" dirty="0">
              <a:solidFill>
                <a:srgbClr val="000000"/>
              </a:solidFill>
              <a:latin typeface="League Spartan"/>
            </a:endParaRPr>
          </a:p>
        </p:txBody>
      </p:sp>
      <p:pic>
        <p:nvPicPr>
          <p:cNvPr id="46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911818" y="3357468"/>
            <a:ext cx="1532584" cy="1150690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553200" y="6881653"/>
            <a:ext cx="1532584" cy="1150690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781191" y="3357468"/>
            <a:ext cx="1532584" cy="115069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265728" y="3517314"/>
            <a:ext cx="82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07110" y="7041499"/>
            <a:ext cx="82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135101" y="3522501"/>
            <a:ext cx="82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4401" y="3576535"/>
            <a:ext cx="5560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Azure Fundamental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League Spart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13774" y="3584056"/>
            <a:ext cx="745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Azure Data Fundamental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League Spart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85783" y="7103054"/>
            <a:ext cx="738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Databricks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 Fundamental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984596">
            <a:off x="9094599" y="-773690"/>
            <a:ext cx="12484703" cy="124847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600" y="6782976"/>
            <a:ext cx="769620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rgbClr val="000000"/>
                </a:solidFill>
                <a:latin typeface="League Spartan"/>
              </a:rPr>
              <a:t>Certifications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9307334" y="601085"/>
            <a:ext cx="1986022" cy="2312689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207">
            <a:off x="-1471338" y="8059698"/>
            <a:ext cx="943282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01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/>
          <p:cNvPicPr>
            <a:picLocks noChangeAspect="1"/>
          </p:cNvPicPr>
          <p:nvPr/>
        </p:nvPicPr>
        <p:blipFill>
          <a:blip r:embed="rId2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28645">
            <a:off x="-2122904" y="7956505"/>
            <a:ext cx="6303208" cy="6303208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09347" y="-436691"/>
            <a:ext cx="1499906" cy="1746616"/>
          </a:xfrm>
          <a:prstGeom prst="rect">
            <a:avLst/>
          </a:prstGeom>
        </p:spPr>
      </p:pic>
      <p:sp>
        <p:nvSpPr>
          <p:cNvPr id="44" name="AutoShape 4"/>
          <p:cNvSpPr/>
          <p:nvPr/>
        </p:nvSpPr>
        <p:spPr>
          <a:xfrm rot="5835">
            <a:off x="4600864" y="166332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8"/>
          <p:cNvSpPr txBox="1"/>
          <p:nvPr/>
        </p:nvSpPr>
        <p:spPr>
          <a:xfrm>
            <a:off x="3627363" y="554774"/>
            <a:ext cx="103632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 dirty="0" smtClean="0">
                <a:solidFill>
                  <a:srgbClr val="000000"/>
                </a:solidFill>
                <a:latin typeface="League Spartan"/>
              </a:rPr>
              <a:t>Azure Data Bricks</a:t>
            </a:r>
            <a:endParaRPr lang="en-US" sz="7090" dirty="0">
              <a:solidFill>
                <a:srgbClr val="000000"/>
              </a:solidFill>
              <a:latin typeface="League Spart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" r="5607"/>
          <a:stretch/>
        </p:blipFill>
        <p:spPr>
          <a:xfrm rot="5400000">
            <a:off x="5151363" y="571500"/>
            <a:ext cx="73152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/>
          <p:cNvPicPr>
            <a:picLocks noChangeAspect="1"/>
          </p:cNvPicPr>
          <p:nvPr/>
        </p:nvPicPr>
        <p:blipFill>
          <a:blip r:embed="rId2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28645">
            <a:off x="-2122904" y="7956505"/>
            <a:ext cx="6303208" cy="6303208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09347" y="-436691"/>
            <a:ext cx="1499906" cy="1746616"/>
          </a:xfrm>
          <a:prstGeom prst="rect">
            <a:avLst/>
          </a:prstGeom>
        </p:spPr>
      </p:pic>
      <p:sp>
        <p:nvSpPr>
          <p:cNvPr id="44" name="AutoShape 4"/>
          <p:cNvSpPr/>
          <p:nvPr/>
        </p:nvSpPr>
        <p:spPr>
          <a:xfrm rot="5835">
            <a:off x="4600864" y="166332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8"/>
          <p:cNvSpPr txBox="1"/>
          <p:nvPr/>
        </p:nvSpPr>
        <p:spPr>
          <a:xfrm>
            <a:off x="2042281" y="554774"/>
            <a:ext cx="13898637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 dirty="0" smtClean="0">
                <a:solidFill>
                  <a:srgbClr val="000000"/>
                </a:solidFill>
                <a:latin typeface="League Spartan"/>
              </a:rPr>
              <a:t>Azure Data Fundamental </a:t>
            </a:r>
            <a:endParaRPr lang="en-US" sz="7090" dirty="0">
              <a:solidFill>
                <a:srgbClr val="000000"/>
              </a:solidFill>
              <a:latin typeface="League Spart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2095500"/>
            <a:ext cx="10363200" cy="71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/>
          <p:cNvPicPr>
            <a:picLocks noChangeAspect="1"/>
          </p:cNvPicPr>
          <p:nvPr/>
        </p:nvPicPr>
        <p:blipFill>
          <a:blip r:embed="rId2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28645">
            <a:off x="-2122904" y="7956505"/>
            <a:ext cx="6303208" cy="6303208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09347" y="-436691"/>
            <a:ext cx="1499906" cy="1746616"/>
          </a:xfrm>
          <a:prstGeom prst="rect">
            <a:avLst/>
          </a:prstGeom>
        </p:spPr>
      </p:pic>
      <p:sp>
        <p:nvSpPr>
          <p:cNvPr id="44" name="AutoShape 4"/>
          <p:cNvSpPr/>
          <p:nvPr/>
        </p:nvSpPr>
        <p:spPr>
          <a:xfrm rot="5835">
            <a:off x="4600864" y="166332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8"/>
          <p:cNvSpPr txBox="1"/>
          <p:nvPr/>
        </p:nvSpPr>
        <p:spPr>
          <a:xfrm>
            <a:off x="3627363" y="554774"/>
            <a:ext cx="103632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 dirty="0" smtClean="0">
                <a:solidFill>
                  <a:srgbClr val="000000"/>
                </a:solidFill>
                <a:latin typeface="League Spartan"/>
              </a:rPr>
              <a:t>Azure Fundamental</a:t>
            </a:r>
            <a:endParaRPr lang="en-US" sz="7090" dirty="0">
              <a:solidFill>
                <a:srgbClr val="000000"/>
              </a:solidFill>
              <a:latin typeface="League Spart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81" y="2019300"/>
            <a:ext cx="10180563" cy="73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/>
          <p:cNvPicPr>
            <a:picLocks noChangeAspect="1"/>
          </p:cNvPicPr>
          <p:nvPr/>
        </p:nvPicPr>
        <p:blipFill>
          <a:blip r:embed="rId2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28645">
            <a:off x="-2122904" y="7956505"/>
            <a:ext cx="6303208" cy="6303208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09347" y="-436691"/>
            <a:ext cx="1499906" cy="1746616"/>
          </a:xfrm>
          <a:prstGeom prst="rect">
            <a:avLst/>
          </a:prstGeom>
        </p:spPr>
      </p:pic>
      <p:sp>
        <p:nvSpPr>
          <p:cNvPr id="44" name="AutoShape 4"/>
          <p:cNvSpPr/>
          <p:nvPr/>
        </p:nvSpPr>
        <p:spPr>
          <a:xfrm rot="5835">
            <a:off x="4600864" y="166332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8"/>
          <p:cNvSpPr txBox="1"/>
          <p:nvPr/>
        </p:nvSpPr>
        <p:spPr>
          <a:xfrm>
            <a:off x="2278744" y="540488"/>
            <a:ext cx="13060437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 dirty="0" smtClean="0">
                <a:solidFill>
                  <a:srgbClr val="000000"/>
                </a:solidFill>
                <a:latin typeface="League Spartan"/>
              </a:rPr>
              <a:t>Hacker Rank SQL Basic</a:t>
            </a:r>
            <a:endParaRPr lang="en-US" sz="7090" dirty="0">
              <a:solidFill>
                <a:srgbClr val="000000"/>
              </a:solidFill>
              <a:latin typeface="League Spart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" t="2208" r="2800" b="4286"/>
          <a:stretch/>
        </p:blipFill>
        <p:spPr>
          <a:xfrm>
            <a:off x="3976255" y="1943100"/>
            <a:ext cx="10028163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47409"/>
          <a:stretch>
            <a:fillRect/>
          </a:stretch>
        </p:blipFill>
        <p:spPr>
          <a:xfrm rot="5400000">
            <a:off x="-4991292" y="3810192"/>
            <a:ext cx="16073566" cy="845318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76400" y="6050973"/>
            <a:ext cx="534068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5"/>
              </a:lnSpc>
            </a:pPr>
            <a:r>
              <a:rPr lang="en-US" sz="8199" dirty="0" smtClean="0">
                <a:solidFill>
                  <a:srgbClr val="000000"/>
                </a:solidFill>
                <a:latin typeface="League Spartan"/>
              </a:rPr>
              <a:t> </a:t>
            </a:r>
            <a:r>
              <a:rPr lang="en-US" sz="8199" dirty="0">
                <a:solidFill>
                  <a:srgbClr val="000000"/>
                </a:solidFill>
                <a:latin typeface="League Spartan"/>
              </a:rPr>
              <a:t>Agenda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59394" y="1028700"/>
            <a:ext cx="1499906" cy="174661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90513" y="3879686"/>
            <a:ext cx="6968881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Data Engineering Basic Concepts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Technologies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Projects</a:t>
            </a:r>
            <a:endParaRPr lang="en-US" sz="4000" dirty="0">
              <a:solidFill>
                <a:srgbClr val="000000"/>
              </a:solidFill>
              <a:latin typeface="Footlight MT Light" panose="0204060206030A020304" pitchFamily="18" charset="0"/>
            </a:endParaRP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Sessions</a:t>
            </a:r>
          </a:p>
          <a:p>
            <a:pPr marL="571500" indent="-571500">
              <a:lnSpc>
                <a:spcPts val="5040"/>
              </a:lnSpc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Certifications</a:t>
            </a:r>
            <a:endParaRPr lang="en-US" sz="4000" dirty="0">
              <a:solidFill>
                <a:srgbClr val="000000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3728645">
            <a:off x="2552700" y="-2496200"/>
            <a:ext cx="6303208" cy="6303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/>
          <p:cNvPicPr>
            <a:picLocks noChangeAspect="1"/>
          </p:cNvPicPr>
          <p:nvPr/>
        </p:nvPicPr>
        <p:blipFill>
          <a:blip r:embed="rId2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728645">
            <a:off x="-2122904" y="7956505"/>
            <a:ext cx="6303208" cy="6303208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09347" y="-436691"/>
            <a:ext cx="1499906" cy="1746616"/>
          </a:xfrm>
          <a:prstGeom prst="rect">
            <a:avLst/>
          </a:prstGeom>
        </p:spPr>
      </p:pic>
      <p:sp>
        <p:nvSpPr>
          <p:cNvPr id="44" name="AutoShape 4"/>
          <p:cNvSpPr/>
          <p:nvPr/>
        </p:nvSpPr>
        <p:spPr>
          <a:xfrm rot="5835">
            <a:off x="4600864" y="1663321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8"/>
          <p:cNvSpPr txBox="1"/>
          <p:nvPr/>
        </p:nvSpPr>
        <p:spPr>
          <a:xfrm>
            <a:off x="1028700" y="540488"/>
            <a:ext cx="15171056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 dirty="0" smtClean="0">
                <a:solidFill>
                  <a:srgbClr val="000000"/>
                </a:solidFill>
                <a:latin typeface="League Spartan"/>
              </a:rPr>
              <a:t>Hacker Rank SQL Intermediate</a:t>
            </a:r>
            <a:endParaRPr lang="en-US" sz="7090" dirty="0">
              <a:solidFill>
                <a:srgbClr val="000000"/>
              </a:solidFill>
              <a:latin typeface="League Spart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4" r="2963" b="3879"/>
          <a:stretch/>
        </p:blipFill>
        <p:spPr>
          <a:xfrm>
            <a:off x="3741663" y="1943100"/>
            <a:ext cx="101346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>
            <a:off x="13497880" y="2230873"/>
            <a:ext cx="5804607" cy="580460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144000" y="2230873"/>
            <a:ext cx="5804607" cy="58046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alphaModFix amt="9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5143526" y="7597308"/>
            <a:ext cx="8233265" cy="823326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980388" y="1346208"/>
            <a:ext cx="1740378" cy="176933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448701" y="6288865"/>
            <a:ext cx="1499906" cy="17466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92828" y="4803910"/>
            <a:ext cx="7122369" cy="140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80"/>
              </a:lnSpc>
            </a:pPr>
            <a:r>
              <a:rPr lang="en-US" sz="9090">
                <a:solidFill>
                  <a:srgbClr val="000000"/>
                </a:solidFill>
                <a:latin typeface="League Spartan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984596">
            <a:off x="9094599" y="-773690"/>
            <a:ext cx="12484703" cy="124847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4991100"/>
            <a:ext cx="76962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rgbClr val="000000"/>
                </a:solidFill>
                <a:latin typeface="League Spartan"/>
              </a:rPr>
              <a:t>Data Engineering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rgbClr val="000000"/>
                </a:solidFill>
                <a:latin typeface="League Spartan"/>
              </a:rPr>
              <a:t>Basic Concepts</a:t>
            </a:r>
            <a:endParaRPr lang="en-US" sz="6000" dirty="0">
              <a:solidFill>
                <a:srgbClr val="000000"/>
              </a:solidFill>
              <a:latin typeface="League Spartan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9307334" y="601085"/>
            <a:ext cx="1986022" cy="2312689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207">
            <a:off x="-1471338" y="8059698"/>
            <a:ext cx="943282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512206" y="334467"/>
            <a:ext cx="10959214" cy="1095921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-3642726" y="-183004"/>
            <a:ext cx="6783048" cy="678304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5400000">
            <a:off x="15392964" y="1171304"/>
            <a:ext cx="2387900" cy="12026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5400000">
            <a:off x="-87868" y="8394343"/>
            <a:ext cx="1986022" cy="231268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879303" y="4076700"/>
            <a:ext cx="9735610" cy="6855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entralized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 that allows for the storing, analyzing, and interpreting of data in order to facilitate better decision-making</a:t>
            </a: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systems, relational databases, and other sources provide data into data warehouses on a regular </a:t>
            </a: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basis.</a:t>
            </a:r>
          </a:p>
          <a:p>
            <a:pPr algn="just">
              <a:lnSpc>
                <a:spcPct val="150000"/>
              </a:lnSpc>
            </a:pP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a traditional data warehouse stores data in hierarchical dimensions and tables.</a:t>
            </a:r>
          </a:p>
          <a:p>
            <a:pPr algn="just">
              <a:lnSpc>
                <a:spcPct val="150000"/>
              </a:lnSpc>
            </a:pPr>
            <a:endParaRPr lang="en-US" sz="3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10344" r="7834" b="30654"/>
          <a:stretch/>
        </p:blipFill>
        <p:spPr>
          <a:xfrm>
            <a:off x="3614561" y="2065520"/>
            <a:ext cx="2862439" cy="20111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77000" y="3061037"/>
            <a:ext cx="7876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Data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Warehouse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512206" y="334467"/>
            <a:ext cx="10959214" cy="1095921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-3642726" y="-183004"/>
            <a:ext cx="6783048" cy="678304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5400000">
            <a:off x="15392964" y="1171304"/>
            <a:ext cx="2387900" cy="12026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5400000">
            <a:off x="-87868" y="8394343"/>
            <a:ext cx="1986022" cy="231268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958459" y="4000500"/>
            <a:ext cx="9735610" cy="53322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lake is a storage repository that holds a vast amount of raw data in its native format until it is needed for analytics applications.</a:t>
            </a:r>
          </a:p>
          <a:p>
            <a:pPr algn="just">
              <a:lnSpc>
                <a:spcPct val="150000"/>
              </a:lnSpc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lake uses a flat architecture to store data, primarily in files or object storage. That gives users more flexibility on data management, storage and usage.</a:t>
            </a:r>
          </a:p>
          <a:p>
            <a:pPr algn="just">
              <a:lnSpc>
                <a:spcPct val="150000"/>
              </a:lnSpc>
            </a:pP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lakes are often associated with Hadoop systems. </a:t>
            </a:r>
            <a:endParaRPr lang="en-US" sz="33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0" t="28148" r="20030" b="30112"/>
          <a:stretch/>
        </p:blipFill>
        <p:spPr>
          <a:xfrm>
            <a:off x="3958459" y="2158147"/>
            <a:ext cx="2518541" cy="18423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85860" y="2984837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Data Lake</a:t>
            </a:r>
          </a:p>
        </p:txBody>
      </p:sp>
    </p:spTree>
    <p:extLst>
      <p:ext uri="{BB962C8B-B14F-4D97-AF65-F5344CB8AC3E}">
        <p14:creationId xmlns:p14="http://schemas.microsoft.com/office/powerpoint/2010/main" val="1738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512206" y="334467"/>
            <a:ext cx="10959214" cy="1095921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-3642726" y="-183004"/>
            <a:ext cx="6783048" cy="678304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5400000">
            <a:off x="15392964" y="1171304"/>
            <a:ext cx="2387900" cy="12026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5400000">
            <a:off x="-87868" y="8394343"/>
            <a:ext cx="1986022" cy="231268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958459" y="4000500"/>
            <a:ext cx="9735610" cy="3808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 Lake is an open-source storage layer that brings ACID transactions to Apache Spark and big data workloads.</a:t>
            </a:r>
          </a:p>
          <a:p>
            <a:pPr algn="just">
              <a:lnSpc>
                <a:spcPct val="150000"/>
              </a:lnSpc>
            </a:pP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 means atomicity, consistency, isolation, and durability</a:t>
            </a:r>
            <a:r>
              <a:rPr 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4883" y="2984837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Delta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League Spartan"/>
              </a:rPr>
              <a:t>Lake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8" t="7398" r="17348" b="29720"/>
          <a:stretch/>
        </p:blipFill>
        <p:spPr>
          <a:xfrm>
            <a:off x="3755983" y="2095500"/>
            <a:ext cx="211421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10459250" y="3238498"/>
            <a:ext cx="338701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399999">
            <a:off x="13002803" y="4081965"/>
            <a:ext cx="168693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6" name="AutoShape 6"/>
          <p:cNvSpPr/>
          <p:nvPr/>
        </p:nvSpPr>
        <p:spPr>
          <a:xfrm>
            <a:off x="3645013" y="3238500"/>
            <a:ext cx="333159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-10800000" flipH="1" flipV="1">
            <a:off x="8723471" y="5131435"/>
            <a:ext cx="0" cy="2285853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004322" y="1693132"/>
            <a:ext cx="3438303" cy="3438303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 rot="-5400000" flipH="1" flipV="1">
            <a:off x="2728896" y="4139640"/>
            <a:ext cx="174355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165485" y="8382104"/>
            <a:ext cx="2245029" cy="2257342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976612" y="2682301"/>
            <a:ext cx="3842743" cy="1974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88"/>
              </a:lnSpc>
            </a:pPr>
            <a:r>
              <a:rPr lang="en-US" sz="12510" spc="1251" dirty="0" smtClean="0">
                <a:solidFill>
                  <a:srgbClr val="FFFFFF"/>
                </a:solidFill>
                <a:latin typeface="League Spartan"/>
              </a:rPr>
              <a:t>ETL</a:t>
            </a:r>
            <a:endParaRPr lang="en-US" sz="12510" spc="1251" dirty="0">
              <a:solidFill>
                <a:srgbClr val="FFFFFF"/>
              </a:solidFill>
              <a:latin typeface="League Sparta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08788" y="5346921"/>
            <a:ext cx="2183774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49"/>
              </a:lnSpc>
            </a:pPr>
            <a:r>
              <a:rPr lang="en-US" sz="4349" dirty="0" smtClean="0">
                <a:solidFill>
                  <a:srgbClr val="000000"/>
                </a:solidFill>
                <a:latin typeface="League Spartan"/>
              </a:rPr>
              <a:t>Extract</a:t>
            </a:r>
            <a:endParaRPr lang="en-US" sz="4349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12793" y="6752819"/>
            <a:ext cx="4775351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endParaRPr lang="en-US" sz="3000" dirty="0">
              <a:solidFill>
                <a:srgbClr val="000000"/>
              </a:solidFill>
              <a:latin typeface="Josefin Sans Regul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07142" y="7702431"/>
            <a:ext cx="3032657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49"/>
              </a:lnSpc>
            </a:pPr>
            <a:r>
              <a:rPr lang="en-US" sz="4349" dirty="0" smtClean="0">
                <a:solidFill>
                  <a:srgbClr val="000000"/>
                </a:solidFill>
                <a:latin typeface="League Spartan"/>
              </a:rPr>
              <a:t>Transform</a:t>
            </a:r>
            <a:endParaRPr lang="en-US" sz="4349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043784" y="5346921"/>
            <a:ext cx="1604971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49"/>
              </a:lnSpc>
            </a:pPr>
            <a:r>
              <a:rPr lang="en-US" sz="4349" dirty="0" smtClean="0">
                <a:solidFill>
                  <a:srgbClr val="000000"/>
                </a:solidFill>
                <a:latin typeface="League Spartan"/>
              </a:rPr>
              <a:t>Load</a:t>
            </a:r>
            <a:endParaRPr lang="en-US" sz="4349" dirty="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500123" y="8382104"/>
            <a:ext cx="6446693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Transformation by deduplication, combination,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ensuring quality.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3025" y="6097319"/>
            <a:ext cx="6715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Extraction from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original source</a:t>
            </a:r>
            <a:endParaRPr lang="en-US" sz="3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89234" y="6024946"/>
            <a:ext cx="5707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the target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984596">
            <a:off x="9094599" y="-773690"/>
            <a:ext cx="12484703" cy="124847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7200" y="6946482"/>
            <a:ext cx="7696200" cy="1106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143"/>
              </a:lnSpc>
            </a:pPr>
            <a:r>
              <a:rPr lang="en-US" sz="6000" dirty="0">
                <a:solidFill>
                  <a:srgbClr val="000000"/>
                </a:solidFill>
                <a:latin typeface="League Spartan"/>
              </a:rPr>
              <a:t>Technologies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9307334" y="601085"/>
            <a:ext cx="1986022" cy="2312689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207">
            <a:off x="-1471338" y="8059698"/>
            <a:ext cx="943282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63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>
            <a:off x="4561182" y="2788742"/>
            <a:ext cx="4709517" cy="47095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2788742"/>
            <a:ext cx="4709517" cy="470951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0" y="9474040"/>
            <a:ext cx="18288000" cy="5657850"/>
            <a:chOff x="0" y="0"/>
            <a:chExt cx="6186311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1913890"/>
            </a:xfrm>
            <a:custGeom>
              <a:avLst/>
              <a:gdLst/>
              <a:ahLst/>
              <a:cxnLst/>
              <a:rect l="l" t="t" r="r" b="b"/>
              <a:pathLst>
                <a:path w="6186311" h="1913890">
                  <a:moveTo>
                    <a:pt x="0" y="0"/>
                  </a:moveTo>
                  <a:lnTo>
                    <a:pt x="6186311" y="0"/>
                  </a:lnTo>
                  <a:lnTo>
                    <a:pt x="618631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1152055" y="1915434"/>
            <a:ext cx="1499906" cy="1746616"/>
          </a:xfrm>
          <a:prstGeom prst="rect">
            <a:avLst/>
          </a:prstGeom>
        </p:spPr>
      </p:pic>
      <p:sp>
        <p:nvSpPr>
          <p:cNvPr id="15" name="AutoShape 15"/>
          <p:cNvSpPr/>
          <p:nvPr/>
        </p:nvSpPr>
        <p:spPr>
          <a:xfrm rot="-1799999">
            <a:off x="4609275" y="7242177"/>
            <a:ext cx="4019073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275" y="812961"/>
            <a:ext cx="1968834" cy="14689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555109" y="1085780"/>
            <a:ext cx="63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League Spartan"/>
              </a:rPr>
              <a:t>Azure </a:t>
            </a:r>
            <a:r>
              <a:rPr lang="en-US" sz="5400" dirty="0" err="1" smtClean="0">
                <a:latin typeface="League Spartan"/>
              </a:rPr>
              <a:t>Databricks</a:t>
            </a:r>
            <a:endParaRPr lang="en-US" sz="5400" dirty="0">
              <a:latin typeface="League Spartan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" t="10816" r="7065" b="10833"/>
          <a:stretch/>
        </p:blipFill>
        <p:spPr>
          <a:xfrm>
            <a:off x="9623179" y="3335870"/>
            <a:ext cx="2133601" cy="1447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756780" y="3598105"/>
            <a:ext cx="63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League Spartan"/>
              </a:rPr>
              <a:t>Glue &amp; Crawler</a:t>
            </a:r>
            <a:endParaRPr lang="en-US" sz="5400" dirty="0">
              <a:latin typeface="League Spart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t="11763" r="8658" b="13920"/>
          <a:stretch/>
        </p:blipFill>
        <p:spPr>
          <a:xfrm>
            <a:off x="9713201" y="5980951"/>
            <a:ext cx="2209800" cy="1295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23001" y="5521843"/>
            <a:ext cx="8204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League Spartan"/>
              </a:rPr>
              <a:t>Basic &amp; </a:t>
            </a:r>
          </a:p>
          <a:p>
            <a:r>
              <a:rPr lang="en-US" sz="5400" dirty="0" smtClean="0">
                <a:latin typeface="League Spartan"/>
              </a:rPr>
              <a:t>Intermediate</a:t>
            </a:r>
          </a:p>
          <a:p>
            <a:r>
              <a:rPr lang="en-US" sz="5400" dirty="0" smtClean="0">
                <a:latin typeface="League Spartan"/>
              </a:rPr>
              <a:t>Queries</a:t>
            </a:r>
            <a:endParaRPr lang="en-US" sz="5400" dirty="0">
              <a:latin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394</Words>
  <Application>Microsoft Office PowerPoint</Application>
  <PresentationFormat>Custom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League Spartan</vt:lpstr>
      <vt:lpstr>Calibri</vt:lpstr>
      <vt:lpstr>Footlight MT Light</vt:lpstr>
      <vt:lpstr>Josefin Sans Regular</vt:lpstr>
      <vt:lpstr>Wingdings</vt:lpstr>
      <vt:lpstr>Times New Roman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professional corporate Marketing Plan charts and graphs presentation</dc:title>
  <cp:lastModifiedBy>Windows User</cp:lastModifiedBy>
  <cp:revision>29</cp:revision>
  <dcterms:created xsi:type="dcterms:W3CDTF">2006-08-16T00:00:00Z</dcterms:created>
  <dcterms:modified xsi:type="dcterms:W3CDTF">2022-12-03T12:40:32Z</dcterms:modified>
  <dc:identifier>DAFTr_aXXm4</dc:identifier>
</cp:coreProperties>
</file>