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5/18/2022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r>
              <a:rPr lang="en-US" smtClean="0"/>
              <a:t>ON Tweets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[Author]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3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trained a sentiment analysis model on Twitter’s post by users to detect if their tweet has a positive connotation to it. We also demonstrate the model in real-time on stage through an interactive model.</a:t>
            </a:r>
          </a:p>
          <a:p>
            <a:r>
              <a:rPr lang="en-US" dirty="0" smtClean="0"/>
              <a:t>After training, the model is saved to disc in the “</a:t>
            </a:r>
            <a:r>
              <a:rPr lang="en-US" dirty="0" err="1" smtClean="0"/>
              <a:t>sentiment_model.pkl</a:t>
            </a:r>
            <a:r>
              <a:rPr lang="en-US" dirty="0" smtClean="0"/>
              <a:t>” file.</a:t>
            </a:r>
          </a:p>
          <a:p>
            <a:r>
              <a:rPr lang="en-US" dirty="0"/>
              <a:t>I</a:t>
            </a:r>
            <a:r>
              <a:rPr lang="en-US" dirty="0" smtClean="0"/>
              <a:t> used NLTK to build this model.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Natural Language Processing Tool Kit (NLTK) is a platform used for building Python programs that work with human language data for applying statistical natural language processing (NLP).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6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 of computationally recognizing and categorizing opinions stated in a piece of text, especially in order to discern whether the writer has a good, negative, or neutral attitude toward a given topic, product, etc. </a:t>
            </a:r>
          </a:p>
        </p:txBody>
      </p:sp>
    </p:spTree>
    <p:extLst>
      <p:ext uri="{BB962C8B-B14F-4D97-AF65-F5344CB8AC3E}">
        <p14:creationId xmlns:p14="http://schemas.microsoft.com/office/powerpoint/2010/main" val="49114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Naïve Bayes Algorithm</a:t>
                </a:r>
                <a:endParaRPr lang="en-US" dirty="0"/>
              </a:p>
              <a:p>
                <a:r>
                  <a:rPr lang="en-US" dirty="0"/>
                  <a:t>Naïve Bayes classifiers are a family of simple “probabilistic classifiers” based on applying Bayes Theorem with strong independence assumptions between the features.</a:t>
                </a:r>
              </a:p>
              <a:p>
                <a:r>
                  <a:rPr lang="en-US" dirty="0"/>
                  <a:t>Classifiers in simple terms group data with similar characteristics together.</a:t>
                </a:r>
              </a:p>
              <a:p>
                <a:r>
                  <a:rPr lang="en-US" dirty="0"/>
                  <a:t>Bayes Theorem is the principle that drives the Naïve Bayes classifier. Bayes Theorem is used to calculate the conditional probability.</a:t>
                </a:r>
              </a:p>
              <a:p>
                <a:r>
                  <a:rPr lang="en-US" dirty="0"/>
                  <a:t>Bayes Theorem: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𝐴</m:t>
                        </m:r>
                      </m:e>
                      <m:e>
                        <m:r>
                          <a:rPr lang="en-US" i="1"/>
                          <m:t>𝐵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𝑃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𝐵</m:t>
                            </m:r>
                          </m:e>
                          <m:e>
                            <m:r>
                              <a:rPr lang="en-US" i="1"/>
                              <m:t>𝐴</m:t>
                            </m:r>
                          </m:e>
                        </m:d>
                        <m:r>
                          <a:rPr lang="en-US" i="1"/>
                          <m:t>∗</m:t>
                        </m:r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𝐴</m:t>
                        </m:r>
                        <m:r>
                          <a:rPr lang="en-US" i="1"/>
                          <m:t>)</m:t>
                        </m:r>
                      </m:num>
                      <m:den>
                        <m:r>
                          <a:rPr lang="en-US" i="1"/>
                          <m:t>𝑃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𝐵</m:t>
                        </m:r>
                        <m:r>
                          <a:rPr lang="en-US" i="1"/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Which in simple English term can be read as: Given events A and B, the probability that event A will happen given that event B has already happen is equal to the probability of event B happening given that event A has already happened multiply by probability of event A happening, all over (divided by) probability of even B happening. “|” is known as the conditional probability.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22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Good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a spam filtering systems, with x is the text to be classified (i.e. x = {text data}) and y is the classification of the text (i.e. y= {1, 0}, where y = 1 for a text labelled as spam and y = 0 for a text labelled as not spam).</a:t>
            </a:r>
          </a:p>
          <a:p>
            <a:r>
              <a:rPr lang="en-US" dirty="0"/>
              <a:t>Therefore, the probability of x being a spam (y = 1) given text x, is equal to the probability of text x given that text x is a spam multiply by the probability of spams (y = 1) all over probability of x.</a:t>
            </a:r>
          </a:p>
          <a:p>
            <a:r>
              <a:rPr lang="en-US" dirty="0"/>
              <a:t>And the probability of x not being a spam (y = 0) given text x, is equal to the probability of text x given that text x is not a spam multiply by the probability of not spams (y = 0) all over probability of x.</a:t>
            </a:r>
          </a:p>
          <a:p>
            <a:r>
              <a:rPr lang="en-US" dirty="0"/>
              <a:t>To classify the text x, we take the probability (i.e. the probability between the probability of x being a spam (y = 1) given text x and the probability of x not being a spam (y = 0) given text x) with the highest result as facts. The probability is called “Likelihood”, and this is gotten from the data this model trains on.</a:t>
            </a:r>
          </a:p>
        </p:txBody>
      </p:sp>
    </p:spTree>
    <p:extLst>
      <p:ext uri="{BB962C8B-B14F-4D97-AF65-F5344CB8AC3E}">
        <p14:creationId xmlns:p14="http://schemas.microsoft.com/office/powerpoint/2010/main" val="281363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</a:t>
            </a:r>
            <a:r>
              <a:rPr lang="en-US" dirty="0" smtClean="0"/>
              <a:t>[Continuation]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Probability of spam is also found from the training data, where: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𝑁𝑢𝑚𝑏𝑒𝑟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𝑜𝑓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𝑡𝑒𝑥𝑡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𝑓𝑜𝑢𝑛𝑑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𝑡𝑜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𝑏𝑒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𝑠𝑝𝑎𝑚</m:t>
                        </m:r>
                      </m:num>
                      <m:den>
                        <m:r>
                          <a:rPr lang="en-US" i="1"/>
                          <m:t>𝑇𝑜𝑡𝑎𝑙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𝑛𝑢𝑚𝑏𝑒𝑟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𝑜𝑓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𝑡𝑒𝑥𝑡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=0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𝑁𝑢𝑚𝑏𝑒𝑟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𝑜𝑓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𝑥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𝑡𝑒𝑥𝑡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𝑓𝑜𝑢𝑛𝑑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𝑡𝑜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𝑏𝑒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𝑛𝑜𝑡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𝑠𝑝𝑎𝑚</m:t>
                        </m:r>
                      </m:num>
                      <m:den>
                        <m:r>
                          <a:rPr lang="en-US" i="1"/>
                          <m:t>𝑇𝑜𝑡𝑎𝑙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𝑛𝑢𝑚𝑏𝑒𝑟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𝑜𝑓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𝑡𝑒𝑥𝑡</m:t>
                        </m:r>
                        <m:r>
                          <a:rPr lang="en-US" i="1"/>
                          <m:t> </m:t>
                        </m:r>
                        <m:r>
                          <a:rPr lang="en-US" i="1"/>
                          <m:t>𝑥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And we calculate this by: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=1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)(</m:t>
                        </m:r>
                        <m:r>
                          <a:rPr lang="en-US" i="1"/>
                          <m:t>𝑦</m:t>
                        </m:r>
                        <m:r>
                          <a:rPr lang="en-US" i="1"/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And,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=0</m:t>
                        </m:r>
                      </m:e>
                    </m:d>
                    <m:r>
                      <a:rPr lang="en-US" i="1"/>
                      <m:t>=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1</m:t>
                        </m:r>
                      </m:num>
                      <m:den>
                        <m:r>
                          <a:rPr lang="en-US" i="1"/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r>
                          <a:rPr lang="en-US" i="1"/>
                          <m:t>𝑦</m:t>
                        </m:r>
                        <m:r>
                          <a:rPr lang="en-US" i="1"/>
                          <m:t>(</m:t>
                        </m:r>
                        <m:r>
                          <a:rPr lang="en-US" i="1"/>
                          <m:t>𝑖</m:t>
                        </m:r>
                        <m:r>
                          <a:rPr lang="en-US" i="1"/>
                          <m:t>)(</m:t>
                        </m:r>
                        <m:r>
                          <a:rPr lang="en-US" i="1"/>
                          <m:t>𝑦</m:t>
                        </m:r>
                        <m:r>
                          <a:rPr lang="en-US" i="1"/>
                          <m:t>=0)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n is the number of text x, and y(</a:t>
                </a:r>
                <a:r>
                  <a:rPr lang="en-US" dirty="0" err="1"/>
                  <a:t>i</a:t>
                </a:r>
                <a:r>
                  <a:rPr lang="en-US" dirty="0"/>
                  <a:t>) is the associated classification that comes with the text x, and x(</a:t>
                </a:r>
                <a:r>
                  <a:rPr lang="en-US" dirty="0" err="1"/>
                  <a:t>i</a:t>
                </a:r>
                <a:r>
                  <a:rPr lang="en-US" dirty="0"/>
                  <a:t>) is the text on line number “</a:t>
                </a:r>
                <a:r>
                  <a:rPr lang="en-US" dirty="0" err="1"/>
                  <a:t>i</a:t>
                </a:r>
                <a:r>
                  <a:rPr lang="en-US" dirty="0"/>
                  <a:t>” in this particular context.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8" t="-2121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Bayes Theorem used for classification? </a:t>
            </a:r>
            <a:r>
              <a:rPr lang="en-US" dirty="0" smtClean="0"/>
              <a:t>[Continuation]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To find probability of text x given that text x is a spam, we do, given the word x(</a:t>
                </a:r>
                <a:r>
                  <a:rPr lang="en-US" dirty="0" err="1"/>
                  <a:t>i</a:t>
                </a:r>
                <a:r>
                  <a:rPr lang="en-US" dirty="0"/>
                  <a:t>) in the set of words x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 </m:t>
                        </m:r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=1)=</m:t>
                    </m:r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𝑖</m:t>
                            </m:r>
                          </m:e>
                        </m:d>
                        <m:r>
                          <a:rPr lang="en-US" i="1"/>
                          <m:t> </m:t>
                        </m:r>
                      </m:e>
                    </m:d>
                    <m:r>
                      <a:rPr lang="en-US" i="1"/>
                      <m:t>𝑦</m:t>
                    </m:r>
                    <m:r>
                      <a:rPr lang="en-US" i="1"/>
                      <m:t>=1)∗</m:t>
                    </m:r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+2</m:t>
                            </m:r>
                          </m:e>
                        </m:d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=1, </m:t>
                    </m:r>
                    <m:r>
                      <a:rPr lang="en-US" i="1"/>
                      <m:t>𝑥</m:t>
                    </m:r>
                    <m:r>
                      <a:rPr lang="en-US" i="1"/>
                      <m:t>(</m:t>
                    </m:r>
                    <m:r>
                      <a:rPr lang="en-US" i="1"/>
                      <m:t>𝑖</m:t>
                    </m:r>
                    <m:r>
                      <a:rPr lang="en-US" i="1"/>
                      <m:t>))∗</m:t>
                    </m:r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  <m:r>
                          <a:rPr lang="en-US" i="1"/>
                          <m:t>+3</m:t>
                        </m:r>
                      </m:e>
                    </m:d>
                    <m:r>
                      <a:rPr lang="en-US" i="1"/>
                      <m:t>|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=1, 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</m:e>
                    </m:d>
                    <m:r>
                      <a:rPr lang="en-US" i="1"/>
                      <m:t>, 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  <m:r>
                          <a:rPr lang="en-US" i="1"/>
                          <m:t>+2</m:t>
                        </m:r>
                      </m:e>
                    </m:d>
                    <m:r>
                      <a:rPr lang="en-US" i="1"/>
                      <m:t>)∗…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can be interpreted as probability of text x is spam given that x is already labelled as spam is equal to probability that words within the text x are spam given that the other words within the text x are spam words as well, but we avoid doing this because, given |x| is huge, it becomes computationally expensive to find the probability if every word in set x is dependent on other words within set x.</a:t>
                </a:r>
              </a:p>
              <a:p>
                <a:r>
                  <a:rPr lang="en-US" dirty="0"/>
                  <a:t>So instead, we use a Naïve Bayes assumption, which is, the probability of a word being spam is independent of another word with the same set being spam: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r>
                          <a:rPr lang="en-US" i="1"/>
                          <m:t> </m:t>
                        </m:r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=1)=</m:t>
                    </m:r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𝑖</m:t>
                            </m:r>
                          </m:e>
                        </m:d>
                        <m:r>
                          <a:rPr lang="en-US" i="1"/>
                          <m:t> </m:t>
                        </m:r>
                      </m:e>
                    </m:d>
                    <m:r>
                      <a:rPr lang="en-US" i="1"/>
                      <m:t>𝑦</m:t>
                    </m:r>
                    <m:r>
                      <a:rPr lang="en-US" i="1"/>
                      <m:t>=1)∗</m:t>
                    </m:r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𝑖</m:t>
                            </m:r>
                            <m:r>
                              <a:rPr lang="en-US" i="1"/>
                              <m:t>+2</m:t>
                            </m:r>
                          </m:e>
                        </m:d>
                      </m:e>
                    </m:d>
                    <m:r>
                      <a:rPr lang="en-US" i="1"/>
                      <m:t>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=1)∗</m:t>
                    </m:r>
                    <m:r>
                      <a:rPr lang="en-US" i="1"/>
                      <m:t>𝑃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𝑖</m:t>
                        </m:r>
                        <m:r>
                          <a:rPr lang="en-US" i="1"/>
                          <m:t>+3</m:t>
                        </m:r>
                      </m:e>
                    </m:d>
                    <m:r>
                      <a:rPr lang="en-US" i="1"/>
                      <m:t>| </m:t>
                    </m:r>
                    <m:r>
                      <a:rPr lang="en-US" i="1"/>
                      <m:t>𝑦</m:t>
                    </m:r>
                    <m:r>
                      <a:rPr lang="en-US" i="1"/>
                      <m:t>=1)∗…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mathematically for probability of text x is spam given that x is already labelled as spam explained by: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𝑦</m:t>
                    </m:r>
                    <m:r>
                      <a:rPr lang="en-US" i="1"/>
                      <m:t>=1)= </m:t>
                    </m:r>
                    <m:nary>
                      <m:naryPr>
                        <m:chr m:val="∏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r>
                          <a:rPr lang="en-US" i="1"/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i="1"/>
                          <m:t>𝑦</m:t>
                        </m:r>
                        <m:r>
                          <a:rPr lang="en-US" i="1"/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And, probability of text x is not spam given that x is already labelled as not spam,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𝑃</m:t>
                    </m:r>
                    <m:d>
                      <m:dPr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  <m:r>
                      <a:rPr lang="en-US" i="1"/>
                      <m:t>𝑦</m:t>
                    </m:r>
                    <m:r>
                      <a:rPr lang="en-US" i="1"/>
                      <m:t>=0)= </m:t>
                    </m:r>
                    <m:nary>
                      <m:naryPr>
                        <m:chr m:val="∏"/>
                        <m:limLoc m:val="undOvr"/>
                        <m:ctrlPr>
                          <a:rPr lang="en-US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 i="1"/>
                          <m:t>=1</m:t>
                        </m:r>
                      </m:sub>
                      <m:sup>
                        <m:r>
                          <a:rPr lang="en-US" i="1"/>
                          <m:t>𝑛</m:t>
                        </m:r>
                      </m:sup>
                      <m:e>
                        <m:r>
                          <a:rPr lang="en-US" i="1"/>
                          <m:t>𝑃</m:t>
                        </m:r>
                        <m:d>
                          <m:dPr>
                            <m:endChr m:val="|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d>
                              <m:dPr>
                                <m:ctrlPr>
                                  <a:rPr lang="en-US" i="1"/>
                                </m:ctrlPr>
                              </m:dPr>
                              <m:e>
                                <m:r>
                                  <a:rPr lang="en-US" i="1"/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i="1"/>
                          <m:t>𝑦</m:t>
                        </m:r>
                        <m:r>
                          <a:rPr lang="en-US" i="1"/>
                          <m:t>=0)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0" t="-1667" r="-941" b="-8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0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Size: </a:t>
            </a:r>
            <a:r>
              <a:rPr lang="en-US" dirty="0" smtClean="0"/>
              <a:t>31,962 Tweets</a:t>
            </a:r>
          </a:p>
          <a:p>
            <a:r>
              <a:rPr lang="en-US" dirty="0" smtClean="0"/>
              <a:t>Accuracy of model</a:t>
            </a:r>
            <a:r>
              <a:rPr lang="en-US" dirty="0"/>
              <a:t>: 94.94949494949495%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7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513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SENTIMENT ANALYSIS ON Tweets</vt:lpstr>
      <vt:lpstr>Introduction</vt:lpstr>
      <vt:lpstr>What is sentiment analysis</vt:lpstr>
      <vt:lpstr>Algorithm review</vt:lpstr>
      <vt:lpstr>how is the Bayes Theorem used for classification? Good Question</vt:lpstr>
      <vt:lpstr>how is the Bayes Theorem used for classification? [Continuation]</vt:lpstr>
      <vt:lpstr>how is the Bayes Theorem used for classification? [Continuation]</vt:lpstr>
      <vt:lpstr>STATS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TwEETS</dc:title>
  <dc:creator>ThePhoenix</dc:creator>
  <cp:lastModifiedBy>ThePhoenix</cp:lastModifiedBy>
  <cp:revision>3</cp:revision>
  <dcterms:created xsi:type="dcterms:W3CDTF">2022-05-18T07:35:49Z</dcterms:created>
  <dcterms:modified xsi:type="dcterms:W3CDTF">2022-05-18T07:53:06Z</dcterms:modified>
</cp:coreProperties>
</file>