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59"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67" autoAdjust="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EFA25-DD6B-4C75-8C3F-0C32A61D4C1D}" type="datetimeFigureOut">
              <a:rPr lang="en-US" smtClean="0"/>
              <a:pPr/>
              <a:t>7/25/2010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66723D-2459-4B10-9958-EDE9425ABF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7</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7" name="Subtitle 16"/>
          <p:cNvSpPr>
            <a:spLocks noGrp="1"/>
          </p:cNvSpPr>
          <p:nvPr>
            <p:ph type="subTitle" idx="1"/>
          </p:nvPr>
        </p:nvSpPr>
        <p:spPr>
          <a:xfrm>
            <a:off x="559158" y="1066800"/>
            <a:ext cx="8203842" cy="4724400"/>
          </a:xfrm>
        </p:spPr>
        <p:txBody>
          <a:bodyPr rtlCol="0">
            <a:noAutofit/>
          </a:bodyPr>
          <a:lstStyle/>
          <a:p>
            <a:pPr algn="l" eaLnBrk="1" fontAlgn="auto" hangingPunct="1">
              <a:spcAft>
                <a:spcPts val="0"/>
              </a:spcAft>
              <a:defRPr/>
            </a:pPr>
            <a:r>
              <a:rPr lang="en-US" sz="2400" dirty="0" smtClean="0">
                <a:solidFill>
                  <a:schemeClr val="tx1"/>
                </a:solidFill>
              </a:rPr>
              <a:t>What is Data Mining?</a:t>
            </a:r>
          </a:p>
          <a:p>
            <a:pPr algn="just">
              <a:buFont typeface="Wingdings" pitchFamily="2" charset="2"/>
              <a:buChar char="§"/>
              <a:defRPr/>
            </a:pPr>
            <a:r>
              <a:rPr lang="en-US" sz="2400" dirty="0">
                <a:solidFill>
                  <a:schemeClr val="tx1"/>
                </a:solidFill>
              </a:rPr>
              <a:t> </a:t>
            </a:r>
            <a:r>
              <a:rPr lang="en-US" sz="2400" dirty="0" smtClean="0">
                <a:solidFill>
                  <a:schemeClr val="tx1"/>
                </a:solidFill>
              </a:rPr>
              <a:t> Recently  coined term for confluence of ideas from statistics and computer science (machine learning  and database methods) applied to large databases in science, engineering and business.</a:t>
            </a:r>
          </a:p>
          <a:p>
            <a:pPr algn="just">
              <a:buFont typeface="Wingdings" pitchFamily="2" charset="2"/>
              <a:buChar char="§"/>
              <a:defRPr/>
            </a:pPr>
            <a:r>
              <a:rPr lang="en-US" sz="2400" dirty="0" smtClean="0">
                <a:solidFill>
                  <a:schemeClr val="tx1"/>
                </a:solidFill>
              </a:rPr>
              <a:t> Extracting </a:t>
            </a:r>
            <a:r>
              <a:rPr lang="en-US" sz="2400" dirty="0">
                <a:solidFill>
                  <a:schemeClr val="tx1"/>
                </a:solidFill>
              </a:rPr>
              <a:t>or “mining” knowledge from large amount of data</a:t>
            </a:r>
          </a:p>
          <a:p>
            <a:pPr algn="just">
              <a:buFont typeface="Wingdings" pitchFamily="2" charset="2"/>
              <a:buChar char="§"/>
              <a:defRPr/>
            </a:pPr>
            <a:r>
              <a:rPr lang="en-US" sz="2400" dirty="0" smtClean="0">
                <a:solidFill>
                  <a:schemeClr val="tx1"/>
                </a:solidFill>
              </a:rPr>
              <a:t>  Autonomously </a:t>
            </a:r>
            <a:r>
              <a:rPr lang="en-US" sz="2400" dirty="0">
                <a:solidFill>
                  <a:schemeClr val="tx1"/>
                </a:solidFill>
              </a:rPr>
              <a:t>retrieving useful information or knowledge (“actionable assets”) from large data </a:t>
            </a:r>
            <a:r>
              <a:rPr lang="en-US" sz="2400" dirty="0" smtClean="0">
                <a:solidFill>
                  <a:schemeClr val="tx1"/>
                </a:solidFill>
              </a:rPr>
              <a:t>stores</a:t>
            </a:r>
          </a:p>
          <a:p>
            <a:pPr algn="just">
              <a:buFont typeface="Wingdings" pitchFamily="2" charset="2"/>
              <a:buChar char="§"/>
              <a:defRPr/>
            </a:pPr>
            <a:r>
              <a:rPr lang="en-US" sz="2400" dirty="0" smtClean="0">
                <a:solidFill>
                  <a:schemeClr val="tx1"/>
                </a:solidFill>
              </a:rPr>
              <a:t> The nontrivial extraction of implicit, previously unknown, and potentially useful information from data. </a:t>
            </a:r>
            <a:r>
              <a:rPr lang="en-US" sz="2000" dirty="0" err="1" smtClean="0">
                <a:solidFill>
                  <a:schemeClr val="tx1"/>
                </a:solidFill>
              </a:rPr>
              <a:t>Frawley</a:t>
            </a:r>
            <a:r>
              <a:rPr lang="en-US" sz="2000" dirty="0" smtClean="0">
                <a:solidFill>
                  <a:schemeClr val="tx1"/>
                </a:solidFill>
              </a:rPr>
              <a:t>, </a:t>
            </a:r>
            <a:r>
              <a:rPr lang="en-US" sz="2000" dirty="0" err="1" smtClean="0">
                <a:solidFill>
                  <a:schemeClr val="tx1"/>
                </a:solidFill>
              </a:rPr>
              <a:t>Piatetsky</a:t>
            </a:r>
            <a:r>
              <a:rPr lang="en-US" sz="2000" dirty="0" smtClean="0">
                <a:solidFill>
                  <a:schemeClr val="tx1"/>
                </a:solidFill>
              </a:rPr>
              <a:t>-Shapiro, and </a:t>
            </a:r>
            <a:r>
              <a:rPr lang="en-US" sz="2000" dirty="0" err="1" smtClean="0">
                <a:solidFill>
                  <a:schemeClr val="tx1"/>
                </a:solidFill>
              </a:rPr>
              <a:t>Matheus</a:t>
            </a:r>
            <a:r>
              <a:rPr lang="en-US" sz="2000" dirty="0" smtClean="0">
                <a:solidFill>
                  <a:schemeClr val="tx1"/>
                </a:solidFill>
              </a:rPr>
              <a:t> (1992)</a:t>
            </a:r>
            <a:endParaRPr lang="en-US" sz="2000" dirty="0">
              <a:solidFill>
                <a:schemeClr val="tx1"/>
              </a:solidFill>
            </a:endParaRPr>
          </a:p>
          <a:p>
            <a:pPr algn="l">
              <a:buFont typeface="Wingdings" pitchFamily="2" charset="2"/>
              <a:buChar char="§"/>
              <a:defRPr/>
            </a:pPr>
            <a:r>
              <a:rPr lang="en-US" sz="2400" dirty="0">
                <a:solidFill>
                  <a:schemeClr val="tx1"/>
                </a:solidFill>
              </a:rPr>
              <a:t> </a:t>
            </a:r>
            <a:r>
              <a:rPr lang="en-US" sz="2400" dirty="0" smtClean="0">
                <a:solidFill>
                  <a:schemeClr val="tx1"/>
                </a:solidFill>
              </a:rPr>
              <a:t> Knowledge discovery from data (KDD) </a:t>
            </a:r>
          </a:p>
        </p:txBody>
      </p:sp>
      <p:sp>
        <p:nvSpPr>
          <p:cNvPr id="13" name="TextBox 12"/>
          <p:cNvSpPr txBox="1"/>
          <p:nvPr/>
        </p:nvSpPr>
        <p:spPr>
          <a:xfrm>
            <a:off x="457200" y="228600"/>
            <a:ext cx="6705600" cy="502702"/>
          </a:xfrm>
          <a:prstGeom prst="rect">
            <a:avLst/>
          </a:prstGeom>
          <a:noFill/>
        </p:spPr>
        <p:txBody>
          <a:bodyPr>
            <a:spAutoFit/>
          </a:bodyPr>
          <a:lstStyle/>
          <a:p>
            <a:pPr fontAlgn="auto">
              <a:spcBef>
                <a:spcPts val="0"/>
              </a:spcBef>
              <a:spcAft>
                <a:spcPts val="0"/>
              </a:spcAft>
              <a:defRPr/>
            </a:pPr>
            <a:r>
              <a:rPr lang="en-US" sz="4000" b="1" baseline="-25000" dirty="0" smtClean="0">
                <a:latin typeface="Arial" pitchFamily="34" charset="0"/>
                <a:cs typeface="Arial" pitchFamily="34" charset="0"/>
              </a:rPr>
              <a:t>Ch. 1 Introduction </a:t>
            </a:r>
            <a:endParaRPr lang="en-US" sz="4000" b="1" baseline="-25000" dirty="0">
              <a:latin typeface="Arial" pitchFamily="34" charset="0"/>
              <a:cs typeface="Arial" pitchFamily="34" charset="0"/>
            </a:endParaRP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1</a:t>
            </a:fld>
            <a:endParaRPr lang="en-US" b="1" cap="all" dirty="0">
              <a:solidFill>
                <a:schemeClr val="accent1">
                  <a:lumMod val="75000"/>
                </a:scheme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7" name="Subtitle 16"/>
          <p:cNvSpPr>
            <a:spLocks noGrp="1"/>
          </p:cNvSpPr>
          <p:nvPr>
            <p:ph type="subTitle" idx="1"/>
          </p:nvPr>
        </p:nvSpPr>
        <p:spPr>
          <a:xfrm>
            <a:off x="559158" y="1066800"/>
            <a:ext cx="8203842" cy="4724400"/>
          </a:xfrm>
        </p:spPr>
        <p:txBody>
          <a:bodyPr rtlCol="0">
            <a:normAutofit/>
          </a:bodyPr>
          <a:lstStyle/>
          <a:p>
            <a:pPr marL="457200" indent="-457200" algn="l">
              <a:lnSpc>
                <a:spcPct val="120000"/>
              </a:lnSpc>
              <a:defRPr/>
            </a:pPr>
            <a:r>
              <a:rPr lang="en-US" sz="2400" dirty="0">
                <a:solidFill>
                  <a:schemeClr val="tx1"/>
                </a:solidFill>
              </a:rPr>
              <a:t>Telecom Industry</a:t>
            </a:r>
          </a:p>
          <a:p>
            <a:pPr marL="914400" lvl="1" indent="-457200" algn="l">
              <a:lnSpc>
                <a:spcPct val="120000"/>
              </a:lnSpc>
              <a:buFont typeface="Wingdings" pitchFamily="2" charset="2"/>
              <a:buChar char="§"/>
              <a:defRPr/>
            </a:pPr>
            <a:r>
              <a:rPr lang="en-US" sz="2000" dirty="0">
                <a:solidFill>
                  <a:schemeClr val="tx1"/>
                </a:solidFill>
              </a:rPr>
              <a:t>Multidimensional analysis of telecommunication data</a:t>
            </a:r>
          </a:p>
          <a:p>
            <a:pPr marL="914400" lvl="1" indent="-457200" algn="l">
              <a:lnSpc>
                <a:spcPct val="120000"/>
              </a:lnSpc>
              <a:buFont typeface="Wingdings" pitchFamily="2" charset="2"/>
              <a:buChar char="§"/>
              <a:defRPr/>
            </a:pPr>
            <a:r>
              <a:rPr lang="en-US" sz="2000" dirty="0">
                <a:solidFill>
                  <a:schemeClr val="tx1"/>
                </a:solidFill>
              </a:rPr>
              <a:t>Fraudulent pattern analysis and the identification of unusual patterns</a:t>
            </a:r>
          </a:p>
          <a:p>
            <a:pPr marL="914400" lvl="1" indent="-457200" algn="l">
              <a:lnSpc>
                <a:spcPct val="120000"/>
              </a:lnSpc>
              <a:buFont typeface="Wingdings" pitchFamily="2" charset="2"/>
              <a:buChar char="§"/>
              <a:defRPr/>
            </a:pPr>
            <a:r>
              <a:rPr lang="en-US" sz="2000" dirty="0">
                <a:solidFill>
                  <a:schemeClr val="tx1"/>
                </a:solidFill>
              </a:rPr>
              <a:t>Multidimensional association and sequential pattern analysis</a:t>
            </a:r>
          </a:p>
          <a:p>
            <a:pPr marL="914400" lvl="1" indent="-457200" algn="l">
              <a:lnSpc>
                <a:spcPct val="120000"/>
              </a:lnSpc>
              <a:buFont typeface="Wingdings" pitchFamily="2" charset="2"/>
              <a:buChar char="§"/>
              <a:defRPr/>
            </a:pPr>
            <a:r>
              <a:rPr lang="en-US" sz="2000" dirty="0">
                <a:solidFill>
                  <a:schemeClr val="tx1"/>
                </a:solidFill>
              </a:rPr>
              <a:t>Mobile telecommunication services</a:t>
            </a:r>
          </a:p>
          <a:p>
            <a:pPr marL="914400" lvl="1" indent="-457200" algn="l">
              <a:lnSpc>
                <a:spcPct val="120000"/>
              </a:lnSpc>
              <a:buFont typeface="Wingdings" pitchFamily="2" charset="2"/>
              <a:buChar char="§"/>
              <a:defRPr/>
            </a:pPr>
            <a:r>
              <a:rPr lang="en-US" sz="2000" dirty="0">
                <a:solidFill>
                  <a:schemeClr val="tx1"/>
                </a:solidFill>
              </a:rPr>
              <a:t>Use of visualization tools in telecommunication data analysis</a:t>
            </a:r>
          </a:p>
          <a:p>
            <a:pPr marL="457200" indent="-457200" algn="l">
              <a:lnSpc>
                <a:spcPct val="120000"/>
              </a:lnSpc>
              <a:defRPr/>
            </a:pPr>
            <a:r>
              <a:rPr lang="en-US" sz="2400" dirty="0" smtClean="0">
                <a:solidFill>
                  <a:schemeClr val="tx1"/>
                </a:solidFill>
              </a:rPr>
              <a:t>Biomedical Data Analysis</a:t>
            </a:r>
          </a:p>
          <a:p>
            <a:pPr marL="914400" lvl="1" indent="-457200" algn="l">
              <a:lnSpc>
                <a:spcPct val="120000"/>
              </a:lnSpc>
              <a:buFont typeface="Wingdings" pitchFamily="2" charset="2"/>
              <a:buChar char="§"/>
              <a:defRPr/>
            </a:pPr>
            <a:r>
              <a:rPr lang="en-US" sz="2000" dirty="0" smtClean="0">
                <a:solidFill>
                  <a:schemeClr val="tx1"/>
                </a:solidFill>
              </a:rPr>
              <a:t>Analysis of different kinds of patterns e.g. DNA or other</a:t>
            </a:r>
            <a:endParaRPr lang="en-US" sz="2400" dirty="0" smtClean="0">
              <a:solidFill>
                <a:schemeClr val="tx1"/>
              </a:solidFill>
            </a:endParaRPr>
          </a:p>
          <a:p>
            <a:pPr marL="457200" indent="-457200" algn="l">
              <a:lnSpc>
                <a:spcPct val="120000"/>
              </a:lnSpc>
              <a:buFont typeface="Wingdings" pitchFamily="2" charset="2"/>
              <a:buChar char="§"/>
              <a:defRPr/>
            </a:pPr>
            <a:r>
              <a:rPr lang="en-US" sz="2400" dirty="0" smtClean="0">
                <a:solidFill>
                  <a:schemeClr val="tx1"/>
                </a:solidFill>
              </a:rPr>
              <a:t>And many more…..</a:t>
            </a:r>
          </a:p>
        </p:txBody>
      </p:sp>
      <p:sp>
        <p:nvSpPr>
          <p:cNvPr id="13" name="TextBox 12"/>
          <p:cNvSpPr txBox="1"/>
          <p:nvPr/>
        </p:nvSpPr>
        <p:spPr>
          <a:xfrm>
            <a:off x="457200" y="228600"/>
            <a:ext cx="7620000" cy="502702"/>
          </a:xfrm>
          <a:prstGeom prst="rect">
            <a:avLst/>
          </a:prstGeom>
          <a:noFill/>
        </p:spPr>
        <p:txBody>
          <a:bodyPr wrap="square">
            <a:spAutoFit/>
          </a:bodyPr>
          <a:lstStyle/>
          <a:p>
            <a:pPr fontAlgn="auto">
              <a:spcBef>
                <a:spcPts val="0"/>
              </a:spcBef>
              <a:spcAft>
                <a:spcPts val="0"/>
              </a:spcAft>
              <a:defRPr/>
            </a:pPr>
            <a:r>
              <a:rPr lang="en-US" sz="4000" b="1" baseline="-25000" dirty="0" smtClean="0">
                <a:latin typeface="Arial" pitchFamily="34" charset="0"/>
                <a:cs typeface="Arial" pitchFamily="34" charset="0"/>
              </a:rPr>
              <a:t>Data Mining Application</a:t>
            </a:r>
            <a:endParaRPr lang="en-US" sz="4000" b="1" baseline="-25000" dirty="0">
              <a:latin typeface="Arial" pitchFamily="34" charset="0"/>
              <a:cs typeface="Arial" pitchFamily="34" charset="0"/>
            </a:endParaRP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10</a:t>
            </a:fld>
            <a:endParaRPr lang="en-US" b="1" cap="all" dirty="0">
              <a:solidFill>
                <a:schemeClr val="accent1">
                  <a:lumMod val="75000"/>
                </a:scheme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6969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1" name="Slide Number Placeholder 9"/>
          <p:cNvSpPr>
            <a:spLocks noGrp="1"/>
          </p:cNvSpPr>
          <p:nvPr>
            <p:ph type="sldNum" sz="quarter" idx="12"/>
          </p:nvPr>
        </p:nvSpPr>
        <p:spPr>
          <a:xfrm>
            <a:off x="381000" y="6416675"/>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2</a:t>
            </a:fld>
            <a:endParaRPr lang="en-US" b="1" cap="all" dirty="0">
              <a:solidFill>
                <a:schemeClr val="accent1">
                  <a:lumMod val="75000"/>
                </a:schemeClr>
              </a:solidFill>
            </a:endParaRPr>
          </a:p>
        </p:txBody>
      </p:sp>
      <p:sp>
        <p:nvSpPr>
          <p:cNvPr id="10" name="TextBox 9"/>
          <p:cNvSpPr txBox="1"/>
          <p:nvPr/>
        </p:nvSpPr>
        <p:spPr>
          <a:xfrm>
            <a:off x="2391913" y="5772090"/>
            <a:ext cx="3750129" cy="400110"/>
          </a:xfrm>
          <a:prstGeom prst="rect">
            <a:avLst/>
          </a:prstGeom>
          <a:noFill/>
        </p:spPr>
        <p:txBody>
          <a:bodyPr wrap="none" rtlCol="0">
            <a:spAutoFit/>
          </a:bodyPr>
          <a:lstStyle/>
          <a:p>
            <a:r>
              <a:rPr lang="en-US" sz="2000" b="1" dirty="0" smtClean="0"/>
              <a:t>Fig. Knowledge Discovery Process</a:t>
            </a:r>
            <a:endParaRPr lang="en-US" sz="2000" b="1" dirty="0"/>
          </a:p>
        </p:txBody>
      </p:sp>
      <p:sp>
        <p:nvSpPr>
          <p:cNvPr id="12" name="TextBox 11"/>
          <p:cNvSpPr txBox="1"/>
          <p:nvPr/>
        </p:nvSpPr>
        <p:spPr>
          <a:xfrm>
            <a:off x="457200" y="106898"/>
            <a:ext cx="6705600" cy="502702"/>
          </a:xfrm>
          <a:prstGeom prst="rect">
            <a:avLst/>
          </a:prstGeom>
          <a:noFill/>
        </p:spPr>
        <p:txBody>
          <a:bodyPr>
            <a:spAutoFit/>
          </a:bodyPr>
          <a:lstStyle/>
          <a:p>
            <a:pPr fontAlgn="auto">
              <a:spcBef>
                <a:spcPts val="0"/>
              </a:spcBef>
              <a:spcAft>
                <a:spcPts val="0"/>
              </a:spcAft>
              <a:defRPr/>
            </a:pPr>
            <a:r>
              <a:rPr lang="en-US" sz="4000" b="1" baseline="-25000" dirty="0" smtClean="0">
                <a:latin typeface="Arial" pitchFamily="34" charset="0"/>
                <a:cs typeface="Arial" pitchFamily="34" charset="0"/>
              </a:rPr>
              <a:t>Introduction </a:t>
            </a:r>
            <a:endParaRPr lang="en-US" sz="4000" b="1" baseline="-25000" dirty="0">
              <a:latin typeface="Arial" pitchFamily="34" charset="0"/>
              <a:cs typeface="Arial" pitchFamily="34" charset="0"/>
            </a:endParaRPr>
          </a:p>
        </p:txBody>
      </p:sp>
      <p:sp>
        <p:nvSpPr>
          <p:cNvPr id="13" name="Rectangle 3"/>
          <p:cNvSpPr txBox="1">
            <a:spLocks noChangeArrowheads="1"/>
          </p:cNvSpPr>
          <p:nvPr/>
        </p:nvSpPr>
        <p:spPr>
          <a:xfrm>
            <a:off x="0" y="838200"/>
            <a:ext cx="4419600" cy="1143000"/>
          </a:xfrm>
          <a:prstGeom prst="rect">
            <a:avLst/>
          </a:prstGeom>
          <a:noFill/>
          <a:ln/>
        </p:spPr>
        <p:txBody>
          <a:bodyPr vert="horz" lIns="92075" tIns="46038" rIns="92075" bIns="46038" rtlCol="0">
            <a:normAutofit lnSpcReduction="10000"/>
          </a:bodyPr>
          <a:lstStyle/>
          <a:p>
            <a:pPr marL="457200" marR="0" lvl="1"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zh-TW" sz="2800" b="0" i="0" u="none" strike="noStrike" kern="1200" cap="none" spc="0" normalizeH="0" baseline="0" noProof="0" dirty="0" smtClean="0">
                <a:ln>
                  <a:noFill/>
                </a:ln>
                <a:effectLst/>
                <a:uLnTx/>
                <a:uFillTx/>
                <a:latin typeface="Times New Roman" pitchFamily="18" charset="0"/>
                <a:ea typeface="+mn-ea"/>
                <a:cs typeface="+mn-cs"/>
              </a:rPr>
              <a:t>Data mining—core of knowledge discovery process</a:t>
            </a:r>
            <a:endParaRPr kumimoji="0" lang="en-US" altLang="zh-TW" sz="2200" b="1" i="0" u="none" strike="noStrike" kern="1200" cap="none" spc="0" normalizeH="0" baseline="0" noProof="0" dirty="0">
              <a:ln>
                <a:noFill/>
              </a:ln>
              <a:effectLst/>
              <a:uLnTx/>
              <a:uFillTx/>
              <a:latin typeface="Times New Roman" pitchFamily="18" charset="0"/>
              <a:ea typeface="+mn-ea"/>
              <a:cs typeface="+mn-cs"/>
            </a:endParaRPr>
          </a:p>
        </p:txBody>
      </p:sp>
      <p:sp>
        <p:nvSpPr>
          <p:cNvPr id="14" name="Line 4"/>
          <p:cNvSpPr>
            <a:spLocks noChangeShapeType="1"/>
          </p:cNvSpPr>
          <p:nvPr/>
        </p:nvSpPr>
        <p:spPr bwMode="auto">
          <a:xfrm flipV="1">
            <a:off x="1219200" y="48768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US"/>
          </a:p>
        </p:txBody>
      </p:sp>
      <p:sp>
        <p:nvSpPr>
          <p:cNvPr id="15" name="Line 5"/>
          <p:cNvSpPr>
            <a:spLocks noChangeShapeType="1"/>
          </p:cNvSpPr>
          <p:nvPr/>
        </p:nvSpPr>
        <p:spPr bwMode="auto">
          <a:xfrm flipV="1">
            <a:off x="6781800" y="13716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US"/>
          </a:p>
        </p:txBody>
      </p:sp>
      <p:sp>
        <p:nvSpPr>
          <p:cNvPr id="16" name="Line 6"/>
          <p:cNvSpPr>
            <a:spLocks noChangeShapeType="1"/>
          </p:cNvSpPr>
          <p:nvPr/>
        </p:nvSpPr>
        <p:spPr bwMode="auto">
          <a:xfrm flipV="1">
            <a:off x="5105400" y="24384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US"/>
          </a:p>
        </p:txBody>
      </p:sp>
      <p:sp>
        <p:nvSpPr>
          <p:cNvPr id="17" name="Line 7"/>
          <p:cNvSpPr>
            <a:spLocks noChangeShapeType="1"/>
          </p:cNvSpPr>
          <p:nvPr/>
        </p:nvSpPr>
        <p:spPr bwMode="auto">
          <a:xfrm flipV="1">
            <a:off x="3276600" y="35052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US"/>
          </a:p>
        </p:txBody>
      </p:sp>
      <p:sp>
        <p:nvSpPr>
          <p:cNvPr id="18" name="Oval 8"/>
          <p:cNvSpPr>
            <a:spLocks noChangeArrowheads="1"/>
          </p:cNvSpPr>
          <p:nvPr/>
        </p:nvSpPr>
        <p:spPr bwMode="auto">
          <a:xfrm>
            <a:off x="228600" y="5334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19" name="Rectangle 9"/>
          <p:cNvSpPr>
            <a:spLocks noChangeArrowheads="1"/>
          </p:cNvSpPr>
          <p:nvPr/>
        </p:nvSpPr>
        <p:spPr bwMode="auto">
          <a:xfrm>
            <a:off x="228600" y="54102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US"/>
          </a:p>
        </p:txBody>
      </p:sp>
      <p:sp>
        <p:nvSpPr>
          <p:cNvPr id="20" name="Oval 10"/>
          <p:cNvSpPr>
            <a:spLocks noChangeArrowheads="1"/>
          </p:cNvSpPr>
          <p:nvPr/>
        </p:nvSpPr>
        <p:spPr bwMode="auto">
          <a:xfrm>
            <a:off x="228600" y="5715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21" name="Oval 11"/>
          <p:cNvSpPr>
            <a:spLocks noChangeArrowheads="1"/>
          </p:cNvSpPr>
          <p:nvPr/>
        </p:nvSpPr>
        <p:spPr bwMode="auto">
          <a:xfrm>
            <a:off x="609600" y="5715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22" name="Rectangle 12"/>
          <p:cNvSpPr>
            <a:spLocks noChangeArrowheads="1"/>
          </p:cNvSpPr>
          <p:nvPr/>
        </p:nvSpPr>
        <p:spPr bwMode="auto">
          <a:xfrm>
            <a:off x="609600" y="57912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US"/>
          </a:p>
        </p:txBody>
      </p:sp>
      <p:sp>
        <p:nvSpPr>
          <p:cNvPr id="23" name="Oval 13"/>
          <p:cNvSpPr>
            <a:spLocks noChangeArrowheads="1"/>
          </p:cNvSpPr>
          <p:nvPr/>
        </p:nvSpPr>
        <p:spPr bwMode="auto">
          <a:xfrm>
            <a:off x="609600" y="6096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24" name="Oval 14"/>
          <p:cNvSpPr>
            <a:spLocks noChangeArrowheads="1"/>
          </p:cNvSpPr>
          <p:nvPr/>
        </p:nvSpPr>
        <p:spPr bwMode="auto">
          <a:xfrm>
            <a:off x="1295400" y="54864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25" name="Rectangle 15"/>
          <p:cNvSpPr>
            <a:spLocks noChangeArrowheads="1"/>
          </p:cNvSpPr>
          <p:nvPr/>
        </p:nvSpPr>
        <p:spPr bwMode="auto">
          <a:xfrm>
            <a:off x="1295400" y="55626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US"/>
          </a:p>
        </p:txBody>
      </p:sp>
      <p:sp>
        <p:nvSpPr>
          <p:cNvPr id="26" name="Oval 16"/>
          <p:cNvSpPr>
            <a:spLocks noChangeArrowheads="1"/>
          </p:cNvSpPr>
          <p:nvPr/>
        </p:nvSpPr>
        <p:spPr bwMode="auto">
          <a:xfrm>
            <a:off x="1295400" y="58674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US"/>
          </a:p>
        </p:txBody>
      </p:sp>
      <p:sp>
        <p:nvSpPr>
          <p:cNvPr id="27" name="Text Box 17"/>
          <p:cNvSpPr txBox="1">
            <a:spLocks noChangeArrowheads="1"/>
          </p:cNvSpPr>
          <p:nvPr/>
        </p:nvSpPr>
        <p:spPr bwMode="auto">
          <a:xfrm>
            <a:off x="304800" y="4648200"/>
            <a:ext cx="1743075" cy="396875"/>
          </a:xfrm>
          <a:prstGeom prst="rect">
            <a:avLst/>
          </a:prstGeom>
          <a:noFill/>
          <a:ln w="12700">
            <a:noFill/>
            <a:miter lim="800000"/>
            <a:headEnd type="none" w="sm" len="sm"/>
            <a:tailEnd type="none" w="sm" len="sm"/>
          </a:ln>
          <a:effectLst/>
        </p:spPr>
        <p:txBody>
          <a:bodyPr wrap="none">
            <a:spAutoFit/>
          </a:bodyPr>
          <a:lstStyle/>
          <a:p>
            <a:r>
              <a:rPr kumimoji="0" lang="en-US" altLang="zh-TW" sz="2000" b="1">
                <a:latin typeface="Times New Roman" pitchFamily="18" charset="0"/>
              </a:rPr>
              <a:t>Data Cleaning</a:t>
            </a:r>
            <a:endParaRPr kumimoji="0" lang="en-US" altLang="zh-TW">
              <a:latin typeface="Times New Roman" pitchFamily="18" charset="0"/>
            </a:endParaRPr>
          </a:p>
        </p:txBody>
      </p:sp>
      <p:sp>
        <p:nvSpPr>
          <p:cNvPr id="28" name="Text Box 18"/>
          <p:cNvSpPr txBox="1">
            <a:spLocks noChangeArrowheads="1"/>
          </p:cNvSpPr>
          <p:nvPr/>
        </p:nvSpPr>
        <p:spPr bwMode="auto">
          <a:xfrm>
            <a:off x="1600200" y="5181600"/>
            <a:ext cx="1995488" cy="396875"/>
          </a:xfrm>
          <a:prstGeom prst="rect">
            <a:avLst/>
          </a:prstGeom>
          <a:noFill/>
          <a:ln w="12700">
            <a:noFill/>
            <a:miter lim="800000"/>
            <a:headEnd type="none" w="sm" len="sm"/>
            <a:tailEnd type="none" w="sm" len="sm"/>
          </a:ln>
          <a:effectLst/>
        </p:spPr>
        <p:txBody>
          <a:bodyPr wrap="none">
            <a:spAutoFit/>
          </a:bodyPr>
          <a:lstStyle/>
          <a:p>
            <a:r>
              <a:rPr kumimoji="0" lang="en-US" altLang="zh-TW" sz="2000" b="1">
                <a:latin typeface="Times New Roman" pitchFamily="18" charset="0"/>
              </a:rPr>
              <a:t>Data Integration</a:t>
            </a:r>
            <a:endParaRPr kumimoji="0" lang="en-US" altLang="zh-TW">
              <a:latin typeface="Times New Roman" pitchFamily="18" charset="0"/>
            </a:endParaRPr>
          </a:p>
        </p:txBody>
      </p:sp>
      <p:sp>
        <p:nvSpPr>
          <p:cNvPr id="29" name="Text Box 19"/>
          <p:cNvSpPr txBox="1">
            <a:spLocks noChangeArrowheads="1"/>
          </p:cNvSpPr>
          <p:nvPr/>
        </p:nvSpPr>
        <p:spPr bwMode="auto">
          <a:xfrm>
            <a:off x="1371600" y="6019800"/>
            <a:ext cx="1447800" cy="396875"/>
          </a:xfrm>
          <a:prstGeom prst="rect">
            <a:avLst/>
          </a:prstGeom>
          <a:noFill/>
          <a:ln w="12700">
            <a:noFill/>
            <a:miter lim="800000"/>
            <a:headEnd type="none" w="sm" len="sm"/>
            <a:tailEnd type="none" w="sm" len="sm"/>
          </a:ln>
          <a:effectLst/>
        </p:spPr>
        <p:txBody>
          <a:bodyPr>
            <a:spAutoFit/>
          </a:bodyPr>
          <a:lstStyle/>
          <a:p>
            <a:r>
              <a:rPr kumimoji="0" lang="en-US" altLang="zh-TW" sz="2000" b="1">
                <a:solidFill>
                  <a:srgbClr val="000099"/>
                </a:solidFill>
                <a:latin typeface="Times New Roman" pitchFamily="18" charset="0"/>
              </a:rPr>
              <a:t>Databases</a:t>
            </a:r>
          </a:p>
        </p:txBody>
      </p:sp>
      <p:sp>
        <p:nvSpPr>
          <p:cNvPr id="30" name="Text Box 20"/>
          <p:cNvSpPr txBox="1">
            <a:spLocks noChangeArrowheads="1"/>
          </p:cNvSpPr>
          <p:nvPr/>
        </p:nvSpPr>
        <p:spPr bwMode="auto">
          <a:xfrm>
            <a:off x="1066800" y="3886200"/>
            <a:ext cx="1997075" cy="396875"/>
          </a:xfrm>
          <a:prstGeom prst="rect">
            <a:avLst/>
          </a:prstGeom>
          <a:noFill/>
          <a:ln w="12700">
            <a:noFill/>
            <a:miter lim="800000"/>
            <a:headEnd type="none" w="sm" len="sm"/>
            <a:tailEnd type="none" w="sm" len="sm"/>
          </a:ln>
          <a:effectLst/>
        </p:spPr>
        <p:txBody>
          <a:bodyPr>
            <a:spAutoFit/>
          </a:bodyPr>
          <a:lstStyle/>
          <a:p>
            <a:r>
              <a:rPr kumimoji="0" lang="en-US" altLang="zh-TW" sz="2000" b="1">
                <a:solidFill>
                  <a:srgbClr val="000099"/>
                </a:solidFill>
                <a:latin typeface="Times New Roman" pitchFamily="18" charset="0"/>
              </a:rPr>
              <a:t>Data Warehouse</a:t>
            </a:r>
          </a:p>
        </p:txBody>
      </p:sp>
      <p:sp>
        <p:nvSpPr>
          <p:cNvPr id="31" name="Rectangle 21"/>
          <p:cNvSpPr>
            <a:spLocks noChangeArrowheads="1"/>
          </p:cNvSpPr>
          <p:nvPr/>
        </p:nvSpPr>
        <p:spPr bwMode="auto">
          <a:xfrm>
            <a:off x="2362200" y="4343400"/>
            <a:ext cx="685800" cy="6858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2" name="Rectangle 22"/>
          <p:cNvSpPr>
            <a:spLocks noChangeArrowheads="1"/>
          </p:cNvSpPr>
          <p:nvPr/>
        </p:nvSpPr>
        <p:spPr bwMode="auto">
          <a:xfrm>
            <a:off x="4419600" y="3200400"/>
            <a:ext cx="457200" cy="4572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3" name="Rectangle 23"/>
          <p:cNvSpPr>
            <a:spLocks noChangeArrowheads="1"/>
          </p:cNvSpPr>
          <p:nvPr/>
        </p:nvSpPr>
        <p:spPr bwMode="auto">
          <a:xfrm>
            <a:off x="6477000" y="1752600"/>
            <a:ext cx="76200" cy="609600"/>
          </a:xfrm>
          <a:prstGeom prst="rect">
            <a:avLst/>
          </a:prstGeom>
          <a:solidFill>
            <a:schemeClr val="hlink"/>
          </a:solidFill>
          <a:ln w="12700">
            <a:solidFill>
              <a:schemeClr val="tx1"/>
            </a:solidFill>
            <a:miter lim="800000"/>
            <a:headEnd type="none" w="sm" len="sm"/>
            <a:tailEnd type="none" w="sm" len="sm"/>
          </a:ln>
          <a:effectLst/>
        </p:spPr>
        <p:txBody>
          <a:bodyPr wrap="none" anchor="ctr"/>
          <a:lstStyle/>
          <a:p>
            <a:endParaRPr lang="en-US"/>
          </a:p>
        </p:txBody>
      </p:sp>
      <p:sp>
        <p:nvSpPr>
          <p:cNvPr id="34" name="Rectangle 24"/>
          <p:cNvSpPr>
            <a:spLocks noChangeArrowheads="1"/>
          </p:cNvSpPr>
          <p:nvPr/>
        </p:nvSpPr>
        <p:spPr bwMode="auto">
          <a:xfrm>
            <a:off x="6553200" y="1981200"/>
            <a:ext cx="76200" cy="3810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35" name="Rectangle 25"/>
          <p:cNvSpPr>
            <a:spLocks noChangeArrowheads="1"/>
          </p:cNvSpPr>
          <p:nvPr/>
        </p:nvSpPr>
        <p:spPr bwMode="auto">
          <a:xfrm>
            <a:off x="6400800" y="1905000"/>
            <a:ext cx="762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6" name="Rectangle 26"/>
          <p:cNvSpPr>
            <a:spLocks noChangeArrowheads="1"/>
          </p:cNvSpPr>
          <p:nvPr/>
        </p:nvSpPr>
        <p:spPr bwMode="auto">
          <a:xfrm>
            <a:off x="6629400" y="2133600"/>
            <a:ext cx="76200" cy="228600"/>
          </a:xfrm>
          <a:prstGeom prst="rect">
            <a:avLst/>
          </a:pr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7" name="Rectangle 27"/>
          <p:cNvSpPr>
            <a:spLocks noChangeArrowheads="1"/>
          </p:cNvSpPr>
          <p:nvPr/>
        </p:nvSpPr>
        <p:spPr bwMode="auto">
          <a:xfrm>
            <a:off x="6172200" y="2362200"/>
            <a:ext cx="685800" cy="76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8" name="Rectangle 28"/>
          <p:cNvSpPr>
            <a:spLocks noChangeArrowheads="1"/>
          </p:cNvSpPr>
          <p:nvPr/>
        </p:nvSpPr>
        <p:spPr bwMode="auto">
          <a:xfrm>
            <a:off x="6248400" y="2133600"/>
            <a:ext cx="152400" cy="228600"/>
          </a:xfrm>
          <a:prstGeom prst="rect">
            <a:avLst/>
          </a:prstGeom>
          <a:solidFill>
            <a:srgbClr val="FF99FF"/>
          </a:solidFill>
          <a:ln w="12700">
            <a:solidFill>
              <a:schemeClr val="tx1"/>
            </a:solidFill>
            <a:miter lim="800000"/>
            <a:headEnd type="none" w="sm" len="sm"/>
            <a:tailEnd type="none" w="sm" len="sm"/>
          </a:ln>
          <a:effectLst/>
        </p:spPr>
        <p:txBody>
          <a:bodyPr wrap="none" anchor="ctr"/>
          <a:lstStyle/>
          <a:p>
            <a:endParaRPr lang="en-US"/>
          </a:p>
        </p:txBody>
      </p:sp>
      <p:sp>
        <p:nvSpPr>
          <p:cNvPr id="39" name="WordArt 29"/>
          <p:cNvSpPr>
            <a:spLocks noChangeArrowheads="1" noChangeShapeType="1" noTextEdit="1"/>
          </p:cNvSpPr>
          <p:nvPr/>
        </p:nvSpPr>
        <p:spPr bwMode="auto">
          <a:xfrm>
            <a:off x="7086600" y="762000"/>
            <a:ext cx="1743075" cy="612775"/>
          </a:xfrm>
          <a:prstGeom prst="rect">
            <a:avLst/>
          </a:prstGeom>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sz="2800" kern="10" dirty="0">
                <a:ln w="9525">
                  <a:round/>
                  <a:headEnd type="none" w="sm" len="sm"/>
                  <a:tailEnd type="none" w="sm" len="sm"/>
                </a:ln>
                <a:gradFill rotWithShape="0">
                  <a:gsLst>
                    <a:gs pos="0">
                      <a:srgbClr val="FFE701"/>
                    </a:gs>
                    <a:gs pos="100000">
                      <a:srgbClr val="FE3E02"/>
                    </a:gs>
                  </a:gsLst>
                  <a:lin ang="5400000" scaled="1"/>
                </a:gradFill>
                <a:latin typeface="Impact"/>
              </a:rPr>
              <a:t>Knowledge</a:t>
            </a:r>
          </a:p>
        </p:txBody>
      </p:sp>
      <p:sp>
        <p:nvSpPr>
          <p:cNvPr id="40" name="Text Box 30"/>
          <p:cNvSpPr txBox="1">
            <a:spLocks noChangeArrowheads="1"/>
          </p:cNvSpPr>
          <p:nvPr/>
        </p:nvSpPr>
        <p:spPr bwMode="auto">
          <a:xfrm>
            <a:off x="2514600" y="3048000"/>
            <a:ext cx="2278063" cy="396875"/>
          </a:xfrm>
          <a:prstGeom prst="rect">
            <a:avLst/>
          </a:prstGeom>
          <a:noFill/>
          <a:ln w="12700">
            <a:noFill/>
            <a:miter lim="800000"/>
            <a:headEnd type="none" w="sm" len="sm"/>
            <a:tailEnd type="none" w="sm" len="sm"/>
          </a:ln>
          <a:effectLst/>
        </p:spPr>
        <p:txBody>
          <a:bodyPr wrap="none">
            <a:spAutoFit/>
          </a:bodyPr>
          <a:lstStyle/>
          <a:p>
            <a:r>
              <a:rPr kumimoji="0" lang="en-US" altLang="zh-TW" sz="2000" b="1">
                <a:solidFill>
                  <a:srgbClr val="000099"/>
                </a:solidFill>
                <a:latin typeface="Times New Roman" pitchFamily="18" charset="0"/>
              </a:rPr>
              <a:t>Task-relevant Data</a:t>
            </a:r>
          </a:p>
        </p:txBody>
      </p:sp>
      <p:sp>
        <p:nvSpPr>
          <p:cNvPr id="41" name="Text Box 31"/>
          <p:cNvSpPr txBox="1">
            <a:spLocks noChangeArrowheads="1"/>
          </p:cNvSpPr>
          <p:nvPr/>
        </p:nvSpPr>
        <p:spPr bwMode="auto">
          <a:xfrm>
            <a:off x="3641725" y="3824288"/>
            <a:ext cx="1155700" cy="396875"/>
          </a:xfrm>
          <a:prstGeom prst="rect">
            <a:avLst/>
          </a:prstGeom>
          <a:noFill/>
          <a:ln w="12700">
            <a:noFill/>
            <a:miter lim="800000"/>
            <a:headEnd type="none" w="sm" len="sm"/>
            <a:tailEnd type="none" w="sm" len="sm"/>
          </a:ln>
          <a:effectLst/>
        </p:spPr>
        <p:txBody>
          <a:bodyPr wrap="none">
            <a:spAutoFit/>
          </a:bodyPr>
          <a:lstStyle/>
          <a:p>
            <a:r>
              <a:rPr kumimoji="0" lang="en-US" altLang="zh-TW" sz="2000" b="1">
                <a:latin typeface="Times New Roman" pitchFamily="18" charset="0"/>
              </a:rPr>
              <a:t>Selection</a:t>
            </a:r>
          </a:p>
        </p:txBody>
      </p:sp>
      <p:sp>
        <p:nvSpPr>
          <p:cNvPr id="42" name="Text Box 32"/>
          <p:cNvSpPr txBox="1">
            <a:spLocks noChangeArrowheads="1"/>
          </p:cNvSpPr>
          <p:nvPr/>
        </p:nvSpPr>
        <p:spPr bwMode="auto">
          <a:xfrm>
            <a:off x="4267200" y="2362200"/>
            <a:ext cx="1558925" cy="396875"/>
          </a:xfrm>
          <a:prstGeom prst="rect">
            <a:avLst/>
          </a:prstGeom>
          <a:noFill/>
          <a:ln w="12700">
            <a:noFill/>
            <a:miter lim="800000"/>
            <a:headEnd type="none" w="sm" len="sm"/>
            <a:tailEnd type="none" w="sm" len="sm"/>
          </a:ln>
          <a:effectLst/>
        </p:spPr>
        <p:txBody>
          <a:bodyPr wrap="none">
            <a:spAutoFit/>
          </a:bodyPr>
          <a:lstStyle/>
          <a:p>
            <a:r>
              <a:rPr kumimoji="0" lang="en-US" altLang="zh-TW" sz="2000" b="1" dirty="0">
                <a:solidFill>
                  <a:schemeClr val="hlink"/>
                </a:solidFill>
                <a:latin typeface="Times New Roman" pitchFamily="18" charset="0"/>
              </a:rPr>
              <a:t>Data Mining</a:t>
            </a:r>
          </a:p>
        </p:txBody>
      </p:sp>
      <p:sp>
        <p:nvSpPr>
          <p:cNvPr id="43" name="Text Box 33"/>
          <p:cNvSpPr txBox="1">
            <a:spLocks noChangeArrowheads="1"/>
          </p:cNvSpPr>
          <p:nvPr/>
        </p:nvSpPr>
        <p:spPr bwMode="auto">
          <a:xfrm>
            <a:off x="5257800" y="1447800"/>
            <a:ext cx="2249488" cy="396875"/>
          </a:xfrm>
          <a:prstGeom prst="rect">
            <a:avLst/>
          </a:prstGeom>
          <a:noFill/>
          <a:ln w="12700">
            <a:noFill/>
            <a:miter lim="800000"/>
            <a:headEnd type="none" w="sm" len="sm"/>
            <a:tailEnd type="none" w="sm" len="sm"/>
          </a:ln>
          <a:effectLst/>
        </p:spPr>
        <p:txBody>
          <a:bodyPr wrap="none">
            <a:spAutoFit/>
          </a:bodyPr>
          <a:lstStyle/>
          <a:p>
            <a:r>
              <a:rPr kumimoji="0" lang="en-US" altLang="zh-TW" sz="2000" b="1">
                <a:latin typeface="Times New Roman" pitchFamily="18" charset="0"/>
              </a:rPr>
              <a:t>Pattern Evaluation</a:t>
            </a:r>
          </a:p>
        </p:txBody>
      </p:sp>
      <p:sp>
        <p:nvSpPr>
          <p:cNvPr id="44" name="Line 34"/>
          <p:cNvSpPr>
            <a:spLocks noChangeShapeType="1"/>
          </p:cNvSpPr>
          <p:nvPr/>
        </p:nvSpPr>
        <p:spPr bwMode="auto">
          <a:xfrm>
            <a:off x="5638800" y="2895600"/>
            <a:ext cx="0" cy="2133600"/>
          </a:xfrm>
          <a:prstGeom prst="line">
            <a:avLst/>
          </a:prstGeom>
          <a:noFill/>
          <a:ln w="38100">
            <a:solidFill>
              <a:schemeClr val="tx1"/>
            </a:solidFill>
            <a:round/>
            <a:headEnd type="triangle" w="med" len="med"/>
            <a:tailEnd/>
          </a:ln>
          <a:effectLst/>
        </p:spPr>
        <p:txBody>
          <a:bodyPr wrap="none" anchor="ctr"/>
          <a:lstStyle/>
          <a:p>
            <a:endParaRPr lang="en-US"/>
          </a:p>
        </p:txBody>
      </p:sp>
      <p:sp>
        <p:nvSpPr>
          <p:cNvPr id="45" name="Line 35"/>
          <p:cNvSpPr>
            <a:spLocks noChangeShapeType="1"/>
          </p:cNvSpPr>
          <p:nvPr/>
        </p:nvSpPr>
        <p:spPr bwMode="auto">
          <a:xfrm>
            <a:off x="7315200" y="1828800"/>
            <a:ext cx="0" cy="3200400"/>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46" name="Line 36"/>
          <p:cNvSpPr>
            <a:spLocks noChangeShapeType="1"/>
          </p:cNvSpPr>
          <p:nvPr/>
        </p:nvSpPr>
        <p:spPr bwMode="auto">
          <a:xfrm flipH="1">
            <a:off x="3962400" y="5029200"/>
            <a:ext cx="3352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47" name="Line 37"/>
          <p:cNvSpPr>
            <a:spLocks noChangeShapeType="1"/>
          </p:cNvSpPr>
          <p:nvPr/>
        </p:nvSpPr>
        <p:spPr bwMode="auto">
          <a:xfrm flipV="1">
            <a:off x="3962400" y="4114800"/>
            <a:ext cx="0" cy="914400"/>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48" name="Line 38"/>
          <p:cNvSpPr>
            <a:spLocks noChangeShapeType="1"/>
          </p:cNvSpPr>
          <p:nvPr/>
        </p:nvSpPr>
        <p:spPr bwMode="auto">
          <a:xfrm>
            <a:off x="7315200" y="5029200"/>
            <a:ext cx="0" cy="838200"/>
          </a:xfrm>
          <a:prstGeom prst="line">
            <a:avLst/>
          </a:prstGeom>
          <a:noFill/>
          <a:ln w="38100">
            <a:solidFill>
              <a:schemeClr val="tx1"/>
            </a:solidFill>
            <a:prstDash val="sysDot"/>
            <a:round/>
            <a:headEnd type="none" w="sm" len="sm"/>
            <a:tailEnd type="triangle" w="med" len="med"/>
          </a:ln>
          <a:effectLst/>
        </p:spPr>
        <p:txBody>
          <a:bodyPr wrap="none" anchor="ctr"/>
          <a:lstStyle/>
          <a:p>
            <a:endParaRPr lang="en-US"/>
          </a:p>
        </p:txBody>
      </p:sp>
      <p:sp>
        <p:nvSpPr>
          <p:cNvPr id="49" name="Line 39"/>
          <p:cNvSpPr>
            <a:spLocks noChangeShapeType="1"/>
          </p:cNvSpPr>
          <p:nvPr/>
        </p:nvSpPr>
        <p:spPr bwMode="auto">
          <a:xfrm flipH="1">
            <a:off x="2286000" y="5867400"/>
            <a:ext cx="5029200" cy="0"/>
          </a:xfrm>
          <a:prstGeom prst="line">
            <a:avLst/>
          </a:prstGeom>
          <a:noFill/>
          <a:ln w="38100">
            <a:solidFill>
              <a:schemeClr val="tx1"/>
            </a:solidFill>
            <a:prstDash val="sysDot"/>
            <a:round/>
            <a:headEnd type="none" w="sm" len="sm"/>
            <a:tailEnd type="triangle" w="med" len="med"/>
          </a:ln>
          <a:effectLst/>
        </p:spPr>
        <p:txBody>
          <a:bodyPr wrap="none" anchor="ctr"/>
          <a:lstStyle/>
          <a:p>
            <a:endParaRPr lang="en-US"/>
          </a:p>
        </p:txBody>
      </p:sp>
      <p:sp>
        <p:nvSpPr>
          <p:cNvPr id="50" name="Line 40"/>
          <p:cNvSpPr>
            <a:spLocks noChangeShapeType="1"/>
          </p:cNvSpPr>
          <p:nvPr/>
        </p:nvSpPr>
        <p:spPr bwMode="auto">
          <a:xfrm flipH="1" flipV="1">
            <a:off x="1905000" y="5181600"/>
            <a:ext cx="381000" cy="685800"/>
          </a:xfrm>
          <a:prstGeom prst="line">
            <a:avLst/>
          </a:prstGeom>
          <a:noFill/>
          <a:ln w="38100">
            <a:solidFill>
              <a:schemeClr val="tx1"/>
            </a:solidFill>
            <a:prstDash val="sysDot"/>
            <a:round/>
            <a:headEnd type="none" w="sm" len="sm"/>
            <a:tailEnd type="triangle" w="med" len="med"/>
          </a:ln>
          <a:effectLst/>
        </p:spPr>
        <p:txBody>
          <a:bodyPr wrap="none" anchor="ctr"/>
          <a:lstStyle/>
          <a:p>
            <a:endParaRPr lang="en-US"/>
          </a:p>
        </p:txBody>
      </p:sp>
      <p:sp>
        <p:nvSpPr>
          <p:cNvPr id="51" name="Line 41"/>
          <p:cNvSpPr>
            <a:spLocks noChangeShapeType="1"/>
          </p:cNvSpPr>
          <p:nvPr/>
        </p:nvSpPr>
        <p:spPr bwMode="auto">
          <a:xfrm>
            <a:off x="2057400" y="5181600"/>
            <a:ext cx="1600200" cy="0"/>
          </a:xfrm>
          <a:prstGeom prst="line">
            <a:avLst/>
          </a:prstGeom>
          <a:noFill/>
          <a:ln w="28575">
            <a:solidFill>
              <a:schemeClr val="tx1"/>
            </a:solidFill>
            <a:prstDash val="dash"/>
            <a:miter lim="800000"/>
            <a:headEnd/>
            <a:tailEnd/>
          </a:ln>
          <a:effectLst/>
        </p:spPr>
        <p:txBody>
          <a:bodyPr wrap="none"/>
          <a:lstStyle/>
          <a:p>
            <a:endParaRPr lang="en-US"/>
          </a:p>
        </p:txBody>
      </p:sp>
      <p:sp>
        <p:nvSpPr>
          <p:cNvPr id="52" name="Line 42"/>
          <p:cNvSpPr>
            <a:spLocks noChangeShapeType="1"/>
          </p:cNvSpPr>
          <p:nvPr/>
        </p:nvSpPr>
        <p:spPr bwMode="auto">
          <a:xfrm flipV="1">
            <a:off x="3657600" y="3962400"/>
            <a:ext cx="0" cy="1219200"/>
          </a:xfrm>
          <a:prstGeom prst="line">
            <a:avLst/>
          </a:prstGeom>
          <a:noFill/>
          <a:ln w="28575">
            <a:solidFill>
              <a:schemeClr val="tx1"/>
            </a:solidFill>
            <a:prstDash val="dash"/>
            <a:miter lim="800000"/>
            <a:headEnd/>
            <a:tailEnd type="triangle" w="med" len="med"/>
          </a:ln>
          <a:effectLst/>
        </p:spPr>
        <p:txBody>
          <a:bodyPr wrap="none"/>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3</a:t>
            </a:fld>
            <a:endParaRPr lang="en-US" b="1" cap="all" dirty="0">
              <a:solidFill>
                <a:schemeClr val="accent1">
                  <a:lumMod val="75000"/>
                </a:schemeClr>
              </a:solidFill>
            </a:endParaRPr>
          </a:p>
        </p:txBody>
      </p:sp>
      <p:sp>
        <p:nvSpPr>
          <p:cNvPr id="10" name="TextBox 9"/>
          <p:cNvSpPr txBox="1"/>
          <p:nvPr/>
        </p:nvSpPr>
        <p:spPr>
          <a:xfrm>
            <a:off x="1981200" y="5638800"/>
            <a:ext cx="5713937" cy="400110"/>
          </a:xfrm>
          <a:prstGeom prst="rect">
            <a:avLst/>
          </a:prstGeom>
          <a:noFill/>
        </p:spPr>
        <p:txBody>
          <a:bodyPr wrap="none" rtlCol="0">
            <a:spAutoFit/>
          </a:bodyPr>
          <a:lstStyle/>
          <a:p>
            <a:r>
              <a:rPr lang="en-US" sz="2000" b="1" dirty="0" smtClean="0"/>
              <a:t>Fig. Data Mining as confluence of multiple discipline</a:t>
            </a:r>
            <a:endParaRPr lang="en-US" sz="2000" b="1" dirty="0"/>
          </a:p>
        </p:txBody>
      </p:sp>
      <p:sp>
        <p:nvSpPr>
          <p:cNvPr id="12" name="TextBox 11"/>
          <p:cNvSpPr txBox="1"/>
          <p:nvPr/>
        </p:nvSpPr>
        <p:spPr>
          <a:xfrm>
            <a:off x="457200" y="228600"/>
            <a:ext cx="6705600" cy="502702"/>
          </a:xfrm>
          <a:prstGeom prst="rect">
            <a:avLst/>
          </a:prstGeom>
          <a:noFill/>
        </p:spPr>
        <p:txBody>
          <a:bodyPr>
            <a:spAutoFit/>
          </a:bodyPr>
          <a:lstStyle/>
          <a:p>
            <a:pPr fontAlgn="auto">
              <a:spcBef>
                <a:spcPts val="0"/>
              </a:spcBef>
              <a:spcAft>
                <a:spcPts val="0"/>
              </a:spcAft>
              <a:defRPr/>
            </a:pPr>
            <a:r>
              <a:rPr lang="en-US" sz="4000" b="1" baseline="-25000" dirty="0" smtClean="0">
                <a:latin typeface="Arial" pitchFamily="34" charset="0"/>
                <a:cs typeface="Arial" pitchFamily="34" charset="0"/>
              </a:rPr>
              <a:t>Introduction </a:t>
            </a:r>
            <a:endParaRPr lang="en-US" sz="4000" b="1" baseline="-25000" dirty="0">
              <a:latin typeface="Arial" pitchFamily="34" charset="0"/>
              <a:cs typeface="Arial" pitchFamily="34" charset="0"/>
            </a:endParaRPr>
          </a:p>
        </p:txBody>
      </p:sp>
      <p:pic>
        <p:nvPicPr>
          <p:cNvPr id="3" name="Picture 2"/>
          <p:cNvPicPr>
            <a:picLocks noChangeAspect="1" noChangeArrowheads="1"/>
          </p:cNvPicPr>
          <p:nvPr/>
        </p:nvPicPr>
        <p:blipFill>
          <a:blip r:embed="rId4" cstate="print"/>
          <a:srcRect/>
          <a:stretch>
            <a:fillRect/>
          </a:stretch>
        </p:blipFill>
        <p:spPr bwMode="auto">
          <a:xfrm>
            <a:off x="1676400" y="1676400"/>
            <a:ext cx="6311767" cy="3276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7" name="Subtitle 16"/>
          <p:cNvSpPr>
            <a:spLocks noGrp="1"/>
          </p:cNvSpPr>
          <p:nvPr>
            <p:ph type="subTitle" idx="1"/>
          </p:nvPr>
        </p:nvSpPr>
        <p:spPr>
          <a:xfrm>
            <a:off x="559158" y="1066800"/>
            <a:ext cx="8203842" cy="5029200"/>
          </a:xfrm>
        </p:spPr>
        <p:txBody>
          <a:bodyPr rtlCol="0">
            <a:normAutofit/>
          </a:bodyPr>
          <a:lstStyle/>
          <a:p>
            <a:pPr algn="l">
              <a:lnSpc>
                <a:spcPct val="170000"/>
              </a:lnSpc>
              <a:defRPr/>
            </a:pPr>
            <a:r>
              <a:rPr lang="en-US" sz="2400" dirty="0" smtClean="0">
                <a:solidFill>
                  <a:schemeClr val="tx1"/>
                </a:solidFill>
              </a:rPr>
              <a:t>According to kinds of databases mined:</a:t>
            </a:r>
          </a:p>
          <a:p>
            <a:pPr lvl="1" algn="just">
              <a:buFont typeface="Wingdings" pitchFamily="2" charset="2"/>
              <a:buChar char="§"/>
              <a:defRPr/>
            </a:pPr>
            <a:r>
              <a:rPr lang="en-US" sz="2000" dirty="0" smtClean="0">
                <a:solidFill>
                  <a:schemeClr val="tx1"/>
                </a:solidFill>
              </a:rPr>
              <a:t> Data models : relational, transactional, object-relational, or data warehouse mining</a:t>
            </a:r>
          </a:p>
          <a:p>
            <a:pPr lvl="1" algn="just">
              <a:buFont typeface="Wingdings" pitchFamily="2" charset="2"/>
              <a:buChar char="§"/>
              <a:defRPr/>
            </a:pPr>
            <a:r>
              <a:rPr lang="en-US" sz="2000" dirty="0" smtClean="0">
                <a:solidFill>
                  <a:schemeClr val="tx1"/>
                </a:solidFill>
              </a:rPr>
              <a:t> Special types of data handled : spatial, time-series, text, stream data, multimedia or web mining</a:t>
            </a:r>
          </a:p>
          <a:p>
            <a:pPr algn="l">
              <a:lnSpc>
                <a:spcPct val="170000"/>
              </a:lnSpc>
              <a:defRPr/>
            </a:pPr>
            <a:r>
              <a:rPr lang="en-US" sz="2400" dirty="0" smtClean="0">
                <a:solidFill>
                  <a:schemeClr val="tx1"/>
                </a:solidFill>
              </a:rPr>
              <a:t>According to kinds of knowledge mined:</a:t>
            </a:r>
          </a:p>
          <a:p>
            <a:pPr lvl="1" algn="just">
              <a:buFont typeface="Wingdings" pitchFamily="2" charset="2"/>
              <a:buChar char="§"/>
              <a:defRPr/>
            </a:pPr>
            <a:r>
              <a:rPr lang="en-US" sz="2000" dirty="0" smtClean="0">
                <a:solidFill>
                  <a:schemeClr val="tx1"/>
                </a:solidFill>
              </a:rPr>
              <a:t> Data Mining functionalities : classification, prediction, clustering, outlier analysis</a:t>
            </a:r>
          </a:p>
          <a:p>
            <a:pPr lvl="1" algn="just">
              <a:buFont typeface="Wingdings" pitchFamily="2" charset="2"/>
              <a:buChar char="§"/>
              <a:defRPr/>
            </a:pPr>
            <a:r>
              <a:rPr lang="en-US" sz="2000" dirty="0" smtClean="0">
                <a:solidFill>
                  <a:schemeClr val="tx1"/>
                </a:solidFill>
              </a:rPr>
              <a:t> Levels of abstraction of the knowledge : high level, primitive-level ( at a raw data level), and multiple levels of abstraction</a:t>
            </a:r>
          </a:p>
          <a:p>
            <a:pPr lvl="1" algn="just">
              <a:buFont typeface="Wingdings" pitchFamily="2" charset="2"/>
              <a:buChar char="§"/>
              <a:defRPr/>
            </a:pPr>
            <a:r>
              <a:rPr lang="en-US" sz="2000" dirty="0" smtClean="0">
                <a:solidFill>
                  <a:schemeClr val="tx1"/>
                </a:solidFill>
              </a:rPr>
              <a:t> Regularities Vs irregularities : common patterns, exceptions or outliers</a:t>
            </a:r>
          </a:p>
        </p:txBody>
      </p:sp>
      <p:sp>
        <p:nvSpPr>
          <p:cNvPr id="13" name="TextBox 12"/>
          <p:cNvSpPr txBox="1"/>
          <p:nvPr/>
        </p:nvSpPr>
        <p:spPr>
          <a:xfrm>
            <a:off x="457200" y="228600"/>
            <a:ext cx="6705600" cy="502702"/>
          </a:xfrm>
          <a:prstGeom prst="rect">
            <a:avLst/>
          </a:prstGeom>
          <a:noFill/>
        </p:spPr>
        <p:txBody>
          <a:bodyPr>
            <a:spAutoFit/>
          </a:bodyPr>
          <a:lstStyle/>
          <a:p>
            <a:pPr fontAlgn="auto">
              <a:spcBef>
                <a:spcPts val="0"/>
              </a:spcBef>
              <a:spcAft>
                <a:spcPts val="0"/>
              </a:spcAft>
              <a:defRPr/>
            </a:pPr>
            <a:r>
              <a:rPr lang="en-US" sz="4000" b="1" baseline="-25000" dirty="0" smtClean="0">
                <a:latin typeface="Arial" pitchFamily="34" charset="0"/>
                <a:cs typeface="Arial" pitchFamily="34" charset="0"/>
              </a:rPr>
              <a:t>Classification of data mining </a:t>
            </a: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4</a:t>
            </a:fld>
            <a:endParaRPr lang="en-US" b="1" cap="all" dirty="0">
              <a:solidFill>
                <a:schemeClr val="accent1">
                  <a:lumMod val="75000"/>
                </a:schemeClr>
              </a:solidFill>
            </a:endParaRP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7" name="Subtitle 16"/>
          <p:cNvSpPr>
            <a:spLocks noGrp="1"/>
          </p:cNvSpPr>
          <p:nvPr>
            <p:ph type="subTitle" idx="1"/>
          </p:nvPr>
        </p:nvSpPr>
        <p:spPr>
          <a:xfrm>
            <a:off x="559158" y="1066800"/>
            <a:ext cx="8203842" cy="5029200"/>
          </a:xfrm>
        </p:spPr>
        <p:txBody>
          <a:bodyPr rtlCol="0">
            <a:normAutofit/>
          </a:bodyPr>
          <a:lstStyle/>
          <a:p>
            <a:pPr algn="l">
              <a:lnSpc>
                <a:spcPct val="170000"/>
              </a:lnSpc>
              <a:defRPr/>
            </a:pPr>
            <a:r>
              <a:rPr lang="en-US" sz="2400" dirty="0" smtClean="0">
                <a:solidFill>
                  <a:schemeClr val="tx1"/>
                </a:solidFill>
              </a:rPr>
              <a:t>According to kinds of techniques utilized:</a:t>
            </a:r>
          </a:p>
          <a:p>
            <a:pPr lvl="1" algn="just">
              <a:buFont typeface="Wingdings" pitchFamily="2" charset="2"/>
              <a:buChar char="§"/>
              <a:defRPr/>
            </a:pPr>
            <a:r>
              <a:rPr lang="en-US" sz="2000" dirty="0" smtClean="0">
                <a:solidFill>
                  <a:schemeClr val="tx1"/>
                </a:solidFill>
              </a:rPr>
              <a:t> Degree of user interaction : interactive exploratory systems, query-driven systems</a:t>
            </a:r>
          </a:p>
          <a:p>
            <a:pPr lvl="1" algn="just">
              <a:buFont typeface="Wingdings" pitchFamily="2" charset="2"/>
              <a:buChar char="§"/>
              <a:defRPr/>
            </a:pPr>
            <a:r>
              <a:rPr lang="en-US" sz="2000" dirty="0" smtClean="0">
                <a:solidFill>
                  <a:schemeClr val="tx1"/>
                </a:solidFill>
              </a:rPr>
              <a:t> Methods of data analysis : machine learning, statistics, visualization, pattern recognition</a:t>
            </a:r>
          </a:p>
          <a:p>
            <a:pPr algn="just">
              <a:defRPr/>
            </a:pPr>
            <a:r>
              <a:rPr lang="en-US" sz="2400" dirty="0" smtClean="0">
                <a:solidFill>
                  <a:schemeClr val="tx1"/>
                </a:solidFill>
              </a:rPr>
              <a:t>According to application adapted:</a:t>
            </a:r>
          </a:p>
          <a:p>
            <a:pPr lvl="1" algn="just">
              <a:buFont typeface="Wingdings" pitchFamily="2" charset="2"/>
              <a:buChar char="§"/>
              <a:defRPr/>
            </a:pPr>
            <a:r>
              <a:rPr lang="en-US" sz="2000" dirty="0" smtClean="0">
                <a:solidFill>
                  <a:schemeClr val="tx1"/>
                </a:solidFill>
              </a:rPr>
              <a:t> Analysis of finance, telecommunications, DNA, stock markets, e-mail, and so on</a:t>
            </a:r>
          </a:p>
          <a:p>
            <a:pPr lvl="1" algn="just">
              <a:buFont typeface="Wingdings" pitchFamily="2" charset="2"/>
              <a:buChar char="§"/>
              <a:defRPr/>
            </a:pPr>
            <a:endParaRPr lang="en-US" sz="2000" dirty="0" smtClean="0">
              <a:solidFill>
                <a:schemeClr val="tx1"/>
              </a:solidFill>
            </a:endParaRPr>
          </a:p>
          <a:p>
            <a:pPr algn="just">
              <a:defRPr/>
            </a:pPr>
            <a:r>
              <a:rPr lang="en-US" sz="2400" dirty="0" smtClean="0">
                <a:solidFill>
                  <a:schemeClr val="tx1"/>
                </a:solidFill>
              </a:rPr>
              <a:t>In general, different applications often require the integration of application-specific methods</a:t>
            </a:r>
          </a:p>
          <a:p>
            <a:pPr lvl="1" algn="just">
              <a:defRPr/>
            </a:pPr>
            <a:endParaRPr lang="en-US" sz="2000" dirty="0" smtClean="0">
              <a:solidFill>
                <a:schemeClr val="tx1"/>
              </a:solidFill>
            </a:endParaRPr>
          </a:p>
        </p:txBody>
      </p:sp>
      <p:sp>
        <p:nvSpPr>
          <p:cNvPr id="13" name="TextBox 12"/>
          <p:cNvSpPr txBox="1"/>
          <p:nvPr/>
        </p:nvSpPr>
        <p:spPr>
          <a:xfrm>
            <a:off x="457200" y="228600"/>
            <a:ext cx="6705600" cy="502702"/>
          </a:xfrm>
          <a:prstGeom prst="rect">
            <a:avLst/>
          </a:prstGeom>
          <a:noFill/>
        </p:spPr>
        <p:txBody>
          <a:bodyPr>
            <a:spAutoFit/>
          </a:bodyPr>
          <a:lstStyle/>
          <a:p>
            <a:pPr fontAlgn="auto">
              <a:spcBef>
                <a:spcPts val="0"/>
              </a:spcBef>
              <a:spcAft>
                <a:spcPts val="0"/>
              </a:spcAft>
              <a:defRPr/>
            </a:pPr>
            <a:r>
              <a:rPr lang="en-US" sz="4000" b="1" baseline="-25000" dirty="0" smtClean="0">
                <a:latin typeface="Arial" pitchFamily="34" charset="0"/>
                <a:cs typeface="Arial" pitchFamily="34" charset="0"/>
              </a:rPr>
              <a:t>Classification of data mining </a:t>
            </a: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5</a:t>
            </a:fld>
            <a:endParaRPr lang="en-US" b="1" cap="all" dirty="0">
              <a:solidFill>
                <a:schemeClr val="accent1">
                  <a:lumMod val="75000"/>
                </a:schemeClr>
              </a:solidFill>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3" name="TextBox 12"/>
          <p:cNvSpPr txBox="1"/>
          <p:nvPr/>
        </p:nvSpPr>
        <p:spPr>
          <a:xfrm>
            <a:off x="457200" y="228600"/>
            <a:ext cx="7696200" cy="502702"/>
          </a:xfrm>
          <a:prstGeom prst="rect">
            <a:avLst/>
          </a:prstGeom>
          <a:noFill/>
        </p:spPr>
        <p:txBody>
          <a:bodyPr wrap="square">
            <a:spAutoFit/>
          </a:bodyPr>
          <a:lstStyle/>
          <a:p>
            <a:pPr fontAlgn="auto">
              <a:spcBef>
                <a:spcPts val="0"/>
              </a:spcBef>
              <a:spcAft>
                <a:spcPts val="0"/>
              </a:spcAft>
              <a:defRPr/>
            </a:pPr>
            <a:r>
              <a:rPr lang="en-US" sz="4000" b="1" baseline="-25000" dirty="0" smtClean="0">
                <a:latin typeface="Arial" pitchFamily="34" charset="0"/>
                <a:cs typeface="Arial" pitchFamily="34" charset="0"/>
              </a:rPr>
              <a:t>Major Issues and Challenges</a:t>
            </a: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6</a:t>
            </a:fld>
            <a:endParaRPr lang="en-US" b="1" cap="all" dirty="0">
              <a:solidFill>
                <a:schemeClr val="accent1">
                  <a:lumMod val="75000"/>
                </a:schemeClr>
              </a:solidFill>
            </a:endParaRPr>
          </a:p>
        </p:txBody>
      </p:sp>
      <p:sp>
        <p:nvSpPr>
          <p:cNvPr id="8" name="Rectangle 7"/>
          <p:cNvSpPr/>
          <p:nvPr/>
        </p:nvSpPr>
        <p:spPr>
          <a:xfrm>
            <a:off x="457200" y="914401"/>
            <a:ext cx="8305800" cy="5601533"/>
          </a:xfrm>
          <a:prstGeom prst="rect">
            <a:avLst/>
          </a:prstGeom>
        </p:spPr>
        <p:txBody>
          <a:bodyPr wrap="square">
            <a:spAutoFit/>
          </a:bodyPr>
          <a:lstStyle/>
          <a:p>
            <a:pPr algn="just"/>
            <a:r>
              <a:rPr lang="en-US" sz="2400" b="1" dirty="0" smtClean="0"/>
              <a:t>Mining methodology and user interaction issues:</a:t>
            </a:r>
          </a:p>
          <a:p>
            <a:pPr algn="just">
              <a:buFont typeface="Wingdings" pitchFamily="2" charset="2"/>
              <a:buChar char="§"/>
            </a:pPr>
            <a:r>
              <a:rPr lang="en-US" sz="2000" b="1" dirty="0" smtClean="0"/>
              <a:t> Mining different kinds of knowledge in databases: </a:t>
            </a:r>
            <a:r>
              <a:rPr lang="en-US" sz="2000" dirty="0" smtClean="0"/>
              <a:t>To mine different kinds of knowledge, wide spectrum of data analysis and knowledge discovery should be covered. Same database in different ways and require the development of numerous data mining techniques.</a:t>
            </a:r>
          </a:p>
          <a:p>
            <a:pPr algn="just">
              <a:buFont typeface="Wingdings" pitchFamily="2" charset="2"/>
              <a:buChar char="§"/>
            </a:pPr>
            <a:r>
              <a:rPr lang="en-US" sz="2000" b="1" dirty="0" smtClean="0"/>
              <a:t> Interactive mining of knowledge at multiple levels of abstraction: </a:t>
            </a:r>
            <a:r>
              <a:rPr lang="en-US" sz="2000" dirty="0" smtClean="0"/>
              <a:t>It is difficult to know exactly what can be discovered within a database, the data mining process should be interactive. Interactive mining allows users to focus the search for patterns, providing and refining data mining requests based on returned results.</a:t>
            </a:r>
          </a:p>
          <a:p>
            <a:pPr algn="just">
              <a:buFont typeface="Wingdings" pitchFamily="2" charset="2"/>
              <a:buChar char="§"/>
            </a:pPr>
            <a:r>
              <a:rPr lang="en-US" sz="2000" b="1" dirty="0" smtClean="0"/>
              <a:t> Incorporation of background knowledge: </a:t>
            </a:r>
            <a:r>
              <a:rPr lang="en-US" sz="2000" dirty="0" smtClean="0"/>
              <a:t>Domain knowledge related to databases, such as integrity constraints and deduction rules, can help focus and speed up a data mining process or judge the interestingness of discovered patterns.</a:t>
            </a:r>
          </a:p>
          <a:p>
            <a:pPr algn="just">
              <a:buFont typeface="Wingdings" pitchFamily="2" charset="2"/>
              <a:buChar char="§"/>
            </a:pPr>
            <a:r>
              <a:rPr lang="en-US" sz="2000" b="1" dirty="0" smtClean="0"/>
              <a:t> Data mining query languages and ad hoc data mining: </a:t>
            </a:r>
            <a:r>
              <a:rPr lang="en-US" dirty="0" smtClean="0"/>
              <a:t>SQL and high-level data mining query language need to be developed to allow users to describe ad hoc data mining tasks. Such language should be integrated with a database or data warehouse query language and optimized for efficient and flexible data mining.</a:t>
            </a:r>
            <a:endParaRPr lang="en-US" sz="2000" dirty="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3" name="TextBox 12"/>
          <p:cNvSpPr txBox="1"/>
          <p:nvPr/>
        </p:nvSpPr>
        <p:spPr>
          <a:xfrm>
            <a:off x="457200" y="228600"/>
            <a:ext cx="7696200" cy="502702"/>
          </a:xfrm>
          <a:prstGeom prst="rect">
            <a:avLst/>
          </a:prstGeom>
          <a:noFill/>
        </p:spPr>
        <p:txBody>
          <a:bodyPr wrap="square">
            <a:spAutoFit/>
          </a:bodyPr>
          <a:lstStyle/>
          <a:p>
            <a:pPr fontAlgn="auto">
              <a:spcBef>
                <a:spcPts val="0"/>
              </a:spcBef>
              <a:spcAft>
                <a:spcPts val="0"/>
              </a:spcAft>
              <a:defRPr/>
            </a:pPr>
            <a:r>
              <a:rPr lang="en-US" sz="4000" b="1" baseline="-25000" dirty="0" smtClean="0">
                <a:latin typeface="Arial" pitchFamily="34" charset="0"/>
                <a:cs typeface="Arial" pitchFamily="34" charset="0"/>
              </a:rPr>
              <a:t>Major Issues and Challenges</a:t>
            </a: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7</a:t>
            </a:fld>
            <a:endParaRPr lang="en-US" b="1" cap="all" dirty="0">
              <a:solidFill>
                <a:schemeClr val="accent1">
                  <a:lumMod val="75000"/>
                </a:schemeClr>
              </a:solidFill>
            </a:endParaRPr>
          </a:p>
        </p:txBody>
      </p:sp>
      <p:sp>
        <p:nvSpPr>
          <p:cNvPr id="8" name="Rectangle 7"/>
          <p:cNvSpPr/>
          <p:nvPr/>
        </p:nvSpPr>
        <p:spPr>
          <a:xfrm>
            <a:off x="457200" y="990600"/>
            <a:ext cx="8305800" cy="5447645"/>
          </a:xfrm>
          <a:prstGeom prst="rect">
            <a:avLst/>
          </a:prstGeom>
        </p:spPr>
        <p:txBody>
          <a:bodyPr wrap="square">
            <a:spAutoFit/>
          </a:bodyPr>
          <a:lstStyle/>
          <a:p>
            <a:pPr algn="just"/>
            <a:r>
              <a:rPr lang="en-US" sz="2400" b="1" dirty="0" smtClean="0"/>
              <a:t>Mining methodology and user interaction issues(contd..):</a:t>
            </a:r>
          </a:p>
          <a:p>
            <a:pPr lvl="1" algn="just">
              <a:buFont typeface="Wingdings" pitchFamily="2" charset="2"/>
              <a:buChar char="§"/>
            </a:pPr>
            <a:r>
              <a:rPr lang="en-US" sz="2000" b="1" dirty="0" smtClean="0"/>
              <a:t>Presentation and visualization of data mining results: </a:t>
            </a:r>
            <a:r>
              <a:rPr lang="en-US" sz="2000" dirty="0" smtClean="0"/>
              <a:t>Results should be presented in terms of trees, tables, charts, graphs, matrices or curves.</a:t>
            </a:r>
          </a:p>
          <a:p>
            <a:pPr lvl="1" algn="just">
              <a:buFont typeface="Wingdings" pitchFamily="2" charset="2"/>
              <a:buChar char="§"/>
            </a:pPr>
            <a:r>
              <a:rPr lang="en-US" sz="2000" b="1" dirty="0" smtClean="0"/>
              <a:t>Handling noisy or incomplete data: </a:t>
            </a:r>
            <a:r>
              <a:rPr lang="en-US" sz="2000" dirty="0" smtClean="0"/>
              <a:t>Data cleaning and data analysis methods are required to handle noisy and incomplete data so that accuracy of the discovered patterns can be improved.</a:t>
            </a:r>
          </a:p>
          <a:p>
            <a:pPr lvl="1" algn="just">
              <a:buFont typeface="Wingdings" pitchFamily="2" charset="2"/>
              <a:buChar char="§"/>
            </a:pPr>
            <a:r>
              <a:rPr lang="en-US" sz="2000" b="1" dirty="0" smtClean="0"/>
              <a:t>Pattern evaluation- the interestingness problem: </a:t>
            </a:r>
            <a:r>
              <a:rPr lang="en-US" sz="2000" dirty="0" smtClean="0"/>
              <a:t>Interesting patterns should be selected from the uncover thousands of patterns. </a:t>
            </a:r>
          </a:p>
          <a:p>
            <a:pPr lvl="1" algn="just">
              <a:buFont typeface="Wingdings" pitchFamily="2" charset="2"/>
              <a:buChar char="§"/>
            </a:pPr>
            <a:endParaRPr lang="en-US" sz="2000" dirty="0" smtClean="0"/>
          </a:p>
          <a:p>
            <a:pPr algn="just"/>
            <a:r>
              <a:rPr lang="en-US" sz="2400" b="1" dirty="0" smtClean="0"/>
              <a:t>Performance issues: </a:t>
            </a:r>
          </a:p>
          <a:p>
            <a:pPr algn="just">
              <a:buFont typeface="Wingdings" pitchFamily="2" charset="2"/>
              <a:buChar char="§"/>
            </a:pPr>
            <a:r>
              <a:rPr lang="en-US" sz="2000" b="1" dirty="0" smtClean="0"/>
              <a:t>Efficiency and scalability of data mining algorithms: </a:t>
            </a:r>
            <a:r>
              <a:rPr lang="en-US" sz="2000" dirty="0" smtClean="0"/>
              <a:t>Running time of a data mining algorithm must be predictable and acceptable in large database.</a:t>
            </a:r>
          </a:p>
          <a:p>
            <a:pPr algn="just">
              <a:buFont typeface="Wingdings" pitchFamily="2" charset="2"/>
              <a:buChar char="§"/>
            </a:pPr>
            <a:r>
              <a:rPr lang="en-US" sz="2000" b="1" dirty="0" smtClean="0"/>
              <a:t>Parallel, distributed and incremental mining algorithms: </a:t>
            </a:r>
            <a:r>
              <a:rPr lang="en-US" sz="2000" dirty="0" smtClean="0"/>
              <a:t>Data are divided into partitions, which are processed in paralleled. The results from the partitions are then merged to reduced computational complexity.  Incremental mining algorithm helps to update database without having to mine the entire data again “from scratch”.</a:t>
            </a:r>
            <a:endParaRPr lang="en-US" dirty="0"/>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3" name="TextBox 12"/>
          <p:cNvSpPr txBox="1"/>
          <p:nvPr/>
        </p:nvSpPr>
        <p:spPr>
          <a:xfrm>
            <a:off x="457200" y="228600"/>
            <a:ext cx="7696200" cy="502702"/>
          </a:xfrm>
          <a:prstGeom prst="rect">
            <a:avLst/>
          </a:prstGeom>
          <a:noFill/>
        </p:spPr>
        <p:txBody>
          <a:bodyPr wrap="square">
            <a:spAutoFit/>
          </a:bodyPr>
          <a:lstStyle/>
          <a:p>
            <a:pPr fontAlgn="auto">
              <a:spcBef>
                <a:spcPts val="0"/>
              </a:spcBef>
              <a:spcAft>
                <a:spcPts val="0"/>
              </a:spcAft>
              <a:defRPr/>
            </a:pPr>
            <a:r>
              <a:rPr lang="en-US" sz="4000" b="1" baseline="-25000" dirty="0" smtClean="0">
                <a:latin typeface="Arial" pitchFamily="34" charset="0"/>
                <a:cs typeface="Arial" pitchFamily="34" charset="0"/>
              </a:rPr>
              <a:t>Major Issues and Challenges</a:t>
            </a: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8</a:t>
            </a:fld>
            <a:endParaRPr lang="en-US" b="1" cap="all" dirty="0">
              <a:solidFill>
                <a:schemeClr val="accent1">
                  <a:lumMod val="75000"/>
                </a:schemeClr>
              </a:solidFill>
            </a:endParaRPr>
          </a:p>
        </p:txBody>
      </p:sp>
      <p:sp>
        <p:nvSpPr>
          <p:cNvPr id="8" name="Rectangle 7"/>
          <p:cNvSpPr/>
          <p:nvPr/>
        </p:nvSpPr>
        <p:spPr>
          <a:xfrm>
            <a:off x="457200" y="990600"/>
            <a:ext cx="8305800" cy="4739759"/>
          </a:xfrm>
          <a:prstGeom prst="rect">
            <a:avLst/>
          </a:prstGeom>
        </p:spPr>
        <p:txBody>
          <a:bodyPr wrap="square">
            <a:spAutoFit/>
          </a:bodyPr>
          <a:lstStyle/>
          <a:p>
            <a:pPr algn="just"/>
            <a:r>
              <a:rPr lang="en-US" sz="2400" b="1" dirty="0" smtClean="0"/>
              <a:t>Diversity of data base type:</a:t>
            </a:r>
          </a:p>
          <a:p>
            <a:pPr lvl="1" algn="just">
              <a:buFont typeface="Wingdings" pitchFamily="2" charset="2"/>
              <a:buChar char="§"/>
            </a:pPr>
            <a:r>
              <a:rPr lang="en-US" sz="2000" b="1" dirty="0" smtClean="0"/>
              <a:t>Handling of relational and complex types of data: </a:t>
            </a:r>
            <a:r>
              <a:rPr lang="en-US" sz="2000" dirty="0" smtClean="0"/>
              <a:t>Due to diversity of data like complex data objects, hypertext, multimedia data, spatial data, transaction data, it is unrealistic to expect one system to mine all kinds of data. Specific data mining systems should be constructed for mining specific kinds of data.</a:t>
            </a:r>
          </a:p>
          <a:p>
            <a:pPr lvl="1" algn="just">
              <a:buFont typeface="Wingdings" pitchFamily="2" charset="2"/>
              <a:buChar char="§"/>
            </a:pPr>
            <a:endParaRPr lang="en-US" sz="2000" dirty="0" smtClean="0"/>
          </a:p>
          <a:p>
            <a:pPr lvl="1" algn="just">
              <a:buFont typeface="Wingdings" pitchFamily="2" charset="2"/>
              <a:buChar char="§"/>
            </a:pPr>
            <a:r>
              <a:rPr lang="en-US" sz="2000" b="1" dirty="0" smtClean="0"/>
              <a:t>Mining information from heterogeneous databases and global information systems: </a:t>
            </a:r>
            <a:r>
              <a:rPr lang="en-US" sz="2000" dirty="0" smtClean="0"/>
              <a:t>Local- and wide-area computer networks (such as the Internet) connect many sources of data, forming huge, distributed, and heterogeneous databases. The discovery of knowledge from different sources of structured, semi structured, or unstructured data with diverse data semantics poses great challenges to data mining. E.g. web mining-web contents, web structures, and web dynamics.</a:t>
            </a:r>
          </a:p>
          <a:p>
            <a:pPr algn="just"/>
            <a:endParaRPr lang="en-US" dirty="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 y="849313"/>
            <a:ext cx="8305800" cy="65087"/>
            <a:chOff x="304800" y="609600"/>
            <a:chExt cx="8305800" cy="64909"/>
          </a:xfrm>
        </p:grpSpPr>
        <p:cxnSp>
          <p:nvCxnSpPr>
            <p:cNvPr id="7" name="Straight Connector 6"/>
            <p:cNvCxnSpPr/>
            <p:nvPr/>
          </p:nvCxnSpPr>
          <p:spPr>
            <a:xfrm>
              <a:off x="304800" y="609600"/>
              <a:ext cx="8305800" cy="158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04800" y="672926"/>
              <a:ext cx="8305800" cy="1583"/>
            </a:xfrm>
            <a:prstGeom prst="line">
              <a:avLst/>
            </a:prstGeom>
          </p:spPr>
          <p:style>
            <a:lnRef idx="3">
              <a:schemeClr val="dk1"/>
            </a:lnRef>
            <a:fillRef idx="0">
              <a:schemeClr val="dk1"/>
            </a:fillRef>
            <a:effectRef idx="2">
              <a:schemeClr val="dk1"/>
            </a:effectRef>
            <a:fontRef idx="minor">
              <a:schemeClr val="tx1"/>
            </a:fontRef>
          </p:style>
        </p:cxnSp>
      </p:grpSp>
      <p:sp>
        <p:nvSpPr>
          <p:cNvPr id="17" name="Subtitle 16"/>
          <p:cNvSpPr>
            <a:spLocks noGrp="1"/>
          </p:cNvSpPr>
          <p:nvPr>
            <p:ph type="subTitle" idx="1"/>
          </p:nvPr>
        </p:nvSpPr>
        <p:spPr>
          <a:xfrm>
            <a:off x="559158" y="1066800"/>
            <a:ext cx="8203842" cy="4724400"/>
          </a:xfrm>
        </p:spPr>
        <p:txBody>
          <a:bodyPr rtlCol="0">
            <a:normAutofit/>
          </a:bodyPr>
          <a:lstStyle/>
          <a:p>
            <a:pPr marL="457200" indent="-457200" algn="l">
              <a:lnSpc>
                <a:spcPct val="120000"/>
              </a:lnSpc>
              <a:defRPr/>
            </a:pPr>
            <a:r>
              <a:rPr lang="en-US" sz="2800" dirty="0" smtClean="0">
                <a:solidFill>
                  <a:schemeClr val="tx1"/>
                </a:solidFill>
              </a:rPr>
              <a:t>Financial analysis</a:t>
            </a:r>
          </a:p>
          <a:p>
            <a:pPr marL="914400" lvl="1" indent="-457200" algn="l">
              <a:lnSpc>
                <a:spcPct val="120000"/>
              </a:lnSpc>
              <a:buFont typeface="Wingdings" pitchFamily="2" charset="2"/>
              <a:buChar char="§"/>
              <a:defRPr/>
            </a:pPr>
            <a:r>
              <a:rPr lang="en-US" sz="2100" dirty="0">
                <a:solidFill>
                  <a:schemeClr val="tx1"/>
                </a:solidFill>
              </a:rPr>
              <a:t>Loan payment and customer credit policy analysis</a:t>
            </a:r>
          </a:p>
          <a:p>
            <a:pPr marL="914400" lvl="1" indent="-457200" algn="l">
              <a:lnSpc>
                <a:spcPct val="120000"/>
              </a:lnSpc>
              <a:buFont typeface="Wingdings" pitchFamily="2" charset="2"/>
              <a:buChar char="§"/>
              <a:defRPr/>
            </a:pPr>
            <a:r>
              <a:rPr lang="en-US" sz="2100" dirty="0">
                <a:solidFill>
                  <a:schemeClr val="tx1"/>
                </a:solidFill>
              </a:rPr>
              <a:t>Classification and clustering of customers for targeted marketing</a:t>
            </a:r>
          </a:p>
          <a:p>
            <a:pPr marL="914400" lvl="1" indent="-457200" algn="l">
              <a:lnSpc>
                <a:spcPct val="120000"/>
              </a:lnSpc>
              <a:buFont typeface="Wingdings" pitchFamily="2" charset="2"/>
              <a:buChar char="§"/>
              <a:defRPr/>
            </a:pPr>
            <a:r>
              <a:rPr lang="en-US" sz="2100" dirty="0">
                <a:solidFill>
                  <a:schemeClr val="tx1"/>
                </a:solidFill>
              </a:rPr>
              <a:t>Detection of money laundering and  other </a:t>
            </a:r>
            <a:r>
              <a:rPr lang="en-US" sz="2100" dirty="0" smtClean="0">
                <a:solidFill>
                  <a:schemeClr val="tx1"/>
                </a:solidFill>
              </a:rPr>
              <a:t>financial </a:t>
            </a:r>
            <a:r>
              <a:rPr lang="en-US" sz="2100" dirty="0">
                <a:solidFill>
                  <a:schemeClr val="tx1"/>
                </a:solidFill>
              </a:rPr>
              <a:t>crimes</a:t>
            </a:r>
            <a:endParaRPr lang="en-US" sz="2100" dirty="0" smtClean="0">
              <a:solidFill>
                <a:schemeClr val="tx1"/>
              </a:solidFill>
            </a:endParaRPr>
          </a:p>
          <a:p>
            <a:pPr marL="457200" indent="-457200" algn="l">
              <a:lnSpc>
                <a:spcPct val="120000"/>
              </a:lnSpc>
              <a:defRPr/>
            </a:pPr>
            <a:r>
              <a:rPr lang="en-US" sz="2800" dirty="0" smtClean="0">
                <a:solidFill>
                  <a:schemeClr val="tx1"/>
                </a:solidFill>
              </a:rPr>
              <a:t>Retail Industry</a:t>
            </a:r>
          </a:p>
          <a:p>
            <a:pPr marL="914400" lvl="1" indent="-457200" algn="l">
              <a:lnSpc>
                <a:spcPct val="120000"/>
              </a:lnSpc>
              <a:buFont typeface="Wingdings" pitchFamily="2" charset="2"/>
              <a:buChar char="§"/>
              <a:defRPr/>
            </a:pPr>
            <a:r>
              <a:rPr lang="en-US" sz="2100" dirty="0">
                <a:solidFill>
                  <a:schemeClr val="tx1"/>
                </a:solidFill>
              </a:rPr>
              <a:t>Multidimensional analysis of sales, customers, products, time, and region</a:t>
            </a:r>
          </a:p>
          <a:p>
            <a:pPr marL="914400" lvl="1" indent="-457200" algn="l">
              <a:lnSpc>
                <a:spcPct val="120000"/>
              </a:lnSpc>
              <a:buFont typeface="Wingdings" pitchFamily="2" charset="2"/>
              <a:buChar char="§"/>
              <a:defRPr/>
            </a:pPr>
            <a:r>
              <a:rPr lang="en-US" sz="2100" dirty="0">
                <a:solidFill>
                  <a:schemeClr val="tx1"/>
                </a:solidFill>
              </a:rPr>
              <a:t>Analysis of the effectiveness of sales campaigns</a:t>
            </a:r>
          </a:p>
          <a:p>
            <a:pPr marL="914400" lvl="1" indent="-457200" algn="l">
              <a:lnSpc>
                <a:spcPct val="120000"/>
              </a:lnSpc>
              <a:buFont typeface="Wingdings" pitchFamily="2" charset="2"/>
              <a:buChar char="§"/>
              <a:defRPr/>
            </a:pPr>
            <a:r>
              <a:rPr lang="en-US" sz="2100" dirty="0">
                <a:solidFill>
                  <a:schemeClr val="tx1"/>
                </a:solidFill>
              </a:rPr>
              <a:t>Customer retention—analysis of customer loyalty</a:t>
            </a:r>
          </a:p>
          <a:p>
            <a:pPr marL="914400" lvl="1" indent="-457200" algn="l">
              <a:lnSpc>
                <a:spcPct val="120000"/>
              </a:lnSpc>
              <a:buFont typeface="Wingdings" pitchFamily="2" charset="2"/>
              <a:buChar char="§"/>
              <a:defRPr/>
            </a:pPr>
            <a:r>
              <a:rPr lang="en-US" sz="2100" dirty="0">
                <a:solidFill>
                  <a:schemeClr val="tx1"/>
                </a:solidFill>
              </a:rPr>
              <a:t>Product recommendation and cross-referencing of items</a:t>
            </a:r>
            <a:endParaRPr lang="en-US" sz="2100" dirty="0" smtClean="0">
              <a:solidFill>
                <a:schemeClr val="tx1"/>
              </a:solidFill>
            </a:endParaRPr>
          </a:p>
          <a:p>
            <a:pPr marL="457200" indent="-457200" algn="l">
              <a:lnSpc>
                <a:spcPct val="170000"/>
              </a:lnSpc>
              <a:buFont typeface="Wingdings" pitchFamily="2" charset="2"/>
              <a:buChar char="§"/>
              <a:defRPr/>
            </a:pPr>
            <a:endParaRPr lang="en-US" sz="2400" dirty="0" smtClean="0">
              <a:solidFill>
                <a:schemeClr val="tx1"/>
              </a:solidFill>
            </a:endParaRPr>
          </a:p>
        </p:txBody>
      </p:sp>
      <p:sp>
        <p:nvSpPr>
          <p:cNvPr id="13" name="TextBox 12"/>
          <p:cNvSpPr txBox="1"/>
          <p:nvPr/>
        </p:nvSpPr>
        <p:spPr>
          <a:xfrm>
            <a:off x="457200" y="228600"/>
            <a:ext cx="7620000" cy="502702"/>
          </a:xfrm>
          <a:prstGeom prst="rect">
            <a:avLst/>
          </a:prstGeom>
          <a:noFill/>
        </p:spPr>
        <p:txBody>
          <a:bodyPr wrap="square">
            <a:spAutoFit/>
          </a:bodyPr>
          <a:lstStyle/>
          <a:p>
            <a:pPr fontAlgn="auto">
              <a:spcBef>
                <a:spcPts val="0"/>
              </a:spcBef>
              <a:spcAft>
                <a:spcPts val="0"/>
              </a:spcAft>
              <a:defRPr/>
            </a:pPr>
            <a:r>
              <a:rPr lang="en-US" sz="4000" b="1" baseline="-25000" dirty="0" smtClean="0">
                <a:latin typeface="Arial" pitchFamily="34" charset="0"/>
                <a:cs typeface="Arial" pitchFamily="34" charset="0"/>
              </a:rPr>
              <a:t>Data Mining Application</a:t>
            </a:r>
            <a:endParaRPr lang="en-US" sz="4000" b="1" baseline="-25000" dirty="0">
              <a:latin typeface="Arial" pitchFamily="34" charset="0"/>
              <a:cs typeface="Arial" pitchFamily="34" charset="0"/>
            </a:endParaRPr>
          </a:p>
        </p:txBody>
      </p:sp>
      <p:sp>
        <p:nvSpPr>
          <p:cNvPr id="11" name="Slide Number Placeholder 9"/>
          <p:cNvSpPr>
            <a:spLocks noGrp="1"/>
          </p:cNvSpPr>
          <p:nvPr>
            <p:ph type="sldNum" sz="quarter" idx="12"/>
          </p:nvPr>
        </p:nvSpPr>
        <p:spPr>
          <a:xfrm>
            <a:off x="381000" y="6400800"/>
            <a:ext cx="8458200" cy="365125"/>
          </a:xfrm>
        </p:spPr>
        <p:style>
          <a:lnRef idx="2">
            <a:schemeClr val="dk1"/>
          </a:lnRef>
          <a:fillRef idx="1">
            <a:schemeClr val="lt1"/>
          </a:fillRef>
          <a:effectRef idx="0">
            <a:schemeClr val="dk1"/>
          </a:effectRef>
          <a:fontRef idx="minor">
            <a:schemeClr val="dk1"/>
          </a:fontRef>
        </p:style>
        <p:txBody>
          <a:bodyPr/>
          <a:lstStyle/>
          <a:p>
            <a:pPr algn="l">
              <a:defRPr/>
            </a:pPr>
            <a:r>
              <a:rPr lang="en-US" b="1" dirty="0" smtClean="0">
                <a:solidFill>
                  <a:schemeClr val="accent1">
                    <a:lumMod val="75000"/>
                  </a:schemeClr>
                </a:solidFill>
              </a:rPr>
              <a:t>Data Mining and Data Warehousing</a:t>
            </a:r>
            <a:r>
              <a:rPr lang="en-US" b="1" cap="all" dirty="0" smtClean="0">
                <a:solidFill>
                  <a:schemeClr val="tx2">
                    <a:lumMod val="60000"/>
                    <a:lumOff val="40000"/>
                  </a:schemeClr>
                </a:solidFill>
              </a:rPr>
              <a:t>				            	       	          </a:t>
            </a:r>
            <a:r>
              <a:rPr lang="en-US" b="1" cap="all" dirty="0" smtClean="0">
                <a:solidFill>
                  <a:schemeClr val="accent1">
                    <a:lumMod val="75000"/>
                  </a:schemeClr>
                </a:solidFill>
              </a:rPr>
              <a:t>Page </a:t>
            </a:r>
            <a:fld id="{ED79DBEC-B969-4C98-B7F3-CDA64CDA7C6E}" type="slidenum">
              <a:rPr lang="en-US" b="1" cap="all" smtClean="0">
                <a:solidFill>
                  <a:schemeClr val="accent1">
                    <a:lumMod val="75000"/>
                  </a:schemeClr>
                </a:solidFill>
              </a:rPr>
              <a:pPr algn="l">
                <a:defRPr/>
              </a:pPr>
              <a:t>9</a:t>
            </a:fld>
            <a:endParaRPr lang="en-US" b="1" cap="all" dirty="0">
              <a:solidFill>
                <a:schemeClr val="accent1">
                  <a:lumMod val="75000"/>
                </a:scheme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
</p:tagLst>
</file>

<file path=ppt/tags/tag10.xml><?xml version="1.0" encoding="utf-8"?>
<p:tagLst xmlns:a="http://schemas.openxmlformats.org/drawingml/2006/main" xmlns:r="http://schemas.openxmlformats.org/officeDocument/2006/relationships" xmlns:p="http://schemas.openxmlformats.org/presentationml/2006/main">
  <p:tag name="TIMING" val="|3.8"/>
</p:tagLst>
</file>

<file path=ppt/tags/tag2.xml><?xml version="1.0" encoding="utf-8"?>
<p:tagLst xmlns:a="http://schemas.openxmlformats.org/drawingml/2006/main" xmlns:r="http://schemas.openxmlformats.org/officeDocument/2006/relationships" xmlns:p="http://schemas.openxmlformats.org/presentationml/2006/main">
  <p:tag name="TIMING" val="|3.8"/>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3.8"/>
</p:tagLst>
</file>

<file path=ppt/tags/tag5.xml><?xml version="1.0" encoding="utf-8"?>
<p:tagLst xmlns:a="http://schemas.openxmlformats.org/drawingml/2006/main" xmlns:r="http://schemas.openxmlformats.org/officeDocument/2006/relationships" xmlns:p="http://schemas.openxmlformats.org/presentationml/2006/main">
  <p:tag name="TIMING" val="|3.8"/>
</p:tagLst>
</file>

<file path=ppt/tags/tag6.xml><?xml version="1.0" encoding="utf-8"?>
<p:tagLst xmlns:a="http://schemas.openxmlformats.org/drawingml/2006/main" xmlns:r="http://schemas.openxmlformats.org/officeDocument/2006/relationships" xmlns:p="http://schemas.openxmlformats.org/presentationml/2006/main">
  <p:tag name="TIMING" val="|3.8"/>
</p:tagLst>
</file>

<file path=ppt/tags/tag7.xml><?xml version="1.0" encoding="utf-8"?>
<p:tagLst xmlns:a="http://schemas.openxmlformats.org/drawingml/2006/main" xmlns:r="http://schemas.openxmlformats.org/officeDocument/2006/relationships" xmlns:p="http://schemas.openxmlformats.org/presentationml/2006/main">
  <p:tag name="TIMING" val="|3.8"/>
</p:tagLst>
</file>

<file path=ppt/tags/tag8.xml><?xml version="1.0" encoding="utf-8"?>
<p:tagLst xmlns:a="http://schemas.openxmlformats.org/drawingml/2006/main" xmlns:r="http://schemas.openxmlformats.org/officeDocument/2006/relationships" xmlns:p="http://schemas.openxmlformats.org/presentationml/2006/main">
  <p:tag name="TIMING" val="|3.8"/>
</p:tagLst>
</file>

<file path=ppt/tags/tag9.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997</Words>
  <Application>Microsoft Office PowerPoint</Application>
  <PresentationFormat>On-screen Show (4:3)</PresentationFormat>
  <Paragraphs>97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Suresh Pokharel</cp:lastModifiedBy>
  <cp:revision>29</cp:revision>
  <dcterms:created xsi:type="dcterms:W3CDTF">2006-08-16T00:00:00Z</dcterms:created>
  <dcterms:modified xsi:type="dcterms:W3CDTF">2010-07-25T16:35:50Z</dcterms:modified>
</cp:coreProperties>
</file>