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9" r:id="rId27"/>
    <p:sldId id="270" r:id="rId28"/>
    <p:sldId id="271" r:id="rId29"/>
    <p:sldId id="272" r:id="rId30"/>
    <p:sldId id="273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06DBA-609D-44B3-911F-A0728277C236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BC770-26D7-4016-9099-7B1DCF7B4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0DF28-4A1C-41EB-A2CE-7F46D087E964}" type="slidenum">
              <a:rPr lang="en-US" altLang="en-GB"/>
              <a:pPr/>
              <a:t>1</a:t>
            </a:fld>
            <a:endParaRPr lang="en-US" altLang="en-GB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0855C-A3E4-44E2-8560-A5311F4AFA29}" type="slidenum">
              <a:rPr lang="en-US" altLang="en-GB"/>
              <a:pPr/>
              <a:t>6</a:t>
            </a:fld>
            <a:endParaRPr lang="en-US" alt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96B7-A85E-4A9B-869E-4224DAB08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3861-A5EC-4F2A-9A6D-E5F63075340E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3292-800A-4022-A818-C1E90386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371600" y="2217737"/>
            <a:ext cx="6197600" cy="1363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GB" dirty="0" smtClean="0"/>
              <a:t>Chapter 2. Introduction to </a:t>
            </a:r>
            <a:br>
              <a:rPr lang="en-US" altLang="en-GB" dirty="0" smtClean="0"/>
            </a:br>
            <a:r>
              <a:rPr lang="en-US" altLang="en-GB" dirty="0" smtClean="0"/>
              <a:t>Data Warehousing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13674-E5D3-46B3-B77D-9F6E7D1D4614}" type="slidenum">
              <a:rPr lang="en-US" altLang="en-US"/>
              <a:pPr>
                <a:defRPr/>
              </a:pPr>
              <a:t>10</a:t>
            </a:fld>
            <a:endParaRPr lang="th-TH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smtClean="0"/>
              <a:t>Data Warehouse—</a:t>
            </a:r>
            <a:r>
              <a:rPr lang="en-US" b="1" smtClean="0"/>
              <a:t>Non-Volatile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600" smtClean="0"/>
              <a:t>A </a:t>
            </a:r>
            <a:r>
              <a:rPr lang="en-US" sz="2600" smtClean="0">
                <a:solidFill>
                  <a:schemeClr val="hlink"/>
                </a:solidFill>
              </a:rPr>
              <a:t>physically separate store</a:t>
            </a:r>
            <a:r>
              <a:rPr lang="en-US" sz="2600" smtClean="0"/>
              <a:t> of data transformed from the operational environment.</a:t>
            </a:r>
          </a:p>
          <a:p>
            <a:pPr eaLnBrk="1" hangingPunct="1">
              <a:lnSpc>
                <a:spcPct val="130000"/>
              </a:lnSpc>
            </a:pPr>
            <a:r>
              <a:rPr lang="en-US" sz="2600" smtClean="0"/>
              <a:t>Operational </a:t>
            </a:r>
            <a:r>
              <a:rPr lang="en-US" sz="2600" smtClean="0">
                <a:solidFill>
                  <a:schemeClr val="hlink"/>
                </a:solidFill>
              </a:rPr>
              <a:t>update of data does not occur</a:t>
            </a:r>
            <a:r>
              <a:rPr lang="en-US" sz="2600" smtClean="0"/>
              <a:t> in the data warehouse environment.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200" smtClean="0"/>
              <a:t>Does not require transaction processing, recovery, and concurrency control mechanisms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200" smtClean="0"/>
              <a:t>Requires only two operations in data accessing: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600" i="1" smtClean="0">
                <a:solidFill>
                  <a:schemeClr val="hlink"/>
                </a:solidFill>
              </a:rPr>
              <a:t>initial loading of data</a:t>
            </a:r>
            <a:r>
              <a:rPr lang="en-US" sz="2600" smtClean="0"/>
              <a:t> and </a:t>
            </a:r>
            <a:r>
              <a:rPr lang="en-US" sz="2600" i="1" smtClean="0">
                <a:solidFill>
                  <a:schemeClr val="hlink"/>
                </a:solidFill>
              </a:rPr>
              <a:t>access of data</a:t>
            </a:r>
            <a:r>
              <a:rPr lang="en-US" sz="2600" smtClean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EA727-28CE-4DD2-9F42-F636BF685357}" type="slidenum">
              <a:rPr lang="en-US" altLang="en-US"/>
              <a:pPr>
                <a:defRPr/>
              </a:pPr>
              <a:t>11</a:t>
            </a:fld>
            <a:endParaRPr lang="th-TH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GB" smtClean="0"/>
              <a:t>Generic Warehouse Architecture</a:t>
            </a:r>
          </a:p>
        </p:txBody>
      </p:sp>
      <p:sp>
        <p:nvSpPr>
          <p:cNvPr id="33796" name="AutoShape 3"/>
          <p:cNvSpPr>
            <a:spLocks noChangeArrowheads="1"/>
          </p:cNvSpPr>
          <p:nvPr/>
        </p:nvSpPr>
        <p:spPr bwMode="auto">
          <a:xfrm>
            <a:off x="1219200" y="5410200"/>
            <a:ext cx="914400" cy="838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2971800" y="5410200"/>
            <a:ext cx="914400" cy="838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6553200" y="5334000"/>
            <a:ext cx="914400" cy="838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990600" y="44196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GB" sz="2000"/>
              <a:t>Extractor/</a:t>
            </a:r>
          </a:p>
          <a:p>
            <a:pPr algn="ctr" eaLnBrk="0" hangingPunct="0"/>
            <a:r>
              <a:rPr lang="en-US" altLang="en-GB" sz="2000"/>
              <a:t>Monitor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2743200" y="44196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GB" sz="2000"/>
              <a:t>Extractor/</a:t>
            </a:r>
          </a:p>
          <a:p>
            <a:pPr algn="ctr" eaLnBrk="0" hangingPunct="0"/>
            <a:r>
              <a:rPr lang="en-US" altLang="en-GB" sz="2000"/>
              <a:t>Monitor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6400800" y="44196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GB" sz="2000"/>
              <a:t>Extractor/</a:t>
            </a:r>
          </a:p>
          <a:p>
            <a:pPr algn="ctr" eaLnBrk="0" hangingPunct="0"/>
            <a:r>
              <a:rPr lang="en-US" altLang="en-GB" sz="2000"/>
              <a:t>Monitor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3810000" y="3352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GB" sz="2000"/>
              <a:t>Integrator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33803" name="AutoShape 10"/>
          <p:cNvSpPr>
            <a:spLocks noChangeArrowheads="1"/>
          </p:cNvSpPr>
          <p:nvPr/>
        </p:nvSpPr>
        <p:spPr bwMode="auto">
          <a:xfrm>
            <a:off x="3581400" y="2057400"/>
            <a:ext cx="2133600" cy="990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GB" sz="2400"/>
              <a:t>Warehouse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V="1">
            <a:off x="16764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V="1">
            <a:off x="34290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V="1">
            <a:off x="70104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 flipV="1">
            <a:off x="1600200" y="3810000"/>
            <a:ext cx="2438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 flipV="1">
            <a:off x="3276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 flipV="1">
            <a:off x="5181600" y="3810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V="1">
            <a:off x="4648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V="1">
            <a:off x="4648200" y="175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1295400" y="10668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2400"/>
              <a:t>Client</a:t>
            </a:r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2362200" y="1371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7315200" y="9906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2400"/>
              <a:t>Client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609600" y="1752600"/>
            <a:ext cx="18351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2400">
                <a:latin typeface="Times New Roman" pitchFamily="18" charset="0"/>
              </a:rPr>
              <a:t>Design Phase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1524000" y="2819400"/>
            <a:ext cx="17589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2400">
                <a:latin typeface="Times New Roman" pitchFamily="18" charset="0"/>
              </a:rPr>
              <a:t>Maintenance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6934200" y="1676400"/>
            <a:ext cx="12001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2400">
                <a:latin typeface="Times New Roman" pitchFamily="18" charset="0"/>
              </a:rPr>
              <a:t>Loading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4953000" y="55626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3200" b="1">
                <a:latin typeface="Times New Roman" pitchFamily="18" charset="0"/>
              </a:rPr>
              <a:t>...</a:t>
            </a:r>
          </a:p>
        </p:txBody>
      </p:sp>
      <p:sp>
        <p:nvSpPr>
          <p:cNvPr id="33819" name="AutoShape 26"/>
          <p:cNvSpPr>
            <a:spLocks noChangeArrowheads="1"/>
          </p:cNvSpPr>
          <p:nvPr/>
        </p:nvSpPr>
        <p:spPr bwMode="auto">
          <a:xfrm>
            <a:off x="6477000" y="2438400"/>
            <a:ext cx="457200" cy="533400"/>
          </a:xfrm>
          <a:prstGeom prst="can">
            <a:avLst>
              <a:gd name="adj" fmla="val 291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5715000" y="2667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6994525" y="2525713"/>
            <a:ext cx="1243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2000"/>
              <a:t>Metadata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7162800" y="3276600"/>
            <a:ext cx="1792288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2400">
                <a:latin typeface="Times New Roman" pitchFamily="18" charset="0"/>
              </a:rPr>
              <a:t>Optimization</a:t>
            </a:r>
          </a:p>
        </p:txBody>
      </p:sp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3581400" y="1219200"/>
            <a:ext cx="2133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en-GB" sz="2000"/>
              <a:t>Query &amp; Analysis</a:t>
            </a:r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 flipH="1">
            <a:off x="5715000" y="12192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04BDB-FFEE-4525-9F6A-BC0BD2DB8F7F}" type="slidenum">
              <a:rPr lang="en-US" altLang="en-US"/>
              <a:pPr>
                <a:defRPr/>
              </a:pPr>
              <a:t>12</a:t>
            </a:fld>
            <a:endParaRPr lang="th-TH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GB" smtClean="0"/>
              <a:t>Data Warehousing: Two Distinct Issues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GB" smtClean="0"/>
              <a:t>(1) How to get information into warehouse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GB" smtClean="0"/>
              <a:t>	</a:t>
            </a:r>
            <a:r>
              <a:rPr lang="en-US" altLang="en-GB" i="1" smtClean="0"/>
              <a:t>“Data warehousing”</a:t>
            </a:r>
            <a:endParaRPr lang="en-US" altLang="en-GB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GB" smtClean="0"/>
              <a:t>(2) What to do with data once it’s in warehouse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GB" smtClean="0"/>
              <a:t>	</a:t>
            </a:r>
            <a:r>
              <a:rPr lang="en-US" altLang="en-GB" i="1" smtClean="0"/>
              <a:t>“Warehouse DBMS”</a:t>
            </a:r>
            <a:endParaRPr lang="en-US" altLang="en-GB" smtClean="0"/>
          </a:p>
          <a:p>
            <a:pPr eaLnBrk="1" hangingPunct="1"/>
            <a:r>
              <a:rPr lang="en-US" altLang="en-GB" smtClean="0"/>
              <a:t>Both rich research areas</a:t>
            </a:r>
          </a:p>
          <a:p>
            <a:pPr eaLnBrk="1" hangingPunct="1"/>
            <a:r>
              <a:rPr lang="en-US" altLang="en-GB" smtClean="0"/>
              <a:t>Industry has focused on 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3600" dirty="0" smtClean="0">
                <a:solidFill>
                  <a:srgbClr val="CC3300"/>
                </a:solidFill>
              </a:rPr>
              <a:t>Data Warehouse &amp; Database</a:t>
            </a:r>
          </a:p>
        </p:txBody>
      </p:sp>
      <p:graphicFrame>
        <p:nvGraphicFramePr>
          <p:cNvPr id="11357" name="Group 93"/>
          <p:cNvGraphicFramePr>
            <a:graphicFrameLocks noGrp="1"/>
          </p:cNvGraphicFramePr>
          <p:nvPr>
            <p:ph idx="1"/>
          </p:nvPr>
        </p:nvGraphicFramePr>
        <p:xfrm>
          <a:off x="228600" y="838200"/>
          <a:ext cx="8610600" cy="5775326"/>
        </p:xfrm>
        <a:graphic>
          <a:graphicData uri="http://schemas.openxmlformats.org/drawingml/2006/table">
            <a:tbl>
              <a:tblPr/>
              <a:tblGrid>
                <a:gridCol w="1905000"/>
                <a:gridCol w="3276600"/>
                <a:gridCol w="34290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kern="1200" smtClean="0">
                          <a:solidFill>
                            <a:srgbClr val="CC3300"/>
                          </a:solidFill>
                          <a:latin typeface="+mj-lt"/>
                          <a:ea typeface="+mj-ea"/>
                          <a:cs typeface="+mj-cs"/>
                        </a:rPr>
                        <a:t>Data Warehouse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kern="1200" dirty="0" smtClean="0">
                          <a:solidFill>
                            <a:srgbClr val="CC3300"/>
                          </a:solidFill>
                          <a:latin typeface="+mj-lt"/>
                          <a:ea typeface="+mj-ea"/>
                          <a:cs typeface="+mj-cs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Purpose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Analysis, Decision making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Day to day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Support 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OLAP( </a:t>
                      </a:r>
                      <a:r>
                        <a:rPr lang="en-US" sz="2400" dirty="0" smtClean="0"/>
                        <a:t>on-line analytical processing 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OLTP( </a:t>
                      </a:r>
                      <a:r>
                        <a:rPr lang="en-US" sz="2400" dirty="0" smtClean="0"/>
                        <a:t>on-line transaction processing 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Multi-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dimentional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 of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&amp; time series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&amp; real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Read/access only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Insert, update, delete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 of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Amount of data per transaction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Larger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Schema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Denormalization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normalization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04BDB-FFEE-4525-9F6A-BC0BD2DB8F7F}" type="slidenum">
              <a:rPr lang="en-US" altLang="en-US"/>
              <a:pPr>
                <a:defRPr/>
              </a:pPr>
              <a:t>14</a:t>
            </a:fld>
            <a:endParaRPr lang="th-TH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GB" dirty="0" smtClean="0"/>
              <a:t>Data Warehousing: Benefit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Provides organizing framework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Gives flexibility for changes and allows simplified maintenance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Speeds up future development by aiding understanding of DW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Communication tool for roles and requirements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Coordinate data marts</a:t>
            </a:r>
            <a:endParaRPr lang="en-US" alt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04BDB-FFEE-4525-9F6A-BC0BD2DB8F7F}" type="slidenum">
              <a:rPr lang="en-US" altLang="en-US"/>
              <a:pPr>
                <a:defRPr/>
              </a:pPr>
              <a:t>15</a:t>
            </a:fld>
            <a:endParaRPr lang="th-TH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GB" dirty="0" smtClean="0"/>
              <a:t>Data Warehouse and data Mart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Data warehouse: </a:t>
            </a:r>
            <a:r>
              <a:rPr lang="en-US" sz="2800" b="1" dirty="0" smtClean="0">
                <a:solidFill>
                  <a:schemeClr val="tx2"/>
                </a:solidFill>
              </a:rPr>
              <a:t>enterprise based, </a:t>
            </a:r>
            <a:r>
              <a:rPr lang="en-US" altLang="en-GB" dirty="0" smtClean="0"/>
              <a:t>collects all information about subjects (</a:t>
            </a:r>
            <a:r>
              <a:rPr lang="en-US" altLang="en-GB" sz="2800" i="1" dirty="0" smtClean="0">
                <a:latin typeface="Courier New" pitchFamily="49" charset="0"/>
              </a:rPr>
              <a:t>customers, products, sales, assets, personnel</a:t>
            </a:r>
            <a:r>
              <a:rPr lang="en-US" altLang="en-GB" dirty="0" smtClean="0"/>
              <a:t>) that span the entire organization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Concerns with decision subjects of the whole enterprise or organization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GB" dirty="0" smtClean="0"/>
              <a:t>Requires extensive business modeling (may take years to design and build)</a:t>
            </a:r>
          </a:p>
          <a:p>
            <a:pPr lvl="1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Data mart : </a:t>
            </a:r>
            <a:r>
              <a:rPr lang="en-US" sz="2800" b="1" dirty="0" smtClean="0">
                <a:solidFill>
                  <a:schemeClr val="tx2"/>
                </a:solidFill>
              </a:rPr>
              <a:t>department based, </a:t>
            </a:r>
            <a:r>
              <a:rPr lang="en-US" altLang="en-GB" sz="2800" dirty="0" smtClean="0"/>
              <a:t>Departmental subsets that focus on selected subjects	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Specialized single line of business warehouses e.g. within departments or groups of people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GB" dirty="0" smtClean="0"/>
              <a:t>Marketing data mart: customer, product, sales</a:t>
            </a:r>
            <a:endParaRPr lang="en-US" b="1" dirty="0" smtClean="0"/>
          </a:p>
          <a:p>
            <a:pPr>
              <a:lnSpc>
                <a:spcPct val="90000"/>
              </a:lnSpc>
            </a:pPr>
            <a:endParaRPr lang="en-US" alt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A7D25-4093-4E8D-AE61-A7E18999B989}" type="slidenum">
              <a:rPr lang="en-US" altLang="en-US"/>
              <a:pPr>
                <a:defRPr/>
              </a:pPr>
              <a:t>16</a:t>
            </a:fld>
            <a:endParaRPr lang="th-TH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GB" dirty="0" smtClean="0">
                <a:solidFill>
                  <a:schemeClr val="accent3">
                    <a:lumMod val="50000"/>
                  </a:schemeClr>
                </a:solidFill>
              </a:rPr>
              <a:t>Decision Support System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GB" dirty="0" smtClean="0"/>
              <a:t>Information technology to help the knowledge worker (executive, manager, analyst) make faster &amp; better decisions</a:t>
            </a:r>
          </a:p>
          <a:p>
            <a:pPr lvl="1" eaLnBrk="1" hangingPunct="1"/>
            <a:r>
              <a:rPr lang="en-US" altLang="en-GB" sz="2200" i="1" dirty="0" smtClean="0"/>
              <a:t>“What were the sales volumes by region and product category for the last year?”</a:t>
            </a:r>
          </a:p>
          <a:p>
            <a:pPr lvl="1" eaLnBrk="1" hangingPunct="1"/>
            <a:r>
              <a:rPr lang="en-US" altLang="en-GB" sz="2200" i="1" dirty="0" smtClean="0"/>
              <a:t>“How did the share price of comp. manufacturers correlate with quarterly profits over the past 10 years?”</a:t>
            </a:r>
          </a:p>
          <a:p>
            <a:pPr lvl="1" eaLnBrk="1" hangingPunct="1"/>
            <a:r>
              <a:rPr lang="en-US" altLang="en-GB" sz="2200" i="1" dirty="0" smtClean="0"/>
              <a:t>“Which orders should we fill to maximize revenues?”</a:t>
            </a:r>
            <a:endParaRPr lang="en-US" altLang="en-GB" sz="2200" dirty="0" smtClean="0"/>
          </a:p>
          <a:p>
            <a:pPr eaLnBrk="1" hangingPunct="1"/>
            <a:r>
              <a:rPr lang="en-US" altLang="en-GB" dirty="0" smtClean="0"/>
              <a:t>On-line analytical processing (OLAP) is an element of decision support systems (DSS)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A11D9-AA89-4B2A-A6D1-254A34B1C674}" type="slidenum">
              <a:rPr lang="en-US" altLang="en-US"/>
              <a:pPr>
                <a:defRPr/>
              </a:pPr>
              <a:t>17</a:t>
            </a:fld>
            <a:endParaRPr lang="th-TH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532812" cy="809625"/>
          </a:xfrm>
        </p:spPr>
        <p:txBody>
          <a:bodyPr/>
          <a:lstStyle/>
          <a:p>
            <a:pPr eaLnBrk="1" hangingPunct="1"/>
            <a:r>
              <a:rPr lang="en-US" altLang="en-GB" dirty="0" smtClean="0">
                <a:solidFill>
                  <a:schemeClr val="accent3">
                    <a:lumMod val="50000"/>
                  </a:schemeClr>
                </a:solidFill>
              </a:rPr>
              <a:t>Three-Tier Decision Support Systems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GB" sz="2600" dirty="0" smtClean="0"/>
              <a:t>Warehouse database server</a:t>
            </a:r>
            <a:endParaRPr lang="en-US" altLang="en-GB" dirty="0" smtClean="0"/>
          </a:p>
          <a:p>
            <a:pPr lvl="1" eaLnBrk="1" hangingPunct="1"/>
            <a:r>
              <a:rPr lang="en-US" altLang="en-GB" sz="2200" dirty="0" smtClean="0"/>
              <a:t>Almost always a relational DBMS, rarely flat files</a:t>
            </a:r>
            <a:endParaRPr lang="en-US" altLang="en-GB" dirty="0" smtClean="0"/>
          </a:p>
          <a:p>
            <a:pPr eaLnBrk="1" hangingPunct="1"/>
            <a:r>
              <a:rPr lang="en-US" altLang="en-GB" sz="2600" dirty="0" smtClean="0"/>
              <a:t>OLAP servers</a:t>
            </a:r>
            <a:endParaRPr lang="en-US" altLang="en-GB" dirty="0" smtClean="0"/>
          </a:p>
          <a:p>
            <a:pPr lvl="1" eaLnBrk="1" hangingPunct="1"/>
            <a:r>
              <a:rPr lang="en-US" altLang="en-GB" sz="2200" dirty="0" smtClean="0"/>
              <a:t>Relational OLAP (ROLAP): extended relational DBMS that maps operations on multidimensional data to standard relational operators</a:t>
            </a:r>
          </a:p>
          <a:p>
            <a:pPr lvl="1" eaLnBrk="1" hangingPunct="1"/>
            <a:r>
              <a:rPr lang="en-US" altLang="en-GB" sz="2200" dirty="0" smtClean="0"/>
              <a:t>Multidimensional OLAP (MOLAP): special-purpose server that directly implements multidimensional data and operations</a:t>
            </a:r>
            <a:endParaRPr lang="en-US" altLang="en-GB" dirty="0" smtClean="0"/>
          </a:p>
          <a:p>
            <a:pPr eaLnBrk="1" hangingPunct="1"/>
            <a:r>
              <a:rPr lang="en-US" altLang="en-GB" sz="2600" dirty="0" smtClean="0"/>
              <a:t>Clients</a:t>
            </a:r>
            <a:endParaRPr lang="en-US" altLang="en-GB" dirty="0" smtClean="0"/>
          </a:p>
          <a:p>
            <a:pPr lvl="1" eaLnBrk="1" hangingPunct="1"/>
            <a:r>
              <a:rPr lang="en-US" altLang="en-GB" sz="2200" dirty="0" smtClean="0"/>
              <a:t>Query and reporting tools</a:t>
            </a:r>
          </a:p>
          <a:p>
            <a:pPr lvl="1" eaLnBrk="1" hangingPunct="1"/>
            <a:r>
              <a:rPr lang="en-US" altLang="en-GB" sz="2200" dirty="0" smtClean="0"/>
              <a:t>Analysis tools</a:t>
            </a:r>
          </a:p>
          <a:p>
            <a:pPr lvl="1" eaLnBrk="1" hangingPunct="1"/>
            <a:r>
              <a:rPr lang="en-US" altLang="en-GB" sz="2200" dirty="0" smtClean="0"/>
              <a:t>Data mining tools</a:t>
            </a:r>
            <a:endParaRPr lang="en-US" alt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E3C86-576A-40C9-8501-6D199E2BFAB7}" type="slidenum">
              <a:rPr lang="en-US" altLang="en-US"/>
              <a:pPr>
                <a:defRPr/>
              </a:pPr>
              <a:t>18</a:t>
            </a:fld>
            <a:endParaRPr lang="th-TH" alt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95288" y="260350"/>
            <a:ext cx="8520112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GB" sz="4200" dirty="0">
                <a:solidFill>
                  <a:schemeClr val="tx2"/>
                </a:solidFill>
                <a:latin typeface="Garamond" pitchFamily="18" charset="0"/>
              </a:rPr>
              <a:t>The Complete Decision Support System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185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1600" u="sng">
                <a:latin typeface="Times New Roman" pitchFamily="18" charset="0"/>
              </a:rPr>
              <a:t>Information Sources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048000" y="1828800"/>
            <a:ext cx="15859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600" u="sng">
                <a:latin typeface="Times New Roman" pitchFamily="18" charset="0"/>
              </a:rPr>
              <a:t>Data Warehouse </a:t>
            </a:r>
          </a:p>
          <a:p>
            <a:pPr algn="ctr" eaLnBrk="0" hangingPunct="0"/>
            <a:r>
              <a:rPr lang="en-US" altLang="en-GB" sz="1600" u="sng">
                <a:latin typeface="Times New Roman" pitchFamily="18" charset="0"/>
              </a:rPr>
              <a:t>Server</a:t>
            </a:r>
          </a:p>
          <a:p>
            <a:pPr algn="ctr" eaLnBrk="0" hangingPunct="0"/>
            <a:r>
              <a:rPr lang="en-US" altLang="en-GB" sz="1600">
                <a:latin typeface="Times New Roman" pitchFamily="18" charset="0"/>
              </a:rPr>
              <a:t>(Tier 1)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5334000" y="1828800"/>
            <a:ext cx="1374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600" u="sng">
                <a:latin typeface="Times New Roman" pitchFamily="18" charset="0"/>
              </a:rPr>
              <a:t>OLAP Servers</a:t>
            </a:r>
          </a:p>
          <a:p>
            <a:pPr algn="ctr" eaLnBrk="0" hangingPunct="0"/>
            <a:r>
              <a:rPr lang="en-US" altLang="en-GB" sz="1600">
                <a:latin typeface="Times New Roman" pitchFamily="18" charset="0"/>
              </a:rPr>
              <a:t>(Tier 2)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7848600" y="1828800"/>
            <a:ext cx="81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1600" u="sng">
                <a:latin typeface="Times New Roman" pitchFamily="18" charset="0"/>
              </a:rPr>
              <a:t>Clients</a:t>
            </a:r>
          </a:p>
          <a:p>
            <a:pPr eaLnBrk="0" hangingPunct="0"/>
            <a:r>
              <a:rPr lang="en-US" altLang="en-GB" sz="1600">
                <a:latin typeface="Times New Roman" pitchFamily="18" charset="0"/>
              </a:rPr>
              <a:t>(Tier 3)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68" name="Oval 7"/>
          <p:cNvSpPr>
            <a:spLocks noChangeArrowheads="1"/>
          </p:cNvSpPr>
          <p:nvPr/>
        </p:nvSpPr>
        <p:spPr bwMode="auto">
          <a:xfrm>
            <a:off x="228600" y="3429000"/>
            <a:ext cx="1143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Oval 8"/>
          <p:cNvSpPr>
            <a:spLocks noChangeArrowheads="1"/>
          </p:cNvSpPr>
          <p:nvPr/>
        </p:nvSpPr>
        <p:spPr bwMode="auto">
          <a:xfrm>
            <a:off x="304800" y="3581400"/>
            <a:ext cx="11430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" y="5257800"/>
            <a:ext cx="601663" cy="606425"/>
            <a:chOff x="4467" y="3038"/>
            <a:chExt cx="379" cy="382"/>
          </a:xfrm>
        </p:grpSpPr>
        <p:sp>
          <p:nvSpPr>
            <p:cNvPr id="41068" name="Rectangle 10"/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41070" name="Line 12"/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1" name="Line 13"/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2" name="Oval 14"/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3" name="Oval 15"/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1000" y="5410200"/>
            <a:ext cx="601663" cy="606425"/>
            <a:chOff x="4467" y="3038"/>
            <a:chExt cx="379" cy="382"/>
          </a:xfrm>
        </p:grpSpPr>
        <p:sp>
          <p:nvSpPr>
            <p:cNvPr id="41062" name="Rectangle 17"/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41064" name="Line 19"/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5" name="Line 20"/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6" name="Oval 21"/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7" name="Oval 22"/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33400" y="5562600"/>
            <a:ext cx="601663" cy="606425"/>
            <a:chOff x="4467" y="3038"/>
            <a:chExt cx="379" cy="382"/>
          </a:xfrm>
        </p:grpSpPr>
        <p:sp>
          <p:nvSpPr>
            <p:cNvPr id="41056" name="Rectangle 24"/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41058" name="Line 26"/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9" name="Line 27"/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0" name="Oval 28"/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1" name="Oval 29"/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973" name="Text Box 30"/>
          <p:cNvSpPr txBox="1">
            <a:spLocks noChangeArrowheads="1"/>
          </p:cNvSpPr>
          <p:nvPr/>
        </p:nvSpPr>
        <p:spPr bwMode="auto">
          <a:xfrm>
            <a:off x="650875" y="4887913"/>
            <a:ext cx="1023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Operational</a:t>
            </a:r>
          </a:p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DB’s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74" name="Text Box 31"/>
          <p:cNvSpPr txBox="1">
            <a:spLocks noChangeArrowheads="1"/>
          </p:cNvSpPr>
          <p:nvPr/>
        </p:nvSpPr>
        <p:spPr bwMode="auto">
          <a:xfrm>
            <a:off x="519113" y="2819400"/>
            <a:ext cx="1260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Semistructured</a:t>
            </a:r>
          </a:p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Sources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75" name="Oval 32"/>
          <p:cNvSpPr>
            <a:spLocks noChangeArrowheads="1"/>
          </p:cNvSpPr>
          <p:nvPr/>
        </p:nvSpPr>
        <p:spPr bwMode="auto">
          <a:xfrm>
            <a:off x="457200" y="3733800"/>
            <a:ext cx="11430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AutoShape 33"/>
          <p:cNvSpPr>
            <a:spLocks noChangeArrowheads="1"/>
          </p:cNvSpPr>
          <p:nvPr/>
        </p:nvSpPr>
        <p:spPr bwMode="auto">
          <a:xfrm>
            <a:off x="1676400" y="3200400"/>
            <a:ext cx="1371600" cy="2286000"/>
          </a:xfrm>
          <a:prstGeom prst="rightArrow">
            <a:avLst>
              <a:gd name="adj1" fmla="val 47620"/>
              <a:gd name="adj2" fmla="val 430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34"/>
          <p:cNvSpPr txBox="1">
            <a:spLocks noChangeArrowheads="1"/>
          </p:cNvSpPr>
          <p:nvPr/>
        </p:nvSpPr>
        <p:spPr bwMode="auto">
          <a:xfrm>
            <a:off x="1676400" y="3733800"/>
            <a:ext cx="887413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 sz="1400" i="1">
                <a:latin typeface="Times New Roman" pitchFamily="18" charset="0"/>
              </a:rPr>
              <a:t>extract</a:t>
            </a:r>
          </a:p>
          <a:p>
            <a:pPr eaLnBrk="0" hangingPunct="0"/>
            <a:r>
              <a:rPr lang="en-US" altLang="en-GB" sz="1400" i="1">
                <a:latin typeface="Times New Roman" pitchFamily="18" charset="0"/>
              </a:rPr>
              <a:t>transform</a:t>
            </a:r>
          </a:p>
          <a:p>
            <a:pPr eaLnBrk="0" hangingPunct="0"/>
            <a:r>
              <a:rPr lang="en-US" altLang="en-GB" sz="1400" i="1">
                <a:latin typeface="Times New Roman" pitchFamily="18" charset="0"/>
              </a:rPr>
              <a:t>load</a:t>
            </a:r>
          </a:p>
          <a:p>
            <a:pPr eaLnBrk="0" hangingPunct="0"/>
            <a:r>
              <a:rPr lang="en-US" altLang="en-GB" sz="1400" i="1">
                <a:latin typeface="Times New Roman" pitchFamily="18" charset="0"/>
              </a:rPr>
              <a:t>refresh</a:t>
            </a:r>
          </a:p>
          <a:p>
            <a:pPr eaLnBrk="0" hangingPunct="0"/>
            <a:r>
              <a:rPr lang="en-US" altLang="en-GB" sz="1400" i="1">
                <a:latin typeface="Times New Roman" pitchFamily="18" charset="0"/>
              </a:rPr>
              <a:t>etc.</a:t>
            </a:r>
            <a:endParaRPr lang="en-US" altLang="en-GB" sz="2400">
              <a:latin typeface="Times New Roman" pitchFamily="18" charset="0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276600" y="3657600"/>
            <a:ext cx="1066800" cy="1219200"/>
            <a:chOff x="4467" y="3038"/>
            <a:chExt cx="379" cy="382"/>
          </a:xfrm>
        </p:grpSpPr>
        <p:sp>
          <p:nvSpPr>
            <p:cNvPr id="41050" name="Rectangle 36"/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41052" name="Line 38"/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3" name="Line 39"/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4" name="Oval 40"/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5" name="Oval 41"/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2819400" y="5257800"/>
            <a:ext cx="601663" cy="454025"/>
            <a:chOff x="4467" y="3038"/>
            <a:chExt cx="379" cy="382"/>
          </a:xfrm>
        </p:grpSpPr>
        <p:sp>
          <p:nvSpPr>
            <p:cNvPr id="41044" name="Rectangle 43"/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41046" name="Line 45"/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7" name="Line 46"/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8" name="Oval 47"/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9" name="Oval 48"/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3505200" y="5410200"/>
            <a:ext cx="601663" cy="454025"/>
            <a:chOff x="4467" y="3038"/>
            <a:chExt cx="379" cy="382"/>
          </a:xfrm>
        </p:grpSpPr>
        <p:sp>
          <p:nvSpPr>
            <p:cNvPr id="41038" name="Rectangle 50"/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DDDDDD"/>
                </a:gs>
                <a:gs pos="100000">
                  <a:srgbClr val="7C7C7C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41040" name="Line 52"/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1" name="Line 53"/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2" name="Oval 54"/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7C7C7C"/>
                  </a:gs>
                  <a:gs pos="50000">
                    <a:srgbClr val="DDDDDD"/>
                  </a:gs>
                  <a:gs pos="100000">
                    <a:srgbClr val="7C7C7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Oval 55"/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7C7C7C"/>
                  </a:gs>
                  <a:gs pos="50000">
                    <a:srgbClr val="DDDDDD"/>
                  </a:gs>
                  <a:gs pos="100000">
                    <a:srgbClr val="7C7C7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4267200" y="5257800"/>
            <a:ext cx="601663" cy="454025"/>
            <a:chOff x="4467" y="3038"/>
            <a:chExt cx="379" cy="382"/>
          </a:xfrm>
        </p:grpSpPr>
        <p:sp>
          <p:nvSpPr>
            <p:cNvPr id="41032" name="Rectangle 57"/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838383"/>
                </a:gs>
                <a:gs pos="50000">
                  <a:srgbClr val="EAEAEA"/>
                </a:gs>
                <a:gs pos="100000">
                  <a:srgbClr val="838383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8"/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41034" name="Line 59"/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5" name="Line 60"/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6" name="Oval 61"/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838383"/>
                  </a:gs>
                  <a:gs pos="50000">
                    <a:srgbClr val="EAEAEA"/>
                  </a:gs>
                  <a:gs pos="100000">
                    <a:srgbClr val="83838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7" name="Oval 62"/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838383"/>
                  </a:gs>
                  <a:gs pos="50000">
                    <a:srgbClr val="EAEAEA"/>
                  </a:gs>
                  <a:gs pos="100000">
                    <a:srgbClr val="83838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982" name="AutoShape 63"/>
          <p:cNvSpPr>
            <a:spLocks noChangeArrowheads="1"/>
          </p:cNvSpPr>
          <p:nvPr/>
        </p:nvSpPr>
        <p:spPr bwMode="auto">
          <a:xfrm rot="2815000">
            <a:off x="3200400" y="4876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AutoShape 64"/>
          <p:cNvSpPr>
            <a:spLocks noChangeArrowheads="1"/>
          </p:cNvSpPr>
          <p:nvPr/>
        </p:nvSpPr>
        <p:spPr bwMode="auto">
          <a:xfrm>
            <a:off x="3657600" y="4953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AutoShape 65"/>
          <p:cNvSpPr>
            <a:spLocks noChangeArrowheads="1"/>
          </p:cNvSpPr>
          <p:nvPr/>
        </p:nvSpPr>
        <p:spPr bwMode="auto">
          <a:xfrm rot="-3021309">
            <a:off x="4114800" y="4876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Text Box 66"/>
          <p:cNvSpPr txBox="1">
            <a:spLocks noChangeArrowheads="1"/>
          </p:cNvSpPr>
          <p:nvPr/>
        </p:nvSpPr>
        <p:spPr bwMode="auto">
          <a:xfrm>
            <a:off x="3254375" y="6096000"/>
            <a:ext cx="981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Data Marts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86" name="Text Box 67"/>
          <p:cNvSpPr txBox="1">
            <a:spLocks noChangeArrowheads="1"/>
          </p:cNvSpPr>
          <p:nvPr/>
        </p:nvSpPr>
        <p:spPr bwMode="auto">
          <a:xfrm>
            <a:off x="3352800" y="3124200"/>
            <a:ext cx="9858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Data</a:t>
            </a:r>
          </a:p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Warehouse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87" name="AutoShape 68"/>
          <p:cNvSpPr>
            <a:spLocks noChangeArrowheads="1"/>
          </p:cNvSpPr>
          <p:nvPr/>
        </p:nvSpPr>
        <p:spPr bwMode="auto">
          <a:xfrm>
            <a:off x="5486400" y="4876800"/>
            <a:ext cx="914400" cy="9144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AutoShape 69"/>
          <p:cNvSpPr>
            <a:spLocks noChangeArrowheads="1"/>
          </p:cNvSpPr>
          <p:nvPr/>
        </p:nvSpPr>
        <p:spPr bwMode="auto">
          <a:xfrm>
            <a:off x="5410200" y="2895600"/>
            <a:ext cx="914400" cy="9144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70"/>
          <p:cNvSpPr txBox="1">
            <a:spLocks noChangeArrowheads="1"/>
          </p:cNvSpPr>
          <p:nvPr/>
        </p:nvSpPr>
        <p:spPr bwMode="auto">
          <a:xfrm>
            <a:off x="5389563" y="25908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e.g., MOLAP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90" name="Text Box 71"/>
          <p:cNvSpPr txBox="1">
            <a:spLocks noChangeArrowheads="1"/>
          </p:cNvSpPr>
          <p:nvPr/>
        </p:nvSpPr>
        <p:spPr bwMode="auto">
          <a:xfrm>
            <a:off x="5465763" y="4572000"/>
            <a:ext cx="1112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e.g., ROLAP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91" name="Oval 72"/>
          <p:cNvSpPr>
            <a:spLocks noChangeArrowheads="1"/>
          </p:cNvSpPr>
          <p:nvPr/>
        </p:nvSpPr>
        <p:spPr bwMode="auto">
          <a:xfrm>
            <a:off x="7315200" y="2514600"/>
            <a:ext cx="1676400" cy="403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AutoShape 73"/>
          <p:cNvSpPr>
            <a:spLocks noChangeArrowheads="1"/>
          </p:cNvSpPr>
          <p:nvPr/>
        </p:nvSpPr>
        <p:spPr bwMode="auto">
          <a:xfrm>
            <a:off x="5105400" y="3886200"/>
            <a:ext cx="2057400" cy="838200"/>
          </a:xfrm>
          <a:prstGeom prst="rightArrow">
            <a:avLst>
              <a:gd name="adj1" fmla="val 50000"/>
              <a:gd name="adj2" fmla="val 613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Text Box 74"/>
          <p:cNvSpPr txBox="1">
            <a:spLocks noChangeArrowheads="1"/>
          </p:cNvSpPr>
          <p:nvPr/>
        </p:nvSpPr>
        <p:spPr bwMode="auto">
          <a:xfrm>
            <a:off x="5638800" y="4114800"/>
            <a:ext cx="614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600" i="1">
                <a:latin typeface="Times New Roman" pitchFamily="18" charset="0"/>
              </a:rPr>
              <a:t>serve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0994" name="Rectangle 75"/>
          <p:cNvSpPr>
            <a:spLocks noChangeArrowheads="1"/>
          </p:cNvSpPr>
          <p:nvPr/>
        </p:nvSpPr>
        <p:spPr bwMode="auto">
          <a:xfrm>
            <a:off x="7772400" y="3048000"/>
            <a:ext cx="762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Line 76"/>
          <p:cNvSpPr>
            <a:spLocks noChangeShapeType="1"/>
          </p:cNvSpPr>
          <p:nvPr/>
        </p:nvSpPr>
        <p:spPr bwMode="auto">
          <a:xfrm>
            <a:off x="7772400" y="3124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77"/>
          <p:cNvSpPr>
            <a:spLocks noChangeShapeType="1"/>
          </p:cNvSpPr>
          <p:nvPr/>
        </p:nvSpPr>
        <p:spPr bwMode="auto">
          <a:xfrm>
            <a:off x="8153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Line 78"/>
          <p:cNvSpPr>
            <a:spLocks noChangeShapeType="1"/>
          </p:cNvSpPr>
          <p:nvPr/>
        </p:nvSpPr>
        <p:spPr bwMode="auto">
          <a:xfrm>
            <a:off x="8153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Line 79"/>
          <p:cNvSpPr>
            <a:spLocks noChangeShapeType="1"/>
          </p:cNvSpPr>
          <p:nvPr/>
        </p:nvSpPr>
        <p:spPr bwMode="auto">
          <a:xfrm>
            <a:off x="8153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80"/>
          <p:cNvSpPr>
            <a:spLocks noChangeShapeType="1"/>
          </p:cNvSpPr>
          <p:nvPr/>
        </p:nvSpPr>
        <p:spPr bwMode="auto">
          <a:xfrm>
            <a:off x="8153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81"/>
          <p:cNvSpPr>
            <a:spLocks noChangeShapeType="1"/>
          </p:cNvSpPr>
          <p:nvPr/>
        </p:nvSpPr>
        <p:spPr bwMode="auto">
          <a:xfrm>
            <a:off x="8153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Line 82"/>
          <p:cNvSpPr>
            <a:spLocks noChangeShapeType="1"/>
          </p:cNvSpPr>
          <p:nvPr/>
        </p:nvSpPr>
        <p:spPr bwMode="auto">
          <a:xfrm>
            <a:off x="77724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Line 83"/>
          <p:cNvSpPr>
            <a:spLocks noChangeShapeType="1"/>
          </p:cNvSpPr>
          <p:nvPr/>
        </p:nvSpPr>
        <p:spPr bwMode="auto">
          <a:xfrm>
            <a:off x="7772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Line 84"/>
          <p:cNvSpPr>
            <a:spLocks noChangeShapeType="1"/>
          </p:cNvSpPr>
          <p:nvPr/>
        </p:nvSpPr>
        <p:spPr bwMode="auto">
          <a:xfrm>
            <a:off x="77724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Line 85"/>
          <p:cNvSpPr>
            <a:spLocks noChangeShapeType="1"/>
          </p:cNvSpPr>
          <p:nvPr/>
        </p:nvSpPr>
        <p:spPr bwMode="auto">
          <a:xfrm>
            <a:off x="77724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Line 86"/>
          <p:cNvSpPr>
            <a:spLocks noChangeShapeType="1"/>
          </p:cNvSpPr>
          <p:nvPr/>
        </p:nvSpPr>
        <p:spPr bwMode="auto">
          <a:xfrm>
            <a:off x="77724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6" name="Line 87"/>
          <p:cNvSpPr>
            <a:spLocks noChangeShapeType="1"/>
          </p:cNvSpPr>
          <p:nvPr/>
        </p:nvSpPr>
        <p:spPr bwMode="auto">
          <a:xfrm>
            <a:off x="7772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Line 88"/>
          <p:cNvSpPr>
            <a:spLocks noChangeShapeType="1"/>
          </p:cNvSpPr>
          <p:nvPr/>
        </p:nvSpPr>
        <p:spPr bwMode="auto">
          <a:xfrm>
            <a:off x="77724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8" name="Text Box 89"/>
          <p:cNvSpPr txBox="1">
            <a:spLocks noChangeArrowheads="1"/>
          </p:cNvSpPr>
          <p:nvPr/>
        </p:nvSpPr>
        <p:spPr bwMode="auto">
          <a:xfrm>
            <a:off x="7750175" y="2743200"/>
            <a:ext cx="808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Analysis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1009" name="Rectangle 90"/>
          <p:cNvSpPr>
            <a:spLocks noChangeArrowheads="1"/>
          </p:cNvSpPr>
          <p:nvPr/>
        </p:nvSpPr>
        <p:spPr bwMode="auto">
          <a:xfrm>
            <a:off x="7734300" y="4114800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0" name="Rectangle 91"/>
          <p:cNvSpPr>
            <a:spLocks noChangeArrowheads="1"/>
          </p:cNvSpPr>
          <p:nvPr/>
        </p:nvSpPr>
        <p:spPr bwMode="auto">
          <a:xfrm>
            <a:off x="7696200" y="5410200"/>
            <a:ext cx="914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1" name="Text Box 92"/>
          <p:cNvSpPr txBox="1">
            <a:spLocks noChangeArrowheads="1"/>
          </p:cNvSpPr>
          <p:nvPr/>
        </p:nvSpPr>
        <p:spPr bwMode="auto">
          <a:xfrm>
            <a:off x="7486650" y="3810000"/>
            <a:ext cx="1389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Query/Reporting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1012" name="Text Box 93"/>
          <p:cNvSpPr txBox="1">
            <a:spLocks noChangeArrowheads="1"/>
          </p:cNvSpPr>
          <p:nvPr/>
        </p:nvSpPr>
        <p:spPr bwMode="auto">
          <a:xfrm>
            <a:off x="7634288" y="5029200"/>
            <a:ext cx="1089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GB" sz="1400">
                <a:latin typeface="Times New Roman" pitchFamily="18" charset="0"/>
              </a:rPr>
              <a:t>Data Mining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1013" name="Rectangle 94"/>
          <p:cNvSpPr>
            <a:spLocks noChangeArrowheads="1"/>
          </p:cNvSpPr>
          <p:nvPr/>
        </p:nvSpPr>
        <p:spPr bwMode="auto">
          <a:xfrm>
            <a:off x="7848600" y="4267200"/>
            <a:ext cx="76200" cy="685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4" name="Rectangle 95"/>
          <p:cNvSpPr>
            <a:spLocks noChangeArrowheads="1"/>
          </p:cNvSpPr>
          <p:nvPr/>
        </p:nvSpPr>
        <p:spPr bwMode="auto">
          <a:xfrm>
            <a:off x="8077200" y="4343400"/>
            <a:ext cx="76200" cy="609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5" name="Rectangle 96"/>
          <p:cNvSpPr>
            <a:spLocks noChangeArrowheads="1"/>
          </p:cNvSpPr>
          <p:nvPr/>
        </p:nvSpPr>
        <p:spPr bwMode="auto">
          <a:xfrm>
            <a:off x="8229600" y="4648200"/>
            <a:ext cx="152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6" name="Rectangle 97"/>
          <p:cNvSpPr>
            <a:spLocks noChangeArrowheads="1"/>
          </p:cNvSpPr>
          <p:nvPr/>
        </p:nvSpPr>
        <p:spPr bwMode="auto">
          <a:xfrm>
            <a:off x="8458200" y="4419600"/>
            <a:ext cx="762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7" name="Line 98"/>
          <p:cNvSpPr>
            <a:spLocks noChangeShapeType="1"/>
          </p:cNvSpPr>
          <p:nvPr/>
        </p:nvSpPr>
        <p:spPr bwMode="auto">
          <a:xfrm>
            <a:off x="7848600" y="5562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8" name="Line 99"/>
          <p:cNvSpPr>
            <a:spLocks noChangeShapeType="1"/>
          </p:cNvSpPr>
          <p:nvPr/>
        </p:nvSpPr>
        <p:spPr bwMode="auto">
          <a:xfrm>
            <a:off x="7848600" y="5715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9" name="Line 100"/>
          <p:cNvSpPr>
            <a:spLocks noChangeShapeType="1"/>
          </p:cNvSpPr>
          <p:nvPr/>
        </p:nvSpPr>
        <p:spPr bwMode="auto">
          <a:xfrm>
            <a:off x="8229600" y="5715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0" name="Line 101"/>
          <p:cNvSpPr>
            <a:spLocks noChangeShapeType="1"/>
          </p:cNvSpPr>
          <p:nvPr/>
        </p:nvSpPr>
        <p:spPr bwMode="auto">
          <a:xfrm>
            <a:off x="7848600" y="579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1" name="Line 102"/>
          <p:cNvSpPr>
            <a:spLocks noChangeShapeType="1"/>
          </p:cNvSpPr>
          <p:nvPr/>
        </p:nvSpPr>
        <p:spPr bwMode="auto">
          <a:xfrm>
            <a:off x="78486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2" name="Line 103"/>
          <p:cNvSpPr>
            <a:spLocks noChangeShapeType="1"/>
          </p:cNvSpPr>
          <p:nvPr/>
        </p:nvSpPr>
        <p:spPr bwMode="auto">
          <a:xfrm>
            <a:off x="78486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3" name="Line 104"/>
          <p:cNvSpPr>
            <a:spLocks noChangeShapeType="1"/>
          </p:cNvSpPr>
          <p:nvPr/>
        </p:nvSpPr>
        <p:spPr bwMode="auto">
          <a:xfrm>
            <a:off x="7848600" y="6019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4" name="Line 105"/>
          <p:cNvSpPr>
            <a:spLocks noChangeShapeType="1"/>
          </p:cNvSpPr>
          <p:nvPr/>
        </p:nvSpPr>
        <p:spPr bwMode="auto">
          <a:xfrm>
            <a:off x="8229600" y="579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5" name="Line 106"/>
          <p:cNvSpPr>
            <a:spLocks noChangeShapeType="1"/>
          </p:cNvSpPr>
          <p:nvPr/>
        </p:nvSpPr>
        <p:spPr bwMode="auto">
          <a:xfrm>
            <a:off x="82296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6" name="Line 107"/>
          <p:cNvSpPr>
            <a:spLocks noChangeShapeType="1"/>
          </p:cNvSpPr>
          <p:nvPr/>
        </p:nvSpPr>
        <p:spPr bwMode="auto">
          <a:xfrm>
            <a:off x="82296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7" name="Line 108"/>
          <p:cNvSpPr>
            <a:spLocks noChangeShapeType="1"/>
          </p:cNvSpPr>
          <p:nvPr/>
        </p:nvSpPr>
        <p:spPr bwMode="auto">
          <a:xfrm>
            <a:off x="8229600" y="6019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8" name="Line 109"/>
          <p:cNvSpPr>
            <a:spLocks noChangeShapeType="1"/>
          </p:cNvSpPr>
          <p:nvPr/>
        </p:nvSpPr>
        <p:spPr bwMode="auto">
          <a:xfrm flipV="1">
            <a:off x="46482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9" name="Line 110"/>
          <p:cNvSpPr>
            <a:spLocks noChangeShapeType="1"/>
          </p:cNvSpPr>
          <p:nvPr/>
        </p:nvSpPr>
        <p:spPr bwMode="auto">
          <a:xfrm flipV="1">
            <a:off x="4953000" y="5334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0" name="AutoShape 111"/>
          <p:cNvSpPr>
            <a:spLocks noChangeArrowheads="1"/>
          </p:cNvSpPr>
          <p:nvPr/>
        </p:nvSpPr>
        <p:spPr bwMode="auto">
          <a:xfrm>
            <a:off x="6553200" y="3124200"/>
            <a:ext cx="762000" cy="609600"/>
          </a:xfrm>
          <a:prstGeom prst="rightArrow">
            <a:avLst>
              <a:gd name="adj1" fmla="val 50000"/>
              <a:gd name="adj2" fmla="val 474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GB" sz="1400" i="1">
                <a:latin typeface="Times New Roman" pitchFamily="18" charset="0"/>
              </a:rPr>
              <a:t>serve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41031" name="AutoShape 112"/>
          <p:cNvSpPr>
            <a:spLocks noChangeArrowheads="1"/>
          </p:cNvSpPr>
          <p:nvPr/>
        </p:nvSpPr>
        <p:spPr bwMode="auto">
          <a:xfrm>
            <a:off x="6553200" y="5029200"/>
            <a:ext cx="762000" cy="609600"/>
          </a:xfrm>
          <a:prstGeom prst="rightArrow">
            <a:avLst>
              <a:gd name="adj1" fmla="val 50000"/>
              <a:gd name="adj2" fmla="val 474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GB" sz="1400" i="1">
                <a:latin typeface="Times New Roman" pitchFamily="18" charset="0"/>
              </a:rPr>
              <a:t>serve</a:t>
            </a:r>
            <a:endParaRPr lang="en-US" alt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19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GB" dirty="0" smtClean="0">
                <a:solidFill>
                  <a:schemeClr val="accent3">
                    <a:lumMod val="50000"/>
                  </a:schemeClr>
                </a:solidFill>
              </a:rPr>
              <a:t>Approaches to OLAP Servers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GB" dirty="0" smtClean="0"/>
              <a:t>Relational DBMS as Warehouse Servers</a:t>
            </a:r>
          </a:p>
          <a:p>
            <a:pPr eaLnBrk="1" hangingPunct="1"/>
            <a:r>
              <a:rPr lang="en-US" altLang="en-GB" dirty="0" smtClean="0"/>
              <a:t>Two possibilities for OLAP servers</a:t>
            </a:r>
          </a:p>
          <a:p>
            <a:pPr eaLnBrk="1" hangingPunct="1">
              <a:buNone/>
            </a:pPr>
            <a:r>
              <a:rPr lang="en-US" altLang="en-GB" dirty="0" smtClean="0"/>
              <a:t>(1) Relational OLAP (ROLAP)</a:t>
            </a:r>
          </a:p>
          <a:p>
            <a:pPr lvl="1" eaLnBrk="1" hangingPunct="1"/>
            <a:r>
              <a:rPr lang="en-US" altLang="en-GB" dirty="0" smtClean="0"/>
              <a:t>Relational and specialized relational DBMS to store and manage warehouse data</a:t>
            </a:r>
          </a:p>
          <a:p>
            <a:pPr lvl="1" eaLnBrk="1" hangingPunct="1"/>
            <a:r>
              <a:rPr lang="en-US" altLang="en-GB" dirty="0" smtClean="0"/>
              <a:t>OLAP middleware to support missing pieces</a:t>
            </a:r>
          </a:p>
          <a:p>
            <a:pPr lvl="1" eaLnBrk="1" hangingPunct="1"/>
            <a:r>
              <a:rPr lang="en-US" altLang="en-GB" dirty="0" smtClean="0"/>
              <a:t> have greater scalability</a:t>
            </a:r>
          </a:p>
          <a:p>
            <a:pPr eaLnBrk="1" hangingPunct="1">
              <a:buNone/>
            </a:pPr>
            <a:r>
              <a:rPr lang="en-US" altLang="en-GB" dirty="0" smtClean="0"/>
              <a:t>(2) Multidimensional OLAP (MOLAP)</a:t>
            </a:r>
          </a:p>
          <a:p>
            <a:pPr lvl="1" eaLnBrk="1" hangingPunct="1"/>
            <a:r>
              <a:rPr lang="en-US" altLang="en-GB" dirty="0" smtClean="0"/>
              <a:t>Array-based storage structures</a:t>
            </a:r>
          </a:p>
          <a:p>
            <a:pPr lvl="1" eaLnBrk="1" hangingPunct="1"/>
            <a:r>
              <a:rPr lang="en-US" altLang="en-GB" dirty="0" smtClean="0"/>
              <a:t>Direct access to array data structures</a:t>
            </a:r>
          </a:p>
          <a:p>
            <a:pPr lvl="1" eaLnBrk="1" hangingPunct="1"/>
            <a:r>
              <a:rPr lang="en-US" altLang="en-GB" dirty="0" smtClean="0"/>
              <a:t>Fast indexing to pre-computed summarized data</a:t>
            </a:r>
          </a:p>
          <a:p>
            <a:pPr>
              <a:buNone/>
            </a:pPr>
            <a:r>
              <a:rPr lang="en-US" altLang="en-GB" dirty="0" smtClean="0"/>
              <a:t>(3) Hybrid OLAP (HOLAP) server</a:t>
            </a:r>
          </a:p>
          <a:p>
            <a:pPr lvl="1">
              <a:buFontTx/>
              <a:buChar char="-"/>
            </a:pPr>
            <a:r>
              <a:rPr lang="en-US" altLang="en-GB" dirty="0" smtClean="0"/>
              <a:t>Combine both ROLAP and MOLAP</a:t>
            </a:r>
          </a:p>
          <a:p>
            <a:pPr lvl="1">
              <a:buFontTx/>
              <a:buChar char="-"/>
            </a:pPr>
            <a:r>
              <a:rPr lang="en-US" altLang="en-GB" dirty="0" smtClean="0"/>
              <a:t>E.g. Microsoft SQL Server 2000</a:t>
            </a:r>
          </a:p>
          <a:p>
            <a:pPr lvl="1" eaLnBrk="1" hangingPunct="1"/>
            <a:endParaRPr lang="en-US" alt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0FD77-F9F8-4D52-9A12-C7D881649247}" type="slidenum">
              <a:rPr lang="en-US" altLang="en-US"/>
              <a:pPr>
                <a:defRPr/>
              </a:pPr>
              <a:t>2</a:t>
            </a:fld>
            <a:endParaRPr lang="th-TH" alt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GB" sz="3200" smtClean="0"/>
              <a:t>Problem: Heterogeneous Information Sources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1839913"/>
            <a:ext cx="38877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GB" sz="1900" i="1"/>
              <a:t>“Heterogeneities are everywhere”</a:t>
            </a: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827088" y="4797425"/>
            <a:ext cx="72691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Symbol" pitchFamily="18" charset="2"/>
              <a:buChar char="¨"/>
            </a:pPr>
            <a:r>
              <a:rPr lang="en-US" altLang="en-GB" sz="2400">
                <a:latin typeface="Times New Roman" pitchFamily="18" charset="0"/>
              </a:rPr>
              <a:t>Different interfaces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Symbol" pitchFamily="18" charset="2"/>
              <a:buChar char="¨"/>
            </a:pPr>
            <a:r>
              <a:rPr lang="en-US" altLang="en-GB" sz="2400">
                <a:latin typeface="Times New Roman" pitchFamily="18" charset="0"/>
              </a:rPr>
              <a:t>Different data representations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Symbol" pitchFamily="18" charset="2"/>
              <a:buChar char="¨"/>
            </a:pPr>
            <a:r>
              <a:rPr lang="en-US" altLang="en-GB" sz="2400">
                <a:latin typeface="Times New Roman" pitchFamily="18" charset="0"/>
              </a:rPr>
              <a:t>Duplicate and inconsistent information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71863" y="2409825"/>
            <a:ext cx="730250" cy="511175"/>
            <a:chOff x="2187" y="1367"/>
            <a:chExt cx="460" cy="322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187" y="1367"/>
              <a:ext cx="356" cy="292"/>
              <a:chOff x="2187" y="1367"/>
              <a:chExt cx="356" cy="292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2187" y="1367"/>
                <a:ext cx="356" cy="292"/>
                <a:chOff x="2187" y="1367"/>
                <a:chExt cx="356" cy="292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2187" y="1532"/>
                  <a:ext cx="356" cy="127"/>
                  <a:chOff x="2187" y="1532"/>
                  <a:chExt cx="356" cy="127"/>
                </a:xfrm>
              </p:grpSpPr>
              <p:sp>
                <p:nvSpPr>
                  <p:cNvPr id="1262" name="Freeform 11"/>
                  <p:cNvSpPr>
                    <a:spLocks/>
                  </p:cNvSpPr>
                  <p:nvPr/>
                </p:nvSpPr>
                <p:spPr bwMode="auto">
                  <a:xfrm>
                    <a:off x="2338" y="1532"/>
                    <a:ext cx="204" cy="127"/>
                  </a:xfrm>
                  <a:custGeom>
                    <a:avLst/>
                    <a:gdLst>
                      <a:gd name="T0" fmla="*/ 0 w 204"/>
                      <a:gd name="T1" fmla="*/ 37 h 127"/>
                      <a:gd name="T2" fmla="*/ 0 w 204"/>
                      <a:gd name="T3" fmla="*/ 126 h 127"/>
                      <a:gd name="T4" fmla="*/ 203 w 204"/>
                      <a:gd name="T5" fmla="*/ 61 h 127"/>
                      <a:gd name="T6" fmla="*/ 203 w 204"/>
                      <a:gd name="T7" fmla="*/ 0 h 127"/>
                      <a:gd name="T8" fmla="*/ 0 w 204"/>
                      <a:gd name="T9" fmla="*/ 37 h 1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4"/>
                      <a:gd name="T16" fmla="*/ 0 h 127"/>
                      <a:gd name="T17" fmla="*/ 204 w 204"/>
                      <a:gd name="T18" fmla="*/ 127 h 1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4" h="127">
                        <a:moveTo>
                          <a:pt x="0" y="37"/>
                        </a:moveTo>
                        <a:lnTo>
                          <a:pt x="0" y="126"/>
                        </a:lnTo>
                        <a:lnTo>
                          <a:pt x="203" y="61"/>
                        </a:lnTo>
                        <a:lnTo>
                          <a:pt x="203" y="0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A0A0A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3" name="Freeform 12"/>
                  <p:cNvSpPr>
                    <a:spLocks/>
                  </p:cNvSpPr>
                  <p:nvPr/>
                </p:nvSpPr>
                <p:spPr bwMode="auto">
                  <a:xfrm>
                    <a:off x="2187" y="1561"/>
                    <a:ext cx="152" cy="98"/>
                  </a:xfrm>
                  <a:custGeom>
                    <a:avLst/>
                    <a:gdLst>
                      <a:gd name="T0" fmla="*/ 151 w 152"/>
                      <a:gd name="T1" fmla="*/ 8 h 98"/>
                      <a:gd name="T2" fmla="*/ 151 w 152"/>
                      <a:gd name="T3" fmla="*/ 97 h 98"/>
                      <a:gd name="T4" fmla="*/ 0 w 152"/>
                      <a:gd name="T5" fmla="*/ 75 h 98"/>
                      <a:gd name="T6" fmla="*/ 0 w 152"/>
                      <a:gd name="T7" fmla="*/ 0 h 98"/>
                      <a:gd name="T8" fmla="*/ 151 w 152"/>
                      <a:gd name="T9" fmla="*/ 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2"/>
                      <a:gd name="T16" fmla="*/ 0 h 98"/>
                      <a:gd name="T17" fmla="*/ 152 w 152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2" h="98">
                        <a:moveTo>
                          <a:pt x="151" y="8"/>
                        </a:moveTo>
                        <a:lnTo>
                          <a:pt x="151" y="97"/>
                        </a:lnTo>
                        <a:lnTo>
                          <a:pt x="0" y="75"/>
                        </a:lnTo>
                        <a:lnTo>
                          <a:pt x="0" y="0"/>
                        </a:lnTo>
                        <a:lnTo>
                          <a:pt x="151" y="8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4" name="Freeform 13"/>
                  <p:cNvSpPr>
                    <a:spLocks/>
                  </p:cNvSpPr>
                  <p:nvPr/>
                </p:nvSpPr>
                <p:spPr bwMode="auto">
                  <a:xfrm>
                    <a:off x="2188" y="1533"/>
                    <a:ext cx="355" cy="39"/>
                  </a:xfrm>
                  <a:custGeom>
                    <a:avLst/>
                    <a:gdLst>
                      <a:gd name="T0" fmla="*/ 0 w 355"/>
                      <a:gd name="T1" fmla="*/ 29 h 39"/>
                      <a:gd name="T2" fmla="*/ 152 w 355"/>
                      <a:gd name="T3" fmla="*/ 38 h 39"/>
                      <a:gd name="T4" fmla="*/ 354 w 355"/>
                      <a:gd name="T5" fmla="*/ 0 h 39"/>
                      <a:gd name="T6" fmla="*/ 205 w 355"/>
                      <a:gd name="T7" fmla="*/ 0 h 39"/>
                      <a:gd name="T8" fmla="*/ 0 w 355"/>
                      <a:gd name="T9" fmla="*/ 29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5"/>
                      <a:gd name="T16" fmla="*/ 0 h 39"/>
                      <a:gd name="T17" fmla="*/ 355 w 355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5" h="39">
                        <a:moveTo>
                          <a:pt x="0" y="29"/>
                        </a:moveTo>
                        <a:lnTo>
                          <a:pt x="152" y="38"/>
                        </a:lnTo>
                        <a:lnTo>
                          <a:pt x="354" y="0"/>
                        </a:lnTo>
                        <a:lnTo>
                          <a:pt x="205" y="0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57" name="Freeform 14"/>
                <p:cNvSpPr>
                  <a:spLocks/>
                </p:cNvSpPr>
                <p:nvPr/>
              </p:nvSpPr>
              <p:spPr bwMode="auto">
                <a:xfrm>
                  <a:off x="2302" y="1521"/>
                  <a:ext cx="129" cy="37"/>
                </a:xfrm>
                <a:custGeom>
                  <a:avLst/>
                  <a:gdLst>
                    <a:gd name="T0" fmla="*/ 0 w 129"/>
                    <a:gd name="T1" fmla="*/ 20 h 37"/>
                    <a:gd name="T2" fmla="*/ 0 w 129"/>
                    <a:gd name="T3" fmla="*/ 31 h 37"/>
                    <a:gd name="T4" fmla="*/ 59 w 129"/>
                    <a:gd name="T5" fmla="*/ 36 h 37"/>
                    <a:gd name="T6" fmla="*/ 128 w 129"/>
                    <a:gd name="T7" fmla="*/ 23 h 37"/>
                    <a:gd name="T8" fmla="*/ 128 w 129"/>
                    <a:gd name="T9" fmla="*/ 0 h 37"/>
                    <a:gd name="T10" fmla="*/ 0 w 129"/>
                    <a:gd name="T11" fmla="*/ 2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9"/>
                    <a:gd name="T19" fmla="*/ 0 h 37"/>
                    <a:gd name="T20" fmla="*/ 129 w 129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9" h="37">
                      <a:moveTo>
                        <a:pt x="0" y="20"/>
                      </a:moveTo>
                      <a:lnTo>
                        <a:pt x="0" y="31"/>
                      </a:lnTo>
                      <a:lnTo>
                        <a:pt x="59" y="36"/>
                      </a:lnTo>
                      <a:lnTo>
                        <a:pt x="128" y="23"/>
                      </a:lnTo>
                      <a:lnTo>
                        <a:pt x="128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60606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" name="Group 15"/>
                <p:cNvGrpSpPr>
                  <a:grpSpLocks/>
                </p:cNvGrpSpPr>
                <p:nvPr/>
              </p:nvGrpSpPr>
              <p:grpSpPr bwMode="auto">
                <a:xfrm>
                  <a:off x="2215" y="1367"/>
                  <a:ext cx="286" cy="183"/>
                  <a:chOff x="2215" y="1367"/>
                  <a:chExt cx="286" cy="183"/>
                </a:xfrm>
              </p:grpSpPr>
              <p:sp>
                <p:nvSpPr>
                  <p:cNvPr id="1259" name="Freeform 16"/>
                  <p:cNvSpPr>
                    <a:spLocks/>
                  </p:cNvSpPr>
                  <p:nvPr/>
                </p:nvSpPr>
                <p:spPr bwMode="auto">
                  <a:xfrm>
                    <a:off x="2337" y="1367"/>
                    <a:ext cx="164" cy="178"/>
                  </a:xfrm>
                  <a:custGeom>
                    <a:avLst/>
                    <a:gdLst>
                      <a:gd name="T0" fmla="*/ 23 w 164"/>
                      <a:gd name="T1" fmla="*/ 177 h 178"/>
                      <a:gd name="T2" fmla="*/ 0 w 164"/>
                      <a:gd name="T3" fmla="*/ 5 h 178"/>
                      <a:gd name="T4" fmla="*/ 140 w 164"/>
                      <a:gd name="T5" fmla="*/ 0 h 178"/>
                      <a:gd name="T6" fmla="*/ 163 w 164"/>
                      <a:gd name="T7" fmla="*/ 153 h 178"/>
                      <a:gd name="T8" fmla="*/ 23 w 164"/>
                      <a:gd name="T9" fmla="*/ 177 h 1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4"/>
                      <a:gd name="T16" fmla="*/ 0 h 178"/>
                      <a:gd name="T17" fmla="*/ 164 w 164"/>
                      <a:gd name="T18" fmla="*/ 178 h 1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4" h="178">
                        <a:moveTo>
                          <a:pt x="23" y="177"/>
                        </a:moveTo>
                        <a:lnTo>
                          <a:pt x="0" y="5"/>
                        </a:lnTo>
                        <a:lnTo>
                          <a:pt x="140" y="0"/>
                        </a:lnTo>
                        <a:lnTo>
                          <a:pt x="163" y="153"/>
                        </a:lnTo>
                        <a:lnTo>
                          <a:pt x="23" y="177"/>
                        </a:lnTo>
                      </a:path>
                    </a:pathLst>
                  </a:custGeom>
                  <a:solidFill>
                    <a:srgbClr val="A0A0A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0" name="Freeform 17"/>
                  <p:cNvSpPr>
                    <a:spLocks/>
                  </p:cNvSpPr>
                  <p:nvPr/>
                </p:nvSpPr>
                <p:spPr bwMode="auto">
                  <a:xfrm>
                    <a:off x="2215" y="1374"/>
                    <a:ext cx="147" cy="176"/>
                  </a:xfrm>
                  <a:custGeom>
                    <a:avLst/>
                    <a:gdLst>
                      <a:gd name="T0" fmla="*/ 122 w 147"/>
                      <a:gd name="T1" fmla="*/ 0 h 176"/>
                      <a:gd name="T2" fmla="*/ 0 w 147"/>
                      <a:gd name="T3" fmla="*/ 39 h 176"/>
                      <a:gd name="T4" fmla="*/ 16 w 147"/>
                      <a:gd name="T5" fmla="*/ 175 h 176"/>
                      <a:gd name="T6" fmla="*/ 146 w 147"/>
                      <a:gd name="T7" fmla="*/ 170 h 176"/>
                      <a:gd name="T8" fmla="*/ 122 w 147"/>
                      <a:gd name="T9" fmla="*/ 0 h 1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"/>
                      <a:gd name="T16" fmla="*/ 0 h 176"/>
                      <a:gd name="T17" fmla="*/ 147 w 147"/>
                      <a:gd name="T18" fmla="*/ 176 h 1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" h="176">
                        <a:moveTo>
                          <a:pt x="122" y="0"/>
                        </a:moveTo>
                        <a:lnTo>
                          <a:pt x="0" y="39"/>
                        </a:lnTo>
                        <a:lnTo>
                          <a:pt x="16" y="175"/>
                        </a:lnTo>
                        <a:lnTo>
                          <a:pt x="146" y="170"/>
                        </a:lnTo>
                        <a:lnTo>
                          <a:pt x="12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1" name="Freeform 18"/>
                  <p:cNvSpPr>
                    <a:spLocks/>
                  </p:cNvSpPr>
                  <p:nvPr/>
                </p:nvSpPr>
                <p:spPr bwMode="auto">
                  <a:xfrm>
                    <a:off x="2364" y="1385"/>
                    <a:ext cx="119" cy="134"/>
                  </a:xfrm>
                  <a:custGeom>
                    <a:avLst/>
                    <a:gdLst>
                      <a:gd name="T0" fmla="*/ 0 w 119"/>
                      <a:gd name="T1" fmla="*/ 7 h 134"/>
                      <a:gd name="T2" fmla="*/ 16 w 119"/>
                      <a:gd name="T3" fmla="*/ 133 h 134"/>
                      <a:gd name="T4" fmla="*/ 118 w 119"/>
                      <a:gd name="T5" fmla="*/ 119 h 134"/>
                      <a:gd name="T6" fmla="*/ 99 w 119"/>
                      <a:gd name="T7" fmla="*/ 0 h 134"/>
                      <a:gd name="T8" fmla="*/ 0 w 119"/>
                      <a:gd name="T9" fmla="*/ 7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9"/>
                      <a:gd name="T16" fmla="*/ 0 h 134"/>
                      <a:gd name="T17" fmla="*/ 119 w 119"/>
                      <a:gd name="T18" fmla="*/ 134 h 1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9" h="134">
                        <a:moveTo>
                          <a:pt x="0" y="7"/>
                        </a:moveTo>
                        <a:lnTo>
                          <a:pt x="16" y="133"/>
                        </a:lnTo>
                        <a:lnTo>
                          <a:pt x="118" y="119"/>
                        </a:lnTo>
                        <a:lnTo>
                          <a:pt x="99" y="0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0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412" y="1546"/>
                <a:ext cx="117" cy="83"/>
                <a:chOff x="2412" y="1546"/>
                <a:chExt cx="117" cy="83"/>
              </a:xfrm>
            </p:grpSpPr>
            <p:sp>
              <p:nvSpPr>
                <p:cNvPr id="1249" name="Freeform 20"/>
                <p:cNvSpPr>
                  <a:spLocks/>
                </p:cNvSpPr>
                <p:nvPr/>
              </p:nvSpPr>
              <p:spPr bwMode="auto">
                <a:xfrm>
                  <a:off x="2412" y="1546"/>
                  <a:ext cx="117" cy="83"/>
                </a:xfrm>
                <a:custGeom>
                  <a:avLst/>
                  <a:gdLst>
                    <a:gd name="T0" fmla="*/ 116 w 117"/>
                    <a:gd name="T1" fmla="*/ 0 h 83"/>
                    <a:gd name="T2" fmla="*/ 0 w 117"/>
                    <a:gd name="T3" fmla="*/ 25 h 83"/>
                    <a:gd name="T4" fmla="*/ 0 w 117"/>
                    <a:gd name="T5" fmla="*/ 82 h 83"/>
                    <a:gd name="T6" fmla="*/ 116 w 117"/>
                    <a:gd name="T7" fmla="*/ 47 h 83"/>
                    <a:gd name="T8" fmla="*/ 116 w 117"/>
                    <a:gd name="T9" fmla="*/ 0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83"/>
                    <a:gd name="T17" fmla="*/ 117 w 117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83">
                      <a:moveTo>
                        <a:pt x="116" y="0"/>
                      </a:moveTo>
                      <a:lnTo>
                        <a:pt x="0" y="25"/>
                      </a:lnTo>
                      <a:lnTo>
                        <a:pt x="0" y="82"/>
                      </a:lnTo>
                      <a:lnTo>
                        <a:pt x="116" y="47"/>
                      </a:lnTo>
                      <a:lnTo>
                        <a:pt x="116" y="0"/>
                      </a:lnTo>
                    </a:path>
                  </a:pathLst>
                </a:custGeom>
                <a:solidFill>
                  <a:srgbClr val="404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488" y="1563"/>
                  <a:ext cx="28" cy="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433" y="1577"/>
                  <a:ext cx="38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2" name="Line 23"/>
                <p:cNvSpPr>
                  <a:spLocks noChangeShapeType="1"/>
                </p:cNvSpPr>
                <p:nvPr/>
              </p:nvSpPr>
              <p:spPr bwMode="auto">
                <a:xfrm>
                  <a:off x="2478" y="1557"/>
                  <a:ext cx="0" cy="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Line 24"/>
                <p:cNvSpPr>
                  <a:spLocks noChangeShapeType="1"/>
                </p:cNvSpPr>
                <p:nvPr/>
              </p:nvSpPr>
              <p:spPr bwMode="auto">
                <a:xfrm>
                  <a:off x="2422" y="1567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422" y="1567"/>
                  <a:ext cx="104" cy="2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422" y="1556"/>
                  <a:ext cx="105" cy="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2370" y="1547"/>
              <a:ext cx="277" cy="142"/>
              <a:chOff x="2370" y="1547"/>
              <a:chExt cx="277" cy="142"/>
            </a:xfrm>
          </p:grpSpPr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2387" y="1624"/>
                <a:ext cx="46" cy="35"/>
                <a:chOff x="2387" y="1624"/>
                <a:chExt cx="46" cy="35"/>
              </a:xfrm>
            </p:grpSpPr>
            <p:sp>
              <p:nvSpPr>
                <p:cNvPr id="1245" name="Freeform 29"/>
                <p:cNvSpPr>
                  <a:spLocks/>
                </p:cNvSpPr>
                <p:nvPr/>
              </p:nvSpPr>
              <p:spPr bwMode="auto">
                <a:xfrm>
                  <a:off x="2387" y="1624"/>
                  <a:ext cx="24" cy="34"/>
                </a:xfrm>
                <a:custGeom>
                  <a:avLst/>
                  <a:gdLst>
                    <a:gd name="T0" fmla="*/ 7 w 24"/>
                    <a:gd name="T1" fmla="*/ 0 h 34"/>
                    <a:gd name="T2" fmla="*/ 0 w 24"/>
                    <a:gd name="T3" fmla="*/ 30 h 34"/>
                    <a:gd name="T4" fmla="*/ 17 w 24"/>
                    <a:gd name="T5" fmla="*/ 33 h 34"/>
                    <a:gd name="T6" fmla="*/ 23 w 24"/>
                    <a:gd name="T7" fmla="*/ 1 h 34"/>
                    <a:gd name="T8" fmla="*/ 7 w 2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34"/>
                    <a:gd name="T17" fmla="*/ 24 w 2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34">
                      <a:moveTo>
                        <a:pt x="7" y="0"/>
                      </a:moveTo>
                      <a:lnTo>
                        <a:pt x="0" y="30"/>
                      </a:lnTo>
                      <a:lnTo>
                        <a:pt x="17" y="33"/>
                      </a:lnTo>
                      <a:lnTo>
                        <a:pt x="23" y="1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60606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" name="Freeform 30"/>
                <p:cNvSpPr>
                  <a:spLocks/>
                </p:cNvSpPr>
                <p:nvPr/>
              </p:nvSpPr>
              <p:spPr bwMode="auto">
                <a:xfrm>
                  <a:off x="2397" y="1629"/>
                  <a:ext cx="36" cy="30"/>
                </a:xfrm>
                <a:custGeom>
                  <a:avLst/>
                  <a:gdLst>
                    <a:gd name="T0" fmla="*/ 2 w 36"/>
                    <a:gd name="T1" fmla="*/ 1 h 30"/>
                    <a:gd name="T2" fmla="*/ 0 w 36"/>
                    <a:gd name="T3" fmla="*/ 29 h 30"/>
                    <a:gd name="T4" fmla="*/ 35 w 36"/>
                    <a:gd name="T5" fmla="*/ 13 h 30"/>
                    <a:gd name="T6" fmla="*/ 21 w 36"/>
                    <a:gd name="T7" fmla="*/ 9 h 30"/>
                    <a:gd name="T8" fmla="*/ 8 w 36"/>
                    <a:gd name="T9" fmla="*/ 16 h 30"/>
                    <a:gd name="T10" fmla="*/ 12 w 36"/>
                    <a:gd name="T11" fmla="*/ 0 h 30"/>
                    <a:gd name="T12" fmla="*/ 2 w 36"/>
                    <a:gd name="T13" fmla="*/ 1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6"/>
                    <a:gd name="T22" fmla="*/ 0 h 30"/>
                    <a:gd name="T23" fmla="*/ 36 w 36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6" h="30">
                      <a:moveTo>
                        <a:pt x="2" y="1"/>
                      </a:moveTo>
                      <a:lnTo>
                        <a:pt x="0" y="29"/>
                      </a:lnTo>
                      <a:lnTo>
                        <a:pt x="35" y="13"/>
                      </a:lnTo>
                      <a:lnTo>
                        <a:pt x="21" y="9"/>
                      </a:lnTo>
                      <a:lnTo>
                        <a:pt x="8" y="16"/>
                      </a:lnTo>
                      <a:lnTo>
                        <a:pt x="12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404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2370" y="1547"/>
                <a:ext cx="277" cy="142"/>
                <a:chOff x="2370" y="1547"/>
                <a:chExt cx="277" cy="142"/>
              </a:xfrm>
            </p:grpSpPr>
            <p:sp>
              <p:nvSpPr>
                <p:cNvPr id="1218" name="Freeform 32"/>
                <p:cNvSpPr>
                  <a:spLocks/>
                </p:cNvSpPr>
                <p:nvPr/>
              </p:nvSpPr>
              <p:spPr bwMode="auto">
                <a:xfrm>
                  <a:off x="2376" y="1547"/>
                  <a:ext cx="271" cy="126"/>
                </a:xfrm>
                <a:custGeom>
                  <a:avLst/>
                  <a:gdLst>
                    <a:gd name="T0" fmla="*/ 0 w 271"/>
                    <a:gd name="T1" fmla="*/ 53 h 126"/>
                    <a:gd name="T2" fmla="*/ 128 w 271"/>
                    <a:gd name="T3" fmla="*/ 125 h 126"/>
                    <a:gd name="T4" fmla="*/ 270 w 271"/>
                    <a:gd name="T5" fmla="*/ 54 h 126"/>
                    <a:gd name="T6" fmla="*/ 162 w 271"/>
                    <a:gd name="T7" fmla="*/ 0 h 126"/>
                    <a:gd name="T8" fmla="*/ 0 w 271"/>
                    <a:gd name="T9" fmla="*/ 53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126"/>
                    <a:gd name="T17" fmla="*/ 271 w 271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126">
                      <a:moveTo>
                        <a:pt x="0" y="53"/>
                      </a:moveTo>
                      <a:lnTo>
                        <a:pt x="128" y="125"/>
                      </a:lnTo>
                      <a:lnTo>
                        <a:pt x="270" y="54"/>
                      </a:lnTo>
                      <a:lnTo>
                        <a:pt x="162" y="0"/>
                      </a:lnTo>
                      <a:lnTo>
                        <a:pt x="0" y="53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Freeform 33"/>
                <p:cNvSpPr>
                  <a:spLocks/>
                </p:cNvSpPr>
                <p:nvPr/>
              </p:nvSpPr>
              <p:spPr bwMode="auto">
                <a:xfrm>
                  <a:off x="2370" y="1599"/>
                  <a:ext cx="137" cy="90"/>
                </a:xfrm>
                <a:custGeom>
                  <a:avLst/>
                  <a:gdLst>
                    <a:gd name="T0" fmla="*/ 5 w 137"/>
                    <a:gd name="T1" fmla="*/ 0 h 90"/>
                    <a:gd name="T2" fmla="*/ 136 w 137"/>
                    <a:gd name="T3" fmla="*/ 73 h 90"/>
                    <a:gd name="T4" fmla="*/ 131 w 137"/>
                    <a:gd name="T5" fmla="*/ 89 h 90"/>
                    <a:gd name="T6" fmla="*/ 0 w 137"/>
                    <a:gd name="T7" fmla="*/ 14 h 90"/>
                    <a:gd name="T8" fmla="*/ 5 w 137"/>
                    <a:gd name="T9" fmla="*/ 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7"/>
                    <a:gd name="T16" fmla="*/ 0 h 90"/>
                    <a:gd name="T17" fmla="*/ 137 w 137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7" h="90">
                      <a:moveTo>
                        <a:pt x="5" y="0"/>
                      </a:moveTo>
                      <a:lnTo>
                        <a:pt x="136" y="73"/>
                      </a:lnTo>
                      <a:lnTo>
                        <a:pt x="131" y="89"/>
                      </a:lnTo>
                      <a:lnTo>
                        <a:pt x="0" y="1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60606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Freeform 34"/>
                <p:cNvSpPr>
                  <a:spLocks/>
                </p:cNvSpPr>
                <p:nvPr/>
              </p:nvSpPr>
              <p:spPr bwMode="auto">
                <a:xfrm>
                  <a:off x="2500" y="1601"/>
                  <a:ext cx="147" cy="88"/>
                </a:xfrm>
                <a:custGeom>
                  <a:avLst/>
                  <a:gdLst>
                    <a:gd name="T0" fmla="*/ 0 w 147"/>
                    <a:gd name="T1" fmla="*/ 87 h 88"/>
                    <a:gd name="T2" fmla="*/ 4 w 147"/>
                    <a:gd name="T3" fmla="*/ 70 h 88"/>
                    <a:gd name="T4" fmla="*/ 146 w 147"/>
                    <a:gd name="T5" fmla="*/ 0 h 88"/>
                    <a:gd name="T6" fmla="*/ 140 w 147"/>
                    <a:gd name="T7" fmla="*/ 12 h 88"/>
                    <a:gd name="T8" fmla="*/ 0 w 147"/>
                    <a:gd name="T9" fmla="*/ 87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88"/>
                    <a:gd name="T17" fmla="*/ 147 w 14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88">
                      <a:moveTo>
                        <a:pt x="0" y="87"/>
                      </a:moveTo>
                      <a:lnTo>
                        <a:pt x="4" y="70"/>
                      </a:lnTo>
                      <a:lnTo>
                        <a:pt x="146" y="0"/>
                      </a:lnTo>
                      <a:lnTo>
                        <a:pt x="140" y="12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404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Freeform 35"/>
                <p:cNvSpPr>
                  <a:spLocks/>
                </p:cNvSpPr>
                <p:nvPr/>
              </p:nvSpPr>
              <p:spPr bwMode="auto">
                <a:xfrm>
                  <a:off x="2426" y="1606"/>
                  <a:ext cx="110" cy="57"/>
                </a:xfrm>
                <a:custGeom>
                  <a:avLst/>
                  <a:gdLst>
                    <a:gd name="T0" fmla="*/ 0 w 110"/>
                    <a:gd name="T1" fmla="*/ 14 h 57"/>
                    <a:gd name="T2" fmla="*/ 37 w 110"/>
                    <a:gd name="T3" fmla="*/ 0 h 57"/>
                    <a:gd name="T4" fmla="*/ 109 w 110"/>
                    <a:gd name="T5" fmla="*/ 37 h 57"/>
                    <a:gd name="T6" fmla="*/ 72 w 110"/>
                    <a:gd name="T7" fmla="*/ 56 h 57"/>
                    <a:gd name="T8" fmla="*/ 0 w 110"/>
                    <a:gd name="T9" fmla="*/ 14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"/>
                    <a:gd name="T16" fmla="*/ 0 h 57"/>
                    <a:gd name="T17" fmla="*/ 110 w 110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" h="57">
                      <a:moveTo>
                        <a:pt x="0" y="14"/>
                      </a:moveTo>
                      <a:lnTo>
                        <a:pt x="37" y="0"/>
                      </a:lnTo>
                      <a:lnTo>
                        <a:pt x="109" y="37"/>
                      </a:lnTo>
                      <a:lnTo>
                        <a:pt x="72" y="56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A0A0A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Freeform 36"/>
                <p:cNvSpPr>
                  <a:spLocks/>
                </p:cNvSpPr>
                <p:nvPr/>
              </p:nvSpPr>
              <p:spPr bwMode="auto">
                <a:xfrm>
                  <a:off x="2471" y="1568"/>
                  <a:ext cx="162" cy="75"/>
                </a:xfrm>
                <a:custGeom>
                  <a:avLst/>
                  <a:gdLst>
                    <a:gd name="T0" fmla="*/ 0 w 162"/>
                    <a:gd name="T1" fmla="*/ 36 h 75"/>
                    <a:gd name="T2" fmla="*/ 70 w 162"/>
                    <a:gd name="T3" fmla="*/ 74 h 75"/>
                    <a:gd name="T4" fmla="*/ 161 w 162"/>
                    <a:gd name="T5" fmla="*/ 32 h 75"/>
                    <a:gd name="T6" fmla="*/ 95 w 162"/>
                    <a:gd name="T7" fmla="*/ 0 h 75"/>
                    <a:gd name="T8" fmla="*/ 0 w 162"/>
                    <a:gd name="T9" fmla="*/ 3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2"/>
                    <a:gd name="T16" fmla="*/ 0 h 75"/>
                    <a:gd name="T17" fmla="*/ 162 w 162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2" h="75">
                      <a:moveTo>
                        <a:pt x="0" y="36"/>
                      </a:moveTo>
                      <a:lnTo>
                        <a:pt x="70" y="74"/>
                      </a:lnTo>
                      <a:lnTo>
                        <a:pt x="161" y="32"/>
                      </a:lnTo>
                      <a:lnTo>
                        <a:pt x="95" y="0"/>
                      </a:lnTo>
                      <a:lnTo>
                        <a:pt x="0" y="36"/>
                      </a:lnTo>
                    </a:path>
                  </a:pathLst>
                </a:custGeom>
                <a:solidFill>
                  <a:srgbClr val="A0A0A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Freeform 37"/>
                <p:cNvSpPr>
                  <a:spLocks/>
                </p:cNvSpPr>
                <p:nvPr/>
              </p:nvSpPr>
              <p:spPr bwMode="auto">
                <a:xfrm>
                  <a:off x="2387" y="1551"/>
                  <a:ext cx="177" cy="68"/>
                </a:xfrm>
                <a:custGeom>
                  <a:avLst/>
                  <a:gdLst>
                    <a:gd name="T0" fmla="*/ 36 w 177"/>
                    <a:gd name="T1" fmla="*/ 67 h 68"/>
                    <a:gd name="T2" fmla="*/ 0 w 177"/>
                    <a:gd name="T3" fmla="*/ 48 h 68"/>
                    <a:gd name="T4" fmla="*/ 148 w 177"/>
                    <a:gd name="T5" fmla="*/ 0 h 68"/>
                    <a:gd name="T6" fmla="*/ 176 w 177"/>
                    <a:gd name="T7" fmla="*/ 13 h 68"/>
                    <a:gd name="T8" fmla="*/ 36 w 177"/>
                    <a:gd name="T9" fmla="*/ 67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7"/>
                    <a:gd name="T16" fmla="*/ 0 h 68"/>
                    <a:gd name="T17" fmla="*/ 177 w 177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7" h="68">
                      <a:moveTo>
                        <a:pt x="36" y="67"/>
                      </a:moveTo>
                      <a:lnTo>
                        <a:pt x="0" y="48"/>
                      </a:lnTo>
                      <a:lnTo>
                        <a:pt x="148" y="0"/>
                      </a:lnTo>
                      <a:lnTo>
                        <a:pt x="176" y="13"/>
                      </a:lnTo>
                      <a:lnTo>
                        <a:pt x="36" y="67"/>
                      </a:lnTo>
                    </a:path>
                  </a:pathLst>
                </a:custGeom>
                <a:solidFill>
                  <a:srgbClr val="A0A0A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390" y="1552"/>
                  <a:ext cx="151" cy="53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405" y="1557"/>
                  <a:ext cx="146" cy="5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414" y="1561"/>
                  <a:ext cx="142" cy="55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435" y="1570"/>
                  <a:ext cx="141" cy="5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47" y="1577"/>
                  <a:ext cx="139" cy="5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457" y="1582"/>
                  <a:ext cx="140" cy="6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472" y="1588"/>
                  <a:ext cx="136" cy="6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485" y="1595"/>
                  <a:ext cx="133" cy="6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Line 46"/>
                <p:cNvSpPr>
                  <a:spLocks noChangeShapeType="1"/>
                </p:cNvSpPr>
                <p:nvPr/>
              </p:nvSpPr>
              <p:spPr bwMode="auto">
                <a:xfrm>
                  <a:off x="2439" y="1616"/>
                  <a:ext cx="73" cy="41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" name="Line 47"/>
                <p:cNvSpPr>
                  <a:spLocks noChangeShapeType="1"/>
                </p:cNvSpPr>
                <p:nvPr/>
              </p:nvSpPr>
              <p:spPr bwMode="auto">
                <a:xfrm>
                  <a:off x="2455" y="1610"/>
                  <a:ext cx="72" cy="39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" name="Line 48"/>
                <p:cNvSpPr>
                  <a:spLocks noChangeShapeType="1"/>
                </p:cNvSpPr>
                <p:nvPr/>
              </p:nvSpPr>
              <p:spPr bwMode="auto">
                <a:xfrm>
                  <a:off x="2486" y="1599"/>
                  <a:ext cx="69" cy="38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Line 49"/>
                <p:cNvSpPr>
                  <a:spLocks noChangeShapeType="1"/>
                </p:cNvSpPr>
                <p:nvPr/>
              </p:nvSpPr>
              <p:spPr bwMode="auto">
                <a:xfrm>
                  <a:off x="2503" y="1591"/>
                  <a:ext cx="68" cy="3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Line 50"/>
                <p:cNvSpPr>
                  <a:spLocks noChangeShapeType="1"/>
                </p:cNvSpPr>
                <p:nvPr/>
              </p:nvSpPr>
              <p:spPr bwMode="auto">
                <a:xfrm>
                  <a:off x="2518" y="1586"/>
                  <a:ext cx="67" cy="38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Line 51"/>
                <p:cNvSpPr>
                  <a:spLocks noChangeShapeType="1"/>
                </p:cNvSpPr>
                <p:nvPr/>
              </p:nvSpPr>
              <p:spPr bwMode="auto">
                <a:xfrm>
                  <a:off x="2534" y="1580"/>
                  <a:ext cx="64" cy="35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Line 52"/>
                <p:cNvSpPr>
                  <a:spLocks noChangeShapeType="1"/>
                </p:cNvSpPr>
                <p:nvPr/>
              </p:nvSpPr>
              <p:spPr bwMode="auto">
                <a:xfrm>
                  <a:off x="2549" y="1574"/>
                  <a:ext cx="66" cy="3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Line 53"/>
                <p:cNvSpPr>
                  <a:spLocks noChangeShapeType="1"/>
                </p:cNvSpPr>
                <p:nvPr/>
              </p:nvSpPr>
              <p:spPr bwMode="auto">
                <a:xfrm>
                  <a:off x="2408" y="1592"/>
                  <a:ext cx="35" cy="19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Line 54"/>
                <p:cNvSpPr>
                  <a:spLocks noChangeShapeType="1"/>
                </p:cNvSpPr>
                <p:nvPr/>
              </p:nvSpPr>
              <p:spPr bwMode="auto">
                <a:xfrm>
                  <a:off x="2433" y="1586"/>
                  <a:ext cx="32" cy="18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Line 55"/>
                <p:cNvSpPr>
                  <a:spLocks noChangeShapeType="1"/>
                </p:cNvSpPr>
                <p:nvPr/>
              </p:nvSpPr>
              <p:spPr bwMode="auto">
                <a:xfrm>
                  <a:off x="2451" y="1579"/>
                  <a:ext cx="34" cy="18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2" name="Line 56"/>
                <p:cNvSpPr>
                  <a:spLocks noChangeShapeType="1"/>
                </p:cNvSpPr>
                <p:nvPr/>
              </p:nvSpPr>
              <p:spPr bwMode="auto">
                <a:xfrm>
                  <a:off x="2471" y="1570"/>
                  <a:ext cx="34" cy="1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3" name="Line 57"/>
                <p:cNvSpPr>
                  <a:spLocks noChangeShapeType="1"/>
                </p:cNvSpPr>
                <p:nvPr/>
              </p:nvSpPr>
              <p:spPr bwMode="auto">
                <a:xfrm>
                  <a:off x="2494" y="1563"/>
                  <a:ext cx="30" cy="1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Line 58"/>
                <p:cNvSpPr>
                  <a:spLocks noChangeShapeType="1"/>
                </p:cNvSpPr>
                <p:nvPr/>
              </p:nvSpPr>
              <p:spPr bwMode="auto">
                <a:xfrm>
                  <a:off x="2516" y="1558"/>
                  <a:ext cx="29" cy="16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34" name="Line 59"/>
          <p:cNvSpPr>
            <a:spLocks noChangeShapeType="1"/>
          </p:cNvSpPr>
          <p:nvPr/>
        </p:nvSpPr>
        <p:spPr bwMode="auto">
          <a:xfrm flipV="1">
            <a:off x="5867400" y="1981200"/>
            <a:ext cx="167640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60"/>
          <p:cNvSpPr>
            <a:spLocks noChangeArrowheads="1"/>
          </p:cNvSpPr>
          <p:nvPr/>
        </p:nvSpPr>
        <p:spPr bwMode="auto">
          <a:xfrm>
            <a:off x="7485063" y="2209800"/>
            <a:ext cx="122713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>
                <a:latin typeface="Tahoma" pitchFamily="34" charset="0"/>
              </a:rPr>
              <a:t>Personal</a:t>
            </a:r>
          </a:p>
          <a:p>
            <a:pPr algn="ctr" eaLnBrk="0" hangingPunct="0"/>
            <a:r>
              <a:rPr lang="en-US" altLang="en-GB">
                <a:latin typeface="Tahoma" pitchFamily="34" charset="0"/>
              </a:rPr>
              <a:t>Databases</a:t>
            </a:r>
            <a:endParaRPr lang="en-US" altLang="en-GB">
              <a:latin typeface="Arial Rounded MT Bold" pitchFamily="34" charset="0"/>
            </a:endParaRPr>
          </a:p>
        </p:txBody>
      </p:sp>
      <p:sp>
        <p:nvSpPr>
          <p:cNvPr id="1036" name="Line 61"/>
          <p:cNvSpPr>
            <a:spLocks noChangeShapeType="1"/>
          </p:cNvSpPr>
          <p:nvPr/>
        </p:nvSpPr>
        <p:spPr bwMode="auto">
          <a:xfrm flipH="1" flipV="1">
            <a:off x="5715000" y="2982913"/>
            <a:ext cx="228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62"/>
          <p:cNvSpPr>
            <a:spLocks noChangeArrowheads="1"/>
          </p:cNvSpPr>
          <p:nvPr/>
        </p:nvSpPr>
        <p:spPr bwMode="auto">
          <a:xfrm>
            <a:off x="5111750" y="4789488"/>
            <a:ext cx="1741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>
                <a:latin typeface="Tahoma" pitchFamily="34" charset="0"/>
              </a:rPr>
              <a:t>Digital Libraries</a:t>
            </a:r>
            <a:endParaRPr lang="en-US" altLang="en-GB">
              <a:latin typeface="Arial Rounded MT Bold" pitchFamily="34" charset="0"/>
            </a:endParaRPr>
          </a:p>
        </p:txBody>
      </p:sp>
      <p:sp>
        <p:nvSpPr>
          <p:cNvPr id="1038" name="Line 63"/>
          <p:cNvSpPr>
            <a:spLocks noChangeShapeType="1"/>
          </p:cNvSpPr>
          <p:nvPr/>
        </p:nvSpPr>
        <p:spPr bwMode="auto">
          <a:xfrm>
            <a:off x="5867400" y="2678113"/>
            <a:ext cx="1219200" cy="750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Rectangle 64"/>
          <p:cNvSpPr>
            <a:spLocks noChangeArrowheads="1"/>
          </p:cNvSpPr>
          <p:nvPr/>
        </p:nvSpPr>
        <p:spPr bwMode="auto">
          <a:xfrm>
            <a:off x="1922463" y="4103688"/>
            <a:ext cx="2189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>
                <a:latin typeface="Tahoma" pitchFamily="34" charset="0"/>
              </a:rPr>
              <a:t>Scientific Databases</a:t>
            </a:r>
            <a:endParaRPr lang="en-US" altLang="en-GB">
              <a:latin typeface="Arial Rounded MT Bold" pitchFamily="34" charset="0"/>
            </a:endParaRPr>
          </a:p>
        </p:txBody>
      </p: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5338763" y="4114800"/>
            <a:ext cx="874712" cy="706438"/>
            <a:chOff x="3363" y="2441"/>
            <a:chExt cx="551" cy="445"/>
          </a:xfrm>
        </p:grpSpPr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3363" y="2605"/>
              <a:ext cx="471" cy="281"/>
              <a:chOff x="3363" y="2605"/>
              <a:chExt cx="471" cy="281"/>
            </a:xfrm>
          </p:grpSpPr>
          <p:sp>
            <p:nvSpPr>
              <p:cNvPr id="1190" name="Arc 67"/>
              <p:cNvSpPr>
                <a:spLocks/>
              </p:cNvSpPr>
              <p:nvPr/>
            </p:nvSpPr>
            <p:spPr bwMode="auto">
              <a:xfrm rot="240000">
                <a:off x="3363" y="2717"/>
                <a:ext cx="15" cy="68"/>
              </a:xfrm>
              <a:custGeom>
                <a:avLst/>
                <a:gdLst>
                  <a:gd name="T0" fmla="*/ 13 w 21600"/>
                  <a:gd name="T1" fmla="*/ 68 h 42782"/>
                  <a:gd name="T2" fmla="*/ 13 w 21600"/>
                  <a:gd name="T3" fmla="*/ 0 h 42782"/>
                  <a:gd name="T4" fmla="*/ 15 w 21600"/>
                  <a:gd name="T5" fmla="*/ 34 h 427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782"/>
                  <a:gd name="T11" fmla="*/ 21600 w 21600"/>
                  <a:gd name="T12" fmla="*/ 42782 h 427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782" fill="none" extrusionOk="0">
                    <a:moveTo>
                      <a:pt x="18517" y="42781"/>
                    </a:moveTo>
                    <a:cubicBezTo>
                      <a:pt x="7888" y="41249"/>
                      <a:pt x="0" y="32141"/>
                      <a:pt x="0" y="21403"/>
                    </a:cubicBezTo>
                    <a:cubicBezTo>
                      <a:pt x="-1" y="10598"/>
                      <a:pt x="7983" y="1455"/>
                      <a:pt x="18689" y="-1"/>
                    </a:cubicBezTo>
                  </a:path>
                  <a:path w="21600" h="42782" stroke="0" extrusionOk="0">
                    <a:moveTo>
                      <a:pt x="18517" y="42781"/>
                    </a:moveTo>
                    <a:cubicBezTo>
                      <a:pt x="7888" y="41249"/>
                      <a:pt x="0" y="32141"/>
                      <a:pt x="0" y="21403"/>
                    </a:cubicBezTo>
                    <a:cubicBezTo>
                      <a:pt x="-1" y="10598"/>
                      <a:pt x="7983" y="1455"/>
                      <a:pt x="18689" y="-1"/>
                    </a:cubicBezTo>
                    <a:lnTo>
                      <a:pt x="21600" y="21403"/>
                    </a:lnTo>
                    <a:close/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Freeform 68"/>
              <p:cNvSpPr>
                <a:spLocks/>
              </p:cNvSpPr>
              <p:nvPr/>
            </p:nvSpPr>
            <p:spPr bwMode="auto">
              <a:xfrm>
                <a:off x="3376" y="2605"/>
                <a:ext cx="458" cy="279"/>
              </a:xfrm>
              <a:custGeom>
                <a:avLst/>
                <a:gdLst>
                  <a:gd name="T0" fmla="*/ 0 w 458"/>
                  <a:gd name="T1" fmla="*/ 177 h 279"/>
                  <a:gd name="T2" fmla="*/ 204 w 458"/>
                  <a:gd name="T3" fmla="*/ 278 h 279"/>
                  <a:gd name="T4" fmla="*/ 456 w 458"/>
                  <a:gd name="T5" fmla="*/ 115 h 279"/>
                  <a:gd name="T6" fmla="*/ 454 w 458"/>
                  <a:gd name="T7" fmla="*/ 110 h 279"/>
                  <a:gd name="T8" fmla="*/ 445 w 458"/>
                  <a:gd name="T9" fmla="*/ 107 h 279"/>
                  <a:gd name="T10" fmla="*/ 448 w 458"/>
                  <a:gd name="T11" fmla="*/ 68 h 279"/>
                  <a:gd name="T12" fmla="*/ 455 w 458"/>
                  <a:gd name="T13" fmla="*/ 64 h 279"/>
                  <a:gd name="T14" fmla="*/ 457 w 458"/>
                  <a:gd name="T15" fmla="*/ 59 h 279"/>
                  <a:gd name="T16" fmla="*/ 254 w 458"/>
                  <a:gd name="T17" fmla="*/ 0 h 279"/>
                  <a:gd name="T18" fmla="*/ 3 w 458"/>
                  <a:gd name="T19" fmla="*/ 112 h 279"/>
                  <a:gd name="T20" fmla="*/ 0 w 458"/>
                  <a:gd name="T21" fmla="*/ 177 h 2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8"/>
                  <a:gd name="T34" fmla="*/ 0 h 279"/>
                  <a:gd name="T35" fmla="*/ 458 w 458"/>
                  <a:gd name="T36" fmla="*/ 279 h 2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8" h="279">
                    <a:moveTo>
                      <a:pt x="0" y="177"/>
                    </a:moveTo>
                    <a:lnTo>
                      <a:pt x="204" y="278"/>
                    </a:lnTo>
                    <a:lnTo>
                      <a:pt x="456" y="115"/>
                    </a:lnTo>
                    <a:lnTo>
                      <a:pt x="454" y="110"/>
                    </a:lnTo>
                    <a:lnTo>
                      <a:pt x="445" y="107"/>
                    </a:lnTo>
                    <a:lnTo>
                      <a:pt x="448" y="68"/>
                    </a:lnTo>
                    <a:lnTo>
                      <a:pt x="455" y="64"/>
                    </a:lnTo>
                    <a:lnTo>
                      <a:pt x="457" y="59"/>
                    </a:lnTo>
                    <a:lnTo>
                      <a:pt x="254" y="0"/>
                    </a:lnTo>
                    <a:lnTo>
                      <a:pt x="3" y="112"/>
                    </a:lnTo>
                    <a:lnTo>
                      <a:pt x="0" y="177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Freeform 69"/>
              <p:cNvSpPr>
                <a:spLocks/>
              </p:cNvSpPr>
              <p:nvPr/>
            </p:nvSpPr>
            <p:spPr bwMode="auto">
              <a:xfrm>
                <a:off x="3374" y="2659"/>
                <a:ext cx="459" cy="220"/>
              </a:xfrm>
              <a:custGeom>
                <a:avLst/>
                <a:gdLst>
                  <a:gd name="T0" fmla="*/ 0 w 459"/>
                  <a:gd name="T1" fmla="*/ 122 h 220"/>
                  <a:gd name="T2" fmla="*/ 253 w 459"/>
                  <a:gd name="T3" fmla="*/ 0 h 220"/>
                  <a:gd name="T4" fmla="*/ 458 w 459"/>
                  <a:gd name="T5" fmla="*/ 56 h 220"/>
                  <a:gd name="T6" fmla="*/ 206 w 459"/>
                  <a:gd name="T7" fmla="*/ 219 h 220"/>
                  <a:gd name="T8" fmla="*/ 0 w 459"/>
                  <a:gd name="T9" fmla="*/ 122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9"/>
                  <a:gd name="T16" fmla="*/ 0 h 220"/>
                  <a:gd name="T17" fmla="*/ 459 w 459"/>
                  <a:gd name="T18" fmla="*/ 220 h 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9" h="220">
                    <a:moveTo>
                      <a:pt x="0" y="122"/>
                    </a:moveTo>
                    <a:lnTo>
                      <a:pt x="253" y="0"/>
                    </a:lnTo>
                    <a:lnTo>
                      <a:pt x="458" y="56"/>
                    </a:lnTo>
                    <a:lnTo>
                      <a:pt x="206" y="219"/>
                    </a:lnTo>
                    <a:lnTo>
                      <a:pt x="0" y="122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Freeform 70"/>
              <p:cNvSpPr>
                <a:spLocks/>
              </p:cNvSpPr>
              <p:nvPr/>
            </p:nvSpPr>
            <p:spPr bwMode="auto">
              <a:xfrm>
                <a:off x="3579" y="2673"/>
                <a:ext cx="246" cy="201"/>
              </a:xfrm>
              <a:custGeom>
                <a:avLst/>
                <a:gdLst>
                  <a:gd name="T0" fmla="*/ 3 w 246"/>
                  <a:gd name="T1" fmla="*/ 150 h 201"/>
                  <a:gd name="T2" fmla="*/ 0 w 246"/>
                  <a:gd name="T3" fmla="*/ 200 h 201"/>
                  <a:gd name="T4" fmla="*/ 244 w 246"/>
                  <a:gd name="T5" fmla="*/ 45 h 201"/>
                  <a:gd name="T6" fmla="*/ 245 w 246"/>
                  <a:gd name="T7" fmla="*/ 0 h 201"/>
                  <a:gd name="T8" fmla="*/ 3 w 246"/>
                  <a:gd name="T9" fmla="*/ 150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"/>
                  <a:gd name="T16" fmla="*/ 0 h 201"/>
                  <a:gd name="T17" fmla="*/ 246 w 246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" h="201">
                    <a:moveTo>
                      <a:pt x="3" y="150"/>
                    </a:moveTo>
                    <a:lnTo>
                      <a:pt x="0" y="200"/>
                    </a:lnTo>
                    <a:lnTo>
                      <a:pt x="244" y="45"/>
                    </a:lnTo>
                    <a:lnTo>
                      <a:pt x="245" y="0"/>
                    </a:lnTo>
                    <a:lnTo>
                      <a:pt x="3" y="150"/>
                    </a:lnTo>
                  </a:path>
                </a:pathLst>
              </a:custGeom>
              <a:solidFill>
                <a:srgbClr val="FFFF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71"/>
              <p:cNvSpPr>
                <a:spLocks/>
              </p:cNvSpPr>
              <p:nvPr/>
            </p:nvSpPr>
            <p:spPr bwMode="auto">
              <a:xfrm>
                <a:off x="3381" y="2724"/>
                <a:ext cx="203" cy="149"/>
              </a:xfrm>
              <a:custGeom>
                <a:avLst/>
                <a:gdLst>
                  <a:gd name="T0" fmla="*/ 2 w 203"/>
                  <a:gd name="T1" fmla="*/ 0 h 149"/>
                  <a:gd name="T2" fmla="*/ 0 w 203"/>
                  <a:gd name="T3" fmla="*/ 53 h 149"/>
                  <a:gd name="T4" fmla="*/ 197 w 203"/>
                  <a:gd name="T5" fmla="*/ 148 h 149"/>
                  <a:gd name="T6" fmla="*/ 202 w 203"/>
                  <a:gd name="T7" fmla="*/ 98 h 149"/>
                  <a:gd name="T8" fmla="*/ 2 w 203"/>
                  <a:gd name="T9" fmla="*/ 0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149"/>
                  <a:gd name="T17" fmla="*/ 203 w 203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149">
                    <a:moveTo>
                      <a:pt x="2" y="0"/>
                    </a:moveTo>
                    <a:lnTo>
                      <a:pt x="0" y="53"/>
                    </a:lnTo>
                    <a:lnTo>
                      <a:pt x="197" y="148"/>
                    </a:lnTo>
                    <a:lnTo>
                      <a:pt x="202" y="9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Freeform 72"/>
              <p:cNvSpPr>
                <a:spLocks/>
              </p:cNvSpPr>
              <p:nvPr/>
            </p:nvSpPr>
            <p:spPr bwMode="auto">
              <a:xfrm>
                <a:off x="3378" y="2719"/>
                <a:ext cx="207" cy="115"/>
              </a:xfrm>
              <a:custGeom>
                <a:avLst/>
                <a:gdLst>
                  <a:gd name="T0" fmla="*/ 2 w 207"/>
                  <a:gd name="T1" fmla="*/ 0 h 115"/>
                  <a:gd name="T2" fmla="*/ 0 w 207"/>
                  <a:gd name="T3" fmla="*/ 7 h 115"/>
                  <a:gd name="T4" fmla="*/ 198 w 207"/>
                  <a:gd name="T5" fmla="*/ 114 h 115"/>
                  <a:gd name="T6" fmla="*/ 206 w 207"/>
                  <a:gd name="T7" fmla="*/ 99 h 115"/>
                  <a:gd name="T8" fmla="*/ 2 w 207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115"/>
                  <a:gd name="T17" fmla="*/ 207 w 207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115">
                    <a:moveTo>
                      <a:pt x="2" y="0"/>
                    </a:moveTo>
                    <a:lnTo>
                      <a:pt x="0" y="7"/>
                    </a:lnTo>
                    <a:lnTo>
                      <a:pt x="198" y="114"/>
                    </a:lnTo>
                    <a:lnTo>
                      <a:pt x="206" y="9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73"/>
              <p:cNvSpPr>
                <a:spLocks/>
              </p:cNvSpPr>
              <p:nvPr/>
            </p:nvSpPr>
            <p:spPr bwMode="auto">
              <a:xfrm>
                <a:off x="3579" y="2716"/>
                <a:ext cx="252" cy="170"/>
              </a:xfrm>
              <a:custGeom>
                <a:avLst/>
                <a:gdLst>
                  <a:gd name="T0" fmla="*/ 0 w 252"/>
                  <a:gd name="T1" fmla="*/ 162 h 170"/>
                  <a:gd name="T2" fmla="*/ 2 w 252"/>
                  <a:gd name="T3" fmla="*/ 169 h 170"/>
                  <a:gd name="T4" fmla="*/ 251 w 252"/>
                  <a:gd name="T5" fmla="*/ 6 h 170"/>
                  <a:gd name="T6" fmla="*/ 251 w 252"/>
                  <a:gd name="T7" fmla="*/ 0 h 170"/>
                  <a:gd name="T8" fmla="*/ 0 w 252"/>
                  <a:gd name="T9" fmla="*/ 162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70"/>
                  <a:gd name="T17" fmla="*/ 252 w 252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70">
                    <a:moveTo>
                      <a:pt x="0" y="162"/>
                    </a:moveTo>
                    <a:lnTo>
                      <a:pt x="2" y="169"/>
                    </a:lnTo>
                    <a:lnTo>
                      <a:pt x="251" y="6"/>
                    </a:lnTo>
                    <a:lnTo>
                      <a:pt x="251" y="0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74"/>
              <p:cNvSpPr>
                <a:spLocks/>
              </p:cNvSpPr>
              <p:nvPr/>
            </p:nvSpPr>
            <p:spPr bwMode="auto">
              <a:xfrm>
                <a:off x="3380" y="2608"/>
                <a:ext cx="451" cy="212"/>
              </a:xfrm>
              <a:custGeom>
                <a:avLst/>
                <a:gdLst>
                  <a:gd name="T0" fmla="*/ 0 w 451"/>
                  <a:gd name="T1" fmla="*/ 111 h 212"/>
                  <a:gd name="T2" fmla="*/ 246 w 451"/>
                  <a:gd name="T3" fmla="*/ 0 h 212"/>
                  <a:gd name="T4" fmla="*/ 450 w 451"/>
                  <a:gd name="T5" fmla="*/ 58 h 212"/>
                  <a:gd name="T6" fmla="*/ 202 w 451"/>
                  <a:gd name="T7" fmla="*/ 211 h 212"/>
                  <a:gd name="T8" fmla="*/ 0 w 451"/>
                  <a:gd name="T9" fmla="*/ 111 h 2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1"/>
                  <a:gd name="T16" fmla="*/ 0 h 212"/>
                  <a:gd name="T17" fmla="*/ 451 w 451"/>
                  <a:gd name="T18" fmla="*/ 212 h 2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1" h="212">
                    <a:moveTo>
                      <a:pt x="0" y="111"/>
                    </a:moveTo>
                    <a:lnTo>
                      <a:pt x="246" y="0"/>
                    </a:lnTo>
                    <a:lnTo>
                      <a:pt x="450" y="58"/>
                    </a:lnTo>
                    <a:lnTo>
                      <a:pt x="202" y="211"/>
                    </a:lnTo>
                    <a:lnTo>
                      <a:pt x="0" y="111"/>
                    </a:lnTo>
                  </a:path>
                </a:pathLst>
              </a:custGeom>
              <a:solidFill>
                <a:srgbClr val="0000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75"/>
              <p:cNvGrpSpPr>
                <a:grpSpLocks/>
              </p:cNvGrpSpPr>
              <p:nvPr/>
            </p:nvGrpSpPr>
            <p:grpSpPr bwMode="auto">
              <a:xfrm>
                <a:off x="3579" y="2618"/>
                <a:ext cx="231" cy="74"/>
                <a:chOff x="3579" y="2618"/>
                <a:chExt cx="231" cy="74"/>
              </a:xfrm>
            </p:grpSpPr>
            <p:sp>
              <p:nvSpPr>
                <p:cNvPr id="1212" name="Freeform 76"/>
                <p:cNvSpPr>
                  <a:spLocks/>
                </p:cNvSpPr>
                <p:nvPr/>
              </p:nvSpPr>
              <p:spPr bwMode="auto">
                <a:xfrm>
                  <a:off x="3596" y="2618"/>
                  <a:ext cx="214" cy="67"/>
                </a:xfrm>
                <a:custGeom>
                  <a:avLst/>
                  <a:gdLst>
                    <a:gd name="T0" fmla="*/ 5 w 214"/>
                    <a:gd name="T1" fmla="*/ 0 h 67"/>
                    <a:gd name="T2" fmla="*/ 0 w 214"/>
                    <a:gd name="T3" fmla="*/ 4 h 67"/>
                    <a:gd name="T4" fmla="*/ 206 w 214"/>
                    <a:gd name="T5" fmla="*/ 66 h 67"/>
                    <a:gd name="T6" fmla="*/ 213 w 214"/>
                    <a:gd name="T7" fmla="*/ 64 h 67"/>
                    <a:gd name="T8" fmla="*/ 5 w 214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4"/>
                    <a:gd name="T16" fmla="*/ 0 h 67"/>
                    <a:gd name="T17" fmla="*/ 214 w 214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4" h="67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206" y="66"/>
                      </a:lnTo>
                      <a:lnTo>
                        <a:pt x="213" y="6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Freeform 77"/>
                <p:cNvSpPr>
                  <a:spLocks/>
                </p:cNvSpPr>
                <p:nvPr/>
              </p:nvSpPr>
              <p:spPr bwMode="auto">
                <a:xfrm>
                  <a:off x="3579" y="2626"/>
                  <a:ext cx="216" cy="66"/>
                </a:xfrm>
                <a:custGeom>
                  <a:avLst/>
                  <a:gdLst>
                    <a:gd name="T0" fmla="*/ 9 w 216"/>
                    <a:gd name="T1" fmla="*/ 0 h 66"/>
                    <a:gd name="T2" fmla="*/ 0 w 216"/>
                    <a:gd name="T3" fmla="*/ 5 h 66"/>
                    <a:gd name="T4" fmla="*/ 208 w 216"/>
                    <a:gd name="T5" fmla="*/ 65 h 66"/>
                    <a:gd name="T6" fmla="*/ 215 w 216"/>
                    <a:gd name="T7" fmla="*/ 64 h 66"/>
                    <a:gd name="T8" fmla="*/ 9 w 216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"/>
                    <a:gd name="T16" fmla="*/ 0 h 66"/>
                    <a:gd name="T17" fmla="*/ 216 w 21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" h="66">
                      <a:moveTo>
                        <a:pt x="9" y="0"/>
                      </a:moveTo>
                      <a:lnTo>
                        <a:pt x="0" y="5"/>
                      </a:lnTo>
                      <a:lnTo>
                        <a:pt x="208" y="65"/>
                      </a:lnTo>
                      <a:lnTo>
                        <a:pt x="215" y="64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99" name="Freeform 78"/>
              <p:cNvSpPr>
                <a:spLocks/>
              </p:cNvSpPr>
              <p:nvPr/>
            </p:nvSpPr>
            <p:spPr bwMode="auto">
              <a:xfrm>
                <a:off x="3584" y="2666"/>
                <a:ext cx="249" cy="157"/>
              </a:xfrm>
              <a:custGeom>
                <a:avLst/>
                <a:gdLst>
                  <a:gd name="T0" fmla="*/ 0 w 249"/>
                  <a:gd name="T1" fmla="*/ 152 h 157"/>
                  <a:gd name="T2" fmla="*/ 1 w 249"/>
                  <a:gd name="T3" fmla="*/ 156 h 157"/>
                  <a:gd name="T4" fmla="*/ 247 w 249"/>
                  <a:gd name="T5" fmla="*/ 3 h 157"/>
                  <a:gd name="T6" fmla="*/ 248 w 249"/>
                  <a:gd name="T7" fmla="*/ 0 h 157"/>
                  <a:gd name="T8" fmla="*/ 0 w 249"/>
                  <a:gd name="T9" fmla="*/ 152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9"/>
                  <a:gd name="T16" fmla="*/ 0 h 157"/>
                  <a:gd name="T17" fmla="*/ 249 w 249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9" h="157">
                    <a:moveTo>
                      <a:pt x="0" y="152"/>
                    </a:moveTo>
                    <a:lnTo>
                      <a:pt x="1" y="156"/>
                    </a:lnTo>
                    <a:lnTo>
                      <a:pt x="247" y="3"/>
                    </a:lnTo>
                    <a:lnTo>
                      <a:pt x="248" y="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" name="Group 79"/>
              <p:cNvGrpSpPr>
                <a:grpSpLocks/>
              </p:cNvGrpSpPr>
              <p:nvPr/>
            </p:nvGrpSpPr>
            <p:grpSpPr bwMode="auto">
              <a:xfrm>
                <a:off x="3580" y="2680"/>
                <a:ext cx="243" cy="182"/>
                <a:chOff x="3580" y="2680"/>
                <a:chExt cx="243" cy="182"/>
              </a:xfrm>
            </p:grpSpPr>
            <p:sp>
              <p:nvSpPr>
                <p:cNvPr id="1207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3584" y="2680"/>
                  <a:ext cx="237" cy="14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583" y="2688"/>
                  <a:ext cx="240" cy="1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581" y="2696"/>
                  <a:ext cx="238" cy="1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583" y="2701"/>
                  <a:ext cx="237" cy="1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3580" y="2710"/>
                  <a:ext cx="242" cy="1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85"/>
              <p:cNvGrpSpPr>
                <a:grpSpLocks/>
              </p:cNvGrpSpPr>
              <p:nvPr/>
            </p:nvGrpSpPr>
            <p:grpSpPr bwMode="auto">
              <a:xfrm>
                <a:off x="3382" y="2730"/>
                <a:ext cx="202" cy="132"/>
                <a:chOff x="3382" y="2730"/>
                <a:chExt cx="202" cy="132"/>
              </a:xfrm>
            </p:grpSpPr>
            <p:sp>
              <p:nvSpPr>
                <p:cNvPr id="1202" name="Line 86"/>
                <p:cNvSpPr>
                  <a:spLocks noChangeShapeType="1"/>
                </p:cNvSpPr>
                <p:nvPr/>
              </p:nvSpPr>
              <p:spPr bwMode="auto">
                <a:xfrm>
                  <a:off x="3386" y="2730"/>
                  <a:ext cx="198" cy="9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Line 87"/>
                <p:cNvSpPr>
                  <a:spLocks noChangeShapeType="1"/>
                </p:cNvSpPr>
                <p:nvPr/>
              </p:nvSpPr>
              <p:spPr bwMode="auto">
                <a:xfrm>
                  <a:off x="3384" y="2736"/>
                  <a:ext cx="198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Line 88"/>
                <p:cNvSpPr>
                  <a:spLocks noChangeShapeType="1"/>
                </p:cNvSpPr>
                <p:nvPr/>
              </p:nvSpPr>
              <p:spPr bwMode="auto">
                <a:xfrm>
                  <a:off x="3382" y="2743"/>
                  <a:ext cx="198" cy="10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Line 89"/>
                <p:cNvSpPr>
                  <a:spLocks noChangeShapeType="1"/>
                </p:cNvSpPr>
                <p:nvPr/>
              </p:nvSpPr>
              <p:spPr bwMode="auto">
                <a:xfrm>
                  <a:off x="3382" y="2753"/>
                  <a:ext cx="201" cy="1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6" name="Line 90"/>
                <p:cNvSpPr>
                  <a:spLocks noChangeShapeType="1"/>
                </p:cNvSpPr>
                <p:nvPr/>
              </p:nvSpPr>
              <p:spPr bwMode="auto">
                <a:xfrm>
                  <a:off x="3382" y="2763"/>
                  <a:ext cx="198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91"/>
            <p:cNvGrpSpPr>
              <a:grpSpLocks/>
            </p:cNvGrpSpPr>
            <p:nvPr/>
          </p:nvGrpSpPr>
          <p:grpSpPr bwMode="auto">
            <a:xfrm>
              <a:off x="3385" y="2563"/>
              <a:ext cx="469" cy="281"/>
              <a:chOff x="3385" y="2563"/>
              <a:chExt cx="469" cy="281"/>
            </a:xfrm>
          </p:grpSpPr>
          <p:sp>
            <p:nvSpPr>
              <p:cNvPr id="1166" name="Arc 92"/>
              <p:cNvSpPr>
                <a:spLocks/>
              </p:cNvSpPr>
              <p:nvPr/>
            </p:nvSpPr>
            <p:spPr bwMode="auto">
              <a:xfrm rot="240000">
                <a:off x="3385" y="2674"/>
                <a:ext cx="14" cy="69"/>
              </a:xfrm>
              <a:custGeom>
                <a:avLst/>
                <a:gdLst>
                  <a:gd name="T0" fmla="*/ 12 w 21600"/>
                  <a:gd name="T1" fmla="*/ 69 h 42720"/>
                  <a:gd name="T2" fmla="*/ 12 w 21600"/>
                  <a:gd name="T3" fmla="*/ 0 h 42720"/>
                  <a:gd name="T4" fmla="*/ 14 w 21600"/>
                  <a:gd name="T5" fmla="*/ 35 h 4272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720"/>
                  <a:gd name="T11" fmla="*/ 21600 w 21600"/>
                  <a:gd name="T12" fmla="*/ 42720 h 42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720" fill="none" extrusionOk="0">
                    <a:moveTo>
                      <a:pt x="18343" y="42720"/>
                    </a:moveTo>
                    <a:cubicBezTo>
                      <a:pt x="7793" y="41111"/>
                      <a:pt x="0" y="32039"/>
                      <a:pt x="0" y="21367"/>
                    </a:cubicBezTo>
                    <a:cubicBezTo>
                      <a:pt x="-1" y="10660"/>
                      <a:pt x="7843" y="1568"/>
                      <a:pt x="18435" y="0"/>
                    </a:cubicBezTo>
                  </a:path>
                  <a:path w="21600" h="42720" stroke="0" extrusionOk="0">
                    <a:moveTo>
                      <a:pt x="18343" y="42720"/>
                    </a:moveTo>
                    <a:cubicBezTo>
                      <a:pt x="7793" y="41111"/>
                      <a:pt x="0" y="32039"/>
                      <a:pt x="0" y="21367"/>
                    </a:cubicBezTo>
                    <a:cubicBezTo>
                      <a:pt x="-1" y="10660"/>
                      <a:pt x="7843" y="1568"/>
                      <a:pt x="18435" y="0"/>
                    </a:cubicBezTo>
                    <a:lnTo>
                      <a:pt x="21600" y="21367"/>
                    </a:lnTo>
                    <a:close/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Freeform 93"/>
              <p:cNvSpPr>
                <a:spLocks/>
              </p:cNvSpPr>
              <p:nvPr/>
            </p:nvSpPr>
            <p:spPr bwMode="auto">
              <a:xfrm>
                <a:off x="3395" y="2563"/>
                <a:ext cx="459" cy="281"/>
              </a:xfrm>
              <a:custGeom>
                <a:avLst/>
                <a:gdLst>
                  <a:gd name="T0" fmla="*/ 0 w 459"/>
                  <a:gd name="T1" fmla="*/ 176 h 281"/>
                  <a:gd name="T2" fmla="*/ 205 w 459"/>
                  <a:gd name="T3" fmla="*/ 280 h 281"/>
                  <a:gd name="T4" fmla="*/ 458 w 459"/>
                  <a:gd name="T5" fmla="*/ 115 h 281"/>
                  <a:gd name="T6" fmla="*/ 457 w 459"/>
                  <a:gd name="T7" fmla="*/ 110 h 281"/>
                  <a:gd name="T8" fmla="*/ 447 w 459"/>
                  <a:gd name="T9" fmla="*/ 107 h 281"/>
                  <a:gd name="T10" fmla="*/ 451 w 459"/>
                  <a:gd name="T11" fmla="*/ 68 h 281"/>
                  <a:gd name="T12" fmla="*/ 458 w 459"/>
                  <a:gd name="T13" fmla="*/ 62 h 281"/>
                  <a:gd name="T14" fmla="*/ 458 w 459"/>
                  <a:gd name="T15" fmla="*/ 58 h 281"/>
                  <a:gd name="T16" fmla="*/ 255 w 459"/>
                  <a:gd name="T17" fmla="*/ 0 h 281"/>
                  <a:gd name="T18" fmla="*/ 6 w 459"/>
                  <a:gd name="T19" fmla="*/ 112 h 281"/>
                  <a:gd name="T20" fmla="*/ 0 w 459"/>
                  <a:gd name="T21" fmla="*/ 176 h 2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9"/>
                  <a:gd name="T34" fmla="*/ 0 h 281"/>
                  <a:gd name="T35" fmla="*/ 459 w 459"/>
                  <a:gd name="T36" fmla="*/ 281 h 2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9" h="281">
                    <a:moveTo>
                      <a:pt x="0" y="176"/>
                    </a:moveTo>
                    <a:lnTo>
                      <a:pt x="205" y="280"/>
                    </a:lnTo>
                    <a:lnTo>
                      <a:pt x="458" y="115"/>
                    </a:lnTo>
                    <a:lnTo>
                      <a:pt x="457" y="110"/>
                    </a:lnTo>
                    <a:lnTo>
                      <a:pt x="447" y="107"/>
                    </a:lnTo>
                    <a:lnTo>
                      <a:pt x="451" y="68"/>
                    </a:lnTo>
                    <a:lnTo>
                      <a:pt x="458" y="62"/>
                    </a:lnTo>
                    <a:lnTo>
                      <a:pt x="458" y="58"/>
                    </a:lnTo>
                    <a:lnTo>
                      <a:pt x="255" y="0"/>
                    </a:lnTo>
                    <a:lnTo>
                      <a:pt x="6" y="112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Freeform 94"/>
              <p:cNvSpPr>
                <a:spLocks/>
              </p:cNvSpPr>
              <p:nvPr/>
            </p:nvSpPr>
            <p:spPr bwMode="auto">
              <a:xfrm>
                <a:off x="3395" y="2616"/>
                <a:ext cx="458" cy="220"/>
              </a:xfrm>
              <a:custGeom>
                <a:avLst/>
                <a:gdLst>
                  <a:gd name="T0" fmla="*/ 0 w 458"/>
                  <a:gd name="T1" fmla="*/ 119 h 220"/>
                  <a:gd name="T2" fmla="*/ 253 w 458"/>
                  <a:gd name="T3" fmla="*/ 0 h 220"/>
                  <a:gd name="T4" fmla="*/ 457 w 458"/>
                  <a:gd name="T5" fmla="*/ 56 h 220"/>
                  <a:gd name="T6" fmla="*/ 204 w 458"/>
                  <a:gd name="T7" fmla="*/ 219 h 220"/>
                  <a:gd name="T8" fmla="*/ 0 w 458"/>
                  <a:gd name="T9" fmla="*/ 119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220"/>
                  <a:gd name="T17" fmla="*/ 458 w 458"/>
                  <a:gd name="T18" fmla="*/ 220 h 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220">
                    <a:moveTo>
                      <a:pt x="0" y="119"/>
                    </a:moveTo>
                    <a:lnTo>
                      <a:pt x="253" y="0"/>
                    </a:lnTo>
                    <a:lnTo>
                      <a:pt x="457" y="56"/>
                    </a:lnTo>
                    <a:lnTo>
                      <a:pt x="204" y="219"/>
                    </a:lnTo>
                    <a:lnTo>
                      <a:pt x="0" y="119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Freeform 95"/>
              <p:cNvSpPr>
                <a:spLocks/>
              </p:cNvSpPr>
              <p:nvPr/>
            </p:nvSpPr>
            <p:spPr bwMode="auto">
              <a:xfrm>
                <a:off x="3600" y="2631"/>
                <a:ext cx="247" cy="201"/>
              </a:xfrm>
              <a:custGeom>
                <a:avLst/>
                <a:gdLst>
                  <a:gd name="T0" fmla="*/ 3 w 247"/>
                  <a:gd name="T1" fmla="*/ 148 h 201"/>
                  <a:gd name="T2" fmla="*/ 0 w 247"/>
                  <a:gd name="T3" fmla="*/ 200 h 201"/>
                  <a:gd name="T4" fmla="*/ 243 w 247"/>
                  <a:gd name="T5" fmla="*/ 44 h 201"/>
                  <a:gd name="T6" fmla="*/ 246 w 247"/>
                  <a:gd name="T7" fmla="*/ 0 h 201"/>
                  <a:gd name="T8" fmla="*/ 3 w 247"/>
                  <a:gd name="T9" fmla="*/ 148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7"/>
                  <a:gd name="T16" fmla="*/ 0 h 201"/>
                  <a:gd name="T17" fmla="*/ 247 w 247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7" h="201">
                    <a:moveTo>
                      <a:pt x="3" y="148"/>
                    </a:moveTo>
                    <a:lnTo>
                      <a:pt x="0" y="200"/>
                    </a:lnTo>
                    <a:lnTo>
                      <a:pt x="243" y="44"/>
                    </a:lnTo>
                    <a:lnTo>
                      <a:pt x="246" y="0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FF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96"/>
              <p:cNvSpPr>
                <a:spLocks/>
              </p:cNvSpPr>
              <p:nvPr/>
            </p:nvSpPr>
            <p:spPr bwMode="auto">
              <a:xfrm>
                <a:off x="3400" y="2682"/>
                <a:ext cx="205" cy="147"/>
              </a:xfrm>
              <a:custGeom>
                <a:avLst/>
                <a:gdLst>
                  <a:gd name="T0" fmla="*/ 5 w 205"/>
                  <a:gd name="T1" fmla="*/ 0 h 147"/>
                  <a:gd name="T2" fmla="*/ 0 w 205"/>
                  <a:gd name="T3" fmla="*/ 52 h 147"/>
                  <a:gd name="T4" fmla="*/ 199 w 205"/>
                  <a:gd name="T5" fmla="*/ 146 h 147"/>
                  <a:gd name="T6" fmla="*/ 204 w 205"/>
                  <a:gd name="T7" fmla="*/ 97 h 147"/>
                  <a:gd name="T8" fmla="*/ 5 w 205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47"/>
                  <a:gd name="T17" fmla="*/ 205 w 205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47">
                    <a:moveTo>
                      <a:pt x="5" y="0"/>
                    </a:moveTo>
                    <a:lnTo>
                      <a:pt x="0" y="52"/>
                    </a:lnTo>
                    <a:lnTo>
                      <a:pt x="199" y="146"/>
                    </a:lnTo>
                    <a:lnTo>
                      <a:pt x="204" y="9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Freeform 97"/>
              <p:cNvSpPr>
                <a:spLocks/>
              </p:cNvSpPr>
              <p:nvPr/>
            </p:nvSpPr>
            <p:spPr bwMode="auto">
              <a:xfrm>
                <a:off x="3398" y="2676"/>
                <a:ext cx="207" cy="114"/>
              </a:xfrm>
              <a:custGeom>
                <a:avLst/>
                <a:gdLst>
                  <a:gd name="T0" fmla="*/ 4 w 207"/>
                  <a:gd name="T1" fmla="*/ 0 h 114"/>
                  <a:gd name="T2" fmla="*/ 0 w 207"/>
                  <a:gd name="T3" fmla="*/ 8 h 114"/>
                  <a:gd name="T4" fmla="*/ 200 w 207"/>
                  <a:gd name="T5" fmla="*/ 113 h 114"/>
                  <a:gd name="T6" fmla="*/ 206 w 207"/>
                  <a:gd name="T7" fmla="*/ 99 h 114"/>
                  <a:gd name="T8" fmla="*/ 4 w 207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114"/>
                  <a:gd name="T17" fmla="*/ 207 w 207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114">
                    <a:moveTo>
                      <a:pt x="4" y="0"/>
                    </a:moveTo>
                    <a:lnTo>
                      <a:pt x="0" y="8"/>
                    </a:lnTo>
                    <a:lnTo>
                      <a:pt x="200" y="113"/>
                    </a:lnTo>
                    <a:lnTo>
                      <a:pt x="206" y="99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Freeform 98"/>
              <p:cNvSpPr>
                <a:spLocks/>
              </p:cNvSpPr>
              <p:nvPr/>
            </p:nvSpPr>
            <p:spPr bwMode="auto">
              <a:xfrm>
                <a:off x="3600" y="2673"/>
                <a:ext cx="254" cy="171"/>
              </a:xfrm>
              <a:custGeom>
                <a:avLst/>
                <a:gdLst>
                  <a:gd name="T0" fmla="*/ 0 w 254"/>
                  <a:gd name="T1" fmla="*/ 163 h 171"/>
                  <a:gd name="T2" fmla="*/ 0 w 254"/>
                  <a:gd name="T3" fmla="*/ 170 h 171"/>
                  <a:gd name="T4" fmla="*/ 252 w 254"/>
                  <a:gd name="T5" fmla="*/ 6 h 171"/>
                  <a:gd name="T6" fmla="*/ 253 w 254"/>
                  <a:gd name="T7" fmla="*/ 0 h 171"/>
                  <a:gd name="T8" fmla="*/ 0 w 254"/>
                  <a:gd name="T9" fmla="*/ 163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4"/>
                  <a:gd name="T16" fmla="*/ 0 h 171"/>
                  <a:gd name="T17" fmla="*/ 254 w 254"/>
                  <a:gd name="T18" fmla="*/ 171 h 1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4" h="171">
                    <a:moveTo>
                      <a:pt x="0" y="163"/>
                    </a:moveTo>
                    <a:lnTo>
                      <a:pt x="0" y="170"/>
                    </a:lnTo>
                    <a:lnTo>
                      <a:pt x="252" y="6"/>
                    </a:lnTo>
                    <a:lnTo>
                      <a:pt x="253" y="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Freeform 99"/>
              <p:cNvSpPr>
                <a:spLocks/>
              </p:cNvSpPr>
              <p:nvPr/>
            </p:nvSpPr>
            <p:spPr bwMode="auto">
              <a:xfrm>
                <a:off x="3399" y="2565"/>
                <a:ext cx="454" cy="213"/>
              </a:xfrm>
              <a:custGeom>
                <a:avLst/>
                <a:gdLst>
                  <a:gd name="T0" fmla="*/ 0 w 454"/>
                  <a:gd name="T1" fmla="*/ 111 h 213"/>
                  <a:gd name="T2" fmla="*/ 248 w 454"/>
                  <a:gd name="T3" fmla="*/ 0 h 213"/>
                  <a:gd name="T4" fmla="*/ 453 w 454"/>
                  <a:gd name="T5" fmla="*/ 58 h 213"/>
                  <a:gd name="T6" fmla="*/ 206 w 454"/>
                  <a:gd name="T7" fmla="*/ 212 h 213"/>
                  <a:gd name="T8" fmla="*/ 0 w 454"/>
                  <a:gd name="T9" fmla="*/ 111 h 2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4"/>
                  <a:gd name="T16" fmla="*/ 0 h 213"/>
                  <a:gd name="T17" fmla="*/ 454 w 454"/>
                  <a:gd name="T18" fmla="*/ 213 h 2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4" h="213">
                    <a:moveTo>
                      <a:pt x="0" y="111"/>
                    </a:moveTo>
                    <a:lnTo>
                      <a:pt x="248" y="0"/>
                    </a:lnTo>
                    <a:lnTo>
                      <a:pt x="453" y="58"/>
                    </a:lnTo>
                    <a:lnTo>
                      <a:pt x="206" y="212"/>
                    </a:lnTo>
                    <a:lnTo>
                      <a:pt x="0" y="111"/>
                    </a:lnTo>
                  </a:path>
                </a:pathLst>
              </a:custGeom>
              <a:solidFill>
                <a:srgbClr val="0000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" name="Group 100"/>
              <p:cNvGrpSpPr>
                <a:grpSpLocks/>
              </p:cNvGrpSpPr>
              <p:nvPr/>
            </p:nvGrpSpPr>
            <p:grpSpPr bwMode="auto">
              <a:xfrm>
                <a:off x="3600" y="2575"/>
                <a:ext cx="230" cy="75"/>
                <a:chOff x="3600" y="2575"/>
                <a:chExt cx="230" cy="75"/>
              </a:xfrm>
            </p:grpSpPr>
            <p:sp>
              <p:nvSpPr>
                <p:cNvPr id="1188" name="Freeform 101"/>
                <p:cNvSpPr>
                  <a:spLocks/>
                </p:cNvSpPr>
                <p:nvPr/>
              </p:nvSpPr>
              <p:spPr bwMode="auto">
                <a:xfrm>
                  <a:off x="3617" y="2575"/>
                  <a:ext cx="213" cy="65"/>
                </a:xfrm>
                <a:custGeom>
                  <a:avLst/>
                  <a:gdLst>
                    <a:gd name="T0" fmla="*/ 6 w 213"/>
                    <a:gd name="T1" fmla="*/ 0 h 65"/>
                    <a:gd name="T2" fmla="*/ 0 w 213"/>
                    <a:gd name="T3" fmla="*/ 3 h 65"/>
                    <a:gd name="T4" fmla="*/ 208 w 213"/>
                    <a:gd name="T5" fmla="*/ 64 h 65"/>
                    <a:gd name="T6" fmla="*/ 212 w 213"/>
                    <a:gd name="T7" fmla="*/ 62 h 65"/>
                    <a:gd name="T8" fmla="*/ 6 w 213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65"/>
                    <a:gd name="T17" fmla="*/ 213 w 213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65">
                      <a:moveTo>
                        <a:pt x="6" y="0"/>
                      </a:moveTo>
                      <a:lnTo>
                        <a:pt x="0" y="3"/>
                      </a:lnTo>
                      <a:lnTo>
                        <a:pt x="208" y="64"/>
                      </a:lnTo>
                      <a:lnTo>
                        <a:pt x="212" y="62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102"/>
                <p:cNvSpPr>
                  <a:spLocks/>
                </p:cNvSpPr>
                <p:nvPr/>
              </p:nvSpPr>
              <p:spPr bwMode="auto">
                <a:xfrm>
                  <a:off x="3600" y="2584"/>
                  <a:ext cx="216" cy="66"/>
                </a:xfrm>
                <a:custGeom>
                  <a:avLst/>
                  <a:gdLst>
                    <a:gd name="T0" fmla="*/ 8 w 216"/>
                    <a:gd name="T1" fmla="*/ 0 h 66"/>
                    <a:gd name="T2" fmla="*/ 0 w 216"/>
                    <a:gd name="T3" fmla="*/ 3 h 66"/>
                    <a:gd name="T4" fmla="*/ 209 w 216"/>
                    <a:gd name="T5" fmla="*/ 65 h 66"/>
                    <a:gd name="T6" fmla="*/ 215 w 216"/>
                    <a:gd name="T7" fmla="*/ 62 h 66"/>
                    <a:gd name="T8" fmla="*/ 8 w 216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"/>
                    <a:gd name="T16" fmla="*/ 0 h 66"/>
                    <a:gd name="T17" fmla="*/ 216 w 21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" h="66">
                      <a:moveTo>
                        <a:pt x="8" y="0"/>
                      </a:moveTo>
                      <a:lnTo>
                        <a:pt x="0" y="3"/>
                      </a:lnTo>
                      <a:lnTo>
                        <a:pt x="209" y="65"/>
                      </a:lnTo>
                      <a:lnTo>
                        <a:pt x="215" y="62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5" name="Freeform 103"/>
              <p:cNvSpPr>
                <a:spLocks/>
              </p:cNvSpPr>
              <p:nvPr/>
            </p:nvSpPr>
            <p:spPr bwMode="auto">
              <a:xfrm>
                <a:off x="3604" y="2623"/>
                <a:ext cx="250" cy="157"/>
              </a:xfrm>
              <a:custGeom>
                <a:avLst/>
                <a:gdLst>
                  <a:gd name="T0" fmla="*/ 0 w 250"/>
                  <a:gd name="T1" fmla="*/ 152 h 157"/>
                  <a:gd name="T2" fmla="*/ 2 w 250"/>
                  <a:gd name="T3" fmla="*/ 156 h 157"/>
                  <a:gd name="T4" fmla="*/ 249 w 250"/>
                  <a:gd name="T5" fmla="*/ 4 h 157"/>
                  <a:gd name="T6" fmla="*/ 249 w 250"/>
                  <a:gd name="T7" fmla="*/ 0 h 157"/>
                  <a:gd name="T8" fmla="*/ 0 w 250"/>
                  <a:gd name="T9" fmla="*/ 152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157"/>
                  <a:gd name="T17" fmla="*/ 250 w 250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157">
                    <a:moveTo>
                      <a:pt x="0" y="152"/>
                    </a:moveTo>
                    <a:lnTo>
                      <a:pt x="2" y="156"/>
                    </a:lnTo>
                    <a:lnTo>
                      <a:pt x="249" y="4"/>
                    </a:lnTo>
                    <a:lnTo>
                      <a:pt x="249" y="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" name="Group 104"/>
              <p:cNvGrpSpPr>
                <a:grpSpLocks/>
              </p:cNvGrpSpPr>
              <p:nvPr/>
            </p:nvGrpSpPr>
            <p:grpSpPr bwMode="auto">
              <a:xfrm>
                <a:off x="3601" y="2638"/>
                <a:ext cx="243" cy="181"/>
                <a:chOff x="3601" y="2638"/>
                <a:chExt cx="243" cy="181"/>
              </a:xfrm>
            </p:grpSpPr>
            <p:sp>
              <p:nvSpPr>
                <p:cNvPr id="1183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605" y="2638"/>
                  <a:ext cx="238" cy="1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3603" y="2645"/>
                  <a:ext cx="241" cy="14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3602" y="2654"/>
                  <a:ext cx="238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604" y="2657"/>
                  <a:ext cx="239" cy="1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601" y="2666"/>
                  <a:ext cx="241" cy="15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10"/>
              <p:cNvGrpSpPr>
                <a:grpSpLocks/>
              </p:cNvGrpSpPr>
              <p:nvPr/>
            </p:nvGrpSpPr>
            <p:grpSpPr bwMode="auto">
              <a:xfrm>
                <a:off x="3403" y="2685"/>
                <a:ext cx="203" cy="132"/>
                <a:chOff x="3403" y="2685"/>
                <a:chExt cx="203" cy="132"/>
              </a:xfrm>
            </p:grpSpPr>
            <p:sp>
              <p:nvSpPr>
                <p:cNvPr id="1178" name="Line 111"/>
                <p:cNvSpPr>
                  <a:spLocks noChangeShapeType="1"/>
                </p:cNvSpPr>
                <p:nvPr/>
              </p:nvSpPr>
              <p:spPr bwMode="auto">
                <a:xfrm>
                  <a:off x="3406" y="2685"/>
                  <a:ext cx="200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9" name="Line 112"/>
                <p:cNvSpPr>
                  <a:spLocks noChangeShapeType="1"/>
                </p:cNvSpPr>
                <p:nvPr/>
              </p:nvSpPr>
              <p:spPr bwMode="auto">
                <a:xfrm>
                  <a:off x="3406" y="2693"/>
                  <a:ext cx="197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0" name="Line 113"/>
                <p:cNvSpPr>
                  <a:spLocks noChangeShapeType="1"/>
                </p:cNvSpPr>
                <p:nvPr/>
              </p:nvSpPr>
              <p:spPr bwMode="auto">
                <a:xfrm>
                  <a:off x="3403" y="2701"/>
                  <a:ext cx="200" cy="10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Line 114"/>
                <p:cNvSpPr>
                  <a:spLocks noChangeShapeType="1"/>
                </p:cNvSpPr>
                <p:nvPr/>
              </p:nvSpPr>
              <p:spPr bwMode="auto">
                <a:xfrm>
                  <a:off x="3404" y="2711"/>
                  <a:ext cx="200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Line 115"/>
                <p:cNvSpPr>
                  <a:spLocks noChangeShapeType="1"/>
                </p:cNvSpPr>
                <p:nvPr/>
              </p:nvSpPr>
              <p:spPr bwMode="auto">
                <a:xfrm>
                  <a:off x="3403" y="2720"/>
                  <a:ext cx="198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16"/>
            <p:cNvGrpSpPr>
              <a:grpSpLocks/>
            </p:cNvGrpSpPr>
            <p:nvPr/>
          </p:nvGrpSpPr>
          <p:grpSpPr bwMode="auto">
            <a:xfrm>
              <a:off x="3411" y="2505"/>
              <a:ext cx="472" cy="280"/>
              <a:chOff x="3411" y="2505"/>
              <a:chExt cx="472" cy="280"/>
            </a:xfrm>
          </p:grpSpPr>
          <p:sp>
            <p:nvSpPr>
              <p:cNvPr id="1142" name="Arc 117"/>
              <p:cNvSpPr>
                <a:spLocks/>
              </p:cNvSpPr>
              <p:nvPr/>
            </p:nvSpPr>
            <p:spPr bwMode="auto">
              <a:xfrm rot="240000">
                <a:off x="3411" y="2618"/>
                <a:ext cx="14" cy="67"/>
              </a:xfrm>
              <a:custGeom>
                <a:avLst/>
                <a:gdLst>
                  <a:gd name="T0" fmla="*/ 12 w 21600"/>
                  <a:gd name="T1" fmla="*/ 67 h 42753"/>
                  <a:gd name="T2" fmla="*/ 12 w 21600"/>
                  <a:gd name="T3" fmla="*/ 0 h 42753"/>
                  <a:gd name="T4" fmla="*/ 14 w 21600"/>
                  <a:gd name="T5" fmla="*/ 34 h 4275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753"/>
                  <a:gd name="T11" fmla="*/ 21600 w 21600"/>
                  <a:gd name="T12" fmla="*/ 42753 h 427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753" fill="none" extrusionOk="0">
                    <a:moveTo>
                      <a:pt x="18455" y="42752"/>
                    </a:moveTo>
                    <a:cubicBezTo>
                      <a:pt x="7854" y="41192"/>
                      <a:pt x="0" y="32097"/>
                      <a:pt x="0" y="21383"/>
                    </a:cubicBezTo>
                    <a:cubicBezTo>
                      <a:pt x="-1" y="10633"/>
                      <a:pt x="7903" y="1520"/>
                      <a:pt x="18545" y="0"/>
                    </a:cubicBezTo>
                  </a:path>
                  <a:path w="21600" h="42753" stroke="0" extrusionOk="0">
                    <a:moveTo>
                      <a:pt x="18455" y="42752"/>
                    </a:moveTo>
                    <a:cubicBezTo>
                      <a:pt x="7854" y="41192"/>
                      <a:pt x="0" y="32097"/>
                      <a:pt x="0" y="21383"/>
                    </a:cubicBezTo>
                    <a:cubicBezTo>
                      <a:pt x="-1" y="10633"/>
                      <a:pt x="7903" y="1520"/>
                      <a:pt x="18545" y="0"/>
                    </a:cubicBezTo>
                    <a:lnTo>
                      <a:pt x="21600" y="21383"/>
                    </a:lnTo>
                    <a:close/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" name="Freeform 118"/>
              <p:cNvSpPr>
                <a:spLocks/>
              </p:cNvSpPr>
              <p:nvPr/>
            </p:nvSpPr>
            <p:spPr bwMode="auto">
              <a:xfrm>
                <a:off x="3424" y="2505"/>
                <a:ext cx="458" cy="279"/>
              </a:xfrm>
              <a:custGeom>
                <a:avLst/>
                <a:gdLst>
                  <a:gd name="T0" fmla="*/ 0 w 458"/>
                  <a:gd name="T1" fmla="*/ 176 h 279"/>
                  <a:gd name="T2" fmla="*/ 205 w 458"/>
                  <a:gd name="T3" fmla="*/ 278 h 279"/>
                  <a:gd name="T4" fmla="*/ 456 w 458"/>
                  <a:gd name="T5" fmla="*/ 117 h 279"/>
                  <a:gd name="T6" fmla="*/ 456 w 458"/>
                  <a:gd name="T7" fmla="*/ 110 h 279"/>
                  <a:gd name="T8" fmla="*/ 446 w 458"/>
                  <a:gd name="T9" fmla="*/ 107 h 279"/>
                  <a:gd name="T10" fmla="*/ 448 w 458"/>
                  <a:gd name="T11" fmla="*/ 68 h 279"/>
                  <a:gd name="T12" fmla="*/ 457 w 458"/>
                  <a:gd name="T13" fmla="*/ 62 h 279"/>
                  <a:gd name="T14" fmla="*/ 455 w 458"/>
                  <a:gd name="T15" fmla="*/ 59 h 279"/>
                  <a:gd name="T16" fmla="*/ 254 w 458"/>
                  <a:gd name="T17" fmla="*/ 0 h 279"/>
                  <a:gd name="T18" fmla="*/ 3 w 458"/>
                  <a:gd name="T19" fmla="*/ 114 h 279"/>
                  <a:gd name="T20" fmla="*/ 0 w 458"/>
                  <a:gd name="T21" fmla="*/ 176 h 2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8"/>
                  <a:gd name="T34" fmla="*/ 0 h 279"/>
                  <a:gd name="T35" fmla="*/ 458 w 458"/>
                  <a:gd name="T36" fmla="*/ 279 h 2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8" h="279">
                    <a:moveTo>
                      <a:pt x="0" y="176"/>
                    </a:moveTo>
                    <a:lnTo>
                      <a:pt x="205" y="278"/>
                    </a:lnTo>
                    <a:lnTo>
                      <a:pt x="456" y="117"/>
                    </a:lnTo>
                    <a:lnTo>
                      <a:pt x="456" y="110"/>
                    </a:lnTo>
                    <a:lnTo>
                      <a:pt x="446" y="107"/>
                    </a:lnTo>
                    <a:lnTo>
                      <a:pt x="448" y="68"/>
                    </a:lnTo>
                    <a:lnTo>
                      <a:pt x="457" y="62"/>
                    </a:lnTo>
                    <a:lnTo>
                      <a:pt x="455" y="59"/>
                    </a:lnTo>
                    <a:lnTo>
                      <a:pt x="254" y="0"/>
                    </a:lnTo>
                    <a:lnTo>
                      <a:pt x="3" y="114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119"/>
              <p:cNvSpPr>
                <a:spLocks/>
              </p:cNvSpPr>
              <p:nvPr/>
            </p:nvSpPr>
            <p:spPr bwMode="auto">
              <a:xfrm>
                <a:off x="3424" y="2556"/>
                <a:ext cx="459" cy="221"/>
              </a:xfrm>
              <a:custGeom>
                <a:avLst/>
                <a:gdLst>
                  <a:gd name="T0" fmla="*/ 0 w 459"/>
                  <a:gd name="T1" fmla="*/ 124 h 221"/>
                  <a:gd name="T2" fmla="*/ 253 w 459"/>
                  <a:gd name="T3" fmla="*/ 0 h 221"/>
                  <a:gd name="T4" fmla="*/ 458 w 459"/>
                  <a:gd name="T5" fmla="*/ 57 h 221"/>
                  <a:gd name="T6" fmla="*/ 204 w 459"/>
                  <a:gd name="T7" fmla="*/ 220 h 221"/>
                  <a:gd name="T8" fmla="*/ 0 w 459"/>
                  <a:gd name="T9" fmla="*/ 124 h 2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9"/>
                  <a:gd name="T16" fmla="*/ 0 h 221"/>
                  <a:gd name="T17" fmla="*/ 459 w 459"/>
                  <a:gd name="T18" fmla="*/ 221 h 2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9" h="221">
                    <a:moveTo>
                      <a:pt x="0" y="124"/>
                    </a:moveTo>
                    <a:lnTo>
                      <a:pt x="253" y="0"/>
                    </a:lnTo>
                    <a:lnTo>
                      <a:pt x="458" y="57"/>
                    </a:lnTo>
                    <a:lnTo>
                      <a:pt x="204" y="220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Freeform 120"/>
              <p:cNvSpPr>
                <a:spLocks/>
              </p:cNvSpPr>
              <p:nvPr/>
            </p:nvSpPr>
            <p:spPr bwMode="auto">
              <a:xfrm>
                <a:off x="3626" y="2574"/>
                <a:ext cx="249" cy="200"/>
              </a:xfrm>
              <a:custGeom>
                <a:avLst/>
                <a:gdLst>
                  <a:gd name="T0" fmla="*/ 5 w 249"/>
                  <a:gd name="T1" fmla="*/ 149 h 200"/>
                  <a:gd name="T2" fmla="*/ 0 w 249"/>
                  <a:gd name="T3" fmla="*/ 199 h 200"/>
                  <a:gd name="T4" fmla="*/ 244 w 249"/>
                  <a:gd name="T5" fmla="*/ 43 h 200"/>
                  <a:gd name="T6" fmla="*/ 248 w 249"/>
                  <a:gd name="T7" fmla="*/ 0 h 200"/>
                  <a:gd name="T8" fmla="*/ 5 w 249"/>
                  <a:gd name="T9" fmla="*/ 149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9"/>
                  <a:gd name="T16" fmla="*/ 0 h 200"/>
                  <a:gd name="T17" fmla="*/ 249 w 249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9" h="200">
                    <a:moveTo>
                      <a:pt x="5" y="149"/>
                    </a:moveTo>
                    <a:lnTo>
                      <a:pt x="0" y="199"/>
                    </a:lnTo>
                    <a:lnTo>
                      <a:pt x="244" y="43"/>
                    </a:lnTo>
                    <a:lnTo>
                      <a:pt x="248" y="0"/>
                    </a:lnTo>
                    <a:lnTo>
                      <a:pt x="5" y="149"/>
                    </a:lnTo>
                  </a:path>
                </a:pathLst>
              </a:custGeom>
              <a:solidFill>
                <a:srgbClr val="FFFF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Freeform 121"/>
              <p:cNvSpPr>
                <a:spLocks/>
              </p:cNvSpPr>
              <p:nvPr/>
            </p:nvSpPr>
            <p:spPr bwMode="auto">
              <a:xfrm>
                <a:off x="3428" y="2623"/>
                <a:ext cx="205" cy="149"/>
              </a:xfrm>
              <a:custGeom>
                <a:avLst/>
                <a:gdLst>
                  <a:gd name="T0" fmla="*/ 5 w 205"/>
                  <a:gd name="T1" fmla="*/ 0 h 149"/>
                  <a:gd name="T2" fmla="*/ 0 w 205"/>
                  <a:gd name="T3" fmla="*/ 53 h 149"/>
                  <a:gd name="T4" fmla="*/ 200 w 205"/>
                  <a:gd name="T5" fmla="*/ 148 h 149"/>
                  <a:gd name="T6" fmla="*/ 204 w 205"/>
                  <a:gd name="T7" fmla="*/ 98 h 149"/>
                  <a:gd name="T8" fmla="*/ 5 w 205"/>
                  <a:gd name="T9" fmla="*/ 0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49"/>
                  <a:gd name="T17" fmla="*/ 205 w 205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49">
                    <a:moveTo>
                      <a:pt x="5" y="0"/>
                    </a:moveTo>
                    <a:lnTo>
                      <a:pt x="0" y="53"/>
                    </a:lnTo>
                    <a:lnTo>
                      <a:pt x="200" y="148"/>
                    </a:lnTo>
                    <a:lnTo>
                      <a:pt x="204" y="98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22"/>
              <p:cNvSpPr>
                <a:spLocks/>
              </p:cNvSpPr>
              <p:nvPr/>
            </p:nvSpPr>
            <p:spPr bwMode="auto">
              <a:xfrm>
                <a:off x="3428" y="2618"/>
                <a:ext cx="206" cy="115"/>
              </a:xfrm>
              <a:custGeom>
                <a:avLst/>
                <a:gdLst>
                  <a:gd name="T0" fmla="*/ 0 w 206"/>
                  <a:gd name="T1" fmla="*/ 0 h 115"/>
                  <a:gd name="T2" fmla="*/ 0 w 206"/>
                  <a:gd name="T3" fmla="*/ 9 h 115"/>
                  <a:gd name="T4" fmla="*/ 199 w 206"/>
                  <a:gd name="T5" fmla="*/ 114 h 115"/>
                  <a:gd name="T6" fmla="*/ 205 w 206"/>
                  <a:gd name="T7" fmla="*/ 100 h 115"/>
                  <a:gd name="T8" fmla="*/ 0 w 20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115"/>
                  <a:gd name="T17" fmla="*/ 206 w 20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115">
                    <a:moveTo>
                      <a:pt x="0" y="0"/>
                    </a:moveTo>
                    <a:lnTo>
                      <a:pt x="0" y="9"/>
                    </a:lnTo>
                    <a:lnTo>
                      <a:pt x="199" y="114"/>
                    </a:lnTo>
                    <a:lnTo>
                      <a:pt x="205" y="1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23"/>
              <p:cNvSpPr>
                <a:spLocks/>
              </p:cNvSpPr>
              <p:nvPr/>
            </p:nvSpPr>
            <p:spPr bwMode="auto">
              <a:xfrm>
                <a:off x="3629" y="2613"/>
                <a:ext cx="253" cy="172"/>
              </a:xfrm>
              <a:custGeom>
                <a:avLst/>
                <a:gdLst>
                  <a:gd name="T0" fmla="*/ 0 w 253"/>
                  <a:gd name="T1" fmla="*/ 164 h 172"/>
                  <a:gd name="T2" fmla="*/ 1 w 253"/>
                  <a:gd name="T3" fmla="*/ 171 h 172"/>
                  <a:gd name="T4" fmla="*/ 252 w 253"/>
                  <a:gd name="T5" fmla="*/ 6 h 172"/>
                  <a:gd name="T6" fmla="*/ 252 w 253"/>
                  <a:gd name="T7" fmla="*/ 0 h 172"/>
                  <a:gd name="T8" fmla="*/ 0 w 253"/>
                  <a:gd name="T9" fmla="*/ 164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72"/>
                  <a:gd name="T17" fmla="*/ 253 w 253"/>
                  <a:gd name="T18" fmla="*/ 172 h 1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72">
                    <a:moveTo>
                      <a:pt x="0" y="164"/>
                    </a:moveTo>
                    <a:lnTo>
                      <a:pt x="1" y="171"/>
                    </a:lnTo>
                    <a:lnTo>
                      <a:pt x="252" y="6"/>
                    </a:lnTo>
                    <a:lnTo>
                      <a:pt x="252" y="0"/>
                    </a:lnTo>
                    <a:lnTo>
                      <a:pt x="0" y="164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Freeform 124"/>
              <p:cNvSpPr>
                <a:spLocks/>
              </p:cNvSpPr>
              <p:nvPr/>
            </p:nvSpPr>
            <p:spPr bwMode="auto">
              <a:xfrm>
                <a:off x="3427" y="2505"/>
                <a:ext cx="455" cy="214"/>
              </a:xfrm>
              <a:custGeom>
                <a:avLst/>
                <a:gdLst>
                  <a:gd name="T0" fmla="*/ 0 w 455"/>
                  <a:gd name="T1" fmla="*/ 114 h 214"/>
                  <a:gd name="T2" fmla="*/ 248 w 455"/>
                  <a:gd name="T3" fmla="*/ 0 h 214"/>
                  <a:gd name="T4" fmla="*/ 454 w 455"/>
                  <a:gd name="T5" fmla="*/ 58 h 214"/>
                  <a:gd name="T6" fmla="*/ 206 w 455"/>
                  <a:gd name="T7" fmla="*/ 213 h 214"/>
                  <a:gd name="T8" fmla="*/ 0 w 455"/>
                  <a:gd name="T9" fmla="*/ 1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"/>
                  <a:gd name="T16" fmla="*/ 0 h 214"/>
                  <a:gd name="T17" fmla="*/ 455 w 455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" h="214">
                    <a:moveTo>
                      <a:pt x="0" y="114"/>
                    </a:moveTo>
                    <a:lnTo>
                      <a:pt x="248" y="0"/>
                    </a:lnTo>
                    <a:lnTo>
                      <a:pt x="454" y="58"/>
                    </a:lnTo>
                    <a:lnTo>
                      <a:pt x="206" y="213"/>
                    </a:lnTo>
                    <a:lnTo>
                      <a:pt x="0" y="114"/>
                    </a:lnTo>
                  </a:path>
                </a:pathLst>
              </a:custGeom>
              <a:solidFill>
                <a:srgbClr val="0000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" name="Group 125"/>
              <p:cNvGrpSpPr>
                <a:grpSpLocks/>
              </p:cNvGrpSpPr>
              <p:nvPr/>
            </p:nvGrpSpPr>
            <p:grpSpPr bwMode="auto">
              <a:xfrm>
                <a:off x="3628" y="2516"/>
                <a:ext cx="231" cy="77"/>
                <a:chOff x="3628" y="2516"/>
                <a:chExt cx="231" cy="77"/>
              </a:xfrm>
            </p:grpSpPr>
            <p:sp>
              <p:nvSpPr>
                <p:cNvPr id="1164" name="Freeform 126"/>
                <p:cNvSpPr>
                  <a:spLocks/>
                </p:cNvSpPr>
                <p:nvPr/>
              </p:nvSpPr>
              <p:spPr bwMode="auto">
                <a:xfrm>
                  <a:off x="3646" y="2516"/>
                  <a:ext cx="213" cy="66"/>
                </a:xfrm>
                <a:custGeom>
                  <a:avLst/>
                  <a:gdLst>
                    <a:gd name="T0" fmla="*/ 4 w 213"/>
                    <a:gd name="T1" fmla="*/ 0 h 66"/>
                    <a:gd name="T2" fmla="*/ 0 w 213"/>
                    <a:gd name="T3" fmla="*/ 4 h 66"/>
                    <a:gd name="T4" fmla="*/ 205 w 213"/>
                    <a:gd name="T5" fmla="*/ 65 h 66"/>
                    <a:gd name="T6" fmla="*/ 212 w 213"/>
                    <a:gd name="T7" fmla="*/ 64 h 66"/>
                    <a:gd name="T8" fmla="*/ 4 w 213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66"/>
                    <a:gd name="T17" fmla="*/ 213 w 213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66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205" y="65"/>
                      </a:lnTo>
                      <a:lnTo>
                        <a:pt x="212" y="64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" name="Freeform 127"/>
                <p:cNvSpPr>
                  <a:spLocks/>
                </p:cNvSpPr>
                <p:nvPr/>
              </p:nvSpPr>
              <p:spPr bwMode="auto">
                <a:xfrm>
                  <a:off x="3628" y="2525"/>
                  <a:ext cx="217" cy="68"/>
                </a:xfrm>
                <a:custGeom>
                  <a:avLst/>
                  <a:gdLst>
                    <a:gd name="T0" fmla="*/ 8 w 217"/>
                    <a:gd name="T1" fmla="*/ 0 h 68"/>
                    <a:gd name="T2" fmla="*/ 0 w 217"/>
                    <a:gd name="T3" fmla="*/ 5 h 68"/>
                    <a:gd name="T4" fmla="*/ 209 w 217"/>
                    <a:gd name="T5" fmla="*/ 67 h 68"/>
                    <a:gd name="T6" fmla="*/ 216 w 217"/>
                    <a:gd name="T7" fmla="*/ 63 h 68"/>
                    <a:gd name="T8" fmla="*/ 8 w 217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7"/>
                    <a:gd name="T16" fmla="*/ 0 h 68"/>
                    <a:gd name="T17" fmla="*/ 217 w 217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7" h="68">
                      <a:moveTo>
                        <a:pt x="8" y="0"/>
                      </a:moveTo>
                      <a:lnTo>
                        <a:pt x="0" y="5"/>
                      </a:lnTo>
                      <a:lnTo>
                        <a:pt x="209" y="67"/>
                      </a:lnTo>
                      <a:lnTo>
                        <a:pt x="216" y="6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1" name="Freeform 128"/>
              <p:cNvSpPr>
                <a:spLocks/>
              </p:cNvSpPr>
              <p:nvPr/>
            </p:nvSpPr>
            <p:spPr bwMode="auto">
              <a:xfrm>
                <a:off x="3632" y="2566"/>
                <a:ext cx="250" cy="157"/>
              </a:xfrm>
              <a:custGeom>
                <a:avLst/>
                <a:gdLst>
                  <a:gd name="T0" fmla="*/ 0 w 250"/>
                  <a:gd name="T1" fmla="*/ 152 h 157"/>
                  <a:gd name="T2" fmla="*/ 1 w 250"/>
                  <a:gd name="T3" fmla="*/ 156 h 157"/>
                  <a:gd name="T4" fmla="*/ 248 w 250"/>
                  <a:gd name="T5" fmla="*/ 2 h 157"/>
                  <a:gd name="T6" fmla="*/ 249 w 250"/>
                  <a:gd name="T7" fmla="*/ 0 h 157"/>
                  <a:gd name="T8" fmla="*/ 0 w 250"/>
                  <a:gd name="T9" fmla="*/ 152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157"/>
                  <a:gd name="T17" fmla="*/ 250 w 250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157">
                    <a:moveTo>
                      <a:pt x="0" y="152"/>
                    </a:moveTo>
                    <a:lnTo>
                      <a:pt x="1" y="156"/>
                    </a:lnTo>
                    <a:lnTo>
                      <a:pt x="248" y="2"/>
                    </a:lnTo>
                    <a:lnTo>
                      <a:pt x="249" y="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" name="Group 129"/>
              <p:cNvGrpSpPr>
                <a:grpSpLocks/>
              </p:cNvGrpSpPr>
              <p:nvPr/>
            </p:nvGrpSpPr>
            <p:grpSpPr bwMode="auto">
              <a:xfrm>
                <a:off x="3628" y="2578"/>
                <a:ext cx="245" cy="184"/>
                <a:chOff x="3628" y="2578"/>
                <a:chExt cx="245" cy="184"/>
              </a:xfrm>
            </p:grpSpPr>
            <p:sp>
              <p:nvSpPr>
                <p:cNvPr id="1159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3633" y="2578"/>
                  <a:ext cx="239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0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3632" y="2587"/>
                  <a:ext cx="241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1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630" y="2595"/>
                  <a:ext cx="238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2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3631" y="2599"/>
                  <a:ext cx="240" cy="1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3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3628" y="2608"/>
                  <a:ext cx="243" cy="1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35"/>
              <p:cNvGrpSpPr>
                <a:grpSpLocks/>
              </p:cNvGrpSpPr>
              <p:nvPr/>
            </p:nvGrpSpPr>
            <p:grpSpPr bwMode="auto">
              <a:xfrm>
                <a:off x="3430" y="2627"/>
                <a:ext cx="203" cy="133"/>
                <a:chOff x="3430" y="2627"/>
                <a:chExt cx="203" cy="133"/>
              </a:xfrm>
            </p:grpSpPr>
            <p:sp>
              <p:nvSpPr>
                <p:cNvPr id="1154" name="Line 136"/>
                <p:cNvSpPr>
                  <a:spLocks noChangeShapeType="1"/>
                </p:cNvSpPr>
                <p:nvPr/>
              </p:nvSpPr>
              <p:spPr bwMode="auto">
                <a:xfrm>
                  <a:off x="3434" y="2627"/>
                  <a:ext cx="199" cy="1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5" name="Line 137"/>
                <p:cNvSpPr>
                  <a:spLocks noChangeShapeType="1"/>
                </p:cNvSpPr>
                <p:nvPr/>
              </p:nvSpPr>
              <p:spPr bwMode="auto">
                <a:xfrm>
                  <a:off x="3434" y="2636"/>
                  <a:ext cx="198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6" name="Line 138"/>
                <p:cNvSpPr>
                  <a:spLocks noChangeShapeType="1"/>
                </p:cNvSpPr>
                <p:nvPr/>
              </p:nvSpPr>
              <p:spPr bwMode="auto">
                <a:xfrm>
                  <a:off x="3431" y="2644"/>
                  <a:ext cx="199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" name="Line 139"/>
                <p:cNvSpPr>
                  <a:spLocks noChangeShapeType="1"/>
                </p:cNvSpPr>
                <p:nvPr/>
              </p:nvSpPr>
              <p:spPr bwMode="auto">
                <a:xfrm>
                  <a:off x="3430" y="2653"/>
                  <a:ext cx="200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8" name="Line 140"/>
                <p:cNvSpPr>
                  <a:spLocks noChangeShapeType="1"/>
                </p:cNvSpPr>
                <p:nvPr/>
              </p:nvSpPr>
              <p:spPr bwMode="auto">
                <a:xfrm>
                  <a:off x="3432" y="2662"/>
                  <a:ext cx="198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141"/>
            <p:cNvGrpSpPr>
              <a:grpSpLocks/>
            </p:cNvGrpSpPr>
            <p:nvPr/>
          </p:nvGrpSpPr>
          <p:grpSpPr bwMode="auto">
            <a:xfrm>
              <a:off x="3443" y="2441"/>
              <a:ext cx="471" cy="279"/>
              <a:chOff x="3443" y="2441"/>
              <a:chExt cx="471" cy="279"/>
            </a:xfrm>
          </p:grpSpPr>
          <p:sp>
            <p:nvSpPr>
              <p:cNvPr id="1118" name="Arc 142"/>
              <p:cNvSpPr>
                <a:spLocks/>
              </p:cNvSpPr>
              <p:nvPr/>
            </p:nvSpPr>
            <p:spPr bwMode="auto">
              <a:xfrm rot="240000">
                <a:off x="3443" y="2555"/>
                <a:ext cx="13" cy="65"/>
              </a:xfrm>
              <a:custGeom>
                <a:avLst/>
                <a:gdLst>
                  <a:gd name="T0" fmla="*/ 12 w 21600"/>
                  <a:gd name="T1" fmla="*/ 65 h 43068"/>
                  <a:gd name="T2" fmla="*/ 12 w 21600"/>
                  <a:gd name="T3" fmla="*/ 0 h 43068"/>
                  <a:gd name="T4" fmla="*/ 13 w 21600"/>
                  <a:gd name="T5" fmla="*/ 33 h 430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68"/>
                  <a:gd name="T11" fmla="*/ 21600 w 21600"/>
                  <a:gd name="T12" fmla="*/ 43068 h 430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68" fill="none" extrusionOk="0">
                    <a:moveTo>
                      <a:pt x="19863" y="43068"/>
                    </a:moveTo>
                    <a:cubicBezTo>
                      <a:pt x="8644" y="42163"/>
                      <a:pt x="0" y="32794"/>
                      <a:pt x="0" y="21538"/>
                    </a:cubicBezTo>
                    <a:cubicBezTo>
                      <a:pt x="-1" y="10241"/>
                      <a:pt x="8703" y="853"/>
                      <a:pt x="19967" y="-1"/>
                    </a:cubicBezTo>
                  </a:path>
                  <a:path w="21600" h="43068" stroke="0" extrusionOk="0">
                    <a:moveTo>
                      <a:pt x="19863" y="43068"/>
                    </a:moveTo>
                    <a:cubicBezTo>
                      <a:pt x="8644" y="42163"/>
                      <a:pt x="0" y="32794"/>
                      <a:pt x="0" y="21538"/>
                    </a:cubicBezTo>
                    <a:cubicBezTo>
                      <a:pt x="-1" y="10241"/>
                      <a:pt x="8703" y="853"/>
                      <a:pt x="19967" y="-1"/>
                    </a:cubicBezTo>
                    <a:lnTo>
                      <a:pt x="21600" y="21538"/>
                    </a:lnTo>
                    <a:close/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9" name="Freeform 143"/>
              <p:cNvSpPr>
                <a:spLocks/>
              </p:cNvSpPr>
              <p:nvPr/>
            </p:nvSpPr>
            <p:spPr bwMode="auto">
              <a:xfrm>
                <a:off x="3456" y="2441"/>
                <a:ext cx="457" cy="278"/>
              </a:xfrm>
              <a:custGeom>
                <a:avLst/>
                <a:gdLst>
                  <a:gd name="T0" fmla="*/ 0 w 457"/>
                  <a:gd name="T1" fmla="*/ 175 h 278"/>
                  <a:gd name="T2" fmla="*/ 207 w 457"/>
                  <a:gd name="T3" fmla="*/ 277 h 278"/>
                  <a:gd name="T4" fmla="*/ 455 w 457"/>
                  <a:gd name="T5" fmla="*/ 115 h 278"/>
                  <a:gd name="T6" fmla="*/ 456 w 457"/>
                  <a:gd name="T7" fmla="*/ 108 h 278"/>
                  <a:gd name="T8" fmla="*/ 446 w 457"/>
                  <a:gd name="T9" fmla="*/ 106 h 278"/>
                  <a:gd name="T10" fmla="*/ 448 w 457"/>
                  <a:gd name="T11" fmla="*/ 67 h 278"/>
                  <a:gd name="T12" fmla="*/ 455 w 457"/>
                  <a:gd name="T13" fmla="*/ 62 h 278"/>
                  <a:gd name="T14" fmla="*/ 456 w 457"/>
                  <a:gd name="T15" fmla="*/ 58 h 278"/>
                  <a:gd name="T16" fmla="*/ 254 w 457"/>
                  <a:gd name="T17" fmla="*/ 0 h 278"/>
                  <a:gd name="T18" fmla="*/ 4 w 457"/>
                  <a:gd name="T19" fmla="*/ 110 h 278"/>
                  <a:gd name="T20" fmla="*/ 0 w 457"/>
                  <a:gd name="T21" fmla="*/ 175 h 27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7"/>
                  <a:gd name="T34" fmla="*/ 0 h 278"/>
                  <a:gd name="T35" fmla="*/ 457 w 457"/>
                  <a:gd name="T36" fmla="*/ 278 h 27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7" h="278">
                    <a:moveTo>
                      <a:pt x="0" y="175"/>
                    </a:moveTo>
                    <a:lnTo>
                      <a:pt x="207" y="277"/>
                    </a:lnTo>
                    <a:lnTo>
                      <a:pt x="455" y="115"/>
                    </a:lnTo>
                    <a:lnTo>
                      <a:pt x="456" y="108"/>
                    </a:lnTo>
                    <a:lnTo>
                      <a:pt x="446" y="106"/>
                    </a:lnTo>
                    <a:lnTo>
                      <a:pt x="448" y="67"/>
                    </a:lnTo>
                    <a:lnTo>
                      <a:pt x="455" y="62"/>
                    </a:lnTo>
                    <a:lnTo>
                      <a:pt x="456" y="58"/>
                    </a:lnTo>
                    <a:lnTo>
                      <a:pt x="254" y="0"/>
                    </a:lnTo>
                    <a:lnTo>
                      <a:pt x="4" y="110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144"/>
              <p:cNvSpPr>
                <a:spLocks/>
              </p:cNvSpPr>
              <p:nvPr/>
            </p:nvSpPr>
            <p:spPr bwMode="auto">
              <a:xfrm>
                <a:off x="3456" y="2493"/>
                <a:ext cx="457" cy="221"/>
              </a:xfrm>
              <a:custGeom>
                <a:avLst/>
                <a:gdLst>
                  <a:gd name="T0" fmla="*/ 0 w 457"/>
                  <a:gd name="T1" fmla="*/ 121 h 221"/>
                  <a:gd name="T2" fmla="*/ 251 w 457"/>
                  <a:gd name="T3" fmla="*/ 0 h 221"/>
                  <a:gd name="T4" fmla="*/ 456 w 457"/>
                  <a:gd name="T5" fmla="*/ 57 h 221"/>
                  <a:gd name="T6" fmla="*/ 204 w 457"/>
                  <a:gd name="T7" fmla="*/ 220 h 221"/>
                  <a:gd name="T8" fmla="*/ 0 w 457"/>
                  <a:gd name="T9" fmla="*/ 121 h 2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221"/>
                  <a:gd name="T17" fmla="*/ 457 w 457"/>
                  <a:gd name="T18" fmla="*/ 221 h 2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221">
                    <a:moveTo>
                      <a:pt x="0" y="121"/>
                    </a:moveTo>
                    <a:lnTo>
                      <a:pt x="251" y="0"/>
                    </a:lnTo>
                    <a:lnTo>
                      <a:pt x="456" y="57"/>
                    </a:lnTo>
                    <a:lnTo>
                      <a:pt x="204" y="220"/>
                    </a:lnTo>
                    <a:lnTo>
                      <a:pt x="0" y="121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Freeform 145"/>
              <p:cNvSpPr>
                <a:spLocks/>
              </p:cNvSpPr>
              <p:nvPr/>
            </p:nvSpPr>
            <p:spPr bwMode="auto">
              <a:xfrm>
                <a:off x="3659" y="2508"/>
                <a:ext cx="246" cy="200"/>
              </a:xfrm>
              <a:custGeom>
                <a:avLst/>
                <a:gdLst>
                  <a:gd name="T0" fmla="*/ 4 w 246"/>
                  <a:gd name="T1" fmla="*/ 150 h 200"/>
                  <a:gd name="T2" fmla="*/ 0 w 246"/>
                  <a:gd name="T3" fmla="*/ 199 h 200"/>
                  <a:gd name="T4" fmla="*/ 243 w 246"/>
                  <a:gd name="T5" fmla="*/ 46 h 200"/>
                  <a:gd name="T6" fmla="*/ 245 w 246"/>
                  <a:gd name="T7" fmla="*/ 0 h 200"/>
                  <a:gd name="T8" fmla="*/ 4 w 246"/>
                  <a:gd name="T9" fmla="*/ 15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"/>
                  <a:gd name="T16" fmla="*/ 0 h 200"/>
                  <a:gd name="T17" fmla="*/ 246 w 246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" h="200">
                    <a:moveTo>
                      <a:pt x="4" y="150"/>
                    </a:moveTo>
                    <a:lnTo>
                      <a:pt x="0" y="199"/>
                    </a:lnTo>
                    <a:lnTo>
                      <a:pt x="243" y="46"/>
                    </a:lnTo>
                    <a:lnTo>
                      <a:pt x="245" y="0"/>
                    </a:lnTo>
                    <a:lnTo>
                      <a:pt x="4" y="150"/>
                    </a:lnTo>
                  </a:path>
                </a:pathLst>
              </a:custGeom>
              <a:solidFill>
                <a:srgbClr val="FFFF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Freeform 146"/>
              <p:cNvSpPr>
                <a:spLocks/>
              </p:cNvSpPr>
              <p:nvPr/>
            </p:nvSpPr>
            <p:spPr bwMode="auto">
              <a:xfrm>
                <a:off x="3461" y="2560"/>
                <a:ext cx="203" cy="147"/>
              </a:xfrm>
              <a:custGeom>
                <a:avLst/>
                <a:gdLst>
                  <a:gd name="T0" fmla="*/ 3 w 203"/>
                  <a:gd name="T1" fmla="*/ 0 h 147"/>
                  <a:gd name="T2" fmla="*/ 0 w 203"/>
                  <a:gd name="T3" fmla="*/ 50 h 147"/>
                  <a:gd name="T4" fmla="*/ 197 w 203"/>
                  <a:gd name="T5" fmla="*/ 146 h 147"/>
                  <a:gd name="T6" fmla="*/ 202 w 203"/>
                  <a:gd name="T7" fmla="*/ 96 h 147"/>
                  <a:gd name="T8" fmla="*/ 3 w 203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147"/>
                  <a:gd name="T17" fmla="*/ 203 w 203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147">
                    <a:moveTo>
                      <a:pt x="3" y="0"/>
                    </a:moveTo>
                    <a:lnTo>
                      <a:pt x="0" y="50"/>
                    </a:lnTo>
                    <a:lnTo>
                      <a:pt x="197" y="146"/>
                    </a:lnTo>
                    <a:lnTo>
                      <a:pt x="202" y="96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Freeform 147"/>
              <p:cNvSpPr>
                <a:spLocks/>
              </p:cNvSpPr>
              <p:nvPr/>
            </p:nvSpPr>
            <p:spPr bwMode="auto">
              <a:xfrm>
                <a:off x="3460" y="2553"/>
                <a:ext cx="205" cy="116"/>
              </a:xfrm>
              <a:custGeom>
                <a:avLst/>
                <a:gdLst>
                  <a:gd name="T0" fmla="*/ 1 w 205"/>
                  <a:gd name="T1" fmla="*/ 0 h 116"/>
                  <a:gd name="T2" fmla="*/ 0 w 205"/>
                  <a:gd name="T3" fmla="*/ 8 h 116"/>
                  <a:gd name="T4" fmla="*/ 198 w 205"/>
                  <a:gd name="T5" fmla="*/ 115 h 116"/>
                  <a:gd name="T6" fmla="*/ 204 w 205"/>
                  <a:gd name="T7" fmla="*/ 98 h 116"/>
                  <a:gd name="T8" fmla="*/ 1 w 205"/>
                  <a:gd name="T9" fmla="*/ 0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16"/>
                  <a:gd name="T17" fmla="*/ 205 w 205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16">
                    <a:moveTo>
                      <a:pt x="1" y="0"/>
                    </a:moveTo>
                    <a:lnTo>
                      <a:pt x="0" y="8"/>
                    </a:lnTo>
                    <a:lnTo>
                      <a:pt x="198" y="115"/>
                    </a:lnTo>
                    <a:lnTo>
                      <a:pt x="204" y="98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Freeform 148"/>
              <p:cNvSpPr>
                <a:spLocks/>
              </p:cNvSpPr>
              <p:nvPr/>
            </p:nvSpPr>
            <p:spPr bwMode="auto">
              <a:xfrm>
                <a:off x="3660" y="2550"/>
                <a:ext cx="252" cy="170"/>
              </a:xfrm>
              <a:custGeom>
                <a:avLst/>
                <a:gdLst>
                  <a:gd name="T0" fmla="*/ 0 w 252"/>
                  <a:gd name="T1" fmla="*/ 162 h 170"/>
                  <a:gd name="T2" fmla="*/ 1 w 252"/>
                  <a:gd name="T3" fmla="*/ 169 h 170"/>
                  <a:gd name="T4" fmla="*/ 251 w 252"/>
                  <a:gd name="T5" fmla="*/ 6 h 170"/>
                  <a:gd name="T6" fmla="*/ 251 w 252"/>
                  <a:gd name="T7" fmla="*/ 0 h 170"/>
                  <a:gd name="T8" fmla="*/ 0 w 252"/>
                  <a:gd name="T9" fmla="*/ 162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70"/>
                  <a:gd name="T17" fmla="*/ 252 w 252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70">
                    <a:moveTo>
                      <a:pt x="0" y="162"/>
                    </a:moveTo>
                    <a:lnTo>
                      <a:pt x="1" y="169"/>
                    </a:lnTo>
                    <a:lnTo>
                      <a:pt x="251" y="6"/>
                    </a:lnTo>
                    <a:lnTo>
                      <a:pt x="251" y="0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Freeform 149"/>
              <p:cNvSpPr>
                <a:spLocks/>
              </p:cNvSpPr>
              <p:nvPr/>
            </p:nvSpPr>
            <p:spPr bwMode="auto">
              <a:xfrm>
                <a:off x="3460" y="2442"/>
                <a:ext cx="453" cy="212"/>
              </a:xfrm>
              <a:custGeom>
                <a:avLst/>
                <a:gdLst>
                  <a:gd name="T0" fmla="*/ 0 w 453"/>
                  <a:gd name="T1" fmla="*/ 112 h 212"/>
                  <a:gd name="T2" fmla="*/ 247 w 453"/>
                  <a:gd name="T3" fmla="*/ 0 h 212"/>
                  <a:gd name="T4" fmla="*/ 452 w 453"/>
                  <a:gd name="T5" fmla="*/ 58 h 212"/>
                  <a:gd name="T6" fmla="*/ 204 w 453"/>
                  <a:gd name="T7" fmla="*/ 211 h 212"/>
                  <a:gd name="T8" fmla="*/ 0 w 453"/>
                  <a:gd name="T9" fmla="*/ 112 h 2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212"/>
                  <a:gd name="T17" fmla="*/ 453 w 453"/>
                  <a:gd name="T18" fmla="*/ 212 h 2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212">
                    <a:moveTo>
                      <a:pt x="0" y="112"/>
                    </a:moveTo>
                    <a:lnTo>
                      <a:pt x="247" y="0"/>
                    </a:lnTo>
                    <a:lnTo>
                      <a:pt x="452" y="58"/>
                    </a:lnTo>
                    <a:lnTo>
                      <a:pt x="204" y="211"/>
                    </a:lnTo>
                    <a:lnTo>
                      <a:pt x="0" y="112"/>
                    </a:lnTo>
                  </a:path>
                </a:pathLst>
              </a:custGeom>
              <a:solidFill>
                <a:srgbClr val="0000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" name="Group 150"/>
              <p:cNvGrpSpPr>
                <a:grpSpLocks/>
              </p:cNvGrpSpPr>
              <p:nvPr/>
            </p:nvGrpSpPr>
            <p:grpSpPr bwMode="auto">
              <a:xfrm>
                <a:off x="3660" y="2453"/>
                <a:ext cx="230" cy="75"/>
                <a:chOff x="3660" y="2453"/>
                <a:chExt cx="230" cy="75"/>
              </a:xfrm>
            </p:grpSpPr>
            <p:sp>
              <p:nvSpPr>
                <p:cNvPr id="1140" name="Freeform 151"/>
                <p:cNvSpPr>
                  <a:spLocks/>
                </p:cNvSpPr>
                <p:nvPr/>
              </p:nvSpPr>
              <p:spPr bwMode="auto">
                <a:xfrm>
                  <a:off x="3675" y="2453"/>
                  <a:ext cx="215" cy="66"/>
                </a:xfrm>
                <a:custGeom>
                  <a:avLst/>
                  <a:gdLst>
                    <a:gd name="T0" fmla="*/ 7 w 215"/>
                    <a:gd name="T1" fmla="*/ 0 h 66"/>
                    <a:gd name="T2" fmla="*/ 0 w 215"/>
                    <a:gd name="T3" fmla="*/ 4 h 66"/>
                    <a:gd name="T4" fmla="*/ 208 w 215"/>
                    <a:gd name="T5" fmla="*/ 65 h 66"/>
                    <a:gd name="T6" fmla="*/ 214 w 215"/>
                    <a:gd name="T7" fmla="*/ 64 h 66"/>
                    <a:gd name="T8" fmla="*/ 7 w 215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66"/>
                    <a:gd name="T17" fmla="*/ 215 w 215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66">
                      <a:moveTo>
                        <a:pt x="7" y="0"/>
                      </a:moveTo>
                      <a:lnTo>
                        <a:pt x="0" y="4"/>
                      </a:lnTo>
                      <a:lnTo>
                        <a:pt x="208" y="65"/>
                      </a:lnTo>
                      <a:lnTo>
                        <a:pt x="214" y="6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152"/>
                <p:cNvSpPr>
                  <a:spLocks/>
                </p:cNvSpPr>
                <p:nvPr/>
              </p:nvSpPr>
              <p:spPr bwMode="auto">
                <a:xfrm>
                  <a:off x="3660" y="2461"/>
                  <a:ext cx="215" cy="67"/>
                </a:xfrm>
                <a:custGeom>
                  <a:avLst/>
                  <a:gdLst>
                    <a:gd name="T0" fmla="*/ 7 w 215"/>
                    <a:gd name="T1" fmla="*/ 0 h 67"/>
                    <a:gd name="T2" fmla="*/ 0 w 215"/>
                    <a:gd name="T3" fmla="*/ 4 h 67"/>
                    <a:gd name="T4" fmla="*/ 208 w 215"/>
                    <a:gd name="T5" fmla="*/ 66 h 67"/>
                    <a:gd name="T6" fmla="*/ 214 w 215"/>
                    <a:gd name="T7" fmla="*/ 64 h 67"/>
                    <a:gd name="T8" fmla="*/ 7 w 215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67"/>
                    <a:gd name="T17" fmla="*/ 215 w 21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67">
                      <a:moveTo>
                        <a:pt x="7" y="0"/>
                      </a:moveTo>
                      <a:lnTo>
                        <a:pt x="0" y="4"/>
                      </a:lnTo>
                      <a:lnTo>
                        <a:pt x="208" y="66"/>
                      </a:lnTo>
                      <a:lnTo>
                        <a:pt x="214" y="6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" name="Freeform 153"/>
              <p:cNvSpPr>
                <a:spLocks/>
              </p:cNvSpPr>
              <p:nvPr/>
            </p:nvSpPr>
            <p:spPr bwMode="auto">
              <a:xfrm>
                <a:off x="3664" y="2499"/>
                <a:ext cx="250" cy="158"/>
              </a:xfrm>
              <a:custGeom>
                <a:avLst/>
                <a:gdLst>
                  <a:gd name="T0" fmla="*/ 0 w 250"/>
                  <a:gd name="T1" fmla="*/ 152 h 158"/>
                  <a:gd name="T2" fmla="*/ 1 w 250"/>
                  <a:gd name="T3" fmla="*/ 157 h 158"/>
                  <a:gd name="T4" fmla="*/ 248 w 250"/>
                  <a:gd name="T5" fmla="*/ 4 h 158"/>
                  <a:gd name="T6" fmla="*/ 249 w 250"/>
                  <a:gd name="T7" fmla="*/ 0 h 158"/>
                  <a:gd name="T8" fmla="*/ 0 w 250"/>
                  <a:gd name="T9" fmla="*/ 152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158"/>
                  <a:gd name="T17" fmla="*/ 250 w 250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158">
                    <a:moveTo>
                      <a:pt x="0" y="152"/>
                    </a:moveTo>
                    <a:lnTo>
                      <a:pt x="1" y="157"/>
                    </a:lnTo>
                    <a:lnTo>
                      <a:pt x="248" y="4"/>
                    </a:lnTo>
                    <a:lnTo>
                      <a:pt x="249" y="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" name="Group 154"/>
              <p:cNvGrpSpPr>
                <a:grpSpLocks/>
              </p:cNvGrpSpPr>
              <p:nvPr/>
            </p:nvGrpSpPr>
            <p:grpSpPr bwMode="auto">
              <a:xfrm>
                <a:off x="3661" y="2516"/>
                <a:ext cx="243" cy="181"/>
                <a:chOff x="3661" y="2516"/>
                <a:chExt cx="243" cy="181"/>
              </a:xfrm>
            </p:grpSpPr>
            <p:sp>
              <p:nvSpPr>
                <p:cNvPr id="1135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3664" y="2516"/>
                  <a:ext cx="238" cy="14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663" y="2523"/>
                  <a:ext cx="241" cy="1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662" y="2531"/>
                  <a:ext cx="237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8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3663" y="2535"/>
                  <a:ext cx="238" cy="1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9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3661" y="2546"/>
                  <a:ext cx="240" cy="1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60"/>
              <p:cNvGrpSpPr>
                <a:grpSpLocks/>
              </p:cNvGrpSpPr>
              <p:nvPr/>
            </p:nvGrpSpPr>
            <p:grpSpPr bwMode="auto">
              <a:xfrm>
                <a:off x="3462" y="2563"/>
                <a:ext cx="204" cy="133"/>
                <a:chOff x="3462" y="2563"/>
                <a:chExt cx="204" cy="133"/>
              </a:xfrm>
            </p:grpSpPr>
            <p:sp>
              <p:nvSpPr>
                <p:cNvPr id="1130" name="Line 161"/>
                <p:cNvSpPr>
                  <a:spLocks noChangeShapeType="1"/>
                </p:cNvSpPr>
                <p:nvPr/>
              </p:nvSpPr>
              <p:spPr bwMode="auto">
                <a:xfrm>
                  <a:off x="3466" y="2563"/>
                  <a:ext cx="200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" name="Line 162"/>
                <p:cNvSpPr>
                  <a:spLocks noChangeShapeType="1"/>
                </p:cNvSpPr>
                <p:nvPr/>
              </p:nvSpPr>
              <p:spPr bwMode="auto">
                <a:xfrm>
                  <a:off x="3466" y="2571"/>
                  <a:ext cx="198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" name="Line 163"/>
                <p:cNvSpPr>
                  <a:spLocks noChangeShapeType="1"/>
                </p:cNvSpPr>
                <p:nvPr/>
              </p:nvSpPr>
              <p:spPr bwMode="auto">
                <a:xfrm>
                  <a:off x="3463" y="2579"/>
                  <a:ext cx="198" cy="1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" name="Line 164"/>
                <p:cNvSpPr>
                  <a:spLocks noChangeShapeType="1"/>
                </p:cNvSpPr>
                <p:nvPr/>
              </p:nvSpPr>
              <p:spPr bwMode="auto">
                <a:xfrm>
                  <a:off x="3462" y="2587"/>
                  <a:ext cx="201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" name="Line 165"/>
                <p:cNvSpPr>
                  <a:spLocks noChangeShapeType="1"/>
                </p:cNvSpPr>
                <p:nvPr/>
              </p:nvSpPr>
              <p:spPr bwMode="auto">
                <a:xfrm>
                  <a:off x="3462" y="2598"/>
                  <a:ext cx="198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4200525" y="3651250"/>
            <a:ext cx="623888" cy="795338"/>
            <a:chOff x="2646" y="2149"/>
            <a:chExt cx="393" cy="501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2646" y="2149"/>
              <a:ext cx="193" cy="501"/>
              <a:chOff x="2646" y="2149"/>
              <a:chExt cx="193" cy="501"/>
            </a:xfrm>
          </p:grpSpPr>
          <p:sp>
            <p:nvSpPr>
              <p:cNvPr id="1094" name="Freeform 168"/>
              <p:cNvSpPr>
                <a:spLocks/>
              </p:cNvSpPr>
              <p:nvPr/>
            </p:nvSpPr>
            <p:spPr bwMode="auto">
              <a:xfrm>
                <a:off x="2646" y="2149"/>
                <a:ext cx="193" cy="476"/>
              </a:xfrm>
              <a:custGeom>
                <a:avLst/>
                <a:gdLst>
                  <a:gd name="T0" fmla="*/ 192 w 193"/>
                  <a:gd name="T1" fmla="*/ 0 h 476"/>
                  <a:gd name="T2" fmla="*/ 180 w 193"/>
                  <a:gd name="T3" fmla="*/ 475 h 476"/>
                  <a:gd name="T4" fmla="*/ 32 w 193"/>
                  <a:gd name="T5" fmla="*/ 456 h 476"/>
                  <a:gd name="T6" fmla="*/ 0 w 193"/>
                  <a:gd name="T7" fmla="*/ 40 h 476"/>
                  <a:gd name="T8" fmla="*/ 192 w 193"/>
                  <a:gd name="T9" fmla="*/ 0 h 4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476"/>
                  <a:gd name="T17" fmla="*/ 193 w 193"/>
                  <a:gd name="T18" fmla="*/ 476 h 4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476">
                    <a:moveTo>
                      <a:pt x="192" y="0"/>
                    </a:moveTo>
                    <a:lnTo>
                      <a:pt x="180" y="475"/>
                    </a:lnTo>
                    <a:lnTo>
                      <a:pt x="32" y="456"/>
                    </a:lnTo>
                    <a:lnTo>
                      <a:pt x="0" y="40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BFBFD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Freeform 169"/>
              <p:cNvSpPr>
                <a:spLocks/>
              </p:cNvSpPr>
              <p:nvPr/>
            </p:nvSpPr>
            <p:spPr bwMode="auto">
              <a:xfrm>
                <a:off x="2679" y="2606"/>
                <a:ext cx="148" cy="44"/>
              </a:xfrm>
              <a:custGeom>
                <a:avLst/>
                <a:gdLst>
                  <a:gd name="T0" fmla="*/ 146 w 148"/>
                  <a:gd name="T1" fmla="*/ 17 h 44"/>
                  <a:gd name="T2" fmla="*/ 147 w 148"/>
                  <a:gd name="T3" fmla="*/ 43 h 44"/>
                  <a:gd name="T4" fmla="*/ 2 w 148"/>
                  <a:gd name="T5" fmla="*/ 18 h 44"/>
                  <a:gd name="T6" fmla="*/ 0 w 148"/>
                  <a:gd name="T7" fmla="*/ 0 h 44"/>
                  <a:gd name="T8" fmla="*/ 146 w 148"/>
                  <a:gd name="T9" fmla="*/ 17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4"/>
                  <a:gd name="T17" fmla="*/ 148 w 14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4">
                    <a:moveTo>
                      <a:pt x="146" y="17"/>
                    </a:moveTo>
                    <a:lnTo>
                      <a:pt x="147" y="43"/>
                    </a:lnTo>
                    <a:lnTo>
                      <a:pt x="2" y="18"/>
                    </a:lnTo>
                    <a:lnTo>
                      <a:pt x="0" y="0"/>
                    </a:lnTo>
                    <a:lnTo>
                      <a:pt x="146" y="17"/>
                    </a:lnTo>
                  </a:path>
                </a:pathLst>
              </a:custGeom>
              <a:solidFill>
                <a:srgbClr val="9F9FB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" name="Group 170"/>
              <p:cNvGrpSpPr>
                <a:grpSpLocks/>
              </p:cNvGrpSpPr>
              <p:nvPr/>
            </p:nvGrpSpPr>
            <p:grpSpPr bwMode="auto">
              <a:xfrm>
                <a:off x="2662" y="2175"/>
                <a:ext cx="159" cy="139"/>
                <a:chOff x="2662" y="2175"/>
                <a:chExt cx="159" cy="139"/>
              </a:xfrm>
            </p:grpSpPr>
            <p:sp>
              <p:nvSpPr>
                <p:cNvPr id="1112" name="Freeform 171"/>
                <p:cNvSpPr>
                  <a:spLocks/>
                </p:cNvSpPr>
                <p:nvPr/>
              </p:nvSpPr>
              <p:spPr bwMode="auto">
                <a:xfrm>
                  <a:off x="2662" y="2175"/>
                  <a:ext cx="159" cy="139"/>
                </a:xfrm>
                <a:custGeom>
                  <a:avLst/>
                  <a:gdLst>
                    <a:gd name="T0" fmla="*/ 158 w 159"/>
                    <a:gd name="T1" fmla="*/ 0 h 139"/>
                    <a:gd name="T2" fmla="*/ 156 w 159"/>
                    <a:gd name="T3" fmla="*/ 130 h 139"/>
                    <a:gd name="T4" fmla="*/ 8 w 159"/>
                    <a:gd name="T5" fmla="*/ 138 h 139"/>
                    <a:gd name="T6" fmla="*/ 0 w 159"/>
                    <a:gd name="T7" fmla="*/ 32 h 139"/>
                    <a:gd name="T8" fmla="*/ 158 w 159"/>
                    <a:gd name="T9" fmla="*/ 0 h 1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9"/>
                    <a:gd name="T16" fmla="*/ 0 h 139"/>
                    <a:gd name="T17" fmla="*/ 159 w 159"/>
                    <a:gd name="T18" fmla="*/ 139 h 1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9" h="139">
                      <a:moveTo>
                        <a:pt x="158" y="0"/>
                      </a:moveTo>
                      <a:lnTo>
                        <a:pt x="156" y="130"/>
                      </a:lnTo>
                      <a:lnTo>
                        <a:pt x="8" y="138"/>
                      </a:lnTo>
                      <a:lnTo>
                        <a:pt x="0" y="32"/>
                      </a:lnTo>
                      <a:lnTo>
                        <a:pt x="158" y="0"/>
                      </a:lnTo>
                    </a:path>
                  </a:pathLst>
                </a:custGeom>
                <a:solidFill>
                  <a:srgbClr val="9F9FB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3" name="Freeform 172"/>
                <p:cNvSpPr>
                  <a:spLocks/>
                </p:cNvSpPr>
                <p:nvPr/>
              </p:nvSpPr>
              <p:spPr bwMode="auto">
                <a:xfrm>
                  <a:off x="2677" y="2292"/>
                  <a:ext cx="48" cy="17"/>
                </a:xfrm>
                <a:custGeom>
                  <a:avLst/>
                  <a:gdLst>
                    <a:gd name="T0" fmla="*/ 47 w 48"/>
                    <a:gd name="T1" fmla="*/ 0 h 17"/>
                    <a:gd name="T2" fmla="*/ 0 w 48"/>
                    <a:gd name="T3" fmla="*/ 6 h 17"/>
                    <a:gd name="T4" fmla="*/ 0 w 48"/>
                    <a:gd name="T5" fmla="*/ 16 h 17"/>
                    <a:gd name="T6" fmla="*/ 47 w 48"/>
                    <a:gd name="T7" fmla="*/ 11 h 17"/>
                    <a:gd name="T8" fmla="*/ 47 w 48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17"/>
                    <a:gd name="T17" fmla="*/ 48 w 48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17">
                      <a:moveTo>
                        <a:pt x="47" y="0"/>
                      </a:moveTo>
                      <a:lnTo>
                        <a:pt x="0" y="6"/>
                      </a:lnTo>
                      <a:lnTo>
                        <a:pt x="0" y="16"/>
                      </a:lnTo>
                      <a:lnTo>
                        <a:pt x="47" y="11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0000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97" name="Freeform 173"/>
              <p:cNvSpPr>
                <a:spLocks/>
              </p:cNvSpPr>
              <p:nvPr/>
            </p:nvSpPr>
            <p:spPr bwMode="auto">
              <a:xfrm>
                <a:off x="2672" y="2333"/>
                <a:ext cx="144" cy="261"/>
              </a:xfrm>
              <a:custGeom>
                <a:avLst/>
                <a:gdLst>
                  <a:gd name="T0" fmla="*/ 143 w 144"/>
                  <a:gd name="T1" fmla="*/ 0 h 261"/>
                  <a:gd name="T2" fmla="*/ 140 w 144"/>
                  <a:gd name="T3" fmla="*/ 260 h 261"/>
                  <a:gd name="T4" fmla="*/ 17 w 144"/>
                  <a:gd name="T5" fmla="*/ 247 h 261"/>
                  <a:gd name="T6" fmla="*/ 0 w 144"/>
                  <a:gd name="T7" fmla="*/ 4 h 261"/>
                  <a:gd name="T8" fmla="*/ 143 w 144"/>
                  <a:gd name="T9" fmla="*/ 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61"/>
                  <a:gd name="T17" fmla="*/ 144 w 144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61">
                    <a:moveTo>
                      <a:pt x="143" y="0"/>
                    </a:moveTo>
                    <a:lnTo>
                      <a:pt x="140" y="260"/>
                    </a:lnTo>
                    <a:lnTo>
                      <a:pt x="17" y="247"/>
                    </a:lnTo>
                    <a:lnTo>
                      <a:pt x="0" y="4"/>
                    </a:lnTo>
                    <a:lnTo>
                      <a:pt x="143" y="0"/>
                    </a:lnTo>
                  </a:path>
                </a:pathLst>
              </a:custGeom>
              <a:solidFill>
                <a:srgbClr val="BFBFD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174"/>
              <p:cNvSpPr>
                <a:spLocks/>
              </p:cNvSpPr>
              <p:nvPr/>
            </p:nvSpPr>
            <p:spPr bwMode="auto">
              <a:xfrm>
                <a:off x="2694" y="2549"/>
                <a:ext cx="110" cy="35"/>
              </a:xfrm>
              <a:custGeom>
                <a:avLst/>
                <a:gdLst>
                  <a:gd name="T0" fmla="*/ 109 w 110"/>
                  <a:gd name="T1" fmla="*/ 7 h 35"/>
                  <a:gd name="T2" fmla="*/ 0 w 110"/>
                  <a:gd name="T3" fmla="*/ 0 h 35"/>
                  <a:gd name="T4" fmla="*/ 1 w 110"/>
                  <a:gd name="T5" fmla="*/ 25 h 35"/>
                  <a:gd name="T6" fmla="*/ 109 w 110"/>
                  <a:gd name="T7" fmla="*/ 34 h 35"/>
                  <a:gd name="T8" fmla="*/ 109 w 110"/>
                  <a:gd name="T9" fmla="*/ 7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"/>
                  <a:gd name="T16" fmla="*/ 0 h 35"/>
                  <a:gd name="T17" fmla="*/ 110 w 11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" h="35">
                    <a:moveTo>
                      <a:pt x="109" y="7"/>
                    </a:moveTo>
                    <a:lnTo>
                      <a:pt x="0" y="0"/>
                    </a:lnTo>
                    <a:lnTo>
                      <a:pt x="1" y="25"/>
                    </a:lnTo>
                    <a:lnTo>
                      <a:pt x="109" y="34"/>
                    </a:lnTo>
                    <a:lnTo>
                      <a:pt x="109" y="7"/>
                    </a:lnTo>
                  </a:path>
                </a:pathLst>
              </a:custGeom>
              <a:solidFill>
                <a:srgbClr val="9F9FB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" name="Group 175"/>
              <p:cNvGrpSpPr>
                <a:grpSpLocks/>
              </p:cNvGrpSpPr>
              <p:nvPr/>
            </p:nvGrpSpPr>
            <p:grpSpPr bwMode="auto">
              <a:xfrm>
                <a:off x="2782" y="2420"/>
                <a:ext cx="21" cy="122"/>
                <a:chOff x="2782" y="2420"/>
                <a:chExt cx="21" cy="122"/>
              </a:xfrm>
            </p:grpSpPr>
            <p:grpSp>
              <p:nvGrpSpPr>
                <p:cNvPr id="1126" name="Group 176"/>
                <p:cNvGrpSpPr>
                  <a:grpSpLocks/>
                </p:cNvGrpSpPr>
                <p:nvPr/>
              </p:nvGrpSpPr>
              <p:grpSpPr bwMode="auto">
                <a:xfrm>
                  <a:off x="2785" y="2420"/>
                  <a:ext cx="18" cy="122"/>
                  <a:chOff x="2785" y="2420"/>
                  <a:chExt cx="18" cy="122"/>
                </a:xfrm>
              </p:grpSpPr>
              <p:sp>
                <p:nvSpPr>
                  <p:cNvPr id="1107" name="Freeform 177"/>
                  <p:cNvSpPr>
                    <a:spLocks/>
                  </p:cNvSpPr>
                  <p:nvPr/>
                </p:nvSpPr>
                <p:spPr bwMode="auto">
                  <a:xfrm>
                    <a:off x="2786" y="2420"/>
                    <a:ext cx="17" cy="22"/>
                  </a:xfrm>
                  <a:custGeom>
                    <a:avLst/>
                    <a:gdLst>
                      <a:gd name="T0" fmla="*/ 16 w 17"/>
                      <a:gd name="T1" fmla="*/ 0 h 22"/>
                      <a:gd name="T2" fmla="*/ 16 w 17"/>
                      <a:gd name="T3" fmla="*/ 21 h 22"/>
                      <a:gd name="T4" fmla="*/ 0 w 17"/>
                      <a:gd name="T5" fmla="*/ 20 h 22"/>
                      <a:gd name="T6" fmla="*/ 0 w 17"/>
                      <a:gd name="T7" fmla="*/ 0 h 22"/>
                      <a:gd name="T8" fmla="*/ 16 w 17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2"/>
                      <a:gd name="T17" fmla="*/ 17 w 17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2">
                        <a:moveTo>
                          <a:pt x="16" y="0"/>
                        </a:moveTo>
                        <a:lnTo>
                          <a:pt x="16" y="21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178"/>
                  <p:cNvSpPr>
                    <a:spLocks/>
                  </p:cNvSpPr>
                  <p:nvPr/>
                </p:nvSpPr>
                <p:spPr bwMode="auto">
                  <a:xfrm>
                    <a:off x="2785" y="2446"/>
                    <a:ext cx="17" cy="21"/>
                  </a:xfrm>
                  <a:custGeom>
                    <a:avLst/>
                    <a:gdLst>
                      <a:gd name="T0" fmla="*/ 16 w 17"/>
                      <a:gd name="T1" fmla="*/ 0 h 21"/>
                      <a:gd name="T2" fmla="*/ 16 w 17"/>
                      <a:gd name="T3" fmla="*/ 20 h 21"/>
                      <a:gd name="T4" fmla="*/ 0 w 17"/>
                      <a:gd name="T5" fmla="*/ 19 h 21"/>
                      <a:gd name="T6" fmla="*/ 0 w 17"/>
                      <a:gd name="T7" fmla="*/ 0 h 21"/>
                      <a:gd name="T8" fmla="*/ 16 w 17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1"/>
                      <a:gd name="T17" fmla="*/ 17 w 17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1">
                        <a:moveTo>
                          <a:pt x="16" y="0"/>
                        </a:moveTo>
                        <a:lnTo>
                          <a:pt x="16" y="20"/>
                        </a:lnTo>
                        <a:lnTo>
                          <a:pt x="0" y="19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179"/>
                  <p:cNvSpPr>
                    <a:spLocks/>
                  </p:cNvSpPr>
                  <p:nvPr/>
                </p:nvSpPr>
                <p:spPr bwMode="auto">
                  <a:xfrm>
                    <a:off x="2785" y="2470"/>
                    <a:ext cx="17" cy="23"/>
                  </a:xfrm>
                  <a:custGeom>
                    <a:avLst/>
                    <a:gdLst>
                      <a:gd name="T0" fmla="*/ 16 w 17"/>
                      <a:gd name="T1" fmla="*/ 1 h 23"/>
                      <a:gd name="T2" fmla="*/ 16 w 17"/>
                      <a:gd name="T3" fmla="*/ 22 h 23"/>
                      <a:gd name="T4" fmla="*/ 0 w 17"/>
                      <a:gd name="T5" fmla="*/ 20 h 23"/>
                      <a:gd name="T6" fmla="*/ 2 w 17"/>
                      <a:gd name="T7" fmla="*/ 0 h 23"/>
                      <a:gd name="T8" fmla="*/ 16 w 17"/>
                      <a:gd name="T9" fmla="*/ 1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3"/>
                      <a:gd name="T17" fmla="*/ 17 w 17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3">
                        <a:moveTo>
                          <a:pt x="16" y="1"/>
                        </a:moveTo>
                        <a:lnTo>
                          <a:pt x="16" y="22"/>
                        </a:lnTo>
                        <a:lnTo>
                          <a:pt x="0" y="20"/>
                        </a:lnTo>
                        <a:lnTo>
                          <a:pt x="2" y="0"/>
                        </a:lnTo>
                        <a:lnTo>
                          <a:pt x="16" y="1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180"/>
                  <p:cNvSpPr>
                    <a:spLocks/>
                  </p:cNvSpPr>
                  <p:nvPr/>
                </p:nvSpPr>
                <p:spPr bwMode="auto">
                  <a:xfrm>
                    <a:off x="2785" y="2496"/>
                    <a:ext cx="17" cy="21"/>
                  </a:xfrm>
                  <a:custGeom>
                    <a:avLst/>
                    <a:gdLst>
                      <a:gd name="T0" fmla="*/ 16 w 17"/>
                      <a:gd name="T1" fmla="*/ 0 h 21"/>
                      <a:gd name="T2" fmla="*/ 16 w 17"/>
                      <a:gd name="T3" fmla="*/ 20 h 21"/>
                      <a:gd name="T4" fmla="*/ 0 w 17"/>
                      <a:gd name="T5" fmla="*/ 19 h 21"/>
                      <a:gd name="T6" fmla="*/ 0 w 17"/>
                      <a:gd name="T7" fmla="*/ 0 h 21"/>
                      <a:gd name="T8" fmla="*/ 16 w 17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1"/>
                      <a:gd name="T17" fmla="*/ 17 w 17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1">
                        <a:moveTo>
                          <a:pt x="16" y="0"/>
                        </a:moveTo>
                        <a:lnTo>
                          <a:pt x="16" y="20"/>
                        </a:lnTo>
                        <a:lnTo>
                          <a:pt x="0" y="19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181"/>
                  <p:cNvSpPr>
                    <a:spLocks/>
                  </p:cNvSpPr>
                  <p:nvPr/>
                </p:nvSpPr>
                <p:spPr bwMode="auto">
                  <a:xfrm>
                    <a:off x="2785" y="2520"/>
                    <a:ext cx="17" cy="22"/>
                  </a:xfrm>
                  <a:custGeom>
                    <a:avLst/>
                    <a:gdLst>
                      <a:gd name="T0" fmla="*/ 16 w 17"/>
                      <a:gd name="T1" fmla="*/ 1 h 22"/>
                      <a:gd name="T2" fmla="*/ 16 w 17"/>
                      <a:gd name="T3" fmla="*/ 21 h 22"/>
                      <a:gd name="T4" fmla="*/ 0 w 17"/>
                      <a:gd name="T5" fmla="*/ 20 h 22"/>
                      <a:gd name="T6" fmla="*/ 2 w 17"/>
                      <a:gd name="T7" fmla="*/ 0 h 22"/>
                      <a:gd name="T8" fmla="*/ 16 w 17"/>
                      <a:gd name="T9" fmla="*/ 1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2"/>
                      <a:gd name="T17" fmla="*/ 17 w 17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2">
                        <a:moveTo>
                          <a:pt x="16" y="1"/>
                        </a:moveTo>
                        <a:lnTo>
                          <a:pt x="16" y="21"/>
                        </a:lnTo>
                        <a:lnTo>
                          <a:pt x="0" y="20"/>
                        </a:lnTo>
                        <a:lnTo>
                          <a:pt x="2" y="0"/>
                        </a:lnTo>
                        <a:lnTo>
                          <a:pt x="16" y="1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" name="Group 182"/>
                <p:cNvGrpSpPr>
                  <a:grpSpLocks/>
                </p:cNvGrpSpPr>
                <p:nvPr/>
              </p:nvGrpSpPr>
              <p:grpSpPr bwMode="auto">
                <a:xfrm>
                  <a:off x="2782" y="2420"/>
                  <a:ext cx="19" cy="122"/>
                  <a:chOff x="2782" y="2420"/>
                  <a:chExt cx="19" cy="122"/>
                </a:xfrm>
              </p:grpSpPr>
              <p:sp>
                <p:nvSpPr>
                  <p:cNvPr id="1102" name="Freeform 183"/>
                  <p:cNvSpPr>
                    <a:spLocks/>
                  </p:cNvSpPr>
                  <p:nvPr/>
                </p:nvSpPr>
                <p:spPr bwMode="auto">
                  <a:xfrm>
                    <a:off x="2784" y="2420"/>
                    <a:ext cx="17" cy="22"/>
                  </a:xfrm>
                  <a:custGeom>
                    <a:avLst/>
                    <a:gdLst>
                      <a:gd name="T0" fmla="*/ 16 w 17"/>
                      <a:gd name="T1" fmla="*/ 0 h 22"/>
                      <a:gd name="T2" fmla="*/ 16 w 17"/>
                      <a:gd name="T3" fmla="*/ 21 h 22"/>
                      <a:gd name="T4" fmla="*/ 1 w 17"/>
                      <a:gd name="T5" fmla="*/ 20 h 22"/>
                      <a:gd name="T6" fmla="*/ 0 w 17"/>
                      <a:gd name="T7" fmla="*/ 0 h 22"/>
                      <a:gd name="T8" fmla="*/ 16 w 17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2"/>
                      <a:gd name="T17" fmla="*/ 17 w 17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2">
                        <a:moveTo>
                          <a:pt x="16" y="0"/>
                        </a:moveTo>
                        <a:lnTo>
                          <a:pt x="16" y="21"/>
                        </a:lnTo>
                        <a:lnTo>
                          <a:pt x="1" y="20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184"/>
                  <p:cNvSpPr>
                    <a:spLocks/>
                  </p:cNvSpPr>
                  <p:nvPr/>
                </p:nvSpPr>
                <p:spPr bwMode="auto">
                  <a:xfrm>
                    <a:off x="2782" y="2446"/>
                    <a:ext cx="17" cy="21"/>
                  </a:xfrm>
                  <a:custGeom>
                    <a:avLst/>
                    <a:gdLst>
                      <a:gd name="T0" fmla="*/ 16 w 17"/>
                      <a:gd name="T1" fmla="*/ 0 h 21"/>
                      <a:gd name="T2" fmla="*/ 16 w 17"/>
                      <a:gd name="T3" fmla="*/ 20 h 21"/>
                      <a:gd name="T4" fmla="*/ 2 w 17"/>
                      <a:gd name="T5" fmla="*/ 19 h 21"/>
                      <a:gd name="T6" fmla="*/ 0 w 17"/>
                      <a:gd name="T7" fmla="*/ 0 h 21"/>
                      <a:gd name="T8" fmla="*/ 16 w 17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1"/>
                      <a:gd name="T17" fmla="*/ 17 w 17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1">
                        <a:moveTo>
                          <a:pt x="16" y="0"/>
                        </a:moveTo>
                        <a:lnTo>
                          <a:pt x="16" y="20"/>
                        </a:lnTo>
                        <a:lnTo>
                          <a:pt x="2" y="19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185"/>
                  <p:cNvSpPr>
                    <a:spLocks/>
                  </p:cNvSpPr>
                  <p:nvPr/>
                </p:nvSpPr>
                <p:spPr bwMode="auto">
                  <a:xfrm>
                    <a:off x="2782" y="2470"/>
                    <a:ext cx="17" cy="23"/>
                  </a:xfrm>
                  <a:custGeom>
                    <a:avLst/>
                    <a:gdLst>
                      <a:gd name="T0" fmla="*/ 16 w 17"/>
                      <a:gd name="T1" fmla="*/ 1 h 23"/>
                      <a:gd name="T2" fmla="*/ 16 w 17"/>
                      <a:gd name="T3" fmla="*/ 22 h 23"/>
                      <a:gd name="T4" fmla="*/ 0 w 17"/>
                      <a:gd name="T5" fmla="*/ 20 h 23"/>
                      <a:gd name="T6" fmla="*/ 0 w 17"/>
                      <a:gd name="T7" fmla="*/ 0 h 23"/>
                      <a:gd name="T8" fmla="*/ 16 w 17"/>
                      <a:gd name="T9" fmla="*/ 1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3"/>
                      <a:gd name="T17" fmla="*/ 17 w 17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3">
                        <a:moveTo>
                          <a:pt x="16" y="1"/>
                        </a:moveTo>
                        <a:lnTo>
                          <a:pt x="16" y="22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16" y="1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186"/>
                  <p:cNvSpPr>
                    <a:spLocks/>
                  </p:cNvSpPr>
                  <p:nvPr/>
                </p:nvSpPr>
                <p:spPr bwMode="auto">
                  <a:xfrm>
                    <a:off x="2782" y="2496"/>
                    <a:ext cx="17" cy="21"/>
                  </a:xfrm>
                  <a:custGeom>
                    <a:avLst/>
                    <a:gdLst>
                      <a:gd name="T0" fmla="*/ 16 w 17"/>
                      <a:gd name="T1" fmla="*/ 0 h 21"/>
                      <a:gd name="T2" fmla="*/ 16 w 17"/>
                      <a:gd name="T3" fmla="*/ 20 h 21"/>
                      <a:gd name="T4" fmla="*/ 2 w 17"/>
                      <a:gd name="T5" fmla="*/ 19 h 21"/>
                      <a:gd name="T6" fmla="*/ 0 w 17"/>
                      <a:gd name="T7" fmla="*/ 0 h 21"/>
                      <a:gd name="T8" fmla="*/ 16 w 17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1"/>
                      <a:gd name="T17" fmla="*/ 17 w 17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1">
                        <a:moveTo>
                          <a:pt x="16" y="0"/>
                        </a:moveTo>
                        <a:lnTo>
                          <a:pt x="16" y="20"/>
                        </a:lnTo>
                        <a:lnTo>
                          <a:pt x="2" y="19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187"/>
                  <p:cNvSpPr>
                    <a:spLocks/>
                  </p:cNvSpPr>
                  <p:nvPr/>
                </p:nvSpPr>
                <p:spPr bwMode="auto">
                  <a:xfrm>
                    <a:off x="2782" y="2520"/>
                    <a:ext cx="17" cy="22"/>
                  </a:xfrm>
                  <a:custGeom>
                    <a:avLst/>
                    <a:gdLst>
                      <a:gd name="T0" fmla="*/ 16 w 17"/>
                      <a:gd name="T1" fmla="*/ 1 h 22"/>
                      <a:gd name="T2" fmla="*/ 16 w 17"/>
                      <a:gd name="T3" fmla="*/ 21 h 22"/>
                      <a:gd name="T4" fmla="*/ 0 w 17"/>
                      <a:gd name="T5" fmla="*/ 20 h 22"/>
                      <a:gd name="T6" fmla="*/ 0 w 17"/>
                      <a:gd name="T7" fmla="*/ 0 h 22"/>
                      <a:gd name="T8" fmla="*/ 16 w 17"/>
                      <a:gd name="T9" fmla="*/ 1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2"/>
                      <a:gd name="T17" fmla="*/ 17 w 17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2">
                        <a:moveTo>
                          <a:pt x="16" y="1"/>
                        </a:moveTo>
                        <a:lnTo>
                          <a:pt x="16" y="21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16" y="1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29" name="Group 188"/>
            <p:cNvGrpSpPr>
              <a:grpSpLocks/>
            </p:cNvGrpSpPr>
            <p:nvPr/>
          </p:nvGrpSpPr>
          <p:grpSpPr bwMode="auto">
            <a:xfrm>
              <a:off x="2826" y="2149"/>
              <a:ext cx="213" cy="501"/>
              <a:chOff x="2826" y="2149"/>
              <a:chExt cx="213" cy="501"/>
            </a:xfrm>
          </p:grpSpPr>
          <p:grpSp>
            <p:nvGrpSpPr>
              <p:cNvPr id="1150" name="Group 189"/>
              <p:cNvGrpSpPr>
                <a:grpSpLocks/>
              </p:cNvGrpSpPr>
              <p:nvPr/>
            </p:nvGrpSpPr>
            <p:grpSpPr bwMode="auto">
              <a:xfrm>
                <a:off x="2826" y="2149"/>
                <a:ext cx="213" cy="501"/>
                <a:chOff x="2826" y="2149"/>
                <a:chExt cx="213" cy="501"/>
              </a:xfrm>
            </p:grpSpPr>
            <p:sp>
              <p:nvSpPr>
                <p:cNvPr id="1092" name="Freeform 190"/>
                <p:cNvSpPr>
                  <a:spLocks/>
                </p:cNvSpPr>
                <p:nvPr/>
              </p:nvSpPr>
              <p:spPr bwMode="auto">
                <a:xfrm>
                  <a:off x="2826" y="2149"/>
                  <a:ext cx="213" cy="476"/>
                </a:xfrm>
                <a:custGeom>
                  <a:avLst/>
                  <a:gdLst>
                    <a:gd name="T0" fmla="*/ 212 w 213"/>
                    <a:gd name="T1" fmla="*/ 6 h 476"/>
                    <a:gd name="T2" fmla="*/ 151 w 213"/>
                    <a:gd name="T3" fmla="*/ 469 h 476"/>
                    <a:gd name="T4" fmla="*/ 0 w 213"/>
                    <a:gd name="T5" fmla="*/ 475 h 476"/>
                    <a:gd name="T6" fmla="*/ 11 w 213"/>
                    <a:gd name="T7" fmla="*/ 0 h 476"/>
                    <a:gd name="T8" fmla="*/ 212 w 213"/>
                    <a:gd name="T9" fmla="*/ 6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476"/>
                    <a:gd name="T17" fmla="*/ 213 w 213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476">
                      <a:moveTo>
                        <a:pt x="212" y="6"/>
                      </a:moveTo>
                      <a:lnTo>
                        <a:pt x="151" y="469"/>
                      </a:lnTo>
                      <a:lnTo>
                        <a:pt x="0" y="475"/>
                      </a:lnTo>
                      <a:lnTo>
                        <a:pt x="11" y="0"/>
                      </a:lnTo>
                      <a:lnTo>
                        <a:pt x="212" y="6"/>
                      </a:lnTo>
                    </a:path>
                  </a:pathLst>
                </a:custGeom>
                <a:solidFill>
                  <a:srgbClr val="7F7F9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191"/>
                <p:cNvSpPr>
                  <a:spLocks/>
                </p:cNvSpPr>
                <p:nvPr/>
              </p:nvSpPr>
              <p:spPr bwMode="auto">
                <a:xfrm>
                  <a:off x="2826" y="2617"/>
                  <a:ext cx="152" cy="33"/>
                </a:xfrm>
                <a:custGeom>
                  <a:avLst/>
                  <a:gdLst>
                    <a:gd name="T0" fmla="*/ 151 w 152"/>
                    <a:gd name="T1" fmla="*/ 0 h 33"/>
                    <a:gd name="T2" fmla="*/ 0 w 152"/>
                    <a:gd name="T3" fmla="*/ 6 h 33"/>
                    <a:gd name="T4" fmla="*/ 0 w 152"/>
                    <a:gd name="T5" fmla="*/ 32 h 33"/>
                    <a:gd name="T6" fmla="*/ 148 w 152"/>
                    <a:gd name="T7" fmla="*/ 25 h 33"/>
                    <a:gd name="T8" fmla="*/ 151 w 152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33"/>
                    <a:gd name="T17" fmla="*/ 152 w 152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33">
                      <a:moveTo>
                        <a:pt x="151" y="0"/>
                      </a:moveTo>
                      <a:lnTo>
                        <a:pt x="0" y="6"/>
                      </a:lnTo>
                      <a:lnTo>
                        <a:pt x="0" y="32"/>
                      </a:lnTo>
                      <a:lnTo>
                        <a:pt x="148" y="25"/>
                      </a:lnTo>
                      <a:lnTo>
                        <a:pt x="151" y="0"/>
                      </a:lnTo>
                    </a:path>
                  </a:pathLst>
                </a:custGeom>
                <a:solidFill>
                  <a:srgbClr val="5F5F7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" name="Group 192"/>
              <p:cNvGrpSpPr>
                <a:grpSpLocks/>
              </p:cNvGrpSpPr>
              <p:nvPr/>
            </p:nvGrpSpPr>
            <p:grpSpPr bwMode="auto">
              <a:xfrm>
                <a:off x="2847" y="2158"/>
                <a:ext cx="187" cy="22"/>
                <a:chOff x="2847" y="2158"/>
                <a:chExt cx="187" cy="22"/>
              </a:xfrm>
            </p:grpSpPr>
            <p:sp>
              <p:nvSpPr>
                <p:cNvPr id="1090" name="Oval 193"/>
                <p:cNvSpPr>
                  <a:spLocks noChangeArrowheads="1"/>
                </p:cNvSpPr>
                <p:nvPr/>
              </p:nvSpPr>
              <p:spPr bwMode="auto">
                <a:xfrm>
                  <a:off x="3018" y="2164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Oval 194"/>
                <p:cNvSpPr>
                  <a:spLocks noChangeArrowheads="1"/>
                </p:cNvSpPr>
                <p:nvPr/>
              </p:nvSpPr>
              <p:spPr bwMode="auto">
                <a:xfrm>
                  <a:off x="2847" y="2158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95"/>
              <p:cNvGrpSpPr>
                <a:grpSpLocks/>
              </p:cNvGrpSpPr>
              <p:nvPr/>
            </p:nvGrpSpPr>
            <p:grpSpPr bwMode="auto">
              <a:xfrm>
                <a:off x="2833" y="2605"/>
                <a:ext cx="143" cy="21"/>
                <a:chOff x="2833" y="2605"/>
                <a:chExt cx="143" cy="21"/>
              </a:xfrm>
            </p:grpSpPr>
            <p:sp>
              <p:nvSpPr>
                <p:cNvPr id="1088" name="Oval 196"/>
                <p:cNvSpPr>
                  <a:spLocks noChangeArrowheads="1"/>
                </p:cNvSpPr>
                <p:nvPr/>
              </p:nvSpPr>
              <p:spPr bwMode="auto">
                <a:xfrm>
                  <a:off x="2960" y="2605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Oval 197"/>
                <p:cNvSpPr>
                  <a:spLocks noChangeArrowheads="1"/>
                </p:cNvSpPr>
                <p:nvPr/>
              </p:nvSpPr>
              <p:spPr bwMode="auto">
                <a:xfrm>
                  <a:off x="2833" y="2610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6" name="Group 198"/>
          <p:cNvGrpSpPr>
            <a:grpSpLocks/>
          </p:cNvGrpSpPr>
          <p:nvPr/>
        </p:nvGrpSpPr>
        <p:grpSpPr bwMode="auto">
          <a:xfrm>
            <a:off x="6084888" y="4383088"/>
            <a:ext cx="644525" cy="428625"/>
            <a:chOff x="3833" y="2610"/>
            <a:chExt cx="406" cy="270"/>
          </a:xfrm>
        </p:grpSpPr>
        <p:grpSp>
          <p:nvGrpSpPr>
            <p:cNvPr id="227" name="Group 199"/>
            <p:cNvGrpSpPr>
              <a:grpSpLocks/>
            </p:cNvGrpSpPr>
            <p:nvPr/>
          </p:nvGrpSpPr>
          <p:grpSpPr bwMode="auto">
            <a:xfrm>
              <a:off x="3923" y="2610"/>
              <a:ext cx="86" cy="270"/>
              <a:chOff x="3923" y="2610"/>
              <a:chExt cx="86" cy="270"/>
            </a:xfrm>
          </p:grpSpPr>
          <p:grpSp>
            <p:nvGrpSpPr>
              <p:cNvPr id="228" name="Group 200"/>
              <p:cNvGrpSpPr>
                <a:grpSpLocks/>
              </p:cNvGrpSpPr>
              <p:nvPr/>
            </p:nvGrpSpPr>
            <p:grpSpPr bwMode="auto">
              <a:xfrm>
                <a:off x="3923" y="2610"/>
                <a:ext cx="86" cy="270"/>
                <a:chOff x="3923" y="2610"/>
                <a:chExt cx="86" cy="270"/>
              </a:xfrm>
            </p:grpSpPr>
            <p:sp>
              <p:nvSpPr>
                <p:cNvPr id="1081" name="Freeform 201"/>
                <p:cNvSpPr>
                  <a:spLocks/>
                </p:cNvSpPr>
                <p:nvPr/>
              </p:nvSpPr>
              <p:spPr bwMode="auto">
                <a:xfrm>
                  <a:off x="3981" y="2617"/>
                  <a:ext cx="28" cy="263"/>
                </a:xfrm>
                <a:custGeom>
                  <a:avLst/>
                  <a:gdLst>
                    <a:gd name="T0" fmla="*/ 0 w 28"/>
                    <a:gd name="T1" fmla="*/ 0 h 263"/>
                    <a:gd name="T2" fmla="*/ 27 w 28"/>
                    <a:gd name="T3" fmla="*/ 41 h 263"/>
                    <a:gd name="T4" fmla="*/ 27 w 28"/>
                    <a:gd name="T5" fmla="*/ 262 h 263"/>
                    <a:gd name="T6" fmla="*/ 0 w 28"/>
                    <a:gd name="T7" fmla="*/ 262 h 263"/>
                    <a:gd name="T8" fmla="*/ 0 w 28"/>
                    <a:gd name="T9" fmla="*/ 0 h 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63"/>
                    <a:gd name="T17" fmla="*/ 28 w 28"/>
                    <a:gd name="T18" fmla="*/ 263 h 2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63">
                      <a:moveTo>
                        <a:pt x="0" y="0"/>
                      </a:moveTo>
                      <a:lnTo>
                        <a:pt x="27" y="41"/>
                      </a:lnTo>
                      <a:lnTo>
                        <a:pt x="27" y="262"/>
                      </a:lnTo>
                      <a:lnTo>
                        <a:pt x="0" y="26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2" name="Freeform 202"/>
                <p:cNvSpPr>
                  <a:spLocks/>
                </p:cNvSpPr>
                <p:nvPr/>
              </p:nvSpPr>
              <p:spPr bwMode="auto">
                <a:xfrm>
                  <a:off x="3923" y="2610"/>
                  <a:ext cx="58" cy="269"/>
                </a:xfrm>
                <a:custGeom>
                  <a:avLst/>
                  <a:gdLst>
                    <a:gd name="T0" fmla="*/ 0 w 58"/>
                    <a:gd name="T1" fmla="*/ 268 h 269"/>
                    <a:gd name="T2" fmla="*/ 0 w 58"/>
                    <a:gd name="T3" fmla="*/ 5 h 269"/>
                    <a:gd name="T4" fmla="*/ 3 w 58"/>
                    <a:gd name="T5" fmla="*/ 3 h 269"/>
                    <a:gd name="T6" fmla="*/ 8 w 58"/>
                    <a:gd name="T7" fmla="*/ 2 h 269"/>
                    <a:gd name="T8" fmla="*/ 14 w 58"/>
                    <a:gd name="T9" fmla="*/ 0 h 269"/>
                    <a:gd name="T10" fmla="*/ 19 w 58"/>
                    <a:gd name="T11" fmla="*/ 0 h 269"/>
                    <a:gd name="T12" fmla="*/ 24 w 58"/>
                    <a:gd name="T13" fmla="*/ 0 h 269"/>
                    <a:gd name="T14" fmla="*/ 28 w 58"/>
                    <a:gd name="T15" fmla="*/ 0 h 269"/>
                    <a:gd name="T16" fmla="*/ 31 w 58"/>
                    <a:gd name="T17" fmla="*/ 0 h 269"/>
                    <a:gd name="T18" fmla="*/ 34 w 58"/>
                    <a:gd name="T19" fmla="*/ 0 h 269"/>
                    <a:gd name="T20" fmla="*/ 37 w 58"/>
                    <a:gd name="T21" fmla="*/ 0 h 269"/>
                    <a:gd name="T22" fmla="*/ 40 w 58"/>
                    <a:gd name="T23" fmla="*/ 0 h 269"/>
                    <a:gd name="T24" fmla="*/ 42 w 58"/>
                    <a:gd name="T25" fmla="*/ 1 h 269"/>
                    <a:gd name="T26" fmla="*/ 46 w 58"/>
                    <a:gd name="T27" fmla="*/ 2 h 269"/>
                    <a:gd name="T28" fmla="*/ 52 w 58"/>
                    <a:gd name="T29" fmla="*/ 3 h 269"/>
                    <a:gd name="T30" fmla="*/ 54 w 58"/>
                    <a:gd name="T31" fmla="*/ 4 h 269"/>
                    <a:gd name="T32" fmla="*/ 57 w 58"/>
                    <a:gd name="T33" fmla="*/ 5 h 269"/>
                    <a:gd name="T34" fmla="*/ 57 w 58"/>
                    <a:gd name="T35" fmla="*/ 268 h 269"/>
                    <a:gd name="T36" fmla="*/ 0 w 58"/>
                    <a:gd name="T37" fmla="*/ 268 h 26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8"/>
                    <a:gd name="T58" fmla="*/ 0 h 269"/>
                    <a:gd name="T59" fmla="*/ 58 w 58"/>
                    <a:gd name="T60" fmla="*/ 269 h 26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8" h="269">
                      <a:moveTo>
                        <a:pt x="0" y="268"/>
                      </a:move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1" y="0"/>
                      </a:lnTo>
                      <a:lnTo>
                        <a:pt x="34" y="0"/>
                      </a:lnTo>
                      <a:lnTo>
                        <a:pt x="37" y="0"/>
                      </a:lnTo>
                      <a:lnTo>
                        <a:pt x="40" y="0"/>
                      </a:lnTo>
                      <a:lnTo>
                        <a:pt x="42" y="1"/>
                      </a:lnTo>
                      <a:lnTo>
                        <a:pt x="46" y="2"/>
                      </a:lnTo>
                      <a:lnTo>
                        <a:pt x="52" y="3"/>
                      </a:lnTo>
                      <a:lnTo>
                        <a:pt x="54" y="4"/>
                      </a:lnTo>
                      <a:lnTo>
                        <a:pt x="57" y="5"/>
                      </a:lnTo>
                      <a:lnTo>
                        <a:pt x="57" y="268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rgbClr val="FF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03"/>
              <p:cNvGrpSpPr>
                <a:grpSpLocks/>
              </p:cNvGrpSpPr>
              <p:nvPr/>
            </p:nvGrpSpPr>
            <p:grpSpPr bwMode="auto">
              <a:xfrm>
                <a:off x="3923" y="2682"/>
                <a:ext cx="58" cy="156"/>
                <a:chOff x="3923" y="2682"/>
                <a:chExt cx="58" cy="156"/>
              </a:xfrm>
            </p:grpSpPr>
            <p:sp>
              <p:nvSpPr>
                <p:cNvPr id="1078" name="Freeform 204"/>
                <p:cNvSpPr>
                  <a:spLocks/>
                </p:cNvSpPr>
                <p:nvPr/>
              </p:nvSpPr>
              <p:spPr bwMode="auto">
                <a:xfrm>
                  <a:off x="3923" y="2806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2 w 57"/>
                    <a:gd name="T3" fmla="*/ 6 h 17"/>
                    <a:gd name="T4" fmla="*/ 4 w 57"/>
                    <a:gd name="T5" fmla="*/ 5 h 17"/>
                    <a:gd name="T6" fmla="*/ 7 w 57"/>
                    <a:gd name="T7" fmla="*/ 4 h 17"/>
                    <a:gd name="T8" fmla="*/ 11 w 57"/>
                    <a:gd name="T9" fmla="*/ 2 h 17"/>
                    <a:gd name="T10" fmla="*/ 14 w 57"/>
                    <a:gd name="T11" fmla="*/ 1 h 17"/>
                    <a:gd name="T12" fmla="*/ 19 w 57"/>
                    <a:gd name="T13" fmla="*/ 0 h 17"/>
                    <a:gd name="T14" fmla="*/ 24 w 57"/>
                    <a:gd name="T15" fmla="*/ 0 h 17"/>
                    <a:gd name="T16" fmla="*/ 27 w 57"/>
                    <a:gd name="T17" fmla="*/ 0 h 17"/>
                    <a:gd name="T18" fmla="*/ 32 w 57"/>
                    <a:gd name="T19" fmla="*/ 0 h 17"/>
                    <a:gd name="T20" fmla="*/ 36 w 57"/>
                    <a:gd name="T21" fmla="*/ 0 h 17"/>
                    <a:gd name="T22" fmla="*/ 40 w 57"/>
                    <a:gd name="T23" fmla="*/ 1 h 17"/>
                    <a:gd name="T24" fmla="*/ 44 w 57"/>
                    <a:gd name="T25" fmla="*/ 1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5 w 57"/>
                    <a:gd name="T37" fmla="*/ 14 h 17"/>
                    <a:gd name="T38" fmla="*/ 52 w 57"/>
                    <a:gd name="T39" fmla="*/ 13 h 17"/>
                    <a:gd name="T40" fmla="*/ 49 w 57"/>
                    <a:gd name="T41" fmla="*/ 12 h 17"/>
                    <a:gd name="T42" fmla="*/ 45 w 57"/>
                    <a:gd name="T43" fmla="*/ 10 h 17"/>
                    <a:gd name="T44" fmla="*/ 41 w 57"/>
                    <a:gd name="T45" fmla="*/ 9 h 17"/>
                    <a:gd name="T46" fmla="*/ 37 w 57"/>
                    <a:gd name="T47" fmla="*/ 8 h 17"/>
                    <a:gd name="T48" fmla="*/ 33 w 57"/>
                    <a:gd name="T49" fmla="*/ 8 h 17"/>
                    <a:gd name="T50" fmla="*/ 29 w 57"/>
                    <a:gd name="T51" fmla="*/ 8 h 17"/>
                    <a:gd name="T52" fmla="*/ 26 w 57"/>
                    <a:gd name="T53" fmla="*/ 8 h 17"/>
                    <a:gd name="T54" fmla="*/ 22 w 57"/>
                    <a:gd name="T55" fmla="*/ 8 h 17"/>
                    <a:gd name="T56" fmla="*/ 19 w 57"/>
                    <a:gd name="T57" fmla="*/ 8 h 17"/>
                    <a:gd name="T58" fmla="*/ 15 w 57"/>
                    <a:gd name="T59" fmla="*/ 9 h 17"/>
                    <a:gd name="T60" fmla="*/ 11 w 57"/>
                    <a:gd name="T61" fmla="*/ 10 h 17"/>
                    <a:gd name="T62" fmla="*/ 7 w 57"/>
                    <a:gd name="T63" fmla="*/ 12 h 17"/>
                    <a:gd name="T64" fmla="*/ 4 w 57"/>
                    <a:gd name="T65" fmla="*/ 13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40" y="1"/>
                      </a:lnTo>
                      <a:lnTo>
                        <a:pt x="44" y="1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5" y="10"/>
                      </a:lnTo>
                      <a:lnTo>
                        <a:pt x="41" y="9"/>
                      </a:lnTo>
                      <a:lnTo>
                        <a:pt x="37" y="8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2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7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Freeform 205"/>
                <p:cNvSpPr>
                  <a:spLocks/>
                </p:cNvSpPr>
                <p:nvPr/>
              </p:nvSpPr>
              <p:spPr bwMode="auto">
                <a:xfrm>
                  <a:off x="3923" y="2821"/>
                  <a:ext cx="58" cy="17"/>
                </a:xfrm>
                <a:custGeom>
                  <a:avLst/>
                  <a:gdLst>
                    <a:gd name="T0" fmla="*/ 0 w 58"/>
                    <a:gd name="T1" fmla="*/ 8 h 17"/>
                    <a:gd name="T2" fmla="*/ 2 w 58"/>
                    <a:gd name="T3" fmla="*/ 6 h 17"/>
                    <a:gd name="T4" fmla="*/ 4 w 58"/>
                    <a:gd name="T5" fmla="*/ 5 h 17"/>
                    <a:gd name="T6" fmla="*/ 7 w 58"/>
                    <a:gd name="T7" fmla="*/ 4 h 17"/>
                    <a:gd name="T8" fmla="*/ 11 w 58"/>
                    <a:gd name="T9" fmla="*/ 2 h 17"/>
                    <a:gd name="T10" fmla="*/ 15 w 58"/>
                    <a:gd name="T11" fmla="*/ 1 h 17"/>
                    <a:gd name="T12" fmla="*/ 19 w 58"/>
                    <a:gd name="T13" fmla="*/ 0 h 17"/>
                    <a:gd name="T14" fmla="*/ 24 w 58"/>
                    <a:gd name="T15" fmla="*/ 0 h 17"/>
                    <a:gd name="T16" fmla="*/ 27 w 58"/>
                    <a:gd name="T17" fmla="*/ 0 h 17"/>
                    <a:gd name="T18" fmla="*/ 32 w 58"/>
                    <a:gd name="T19" fmla="*/ 0 h 17"/>
                    <a:gd name="T20" fmla="*/ 37 w 58"/>
                    <a:gd name="T21" fmla="*/ 1 h 17"/>
                    <a:gd name="T22" fmla="*/ 40 w 58"/>
                    <a:gd name="T23" fmla="*/ 1 h 17"/>
                    <a:gd name="T24" fmla="*/ 44 w 58"/>
                    <a:gd name="T25" fmla="*/ 2 h 17"/>
                    <a:gd name="T26" fmla="*/ 48 w 58"/>
                    <a:gd name="T27" fmla="*/ 4 h 17"/>
                    <a:gd name="T28" fmla="*/ 52 w 58"/>
                    <a:gd name="T29" fmla="*/ 5 h 17"/>
                    <a:gd name="T30" fmla="*/ 55 w 58"/>
                    <a:gd name="T31" fmla="*/ 6 h 17"/>
                    <a:gd name="T32" fmla="*/ 57 w 58"/>
                    <a:gd name="T33" fmla="*/ 8 h 17"/>
                    <a:gd name="T34" fmla="*/ 57 w 58"/>
                    <a:gd name="T35" fmla="*/ 16 h 17"/>
                    <a:gd name="T36" fmla="*/ 55 w 58"/>
                    <a:gd name="T37" fmla="*/ 16 h 17"/>
                    <a:gd name="T38" fmla="*/ 52 w 58"/>
                    <a:gd name="T39" fmla="*/ 14 h 17"/>
                    <a:gd name="T40" fmla="*/ 49 w 58"/>
                    <a:gd name="T41" fmla="*/ 13 h 17"/>
                    <a:gd name="T42" fmla="*/ 46 w 58"/>
                    <a:gd name="T43" fmla="*/ 12 h 17"/>
                    <a:gd name="T44" fmla="*/ 41 w 58"/>
                    <a:gd name="T45" fmla="*/ 10 h 17"/>
                    <a:gd name="T46" fmla="*/ 37 w 58"/>
                    <a:gd name="T47" fmla="*/ 9 h 17"/>
                    <a:gd name="T48" fmla="*/ 33 w 58"/>
                    <a:gd name="T49" fmla="*/ 8 h 17"/>
                    <a:gd name="T50" fmla="*/ 29 w 58"/>
                    <a:gd name="T51" fmla="*/ 8 h 17"/>
                    <a:gd name="T52" fmla="*/ 26 w 58"/>
                    <a:gd name="T53" fmla="*/ 8 h 17"/>
                    <a:gd name="T54" fmla="*/ 23 w 58"/>
                    <a:gd name="T55" fmla="*/ 8 h 17"/>
                    <a:gd name="T56" fmla="*/ 19 w 58"/>
                    <a:gd name="T57" fmla="*/ 9 h 17"/>
                    <a:gd name="T58" fmla="*/ 15 w 58"/>
                    <a:gd name="T59" fmla="*/ 9 h 17"/>
                    <a:gd name="T60" fmla="*/ 11 w 58"/>
                    <a:gd name="T61" fmla="*/ 10 h 17"/>
                    <a:gd name="T62" fmla="*/ 8 w 58"/>
                    <a:gd name="T63" fmla="*/ 12 h 17"/>
                    <a:gd name="T64" fmla="*/ 4 w 58"/>
                    <a:gd name="T65" fmla="*/ 14 h 17"/>
                    <a:gd name="T66" fmla="*/ 0 w 58"/>
                    <a:gd name="T67" fmla="*/ 16 h 17"/>
                    <a:gd name="T68" fmla="*/ 0 w 58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17"/>
                    <a:gd name="T107" fmla="*/ 58 w 58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5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1"/>
                      </a:lnTo>
                      <a:lnTo>
                        <a:pt x="40" y="1"/>
                      </a:lnTo>
                      <a:lnTo>
                        <a:pt x="44" y="2"/>
                      </a:lnTo>
                      <a:lnTo>
                        <a:pt x="48" y="4"/>
                      </a:lnTo>
                      <a:lnTo>
                        <a:pt x="52" y="5"/>
                      </a:lnTo>
                      <a:lnTo>
                        <a:pt x="55" y="6"/>
                      </a:lnTo>
                      <a:lnTo>
                        <a:pt x="57" y="8"/>
                      </a:lnTo>
                      <a:lnTo>
                        <a:pt x="57" y="16"/>
                      </a:lnTo>
                      <a:lnTo>
                        <a:pt x="55" y="16"/>
                      </a:lnTo>
                      <a:lnTo>
                        <a:pt x="52" y="14"/>
                      </a:lnTo>
                      <a:lnTo>
                        <a:pt x="49" y="13"/>
                      </a:lnTo>
                      <a:lnTo>
                        <a:pt x="46" y="12"/>
                      </a:lnTo>
                      <a:lnTo>
                        <a:pt x="41" y="10"/>
                      </a:lnTo>
                      <a:lnTo>
                        <a:pt x="37" y="9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3" y="8"/>
                      </a:lnTo>
                      <a:lnTo>
                        <a:pt x="19" y="9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0" name="Freeform 206"/>
                <p:cNvSpPr>
                  <a:spLocks/>
                </p:cNvSpPr>
                <p:nvPr/>
              </p:nvSpPr>
              <p:spPr bwMode="auto">
                <a:xfrm>
                  <a:off x="3923" y="2682"/>
                  <a:ext cx="58" cy="17"/>
                </a:xfrm>
                <a:custGeom>
                  <a:avLst/>
                  <a:gdLst>
                    <a:gd name="T0" fmla="*/ 0 w 58"/>
                    <a:gd name="T1" fmla="*/ 8 h 17"/>
                    <a:gd name="T2" fmla="*/ 2 w 58"/>
                    <a:gd name="T3" fmla="*/ 6 h 17"/>
                    <a:gd name="T4" fmla="*/ 4 w 58"/>
                    <a:gd name="T5" fmla="*/ 5 h 17"/>
                    <a:gd name="T6" fmla="*/ 7 w 58"/>
                    <a:gd name="T7" fmla="*/ 4 h 17"/>
                    <a:gd name="T8" fmla="*/ 11 w 58"/>
                    <a:gd name="T9" fmla="*/ 2 h 17"/>
                    <a:gd name="T10" fmla="*/ 15 w 58"/>
                    <a:gd name="T11" fmla="*/ 1 h 17"/>
                    <a:gd name="T12" fmla="*/ 19 w 58"/>
                    <a:gd name="T13" fmla="*/ 0 h 17"/>
                    <a:gd name="T14" fmla="*/ 24 w 58"/>
                    <a:gd name="T15" fmla="*/ 0 h 17"/>
                    <a:gd name="T16" fmla="*/ 27 w 58"/>
                    <a:gd name="T17" fmla="*/ 0 h 17"/>
                    <a:gd name="T18" fmla="*/ 32 w 58"/>
                    <a:gd name="T19" fmla="*/ 0 h 17"/>
                    <a:gd name="T20" fmla="*/ 37 w 58"/>
                    <a:gd name="T21" fmla="*/ 0 h 17"/>
                    <a:gd name="T22" fmla="*/ 40 w 58"/>
                    <a:gd name="T23" fmla="*/ 1 h 17"/>
                    <a:gd name="T24" fmla="*/ 44 w 58"/>
                    <a:gd name="T25" fmla="*/ 2 h 17"/>
                    <a:gd name="T26" fmla="*/ 48 w 58"/>
                    <a:gd name="T27" fmla="*/ 4 h 17"/>
                    <a:gd name="T28" fmla="*/ 52 w 58"/>
                    <a:gd name="T29" fmla="*/ 5 h 17"/>
                    <a:gd name="T30" fmla="*/ 55 w 58"/>
                    <a:gd name="T31" fmla="*/ 6 h 17"/>
                    <a:gd name="T32" fmla="*/ 57 w 58"/>
                    <a:gd name="T33" fmla="*/ 8 h 17"/>
                    <a:gd name="T34" fmla="*/ 57 w 58"/>
                    <a:gd name="T35" fmla="*/ 16 h 17"/>
                    <a:gd name="T36" fmla="*/ 55 w 58"/>
                    <a:gd name="T37" fmla="*/ 14 h 17"/>
                    <a:gd name="T38" fmla="*/ 52 w 58"/>
                    <a:gd name="T39" fmla="*/ 13 h 17"/>
                    <a:gd name="T40" fmla="*/ 49 w 58"/>
                    <a:gd name="T41" fmla="*/ 12 h 17"/>
                    <a:gd name="T42" fmla="*/ 46 w 58"/>
                    <a:gd name="T43" fmla="*/ 12 h 17"/>
                    <a:gd name="T44" fmla="*/ 41 w 58"/>
                    <a:gd name="T45" fmla="*/ 10 h 17"/>
                    <a:gd name="T46" fmla="*/ 37 w 58"/>
                    <a:gd name="T47" fmla="*/ 9 h 17"/>
                    <a:gd name="T48" fmla="*/ 33 w 58"/>
                    <a:gd name="T49" fmla="*/ 8 h 17"/>
                    <a:gd name="T50" fmla="*/ 29 w 58"/>
                    <a:gd name="T51" fmla="*/ 8 h 17"/>
                    <a:gd name="T52" fmla="*/ 26 w 58"/>
                    <a:gd name="T53" fmla="*/ 8 h 17"/>
                    <a:gd name="T54" fmla="*/ 23 w 58"/>
                    <a:gd name="T55" fmla="*/ 8 h 17"/>
                    <a:gd name="T56" fmla="*/ 19 w 58"/>
                    <a:gd name="T57" fmla="*/ 8 h 17"/>
                    <a:gd name="T58" fmla="*/ 15 w 58"/>
                    <a:gd name="T59" fmla="*/ 9 h 17"/>
                    <a:gd name="T60" fmla="*/ 11 w 58"/>
                    <a:gd name="T61" fmla="*/ 10 h 17"/>
                    <a:gd name="T62" fmla="*/ 8 w 58"/>
                    <a:gd name="T63" fmla="*/ 12 h 17"/>
                    <a:gd name="T64" fmla="*/ 4 w 58"/>
                    <a:gd name="T65" fmla="*/ 13 h 17"/>
                    <a:gd name="T66" fmla="*/ 0 w 58"/>
                    <a:gd name="T67" fmla="*/ 16 h 17"/>
                    <a:gd name="T68" fmla="*/ 0 w 58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17"/>
                    <a:gd name="T107" fmla="*/ 58 w 58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5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0" y="1"/>
                      </a:lnTo>
                      <a:lnTo>
                        <a:pt x="44" y="2"/>
                      </a:lnTo>
                      <a:lnTo>
                        <a:pt x="48" y="4"/>
                      </a:lnTo>
                      <a:lnTo>
                        <a:pt x="52" y="5"/>
                      </a:lnTo>
                      <a:lnTo>
                        <a:pt x="55" y="6"/>
                      </a:lnTo>
                      <a:lnTo>
                        <a:pt x="57" y="8"/>
                      </a:lnTo>
                      <a:lnTo>
                        <a:pt x="57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6" y="12"/>
                      </a:lnTo>
                      <a:lnTo>
                        <a:pt x="41" y="10"/>
                      </a:lnTo>
                      <a:lnTo>
                        <a:pt x="37" y="9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3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8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0" name="Group 207"/>
            <p:cNvGrpSpPr>
              <a:grpSpLocks/>
            </p:cNvGrpSpPr>
            <p:nvPr/>
          </p:nvGrpSpPr>
          <p:grpSpPr bwMode="auto">
            <a:xfrm>
              <a:off x="3979" y="2610"/>
              <a:ext cx="84" cy="270"/>
              <a:chOff x="3979" y="2610"/>
              <a:chExt cx="84" cy="270"/>
            </a:xfrm>
          </p:grpSpPr>
          <p:grpSp>
            <p:nvGrpSpPr>
              <p:cNvPr id="231" name="Group 208"/>
              <p:cNvGrpSpPr>
                <a:grpSpLocks/>
              </p:cNvGrpSpPr>
              <p:nvPr/>
            </p:nvGrpSpPr>
            <p:grpSpPr bwMode="auto">
              <a:xfrm>
                <a:off x="3979" y="2610"/>
                <a:ext cx="84" cy="270"/>
                <a:chOff x="3979" y="2610"/>
                <a:chExt cx="84" cy="270"/>
              </a:xfrm>
            </p:grpSpPr>
            <p:sp>
              <p:nvSpPr>
                <p:cNvPr id="1074" name="Freeform 209"/>
                <p:cNvSpPr>
                  <a:spLocks/>
                </p:cNvSpPr>
                <p:nvPr/>
              </p:nvSpPr>
              <p:spPr bwMode="auto">
                <a:xfrm>
                  <a:off x="4034" y="2617"/>
                  <a:ext cx="29" cy="263"/>
                </a:xfrm>
                <a:custGeom>
                  <a:avLst/>
                  <a:gdLst>
                    <a:gd name="T0" fmla="*/ 0 w 29"/>
                    <a:gd name="T1" fmla="*/ 0 h 263"/>
                    <a:gd name="T2" fmla="*/ 28 w 29"/>
                    <a:gd name="T3" fmla="*/ 41 h 263"/>
                    <a:gd name="T4" fmla="*/ 28 w 29"/>
                    <a:gd name="T5" fmla="*/ 262 h 263"/>
                    <a:gd name="T6" fmla="*/ 0 w 29"/>
                    <a:gd name="T7" fmla="*/ 262 h 263"/>
                    <a:gd name="T8" fmla="*/ 0 w 29"/>
                    <a:gd name="T9" fmla="*/ 0 h 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"/>
                    <a:gd name="T16" fmla="*/ 0 h 263"/>
                    <a:gd name="T17" fmla="*/ 29 w 29"/>
                    <a:gd name="T18" fmla="*/ 263 h 2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" h="263">
                      <a:moveTo>
                        <a:pt x="0" y="0"/>
                      </a:moveTo>
                      <a:lnTo>
                        <a:pt x="28" y="41"/>
                      </a:lnTo>
                      <a:lnTo>
                        <a:pt x="28" y="262"/>
                      </a:lnTo>
                      <a:lnTo>
                        <a:pt x="0" y="26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10"/>
                <p:cNvSpPr>
                  <a:spLocks/>
                </p:cNvSpPr>
                <p:nvPr/>
              </p:nvSpPr>
              <p:spPr bwMode="auto">
                <a:xfrm>
                  <a:off x="3979" y="2610"/>
                  <a:ext cx="56" cy="269"/>
                </a:xfrm>
                <a:custGeom>
                  <a:avLst/>
                  <a:gdLst>
                    <a:gd name="T0" fmla="*/ 0 w 56"/>
                    <a:gd name="T1" fmla="*/ 268 h 269"/>
                    <a:gd name="T2" fmla="*/ 0 w 56"/>
                    <a:gd name="T3" fmla="*/ 5 h 269"/>
                    <a:gd name="T4" fmla="*/ 2 w 56"/>
                    <a:gd name="T5" fmla="*/ 3 h 269"/>
                    <a:gd name="T6" fmla="*/ 6 w 56"/>
                    <a:gd name="T7" fmla="*/ 2 h 269"/>
                    <a:gd name="T8" fmla="*/ 13 w 56"/>
                    <a:gd name="T9" fmla="*/ 0 h 269"/>
                    <a:gd name="T10" fmla="*/ 18 w 56"/>
                    <a:gd name="T11" fmla="*/ 0 h 269"/>
                    <a:gd name="T12" fmla="*/ 23 w 56"/>
                    <a:gd name="T13" fmla="*/ 0 h 269"/>
                    <a:gd name="T14" fmla="*/ 26 w 56"/>
                    <a:gd name="T15" fmla="*/ 0 h 269"/>
                    <a:gd name="T16" fmla="*/ 29 w 56"/>
                    <a:gd name="T17" fmla="*/ 0 h 269"/>
                    <a:gd name="T18" fmla="*/ 33 w 56"/>
                    <a:gd name="T19" fmla="*/ 0 h 269"/>
                    <a:gd name="T20" fmla="*/ 36 w 56"/>
                    <a:gd name="T21" fmla="*/ 0 h 269"/>
                    <a:gd name="T22" fmla="*/ 38 w 56"/>
                    <a:gd name="T23" fmla="*/ 0 h 269"/>
                    <a:gd name="T24" fmla="*/ 41 w 56"/>
                    <a:gd name="T25" fmla="*/ 1 h 269"/>
                    <a:gd name="T26" fmla="*/ 45 w 56"/>
                    <a:gd name="T27" fmla="*/ 2 h 269"/>
                    <a:gd name="T28" fmla="*/ 50 w 56"/>
                    <a:gd name="T29" fmla="*/ 3 h 269"/>
                    <a:gd name="T30" fmla="*/ 53 w 56"/>
                    <a:gd name="T31" fmla="*/ 4 h 269"/>
                    <a:gd name="T32" fmla="*/ 55 w 56"/>
                    <a:gd name="T33" fmla="*/ 5 h 269"/>
                    <a:gd name="T34" fmla="*/ 55 w 56"/>
                    <a:gd name="T35" fmla="*/ 268 h 269"/>
                    <a:gd name="T36" fmla="*/ 0 w 56"/>
                    <a:gd name="T37" fmla="*/ 268 h 26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6"/>
                    <a:gd name="T58" fmla="*/ 0 h 269"/>
                    <a:gd name="T59" fmla="*/ 56 w 56"/>
                    <a:gd name="T60" fmla="*/ 269 h 26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6" h="269">
                      <a:moveTo>
                        <a:pt x="0" y="268"/>
                      </a:move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6" y="2"/>
                      </a:lnTo>
                      <a:lnTo>
                        <a:pt x="13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29" y="0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41" y="1"/>
                      </a:lnTo>
                      <a:lnTo>
                        <a:pt x="45" y="2"/>
                      </a:lnTo>
                      <a:lnTo>
                        <a:pt x="50" y="3"/>
                      </a:lnTo>
                      <a:lnTo>
                        <a:pt x="53" y="4"/>
                      </a:lnTo>
                      <a:lnTo>
                        <a:pt x="55" y="5"/>
                      </a:lnTo>
                      <a:lnTo>
                        <a:pt x="55" y="268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rgbClr val="FF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2" name="Group 211"/>
              <p:cNvGrpSpPr>
                <a:grpSpLocks/>
              </p:cNvGrpSpPr>
              <p:nvPr/>
            </p:nvGrpSpPr>
            <p:grpSpPr bwMode="auto">
              <a:xfrm>
                <a:off x="3979" y="2682"/>
                <a:ext cx="56" cy="156"/>
                <a:chOff x="3979" y="2682"/>
                <a:chExt cx="56" cy="156"/>
              </a:xfrm>
            </p:grpSpPr>
            <p:sp>
              <p:nvSpPr>
                <p:cNvPr id="1071" name="Freeform 212"/>
                <p:cNvSpPr>
                  <a:spLocks/>
                </p:cNvSpPr>
                <p:nvPr/>
              </p:nvSpPr>
              <p:spPr bwMode="auto">
                <a:xfrm>
                  <a:off x="3979" y="2806"/>
                  <a:ext cx="56" cy="17"/>
                </a:xfrm>
                <a:custGeom>
                  <a:avLst/>
                  <a:gdLst>
                    <a:gd name="T0" fmla="*/ 0 w 56"/>
                    <a:gd name="T1" fmla="*/ 8 h 17"/>
                    <a:gd name="T2" fmla="*/ 0 w 56"/>
                    <a:gd name="T3" fmla="*/ 6 h 17"/>
                    <a:gd name="T4" fmla="*/ 3 w 56"/>
                    <a:gd name="T5" fmla="*/ 5 h 17"/>
                    <a:gd name="T6" fmla="*/ 5 w 56"/>
                    <a:gd name="T7" fmla="*/ 4 h 17"/>
                    <a:gd name="T8" fmla="*/ 10 w 56"/>
                    <a:gd name="T9" fmla="*/ 2 h 17"/>
                    <a:gd name="T10" fmla="*/ 13 w 56"/>
                    <a:gd name="T11" fmla="*/ 1 h 17"/>
                    <a:gd name="T12" fmla="*/ 17 w 56"/>
                    <a:gd name="T13" fmla="*/ 0 h 17"/>
                    <a:gd name="T14" fmla="*/ 22 w 56"/>
                    <a:gd name="T15" fmla="*/ 0 h 17"/>
                    <a:gd name="T16" fmla="*/ 26 w 56"/>
                    <a:gd name="T17" fmla="*/ 0 h 17"/>
                    <a:gd name="T18" fmla="*/ 31 w 56"/>
                    <a:gd name="T19" fmla="*/ 0 h 17"/>
                    <a:gd name="T20" fmla="*/ 35 w 56"/>
                    <a:gd name="T21" fmla="*/ 0 h 17"/>
                    <a:gd name="T22" fmla="*/ 39 w 56"/>
                    <a:gd name="T23" fmla="*/ 1 h 17"/>
                    <a:gd name="T24" fmla="*/ 42 w 56"/>
                    <a:gd name="T25" fmla="*/ 1 h 17"/>
                    <a:gd name="T26" fmla="*/ 46 w 56"/>
                    <a:gd name="T27" fmla="*/ 4 h 17"/>
                    <a:gd name="T28" fmla="*/ 50 w 56"/>
                    <a:gd name="T29" fmla="*/ 5 h 17"/>
                    <a:gd name="T30" fmla="*/ 53 w 56"/>
                    <a:gd name="T31" fmla="*/ 6 h 17"/>
                    <a:gd name="T32" fmla="*/ 55 w 56"/>
                    <a:gd name="T33" fmla="*/ 8 h 17"/>
                    <a:gd name="T34" fmla="*/ 55 w 56"/>
                    <a:gd name="T35" fmla="*/ 16 h 17"/>
                    <a:gd name="T36" fmla="*/ 53 w 56"/>
                    <a:gd name="T37" fmla="*/ 14 h 17"/>
                    <a:gd name="T38" fmla="*/ 51 w 56"/>
                    <a:gd name="T39" fmla="*/ 13 h 17"/>
                    <a:gd name="T40" fmla="*/ 47 w 56"/>
                    <a:gd name="T41" fmla="*/ 12 h 17"/>
                    <a:gd name="T42" fmla="*/ 44 w 56"/>
                    <a:gd name="T43" fmla="*/ 10 h 17"/>
                    <a:gd name="T44" fmla="*/ 40 w 56"/>
                    <a:gd name="T45" fmla="*/ 9 h 17"/>
                    <a:gd name="T46" fmla="*/ 35 w 56"/>
                    <a:gd name="T47" fmla="*/ 8 h 17"/>
                    <a:gd name="T48" fmla="*/ 31 w 56"/>
                    <a:gd name="T49" fmla="*/ 8 h 17"/>
                    <a:gd name="T50" fmla="*/ 28 w 56"/>
                    <a:gd name="T51" fmla="*/ 8 h 17"/>
                    <a:gd name="T52" fmla="*/ 24 w 56"/>
                    <a:gd name="T53" fmla="*/ 8 h 17"/>
                    <a:gd name="T54" fmla="*/ 21 w 56"/>
                    <a:gd name="T55" fmla="*/ 8 h 17"/>
                    <a:gd name="T56" fmla="*/ 17 w 56"/>
                    <a:gd name="T57" fmla="*/ 8 h 17"/>
                    <a:gd name="T58" fmla="*/ 14 w 56"/>
                    <a:gd name="T59" fmla="*/ 9 h 17"/>
                    <a:gd name="T60" fmla="*/ 10 w 56"/>
                    <a:gd name="T61" fmla="*/ 10 h 17"/>
                    <a:gd name="T62" fmla="*/ 6 w 56"/>
                    <a:gd name="T63" fmla="*/ 12 h 17"/>
                    <a:gd name="T64" fmla="*/ 3 w 56"/>
                    <a:gd name="T65" fmla="*/ 13 h 17"/>
                    <a:gd name="T66" fmla="*/ 0 w 56"/>
                    <a:gd name="T67" fmla="*/ 16 h 17"/>
                    <a:gd name="T68" fmla="*/ 0 w 56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6"/>
                    <a:gd name="T106" fmla="*/ 0 h 17"/>
                    <a:gd name="T107" fmla="*/ 56 w 56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6" h="17">
                      <a:moveTo>
                        <a:pt x="0" y="8"/>
                      </a:moveTo>
                      <a:lnTo>
                        <a:pt x="0" y="6"/>
                      </a:lnTo>
                      <a:lnTo>
                        <a:pt x="3" y="5"/>
                      </a:lnTo>
                      <a:lnTo>
                        <a:pt x="5" y="4"/>
                      </a:lnTo>
                      <a:lnTo>
                        <a:pt x="10" y="2"/>
                      </a:lnTo>
                      <a:lnTo>
                        <a:pt x="13" y="1"/>
                      </a:lnTo>
                      <a:lnTo>
                        <a:pt x="17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9" y="1"/>
                      </a:lnTo>
                      <a:lnTo>
                        <a:pt x="42" y="1"/>
                      </a:lnTo>
                      <a:lnTo>
                        <a:pt x="46" y="4"/>
                      </a:lnTo>
                      <a:lnTo>
                        <a:pt x="50" y="5"/>
                      </a:lnTo>
                      <a:lnTo>
                        <a:pt x="53" y="6"/>
                      </a:lnTo>
                      <a:lnTo>
                        <a:pt x="55" y="8"/>
                      </a:lnTo>
                      <a:lnTo>
                        <a:pt x="55" y="16"/>
                      </a:lnTo>
                      <a:lnTo>
                        <a:pt x="53" y="14"/>
                      </a:lnTo>
                      <a:lnTo>
                        <a:pt x="51" y="13"/>
                      </a:lnTo>
                      <a:lnTo>
                        <a:pt x="47" y="12"/>
                      </a:lnTo>
                      <a:lnTo>
                        <a:pt x="44" y="10"/>
                      </a:lnTo>
                      <a:lnTo>
                        <a:pt x="40" y="9"/>
                      </a:lnTo>
                      <a:lnTo>
                        <a:pt x="35" y="8"/>
                      </a:lnTo>
                      <a:lnTo>
                        <a:pt x="31" y="8"/>
                      </a:lnTo>
                      <a:lnTo>
                        <a:pt x="28" y="8"/>
                      </a:lnTo>
                      <a:lnTo>
                        <a:pt x="24" y="8"/>
                      </a:lnTo>
                      <a:lnTo>
                        <a:pt x="21" y="8"/>
                      </a:lnTo>
                      <a:lnTo>
                        <a:pt x="17" y="8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213"/>
                <p:cNvSpPr>
                  <a:spLocks/>
                </p:cNvSpPr>
                <p:nvPr/>
              </p:nvSpPr>
              <p:spPr bwMode="auto">
                <a:xfrm>
                  <a:off x="3979" y="2821"/>
                  <a:ext cx="56" cy="17"/>
                </a:xfrm>
                <a:custGeom>
                  <a:avLst/>
                  <a:gdLst>
                    <a:gd name="T0" fmla="*/ 0 w 56"/>
                    <a:gd name="T1" fmla="*/ 8 h 17"/>
                    <a:gd name="T2" fmla="*/ 1 w 56"/>
                    <a:gd name="T3" fmla="*/ 6 h 17"/>
                    <a:gd name="T4" fmla="*/ 3 w 56"/>
                    <a:gd name="T5" fmla="*/ 5 h 17"/>
                    <a:gd name="T6" fmla="*/ 6 w 56"/>
                    <a:gd name="T7" fmla="*/ 4 h 17"/>
                    <a:gd name="T8" fmla="*/ 10 w 56"/>
                    <a:gd name="T9" fmla="*/ 2 h 17"/>
                    <a:gd name="T10" fmla="*/ 13 w 56"/>
                    <a:gd name="T11" fmla="*/ 1 h 17"/>
                    <a:gd name="T12" fmla="*/ 18 w 56"/>
                    <a:gd name="T13" fmla="*/ 0 h 17"/>
                    <a:gd name="T14" fmla="*/ 23 w 56"/>
                    <a:gd name="T15" fmla="*/ 0 h 17"/>
                    <a:gd name="T16" fmla="*/ 26 w 56"/>
                    <a:gd name="T17" fmla="*/ 0 h 17"/>
                    <a:gd name="T18" fmla="*/ 31 w 56"/>
                    <a:gd name="T19" fmla="*/ 0 h 17"/>
                    <a:gd name="T20" fmla="*/ 35 w 56"/>
                    <a:gd name="T21" fmla="*/ 1 h 17"/>
                    <a:gd name="T22" fmla="*/ 39 w 56"/>
                    <a:gd name="T23" fmla="*/ 1 h 17"/>
                    <a:gd name="T24" fmla="*/ 43 w 56"/>
                    <a:gd name="T25" fmla="*/ 2 h 17"/>
                    <a:gd name="T26" fmla="*/ 46 w 56"/>
                    <a:gd name="T27" fmla="*/ 4 h 17"/>
                    <a:gd name="T28" fmla="*/ 50 w 56"/>
                    <a:gd name="T29" fmla="*/ 5 h 17"/>
                    <a:gd name="T30" fmla="*/ 53 w 56"/>
                    <a:gd name="T31" fmla="*/ 6 h 17"/>
                    <a:gd name="T32" fmla="*/ 55 w 56"/>
                    <a:gd name="T33" fmla="*/ 8 h 17"/>
                    <a:gd name="T34" fmla="*/ 55 w 56"/>
                    <a:gd name="T35" fmla="*/ 16 h 17"/>
                    <a:gd name="T36" fmla="*/ 54 w 56"/>
                    <a:gd name="T37" fmla="*/ 16 h 17"/>
                    <a:gd name="T38" fmla="*/ 51 w 56"/>
                    <a:gd name="T39" fmla="*/ 14 h 17"/>
                    <a:gd name="T40" fmla="*/ 48 w 56"/>
                    <a:gd name="T41" fmla="*/ 13 h 17"/>
                    <a:gd name="T42" fmla="*/ 44 w 56"/>
                    <a:gd name="T43" fmla="*/ 12 h 17"/>
                    <a:gd name="T44" fmla="*/ 40 w 56"/>
                    <a:gd name="T45" fmla="*/ 10 h 17"/>
                    <a:gd name="T46" fmla="*/ 36 w 56"/>
                    <a:gd name="T47" fmla="*/ 9 h 17"/>
                    <a:gd name="T48" fmla="*/ 31 w 56"/>
                    <a:gd name="T49" fmla="*/ 8 h 17"/>
                    <a:gd name="T50" fmla="*/ 28 w 56"/>
                    <a:gd name="T51" fmla="*/ 8 h 17"/>
                    <a:gd name="T52" fmla="*/ 25 w 56"/>
                    <a:gd name="T53" fmla="*/ 8 h 17"/>
                    <a:gd name="T54" fmla="*/ 21 w 56"/>
                    <a:gd name="T55" fmla="*/ 8 h 17"/>
                    <a:gd name="T56" fmla="*/ 18 w 56"/>
                    <a:gd name="T57" fmla="*/ 9 h 17"/>
                    <a:gd name="T58" fmla="*/ 14 w 56"/>
                    <a:gd name="T59" fmla="*/ 9 h 17"/>
                    <a:gd name="T60" fmla="*/ 10 w 56"/>
                    <a:gd name="T61" fmla="*/ 10 h 17"/>
                    <a:gd name="T62" fmla="*/ 6 w 56"/>
                    <a:gd name="T63" fmla="*/ 12 h 17"/>
                    <a:gd name="T64" fmla="*/ 3 w 56"/>
                    <a:gd name="T65" fmla="*/ 14 h 17"/>
                    <a:gd name="T66" fmla="*/ 0 w 56"/>
                    <a:gd name="T67" fmla="*/ 16 h 17"/>
                    <a:gd name="T68" fmla="*/ 0 w 56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6"/>
                    <a:gd name="T106" fmla="*/ 0 h 17"/>
                    <a:gd name="T107" fmla="*/ 56 w 56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6" h="17">
                      <a:moveTo>
                        <a:pt x="0" y="8"/>
                      </a:moveTo>
                      <a:lnTo>
                        <a:pt x="1" y="6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39" y="1"/>
                      </a:lnTo>
                      <a:lnTo>
                        <a:pt x="43" y="2"/>
                      </a:lnTo>
                      <a:lnTo>
                        <a:pt x="46" y="4"/>
                      </a:lnTo>
                      <a:lnTo>
                        <a:pt x="50" y="5"/>
                      </a:lnTo>
                      <a:lnTo>
                        <a:pt x="53" y="6"/>
                      </a:lnTo>
                      <a:lnTo>
                        <a:pt x="55" y="8"/>
                      </a:lnTo>
                      <a:lnTo>
                        <a:pt x="55" y="16"/>
                      </a:lnTo>
                      <a:lnTo>
                        <a:pt x="54" y="16"/>
                      </a:lnTo>
                      <a:lnTo>
                        <a:pt x="51" y="14"/>
                      </a:lnTo>
                      <a:lnTo>
                        <a:pt x="48" y="13"/>
                      </a:lnTo>
                      <a:lnTo>
                        <a:pt x="44" y="12"/>
                      </a:lnTo>
                      <a:lnTo>
                        <a:pt x="40" y="10"/>
                      </a:lnTo>
                      <a:lnTo>
                        <a:pt x="36" y="9"/>
                      </a:lnTo>
                      <a:lnTo>
                        <a:pt x="31" y="8"/>
                      </a:lnTo>
                      <a:lnTo>
                        <a:pt x="28" y="8"/>
                      </a:lnTo>
                      <a:lnTo>
                        <a:pt x="25" y="8"/>
                      </a:lnTo>
                      <a:lnTo>
                        <a:pt x="21" y="8"/>
                      </a:lnTo>
                      <a:lnTo>
                        <a:pt x="18" y="9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4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214"/>
                <p:cNvSpPr>
                  <a:spLocks/>
                </p:cNvSpPr>
                <p:nvPr/>
              </p:nvSpPr>
              <p:spPr bwMode="auto">
                <a:xfrm>
                  <a:off x="3979" y="2682"/>
                  <a:ext cx="56" cy="17"/>
                </a:xfrm>
                <a:custGeom>
                  <a:avLst/>
                  <a:gdLst>
                    <a:gd name="T0" fmla="*/ 0 w 56"/>
                    <a:gd name="T1" fmla="*/ 8 h 17"/>
                    <a:gd name="T2" fmla="*/ 1 w 56"/>
                    <a:gd name="T3" fmla="*/ 6 h 17"/>
                    <a:gd name="T4" fmla="*/ 3 w 56"/>
                    <a:gd name="T5" fmla="*/ 5 h 17"/>
                    <a:gd name="T6" fmla="*/ 6 w 56"/>
                    <a:gd name="T7" fmla="*/ 4 h 17"/>
                    <a:gd name="T8" fmla="*/ 10 w 56"/>
                    <a:gd name="T9" fmla="*/ 2 h 17"/>
                    <a:gd name="T10" fmla="*/ 13 w 56"/>
                    <a:gd name="T11" fmla="*/ 1 h 17"/>
                    <a:gd name="T12" fmla="*/ 18 w 56"/>
                    <a:gd name="T13" fmla="*/ 0 h 17"/>
                    <a:gd name="T14" fmla="*/ 23 w 56"/>
                    <a:gd name="T15" fmla="*/ 0 h 17"/>
                    <a:gd name="T16" fmla="*/ 26 w 56"/>
                    <a:gd name="T17" fmla="*/ 0 h 17"/>
                    <a:gd name="T18" fmla="*/ 31 w 56"/>
                    <a:gd name="T19" fmla="*/ 0 h 17"/>
                    <a:gd name="T20" fmla="*/ 35 w 56"/>
                    <a:gd name="T21" fmla="*/ 0 h 17"/>
                    <a:gd name="T22" fmla="*/ 39 w 56"/>
                    <a:gd name="T23" fmla="*/ 1 h 17"/>
                    <a:gd name="T24" fmla="*/ 43 w 56"/>
                    <a:gd name="T25" fmla="*/ 2 h 17"/>
                    <a:gd name="T26" fmla="*/ 46 w 56"/>
                    <a:gd name="T27" fmla="*/ 4 h 17"/>
                    <a:gd name="T28" fmla="*/ 50 w 56"/>
                    <a:gd name="T29" fmla="*/ 5 h 17"/>
                    <a:gd name="T30" fmla="*/ 53 w 56"/>
                    <a:gd name="T31" fmla="*/ 6 h 17"/>
                    <a:gd name="T32" fmla="*/ 55 w 56"/>
                    <a:gd name="T33" fmla="*/ 8 h 17"/>
                    <a:gd name="T34" fmla="*/ 55 w 56"/>
                    <a:gd name="T35" fmla="*/ 16 h 17"/>
                    <a:gd name="T36" fmla="*/ 54 w 56"/>
                    <a:gd name="T37" fmla="*/ 14 h 17"/>
                    <a:gd name="T38" fmla="*/ 51 w 56"/>
                    <a:gd name="T39" fmla="*/ 13 h 17"/>
                    <a:gd name="T40" fmla="*/ 48 w 56"/>
                    <a:gd name="T41" fmla="*/ 12 h 17"/>
                    <a:gd name="T42" fmla="*/ 44 w 56"/>
                    <a:gd name="T43" fmla="*/ 12 h 17"/>
                    <a:gd name="T44" fmla="*/ 40 w 56"/>
                    <a:gd name="T45" fmla="*/ 10 h 17"/>
                    <a:gd name="T46" fmla="*/ 36 w 56"/>
                    <a:gd name="T47" fmla="*/ 9 h 17"/>
                    <a:gd name="T48" fmla="*/ 31 w 56"/>
                    <a:gd name="T49" fmla="*/ 8 h 17"/>
                    <a:gd name="T50" fmla="*/ 28 w 56"/>
                    <a:gd name="T51" fmla="*/ 8 h 17"/>
                    <a:gd name="T52" fmla="*/ 25 w 56"/>
                    <a:gd name="T53" fmla="*/ 8 h 17"/>
                    <a:gd name="T54" fmla="*/ 21 w 56"/>
                    <a:gd name="T55" fmla="*/ 8 h 17"/>
                    <a:gd name="T56" fmla="*/ 18 w 56"/>
                    <a:gd name="T57" fmla="*/ 8 h 17"/>
                    <a:gd name="T58" fmla="*/ 14 w 56"/>
                    <a:gd name="T59" fmla="*/ 9 h 17"/>
                    <a:gd name="T60" fmla="*/ 10 w 56"/>
                    <a:gd name="T61" fmla="*/ 10 h 17"/>
                    <a:gd name="T62" fmla="*/ 6 w 56"/>
                    <a:gd name="T63" fmla="*/ 12 h 17"/>
                    <a:gd name="T64" fmla="*/ 3 w 56"/>
                    <a:gd name="T65" fmla="*/ 13 h 17"/>
                    <a:gd name="T66" fmla="*/ 0 w 56"/>
                    <a:gd name="T67" fmla="*/ 16 h 17"/>
                    <a:gd name="T68" fmla="*/ 0 w 56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6"/>
                    <a:gd name="T106" fmla="*/ 0 h 17"/>
                    <a:gd name="T107" fmla="*/ 56 w 56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6" h="17">
                      <a:moveTo>
                        <a:pt x="0" y="8"/>
                      </a:moveTo>
                      <a:lnTo>
                        <a:pt x="1" y="6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9" y="1"/>
                      </a:lnTo>
                      <a:lnTo>
                        <a:pt x="43" y="2"/>
                      </a:lnTo>
                      <a:lnTo>
                        <a:pt x="46" y="4"/>
                      </a:lnTo>
                      <a:lnTo>
                        <a:pt x="50" y="5"/>
                      </a:lnTo>
                      <a:lnTo>
                        <a:pt x="53" y="6"/>
                      </a:lnTo>
                      <a:lnTo>
                        <a:pt x="55" y="8"/>
                      </a:lnTo>
                      <a:lnTo>
                        <a:pt x="55" y="16"/>
                      </a:lnTo>
                      <a:lnTo>
                        <a:pt x="54" y="14"/>
                      </a:lnTo>
                      <a:lnTo>
                        <a:pt x="51" y="13"/>
                      </a:lnTo>
                      <a:lnTo>
                        <a:pt x="48" y="12"/>
                      </a:lnTo>
                      <a:lnTo>
                        <a:pt x="44" y="12"/>
                      </a:lnTo>
                      <a:lnTo>
                        <a:pt x="40" y="10"/>
                      </a:lnTo>
                      <a:lnTo>
                        <a:pt x="36" y="9"/>
                      </a:lnTo>
                      <a:lnTo>
                        <a:pt x="31" y="8"/>
                      </a:lnTo>
                      <a:lnTo>
                        <a:pt x="28" y="8"/>
                      </a:lnTo>
                      <a:lnTo>
                        <a:pt x="25" y="8"/>
                      </a:lnTo>
                      <a:lnTo>
                        <a:pt x="21" y="8"/>
                      </a:lnTo>
                      <a:lnTo>
                        <a:pt x="18" y="8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3" name="Group 215"/>
            <p:cNvGrpSpPr>
              <a:grpSpLocks/>
            </p:cNvGrpSpPr>
            <p:nvPr/>
          </p:nvGrpSpPr>
          <p:grpSpPr bwMode="auto">
            <a:xfrm>
              <a:off x="4034" y="2610"/>
              <a:ext cx="85" cy="270"/>
              <a:chOff x="4034" y="2610"/>
              <a:chExt cx="85" cy="270"/>
            </a:xfrm>
          </p:grpSpPr>
          <p:grpSp>
            <p:nvGrpSpPr>
              <p:cNvPr id="234" name="Group 216"/>
              <p:cNvGrpSpPr>
                <a:grpSpLocks/>
              </p:cNvGrpSpPr>
              <p:nvPr/>
            </p:nvGrpSpPr>
            <p:grpSpPr bwMode="auto">
              <a:xfrm>
                <a:off x="4034" y="2610"/>
                <a:ext cx="85" cy="270"/>
                <a:chOff x="4034" y="2610"/>
                <a:chExt cx="85" cy="270"/>
              </a:xfrm>
            </p:grpSpPr>
            <p:sp>
              <p:nvSpPr>
                <p:cNvPr id="1067" name="Freeform 217"/>
                <p:cNvSpPr>
                  <a:spLocks/>
                </p:cNvSpPr>
                <p:nvPr/>
              </p:nvSpPr>
              <p:spPr bwMode="auto">
                <a:xfrm>
                  <a:off x="4091" y="2617"/>
                  <a:ext cx="28" cy="263"/>
                </a:xfrm>
                <a:custGeom>
                  <a:avLst/>
                  <a:gdLst>
                    <a:gd name="T0" fmla="*/ 0 w 28"/>
                    <a:gd name="T1" fmla="*/ 0 h 263"/>
                    <a:gd name="T2" fmla="*/ 27 w 28"/>
                    <a:gd name="T3" fmla="*/ 41 h 263"/>
                    <a:gd name="T4" fmla="*/ 27 w 28"/>
                    <a:gd name="T5" fmla="*/ 262 h 263"/>
                    <a:gd name="T6" fmla="*/ 0 w 28"/>
                    <a:gd name="T7" fmla="*/ 262 h 263"/>
                    <a:gd name="T8" fmla="*/ 0 w 28"/>
                    <a:gd name="T9" fmla="*/ 0 h 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63"/>
                    <a:gd name="T17" fmla="*/ 28 w 28"/>
                    <a:gd name="T18" fmla="*/ 263 h 2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63">
                      <a:moveTo>
                        <a:pt x="0" y="0"/>
                      </a:moveTo>
                      <a:lnTo>
                        <a:pt x="27" y="41"/>
                      </a:lnTo>
                      <a:lnTo>
                        <a:pt x="27" y="262"/>
                      </a:lnTo>
                      <a:lnTo>
                        <a:pt x="0" y="26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218"/>
                <p:cNvSpPr>
                  <a:spLocks/>
                </p:cNvSpPr>
                <p:nvPr/>
              </p:nvSpPr>
              <p:spPr bwMode="auto">
                <a:xfrm>
                  <a:off x="4034" y="2610"/>
                  <a:ext cx="57" cy="269"/>
                </a:xfrm>
                <a:custGeom>
                  <a:avLst/>
                  <a:gdLst>
                    <a:gd name="T0" fmla="*/ 0 w 57"/>
                    <a:gd name="T1" fmla="*/ 268 h 269"/>
                    <a:gd name="T2" fmla="*/ 0 w 57"/>
                    <a:gd name="T3" fmla="*/ 5 h 269"/>
                    <a:gd name="T4" fmla="*/ 2 w 57"/>
                    <a:gd name="T5" fmla="*/ 3 h 269"/>
                    <a:gd name="T6" fmla="*/ 7 w 57"/>
                    <a:gd name="T7" fmla="*/ 2 h 269"/>
                    <a:gd name="T8" fmla="*/ 13 w 57"/>
                    <a:gd name="T9" fmla="*/ 0 h 269"/>
                    <a:gd name="T10" fmla="*/ 18 w 57"/>
                    <a:gd name="T11" fmla="*/ 0 h 269"/>
                    <a:gd name="T12" fmla="*/ 23 w 57"/>
                    <a:gd name="T13" fmla="*/ 0 h 269"/>
                    <a:gd name="T14" fmla="*/ 27 w 57"/>
                    <a:gd name="T15" fmla="*/ 0 h 269"/>
                    <a:gd name="T16" fmla="*/ 30 w 57"/>
                    <a:gd name="T17" fmla="*/ 0 h 269"/>
                    <a:gd name="T18" fmla="*/ 33 w 57"/>
                    <a:gd name="T19" fmla="*/ 0 h 269"/>
                    <a:gd name="T20" fmla="*/ 36 w 57"/>
                    <a:gd name="T21" fmla="*/ 0 h 269"/>
                    <a:gd name="T22" fmla="*/ 39 w 57"/>
                    <a:gd name="T23" fmla="*/ 0 h 269"/>
                    <a:gd name="T24" fmla="*/ 41 w 57"/>
                    <a:gd name="T25" fmla="*/ 1 h 269"/>
                    <a:gd name="T26" fmla="*/ 45 w 57"/>
                    <a:gd name="T27" fmla="*/ 2 h 269"/>
                    <a:gd name="T28" fmla="*/ 51 w 57"/>
                    <a:gd name="T29" fmla="*/ 3 h 269"/>
                    <a:gd name="T30" fmla="*/ 53 w 57"/>
                    <a:gd name="T31" fmla="*/ 4 h 269"/>
                    <a:gd name="T32" fmla="*/ 56 w 57"/>
                    <a:gd name="T33" fmla="*/ 5 h 269"/>
                    <a:gd name="T34" fmla="*/ 56 w 57"/>
                    <a:gd name="T35" fmla="*/ 268 h 269"/>
                    <a:gd name="T36" fmla="*/ 0 w 57"/>
                    <a:gd name="T37" fmla="*/ 268 h 26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7"/>
                    <a:gd name="T58" fmla="*/ 0 h 269"/>
                    <a:gd name="T59" fmla="*/ 57 w 57"/>
                    <a:gd name="T60" fmla="*/ 269 h 26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7" h="269">
                      <a:moveTo>
                        <a:pt x="0" y="268"/>
                      </a:move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3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7" y="0"/>
                      </a:lnTo>
                      <a:lnTo>
                        <a:pt x="30" y="0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9" y="0"/>
                      </a:lnTo>
                      <a:lnTo>
                        <a:pt x="41" y="1"/>
                      </a:lnTo>
                      <a:lnTo>
                        <a:pt x="45" y="2"/>
                      </a:lnTo>
                      <a:lnTo>
                        <a:pt x="51" y="3"/>
                      </a:lnTo>
                      <a:lnTo>
                        <a:pt x="53" y="4"/>
                      </a:lnTo>
                      <a:lnTo>
                        <a:pt x="56" y="5"/>
                      </a:lnTo>
                      <a:lnTo>
                        <a:pt x="56" y="268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rgbClr val="FF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" name="Group 219"/>
              <p:cNvGrpSpPr>
                <a:grpSpLocks/>
              </p:cNvGrpSpPr>
              <p:nvPr/>
            </p:nvGrpSpPr>
            <p:grpSpPr bwMode="auto">
              <a:xfrm>
                <a:off x="4034" y="2682"/>
                <a:ext cx="57" cy="156"/>
                <a:chOff x="4034" y="2682"/>
                <a:chExt cx="57" cy="156"/>
              </a:xfrm>
            </p:grpSpPr>
            <p:sp>
              <p:nvSpPr>
                <p:cNvPr id="1064" name="Freeform 220"/>
                <p:cNvSpPr>
                  <a:spLocks/>
                </p:cNvSpPr>
                <p:nvPr/>
              </p:nvSpPr>
              <p:spPr bwMode="auto">
                <a:xfrm>
                  <a:off x="4034" y="2806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2 w 57"/>
                    <a:gd name="T3" fmla="*/ 6 h 17"/>
                    <a:gd name="T4" fmla="*/ 4 w 57"/>
                    <a:gd name="T5" fmla="*/ 5 h 17"/>
                    <a:gd name="T6" fmla="*/ 7 w 57"/>
                    <a:gd name="T7" fmla="*/ 4 h 17"/>
                    <a:gd name="T8" fmla="*/ 11 w 57"/>
                    <a:gd name="T9" fmla="*/ 2 h 17"/>
                    <a:gd name="T10" fmla="*/ 14 w 57"/>
                    <a:gd name="T11" fmla="*/ 1 h 17"/>
                    <a:gd name="T12" fmla="*/ 19 w 57"/>
                    <a:gd name="T13" fmla="*/ 0 h 17"/>
                    <a:gd name="T14" fmla="*/ 24 w 57"/>
                    <a:gd name="T15" fmla="*/ 0 h 17"/>
                    <a:gd name="T16" fmla="*/ 27 w 57"/>
                    <a:gd name="T17" fmla="*/ 0 h 17"/>
                    <a:gd name="T18" fmla="*/ 32 w 57"/>
                    <a:gd name="T19" fmla="*/ 0 h 17"/>
                    <a:gd name="T20" fmla="*/ 36 w 57"/>
                    <a:gd name="T21" fmla="*/ 0 h 17"/>
                    <a:gd name="T22" fmla="*/ 40 w 57"/>
                    <a:gd name="T23" fmla="*/ 1 h 17"/>
                    <a:gd name="T24" fmla="*/ 44 w 57"/>
                    <a:gd name="T25" fmla="*/ 1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5 w 57"/>
                    <a:gd name="T37" fmla="*/ 14 h 17"/>
                    <a:gd name="T38" fmla="*/ 52 w 57"/>
                    <a:gd name="T39" fmla="*/ 13 h 17"/>
                    <a:gd name="T40" fmla="*/ 49 w 57"/>
                    <a:gd name="T41" fmla="*/ 12 h 17"/>
                    <a:gd name="T42" fmla="*/ 45 w 57"/>
                    <a:gd name="T43" fmla="*/ 10 h 17"/>
                    <a:gd name="T44" fmla="*/ 41 w 57"/>
                    <a:gd name="T45" fmla="*/ 9 h 17"/>
                    <a:gd name="T46" fmla="*/ 37 w 57"/>
                    <a:gd name="T47" fmla="*/ 8 h 17"/>
                    <a:gd name="T48" fmla="*/ 33 w 57"/>
                    <a:gd name="T49" fmla="*/ 8 h 17"/>
                    <a:gd name="T50" fmla="*/ 29 w 57"/>
                    <a:gd name="T51" fmla="*/ 8 h 17"/>
                    <a:gd name="T52" fmla="*/ 26 w 57"/>
                    <a:gd name="T53" fmla="*/ 8 h 17"/>
                    <a:gd name="T54" fmla="*/ 22 w 57"/>
                    <a:gd name="T55" fmla="*/ 8 h 17"/>
                    <a:gd name="T56" fmla="*/ 19 w 57"/>
                    <a:gd name="T57" fmla="*/ 8 h 17"/>
                    <a:gd name="T58" fmla="*/ 15 w 57"/>
                    <a:gd name="T59" fmla="*/ 9 h 17"/>
                    <a:gd name="T60" fmla="*/ 11 w 57"/>
                    <a:gd name="T61" fmla="*/ 10 h 17"/>
                    <a:gd name="T62" fmla="*/ 7 w 57"/>
                    <a:gd name="T63" fmla="*/ 12 h 17"/>
                    <a:gd name="T64" fmla="*/ 4 w 57"/>
                    <a:gd name="T65" fmla="*/ 13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40" y="1"/>
                      </a:lnTo>
                      <a:lnTo>
                        <a:pt x="44" y="1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5" y="10"/>
                      </a:lnTo>
                      <a:lnTo>
                        <a:pt x="41" y="9"/>
                      </a:lnTo>
                      <a:lnTo>
                        <a:pt x="37" y="8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2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7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221"/>
                <p:cNvSpPr>
                  <a:spLocks/>
                </p:cNvSpPr>
                <p:nvPr/>
              </p:nvSpPr>
              <p:spPr bwMode="auto">
                <a:xfrm>
                  <a:off x="4034" y="2821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1 w 57"/>
                    <a:gd name="T3" fmla="*/ 6 h 17"/>
                    <a:gd name="T4" fmla="*/ 3 w 57"/>
                    <a:gd name="T5" fmla="*/ 5 h 17"/>
                    <a:gd name="T6" fmla="*/ 6 w 57"/>
                    <a:gd name="T7" fmla="*/ 4 h 17"/>
                    <a:gd name="T8" fmla="*/ 10 w 57"/>
                    <a:gd name="T9" fmla="*/ 2 h 17"/>
                    <a:gd name="T10" fmla="*/ 14 w 57"/>
                    <a:gd name="T11" fmla="*/ 1 h 17"/>
                    <a:gd name="T12" fmla="*/ 18 w 57"/>
                    <a:gd name="T13" fmla="*/ 0 h 17"/>
                    <a:gd name="T14" fmla="*/ 23 w 57"/>
                    <a:gd name="T15" fmla="*/ 0 h 17"/>
                    <a:gd name="T16" fmla="*/ 26 w 57"/>
                    <a:gd name="T17" fmla="*/ 0 h 17"/>
                    <a:gd name="T18" fmla="*/ 31 w 57"/>
                    <a:gd name="T19" fmla="*/ 0 h 17"/>
                    <a:gd name="T20" fmla="*/ 36 w 57"/>
                    <a:gd name="T21" fmla="*/ 1 h 17"/>
                    <a:gd name="T22" fmla="*/ 39 w 57"/>
                    <a:gd name="T23" fmla="*/ 1 h 17"/>
                    <a:gd name="T24" fmla="*/ 43 w 57"/>
                    <a:gd name="T25" fmla="*/ 2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4 w 57"/>
                    <a:gd name="T37" fmla="*/ 16 h 17"/>
                    <a:gd name="T38" fmla="*/ 51 w 57"/>
                    <a:gd name="T39" fmla="*/ 14 h 17"/>
                    <a:gd name="T40" fmla="*/ 48 w 57"/>
                    <a:gd name="T41" fmla="*/ 13 h 17"/>
                    <a:gd name="T42" fmla="*/ 45 w 57"/>
                    <a:gd name="T43" fmla="*/ 12 h 17"/>
                    <a:gd name="T44" fmla="*/ 40 w 57"/>
                    <a:gd name="T45" fmla="*/ 10 h 17"/>
                    <a:gd name="T46" fmla="*/ 36 w 57"/>
                    <a:gd name="T47" fmla="*/ 9 h 17"/>
                    <a:gd name="T48" fmla="*/ 32 w 57"/>
                    <a:gd name="T49" fmla="*/ 8 h 17"/>
                    <a:gd name="T50" fmla="*/ 28 w 57"/>
                    <a:gd name="T51" fmla="*/ 8 h 17"/>
                    <a:gd name="T52" fmla="*/ 25 w 57"/>
                    <a:gd name="T53" fmla="*/ 8 h 17"/>
                    <a:gd name="T54" fmla="*/ 22 w 57"/>
                    <a:gd name="T55" fmla="*/ 8 h 17"/>
                    <a:gd name="T56" fmla="*/ 18 w 57"/>
                    <a:gd name="T57" fmla="*/ 9 h 17"/>
                    <a:gd name="T58" fmla="*/ 14 w 57"/>
                    <a:gd name="T59" fmla="*/ 9 h 17"/>
                    <a:gd name="T60" fmla="*/ 10 w 57"/>
                    <a:gd name="T61" fmla="*/ 10 h 17"/>
                    <a:gd name="T62" fmla="*/ 7 w 57"/>
                    <a:gd name="T63" fmla="*/ 12 h 17"/>
                    <a:gd name="T64" fmla="*/ 3 w 57"/>
                    <a:gd name="T65" fmla="*/ 14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1" y="6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1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39" y="1"/>
                      </a:lnTo>
                      <a:lnTo>
                        <a:pt x="43" y="2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4" y="16"/>
                      </a:lnTo>
                      <a:lnTo>
                        <a:pt x="51" y="14"/>
                      </a:lnTo>
                      <a:lnTo>
                        <a:pt x="48" y="13"/>
                      </a:lnTo>
                      <a:lnTo>
                        <a:pt x="45" y="12"/>
                      </a:lnTo>
                      <a:lnTo>
                        <a:pt x="40" y="10"/>
                      </a:lnTo>
                      <a:lnTo>
                        <a:pt x="36" y="9"/>
                      </a:lnTo>
                      <a:lnTo>
                        <a:pt x="32" y="8"/>
                      </a:lnTo>
                      <a:lnTo>
                        <a:pt x="28" y="8"/>
                      </a:lnTo>
                      <a:lnTo>
                        <a:pt x="25" y="8"/>
                      </a:lnTo>
                      <a:lnTo>
                        <a:pt x="22" y="8"/>
                      </a:lnTo>
                      <a:lnTo>
                        <a:pt x="18" y="9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7" y="12"/>
                      </a:lnTo>
                      <a:lnTo>
                        <a:pt x="3" y="14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222"/>
                <p:cNvSpPr>
                  <a:spLocks/>
                </p:cNvSpPr>
                <p:nvPr/>
              </p:nvSpPr>
              <p:spPr bwMode="auto">
                <a:xfrm>
                  <a:off x="4034" y="2682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1 w 57"/>
                    <a:gd name="T3" fmla="*/ 6 h 17"/>
                    <a:gd name="T4" fmla="*/ 3 w 57"/>
                    <a:gd name="T5" fmla="*/ 5 h 17"/>
                    <a:gd name="T6" fmla="*/ 6 w 57"/>
                    <a:gd name="T7" fmla="*/ 4 h 17"/>
                    <a:gd name="T8" fmla="*/ 10 w 57"/>
                    <a:gd name="T9" fmla="*/ 2 h 17"/>
                    <a:gd name="T10" fmla="*/ 14 w 57"/>
                    <a:gd name="T11" fmla="*/ 1 h 17"/>
                    <a:gd name="T12" fmla="*/ 18 w 57"/>
                    <a:gd name="T13" fmla="*/ 0 h 17"/>
                    <a:gd name="T14" fmla="*/ 23 w 57"/>
                    <a:gd name="T15" fmla="*/ 0 h 17"/>
                    <a:gd name="T16" fmla="*/ 26 w 57"/>
                    <a:gd name="T17" fmla="*/ 0 h 17"/>
                    <a:gd name="T18" fmla="*/ 31 w 57"/>
                    <a:gd name="T19" fmla="*/ 0 h 17"/>
                    <a:gd name="T20" fmla="*/ 36 w 57"/>
                    <a:gd name="T21" fmla="*/ 0 h 17"/>
                    <a:gd name="T22" fmla="*/ 39 w 57"/>
                    <a:gd name="T23" fmla="*/ 1 h 17"/>
                    <a:gd name="T24" fmla="*/ 43 w 57"/>
                    <a:gd name="T25" fmla="*/ 2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4 w 57"/>
                    <a:gd name="T37" fmla="*/ 14 h 17"/>
                    <a:gd name="T38" fmla="*/ 51 w 57"/>
                    <a:gd name="T39" fmla="*/ 13 h 17"/>
                    <a:gd name="T40" fmla="*/ 48 w 57"/>
                    <a:gd name="T41" fmla="*/ 12 h 17"/>
                    <a:gd name="T42" fmla="*/ 45 w 57"/>
                    <a:gd name="T43" fmla="*/ 12 h 17"/>
                    <a:gd name="T44" fmla="*/ 40 w 57"/>
                    <a:gd name="T45" fmla="*/ 10 h 17"/>
                    <a:gd name="T46" fmla="*/ 36 w 57"/>
                    <a:gd name="T47" fmla="*/ 9 h 17"/>
                    <a:gd name="T48" fmla="*/ 32 w 57"/>
                    <a:gd name="T49" fmla="*/ 8 h 17"/>
                    <a:gd name="T50" fmla="*/ 28 w 57"/>
                    <a:gd name="T51" fmla="*/ 8 h 17"/>
                    <a:gd name="T52" fmla="*/ 25 w 57"/>
                    <a:gd name="T53" fmla="*/ 8 h 17"/>
                    <a:gd name="T54" fmla="*/ 22 w 57"/>
                    <a:gd name="T55" fmla="*/ 8 h 17"/>
                    <a:gd name="T56" fmla="*/ 18 w 57"/>
                    <a:gd name="T57" fmla="*/ 8 h 17"/>
                    <a:gd name="T58" fmla="*/ 14 w 57"/>
                    <a:gd name="T59" fmla="*/ 9 h 17"/>
                    <a:gd name="T60" fmla="*/ 10 w 57"/>
                    <a:gd name="T61" fmla="*/ 10 h 17"/>
                    <a:gd name="T62" fmla="*/ 7 w 57"/>
                    <a:gd name="T63" fmla="*/ 12 h 17"/>
                    <a:gd name="T64" fmla="*/ 3 w 57"/>
                    <a:gd name="T65" fmla="*/ 13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1" y="6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1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0"/>
                      </a:lnTo>
                      <a:lnTo>
                        <a:pt x="39" y="1"/>
                      </a:lnTo>
                      <a:lnTo>
                        <a:pt x="43" y="2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4" y="14"/>
                      </a:lnTo>
                      <a:lnTo>
                        <a:pt x="51" y="13"/>
                      </a:lnTo>
                      <a:lnTo>
                        <a:pt x="48" y="12"/>
                      </a:lnTo>
                      <a:lnTo>
                        <a:pt x="45" y="12"/>
                      </a:lnTo>
                      <a:lnTo>
                        <a:pt x="40" y="10"/>
                      </a:lnTo>
                      <a:lnTo>
                        <a:pt x="36" y="9"/>
                      </a:lnTo>
                      <a:lnTo>
                        <a:pt x="32" y="8"/>
                      </a:lnTo>
                      <a:lnTo>
                        <a:pt x="28" y="8"/>
                      </a:lnTo>
                      <a:lnTo>
                        <a:pt x="25" y="8"/>
                      </a:lnTo>
                      <a:lnTo>
                        <a:pt x="22" y="8"/>
                      </a:lnTo>
                      <a:lnTo>
                        <a:pt x="18" y="8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7" y="12"/>
                      </a:lnTo>
                      <a:lnTo>
                        <a:pt x="3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" name="Group 223"/>
            <p:cNvGrpSpPr>
              <a:grpSpLocks/>
            </p:cNvGrpSpPr>
            <p:nvPr/>
          </p:nvGrpSpPr>
          <p:grpSpPr bwMode="auto">
            <a:xfrm>
              <a:off x="4090" y="2610"/>
              <a:ext cx="84" cy="270"/>
              <a:chOff x="4090" y="2610"/>
              <a:chExt cx="84" cy="270"/>
            </a:xfrm>
          </p:grpSpPr>
          <p:grpSp>
            <p:nvGrpSpPr>
              <p:cNvPr id="237" name="Group 224"/>
              <p:cNvGrpSpPr>
                <a:grpSpLocks/>
              </p:cNvGrpSpPr>
              <p:nvPr/>
            </p:nvGrpSpPr>
            <p:grpSpPr bwMode="auto">
              <a:xfrm>
                <a:off x="4090" y="2610"/>
                <a:ext cx="84" cy="270"/>
                <a:chOff x="4090" y="2610"/>
                <a:chExt cx="84" cy="270"/>
              </a:xfrm>
            </p:grpSpPr>
            <p:sp>
              <p:nvSpPr>
                <p:cNvPr id="1060" name="Freeform 225"/>
                <p:cNvSpPr>
                  <a:spLocks/>
                </p:cNvSpPr>
                <p:nvPr/>
              </p:nvSpPr>
              <p:spPr bwMode="auto">
                <a:xfrm>
                  <a:off x="4090" y="2610"/>
                  <a:ext cx="58" cy="269"/>
                </a:xfrm>
                <a:custGeom>
                  <a:avLst/>
                  <a:gdLst>
                    <a:gd name="T0" fmla="*/ 0 w 58"/>
                    <a:gd name="T1" fmla="*/ 268 h 269"/>
                    <a:gd name="T2" fmla="*/ 0 w 58"/>
                    <a:gd name="T3" fmla="*/ 5 h 269"/>
                    <a:gd name="T4" fmla="*/ 3 w 58"/>
                    <a:gd name="T5" fmla="*/ 3 h 269"/>
                    <a:gd name="T6" fmla="*/ 8 w 58"/>
                    <a:gd name="T7" fmla="*/ 2 h 269"/>
                    <a:gd name="T8" fmla="*/ 14 w 58"/>
                    <a:gd name="T9" fmla="*/ 0 h 269"/>
                    <a:gd name="T10" fmla="*/ 19 w 58"/>
                    <a:gd name="T11" fmla="*/ 0 h 269"/>
                    <a:gd name="T12" fmla="*/ 24 w 58"/>
                    <a:gd name="T13" fmla="*/ 0 h 269"/>
                    <a:gd name="T14" fmla="*/ 28 w 58"/>
                    <a:gd name="T15" fmla="*/ 0 h 269"/>
                    <a:gd name="T16" fmla="*/ 31 w 58"/>
                    <a:gd name="T17" fmla="*/ 0 h 269"/>
                    <a:gd name="T18" fmla="*/ 34 w 58"/>
                    <a:gd name="T19" fmla="*/ 0 h 269"/>
                    <a:gd name="T20" fmla="*/ 37 w 58"/>
                    <a:gd name="T21" fmla="*/ 0 h 269"/>
                    <a:gd name="T22" fmla="*/ 40 w 58"/>
                    <a:gd name="T23" fmla="*/ 0 h 269"/>
                    <a:gd name="T24" fmla="*/ 42 w 58"/>
                    <a:gd name="T25" fmla="*/ 1 h 269"/>
                    <a:gd name="T26" fmla="*/ 46 w 58"/>
                    <a:gd name="T27" fmla="*/ 2 h 269"/>
                    <a:gd name="T28" fmla="*/ 51 w 58"/>
                    <a:gd name="T29" fmla="*/ 3 h 269"/>
                    <a:gd name="T30" fmla="*/ 54 w 58"/>
                    <a:gd name="T31" fmla="*/ 4 h 269"/>
                    <a:gd name="T32" fmla="*/ 57 w 58"/>
                    <a:gd name="T33" fmla="*/ 5 h 269"/>
                    <a:gd name="T34" fmla="*/ 57 w 58"/>
                    <a:gd name="T35" fmla="*/ 268 h 269"/>
                    <a:gd name="T36" fmla="*/ 0 w 58"/>
                    <a:gd name="T37" fmla="*/ 268 h 26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8"/>
                    <a:gd name="T58" fmla="*/ 0 h 269"/>
                    <a:gd name="T59" fmla="*/ 58 w 58"/>
                    <a:gd name="T60" fmla="*/ 269 h 26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8" h="269">
                      <a:moveTo>
                        <a:pt x="0" y="268"/>
                      </a:move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1" y="0"/>
                      </a:lnTo>
                      <a:lnTo>
                        <a:pt x="34" y="0"/>
                      </a:lnTo>
                      <a:lnTo>
                        <a:pt x="37" y="0"/>
                      </a:lnTo>
                      <a:lnTo>
                        <a:pt x="40" y="0"/>
                      </a:lnTo>
                      <a:lnTo>
                        <a:pt x="42" y="1"/>
                      </a:lnTo>
                      <a:lnTo>
                        <a:pt x="46" y="2"/>
                      </a:lnTo>
                      <a:lnTo>
                        <a:pt x="51" y="3"/>
                      </a:lnTo>
                      <a:lnTo>
                        <a:pt x="54" y="4"/>
                      </a:lnTo>
                      <a:lnTo>
                        <a:pt x="57" y="5"/>
                      </a:lnTo>
                      <a:lnTo>
                        <a:pt x="57" y="268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rgbClr val="FF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" name="Freeform 226"/>
                <p:cNvSpPr>
                  <a:spLocks/>
                </p:cNvSpPr>
                <p:nvPr/>
              </p:nvSpPr>
              <p:spPr bwMode="auto">
                <a:xfrm>
                  <a:off x="4147" y="2617"/>
                  <a:ext cx="27" cy="263"/>
                </a:xfrm>
                <a:custGeom>
                  <a:avLst/>
                  <a:gdLst>
                    <a:gd name="T0" fmla="*/ 0 w 27"/>
                    <a:gd name="T1" fmla="*/ 0 h 263"/>
                    <a:gd name="T2" fmla="*/ 26 w 27"/>
                    <a:gd name="T3" fmla="*/ 41 h 263"/>
                    <a:gd name="T4" fmla="*/ 26 w 27"/>
                    <a:gd name="T5" fmla="*/ 262 h 263"/>
                    <a:gd name="T6" fmla="*/ 0 w 27"/>
                    <a:gd name="T7" fmla="*/ 262 h 263"/>
                    <a:gd name="T8" fmla="*/ 0 w 27"/>
                    <a:gd name="T9" fmla="*/ 0 h 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263"/>
                    <a:gd name="T17" fmla="*/ 27 w 27"/>
                    <a:gd name="T18" fmla="*/ 263 h 2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263">
                      <a:moveTo>
                        <a:pt x="0" y="0"/>
                      </a:moveTo>
                      <a:lnTo>
                        <a:pt x="26" y="41"/>
                      </a:lnTo>
                      <a:lnTo>
                        <a:pt x="26" y="262"/>
                      </a:lnTo>
                      <a:lnTo>
                        <a:pt x="0" y="26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" name="Group 227"/>
              <p:cNvGrpSpPr>
                <a:grpSpLocks/>
              </p:cNvGrpSpPr>
              <p:nvPr/>
            </p:nvGrpSpPr>
            <p:grpSpPr bwMode="auto">
              <a:xfrm>
                <a:off x="4090" y="2682"/>
                <a:ext cx="58" cy="156"/>
                <a:chOff x="4090" y="2682"/>
                <a:chExt cx="58" cy="156"/>
              </a:xfrm>
            </p:grpSpPr>
            <p:sp>
              <p:nvSpPr>
                <p:cNvPr id="1057" name="Freeform 228"/>
                <p:cNvSpPr>
                  <a:spLocks/>
                </p:cNvSpPr>
                <p:nvPr/>
              </p:nvSpPr>
              <p:spPr bwMode="auto">
                <a:xfrm>
                  <a:off x="4090" y="2806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2 w 57"/>
                    <a:gd name="T3" fmla="*/ 6 h 17"/>
                    <a:gd name="T4" fmla="*/ 4 w 57"/>
                    <a:gd name="T5" fmla="*/ 5 h 17"/>
                    <a:gd name="T6" fmla="*/ 7 w 57"/>
                    <a:gd name="T7" fmla="*/ 4 h 17"/>
                    <a:gd name="T8" fmla="*/ 11 w 57"/>
                    <a:gd name="T9" fmla="*/ 2 h 17"/>
                    <a:gd name="T10" fmla="*/ 14 w 57"/>
                    <a:gd name="T11" fmla="*/ 1 h 17"/>
                    <a:gd name="T12" fmla="*/ 19 w 57"/>
                    <a:gd name="T13" fmla="*/ 0 h 17"/>
                    <a:gd name="T14" fmla="*/ 24 w 57"/>
                    <a:gd name="T15" fmla="*/ 0 h 17"/>
                    <a:gd name="T16" fmla="*/ 27 w 57"/>
                    <a:gd name="T17" fmla="*/ 0 h 17"/>
                    <a:gd name="T18" fmla="*/ 32 w 57"/>
                    <a:gd name="T19" fmla="*/ 0 h 17"/>
                    <a:gd name="T20" fmla="*/ 36 w 57"/>
                    <a:gd name="T21" fmla="*/ 0 h 17"/>
                    <a:gd name="T22" fmla="*/ 40 w 57"/>
                    <a:gd name="T23" fmla="*/ 1 h 17"/>
                    <a:gd name="T24" fmla="*/ 44 w 57"/>
                    <a:gd name="T25" fmla="*/ 1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5 w 57"/>
                    <a:gd name="T37" fmla="*/ 14 h 17"/>
                    <a:gd name="T38" fmla="*/ 52 w 57"/>
                    <a:gd name="T39" fmla="*/ 13 h 17"/>
                    <a:gd name="T40" fmla="*/ 49 w 57"/>
                    <a:gd name="T41" fmla="*/ 12 h 17"/>
                    <a:gd name="T42" fmla="*/ 45 w 57"/>
                    <a:gd name="T43" fmla="*/ 10 h 17"/>
                    <a:gd name="T44" fmla="*/ 41 w 57"/>
                    <a:gd name="T45" fmla="*/ 9 h 17"/>
                    <a:gd name="T46" fmla="*/ 37 w 57"/>
                    <a:gd name="T47" fmla="*/ 8 h 17"/>
                    <a:gd name="T48" fmla="*/ 33 w 57"/>
                    <a:gd name="T49" fmla="*/ 8 h 17"/>
                    <a:gd name="T50" fmla="*/ 29 w 57"/>
                    <a:gd name="T51" fmla="*/ 8 h 17"/>
                    <a:gd name="T52" fmla="*/ 26 w 57"/>
                    <a:gd name="T53" fmla="*/ 8 h 17"/>
                    <a:gd name="T54" fmla="*/ 22 w 57"/>
                    <a:gd name="T55" fmla="*/ 8 h 17"/>
                    <a:gd name="T56" fmla="*/ 19 w 57"/>
                    <a:gd name="T57" fmla="*/ 8 h 17"/>
                    <a:gd name="T58" fmla="*/ 15 w 57"/>
                    <a:gd name="T59" fmla="*/ 9 h 17"/>
                    <a:gd name="T60" fmla="*/ 11 w 57"/>
                    <a:gd name="T61" fmla="*/ 10 h 17"/>
                    <a:gd name="T62" fmla="*/ 7 w 57"/>
                    <a:gd name="T63" fmla="*/ 12 h 17"/>
                    <a:gd name="T64" fmla="*/ 4 w 57"/>
                    <a:gd name="T65" fmla="*/ 13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40" y="1"/>
                      </a:lnTo>
                      <a:lnTo>
                        <a:pt x="44" y="1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5" y="10"/>
                      </a:lnTo>
                      <a:lnTo>
                        <a:pt x="41" y="9"/>
                      </a:lnTo>
                      <a:lnTo>
                        <a:pt x="37" y="8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2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7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Freeform 229"/>
                <p:cNvSpPr>
                  <a:spLocks/>
                </p:cNvSpPr>
                <p:nvPr/>
              </p:nvSpPr>
              <p:spPr bwMode="auto">
                <a:xfrm>
                  <a:off x="4090" y="2821"/>
                  <a:ext cx="58" cy="17"/>
                </a:xfrm>
                <a:custGeom>
                  <a:avLst/>
                  <a:gdLst>
                    <a:gd name="T0" fmla="*/ 0 w 58"/>
                    <a:gd name="T1" fmla="*/ 8 h 17"/>
                    <a:gd name="T2" fmla="*/ 2 w 58"/>
                    <a:gd name="T3" fmla="*/ 6 h 17"/>
                    <a:gd name="T4" fmla="*/ 4 w 58"/>
                    <a:gd name="T5" fmla="*/ 5 h 17"/>
                    <a:gd name="T6" fmla="*/ 7 w 58"/>
                    <a:gd name="T7" fmla="*/ 4 h 17"/>
                    <a:gd name="T8" fmla="*/ 11 w 58"/>
                    <a:gd name="T9" fmla="*/ 2 h 17"/>
                    <a:gd name="T10" fmla="*/ 15 w 58"/>
                    <a:gd name="T11" fmla="*/ 1 h 17"/>
                    <a:gd name="T12" fmla="*/ 19 w 58"/>
                    <a:gd name="T13" fmla="*/ 0 h 17"/>
                    <a:gd name="T14" fmla="*/ 24 w 58"/>
                    <a:gd name="T15" fmla="*/ 0 h 17"/>
                    <a:gd name="T16" fmla="*/ 27 w 58"/>
                    <a:gd name="T17" fmla="*/ 0 h 17"/>
                    <a:gd name="T18" fmla="*/ 32 w 58"/>
                    <a:gd name="T19" fmla="*/ 0 h 17"/>
                    <a:gd name="T20" fmla="*/ 37 w 58"/>
                    <a:gd name="T21" fmla="*/ 1 h 17"/>
                    <a:gd name="T22" fmla="*/ 40 w 58"/>
                    <a:gd name="T23" fmla="*/ 1 h 17"/>
                    <a:gd name="T24" fmla="*/ 44 w 58"/>
                    <a:gd name="T25" fmla="*/ 2 h 17"/>
                    <a:gd name="T26" fmla="*/ 48 w 58"/>
                    <a:gd name="T27" fmla="*/ 4 h 17"/>
                    <a:gd name="T28" fmla="*/ 52 w 58"/>
                    <a:gd name="T29" fmla="*/ 5 h 17"/>
                    <a:gd name="T30" fmla="*/ 55 w 58"/>
                    <a:gd name="T31" fmla="*/ 6 h 17"/>
                    <a:gd name="T32" fmla="*/ 57 w 58"/>
                    <a:gd name="T33" fmla="*/ 8 h 17"/>
                    <a:gd name="T34" fmla="*/ 57 w 58"/>
                    <a:gd name="T35" fmla="*/ 16 h 17"/>
                    <a:gd name="T36" fmla="*/ 55 w 58"/>
                    <a:gd name="T37" fmla="*/ 16 h 17"/>
                    <a:gd name="T38" fmla="*/ 52 w 58"/>
                    <a:gd name="T39" fmla="*/ 14 h 17"/>
                    <a:gd name="T40" fmla="*/ 49 w 58"/>
                    <a:gd name="T41" fmla="*/ 13 h 17"/>
                    <a:gd name="T42" fmla="*/ 45 w 58"/>
                    <a:gd name="T43" fmla="*/ 12 h 17"/>
                    <a:gd name="T44" fmla="*/ 41 w 58"/>
                    <a:gd name="T45" fmla="*/ 10 h 17"/>
                    <a:gd name="T46" fmla="*/ 37 w 58"/>
                    <a:gd name="T47" fmla="*/ 9 h 17"/>
                    <a:gd name="T48" fmla="*/ 33 w 58"/>
                    <a:gd name="T49" fmla="*/ 8 h 17"/>
                    <a:gd name="T50" fmla="*/ 29 w 58"/>
                    <a:gd name="T51" fmla="*/ 8 h 17"/>
                    <a:gd name="T52" fmla="*/ 26 w 58"/>
                    <a:gd name="T53" fmla="*/ 8 h 17"/>
                    <a:gd name="T54" fmla="*/ 23 w 58"/>
                    <a:gd name="T55" fmla="*/ 8 h 17"/>
                    <a:gd name="T56" fmla="*/ 19 w 58"/>
                    <a:gd name="T57" fmla="*/ 9 h 17"/>
                    <a:gd name="T58" fmla="*/ 15 w 58"/>
                    <a:gd name="T59" fmla="*/ 9 h 17"/>
                    <a:gd name="T60" fmla="*/ 11 w 58"/>
                    <a:gd name="T61" fmla="*/ 10 h 17"/>
                    <a:gd name="T62" fmla="*/ 8 w 58"/>
                    <a:gd name="T63" fmla="*/ 12 h 17"/>
                    <a:gd name="T64" fmla="*/ 4 w 58"/>
                    <a:gd name="T65" fmla="*/ 14 h 17"/>
                    <a:gd name="T66" fmla="*/ 0 w 58"/>
                    <a:gd name="T67" fmla="*/ 16 h 17"/>
                    <a:gd name="T68" fmla="*/ 0 w 58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17"/>
                    <a:gd name="T107" fmla="*/ 58 w 58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5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1"/>
                      </a:lnTo>
                      <a:lnTo>
                        <a:pt x="40" y="1"/>
                      </a:lnTo>
                      <a:lnTo>
                        <a:pt x="44" y="2"/>
                      </a:lnTo>
                      <a:lnTo>
                        <a:pt x="48" y="4"/>
                      </a:lnTo>
                      <a:lnTo>
                        <a:pt x="52" y="5"/>
                      </a:lnTo>
                      <a:lnTo>
                        <a:pt x="55" y="6"/>
                      </a:lnTo>
                      <a:lnTo>
                        <a:pt x="57" y="8"/>
                      </a:lnTo>
                      <a:lnTo>
                        <a:pt x="57" y="16"/>
                      </a:lnTo>
                      <a:lnTo>
                        <a:pt x="55" y="16"/>
                      </a:lnTo>
                      <a:lnTo>
                        <a:pt x="52" y="14"/>
                      </a:lnTo>
                      <a:lnTo>
                        <a:pt x="49" y="13"/>
                      </a:lnTo>
                      <a:lnTo>
                        <a:pt x="45" y="12"/>
                      </a:lnTo>
                      <a:lnTo>
                        <a:pt x="41" y="10"/>
                      </a:lnTo>
                      <a:lnTo>
                        <a:pt x="37" y="9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3" y="8"/>
                      </a:lnTo>
                      <a:lnTo>
                        <a:pt x="19" y="9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" name="Freeform 230"/>
                <p:cNvSpPr>
                  <a:spLocks/>
                </p:cNvSpPr>
                <p:nvPr/>
              </p:nvSpPr>
              <p:spPr bwMode="auto">
                <a:xfrm>
                  <a:off x="4090" y="2682"/>
                  <a:ext cx="58" cy="17"/>
                </a:xfrm>
                <a:custGeom>
                  <a:avLst/>
                  <a:gdLst>
                    <a:gd name="T0" fmla="*/ 0 w 58"/>
                    <a:gd name="T1" fmla="*/ 8 h 17"/>
                    <a:gd name="T2" fmla="*/ 2 w 58"/>
                    <a:gd name="T3" fmla="*/ 6 h 17"/>
                    <a:gd name="T4" fmla="*/ 4 w 58"/>
                    <a:gd name="T5" fmla="*/ 5 h 17"/>
                    <a:gd name="T6" fmla="*/ 7 w 58"/>
                    <a:gd name="T7" fmla="*/ 4 h 17"/>
                    <a:gd name="T8" fmla="*/ 11 w 58"/>
                    <a:gd name="T9" fmla="*/ 2 h 17"/>
                    <a:gd name="T10" fmla="*/ 15 w 58"/>
                    <a:gd name="T11" fmla="*/ 1 h 17"/>
                    <a:gd name="T12" fmla="*/ 19 w 58"/>
                    <a:gd name="T13" fmla="*/ 0 h 17"/>
                    <a:gd name="T14" fmla="*/ 24 w 58"/>
                    <a:gd name="T15" fmla="*/ 0 h 17"/>
                    <a:gd name="T16" fmla="*/ 27 w 58"/>
                    <a:gd name="T17" fmla="*/ 0 h 17"/>
                    <a:gd name="T18" fmla="*/ 32 w 58"/>
                    <a:gd name="T19" fmla="*/ 0 h 17"/>
                    <a:gd name="T20" fmla="*/ 37 w 58"/>
                    <a:gd name="T21" fmla="*/ 0 h 17"/>
                    <a:gd name="T22" fmla="*/ 40 w 58"/>
                    <a:gd name="T23" fmla="*/ 1 h 17"/>
                    <a:gd name="T24" fmla="*/ 44 w 58"/>
                    <a:gd name="T25" fmla="*/ 2 h 17"/>
                    <a:gd name="T26" fmla="*/ 48 w 58"/>
                    <a:gd name="T27" fmla="*/ 4 h 17"/>
                    <a:gd name="T28" fmla="*/ 52 w 58"/>
                    <a:gd name="T29" fmla="*/ 5 h 17"/>
                    <a:gd name="T30" fmla="*/ 55 w 58"/>
                    <a:gd name="T31" fmla="*/ 6 h 17"/>
                    <a:gd name="T32" fmla="*/ 57 w 58"/>
                    <a:gd name="T33" fmla="*/ 8 h 17"/>
                    <a:gd name="T34" fmla="*/ 57 w 58"/>
                    <a:gd name="T35" fmla="*/ 16 h 17"/>
                    <a:gd name="T36" fmla="*/ 55 w 58"/>
                    <a:gd name="T37" fmla="*/ 14 h 17"/>
                    <a:gd name="T38" fmla="*/ 52 w 58"/>
                    <a:gd name="T39" fmla="*/ 13 h 17"/>
                    <a:gd name="T40" fmla="*/ 49 w 58"/>
                    <a:gd name="T41" fmla="*/ 12 h 17"/>
                    <a:gd name="T42" fmla="*/ 45 w 58"/>
                    <a:gd name="T43" fmla="*/ 12 h 17"/>
                    <a:gd name="T44" fmla="*/ 41 w 58"/>
                    <a:gd name="T45" fmla="*/ 10 h 17"/>
                    <a:gd name="T46" fmla="*/ 37 w 58"/>
                    <a:gd name="T47" fmla="*/ 9 h 17"/>
                    <a:gd name="T48" fmla="*/ 33 w 58"/>
                    <a:gd name="T49" fmla="*/ 8 h 17"/>
                    <a:gd name="T50" fmla="*/ 29 w 58"/>
                    <a:gd name="T51" fmla="*/ 8 h 17"/>
                    <a:gd name="T52" fmla="*/ 26 w 58"/>
                    <a:gd name="T53" fmla="*/ 8 h 17"/>
                    <a:gd name="T54" fmla="*/ 23 w 58"/>
                    <a:gd name="T55" fmla="*/ 8 h 17"/>
                    <a:gd name="T56" fmla="*/ 19 w 58"/>
                    <a:gd name="T57" fmla="*/ 8 h 17"/>
                    <a:gd name="T58" fmla="*/ 15 w 58"/>
                    <a:gd name="T59" fmla="*/ 9 h 17"/>
                    <a:gd name="T60" fmla="*/ 11 w 58"/>
                    <a:gd name="T61" fmla="*/ 10 h 17"/>
                    <a:gd name="T62" fmla="*/ 8 w 58"/>
                    <a:gd name="T63" fmla="*/ 12 h 17"/>
                    <a:gd name="T64" fmla="*/ 4 w 58"/>
                    <a:gd name="T65" fmla="*/ 13 h 17"/>
                    <a:gd name="T66" fmla="*/ 0 w 58"/>
                    <a:gd name="T67" fmla="*/ 16 h 17"/>
                    <a:gd name="T68" fmla="*/ 0 w 58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17"/>
                    <a:gd name="T107" fmla="*/ 58 w 58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5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0" y="1"/>
                      </a:lnTo>
                      <a:lnTo>
                        <a:pt x="44" y="2"/>
                      </a:lnTo>
                      <a:lnTo>
                        <a:pt x="48" y="4"/>
                      </a:lnTo>
                      <a:lnTo>
                        <a:pt x="52" y="5"/>
                      </a:lnTo>
                      <a:lnTo>
                        <a:pt x="55" y="6"/>
                      </a:lnTo>
                      <a:lnTo>
                        <a:pt x="57" y="8"/>
                      </a:lnTo>
                      <a:lnTo>
                        <a:pt x="57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5" y="12"/>
                      </a:lnTo>
                      <a:lnTo>
                        <a:pt x="41" y="10"/>
                      </a:lnTo>
                      <a:lnTo>
                        <a:pt x="37" y="9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3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8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51" name="Freeform 231"/>
            <p:cNvSpPr>
              <a:spLocks/>
            </p:cNvSpPr>
            <p:nvPr/>
          </p:nvSpPr>
          <p:spPr bwMode="auto">
            <a:xfrm>
              <a:off x="3833" y="2750"/>
              <a:ext cx="90" cy="129"/>
            </a:xfrm>
            <a:custGeom>
              <a:avLst/>
              <a:gdLst>
                <a:gd name="T0" fmla="*/ 89 w 90"/>
                <a:gd name="T1" fmla="*/ 0 h 129"/>
                <a:gd name="T2" fmla="*/ 71 w 90"/>
                <a:gd name="T3" fmla="*/ 0 h 129"/>
                <a:gd name="T4" fmla="*/ 71 w 90"/>
                <a:gd name="T5" fmla="*/ 110 h 129"/>
                <a:gd name="T6" fmla="*/ 0 w 90"/>
                <a:gd name="T7" fmla="*/ 110 h 129"/>
                <a:gd name="T8" fmla="*/ 0 w 90"/>
                <a:gd name="T9" fmla="*/ 128 h 129"/>
                <a:gd name="T10" fmla="*/ 89 w 90"/>
                <a:gd name="T11" fmla="*/ 128 h 129"/>
                <a:gd name="T12" fmla="*/ 89 w 90"/>
                <a:gd name="T13" fmla="*/ 0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"/>
                <a:gd name="T22" fmla="*/ 0 h 129"/>
                <a:gd name="T23" fmla="*/ 90 w 90"/>
                <a:gd name="T24" fmla="*/ 129 h 1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" h="129">
                  <a:moveTo>
                    <a:pt x="89" y="0"/>
                  </a:moveTo>
                  <a:lnTo>
                    <a:pt x="71" y="0"/>
                  </a:lnTo>
                  <a:lnTo>
                    <a:pt x="71" y="110"/>
                  </a:lnTo>
                  <a:lnTo>
                    <a:pt x="0" y="110"/>
                  </a:lnTo>
                  <a:lnTo>
                    <a:pt x="0" y="128"/>
                  </a:lnTo>
                  <a:lnTo>
                    <a:pt x="89" y="128"/>
                  </a:lnTo>
                  <a:lnTo>
                    <a:pt x="89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9" name="Group 232"/>
            <p:cNvGrpSpPr>
              <a:grpSpLocks/>
            </p:cNvGrpSpPr>
            <p:nvPr/>
          </p:nvGrpSpPr>
          <p:grpSpPr bwMode="auto">
            <a:xfrm>
              <a:off x="4149" y="2750"/>
              <a:ext cx="90" cy="130"/>
              <a:chOff x="4149" y="2750"/>
              <a:chExt cx="90" cy="130"/>
            </a:xfrm>
          </p:grpSpPr>
          <p:sp>
            <p:nvSpPr>
              <p:cNvPr id="1053" name="Freeform 233"/>
              <p:cNvSpPr>
                <a:spLocks/>
              </p:cNvSpPr>
              <p:nvPr/>
            </p:nvSpPr>
            <p:spPr bwMode="auto">
              <a:xfrm>
                <a:off x="4167" y="2750"/>
                <a:ext cx="72" cy="130"/>
              </a:xfrm>
              <a:custGeom>
                <a:avLst/>
                <a:gdLst>
                  <a:gd name="T0" fmla="*/ 0 w 72"/>
                  <a:gd name="T1" fmla="*/ 0 h 130"/>
                  <a:gd name="T2" fmla="*/ 23 w 72"/>
                  <a:gd name="T3" fmla="*/ 39 h 130"/>
                  <a:gd name="T4" fmla="*/ 23 w 72"/>
                  <a:gd name="T5" fmla="*/ 114 h 130"/>
                  <a:gd name="T6" fmla="*/ 71 w 72"/>
                  <a:gd name="T7" fmla="*/ 114 h 130"/>
                  <a:gd name="T8" fmla="*/ 71 w 72"/>
                  <a:gd name="T9" fmla="*/ 129 h 130"/>
                  <a:gd name="T10" fmla="*/ 0 w 72"/>
                  <a:gd name="T11" fmla="*/ 129 h 130"/>
                  <a:gd name="T12" fmla="*/ 0 w 72"/>
                  <a:gd name="T13" fmla="*/ 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130"/>
                  <a:gd name="T23" fmla="*/ 72 w 72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130">
                    <a:moveTo>
                      <a:pt x="0" y="0"/>
                    </a:moveTo>
                    <a:lnTo>
                      <a:pt x="23" y="39"/>
                    </a:lnTo>
                    <a:lnTo>
                      <a:pt x="23" y="114"/>
                    </a:lnTo>
                    <a:lnTo>
                      <a:pt x="71" y="114"/>
                    </a:lnTo>
                    <a:lnTo>
                      <a:pt x="71" y="129"/>
                    </a:lnTo>
                    <a:lnTo>
                      <a:pt x="0" y="1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Freeform 234"/>
              <p:cNvSpPr>
                <a:spLocks/>
              </p:cNvSpPr>
              <p:nvPr/>
            </p:nvSpPr>
            <p:spPr bwMode="auto">
              <a:xfrm>
                <a:off x="4149" y="2750"/>
                <a:ext cx="90" cy="130"/>
              </a:xfrm>
              <a:custGeom>
                <a:avLst/>
                <a:gdLst>
                  <a:gd name="T0" fmla="*/ 0 w 90"/>
                  <a:gd name="T1" fmla="*/ 0 h 130"/>
                  <a:gd name="T2" fmla="*/ 17 w 90"/>
                  <a:gd name="T3" fmla="*/ 0 h 130"/>
                  <a:gd name="T4" fmla="*/ 17 w 90"/>
                  <a:gd name="T5" fmla="*/ 111 h 130"/>
                  <a:gd name="T6" fmla="*/ 89 w 90"/>
                  <a:gd name="T7" fmla="*/ 111 h 130"/>
                  <a:gd name="T8" fmla="*/ 89 w 90"/>
                  <a:gd name="T9" fmla="*/ 129 h 130"/>
                  <a:gd name="T10" fmla="*/ 0 w 90"/>
                  <a:gd name="T11" fmla="*/ 129 h 130"/>
                  <a:gd name="T12" fmla="*/ 0 w 90"/>
                  <a:gd name="T13" fmla="*/ 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0"/>
                  <a:gd name="T22" fmla="*/ 0 h 130"/>
                  <a:gd name="T23" fmla="*/ 90 w 90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0" h="130">
                    <a:moveTo>
                      <a:pt x="0" y="0"/>
                    </a:moveTo>
                    <a:lnTo>
                      <a:pt x="17" y="0"/>
                    </a:lnTo>
                    <a:lnTo>
                      <a:pt x="17" y="111"/>
                    </a:lnTo>
                    <a:lnTo>
                      <a:pt x="89" y="111"/>
                    </a:lnTo>
                    <a:lnTo>
                      <a:pt x="89" y="129"/>
                    </a:lnTo>
                    <a:lnTo>
                      <a:pt x="0" y="1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43" name="Rectangle 235"/>
          <p:cNvSpPr>
            <a:spLocks noChangeArrowheads="1"/>
          </p:cNvSpPr>
          <p:nvPr/>
        </p:nvSpPr>
        <p:spPr bwMode="auto">
          <a:xfrm>
            <a:off x="8153400" y="3886200"/>
            <a:ext cx="8445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62" tIns="47625" rIns="93662" bIns="47625">
            <a:spAutoFit/>
          </a:bodyPr>
          <a:lstStyle/>
          <a:p>
            <a:pPr algn="ctr" defTabSz="936625" eaLnBrk="0" hangingPunct="0"/>
            <a:r>
              <a:rPr lang="en-US" altLang="en-GB" sz="2000">
                <a:latin typeface="Tahoma" pitchFamily="34" charset="0"/>
              </a:rPr>
              <a:t>World</a:t>
            </a:r>
          </a:p>
          <a:p>
            <a:pPr algn="ctr" defTabSz="936625" eaLnBrk="0" hangingPunct="0"/>
            <a:r>
              <a:rPr lang="en-US" altLang="en-GB" sz="2000">
                <a:latin typeface="Tahoma" pitchFamily="34" charset="0"/>
              </a:rPr>
              <a:t>Wide</a:t>
            </a:r>
          </a:p>
          <a:p>
            <a:pPr algn="ctr" defTabSz="936625" eaLnBrk="0" hangingPunct="0"/>
            <a:r>
              <a:rPr lang="en-US" altLang="en-GB" sz="2000">
                <a:latin typeface="Tahoma" pitchFamily="34" charset="0"/>
              </a:rPr>
              <a:t>Web</a:t>
            </a:r>
            <a:endParaRPr lang="en-US" altLang="en-GB" sz="2000" b="1" i="1">
              <a:latin typeface="Tahoma" pitchFamily="34" charset="0"/>
            </a:endParaRPr>
          </a:p>
        </p:txBody>
      </p:sp>
      <p:graphicFrame>
        <p:nvGraphicFramePr>
          <p:cNvPr id="1026" name="Object 236"/>
          <p:cNvGraphicFramePr>
            <a:graphicFrameLocks/>
          </p:cNvGraphicFramePr>
          <p:nvPr/>
        </p:nvGraphicFramePr>
        <p:xfrm>
          <a:off x="4191000" y="2057400"/>
          <a:ext cx="1530350" cy="1069975"/>
        </p:xfrm>
        <a:graphic>
          <a:graphicData uri="http://schemas.openxmlformats.org/presentationml/2006/ole">
            <p:oleObj spid="_x0000_s5122" name="ClipArt" r:id="rId3" imgW="3660480" imgH="3565440" progId="">
              <p:embed/>
            </p:oleObj>
          </a:graphicData>
        </a:graphic>
      </p:graphicFrame>
      <p:pic>
        <p:nvPicPr>
          <p:cNvPr id="1044" name="Picture 2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7950" y="161290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238"/>
          <p:cNvGraphicFramePr>
            <a:graphicFrameLocks/>
          </p:cNvGraphicFramePr>
          <p:nvPr/>
        </p:nvGraphicFramePr>
        <p:xfrm>
          <a:off x="3132138" y="2454275"/>
          <a:ext cx="269875" cy="731838"/>
        </p:xfrm>
        <a:graphic>
          <a:graphicData uri="http://schemas.openxmlformats.org/presentationml/2006/ole">
            <p:oleObj spid="_x0000_s5123" name="ClipArt" r:id="rId5" imgW="1352520" imgH="3659040" progId="">
              <p:embed/>
            </p:oleObj>
          </a:graphicData>
        </a:graphic>
      </p:graphicFrame>
      <p:sp>
        <p:nvSpPr>
          <p:cNvPr id="1045" name="Line 239"/>
          <p:cNvSpPr>
            <a:spLocks noChangeShapeType="1"/>
          </p:cNvSpPr>
          <p:nvPr/>
        </p:nvSpPr>
        <p:spPr bwMode="auto">
          <a:xfrm flipV="1">
            <a:off x="4724400" y="2982913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AutoShape 240"/>
          <p:cNvSpPr>
            <a:spLocks noChangeArrowheads="1"/>
          </p:cNvSpPr>
          <p:nvPr/>
        </p:nvSpPr>
        <p:spPr bwMode="auto">
          <a:xfrm flipH="1">
            <a:off x="82550" y="1770063"/>
            <a:ext cx="3568700" cy="496887"/>
          </a:xfrm>
          <a:prstGeom prst="wedgeRoundRectCallout">
            <a:avLst>
              <a:gd name="adj1" fmla="val -37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8" name="Object 241"/>
          <p:cNvGraphicFramePr>
            <a:graphicFrameLocks noChangeAspect="1"/>
          </p:cNvGraphicFramePr>
          <p:nvPr/>
        </p:nvGraphicFramePr>
        <p:xfrm>
          <a:off x="7086600" y="3357563"/>
          <a:ext cx="1143000" cy="1076325"/>
        </p:xfrm>
        <a:graphic>
          <a:graphicData uri="http://schemas.openxmlformats.org/presentationml/2006/ole">
            <p:oleObj spid="_x0000_s5124" name="Clip" r:id="rId6" imgW="873360" imgH="822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20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GB" dirty="0" smtClean="0">
                <a:solidFill>
                  <a:schemeClr val="accent6">
                    <a:lumMod val="75000"/>
                  </a:schemeClr>
                </a:solidFill>
              </a:rPr>
              <a:t>Data Preprocessing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4876800"/>
          </a:xfrm>
        </p:spPr>
        <p:txBody>
          <a:bodyPr>
            <a:normAutofit/>
          </a:bodyPr>
          <a:lstStyle/>
          <a:p>
            <a:r>
              <a:rPr lang="en-US" altLang="en-GB" dirty="0" smtClean="0"/>
              <a:t>Real world data : Noisy, missing and inconsistent  (why??)</a:t>
            </a:r>
          </a:p>
          <a:p>
            <a:r>
              <a:rPr lang="en-US" altLang="en-GB" dirty="0" smtClean="0"/>
              <a:t>Low quality data =&gt; Low quality mining result</a:t>
            </a:r>
          </a:p>
          <a:p>
            <a:r>
              <a:rPr lang="en-US" altLang="en-GB" dirty="0" smtClean="0"/>
              <a:t>Data Cleaning</a:t>
            </a:r>
          </a:p>
          <a:p>
            <a:r>
              <a:rPr lang="en-US" altLang="en-GB" dirty="0" smtClean="0"/>
              <a:t>Data integration</a:t>
            </a:r>
          </a:p>
          <a:p>
            <a:r>
              <a:rPr lang="en-US" altLang="en-GB" dirty="0" smtClean="0"/>
              <a:t>Data transformations</a:t>
            </a:r>
          </a:p>
          <a:p>
            <a:r>
              <a:rPr lang="en-US" altLang="en-GB" dirty="0" smtClean="0"/>
              <a:t>Data reduction</a:t>
            </a:r>
          </a:p>
          <a:p>
            <a:endParaRPr lang="en-US" altLang="en-GB" dirty="0" smtClean="0"/>
          </a:p>
          <a:p>
            <a:pPr lvl="1">
              <a:buNone/>
            </a:pPr>
            <a:endParaRPr lang="en-US" alt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21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GB" dirty="0" smtClean="0">
                <a:solidFill>
                  <a:schemeClr val="accent3">
                    <a:lumMod val="75000"/>
                  </a:schemeClr>
                </a:solidFill>
              </a:rPr>
              <a:t>Data Cleaning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4876800"/>
          </a:xfrm>
        </p:spPr>
        <p:txBody>
          <a:bodyPr>
            <a:normAutofit/>
          </a:bodyPr>
          <a:lstStyle/>
          <a:p>
            <a:r>
              <a:rPr lang="en-US" altLang="en-GB" dirty="0" smtClean="0"/>
              <a:t>Missing values</a:t>
            </a:r>
          </a:p>
          <a:p>
            <a:pPr lvl="1"/>
            <a:r>
              <a:rPr lang="en-US" altLang="en-GB" dirty="0" smtClean="0"/>
              <a:t>No record value for several attributes such as income</a:t>
            </a:r>
          </a:p>
          <a:p>
            <a:pPr lvl="1"/>
            <a:r>
              <a:rPr lang="en-US" altLang="en-GB" dirty="0" smtClean="0"/>
              <a:t>How can fill missing data?</a:t>
            </a:r>
          </a:p>
          <a:p>
            <a:pPr lvl="1"/>
            <a:r>
              <a:rPr lang="en-US" altLang="en-GB" dirty="0" smtClean="0"/>
              <a:t>E.g. manually, fill with mean, fill with probable</a:t>
            </a:r>
          </a:p>
          <a:p>
            <a:r>
              <a:rPr lang="en-US" altLang="en-GB" dirty="0" smtClean="0"/>
              <a:t>Noisy Data</a:t>
            </a:r>
          </a:p>
          <a:p>
            <a:pPr lvl="1"/>
            <a:r>
              <a:rPr lang="en-US" altLang="en-GB" dirty="0" smtClean="0"/>
              <a:t>containing errors, or outlier values</a:t>
            </a:r>
          </a:p>
          <a:p>
            <a:pPr lvl="1"/>
            <a:r>
              <a:rPr lang="en-US" altLang="en-GB" dirty="0" smtClean="0"/>
              <a:t> How can smooth data ?</a:t>
            </a:r>
          </a:p>
          <a:p>
            <a:pPr lvl="1"/>
            <a:r>
              <a:rPr lang="en-US" altLang="en-GB" dirty="0" smtClean="0"/>
              <a:t>E.g. Binning, regression, clustering</a:t>
            </a:r>
          </a:p>
          <a:p>
            <a:endParaRPr lang="en-US" altLang="en-GB" dirty="0" smtClean="0"/>
          </a:p>
          <a:p>
            <a:pPr lvl="1">
              <a:buNone/>
            </a:pPr>
            <a:endParaRPr lang="en-US" alt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22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 dirty="0" smtClean="0">
                <a:solidFill>
                  <a:schemeClr val="accent3">
                    <a:lumMod val="75000"/>
                  </a:schemeClr>
                </a:solidFill>
              </a:rPr>
              <a:t>Data Integration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4876800"/>
          </a:xfrm>
        </p:spPr>
        <p:txBody>
          <a:bodyPr>
            <a:normAutofit/>
          </a:bodyPr>
          <a:lstStyle/>
          <a:p>
            <a:endParaRPr lang="en-US" altLang="en-GB" dirty="0" smtClean="0"/>
          </a:p>
          <a:p>
            <a:pPr lvl="1">
              <a:buNone/>
            </a:pPr>
            <a:endParaRPr lang="en-US" altLang="en-GB" dirty="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67000"/>
            <a:ext cx="39814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38200" y="13716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Combines</a:t>
            </a:r>
            <a:r>
              <a:rPr kumimoji="0" lang="en-US" alt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from multiple sources(e.g. databases, data cubes or flat files) into data warehouse </a:t>
            </a: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23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 dirty="0" smtClean="0">
                <a:solidFill>
                  <a:schemeClr val="accent3">
                    <a:lumMod val="75000"/>
                  </a:schemeClr>
                </a:solidFill>
              </a:rPr>
              <a:t>Data Transformation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4876800"/>
          </a:xfrm>
        </p:spPr>
        <p:txBody>
          <a:bodyPr>
            <a:normAutofit/>
          </a:bodyPr>
          <a:lstStyle/>
          <a:p>
            <a:endParaRPr lang="en-US" altLang="en-GB" dirty="0" smtClean="0"/>
          </a:p>
          <a:p>
            <a:pPr lvl="1">
              <a:buNone/>
            </a:pPr>
            <a:endParaRPr lang="en-US" altLang="en-GB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1371600"/>
            <a:ext cx="7696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transforms</a:t>
            </a:r>
            <a:r>
              <a:rPr kumimoji="0" lang="en-US" alt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into appropriate form for mining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GB" sz="3200" dirty="0" smtClean="0"/>
              <a:t>Some of the methods:</a:t>
            </a:r>
            <a:endParaRPr kumimoji="0" lang="en-US" altLang="en-GB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Smoothing: </a:t>
            </a:r>
            <a:r>
              <a:rPr kumimoji="0" lang="en-US" alt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remove noise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GB" sz="3200" dirty="0" smtClean="0">
                <a:solidFill>
                  <a:schemeClr val="tx2"/>
                </a:solidFill>
              </a:rPr>
              <a:t>Aggregation : </a:t>
            </a:r>
            <a:r>
              <a:rPr lang="en-US" altLang="en-GB" sz="3200" dirty="0" smtClean="0"/>
              <a:t>summary or aggregation operations are applied to the data.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GB" sz="3200" dirty="0" smtClean="0">
                <a:solidFill>
                  <a:schemeClr val="tx2"/>
                </a:solidFill>
              </a:rPr>
              <a:t>Generation : </a:t>
            </a:r>
            <a:r>
              <a:rPr kumimoji="0" lang="en-US" alt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low-level =&gt;high level concepts e.g. age =&gt; youth, middle-aged, senior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GB" sz="3200" dirty="0" smtClean="0">
                <a:solidFill>
                  <a:schemeClr val="tx2"/>
                </a:solidFill>
              </a:rPr>
              <a:t>Normalization :</a:t>
            </a:r>
            <a:r>
              <a:rPr lang="en-US" altLang="en-GB" sz="3200" dirty="0" smtClean="0"/>
              <a:t> attribute data are scaled into specified range such as -1.0 to 1.0 or 0.0 to 1.0 (e. g. how??)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GB" sz="3200" dirty="0" smtClean="0">
                <a:solidFill>
                  <a:schemeClr val="tx2"/>
                </a:solidFill>
              </a:rPr>
              <a:t>Attribute construction : </a:t>
            </a:r>
            <a:r>
              <a:rPr lang="en-US" altLang="en-GB" sz="3200" dirty="0" smtClean="0"/>
              <a:t>New features are constructed and added from the given set of attributes to help the mining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GB" sz="3200" dirty="0" smtClean="0"/>
              <a:t>E.g. </a:t>
            </a: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486400"/>
            <a:ext cx="636362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24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GB" dirty="0" smtClean="0">
                <a:solidFill>
                  <a:schemeClr val="accent3">
                    <a:lumMod val="75000"/>
                  </a:schemeClr>
                </a:solidFill>
              </a:rPr>
              <a:t>Data Reduction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1371600"/>
          </a:xfrm>
        </p:spPr>
        <p:txBody>
          <a:bodyPr>
            <a:normAutofit/>
          </a:bodyPr>
          <a:lstStyle/>
          <a:p>
            <a:endParaRPr lang="en-US" altLang="en-GB" dirty="0" smtClean="0"/>
          </a:p>
          <a:p>
            <a:pPr lvl="1">
              <a:buNone/>
            </a:pPr>
            <a:endParaRPr lang="en-US" altLang="en-GB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1371600"/>
            <a:ext cx="7696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: </a:t>
            </a:r>
            <a:r>
              <a:rPr kumimoji="0" lang="en-US" alt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Making</a:t>
            </a:r>
            <a:r>
              <a:rPr kumimoji="0" lang="en-US" alt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mining process more efficient with out losing quality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GB" sz="3200" dirty="0" smtClean="0"/>
              <a:t>E</a:t>
            </a:r>
            <a:r>
              <a:rPr lang="en-US" altLang="en-GB" sz="3200" baseline="0" dirty="0" smtClean="0"/>
              <a:t>.g.</a:t>
            </a: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81544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25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GB" sz="3000" b="1" dirty="0" smtClean="0">
                <a:solidFill>
                  <a:schemeClr val="accent3">
                    <a:lumMod val="75000"/>
                  </a:schemeClr>
                </a:solidFill>
              </a:rPr>
              <a:t>3-D data cube representation from table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3152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429000"/>
            <a:ext cx="4419600" cy="319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Dimensions &amp; Measures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CC3300"/>
                </a:solidFill>
              </a:rPr>
              <a:t>Conceptual Modeling of DW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57200" y="19050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u="sng">
                <a:solidFill>
                  <a:schemeClr val="accent2"/>
                </a:solidFill>
              </a:rPr>
              <a:t>Star schema</a:t>
            </a:r>
            <a:r>
              <a:rPr lang="en-US" sz="2400"/>
              <a:t>: A fact table in the middle connected to a set of dimension tables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914400" y="2743200"/>
            <a:ext cx="6980238" cy="3803650"/>
            <a:chOff x="576" y="1354"/>
            <a:chExt cx="4542" cy="2492"/>
          </a:xfrm>
        </p:grpSpPr>
        <p:sp>
          <p:nvSpPr>
            <p:cNvPr id="7174" name="Rectangle 9"/>
            <p:cNvSpPr>
              <a:spLocks noChangeArrowheads="1"/>
            </p:cNvSpPr>
            <p:nvPr/>
          </p:nvSpPr>
          <p:spPr bwMode="auto">
            <a:xfrm>
              <a:off x="2235" y="1992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24" y="1354"/>
              <a:ext cx="679" cy="1228"/>
              <a:chOff x="277" y="1164"/>
              <a:chExt cx="512" cy="1208"/>
            </a:xfrm>
          </p:grpSpPr>
          <p:sp>
            <p:nvSpPr>
              <p:cNvPr id="7206" name="Rectangle 11"/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512" cy="951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time_key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day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month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quarter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year</a:t>
                </a:r>
              </a:p>
            </p:txBody>
          </p:sp>
          <p:sp>
            <p:nvSpPr>
              <p:cNvPr id="7207" name="Rectangle 12"/>
              <p:cNvSpPr>
                <a:spLocks noChangeArrowheads="1"/>
              </p:cNvSpPr>
              <p:nvPr/>
            </p:nvSpPr>
            <p:spPr bwMode="auto">
              <a:xfrm>
                <a:off x="277" y="1164"/>
                <a:ext cx="294" cy="243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time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160" y="2736"/>
              <a:ext cx="895" cy="1044"/>
              <a:chOff x="684" y="2196"/>
              <a:chExt cx="884" cy="1028"/>
            </a:xfrm>
          </p:grpSpPr>
          <p:sp>
            <p:nvSpPr>
              <p:cNvPr id="7204" name="Rectangle 14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884" cy="77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location_key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street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city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country</a:t>
                </a:r>
              </a:p>
            </p:txBody>
          </p:sp>
          <p:sp>
            <p:nvSpPr>
              <p:cNvPr id="7205" name="Rectangle 15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598" cy="2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location</a:t>
                </a:r>
              </a:p>
            </p:txBody>
          </p:sp>
        </p:grpSp>
        <p:sp>
          <p:nvSpPr>
            <p:cNvPr id="7177" name="Rectangle 16"/>
            <p:cNvSpPr>
              <a:spLocks noChangeArrowheads="1"/>
            </p:cNvSpPr>
            <p:nvPr/>
          </p:nvSpPr>
          <p:spPr bwMode="auto">
            <a:xfrm>
              <a:off x="2174" y="1436"/>
              <a:ext cx="1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>
                  <a:latin typeface="Times New Roman" pitchFamily="18" charset="0"/>
                </a:rPr>
                <a:t>Sales </a:t>
              </a:r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</a:rPr>
                <a:t>Fact Table</a:t>
              </a:r>
            </a:p>
          </p:txBody>
        </p:sp>
        <p:sp>
          <p:nvSpPr>
            <p:cNvPr id="7178" name="Rectangle 17"/>
            <p:cNvSpPr>
              <a:spLocks noChangeArrowheads="1"/>
            </p:cNvSpPr>
            <p:nvPr/>
          </p:nvSpPr>
          <p:spPr bwMode="auto">
            <a:xfrm>
              <a:off x="2235" y="1699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8"/>
            <p:cNvSpPr>
              <a:spLocks noChangeArrowheads="1"/>
            </p:cNvSpPr>
            <p:nvPr/>
          </p:nvSpPr>
          <p:spPr bwMode="auto">
            <a:xfrm>
              <a:off x="2256" y="1728"/>
              <a:ext cx="1296" cy="241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           time_key</a:t>
              </a:r>
            </a:p>
          </p:txBody>
        </p:sp>
        <p:sp>
          <p:nvSpPr>
            <p:cNvPr id="7180" name="Rectangle 19"/>
            <p:cNvSpPr>
              <a:spLocks noChangeArrowheads="1"/>
            </p:cNvSpPr>
            <p:nvPr/>
          </p:nvSpPr>
          <p:spPr bwMode="auto">
            <a:xfrm>
              <a:off x="2257" y="2011"/>
              <a:ext cx="1194" cy="24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              item_key</a:t>
              </a:r>
            </a:p>
          </p:txBody>
        </p:sp>
        <p:sp>
          <p:nvSpPr>
            <p:cNvPr id="7181" name="Rectangle 20"/>
            <p:cNvSpPr>
              <a:spLocks noChangeArrowheads="1"/>
            </p:cNvSpPr>
            <p:nvPr/>
          </p:nvSpPr>
          <p:spPr bwMode="auto">
            <a:xfrm>
              <a:off x="2235" y="2285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Rectangle 21"/>
            <p:cNvSpPr>
              <a:spLocks noChangeArrowheads="1"/>
            </p:cNvSpPr>
            <p:nvPr/>
          </p:nvSpPr>
          <p:spPr bwMode="auto">
            <a:xfrm>
              <a:off x="2257" y="2292"/>
              <a:ext cx="1223" cy="24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           branch_key</a:t>
              </a:r>
            </a:p>
          </p:txBody>
        </p:sp>
        <p:sp>
          <p:nvSpPr>
            <p:cNvPr id="7183" name="Rectangle 22"/>
            <p:cNvSpPr>
              <a:spLocks noChangeArrowheads="1"/>
            </p:cNvSpPr>
            <p:nvPr/>
          </p:nvSpPr>
          <p:spPr bwMode="auto">
            <a:xfrm>
              <a:off x="2235" y="2577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23"/>
            <p:cNvSpPr>
              <a:spLocks noChangeArrowheads="1"/>
            </p:cNvSpPr>
            <p:nvPr/>
          </p:nvSpPr>
          <p:spPr bwMode="auto">
            <a:xfrm>
              <a:off x="2256" y="2592"/>
              <a:ext cx="1223" cy="24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         location_key</a:t>
              </a:r>
            </a:p>
          </p:txBody>
        </p:sp>
        <p:sp>
          <p:nvSpPr>
            <p:cNvPr id="7185" name="Rectangle 24"/>
            <p:cNvSpPr>
              <a:spLocks noChangeArrowheads="1"/>
            </p:cNvSpPr>
            <p:nvPr/>
          </p:nvSpPr>
          <p:spPr bwMode="auto">
            <a:xfrm>
              <a:off x="2235" y="2870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25"/>
            <p:cNvSpPr>
              <a:spLocks noChangeArrowheads="1"/>
            </p:cNvSpPr>
            <p:nvPr/>
          </p:nvSpPr>
          <p:spPr bwMode="auto">
            <a:xfrm>
              <a:off x="2257" y="2902"/>
              <a:ext cx="1177" cy="240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            units_sold</a:t>
              </a:r>
            </a:p>
          </p:txBody>
        </p:sp>
        <p:sp>
          <p:nvSpPr>
            <p:cNvPr id="7187" name="Rectangle 26"/>
            <p:cNvSpPr>
              <a:spLocks noChangeArrowheads="1"/>
            </p:cNvSpPr>
            <p:nvPr/>
          </p:nvSpPr>
          <p:spPr bwMode="auto">
            <a:xfrm>
              <a:off x="2235" y="3163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27"/>
            <p:cNvSpPr>
              <a:spLocks noChangeArrowheads="1"/>
            </p:cNvSpPr>
            <p:nvPr/>
          </p:nvSpPr>
          <p:spPr bwMode="auto">
            <a:xfrm>
              <a:off x="2257" y="3182"/>
              <a:ext cx="1181" cy="241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         dollars_sold</a:t>
              </a:r>
            </a:p>
          </p:txBody>
        </p:sp>
        <p:sp>
          <p:nvSpPr>
            <p:cNvPr id="7189" name="Rectangle 28"/>
            <p:cNvSpPr>
              <a:spLocks noChangeArrowheads="1"/>
            </p:cNvSpPr>
            <p:nvPr/>
          </p:nvSpPr>
          <p:spPr bwMode="auto">
            <a:xfrm>
              <a:off x="2235" y="3456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Rectangle 29"/>
            <p:cNvSpPr>
              <a:spLocks noChangeArrowheads="1"/>
            </p:cNvSpPr>
            <p:nvPr/>
          </p:nvSpPr>
          <p:spPr bwMode="auto">
            <a:xfrm>
              <a:off x="2245" y="3463"/>
              <a:ext cx="1182" cy="241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             avg_sales</a:t>
              </a:r>
            </a:p>
          </p:txBody>
        </p:sp>
        <p:sp>
          <p:nvSpPr>
            <p:cNvPr id="7191" name="Rectangle 30"/>
            <p:cNvSpPr>
              <a:spLocks noChangeArrowheads="1"/>
            </p:cNvSpPr>
            <p:nvPr/>
          </p:nvSpPr>
          <p:spPr bwMode="auto">
            <a:xfrm>
              <a:off x="1248" y="3600"/>
              <a:ext cx="768" cy="24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Measures</a:t>
              </a:r>
            </a:p>
          </p:txBody>
        </p:sp>
        <p:sp>
          <p:nvSpPr>
            <p:cNvPr id="7192" name="Line 31"/>
            <p:cNvSpPr>
              <a:spLocks noChangeShapeType="1"/>
            </p:cNvSpPr>
            <p:nvPr/>
          </p:nvSpPr>
          <p:spPr bwMode="auto">
            <a:xfrm flipV="1">
              <a:off x="1824" y="3012"/>
              <a:ext cx="407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32"/>
            <p:cNvSpPr>
              <a:spLocks noChangeShapeType="1"/>
            </p:cNvSpPr>
            <p:nvPr/>
          </p:nvSpPr>
          <p:spPr bwMode="auto">
            <a:xfrm flipV="1">
              <a:off x="1824" y="3354"/>
              <a:ext cx="407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33"/>
            <p:cNvSpPr>
              <a:spLocks noChangeShapeType="1"/>
            </p:cNvSpPr>
            <p:nvPr/>
          </p:nvSpPr>
          <p:spPr bwMode="auto">
            <a:xfrm flipV="1">
              <a:off x="1776" y="3586"/>
              <a:ext cx="528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34"/>
            <p:cNvSpPr>
              <a:spLocks noChangeShapeType="1"/>
            </p:cNvSpPr>
            <p:nvPr/>
          </p:nvSpPr>
          <p:spPr bwMode="auto">
            <a:xfrm flipH="1">
              <a:off x="1467" y="2400"/>
              <a:ext cx="789" cy="55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35"/>
            <p:cNvSpPr>
              <a:spLocks noChangeShapeType="1"/>
            </p:cNvSpPr>
            <p:nvPr/>
          </p:nvSpPr>
          <p:spPr bwMode="auto">
            <a:xfrm flipH="1" flipV="1">
              <a:off x="1296" y="1680"/>
              <a:ext cx="912" cy="1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36"/>
            <p:cNvSpPr>
              <a:spLocks noChangeShapeType="1"/>
            </p:cNvSpPr>
            <p:nvPr/>
          </p:nvSpPr>
          <p:spPr bwMode="auto">
            <a:xfrm>
              <a:off x="3515" y="2744"/>
              <a:ext cx="655" cy="2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37"/>
            <p:cNvSpPr>
              <a:spLocks noChangeShapeType="1"/>
            </p:cNvSpPr>
            <p:nvPr/>
          </p:nvSpPr>
          <p:spPr bwMode="auto">
            <a:xfrm flipV="1">
              <a:off x="3515" y="1872"/>
              <a:ext cx="661" cy="2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39"/>
            <p:cNvSpPr>
              <a:spLocks noChangeArrowheads="1"/>
            </p:cNvSpPr>
            <p:nvPr/>
          </p:nvSpPr>
          <p:spPr bwMode="auto">
            <a:xfrm>
              <a:off x="4182" y="1886"/>
              <a:ext cx="936" cy="7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7200" name="Text Box 40"/>
            <p:cNvSpPr txBox="1">
              <a:spLocks noChangeArrowheads="1"/>
            </p:cNvSpPr>
            <p:nvPr/>
          </p:nvSpPr>
          <p:spPr bwMode="auto">
            <a:xfrm>
              <a:off x="4170" y="1628"/>
              <a:ext cx="390" cy="24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item</a:t>
              </a:r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576" y="2640"/>
              <a:ext cx="928" cy="855"/>
              <a:chOff x="3896" y="2471"/>
              <a:chExt cx="917" cy="842"/>
            </a:xfrm>
          </p:grpSpPr>
          <p:sp>
            <p:nvSpPr>
              <p:cNvPr id="7202" name="Rectangle 42"/>
              <p:cNvSpPr>
                <a:spLocks noChangeArrowheads="1"/>
              </p:cNvSpPr>
              <p:nvPr/>
            </p:nvSpPr>
            <p:spPr bwMode="auto">
              <a:xfrm>
                <a:off x="3896" y="2716"/>
                <a:ext cx="917" cy="59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branch_key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branch_name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branch_type</a:t>
                </a:r>
              </a:p>
            </p:txBody>
          </p:sp>
          <p:sp>
            <p:nvSpPr>
              <p:cNvPr id="7203" name="Text Box 43"/>
              <p:cNvSpPr txBox="1">
                <a:spLocks noChangeArrowheads="1"/>
              </p:cNvSpPr>
              <p:nvPr/>
            </p:nvSpPr>
            <p:spPr bwMode="auto">
              <a:xfrm>
                <a:off x="3900" y="2471"/>
                <a:ext cx="525" cy="24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itchFamily="18" charset="0"/>
                  </a:rPr>
                  <a:t>branch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Snowflake schema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A refinement of star schema where some dimensional hierarchy is </a:t>
            </a:r>
            <a:r>
              <a:rPr lang="en-US" dirty="0" smtClean="0">
                <a:solidFill>
                  <a:schemeClr val="tx2"/>
                </a:solidFill>
              </a:rPr>
              <a:t>normalized</a:t>
            </a:r>
            <a:r>
              <a:rPr lang="en-US" dirty="0" smtClean="0"/>
              <a:t> into a set of smaller dimension tables, forming a shape similar to snowflake.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CC3300"/>
                </a:solidFill>
              </a:rPr>
              <a:t>Conceptual Modeling of DW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800" y="1295400"/>
            <a:ext cx="8518525" cy="4984750"/>
            <a:chOff x="192" y="816"/>
            <a:chExt cx="5608" cy="3430"/>
          </a:xfrm>
        </p:grpSpPr>
        <p:sp>
          <p:nvSpPr>
            <p:cNvPr id="9219" name="Rectangle 4"/>
            <p:cNvSpPr>
              <a:spLocks noChangeArrowheads="1"/>
            </p:cNvSpPr>
            <p:nvPr/>
          </p:nvSpPr>
          <p:spPr bwMode="auto">
            <a:xfrm>
              <a:off x="2090" y="1956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2" y="816"/>
              <a:ext cx="1198" cy="1465"/>
              <a:chOff x="277" y="1164"/>
              <a:chExt cx="1184" cy="1441"/>
            </a:xfrm>
          </p:grpSpPr>
          <p:sp>
            <p:nvSpPr>
              <p:cNvPr id="9260" name="Rectangle 6"/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1184" cy="1184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time_key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day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day_of_the_week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month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quarter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year</a:t>
                </a:r>
              </a:p>
            </p:txBody>
          </p:sp>
          <p:sp>
            <p:nvSpPr>
              <p:cNvPr id="9261" name="Rectangle 7"/>
              <p:cNvSpPr>
                <a:spLocks noChangeArrowheads="1"/>
              </p:cNvSpPr>
              <p:nvPr/>
            </p:nvSpPr>
            <p:spPr bwMode="auto">
              <a:xfrm>
                <a:off x="277" y="1164"/>
                <a:ext cx="418" cy="275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time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744" y="2400"/>
              <a:ext cx="906" cy="892"/>
              <a:chOff x="684" y="2196"/>
              <a:chExt cx="1358" cy="887"/>
            </a:xfrm>
          </p:grpSpPr>
          <p:sp>
            <p:nvSpPr>
              <p:cNvPr id="9258" name="Rectangle 9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358" cy="6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location_key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street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city_key</a:t>
                </a:r>
              </a:p>
            </p:txBody>
          </p:sp>
          <p:sp>
            <p:nvSpPr>
              <p:cNvPr id="9259" name="Rectangle 10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997" cy="27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location</a:t>
                </a:r>
              </a:p>
            </p:txBody>
          </p:sp>
        </p:grpSp>
        <p:sp>
          <p:nvSpPr>
            <p:cNvPr id="9222" name="Rectangle 11"/>
            <p:cNvSpPr>
              <a:spLocks noChangeArrowheads="1"/>
            </p:cNvSpPr>
            <p:nvPr/>
          </p:nvSpPr>
          <p:spPr bwMode="auto">
            <a:xfrm>
              <a:off x="2063" y="1356"/>
              <a:ext cx="122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Sales Fact Table</a:t>
              </a:r>
            </a:p>
          </p:txBody>
        </p:sp>
        <p:sp>
          <p:nvSpPr>
            <p:cNvPr id="9223" name="Rectangle 12"/>
            <p:cNvSpPr>
              <a:spLocks noChangeArrowheads="1"/>
            </p:cNvSpPr>
            <p:nvPr/>
          </p:nvSpPr>
          <p:spPr bwMode="auto">
            <a:xfrm>
              <a:off x="2090" y="1663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13"/>
            <p:cNvSpPr>
              <a:spLocks noChangeArrowheads="1"/>
            </p:cNvSpPr>
            <p:nvPr/>
          </p:nvSpPr>
          <p:spPr bwMode="auto">
            <a:xfrm>
              <a:off x="2111" y="1692"/>
              <a:ext cx="1296" cy="273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           time_key</a:t>
              </a:r>
            </a:p>
          </p:txBody>
        </p:sp>
        <p:sp>
          <p:nvSpPr>
            <p:cNvPr id="9225" name="Rectangle 14"/>
            <p:cNvSpPr>
              <a:spLocks noChangeArrowheads="1"/>
            </p:cNvSpPr>
            <p:nvPr/>
          </p:nvSpPr>
          <p:spPr bwMode="auto">
            <a:xfrm>
              <a:off x="2112" y="1975"/>
              <a:ext cx="1327" cy="273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              item_key</a:t>
              </a:r>
            </a:p>
          </p:txBody>
        </p:sp>
        <p:sp>
          <p:nvSpPr>
            <p:cNvPr id="9226" name="Rectangle 15"/>
            <p:cNvSpPr>
              <a:spLocks noChangeArrowheads="1"/>
            </p:cNvSpPr>
            <p:nvPr/>
          </p:nvSpPr>
          <p:spPr bwMode="auto">
            <a:xfrm>
              <a:off x="2090" y="2249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6"/>
            <p:cNvSpPr>
              <a:spLocks noChangeArrowheads="1"/>
            </p:cNvSpPr>
            <p:nvPr/>
          </p:nvSpPr>
          <p:spPr bwMode="auto">
            <a:xfrm>
              <a:off x="2112" y="2256"/>
              <a:ext cx="1361" cy="273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           branch_key</a:t>
              </a:r>
            </a:p>
          </p:txBody>
        </p:sp>
        <p:sp>
          <p:nvSpPr>
            <p:cNvPr id="9228" name="Rectangle 17"/>
            <p:cNvSpPr>
              <a:spLocks noChangeArrowheads="1"/>
            </p:cNvSpPr>
            <p:nvPr/>
          </p:nvSpPr>
          <p:spPr bwMode="auto">
            <a:xfrm>
              <a:off x="2090" y="2541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8"/>
            <p:cNvSpPr>
              <a:spLocks noChangeArrowheads="1"/>
            </p:cNvSpPr>
            <p:nvPr/>
          </p:nvSpPr>
          <p:spPr bwMode="auto">
            <a:xfrm>
              <a:off x="2111" y="2556"/>
              <a:ext cx="1359" cy="27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         location_key</a:t>
              </a:r>
            </a:p>
          </p:txBody>
        </p:sp>
        <p:sp>
          <p:nvSpPr>
            <p:cNvPr id="9230" name="Rectangle 19"/>
            <p:cNvSpPr>
              <a:spLocks noChangeArrowheads="1"/>
            </p:cNvSpPr>
            <p:nvPr/>
          </p:nvSpPr>
          <p:spPr bwMode="auto">
            <a:xfrm>
              <a:off x="2090" y="2834"/>
              <a:ext cx="1301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Rectangle 20"/>
            <p:cNvSpPr>
              <a:spLocks noChangeArrowheads="1"/>
            </p:cNvSpPr>
            <p:nvPr/>
          </p:nvSpPr>
          <p:spPr bwMode="auto">
            <a:xfrm>
              <a:off x="2112" y="2866"/>
              <a:ext cx="1308" cy="273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            units_sold</a:t>
              </a:r>
            </a:p>
          </p:txBody>
        </p:sp>
        <p:sp>
          <p:nvSpPr>
            <p:cNvPr id="9232" name="Rectangle 21"/>
            <p:cNvSpPr>
              <a:spLocks noChangeArrowheads="1"/>
            </p:cNvSpPr>
            <p:nvPr/>
          </p:nvSpPr>
          <p:spPr bwMode="auto">
            <a:xfrm>
              <a:off x="2090" y="3127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Rectangle 22"/>
            <p:cNvSpPr>
              <a:spLocks noChangeArrowheads="1"/>
            </p:cNvSpPr>
            <p:nvPr/>
          </p:nvSpPr>
          <p:spPr bwMode="auto">
            <a:xfrm>
              <a:off x="2112" y="3146"/>
              <a:ext cx="1312" cy="273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         dollars_sold</a:t>
              </a:r>
            </a:p>
          </p:txBody>
        </p:sp>
        <p:sp>
          <p:nvSpPr>
            <p:cNvPr id="9234" name="Rectangle 23"/>
            <p:cNvSpPr>
              <a:spLocks noChangeArrowheads="1"/>
            </p:cNvSpPr>
            <p:nvPr/>
          </p:nvSpPr>
          <p:spPr bwMode="auto">
            <a:xfrm>
              <a:off x="2090" y="3420"/>
              <a:ext cx="1301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Rectangle 24"/>
            <p:cNvSpPr>
              <a:spLocks noChangeArrowheads="1"/>
            </p:cNvSpPr>
            <p:nvPr/>
          </p:nvSpPr>
          <p:spPr bwMode="auto">
            <a:xfrm>
              <a:off x="2100" y="3427"/>
              <a:ext cx="1314" cy="273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             avg_sales</a:t>
              </a:r>
            </a:p>
          </p:txBody>
        </p:sp>
        <p:sp>
          <p:nvSpPr>
            <p:cNvPr id="9236" name="Rectangle 25"/>
            <p:cNvSpPr>
              <a:spLocks noChangeArrowheads="1"/>
            </p:cNvSpPr>
            <p:nvPr/>
          </p:nvSpPr>
          <p:spPr bwMode="auto">
            <a:xfrm>
              <a:off x="1056" y="3697"/>
              <a:ext cx="768" cy="27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Measures</a:t>
              </a:r>
            </a:p>
          </p:txBody>
        </p:sp>
        <p:sp>
          <p:nvSpPr>
            <p:cNvPr id="9237" name="Line 26"/>
            <p:cNvSpPr>
              <a:spLocks noChangeShapeType="1"/>
            </p:cNvSpPr>
            <p:nvPr/>
          </p:nvSpPr>
          <p:spPr bwMode="auto">
            <a:xfrm flipV="1">
              <a:off x="1632" y="2976"/>
              <a:ext cx="485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7"/>
            <p:cNvSpPr>
              <a:spLocks noChangeShapeType="1"/>
            </p:cNvSpPr>
            <p:nvPr/>
          </p:nvSpPr>
          <p:spPr bwMode="auto">
            <a:xfrm flipV="1">
              <a:off x="1620" y="3318"/>
              <a:ext cx="497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8"/>
            <p:cNvSpPr>
              <a:spLocks noChangeShapeType="1"/>
            </p:cNvSpPr>
            <p:nvPr/>
          </p:nvSpPr>
          <p:spPr bwMode="auto">
            <a:xfrm flipV="1">
              <a:off x="1620" y="3550"/>
              <a:ext cx="57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9"/>
            <p:cNvSpPr>
              <a:spLocks noChangeShapeType="1"/>
            </p:cNvSpPr>
            <p:nvPr/>
          </p:nvSpPr>
          <p:spPr bwMode="auto">
            <a:xfrm flipH="1">
              <a:off x="1248" y="2448"/>
              <a:ext cx="848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30"/>
            <p:cNvSpPr>
              <a:spLocks noChangeShapeType="1"/>
            </p:cNvSpPr>
            <p:nvPr/>
          </p:nvSpPr>
          <p:spPr bwMode="auto">
            <a:xfrm flipH="1" flipV="1">
              <a:off x="1248" y="1248"/>
              <a:ext cx="959" cy="54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31"/>
            <p:cNvSpPr>
              <a:spLocks noChangeShapeType="1"/>
            </p:cNvSpPr>
            <p:nvPr/>
          </p:nvSpPr>
          <p:spPr bwMode="auto">
            <a:xfrm>
              <a:off x="3360" y="2688"/>
              <a:ext cx="384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32"/>
            <p:cNvSpPr>
              <a:spLocks noChangeShapeType="1"/>
            </p:cNvSpPr>
            <p:nvPr/>
          </p:nvSpPr>
          <p:spPr bwMode="auto">
            <a:xfrm flipV="1">
              <a:off x="3360" y="1440"/>
              <a:ext cx="384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744" y="947"/>
              <a:ext cx="905" cy="1311"/>
              <a:chOff x="3796" y="970"/>
              <a:chExt cx="896" cy="1291"/>
            </a:xfrm>
          </p:grpSpPr>
          <p:sp>
            <p:nvSpPr>
              <p:cNvPr id="9256" name="Rectangle 34"/>
              <p:cNvSpPr>
                <a:spLocks noChangeArrowheads="1"/>
              </p:cNvSpPr>
              <p:nvPr/>
            </p:nvSpPr>
            <p:spPr bwMode="auto">
              <a:xfrm>
                <a:off x="3796" y="1262"/>
                <a:ext cx="896" cy="999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item_key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item_name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brand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type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supplier_key</a:t>
                </a:r>
              </a:p>
            </p:txBody>
          </p:sp>
          <p:sp>
            <p:nvSpPr>
              <p:cNvPr id="9257" name="Text Box 35"/>
              <p:cNvSpPr txBox="1">
                <a:spLocks noChangeArrowheads="1"/>
              </p:cNvSpPr>
              <p:nvPr/>
            </p:nvSpPr>
            <p:spPr bwMode="auto">
              <a:xfrm>
                <a:off x="3916" y="970"/>
                <a:ext cx="478" cy="31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item</a:t>
                </a:r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71" y="2448"/>
              <a:ext cx="1003" cy="932"/>
              <a:chOff x="3831" y="2426"/>
              <a:chExt cx="991" cy="917"/>
            </a:xfrm>
          </p:grpSpPr>
          <p:sp>
            <p:nvSpPr>
              <p:cNvPr id="9254" name="Rectangle 37"/>
              <p:cNvSpPr>
                <a:spLocks noChangeArrowheads="1"/>
              </p:cNvSpPr>
              <p:nvPr/>
            </p:nvSpPr>
            <p:spPr bwMode="auto">
              <a:xfrm>
                <a:off x="3896" y="2716"/>
                <a:ext cx="926" cy="627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branch_key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branch_name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branch_type</a:t>
                </a:r>
              </a:p>
            </p:txBody>
          </p:sp>
          <p:sp>
            <p:nvSpPr>
              <p:cNvPr id="9255" name="Text Box 38"/>
              <p:cNvSpPr txBox="1">
                <a:spLocks noChangeArrowheads="1"/>
              </p:cNvSpPr>
              <p:nvPr/>
            </p:nvSpPr>
            <p:spPr bwMode="auto">
              <a:xfrm>
                <a:off x="3831" y="2426"/>
                <a:ext cx="664" cy="31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branch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830" y="1235"/>
              <a:ext cx="970" cy="680"/>
              <a:chOff x="3772" y="831"/>
              <a:chExt cx="960" cy="1267"/>
            </a:xfrm>
          </p:grpSpPr>
          <p:sp>
            <p:nvSpPr>
              <p:cNvPr id="9252" name="Rectangle 40"/>
              <p:cNvSpPr>
                <a:spLocks noChangeArrowheads="1"/>
              </p:cNvSpPr>
              <p:nvPr/>
            </p:nvSpPr>
            <p:spPr bwMode="auto">
              <a:xfrm>
                <a:off x="3796" y="1263"/>
                <a:ext cx="936" cy="835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supplier_key</a:t>
                </a:r>
              </a:p>
              <a:p>
                <a:pPr eaLnBrk="0" hangingPunct="0"/>
                <a:r>
                  <a:rPr lang="en-US">
                    <a:latin typeface="Times New Roman" pitchFamily="18" charset="0"/>
                  </a:rPr>
                  <a:t>supplier_type</a:t>
                </a:r>
              </a:p>
            </p:txBody>
          </p:sp>
          <p:sp>
            <p:nvSpPr>
              <p:cNvPr id="9253" name="Text Box 41"/>
              <p:cNvSpPr txBox="1">
                <a:spLocks noChangeArrowheads="1"/>
              </p:cNvSpPr>
              <p:nvPr/>
            </p:nvSpPr>
            <p:spPr bwMode="auto">
              <a:xfrm>
                <a:off x="3772" y="831"/>
                <a:ext cx="765" cy="59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supplier</a:t>
                </a:r>
              </a:p>
            </p:txBody>
          </p:sp>
        </p:grpSp>
        <p:sp>
          <p:nvSpPr>
            <p:cNvPr id="9247" name="Line 42"/>
            <p:cNvSpPr>
              <a:spLocks noChangeShapeType="1"/>
            </p:cNvSpPr>
            <p:nvPr/>
          </p:nvSpPr>
          <p:spPr bwMode="auto">
            <a:xfrm flipV="1">
              <a:off x="4512" y="1680"/>
              <a:ext cx="336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4718" y="3072"/>
              <a:ext cx="1042" cy="1174"/>
              <a:chOff x="684" y="2196"/>
              <a:chExt cx="1565" cy="1138"/>
            </a:xfrm>
          </p:grpSpPr>
          <p:sp>
            <p:nvSpPr>
              <p:cNvPr id="9250" name="Rectangle 44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565" cy="8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city_key</a:t>
                </a:r>
              </a:p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city</a:t>
                </a:r>
              </a:p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state_or_province</a:t>
                </a:r>
              </a:p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country</a:t>
                </a:r>
              </a:p>
            </p:txBody>
          </p:sp>
          <p:sp>
            <p:nvSpPr>
              <p:cNvPr id="9251" name="Rectangle 45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567" cy="27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city</a:t>
                </a:r>
              </a:p>
            </p:txBody>
          </p:sp>
        </p:grpSp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>
              <a:off x="4320" y="3168"/>
              <a:ext cx="43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solidFill>
                  <a:srgbClr val="CC3300"/>
                </a:solidFill>
              </a:rPr>
              <a:t>Conceptual Modeling of DW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Fact constellations</a:t>
            </a:r>
            <a:r>
              <a:rPr lang="en-US" dirty="0" smtClean="0"/>
              <a:t>: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Multiple fact tables share dimension tables, viewed as a collection of stars, therefore called galaxy schema or fact constellation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727B3-547A-4BCA-853A-8074BA833C06}" type="slidenum">
              <a:rPr lang="en-US" altLang="en-US"/>
              <a:pPr>
                <a:defRPr/>
              </a:pPr>
              <a:t>3</a:t>
            </a:fld>
            <a:endParaRPr lang="th-TH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GB" sz="3200" dirty="0" smtClean="0"/>
              <a:t>Problem: Data Management in Large Enterprises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4435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en-GB" sz="2600" dirty="0" smtClean="0"/>
              <a:t>Vertical fragmentation of informational systems (vertical stove pipes)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584325" y="5926435"/>
            <a:ext cx="210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Sales Administration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886200" y="5926435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Finance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257800" y="5926435"/>
            <a:ext cx="154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Manufacturing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7239000" y="5926435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...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33" name="AutoShape 8"/>
          <p:cNvSpPr>
            <a:spLocks noChangeArrowheads="1"/>
          </p:cNvSpPr>
          <p:nvPr/>
        </p:nvSpPr>
        <p:spPr bwMode="auto">
          <a:xfrm>
            <a:off x="2057400" y="5164435"/>
            <a:ext cx="4572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9"/>
          <p:cNvSpPr>
            <a:spLocks noChangeArrowheads="1"/>
          </p:cNvSpPr>
          <p:nvPr/>
        </p:nvSpPr>
        <p:spPr bwMode="auto">
          <a:xfrm>
            <a:off x="2209800" y="5316835"/>
            <a:ext cx="4572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2362200" y="5469235"/>
            <a:ext cx="4572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3886200" y="5164435"/>
            <a:ext cx="4572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AutoShape 12"/>
          <p:cNvSpPr>
            <a:spLocks noChangeArrowheads="1"/>
          </p:cNvSpPr>
          <p:nvPr/>
        </p:nvSpPr>
        <p:spPr bwMode="auto">
          <a:xfrm>
            <a:off x="4038600" y="5316835"/>
            <a:ext cx="4572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AutoShape 13"/>
          <p:cNvSpPr>
            <a:spLocks noChangeArrowheads="1"/>
          </p:cNvSpPr>
          <p:nvPr/>
        </p:nvSpPr>
        <p:spPr bwMode="auto">
          <a:xfrm>
            <a:off x="4191000" y="5469235"/>
            <a:ext cx="4572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AutoShape 14"/>
          <p:cNvSpPr>
            <a:spLocks noChangeArrowheads="1"/>
          </p:cNvSpPr>
          <p:nvPr/>
        </p:nvSpPr>
        <p:spPr bwMode="auto">
          <a:xfrm>
            <a:off x="5638800" y="5164435"/>
            <a:ext cx="4572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AutoShape 15"/>
          <p:cNvSpPr>
            <a:spLocks noChangeArrowheads="1"/>
          </p:cNvSpPr>
          <p:nvPr/>
        </p:nvSpPr>
        <p:spPr bwMode="auto">
          <a:xfrm>
            <a:off x="5791200" y="5316835"/>
            <a:ext cx="4572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AutoShape 16"/>
          <p:cNvSpPr>
            <a:spLocks noChangeArrowheads="1"/>
          </p:cNvSpPr>
          <p:nvPr/>
        </p:nvSpPr>
        <p:spPr bwMode="auto">
          <a:xfrm>
            <a:off x="5943600" y="5469235"/>
            <a:ext cx="4572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Oval 17"/>
          <p:cNvSpPr>
            <a:spLocks noChangeArrowheads="1"/>
          </p:cNvSpPr>
          <p:nvPr/>
        </p:nvSpPr>
        <p:spPr bwMode="auto">
          <a:xfrm>
            <a:off x="1752600" y="440243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Oval 18"/>
          <p:cNvSpPr>
            <a:spLocks noChangeArrowheads="1"/>
          </p:cNvSpPr>
          <p:nvPr/>
        </p:nvSpPr>
        <p:spPr bwMode="auto">
          <a:xfrm>
            <a:off x="1905000" y="455483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2057400" y="470723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AutoShape 20"/>
          <p:cNvSpPr>
            <a:spLocks noChangeArrowheads="1"/>
          </p:cNvSpPr>
          <p:nvPr/>
        </p:nvSpPr>
        <p:spPr bwMode="auto">
          <a:xfrm>
            <a:off x="1600200" y="3716635"/>
            <a:ext cx="457200" cy="2286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21"/>
          <p:cNvSpPr>
            <a:spLocks noChangeArrowheads="1"/>
          </p:cNvSpPr>
          <p:nvPr/>
        </p:nvSpPr>
        <p:spPr bwMode="auto">
          <a:xfrm>
            <a:off x="1752600" y="3869035"/>
            <a:ext cx="457200" cy="2286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AutoShape 22"/>
          <p:cNvSpPr>
            <a:spLocks noChangeArrowheads="1"/>
          </p:cNvSpPr>
          <p:nvPr/>
        </p:nvSpPr>
        <p:spPr bwMode="auto">
          <a:xfrm>
            <a:off x="1905000" y="4021435"/>
            <a:ext cx="457200" cy="2286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3505200" y="394523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5181600" y="402143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1295400" y="3259435"/>
            <a:ext cx="153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Sales Planning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2057400" y="3488035"/>
            <a:ext cx="1435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Stock Mngmt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2743200" y="3869035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...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53" name="Oval 29"/>
          <p:cNvSpPr>
            <a:spLocks noChangeArrowheads="1"/>
          </p:cNvSpPr>
          <p:nvPr/>
        </p:nvSpPr>
        <p:spPr bwMode="auto">
          <a:xfrm>
            <a:off x="3810000" y="440243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Oval 30"/>
          <p:cNvSpPr>
            <a:spLocks noChangeArrowheads="1"/>
          </p:cNvSpPr>
          <p:nvPr/>
        </p:nvSpPr>
        <p:spPr bwMode="auto">
          <a:xfrm>
            <a:off x="3962400" y="455483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Oval 31"/>
          <p:cNvSpPr>
            <a:spLocks noChangeArrowheads="1"/>
          </p:cNvSpPr>
          <p:nvPr/>
        </p:nvSpPr>
        <p:spPr bwMode="auto">
          <a:xfrm>
            <a:off x="4114800" y="470723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AutoShape 32"/>
          <p:cNvSpPr>
            <a:spLocks noChangeArrowheads="1"/>
          </p:cNvSpPr>
          <p:nvPr/>
        </p:nvSpPr>
        <p:spPr bwMode="auto">
          <a:xfrm>
            <a:off x="3657600" y="3716635"/>
            <a:ext cx="457200" cy="2286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AutoShape 33"/>
          <p:cNvSpPr>
            <a:spLocks noChangeArrowheads="1"/>
          </p:cNvSpPr>
          <p:nvPr/>
        </p:nvSpPr>
        <p:spPr bwMode="auto">
          <a:xfrm>
            <a:off x="3810000" y="3869035"/>
            <a:ext cx="457200" cy="2286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AutoShape 34"/>
          <p:cNvSpPr>
            <a:spLocks noChangeArrowheads="1"/>
          </p:cNvSpPr>
          <p:nvPr/>
        </p:nvSpPr>
        <p:spPr bwMode="auto">
          <a:xfrm>
            <a:off x="3962400" y="4021435"/>
            <a:ext cx="457200" cy="2286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3352800" y="3259435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Suppliers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800600" y="3869035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...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267200" y="3564235"/>
            <a:ext cx="135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Debt Mngmt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62" name="Oval 39"/>
          <p:cNvSpPr>
            <a:spLocks noChangeArrowheads="1"/>
          </p:cNvSpPr>
          <p:nvPr/>
        </p:nvSpPr>
        <p:spPr bwMode="auto">
          <a:xfrm>
            <a:off x="5867400" y="447863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Oval 40"/>
          <p:cNvSpPr>
            <a:spLocks noChangeArrowheads="1"/>
          </p:cNvSpPr>
          <p:nvPr/>
        </p:nvSpPr>
        <p:spPr bwMode="auto">
          <a:xfrm>
            <a:off x="6019800" y="463103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Oval 41"/>
          <p:cNvSpPr>
            <a:spLocks noChangeArrowheads="1"/>
          </p:cNvSpPr>
          <p:nvPr/>
        </p:nvSpPr>
        <p:spPr bwMode="auto">
          <a:xfrm>
            <a:off x="6172200" y="478343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AutoShape 42"/>
          <p:cNvSpPr>
            <a:spLocks noChangeArrowheads="1"/>
          </p:cNvSpPr>
          <p:nvPr/>
        </p:nvSpPr>
        <p:spPr bwMode="auto">
          <a:xfrm>
            <a:off x="5715000" y="3792835"/>
            <a:ext cx="457200" cy="2286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AutoShape 43"/>
          <p:cNvSpPr>
            <a:spLocks noChangeArrowheads="1"/>
          </p:cNvSpPr>
          <p:nvPr/>
        </p:nvSpPr>
        <p:spPr bwMode="auto">
          <a:xfrm>
            <a:off x="5867400" y="3945235"/>
            <a:ext cx="457200" cy="2286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AutoShape 44"/>
          <p:cNvSpPr>
            <a:spLocks noChangeArrowheads="1"/>
          </p:cNvSpPr>
          <p:nvPr/>
        </p:nvSpPr>
        <p:spPr bwMode="auto">
          <a:xfrm>
            <a:off x="6019800" y="4097635"/>
            <a:ext cx="457200" cy="228600"/>
          </a:xfrm>
          <a:prstGeom prst="flowChart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Text Box 45"/>
          <p:cNvSpPr txBox="1">
            <a:spLocks noChangeArrowheads="1"/>
          </p:cNvSpPr>
          <p:nvPr/>
        </p:nvSpPr>
        <p:spPr bwMode="auto">
          <a:xfrm>
            <a:off x="5410200" y="3335635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Num. Control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69" name="Text Box 46"/>
          <p:cNvSpPr txBox="1">
            <a:spLocks noChangeArrowheads="1"/>
          </p:cNvSpPr>
          <p:nvPr/>
        </p:nvSpPr>
        <p:spPr bwMode="auto">
          <a:xfrm>
            <a:off x="6858000" y="3945235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...</a:t>
            </a:r>
            <a:endParaRPr lang="en-US" altLang="en-GB" sz="2400">
              <a:latin typeface="Times New Roman" pitchFamily="18" charset="0"/>
            </a:endParaRPr>
          </a:p>
        </p:txBody>
      </p:sp>
      <p:sp>
        <p:nvSpPr>
          <p:cNvPr id="26670" name="Text Box 47"/>
          <p:cNvSpPr txBox="1">
            <a:spLocks noChangeArrowheads="1"/>
          </p:cNvSpPr>
          <p:nvPr/>
        </p:nvSpPr>
        <p:spPr bwMode="auto">
          <a:xfrm>
            <a:off x="6172200" y="364043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GB">
                <a:latin typeface="Times New Roman" pitchFamily="18" charset="0"/>
              </a:rPr>
              <a:t>Inventory</a:t>
            </a:r>
            <a:endParaRPr lang="en-US" altLang="en-GB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28600" y="685800"/>
            <a:ext cx="8686800" cy="5581650"/>
            <a:chOff x="144" y="768"/>
            <a:chExt cx="5520" cy="35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4" y="768"/>
              <a:ext cx="5520" cy="3580"/>
              <a:chOff x="144" y="768"/>
              <a:chExt cx="5520" cy="3580"/>
            </a:xfrm>
          </p:grpSpPr>
          <p:sp>
            <p:nvSpPr>
              <p:cNvPr id="11269" name="Rectangle 6"/>
              <p:cNvSpPr>
                <a:spLocks noChangeArrowheads="1"/>
              </p:cNvSpPr>
              <p:nvPr/>
            </p:nvSpPr>
            <p:spPr bwMode="auto">
              <a:xfrm>
                <a:off x="1824" y="1920"/>
                <a:ext cx="1013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44" y="768"/>
                <a:ext cx="1042" cy="1267"/>
                <a:chOff x="277" y="1164"/>
                <a:chExt cx="1030" cy="1247"/>
              </a:xfrm>
            </p:grpSpPr>
            <p:sp>
              <p:nvSpPr>
                <p:cNvPr id="11329" name="Rectangle 8"/>
                <p:cNvSpPr>
                  <a:spLocks noChangeArrowheads="1"/>
                </p:cNvSpPr>
                <p:nvPr/>
              </p:nvSpPr>
              <p:spPr bwMode="auto">
                <a:xfrm>
                  <a:off x="277" y="1421"/>
                  <a:ext cx="1030" cy="990"/>
                </a:xfrm>
                <a:prstGeom prst="rect">
                  <a:avLst/>
                </a:prstGeom>
                <a:solidFill>
                  <a:srgbClr val="00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time_key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day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day_of_the_week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month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quarter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year</a:t>
                  </a:r>
                </a:p>
              </p:txBody>
            </p:sp>
            <p:sp>
              <p:nvSpPr>
                <p:cNvPr id="11330" name="Rectangle 9"/>
                <p:cNvSpPr>
                  <a:spLocks noChangeArrowheads="1"/>
                </p:cNvSpPr>
                <p:nvPr/>
              </p:nvSpPr>
              <p:spPr bwMode="auto">
                <a:xfrm>
                  <a:off x="277" y="1164"/>
                  <a:ext cx="377" cy="237"/>
                </a:xfrm>
                <a:prstGeom prst="rect">
                  <a:avLst/>
                </a:prstGeom>
                <a:solidFill>
                  <a:srgbClr val="00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>
                      <a:latin typeface="Times New Roman" pitchFamily="18" charset="0"/>
                    </a:rPr>
                    <a:t>time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3216" y="2544"/>
                <a:ext cx="1051" cy="1107"/>
                <a:chOff x="684" y="2196"/>
                <a:chExt cx="1039" cy="1090"/>
              </a:xfrm>
            </p:grpSpPr>
            <p:sp>
              <p:nvSpPr>
                <p:cNvPr id="11327" name="Rectangle 11"/>
                <p:cNvSpPr>
                  <a:spLocks noChangeArrowheads="1"/>
                </p:cNvSpPr>
                <p:nvPr/>
              </p:nvSpPr>
              <p:spPr bwMode="auto">
                <a:xfrm>
                  <a:off x="684" y="2450"/>
                  <a:ext cx="1039" cy="83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location_key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street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city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province_or_state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country</a:t>
                  </a:r>
                </a:p>
              </p:txBody>
            </p:sp>
            <p:sp>
              <p:nvSpPr>
                <p:cNvPr id="11328" name="Rectangle 12"/>
                <p:cNvSpPr>
                  <a:spLocks noChangeArrowheads="1"/>
                </p:cNvSpPr>
                <p:nvPr/>
              </p:nvSpPr>
              <p:spPr bwMode="auto">
                <a:xfrm>
                  <a:off x="684" y="2196"/>
                  <a:ext cx="584" cy="23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>
                      <a:latin typeface="Times New Roman" pitchFamily="18" charset="0"/>
                    </a:rPr>
                    <a:t>location</a:t>
                  </a:r>
                </a:p>
              </p:txBody>
            </p:sp>
          </p:grpSp>
          <p:sp>
            <p:nvSpPr>
              <p:cNvPr id="11272" name="Rectangle 13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077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Sales Fact Table</a:t>
                </a:r>
              </a:p>
            </p:txBody>
          </p:sp>
          <p:sp>
            <p:nvSpPr>
              <p:cNvPr id="11273" name="Rectangle 14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1008" cy="2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1009" cy="236"/>
              </a:xfrm>
              <a:prstGeom prst="rect">
                <a:avLst/>
              </a:prstGeom>
              <a:solidFill>
                <a:srgbClr val="00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itchFamily="18" charset="0"/>
                  </a:rPr>
                  <a:t>time_key</a:t>
                </a:r>
              </a:p>
            </p:txBody>
          </p:sp>
          <p:sp>
            <p:nvSpPr>
              <p:cNvPr id="11275" name="Rectangle 16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1008" cy="236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         item_key</a:t>
                </a:r>
              </a:p>
            </p:txBody>
          </p:sp>
          <p:sp>
            <p:nvSpPr>
              <p:cNvPr id="11276" name="Rectangle 17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1008" cy="2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8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1008" cy="41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dirty="0">
                    <a:latin typeface="Times New Roman" pitchFamily="18" charset="0"/>
                  </a:rPr>
                  <a:t>      </a:t>
                </a:r>
                <a:r>
                  <a:rPr lang="en-US" dirty="0" err="1">
                    <a:latin typeface="Times New Roman" pitchFamily="18" charset="0"/>
                  </a:rPr>
                  <a:t>branch_key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278" name="Rectangle 19"/>
              <p:cNvSpPr>
                <a:spLocks noChangeArrowheads="1"/>
              </p:cNvSpPr>
              <p:nvPr/>
            </p:nvSpPr>
            <p:spPr bwMode="auto">
              <a:xfrm>
                <a:off x="1824" y="2496"/>
                <a:ext cx="1008" cy="2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20"/>
              <p:cNvSpPr>
                <a:spLocks noChangeArrowheads="1"/>
              </p:cNvSpPr>
              <p:nvPr/>
            </p:nvSpPr>
            <p:spPr bwMode="auto">
              <a:xfrm>
                <a:off x="1823" y="2527"/>
                <a:ext cx="1012" cy="2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dirty="0">
                    <a:latin typeface="Times New Roman" pitchFamily="18" charset="0"/>
                  </a:rPr>
                  <a:t>    </a:t>
                </a:r>
                <a:r>
                  <a:rPr lang="en-US" dirty="0" err="1">
                    <a:latin typeface="Times New Roman" pitchFamily="18" charset="0"/>
                  </a:rPr>
                  <a:t>location_key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280" name="Rectangle 21"/>
              <p:cNvSpPr>
                <a:spLocks noChangeArrowheads="1"/>
              </p:cNvSpPr>
              <p:nvPr/>
            </p:nvSpPr>
            <p:spPr bwMode="auto">
              <a:xfrm>
                <a:off x="1802" y="2784"/>
                <a:ext cx="1030" cy="2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22"/>
              <p:cNvSpPr>
                <a:spLocks noChangeArrowheads="1"/>
              </p:cNvSpPr>
              <p:nvPr/>
            </p:nvSpPr>
            <p:spPr bwMode="auto">
              <a:xfrm>
                <a:off x="1824" y="2818"/>
                <a:ext cx="1004" cy="235"/>
              </a:xfrm>
              <a:prstGeom prst="rect">
                <a:avLst/>
              </a:prstGeom>
              <a:solidFill>
                <a:srgbClr val="FF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dirty="0">
                    <a:latin typeface="Times New Roman" pitchFamily="18" charset="0"/>
                  </a:rPr>
                  <a:t>        </a:t>
                </a:r>
                <a:r>
                  <a:rPr lang="en-US" dirty="0" err="1">
                    <a:latin typeface="Times New Roman" pitchFamily="18" charset="0"/>
                  </a:rPr>
                  <a:t>units_sold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282" name="Rectangle 23"/>
              <p:cNvSpPr>
                <a:spLocks noChangeArrowheads="1"/>
              </p:cNvSpPr>
              <p:nvPr/>
            </p:nvSpPr>
            <p:spPr bwMode="auto">
              <a:xfrm>
                <a:off x="1802" y="3072"/>
                <a:ext cx="1030" cy="29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Rectangle 24"/>
              <p:cNvSpPr>
                <a:spLocks noChangeArrowheads="1"/>
              </p:cNvSpPr>
              <p:nvPr/>
            </p:nvSpPr>
            <p:spPr bwMode="auto">
              <a:xfrm>
                <a:off x="1824" y="3098"/>
                <a:ext cx="1008" cy="235"/>
              </a:xfrm>
              <a:prstGeom prst="rect">
                <a:avLst/>
              </a:prstGeom>
              <a:solidFill>
                <a:srgbClr val="FF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dirty="0">
                    <a:latin typeface="Times New Roman" pitchFamily="18" charset="0"/>
                  </a:rPr>
                  <a:t>     </a:t>
                </a:r>
                <a:r>
                  <a:rPr lang="en-US" dirty="0" err="1">
                    <a:latin typeface="Times New Roman" pitchFamily="18" charset="0"/>
                  </a:rPr>
                  <a:t>dollars_sold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284" name="Rectangle 25"/>
              <p:cNvSpPr>
                <a:spLocks noChangeArrowheads="1"/>
              </p:cNvSpPr>
              <p:nvPr/>
            </p:nvSpPr>
            <p:spPr bwMode="auto">
              <a:xfrm>
                <a:off x="1802" y="3360"/>
                <a:ext cx="103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Rectangle 26"/>
              <p:cNvSpPr>
                <a:spLocks noChangeArrowheads="1"/>
              </p:cNvSpPr>
              <p:nvPr/>
            </p:nvSpPr>
            <p:spPr bwMode="auto">
              <a:xfrm>
                <a:off x="1812" y="3379"/>
                <a:ext cx="1008" cy="235"/>
              </a:xfrm>
              <a:prstGeom prst="rect">
                <a:avLst/>
              </a:prstGeom>
              <a:solidFill>
                <a:srgbClr val="FF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dirty="0">
                    <a:latin typeface="Times New Roman" pitchFamily="18" charset="0"/>
                  </a:rPr>
                  <a:t>         </a:t>
                </a:r>
                <a:r>
                  <a:rPr lang="en-US" dirty="0" err="1">
                    <a:latin typeface="Times New Roman" pitchFamily="18" charset="0"/>
                  </a:rPr>
                  <a:t>avg_sales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286" name="Rectangle 27"/>
              <p:cNvSpPr>
                <a:spLocks noChangeArrowheads="1"/>
              </p:cNvSpPr>
              <p:nvPr/>
            </p:nvSpPr>
            <p:spPr bwMode="auto">
              <a:xfrm>
                <a:off x="816" y="3600"/>
                <a:ext cx="768" cy="241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Measures</a:t>
                </a:r>
              </a:p>
            </p:txBody>
          </p:sp>
          <p:sp>
            <p:nvSpPr>
              <p:cNvPr id="11287" name="Line 28"/>
              <p:cNvSpPr>
                <a:spLocks noChangeShapeType="1"/>
              </p:cNvSpPr>
              <p:nvPr/>
            </p:nvSpPr>
            <p:spPr bwMode="auto">
              <a:xfrm flipV="1">
                <a:off x="1313" y="2928"/>
                <a:ext cx="485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8" name="Line 29"/>
              <p:cNvSpPr>
                <a:spLocks noChangeShapeType="1"/>
              </p:cNvSpPr>
              <p:nvPr/>
            </p:nvSpPr>
            <p:spPr bwMode="auto">
              <a:xfrm flipV="1">
                <a:off x="1301" y="3270"/>
                <a:ext cx="497" cy="3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30"/>
              <p:cNvSpPr>
                <a:spLocks noChangeShapeType="1"/>
              </p:cNvSpPr>
              <p:nvPr/>
            </p:nvSpPr>
            <p:spPr bwMode="auto">
              <a:xfrm flipV="1">
                <a:off x="1301" y="3502"/>
                <a:ext cx="57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Line 31"/>
              <p:cNvSpPr>
                <a:spLocks noChangeShapeType="1"/>
              </p:cNvSpPr>
              <p:nvPr/>
            </p:nvSpPr>
            <p:spPr bwMode="auto">
              <a:xfrm flipH="1">
                <a:off x="1034" y="2404"/>
                <a:ext cx="752" cy="46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1" name="Line 32"/>
              <p:cNvSpPr>
                <a:spLocks noChangeShapeType="1"/>
              </p:cNvSpPr>
              <p:nvPr/>
            </p:nvSpPr>
            <p:spPr bwMode="auto">
              <a:xfrm flipH="1" flipV="1">
                <a:off x="1200" y="1488"/>
                <a:ext cx="576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Line 33"/>
              <p:cNvSpPr>
                <a:spLocks noChangeShapeType="1"/>
              </p:cNvSpPr>
              <p:nvPr/>
            </p:nvSpPr>
            <p:spPr bwMode="auto">
              <a:xfrm>
                <a:off x="2880" y="2688"/>
                <a:ext cx="336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Line 34"/>
              <p:cNvSpPr>
                <a:spLocks noChangeShapeType="1"/>
              </p:cNvSpPr>
              <p:nvPr/>
            </p:nvSpPr>
            <p:spPr bwMode="auto">
              <a:xfrm flipV="1">
                <a:off x="2832" y="1728"/>
                <a:ext cx="480" cy="33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35"/>
              <p:cNvGrpSpPr>
                <a:grpSpLocks/>
              </p:cNvGrpSpPr>
              <p:nvPr/>
            </p:nvGrpSpPr>
            <p:grpSpPr bwMode="auto">
              <a:xfrm>
                <a:off x="3264" y="958"/>
                <a:ext cx="828" cy="1116"/>
                <a:chOff x="3796" y="1000"/>
                <a:chExt cx="819" cy="1098"/>
              </a:xfrm>
            </p:grpSpPr>
            <p:sp>
              <p:nvSpPr>
                <p:cNvPr id="11325" name="Rectangle 36"/>
                <p:cNvSpPr>
                  <a:spLocks noChangeArrowheads="1"/>
                </p:cNvSpPr>
                <p:nvPr/>
              </p:nvSpPr>
              <p:spPr bwMode="auto">
                <a:xfrm>
                  <a:off x="3796" y="1262"/>
                  <a:ext cx="819" cy="836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item_key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item_name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brand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type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supplier_type</a:t>
                  </a:r>
                </a:p>
              </p:txBody>
            </p:sp>
            <p:sp>
              <p:nvSpPr>
                <p:cNvPr id="1132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52" y="1000"/>
                  <a:ext cx="404" cy="256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item</a:t>
                  </a:r>
                </a:p>
              </p:txBody>
            </p:sp>
          </p:grpSp>
          <p:grpSp>
            <p:nvGrpSpPr>
              <p:cNvPr id="7" name="Group 38"/>
              <p:cNvGrpSpPr>
                <a:grpSpLocks/>
              </p:cNvGrpSpPr>
              <p:nvPr/>
            </p:nvGrpSpPr>
            <p:grpSpPr bwMode="auto">
              <a:xfrm>
                <a:off x="192" y="2496"/>
                <a:ext cx="820" cy="784"/>
                <a:chOff x="3896" y="2472"/>
                <a:chExt cx="810" cy="771"/>
              </a:xfrm>
            </p:grpSpPr>
            <p:sp>
              <p:nvSpPr>
                <p:cNvPr id="11323" name="Rectangle 39"/>
                <p:cNvSpPr>
                  <a:spLocks noChangeArrowheads="1"/>
                </p:cNvSpPr>
                <p:nvPr/>
              </p:nvSpPr>
              <p:spPr bwMode="auto">
                <a:xfrm>
                  <a:off x="3896" y="2716"/>
                  <a:ext cx="810" cy="527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branch_key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branch_name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branch_type</a:t>
                  </a:r>
                </a:p>
              </p:txBody>
            </p:sp>
            <p:sp>
              <p:nvSpPr>
                <p:cNvPr id="1132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905" y="2472"/>
                  <a:ext cx="512" cy="237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>
                      <a:latin typeface="Times New Roman" pitchFamily="18" charset="0"/>
                    </a:rPr>
                    <a:t>branch</a:t>
                  </a:r>
                </a:p>
              </p:txBody>
            </p:sp>
          </p:grpSp>
          <p:sp>
            <p:nvSpPr>
              <p:cNvPr id="11296" name="Rectangle 41"/>
              <p:cNvSpPr>
                <a:spLocks noChangeArrowheads="1"/>
              </p:cNvSpPr>
              <p:nvPr/>
            </p:nvSpPr>
            <p:spPr bwMode="auto">
              <a:xfrm>
                <a:off x="4417" y="1572"/>
                <a:ext cx="1013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Rectangle 42"/>
              <p:cNvSpPr>
                <a:spLocks noChangeArrowheads="1"/>
              </p:cNvSpPr>
              <p:nvPr/>
            </p:nvSpPr>
            <p:spPr bwMode="auto">
              <a:xfrm>
                <a:off x="4321" y="996"/>
                <a:ext cx="129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Shipping Fact Table</a:t>
                </a:r>
              </a:p>
            </p:txBody>
          </p:sp>
          <p:sp>
            <p:nvSpPr>
              <p:cNvPr id="11298" name="Rectangle 43"/>
              <p:cNvSpPr>
                <a:spLocks noChangeArrowheads="1"/>
              </p:cNvSpPr>
              <p:nvPr/>
            </p:nvSpPr>
            <p:spPr bwMode="auto">
              <a:xfrm>
                <a:off x="4417" y="1284"/>
                <a:ext cx="1008" cy="2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Rectangle 44"/>
              <p:cNvSpPr>
                <a:spLocks noChangeArrowheads="1"/>
              </p:cNvSpPr>
              <p:nvPr/>
            </p:nvSpPr>
            <p:spPr bwMode="auto">
              <a:xfrm>
                <a:off x="4417" y="1208"/>
                <a:ext cx="1009" cy="235"/>
              </a:xfrm>
              <a:prstGeom prst="rect">
                <a:avLst/>
              </a:prstGeom>
              <a:solidFill>
                <a:srgbClr val="00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pitchFamily="18" charset="0"/>
                  </a:rPr>
                  <a:t>time_key</a:t>
                </a:r>
              </a:p>
            </p:txBody>
          </p:sp>
          <p:sp>
            <p:nvSpPr>
              <p:cNvPr id="11300" name="Rectangle 45"/>
              <p:cNvSpPr>
                <a:spLocks noChangeArrowheads="1"/>
              </p:cNvSpPr>
              <p:nvPr/>
            </p:nvSpPr>
            <p:spPr bwMode="auto">
              <a:xfrm>
                <a:off x="4417" y="1496"/>
                <a:ext cx="1008" cy="23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         item_key</a:t>
                </a:r>
              </a:p>
            </p:txBody>
          </p:sp>
          <p:sp>
            <p:nvSpPr>
              <p:cNvPr id="11301" name="Rectangle 46"/>
              <p:cNvSpPr>
                <a:spLocks noChangeArrowheads="1"/>
              </p:cNvSpPr>
              <p:nvPr/>
            </p:nvSpPr>
            <p:spPr bwMode="auto">
              <a:xfrm>
                <a:off x="4417" y="1860"/>
                <a:ext cx="1008" cy="2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Rectangle 47"/>
              <p:cNvSpPr>
                <a:spLocks noChangeArrowheads="1"/>
              </p:cNvSpPr>
              <p:nvPr/>
            </p:nvSpPr>
            <p:spPr bwMode="auto">
              <a:xfrm>
                <a:off x="4405" y="1697"/>
                <a:ext cx="1008" cy="41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pPr eaLnBrk="0" hangingPunct="0"/>
                <a:r>
                  <a:rPr lang="en-US" dirty="0">
                    <a:latin typeface="Times New Roman" pitchFamily="18" charset="0"/>
                  </a:rPr>
                  <a:t>     </a:t>
                </a:r>
                <a:r>
                  <a:rPr lang="en-US" dirty="0" err="1">
                    <a:latin typeface="Times New Roman" pitchFamily="18" charset="0"/>
                  </a:rPr>
                  <a:t>shipper_key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303" name="Rectangle 48"/>
              <p:cNvSpPr>
                <a:spLocks noChangeArrowheads="1"/>
              </p:cNvSpPr>
              <p:nvPr/>
            </p:nvSpPr>
            <p:spPr bwMode="auto">
              <a:xfrm>
                <a:off x="4417" y="2148"/>
                <a:ext cx="1008" cy="2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49"/>
              <p:cNvSpPr>
                <a:spLocks noChangeArrowheads="1"/>
              </p:cNvSpPr>
              <p:nvPr/>
            </p:nvSpPr>
            <p:spPr bwMode="auto">
              <a:xfrm>
                <a:off x="4416" y="2160"/>
                <a:ext cx="1013" cy="235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dirty="0">
                    <a:latin typeface="Times New Roman" pitchFamily="18" charset="0"/>
                  </a:rPr>
                  <a:t>  </a:t>
                </a:r>
                <a:r>
                  <a:rPr lang="en-US" dirty="0" err="1">
                    <a:latin typeface="Times New Roman" pitchFamily="18" charset="0"/>
                  </a:rPr>
                  <a:t>from_location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305" name="Rectangle 50"/>
              <p:cNvSpPr>
                <a:spLocks noChangeArrowheads="1"/>
              </p:cNvSpPr>
              <p:nvPr/>
            </p:nvSpPr>
            <p:spPr bwMode="auto">
              <a:xfrm>
                <a:off x="4395" y="2436"/>
                <a:ext cx="1030" cy="2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Rectangle 51"/>
              <p:cNvSpPr>
                <a:spLocks noChangeArrowheads="1"/>
              </p:cNvSpPr>
              <p:nvPr/>
            </p:nvSpPr>
            <p:spPr bwMode="auto">
              <a:xfrm>
                <a:off x="4417" y="2484"/>
                <a:ext cx="989" cy="235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dirty="0">
                    <a:latin typeface="Times New Roman" pitchFamily="18" charset="0"/>
                  </a:rPr>
                  <a:t>      </a:t>
                </a:r>
                <a:r>
                  <a:rPr lang="en-US" dirty="0" err="1">
                    <a:latin typeface="Times New Roman" pitchFamily="18" charset="0"/>
                  </a:rPr>
                  <a:t>to_location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307" name="Rectangle 52"/>
              <p:cNvSpPr>
                <a:spLocks noChangeArrowheads="1"/>
              </p:cNvSpPr>
              <p:nvPr/>
            </p:nvSpPr>
            <p:spPr bwMode="auto">
              <a:xfrm>
                <a:off x="4395" y="2724"/>
                <a:ext cx="1030" cy="29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Rectangle 53"/>
              <p:cNvSpPr>
                <a:spLocks noChangeArrowheads="1"/>
              </p:cNvSpPr>
              <p:nvPr/>
            </p:nvSpPr>
            <p:spPr bwMode="auto">
              <a:xfrm>
                <a:off x="4417" y="2750"/>
                <a:ext cx="1001" cy="236"/>
              </a:xfrm>
              <a:prstGeom prst="rect">
                <a:avLst/>
              </a:prstGeom>
              <a:solidFill>
                <a:srgbClr val="FF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     dollars_cost</a:t>
                </a:r>
              </a:p>
            </p:txBody>
          </p:sp>
          <p:sp>
            <p:nvSpPr>
              <p:cNvPr id="11309" name="Rectangle 54"/>
              <p:cNvSpPr>
                <a:spLocks noChangeArrowheads="1"/>
              </p:cNvSpPr>
              <p:nvPr/>
            </p:nvSpPr>
            <p:spPr bwMode="auto">
              <a:xfrm>
                <a:off x="4395" y="3012"/>
                <a:ext cx="1030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Rectangle 55"/>
              <p:cNvSpPr>
                <a:spLocks noChangeArrowheads="1"/>
              </p:cNvSpPr>
              <p:nvPr/>
            </p:nvSpPr>
            <p:spPr bwMode="auto">
              <a:xfrm>
                <a:off x="4405" y="3031"/>
                <a:ext cx="1033" cy="236"/>
              </a:xfrm>
              <a:prstGeom prst="rect">
                <a:avLst/>
              </a:prstGeom>
              <a:solidFill>
                <a:srgbClr val="FF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   units_shipped</a:t>
                </a:r>
              </a:p>
            </p:txBody>
          </p:sp>
          <p:sp>
            <p:nvSpPr>
              <p:cNvPr id="11311" name="Line 56"/>
              <p:cNvSpPr>
                <a:spLocks noChangeShapeType="1"/>
              </p:cNvSpPr>
              <p:nvPr/>
            </p:nvSpPr>
            <p:spPr bwMode="auto">
              <a:xfrm flipH="1" flipV="1">
                <a:off x="4176" y="960"/>
                <a:ext cx="24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12" name="Line 57"/>
              <p:cNvSpPr>
                <a:spLocks noChangeShapeType="1"/>
              </p:cNvSpPr>
              <p:nvPr/>
            </p:nvSpPr>
            <p:spPr bwMode="auto">
              <a:xfrm flipH="1">
                <a:off x="1200" y="960"/>
                <a:ext cx="57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13" name="Line 58"/>
              <p:cNvSpPr>
                <a:spLocks noChangeShapeType="1"/>
              </p:cNvSpPr>
              <p:nvPr/>
            </p:nvSpPr>
            <p:spPr bwMode="auto">
              <a:xfrm flipH="1" flipV="1">
                <a:off x="4080" y="1440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14" name="Line 59"/>
              <p:cNvSpPr>
                <a:spLocks noChangeShapeType="1"/>
              </p:cNvSpPr>
              <p:nvPr/>
            </p:nvSpPr>
            <p:spPr bwMode="auto">
              <a:xfrm flipH="1">
                <a:off x="3936" y="2304"/>
                <a:ext cx="43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15" name="Line 60"/>
              <p:cNvSpPr>
                <a:spLocks noChangeShapeType="1"/>
              </p:cNvSpPr>
              <p:nvPr/>
            </p:nvSpPr>
            <p:spPr bwMode="auto">
              <a:xfrm flipH="1">
                <a:off x="4080" y="2640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16" name="Line 61"/>
              <p:cNvSpPr>
                <a:spLocks noChangeShapeType="1"/>
              </p:cNvSpPr>
              <p:nvPr/>
            </p:nvSpPr>
            <p:spPr bwMode="auto">
              <a:xfrm>
                <a:off x="5664" y="2016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8" name="Group 62"/>
              <p:cNvGrpSpPr>
                <a:grpSpLocks/>
              </p:cNvGrpSpPr>
              <p:nvPr/>
            </p:nvGrpSpPr>
            <p:grpSpPr bwMode="auto">
              <a:xfrm>
                <a:off x="4793" y="3408"/>
                <a:ext cx="857" cy="940"/>
                <a:chOff x="3889" y="2472"/>
                <a:chExt cx="846" cy="923"/>
              </a:xfrm>
            </p:grpSpPr>
            <p:sp>
              <p:nvSpPr>
                <p:cNvPr id="11321" name="Rectangle 63"/>
                <p:cNvSpPr>
                  <a:spLocks noChangeArrowheads="1"/>
                </p:cNvSpPr>
                <p:nvPr/>
              </p:nvSpPr>
              <p:spPr bwMode="auto">
                <a:xfrm>
                  <a:off x="3896" y="2715"/>
                  <a:ext cx="839" cy="68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shipper_key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shipper_name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location_key</a:t>
                  </a:r>
                </a:p>
                <a:p>
                  <a:pPr eaLnBrk="0" hangingPunct="0"/>
                  <a:r>
                    <a:rPr lang="en-US" sz="1600">
                      <a:latin typeface="Times New Roman" pitchFamily="18" charset="0"/>
                    </a:rPr>
                    <a:t>shipper_type</a:t>
                  </a:r>
                </a:p>
              </p:txBody>
            </p:sp>
            <p:sp>
              <p:nvSpPr>
                <p:cNvPr id="1132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889" y="2472"/>
                  <a:ext cx="544" cy="237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>
                      <a:latin typeface="Times New Roman" pitchFamily="18" charset="0"/>
                    </a:rPr>
                    <a:t>shipper</a:t>
                  </a:r>
                </a:p>
              </p:txBody>
            </p:sp>
          </p:grpSp>
          <p:sp>
            <p:nvSpPr>
              <p:cNvPr id="11318" name="Line 65"/>
              <p:cNvSpPr>
                <a:spLocks noChangeShapeType="1"/>
              </p:cNvSpPr>
              <p:nvPr/>
            </p:nvSpPr>
            <p:spPr bwMode="auto">
              <a:xfrm flipH="1">
                <a:off x="5424" y="3024"/>
                <a:ext cx="24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19" name="Line 66"/>
              <p:cNvSpPr>
                <a:spLocks noChangeShapeType="1"/>
              </p:cNvSpPr>
              <p:nvPr/>
            </p:nvSpPr>
            <p:spPr bwMode="auto">
              <a:xfrm>
                <a:off x="5424" y="201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20" name="Line 67"/>
              <p:cNvSpPr>
                <a:spLocks noChangeShapeType="1"/>
              </p:cNvSpPr>
              <p:nvPr/>
            </p:nvSpPr>
            <p:spPr bwMode="auto">
              <a:xfrm flipH="1" flipV="1">
                <a:off x="3696" y="3648"/>
                <a:ext cx="1104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268" name="Line 68"/>
            <p:cNvSpPr>
              <a:spLocks noChangeShapeType="1"/>
            </p:cNvSpPr>
            <p:nvPr/>
          </p:nvSpPr>
          <p:spPr bwMode="auto">
            <a:xfrm flipH="1">
              <a:off x="1728" y="960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31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GB" sz="3000" b="1" dirty="0" smtClean="0">
                <a:solidFill>
                  <a:schemeClr val="accent3">
                    <a:lumMod val="75000"/>
                  </a:schemeClr>
                </a:solidFill>
              </a:rPr>
              <a:t>OLAP Operations in Multidimensional Data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371600"/>
            <a:ext cx="78969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 How are concept </a:t>
            </a:r>
            <a:r>
              <a:rPr lang="en-US" sz="3200" dirty="0" smtClean="0">
                <a:solidFill>
                  <a:schemeClr val="tx2"/>
                </a:solidFill>
              </a:rPr>
              <a:t>hierarchies</a:t>
            </a:r>
            <a:r>
              <a:rPr lang="en-US" sz="3200" dirty="0" smtClean="0"/>
              <a:t> useful in OLAP?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Roll-up :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Drill- down :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Slice and dice :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 Pivot (rotate)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657600"/>
            <a:ext cx="3505200" cy="294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838200"/>
            <a:ext cx="36480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32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GB" sz="3000" b="1" dirty="0" smtClean="0">
                <a:solidFill>
                  <a:schemeClr val="accent3">
                    <a:lumMod val="75000"/>
                  </a:schemeClr>
                </a:solidFill>
              </a:rPr>
              <a:t>OLAP Operations : roll-up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33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GB" sz="3000" b="1" dirty="0" smtClean="0">
                <a:solidFill>
                  <a:schemeClr val="accent3">
                    <a:lumMod val="75000"/>
                  </a:schemeClr>
                </a:solidFill>
              </a:rPr>
              <a:t>OLAP Operations : drill-down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3505200" cy="294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057400"/>
            <a:ext cx="31623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3657600" y="2667000"/>
            <a:ext cx="1600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drill-down </a:t>
            </a:r>
            <a:r>
              <a:rPr lang="en-US" sz="1200" dirty="0" smtClean="0">
                <a:solidFill>
                  <a:schemeClr val="tx1"/>
                </a:solidFill>
              </a:rPr>
              <a:t>on time (from quarters to months)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3429000" y="2514600"/>
            <a:ext cx="462944" cy="2863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</p:cNvCxnSpPr>
          <p:nvPr/>
        </p:nvCxnSpPr>
        <p:spPr>
          <a:xfrm rot="16200000" flipH="1">
            <a:off x="5111773" y="3359172"/>
            <a:ext cx="362513" cy="5391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911321"/>
            <a:ext cx="3505200" cy="294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09600"/>
            <a:ext cx="5105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34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GB" sz="3000" b="1" dirty="0" smtClean="0">
                <a:solidFill>
                  <a:schemeClr val="accent3">
                    <a:lumMod val="75000"/>
                  </a:schemeClr>
                </a:solidFill>
              </a:rPr>
              <a:t>OLAP Operations : 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685800"/>
            <a:ext cx="3505200" cy="294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35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GB" sz="3000" b="1" dirty="0" smtClean="0">
                <a:solidFill>
                  <a:schemeClr val="accent3">
                    <a:lumMod val="75000"/>
                  </a:schemeClr>
                </a:solidFill>
              </a:rPr>
              <a:t>OLAP Operations : slice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95600"/>
            <a:ext cx="3848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36</a:t>
            </a:fld>
            <a:endParaRPr lang="th-TH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GB" sz="3000" b="1" dirty="0" smtClean="0">
                <a:solidFill>
                  <a:schemeClr val="accent3">
                    <a:lumMod val="75000"/>
                  </a:schemeClr>
                </a:solidFill>
              </a:rPr>
              <a:t>OLAP Operations : pivot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66800"/>
            <a:ext cx="26955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581400"/>
            <a:ext cx="35528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A1E7-DC8C-463F-B154-EE7ACD518510}" type="slidenum">
              <a:rPr lang="en-US" altLang="en-US"/>
              <a:pPr>
                <a:defRPr/>
              </a:pPr>
              <a:t>37</a:t>
            </a:fld>
            <a:endParaRPr lang="th-TH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82212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Review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Data mining definitions, applications, issues, classifications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Data warehouse, architecture, benefits, DSS, preprocessing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data cube, OLAP operations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 Read Chapter 1, 2, 3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Questions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Next week quiz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 ( 10-20 )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4408F-7FCB-454E-9B09-30DC0D4310F6}" type="slidenum">
              <a:rPr lang="en-US" altLang="en-US"/>
              <a:pPr>
                <a:defRPr/>
              </a:pPr>
              <a:t>4</a:t>
            </a:fld>
            <a:endParaRPr lang="th-TH" alt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532812" cy="882650"/>
          </a:xfrm>
        </p:spPr>
        <p:txBody>
          <a:bodyPr/>
          <a:lstStyle/>
          <a:p>
            <a:pPr eaLnBrk="1" hangingPunct="1"/>
            <a:r>
              <a:rPr lang="en-US" altLang="en-GB" dirty="0" smtClean="0"/>
              <a:t>Goal: Unified Access to Data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5861050" y="2894013"/>
            <a:ext cx="1676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4"/>
          <p:cNvSpPr>
            <a:spLocks noChangeShapeType="1"/>
          </p:cNvSpPr>
          <p:nvPr/>
        </p:nvSpPr>
        <p:spPr bwMode="auto">
          <a:xfrm flipV="1">
            <a:off x="2203450" y="2894013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5"/>
          <p:cNvSpPr>
            <a:spLocks noChangeShapeType="1"/>
          </p:cNvSpPr>
          <p:nvPr/>
        </p:nvSpPr>
        <p:spPr bwMode="auto">
          <a:xfrm>
            <a:off x="4870450" y="2894013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6"/>
          <p:cNvSpPr>
            <a:spLocks noChangeShapeType="1"/>
          </p:cNvSpPr>
          <p:nvPr/>
        </p:nvSpPr>
        <p:spPr bwMode="auto">
          <a:xfrm flipH="1">
            <a:off x="3803650" y="289401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2362200"/>
            <a:ext cx="3263900" cy="520700"/>
            <a:chOff x="1876" y="1393"/>
            <a:chExt cx="2056" cy="328"/>
          </a:xfrm>
        </p:grpSpPr>
        <p:sp>
          <p:nvSpPr>
            <p:cNvPr id="2289" name="Rectangle 8"/>
            <p:cNvSpPr>
              <a:spLocks noChangeArrowheads="1"/>
            </p:cNvSpPr>
            <p:nvPr/>
          </p:nvSpPr>
          <p:spPr bwMode="auto">
            <a:xfrm>
              <a:off x="1876" y="1393"/>
              <a:ext cx="2056" cy="32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0" name="Rectangle 9"/>
            <p:cNvSpPr>
              <a:spLocks noChangeArrowheads="1"/>
            </p:cNvSpPr>
            <p:nvPr/>
          </p:nvSpPr>
          <p:spPr bwMode="auto">
            <a:xfrm>
              <a:off x="1945" y="1432"/>
              <a:ext cx="1918" cy="25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GB" sz="2000">
                  <a:latin typeface="Arial Rounded MT Bold" pitchFamily="34" charset="0"/>
                </a:rPr>
                <a:t>Integration System</a:t>
              </a:r>
            </a:p>
          </p:txBody>
        </p:sp>
      </p:grp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4641850" y="175101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84213" y="47244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·"/>
            </a:pPr>
            <a:r>
              <a:rPr lang="en-US" altLang="en-GB" sz="2800">
                <a:latin typeface="Times New Roman" pitchFamily="18" charset="0"/>
              </a:rPr>
              <a:t>Collects and combines information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·"/>
            </a:pPr>
            <a:r>
              <a:rPr lang="en-US" altLang="en-GB" sz="2800">
                <a:latin typeface="Times New Roman" pitchFamily="18" charset="0"/>
              </a:rPr>
              <a:t>Provides integrated view, uniform user interface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·"/>
            </a:pPr>
            <a:r>
              <a:rPr lang="en-US" altLang="en-GB" sz="2800">
                <a:latin typeface="Times New Roman" pitchFamily="18" charset="0"/>
              </a:rPr>
              <a:t>Supports sharing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9725" y="3349625"/>
            <a:ext cx="2014538" cy="1303338"/>
            <a:chOff x="218" y="2015"/>
            <a:chExt cx="1269" cy="821"/>
          </a:xfrm>
        </p:grpSpPr>
        <p:sp>
          <p:nvSpPr>
            <p:cNvPr id="2287" name="Freeform 13"/>
            <p:cNvSpPr>
              <a:spLocks/>
            </p:cNvSpPr>
            <p:nvPr/>
          </p:nvSpPr>
          <p:spPr bwMode="auto">
            <a:xfrm>
              <a:off x="218" y="2015"/>
              <a:ext cx="1269" cy="821"/>
            </a:xfrm>
            <a:custGeom>
              <a:avLst/>
              <a:gdLst>
                <a:gd name="T0" fmla="*/ 152 w 1269"/>
                <a:gd name="T1" fmla="*/ 217 h 821"/>
                <a:gd name="T2" fmla="*/ 69 w 1269"/>
                <a:gd name="T3" fmla="*/ 267 h 821"/>
                <a:gd name="T4" fmla="*/ 27 w 1269"/>
                <a:gd name="T5" fmla="*/ 352 h 821"/>
                <a:gd name="T6" fmla="*/ 110 w 1269"/>
                <a:gd name="T7" fmla="*/ 385 h 821"/>
                <a:gd name="T8" fmla="*/ 138 w 1269"/>
                <a:gd name="T9" fmla="*/ 402 h 821"/>
                <a:gd name="T10" fmla="*/ 55 w 1269"/>
                <a:gd name="T11" fmla="*/ 484 h 821"/>
                <a:gd name="T12" fmla="*/ 0 w 1269"/>
                <a:gd name="T13" fmla="*/ 585 h 821"/>
                <a:gd name="T14" fmla="*/ 41 w 1269"/>
                <a:gd name="T15" fmla="*/ 669 h 821"/>
                <a:gd name="T16" fmla="*/ 124 w 1269"/>
                <a:gd name="T17" fmla="*/ 669 h 821"/>
                <a:gd name="T18" fmla="*/ 164 w 1269"/>
                <a:gd name="T19" fmla="*/ 701 h 821"/>
                <a:gd name="T20" fmla="*/ 206 w 1269"/>
                <a:gd name="T21" fmla="*/ 768 h 821"/>
                <a:gd name="T22" fmla="*/ 289 w 1269"/>
                <a:gd name="T23" fmla="*/ 802 h 821"/>
                <a:gd name="T24" fmla="*/ 372 w 1269"/>
                <a:gd name="T25" fmla="*/ 802 h 821"/>
                <a:gd name="T26" fmla="*/ 455 w 1269"/>
                <a:gd name="T27" fmla="*/ 768 h 821"/>
                <a:gd name="T28" fmla="*/ 523 w 1269"/>
                <a:gd name="T29" fmla="*/ 736 h 821"/>
                <a:gd name="T30" fmla="*/ 606 w 1269"/>
                <a:gd name="T31" fmla="*/ 768 h 821"/>
                <a:gd name="T32" fmla="*/ 689 w 1269"/>
                <a:gd name="T33" fmla="*/ 785 h 821"/>
                <a:gd name="T34" fmla="*/ 772 w 1269"/>
                <a:gd name="T35" fmla="*/ 768 h 821"/>
                <a:gd name="T36" fmla="*/ 840 w 1269"/>
                <a:gd name="T37" fmla="*/ 701 h 821"/>
                <a:gd name="T38" fmla="*/ 909 w 1269"/>
                <a:gd name="T39" fmla="*/ 684 h 821"/>
                <a:gd name="T40" fmla="*/ 992 w 1269"/>
                <a:gd name="T41" fmla="*/ 701 h 821"/>
                <a:gd name="T42" fmla="*/ 1075 w 1269"/>
                <a:gd name="T43" fmla="*/ 701 h 821"/>
                <a:gd name="T44" fmla="*/ 1143 w 1269"/>
                <a:gd name="T45" fmla="*/ 619 h 821"/>
                <a:gd name="T46" fmla="*/ 1171 w 1269"/>
                <a:gd name="T47" fmla="*/ 518 h 821"/>
                <a:gd name="T48" fmla="*/ 1254 w 1269"/>
                <a:gd name="T49" fmla="*/ 484 h 821"/>
                <a:gd name="T50" fmla="*/ 1240 w 1269"/>
                <a:gd name="T51" fmla="*/ 385 h 821"/>
                <a:gd name="T52" fmla="*/ 1157 w 1269"/>
                <a:gd name="T53" fmla="*/ 301 h 821"/>
                <a:gd name="T54" fmla="*/ 1075 w 1269"/>
                <a:gd name="T55" fmla="*/ 234 h 821"/>
                <a:gd name="T56" fmla="*/ 1103 w 1269"/>
                <a:gd name="T57" fmla="*/ 183 h 821"/>
                <a:gd name="T58" fmla="*/ 1115 w 1269"/>
                <a:gd name="T59" fmla="*/ 83 h 821"/>
                <a:gd name="T60" fmla="*/ 1033 w 1269"/>
                <a:gd name="T61" fmla="*/ 51 h 821"/>
                <a:gd name="T62" fmla="*/ 951 w 1269"/>
                <a:gd name="T63" fmla="*/ 51 h 821"/>
                <a:gd name="T64" fmla="*/ 909 w 1269"/>
                <a:gd name="T65" fmla="*/ 17 h 821"/>
                <a:gd name="T66" fmla="*/ 812 w 1269"/>
                <a:gd name="T67" fmla="*/ 0 h 821"/>
                <a:gd name="T68" fmla="*/ 730 w 1269"/>
                <a:gd name="T69" fmla="*/ 0 h 821"/>
                <a:gd name="T70" fmla="*/ 647 w 1269"/>
                <a:gd name="T71" fmla="*/ 34 h 821"/>
                <a:gd name="T72" fmla="*/ 564 w 1269"/>
                <a:gd name="T73" fmla="*/ 51 h 821"/>
                <a:gd name="T74" fmla="*/ 523 w 1269"/>
                <a:gd name="T75" fmla="*/ 51 h 821"/>
                <a:gd name="T76" fmla="*/ 441 w 1269"/>
                <a:gd name="T77" fmla="*/ 17 h 821"/>
                <a:gd name="T78" fmla="*/ 358 w 1269"/>
                <a:gd name="T79" fmla="*/ 17 h 821"/>
                <a:gd name="T80" fmla="*/ 275 w 1269"/>
                <a:gd name="T81" fmla="*/ 34 h 821"/>
                <a:gd name="T82" fmla="*/ 192 w 1269"/>
                <a:gd name="T83" fmla="*/ 100 h 821"/>
                <a:gd name="T84" fmla="*/ 164 w 1269"/>
                <a:gd name="T85" fmla="*/ 200 h 82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69"/>
                <a:gd name="T130" fmla="*/ 0 h 821"/>
                <a:gd name="T131" fmla="*/ 1269 w 1269"/>
                <a:gd name="T132" fmla="*/ 821 h 82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69" h="821">
                  <a:moveTo>
                    <a:pt x="178" y="251"/>
                  </a:moveTo>
                  <a:lnTo>
                    <a:pt x="178" y="217"/>
                  </a:lnTo>
                  <a:lnTo>
                    <a:pt x="152" y="217"/>
                  </a:lnTo>
                  <a:lnTo>
                    <a:pt x="124" y="234"/>
                  </a:lnTo>
                  <a:lnTo>
                    <a:pt x="96" y="251"/>
                  </a:lnTo>
                  <a:lnTo>
                    <a:pt x="69" y="267"/>
                  </a:lnTo>
                  <a:lnTo>
                    <a:pt x="41" y="284"/>
                  </a:lnTo>
                  <a:lnTo>
                    <a:pt x="27" y="318"/>
                  </a:lnTo>
                  <a:lnTo>
                    <a:pt x="27" y="352"/>
                  </a:lnTo>
                  <a:lnTo>
                    <a:pt x="55" y="368"/>
                  </a:lnTo>
                  <a:lnTo>
                    <a:pt x="82" y="385"/>
                  </a:lnTo>
                  <a:lnTo>
                    <a:pt x="110" y="385"/>
                  </a:lnTo>
                  <a:lnTo>
                    <a:pt x="138" y="385"/>
                  </a:lnTo>
                  <a:lnTo>
                    <a:pt x="164" y="402"/>
                  </a:lnTo>
                  <a:lnTo>
                    <a:pt x="138" y="402"/>
                  </a:lnTo>
                  <a:lnTo>
                    <a:pt x="110" y="434"/>
                  </a:lnTo>
                  <a:lnTo>
                    <a:pt x="82" y="451"/>
                  </a:lnTo>
                  <a:lnTo>
                    <a:pt x="55" y="484"/>
                  </a:lnTo>
                  <a:lnTo>
                    <a:pt x="27" y="518"/>
                  </a:lnTo>
                  <a:lnTo>
                    <a:pt x="13" y="552"/>
                  </a:lnTo>
                  <a:lnTo>
                    <a:pt x="0" y="585"/>
                  </a:lnTo>
                  <a:lnTo>
                    <a:pt x="0" y="619"/>
                  </a:lnTo>
                  <a:lnTo>
                    <a:pt x="13" y="669"/>
                  </a:lnTo>
                  <a:lnTo>
                    <a:pt x="41" y="669"/>
                  </a:lnTo>
                  <a:lnTo>
                    <a:pt x="69" y="669"/>
                  </a:lnTo>
                  <a:lnTo>
                    <a:pt x="96" y="669"/>
                  </a:lnTo>
                  <a:lnTo>
                    <a:pt x="124" y="669"/>
                  </a:lnTo>
                  <a:lnTo>
                    <a:pt x="152" y="669"/>
                  </a:lnTo>
                  <a:lnTo>
                    <a:pt x="178" y="669"/>
                  </a:lnTo>
                  <a:lnTo>
                    <a:pt x="164" y="701"/>
                  </a:lnTo>
                  <a:lnTo>
                    <a:pt x="164" y="736"/>
                  </a:lnTo>
                  <a:lnTo>
                    <a:pt x="178" y="768"/>
                  </a:lnTo>
                  <a:lnTo>
                    <a:pt x="206" y="768"/>
                  </a:lnTo>
                  <a:lnTo>
                    <a:pt x="234" y="785"/>
                  </a:lnTo>
                  <a:lnTo>
                    <a:pt x="261" y="802"/>
                  </a:lnTo>
                  <a:lnTo>
                    <a:pt x="289" y="802"/>
                  </a:lnTo>
                  <a:lnTo>
                    <a:pt x="317" y="820"/>
                  </a:lnTo>
                  <a:lnTo>
                    <a:pt x="344" y="820"/>
                  </a:lnTo>
                  <a:lnTo>
                    <a:pt x="372" y="802"/>
                  </a:lnTo>
                  <a:lnTo>
                    <a:pt x="399" y="802"/>
                  </a:lnTo>
                  <a:lnTo>
                    <a:pt x="427" y="785"/>
                  </a:lnTo>
                  <a:lnTo>
                    <a:pt x="455" y="768"/>
                  </a:lnTo>
                  <a:lnTo>
                    <a:pt x="469" y="736"/>
                  </a:lnTo>
                  <a:lnTo>
                    <a:pt x="495" y="719"/>
                  </a:lnTo>
                  <a:lnTo>
                    <a:pt x="523" y="736"/>
                  </a:lnTo>
                  <a:lnTo>
                    <a:pt x="551" y="753"/>
                  </a:lnTo>
                  <a:lnTo>
                    <a:pt x="578" y="753"/>
                  </a:lnTo>
                  <a:lnTo>
                    <a:pt x="606" y="768"/>
                  </a:lnTo>
                  <a:lnTo>
                    <a:pt x="634" y="768"/>
                  </a:lnTo>
                  <a:lnTo>
                    <a:pt x="661" y="785"/>
                  </a:lnTo>
                  <a:lnTo>
                    <a:pt x="689" y="785"/>
                  </a:lnTo>
                  <a:lnTo>
                    <a:pt x="716" y="785"/>
                  </a:lnTo>
                  <a:lnTo>
                    <a:pt x="744" y="785"/>
                  </a:lnTo>
                  <a:lnTo>
                    <a:pt x="772" y="768"/>
                  </a:lnTo>
                  <a:lnTo>
                    <a:pt x="798" y="753"/>
                  </a:lnTo>
                  <a:lnTo>
                    <a:pt x="812" y="719"/>
                  </a:lnTo>
                  <a:lnTo>
                    <a:pt x="840" y="701"/>
                  </a:lnTo>
                  <a:lnTo>
                    <a:pt x="854" y="669"/>
                  </a:lnTo>
                  <a:lnTo>
                    <a:pt x="881" y="669"/>
                  </a:lnTo>
                  <a:lnTo>
                    <a:pt x="909" y="684"/>
                  </a:lnTo>
                  <a:lnTo>
                    <a:pt x="937" y="684"/>
                  </a:lnTo>
                  <a:lnTo>
                    <a:pt x="964" y="701"/>
                  </a:lnTo>
                  <a:lnTo>
                    <a:pt x="992" y="701"/>
                  </a:lnTo>
                  <a:lnTo>
                    <a:pt x="1020" y="719"/>
                  </a:lnTo>
                  <a:lnTo>
                    <a:pt x="1047" y="701"/>
                  </a:lnTo>
                  <a:lnTo>
                    <a:pt x="1075" y="701"/>
                  </a:lnTo>
                  <a:lnTo>
                    <a:pt x="1103" y="684"/>
                  </a:lnTo>
                  <a:lnTo>
                    <a:pt x="1129" y="653"/>
                  </a:lnTo>
                  <a:lnTo>
                    <a:pt x="1143" y="619"/>
                  </a:lnTo>
                  <a:lnTo>
                    <a:pt x="1157" y="585"/>
                  </a:lnTo>
                  <a:lnTo>
                    <a:pt x="1171" y="552"/>
                  </a:lnTo>
                  <a:lnTo>
                    <a:pt x="1171" y="518"/>
                  </a:lnTo>
                  <a:lnTo>
                    <a:pt x="1198" y="518"/>
                  </a:lnTo>
                  <a:lnTo>
                    <a:pt x="1226" y="501"/>
                  </a:lnTo>
                  <a:lnTo>
                    <a:pt x="1254" y="484"/>
                  </a:lnTo>
                  <a:lnTo>
                    <a:pt x="1268" y="451"/>
                  </a:lnTo>
                  <a:lnTo>
                    <a:pt x="1254" y="417"/>
                  </a:lnTo>
                  <a:lnTo>
                    <a:pt x="1240" y="385"/>
                  </a:lnTo>
                  <a:lnTo>
                    <a:pt x="1212" y="352"/>
                  </a:lnTo>
                  <a:lnTo>
                    <a:pt x="1185" y="318"/>
                  </a:lnTo>
                  <a:lnTo>
                    <a:pt x="1157" y="301"/>
                  </a:lnTo>
                  <a:lnTo>
                    <a:pt x="1129" y="267"/>
                  </a:lnTo>
                  <a:lnTo>
                    <a:pt x="1103" y="251"/>
                  </a:lnTo>
                  <a:lnTo>
                    <a:pt x="1075" y="234"/>
                  </a:lnTo>
                  <a:lnTo>
                    <a:pt x="1047" y="234"/>
                  </a:lnTo>
                  <a:lnTo>
                    <a:pt x="1075" y="217"/>
                  </a:lnTo>
                  <a:lnTo>
                    <a:pt x="1103" y="183"/>
                  </a:lnTo>
                  <a:lnTo>
                    <a:pt x="1115" y="150"/>
                  </a:lnTo>
                  <a:lnTo>
                    <a:pt x="1129" y="118"/>
                  </a:lnTo>
                  <a:lnTo>
                    <a:pt x="1115" y="83"/>
                  </a:lnTo>
                  <a:lnTo>
                    <a:pt x="1089" y="66"/>
                  </a:lnTo>
                  <a:lnTo>
                    <a:pt x="1061" y="66"/>
                  </a:lnTo>
                  <a:lnTo>
                    <a:pt x="1033" y="51"/>
                  </a:lnTo>
                  <a:lnTo>
                    <a:pt x="1006" y="51"/>
                  </a:lnTo>
                  <a:lnTo>
                    <a:pt x="978" y="51"/>
                  </a:lnTo>
                  <a:lnTo>
                    <a:pt x="951" y="51"/>
                  </a:lnTo>
                  <a:lnTo>
                    <a:pt x="923" y="51"/>
                  </a:lnTo>
                  <a:lnTo>
                    <a:pt x="895" y="51"/>
                  </a:lnTo>
                  <a:lnTo>
                    <a:pt x="909" y="17"/>
                  </a:lnTo>
                  <a:lnTo>
                    <a:pt x="881" y="0"/>
                  </a:lnTo>
                  <a:lnTo>
                    <a:pt x="854" y="0"/>
                  </a:lnTo>
                  <a:lnTo>
                    <a:pt x="812" y="0"/>
                  </a:lnTo>
                  <a:lnTo>
                    <a:pt x="786" y="0"/>
                  </a:lnTo>
                  <a:lnTo>
                    <a:pt x="758" y="0"/>
                  </a:lnTo>
                  <a:lnTo>
                    <a:pt x="730" y="0"/>
                  </a:lnTo>
                  <a:lnTo>
                    <a:pt x="703" y="0"/>
                  </a:lnTo>
                  <a:lnTo>
                    <a:pt x="675" y="17"/>
                  </a:lnTo>
                  <a:lnTo>
                    <a:pt x="647" y="34"/>
                  </a:lnTo>
                  <a:lnTo>
                    <a:pt x="620" y="34"/>
                  </a:lnTo>
                  <a:lnTo>
                    <a:pt x="592" y="51"/>
                  </a:lnTo>
                  <a:lnTo>
                    <a:pt x="564" y="51"/>
                  </a:lnTo>
                  <a:lnTo>
                    <a:pt x="537" y="66"/>
                  </a:lnTo>
                  <a:lnTo>
                    <a:pt x="509" y="83"/>
                  </a:lnTo>
                  <a:lnTo>
                    <a:pt x="523" y="51"/>
                  </a:lnTo>
                  <a:lnTo>
                    <a:pt x="495" y="34"/>
                  </a:lnTo>
                  <a:lnTo>
                    <a:pt x="469" y="17"/>
                  </a:lnTo>
                  <a:lnTo>
                    <a:pt x="441" y="17"/>
                  </a:lnTo>
                  <a:lnTo>
                    <a:pt x="413" y="17"/>
                  </a:lnTo>
                  <a:lnTo>
                    <a:pt x="386" y="17"/>
                  </a:lnTo>
                  <a:lnTo>
                    <a:pt x="358" y="17"/>
                  </a:lnTo>
                  <a:lnTo>
                    <a:pt x="330" y="34"/>
                  </a:lnTo>
                  <a:lnTo>
                    <a:pt x="303" y="34"/>
                  </a:lnTo>
                  <a:lnTo>
                    <a:pt x="275" y="34"/>
                  </a:lnTo>
                  <a:lnTo>
                    <a:pt x="247" y="51"/>
                  </a:lnTo>
                  <a:lnTo>
                    <a:pt x="220" y="83"/>
                  </a:lnTo>
                  <a:lnTo>
                    <a:pt x="192" y="100"/>
                  </a:lnTo>
                  <a:lnTo>
                    <a:pt x="178" y="135"/>
                  </a:lnTo>
                  <a:lnTo>
                    <a:pt x="164" y="166"/>
                  </a:lnTo>
                  <a:lnTo>
                    <a:pt x="164" y="200"/>
                  </a:lnTo>
                  <a:lnTo>
                    <a:pt x="178" y="251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5E5E5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8" name="Rectangle 14"/>
            <p:cNvSpPr>
              <a:spLocks noChangeArrowheads="1"/>
            </p:cNvSpPr>
            <p:nvPr/>
          </p:nvSpPr>
          <p:spPr bwMode="auto">
            <a:xfrm>
              <a:off x="480" y="2068"/>
              <a:ext cx="645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3662" tIns="47625" rIns="93662" bIns="47625">
              <a:spAutoFit/>
            </a:bodyPr>
            <a:lstStyle/>
            <a:p>
              <a:pPr algn="ctr" defTabSz="936625" eaLnBrk="0" hangingPunct="0"/>
              <a:r>
                <a:rPr lang="en-US" altLang="en-GB" sz="2000" b="1" i="1">
                  <a:latin typeface="Arial Rounded MT Bold" pitchFamily="34" charset="0"/>
                </a:rPr>
                <a:t>World</a:t>
              </a:r>
            </a:p>
            <a:p>
              <a:pPr algn="ctr" defTabSz="936625" eaLnBrk="0" hangingPunct="0"/>
              <a:r>
                <a:rPr lang="en-US" altLang="en-GB" sz="2000" b="1" i="1">
                  <a:latin typeface="Arial Rounded MT Bold" pitchFamily="34" charset="0"/>
                </a:rPr>
                <a:t>Wide</a:t>
              </a:r>
            </a:p>
            <a:p>
              <a:pPr algn="ctr" defTabSz="936625" eaLnBrk="0" hangingPunct="0"/>
              <a:r>
                <a:rPr lang="en-US" altLang="en-GB" sz="2000" b="1" i="1">
                  <a:latin typeface="Arial Rounded MT Bold" pitchFamily="34" charset="0"/>
                </a:rPr>
                <a:t>Web</a:t>
              </a:r>
            </a:p>
          </p:txBody>
        </p:sp>
      </p:grp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2484438" y="4319588"/>
            <a:ext cx="1957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>
                <a:latin typeface="Arial Rounded MT Bold" pitchFamily="34" charset="0"/>
              </a:rPr>
              <a:t>Digital Libraries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817813" y="3644900"/>
            <a:ext cx="874712" cy="706438"/>
            <a:chOff x="1779" y="2201"/>
            <a:chExt cx="551" cy="445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779" y="2365"/>
              <a:ext cx="471" cy="281"/>
              <a:chOff x="1779" y="2365"/>
              <a:chExt cx="471" cy="281"/>
            </a:xfrm>
          </p:grpSpPr>
          <p:sp>
            <p:nvSpPr>
              <p:cNvPr id="2263" name="Arc 18"/>
              <p:cNvSpPr>
                <a:spLocks/>
              </p:cNvSpPr>
              <p:nvPr/>
            </p:nvSpPr>
            <p:spPr bwMode="auto">
              <a:xfrm rot="240000">
                <a:off x="1779" y="2477"/>
                <a:ext cx="15" cy="68"/>
              </a:xfrm>
              <a:custGeom>
                <a:avLst/>
                <a:gdLst>
                  <a:gd name="T0" fmla="*/ 13 w 21600"/>
                  <a:gd name="T1" fmla="*/ 68 h 42782"/>
                  <a:gd name="T2" fmla="*/ 13 w 21600"/>
                  <a:gd name="T3" fmla="*/ 0 h 42782"/>
                  <a:gd name="T4" fmla="*/ 15 w 21600"/>
                  <a:gd name="T5" fmla="*/ 34 h 427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782"/>
                  <a:gd name="T11" fmla="*/ 21600 w 21600"/>
                  <a:gd name="T12" fmla="*/ 42782 h 427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782" fill="none" extrusionOk="0">
                    <a:moveTo>
                      <a:pt x="18517" y="42781"/>
                    </a:moveTo>
                    <a:cubicBezTo>
                      <a:pt x="7888" y="41249"/>
                      <a:pt x="0" y="32141"/>
                      <a:pt x="0" y="21403"/>
                    </a:cubicBezTo>
                    <a:cubicBezTo>
                      <a:pt x="-1" y="10598"/>
                      <a:pt x="7983" y="1455"/>
                      <a:pt x="18689" y="-1"/>
                    </a:cubicBezTo>
                  </a:path>
                  <a:path w="21600" h="42782" stroke="0" extrusionOk="0">
                    <a:moveTo>
                      <a:pt x="18517" y="42781"/>
                    </a:moveTo>
                    <a:cubicBezTo>
                      <a:pt x="7888" y="41249"/>
                      <a:pt x="0" y="32141"/>
                      <a:pt x="0" y="21403"/>
                    </a:cubicBezTo>
                    <a:cubicBezTo>
                      <a:pt x="-1" y="10598"/>
                      <a:pt x="7983" y="1455"/>
                      <a:pt x="18689" y="-1"/>
                    </a:cubicBezTo>
                    <a:lnTo>
                      <a:pt x="21600" y="21403"/>
                    </a:lnTo>
                    <a:close/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" name="Freeform 19"/>
              <p:cNvSpPr>
                <a:spLocks/>
              </p:cNvSpPr>
              <p:nvPr/>
            </p:nvSpPr>
            <p:spPr bwMode="auto">
              <a:xfrm>
                <a:off x="1792" y="2365"/>
                <a:ext cx="458" cy="279"/>
              </a:xfrm>
              <a:custGeom>
                <a:avLst/>
                <a:gdLst>
                  <a:gd name="T0" fmla="*/ 0 w 458"/>
                  <a:gd name="T1" fmla="*/ 177 h 279"/>
                  <a:gd name="T2" fmla="*/ 204 w 458"/>
                  <a:gd name="T3" fmla="*/ 278 h 279"/>
                  <a:gd name="T4" fmla="*/ 456 w 458"/>
                  <a:gd name="T5" fmla="*/ 115 h 279"/>
                  <a:gd name="T6" fmla="*/ 454 w 458"/>
                  <a:gd name="T7" fmla="*/ 110 h 279"/>
                  <a:gd name="T8" fmla="*/ 445 w 458"/>
                  <a:gd name="T9" fmla="*/ 107 h 279"/>
                  <a:gd name="T10" fmla="*/ 448 w 458"/>
                  <a:gd name="T11" fmla="*/ 68 h 279"/>
                  <a:gd name="T12" fmla="*/ 455 w 458"/>
                  <a:gd name="T13" fmla="*/ 64 h 279"/>
                  <a:gd name="T14" fmla="*/ 457 w 458"/>
                  <a:gd name="T15" fmla="*/ 59 h 279"/>
                  <a:gd name="T16" fmla="*/ 254 w 458"/>
                  <a:gd name="T17" fmla="*/ 0 h 279"/>
                  <a:gd name="T18" fmla="*/ 3 w 458"/>
                  <a:gd name="T19" fmla="*/ 112 h 279"/>
                  <a:gd name="T20" fmla="*/ 0 w 458"/>
                  <a:gd name="T21" fmla="*/ 177 h 2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8"/>
                  <a:gd name="T34" fmla="*/ 0 h 279"/>
                  <a:gd name="T35" fmla="*/ 458 w 458"/>
                  <a:gd name="T36" fmla="*/ 279 h 2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8" h="279">
                    <a:moveTo>
                      <a:pt x="0" y="177"/>
                    </a:moveTo>
                    <a:lnTo>
                      <a:pt x="204" y="278"/>
                    </a:lnTo>
                    <a:lnTo>
                      <a:pt x="456" y="115"/>
                    </a:lnTo>
                    <a:lnTo>
                      <a:pt x="454" y="110"/>
                    </a:lnTo>
                    <a:lnTo>
                      <a:pt x="445" y="107"/>
                    </a:lnTo>
                    <a:lnTo>
                      <a:pt x="448" y="68"/>
                    </a:lnTo>
                    <a:lnTo>
                      <a:pt x="455" y="64"/>
                    </a:lnTo>
                    <a:lnTo>
                      <a:pt x="457" y="59"/>
                    </a:lnTo>
                    <a:lnTo>
                      <a:pt x="254" y="0"/>
                    </a:lnTo>
                    <a:lnTo>
                      <a:pt x="3" y="112"/>
                    </a:lnTo>
                    <a:lnTo>
                      <a:pt x="0" y="177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" name="Freeform 20"/>
              <p:cNvSpPr>
                <a:spLocks/>
              </p:cNvSpPr>
              <p:nvPr/>
            </p:nvSpPr>
            <p:spPr bwMode="auto">
              <a:xfrm>
                <a:off x="1790" y="2419"/>
                <a:ext cx="459" cy="220"/>
              </a:xfrm>
              <a:custGeom>
                <a:avLst/>
                <a:gdLst>
                  <a:gd name="T0" fmla="*/ 0 w 459"/>
                  <a:gd name="T1" fmla="*/ 122 h 220"/>
                  <a:gd name="T2" fmla="*/ 253 w 459"/>
                  <a:gd name="T3" fmla="*/ 0 h 220"/>
                  <a:gd name="T4" fmla="*/ 458 w 459"/>
                  <a:gd name="T5" fmla="*/ 56 h 220"/>
                  <a:gd name="T6" fmla="*/ 206 w 459"/>
                  <a:gd name="T7" fmla="*/ 219 h 220"/>
                  <a:gd name="T8" fmla="*/ 0 w 459"/>
                  <a:gd name="T9" fmla="*/ 122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9"/>
                  <a:gd name="T16" fmla="*/ 0 h 220"/>
                  <a:gd name="T17" fmla="*/ 459 w 459"/>
                  <a:gd name="T18" fmla="*/ 220 h 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9" h="220">
                    <a:moveTo>
                      <a:pt x="0" y="122"/>
                    </a:moveTo>
                    <a:lnTo>
                      <a:pt x="253" y="0"/>
                    </a:lnTo>
                    <a:lnTo>
                      <a:pt x="458" y="56"/>
                    </a:lnTo>
                    <a:lnTo>
                      <a:pt x="206" y="219"/>
                    </a:lnTo>
                    <a:lnTo>
                      <a:pt x="0" y="122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" name="Freeform 21"/>
              <p:cNvSpPr>
                <a:spLocks/>
              </p:cNvSpPr>
              <p:nvPr/>
            </p:nvSpPr>
            <p:spPr bwMode="auto">
              <a:xfrm>
                <a:off x="1995" y="2433"/>
                <a:ext cx="246" cy="201"/>
              </a:xfrm>
              <a:custGeom>
                <a:avLst/>
                <a:gdLst>
                  <a:gd name="T0" fmla="*/ 3 w 246"/>
                  <a:gd name="T1" fmla="*/ 150 h 201"/>
                  <a:gd name="T2" fmla="*/ 0 w 246"/>
                  <a:gd name="T3" fmla="*/ 200 h 201"/>
                  <a:gd name="T4" fmla="*/ 244 w 246"/>
                  <a:gd name="T5" fmla="*/ 45 h 201"/>
                  <a:gd name="T6" fmla="*/ 245 w 246"/>
                  <a:gd name="T7" fmla="*/ 0 h 201"/>
                  <a:gd name="T8" fmla="*/ 3 w 246"/>
                  <a:gd name="T9" fmla="*/ 150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"/>
                  <a:gd name="T16" fmla="*/ 0 h 201"/>
                  <a:gd name="T17" fmla="*/ 246 w 246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" h="201">
                    <a:moveTo>
                      <a:pt x="3" y="150"/>
                    </a:moveTo>
                    <a:lnTo>
                      <a:pt x="0" y="200"/>
                    </a:lnTo>
                    <a:lnTo>
                      <a:pt x="244" y="45"/>
                    </a:lnTo>
                    <a:lnTo>
                      <a:pt x="245" y="0"/>
                    </a:lnTo>
                    <a:lnTo>
                      <a:pt x="3" y="150"/>
                    </a:lnTo>
                  </a:path>
                </a:pathLst>
              </a:custGeom>
              <a:solidFill>
                <a:srgbClr val="FFFF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" name="Freeform 22"/>
              <p:cNvSpPr>
                <a:spLocks/>
              </p:cNvSpPr>
              <p:nvPr/>
            </p:nvSpPr>
            <p:spPr bwMode="auto">
              <a:xfrm>
                <a:off x="1797" y="2484"/>
                <a:ext cx="203" cy="149"/>
              </a:xfrm>
              <a:custGeom>
                <a:avLst/>
                <a:gdLst>
                  <a:gd name="T0" fmla="*/ 2 w 203"/>
                  <a:gd name="T1" fmla="*/ 0 h 149"/>
                  <a:gd name="T2" fmla="*/ 0 w 203"/>
                  <a:gd name="T3" fmla="*/ 53 h 149"/>
                  <a:gd name="T4" fmla="*/ 197 w 203"/>
                  <a:gd name="T5" fmla="*/ 148 h 149"/>
                  <a:gd name="T6" fmla="*/ 202 w 203"/>
                  <a:gd name="T7" fmla="*/ 98 h 149"/>
                  <a:gd name="T8" fmla="*/ 2 w 203"/>
                  <a:gd name="T9" fmla="*/ 0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149"/>
                  <a:gd name="T17" fmla="*/ 203 w 203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149">
                    <a:moveTo>
                      <a:pt x="2" y="0"/>
                    </a:moveTo>
                    <a:lnTo>
                      <a:pt x="0" y="53"/>
                    </a:lnTo>
                    <a:lnTo>
                      <a:pt x="197" y="148"/>
                    </a:lnTo>
                    <a:lnTo>
                      <a:pt x="202" y="9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" name="Freeform 23"/>
              <p:cNvSpPr>
                <a:spLocks/>
              </p:cNvSpPr>
              <p:nvPr/>
            </p:nvSpPr>
            <p:spPr bwMode="auto">
              <a:xfrm>
                <a:off x="1794" y="2479"/>
                <a:ext cx="207" cy="115"/>
              </a:xfrm>
              <a:custGeom>
                <a:avLst/>
                <a:gdLst>
                  <a:gd name="T0" fmla="*/ 2 w 207"/>
                  <a:gd name="T1" fmla="*/ 0 h 115"/>
                  <a:gd name="T2" fmla="*/ 0 w 207"/>
                  <a:gd name="T3" fmla="*/ 7 h 115"/>
                  <a:gd name="T4" fmla="*/ 198 w 207"/>
                  <a:gd name="T5" fmla="*/ 114 h 115"/>
                  <a:gd name="T6" fmla="*/ 206 w 207"/>
                  <a:gd name="T7" fmla="*/ 99 h 115"/>
                  <a:gd name="T8" fmla="*/ 2 w 207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115"/>
                  <a:gd name="T17" fmla="*/ 207 w 207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115">
                    <a:moveTo>
                      <a:pt x="2" y="0"/>
                    </a:moveTo>
                    <a:lnTo>
                      <a:pt x="0" y="7"/>
                    </a:lnTo>
                    <a:lnTo>
                      <a:pt x="198" y="114"/>
                    </a:lnTo>
                    <a:lnTo>
                      <a:pt x="206" y="9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9" name="Freeform 24"/>
              <p:cNvSpPr>
                <a:spLocks/>
              </p:cNvSpPr>
              <p:nvPr/>
            </p:nvSpPr>
            <p:spPr bwMode="auto">
              <a:xfrm>
                <a:off x="1995" y="2476"/>
                <a:ext cx="252" cy="170"/>
              </a:xfrm>
              <a:custGeom>
                <a:avLst/>
                <a:gdLst>
                  <a:gd name="T0" fmla="*/ 0 w 252"/>
                  <a:gd name="T1" fmla="*/ 162 h 170"/>
                  <a:gd name="T2" fmla="*/ 2 w 252"/>
                  <a:gd name="T3" fmla="*/ 169 h 170"/>
                  <a:gd name="T4" fmla="*/ 251 w 252"/>
                  <a:gd name="T5" fmla="*/ 6 h 170"/>
                  <a:gd name="T6" fmla="*/ 251 w 252"/>
                  <a:gd name="T7" fmla="*/ 0 h 170"/>
                  <a:gd name="T8" fmla="*/ 0 w 252"/>
                  <a:gd name="T9" fmla="*/ 162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70"/>
                  <a:gd name="T17" fmla="*/ 252 w 252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70">
                    <a:moveTo>
                      <a:pt x="0" y="162"/>
                    </a:moveTo>
                    <a:lnTo>
                      <a:pt x="2" y="169"/>
                    </a:lnTo>
                    <a:lnTo>
                      <a:pt x="251" y="6"/>
                    </a:lnTo>
                    <a:lnTo>
                      <a:pt x="251" y="0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0" name="Freeform 25"/>
              <p:cNvSpPr>
                <a:spLocks/>
              </p:cNvSpPr>
              <p:nvPr/>
            </p:nvSpPr>
            <p:spPr bwMode="auto">
              <a:xfrm>
                <a:off x="1796" y="2368"/>
                <a:ext cx="451" cy="212"/>
              </a:xfrm>
              <a:custGeom>
                <a:avLst/>
                <a:gdLst>
                  <a:gd name="T0" fmla="*/ 0 w 451"/>
                  <a:gd name="T1" fmla="*/ 111 h 212"/>
                  <a:gd name="T2" fmla="*/ 246 w 451"/>
                  <a:gd name="T3" fmla="*/ 0 h 212"/>
                  <a:gd name="T4" fmla="*/ 450 w 451"/>
                  <a:gd name="T5" fmla="*/ 58 h 212"/>
                  <a:gd name="T6" fmla="*/ 202 w 451"/>
                  <a:gd name="T7" fmla="*/ 211 h 212"/>
                  <a:gd name="T8" fmla="*/ 0 w 451"/>
                  <a:gd name="T9" fmla="*/ 111 h 2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1"/>
                  <a:gd name="T16" fmla="*/ 0 h 212"/>
                  <a:gd name="T17" fmla="*/ 451 w 451"/>
                  <a:gd name="T18" fmla="*/ 212 h 2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1" h="212">
                    <a:moveTo>
                      <a:pt x="0" y="111"/>
                    </a:moveTo>
                    <a:lnTo>
                      <a:pt x="246" y="0"/>
                    </a:lnTo>
                    <a:lnTo>
                      <a:pt x="450" y="58"/>
                    </a:lnTo>
                    <a:lnTo>
                      <a:pt x="202" y="211"/>
                    </a:lnTo>
                    <a:lnTo>
                      <a:pt x="0" y="111"/>
                    </a:lnTo>
                  </a:path>
                </a:pathLst>
              </a:custGeom>
              <a:solidFill>
                <a:srgbClr val="0000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1995" y="2378"/>
                <a:ext cx="231" cy="74"/>
                <a:chOff x="1995" y="2378"/>
                <a:chExt cx="231" cy="74"/>
              </a:xfrm>
            </p:grpSpPr>
            <p:sp>
              <p:nvSpPr>
                <p:cNvPr id="2285" name="Freeform 27"/>
                <p:cNvSpPr>
                  <a:spLocks/>
                </p:cNvSpPr>
                <p:nvPr/>
              </p:nvSpPr>
              <p:spPr bwMode="auto">
                <a:xfrm>
                  <a:off x="2012" y="2378"/>
                  <a:ext cx="214" cy="67"/>
                </a:xfrm>
                <a:custGeom>
                  <a:avLst/>
                  <a:gdLst>
                    <a:gd name="T0" fmla="*/ 5 w 214"/>
                    <a:gd name="T1" fmla="*/ 0 h 67"/>
                    <a:gd name="T2" fmla="*/ 0 w 214"/>
                    <a:gd name="T3" fmla="*/ 4 h 67"/>
                    <a:gd name="T4" fmla="*/ 206 w 214"/>
                    <a:gd name="T5" fmla="*/ 66 h 67"/>
                    <a:gd name="T6" fmla="*/ 213 w 214"/>
                    <a:gd name="T7" fmla="*/ 64 h 67"/>
                    <a:gd name="T8" fmla="*/ 5 w 214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4"/>
                    <a:gd name="T16" fmla="*/ 0 h 67"/>
                    <a:gd name="T17" fmla="*/ 214 w 214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4" h="67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206" y="66"/>
                      </a:lnTo>
                      <a:lnTo>
                        <a:pt x="213" y="6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6" name="Freeform 28"/>
                <p:cNvSpPr>
                  <a:spLocks/>
                </p:cNvSpPr>
                <p:nvPr/>
              </p:nvSpPr>
              <p:spPr bwMode="auto">
                <a:xfrm>
                  <a:off x="1995" y="2386"/>
                  <a:ext cx="216" cy="66"/>
                </a:xfrm>
                <a:custGeom>
                  <a:avLst/>
                  <a:gdLst>
                    <a:gd name="T0" fmla="*/ 9 w 216"/>
                    <a:gd name="T1" fmla="*/ 0 h 66"/>
                    <a:gd name="T2" fmla="*/ 0 w 216"/>
                    <a:gd name="T3" fmla="*/ 5 h 66"/>
                    <a:gd name="T4" fmla="*/ 208 w 216"/>
                    <a:gd name="T5" fmla="*/ 65 h 66"/>
                    <a:gd name="T6" fmla="*/ 215 w 216"/>
                    <a:gd name="T7" fmla="*/ 64 h 66"/>
                    <a:gd name="T8" fmla="*/ 9 w 216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"/>
                    <a:gd name="T16" fmla="*/ 0 h 66"/>
                    <a:gd name="T17" fmla="*/ 216 w 21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" h="66">
                      <a:moveTo>
                        <a:pt x="9" y="0"/>
                      </a:moveTo>
                      <a:lnTo>
                        <a:pt x="0" y="5"/>
                      </a:lnTo>
                      <a:lnTo>
                        <a:pt x="208" y="65"/>
                      </a:lnTo>
                      <a:lnTo>
                        <a:pt x="215" y="64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2" name="Freeform 29"/>
              <p:cNvSpPr>
                <a:spLocks/>
              </p:cNvSpPr>
              <p:nvPr/>
            </p:nvSpPr>
            <p:spPr bwMode="auto">
              <a:xfrm>
                <a:off x="2000" y="2426"/>
                <a:ext cx="249" cy="157"/>
              </a:xfrm>
              <a:custGeom>
                <a:avLst/>
                <a:gdLst>
                  <a:gd name="T0" fmla="*/ 0 w 249"/>
                  <a:gd name="T1" fmla="*/ 152 h 157"/>
                  <a:gd name="T2" fmla="*/ 1 w 249"/>
                  <a:gd name="T3" fmla="*/ 156 h 157"/>
                  <a:gd name="T4" fmla="*/ 247 w 249"/>
                  <a:gd name="T5" fmla="*/ 3 h 157"/>
                  <a:gd name="T6" fmla="*/ 248 w 249"/>
                  <a:gd name="T7" fmla="*/ 0 h 157"/>
                  <a:gd name="T8" fmla="*/ 0 w 249"/>
                  <a:gd name="T9" fmla="*/ 152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9"/>
                  <a:gd name="T16" fmla="*/ 0 h 157"/>
                  <a:gd name="T17" fmla="*/ 249 w 249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9" h="157">
                    <a:moveTo>
                      <a:pt x="0" y="152"/>
                    </a:moveTo>
                    <a:lnTo>
                      <a:pt x="1" y="156"/>
                    </a:lnTo>
                    <a:lnTo>
                      <a:pt x="247" y="3"/>
                    </a:lnTo>
                    <a:lnTo>
                      <a:pt x="248" y="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1996" y="2440"/>
                <a:ext cx="243" cy="182"/>
                <a:chOff x="1996" y="2440"/>
                <a:chExt cx="243" cy="182"/>
              </a:xfrm>
            </p:grpSpPr>
            <p:sp>
              <p:nvSpPr>
                <p:cNvPr id="228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000" y="2440"/>
                  <a:ext cx="237" cy="14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999" y="2448"/>
                  <a:ext cx="240" cy="1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997" y="2456"/>
                  <a:ext cx="238" cy="1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999" y="2461"/>
                  <a:ext cx="237" cy="1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4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996" y="2470"/>
                  <a:ext cx="242" cy="1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1798" y="2490"/>
                <a:ext cx="202" cy="132"/>
                <a:chOff x="1798" y="2490"/>
                <a:chExt cx="202" cy="132"/>
              </a:xfrm>
            </p:grpSpPr>
            <p:sp>
              <p:nvSpPr>
                <p:cNvPr id="2275" name="Line 37"/>
                <p:cNvSpPr>
                  <a:spLocks noChangeShapeType="1"/>
                </p:cNvSpPr>
                <p:nvPr/>
              </p:nvSpPr>
              <p:spPr bwMode="auto">
                <a:xfrm>
                  <a:off x="1802" y="2490"/>
                  <a:ext cx="198" cy="9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6" name="Line 38"/>
                <p:cNvSpPr>
                  <a:spLocks noChangeShapeType="1"/>
                </p:cNvSpPr>
                <p:nvPr/>
              </p:nvSpPr>
              <p:spPr bwMode="auto">
                <a:xfrm>
                  <a:off x="1800" y="2496"/>
                  <a:ext cx="198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7" name="Line 39"/>
                <p:cNvSpPr>
                  <a:spLocks noChangeShapeType="1"/>
                </p:cNvSpPr>
                <p:nvPr/>
              </p:nvSpPr>
              <p:spPr bwMode="auto">
                <a:xfrm>
                  <a:off x="1798" y="2503"/>
                  <a:ext cx="198" cy="10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8" name="Line 40"/>
                <p:cNvSpPr>
                  <a:spLocks noChangeShapeType="1"/>
                </p:cNvSpPr>
                <p:nvPr/>
              </p:nvSpPr>
              <p:spPr bwMode="auto">
                <a:xfrm>
                  <a:off x="1798" y="2513"/>
                  <a:ext cx="201" cy="1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9" name="Line 41"/>
                <p:cNvSpPr>
                  <a:spLocks noChangeShapeType="1"/>
                </p:cNvSpPr>
                <p:nvPr/>
              </p:nvSpPr>
              <p:spPr bwMode="auto">
                <a:xfrm>
                  <a:off x="1798" y="2523"/>
                  <a:ext cx="198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1801" y="2323"/>
              <a:ext cx="469" cy="281"/>
              <a:chOff x="1801" y="2323"/>
              <a:chExt cx="469" cy="281"/>
            </a:xfrm>
          </p:grpSpPr>
          <p:sp>
            <p:nvSpPr>
              <p:cNvPr id="2239" name="Arc 43"/>
              <p:cNvSpPr>
                <a:spLocks/>
              </p:cNvSpPr>
              <p:nvPr/>
            </p:nvSpPr>
            <p:spPr bwMode="auto">
              <a:xfrm rot="240000">
                <a:off x="1801" y="2434"/>
                <a:ext cx="14" cy="69"/>
              </a:xfrm>
              <a:custGeom>
                <a:avLst/>
                <a:gdLst>
                  <a:gd name="T0" fmla="*/ 12 w 21600"/>
                  <a:gd name="T1" fmla="*/ 69 h 42720"/>
                  <a:gd name="T2" fmla="*/ 12 w 21600"/>
                  <a:gd name="T3" fmla="*/ 0 h 42720"/>
                  <a:gd name="T4" fmla="*/ 14 w 21600"/>
                  <a:gd name="T5" fmla="*/ 35 h 4272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720"/>
                  <a:gd name="T11" fmla="*/ 21600 w 21600"/>
                  <a:gd name="T12" fmla="*/ 42720 h 42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720" fill="none" extrusionOk="0">
                    <a:moveTo>
                      <a:pt x="18343" y="42720"/>
                    </a:moveTo>
                    <a:cubicBezTo>
                      <a:pt x="7793" y="41111"/>
                      <a:pt x="0" y="32039"/>
                      <a:pt x="0" y="21367"/>
                    </a:cubicBezTo>
                    <a:cubicBezTo>
                      <a:pt x="-1" y="10660"/>
                      <a:pt x="7843" y="1568"/>
                      <a:pt x="18435" y="0"/>
                    </a:cubicBezTo>
                  </a:path>
                  <a:path w="21600" h="42720" stroke="0" extrusionOk="0">
                    <a:moveTo>
                      <a:pt x="18343" y="42720"/>
                    </a:moveTo>
                    <a:cubicBezTo>
                      <a:pt x="7793" y="41111"/>
                      <a:pt x="0" y="32039"/>
                      <a:pt x="0" y="21367"/>
                    </a:cubicBezTo>
                    <a:cubicBezTo>
                      <a:pt x="-1" y="10660"/>
                      <a:pt x="7843" y="1568"/>
                      <a:pt x="18435" y="0"/>
                    </a:cubicBezTo>
                    <a:lnTo>
                      <a:pt x="21600" y="21367"/>
                    </a:lnTo>
                    <a:close/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0" name="Freeform 44"/>
              <p:cNvSpPr>
                <a:spLocks/>
              </p:cNvSpPr>
              <p:nvPr/>
            </p:nvSpPr>
            <p:spPr bwMode="auto">
              <a:xfrm>
                <a:off x="1811" y="2323"/>
                <a:ext cx="459" cy="281"/>
              </a:xfrm>
              <a:custGeom>
                <a:avLst/>
                <a:gdLst>
                  <a:gd name="T0" fmla="*/ 0 w 459"/>
                  <a:gd name="T1" fmla="*/ 176 h 281"/>
                  <a:gd name="T2" fmla="*/ 205 w 459"/>
                  <a:gd name="T3" fmla="*/ 280 h 281"/>
                  <a:gd name="T4" fmla="*/ 458 w 459"/>
                  <a:gd name="T5" fmla="*/ 115 h 281"/>
                  <a:gd name="T6" fmla="*/ 457 w 459"/>
                  <a:gd name="T7" fmla="*/ 110 h 281"/>
                  <a:gd name="T8" fmla="*/ 447 w 459"/>
                  <a:gd name="T9" fmla="*/ 107 h 281"/>
                  <a:gd name="T10" fmla="*/ 451 w 459"/>
                  <a:gd name="T11" fmla="*/ 68 h 281"/>
                  <a:gd name="T12" fmla="*/ 458 w 459"/>
                  <a:gd name="T13" fmla="*/ 62 h 281"/>
                  <a:gd name="T14" fmla="*/ 458 w 459"/>
                  <a:gd name="T15" fmla="*/ 58 h 281"/>
                  <a:gd name="T16" fmla="*/ 255 w 459"/>
                  <a:gd name="T17" fmla="*/ 0 h 281"/>
                  <a:gd name="T18" fmla="*/ 6 w 459"/>
                  <a:gd name="T19" fmla="*/ 112 h 281"/>
                  <a:gd name="T20" fmla="*/ 0 w 459"/>
                  <a:gd name="T21" fmla="*/ 176 h 2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9"/>
                  <a:gd name="T34" fmla="*/ 0 h 281"/>
                  <a:gd name="T35" fmla="*/ 459 w 459"/>
                  <a:gd name="T36" fmla="*/ 281 h 2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9" h="281">
                    <a:moveTo>
                      <a:pt x="0" y="176"/>
                    </a:moveTo>
                    <a:lnTo>
                      <a:pt x="205" y="280"/>
                    </a:lnTo>
                    <a:lnTo>
                      <a:pt x="458" y="115"/>
                    </a:lnTo>
                    <a:lnTo>
                      <a:pt x="457" y="110"/>
                    </a:lnTo>
                    <a:lnTo>
                      <a:pt x="447" y="107"/>
                    </a:lnTo>
                    <a:lnTo>
                      <a:pt x="451" y="68"/>
                    </a:lnTo>
                    <a:lnTo>
                      <a:pt x="458" y="62"/>
                    </a:lnTo>
                    <a:lnTo>
                      <a:pt x="458" y="58"/>
                    </a:lnTo>
                    <a:lnTo>
                      <a:pt x="255" y="0"/>
                    </a:lnTo>
                    <a:lnTo>
                      <a:pt x="6" y="112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1" name="Freeform 45"/>
              <p:cNvSpPr>
                <a:spLocks/>
              </p:cNvSpPr>
              <p:nvPr/>
            </p:nvSpPr>
            <p:spPr bwMode="auto">
              <a:xfrm>
                <a:off x="1811" y="2376"/>
                <a:ext cx="458" cy="220"/>
              </a:xfrm>
              <a:custGeom>
                <a:avLst/>
                <a:gdLst>
                  <a:gd name="T0" fmla="*/ 0 w 458"/>
                  <a:gd name="T1" fmla="*/ 119 h 220"/>
                  <a:gd name="T2" fmla="*/ 253 w 458"/>
                  <a:gd name="T3" fmla="*/ 0 h 220"/>
                  <a:gd name="T4" fmla="*/ 457 w 458"/>
                  <a:gd name="T5" fmla="*/ 56 h 220"/>
                  <a:gd name="T6" fmla="*/ 204 w 458"/>
                  <a:gd name="T7" fmla="*/ 219 h 220"/>
                  <a:gd name="T8" fmla="*/ 0 w 458"/>
                  <a:gd name="T9" fmla="*/ 119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220"/>
                  <a:gd name="T17" fmla="*/ 458 w 458"/>
                  <a:gd name="T18" fmla="*/ 220 h 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220">
                    <a:moveTo>
                      <a:pt x="0" y="119"/>
                    </a:moveTo>
                    <a:lnTo>
                      <a:pt x="253" y="0"/>
                    </a:lnTo>
                    <a:lnTo>
                      <a:pt x="457" y="56"/>
                    </a:lnTo>
                    <a:lnTo>
                      <a:pt x="204" y="219"/>
                    </a:lnTo>
                    <a:lnTo>
                      <a:pt x="0" y="119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2" name="Freeform 46"/>
              <p:cNvSpPr>
                <a:spLocks/>
              </p:cNvSpPr>
              <p:nvPr/>
            </p:nvSpPr>
            <p:spPr bwMode="auto">
              <a:xfrm>
                <a:off x="2016" y="2391"/>
                <a:ext cx="247" cy="201"/>
              </a:xfrm>
              <a:custGeom>
                <a:avLst/>
                <a:gdLst>
                  <a:gd name="T0" fmla="*/ 3 w 247"/>
                  <a:gd name="T1" fmla="*/ 148 h 201"/>
                  <a:gd name="T2" fmla="*/ 0 w 247"/>
                  <a:gd name="T3" fmla="*/ 200 h 201"/>
                  <a:gd name="T4" fmla="*/ 243 w 247"/>
                  <a:gd name="T5" fmla="*/ 44 h 201"/>
                  <a:gd name="T6" fmla="*/ 246 w 247"/>
                  <a:gd name="T7" fmla="*/ 0 h 201"/>
                  <a:gd name="T8" fmla="*/ 3 w 247"/>
                  <a:gd name="T9" fmla="*/ 148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7"/>
                  <a:gd name="T16" fmla="*/ 0 h 201"/>
                  <a:gd name="T17" fmla="*/ 247 w 247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7" h="201">
                    <a:moveTo>
                      <a:pt x="3" y="148"/>
                    </a:moveTo>
                    <a:lnTo>
                      <a:pt x="0" y="200"/>
                    </a:lnTo>
                    <a:lnTo>
                      <a:pt x="243" y="44"/>
                    </a:lnTo>
                    <a:lnTo>
                      <a:pt x="246" y="0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FF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3" name="Freeform 47"/>
              <p:cNvSpPr>
                <a:spLocks/>
              </p:cNvSpPr>
              <p:nvPr/>
            </p:nvSpPr>
            <p:spPr bwMode="auto">
              <a:xfrm>
                <a:off x="1816" y="2442"/>
                <a:ext cx="205" cy="147"/>
              </a:xfrm>
              <a:custGeom>
                <a:avLst/>
                <a:gdLst>
                  <a:gd name="T0" fmla="*/ 5 w 205"/>
                  <a:gd name="T1" fmla="*/ 0 h 147"/>
                  <a:gd name="T2" fmla="*/ 0 w 205"/>
                  <a:gd name="T3" fmla="*/ 52 h 147"/>
                  <a:gd name="T4" fmla="*/ 199 w 205"/>
                  <a:gd name="T5" fmla="*/ 146 h 147"/>
                  <a:gd name="T6" fmla="*/ 204 w 205"/>
                  <a:gd name="T7" fmla="*/ 97 h 147"/>
                  <a:gd name="T8" fmla="*/ 5 w 205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47"/>
                  <a:gd name="T17" fmla="*/ 205 w 205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47">
                    <a:moveTo>
                      <a:pt x="5" y="0"/>
                    </a:moveTo>
                    <a:lnTo>
                      <a:pt x="0" y="52"/>
                    </a:lnTo>
                    <a:lnTo>
                      <a:pt x="199" y="146"/>
                    </a:lnTo>
                    <a:lnTo>
                      <a:pt x="204" y="9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4" name="Freeform 48"/>
              <p:cNvSpPr>
                <a:spLocks/>
              </p:cNvSpPr>
              <p:nvPr/>
            </p:nvSpPr>
            <p:spPr bwMode="auto">
              <a:xfrm>
                <a:off x="1814" y="2436"/>
                <a:ext cx="207" cy="114"/>
              </a:xfrm>
              <a:custGeom>
                <a:avLst/>
                <a:gdLst>
                  <a:gd name="T0" fmla="*/ 4 w 207"/>
                  <a:gd name="T1" fmla="*/ 0 h 114"/>
                  <a:gd name="T2" fmla="*/ 0 w 207"/>
                  <a:gd name="T3" fmla="*/ 8 h 114"/>
                  <a:gd name="T4" fmla="*/ 200 w 207"/>
                  <a:gd name="T5" fmla="*/ 113 h 114"/>
                  <a:gd name="T6" fmla="*/ 206 w 207"/>
                  <a:gd name="T7" fmla="*/ 99 h 114"/>
                  <a:gd name="T8" fmla="*/ 4 w 207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114"/>
                  <a:gd name="T17" fmla="*/ 207 w 207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114">
                    <a:moveTo>
                      <a:pt x="4" y="0"/>
                    </a:moveTo>
                    <a:lnTo>
                      <a:pt x="0" y="8"/>
                    </a:lnTo>
                    <a:lnTo>
                      <a:pt x="200" y="113"/>
                    </a:lnTo>
                    <a:lnTo>
                      <a:pt x="206" y="99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5" name="Freeform 49"/>
              <p:cNvSpPr>
                <a:spLocks/>
              </p:cNvSpPr>
              <p:nvPr/>
            </p:nvSpPr>
            <p:spPr bwMode="auto">
              <a:xfrm>
                <a:off x="2016" y="2433"/>
                <a:ext cx="254" cy="171"/>
              </a:xfrm>
              <a:custGeom>
                <a:avLst/>
                <a:gdLst>
                  <a:gd name="T0" fmla="*/ 0 w 254"/>
                  <a:gd name="T1" fmla="*/ 163 h 171"/>
                  <a:gd name="T2" fmla="*/ 0 w 254"/>
                  <a:gd name="T3" fmla="*/ 170 h 171"/>
                  <a:gd name="T4" fmla="*/ 252 w 254"/>
                  <a:gd name="T5" fmla="*/ 6 h 171"/>
                  <a:gd name="T6" fmla="*/ 253 w 254"/>
                  <a:gd name="T7" fmla="*/ 0 h 171"/>
                  <a:gd name="T8" fmla="*/ 0 w 254"/>
                  <a:gd name="T9" fmla="*/ 163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4"/>
                  <a:gd name="T16" fmla="*/ 0 h 171"/>
                  <a:gd name="T17" fmla="*/ 254 w 254"/>
                  <a:gd name="T18" fmla="*/ 171 h 1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4" h="171">
                    <a:moveTo>
                      <a:pt x="0" y="163"/>
                    </a:moveTo>
                    <a:lnTo>
                      <a:pt x="0" y="170"/>
                    </a:lnTo>
                    <a:lnTo>
                      <a:pt x="252" y="6"/>
                    </a:lnTo>
                    <a:lnTo>
                      <a:pt x="253" y="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6" name="Freeform 50"/>
              <p:cNvSpPr>
                <a:spLocks/>
              </p:cNvSpPr>
              <p:nvPr/>
            </p:nvSpPr>
            <p:spPr bwMode="auto">
              <a:xfrm>
                <a:off x="1815" y="2325"/>
                <a:ext cx="454" cy="213"/>
              </a:xfrm>
              <a:custGeom>
                <a:avLst/>
                <a:gdLst>
                  <a:gd name="T0" fmla="*/ 0 w 454"/>
                  <a:gd name="T1" fmla="*/ 111 h 213"/>
                  <a:gd name="T2" fmla="*/ 248 w 454"/>
                  <a:gd name="T3" fmla="*/ 0 h 213"/>
                  <a:gd name="T4" fmla="*/ 453 w 454"/>
                  <a:gd name="T5" fmla="*/ 58 h 213"/>
                  <a:gd name="T6" fmla="*/ 206 w 454"/>
                  <a:gd name="T7" fmla="*/ 212 h 213"/>
                  <a:gd name="T8" fmla="*/ 0 w 454"/>
                  <a:gd name="T9" fmla="*/ 111 h 2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4"/>
                  <a:gd name="T16" fmla="*/ 0 h 213"/>
                  <a:gd name="T17" fmla="*/ 454 w 454"/>
                  <a:gd name="T18" fmla="*/ 213 h 2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4" h="213">
                    <a:moveTo>
                      <a:pt x="0" y="111"/>
                    </a:moveTo>
                    <a:lnTo>
                      <a:pt x="248" y="0"/>
                    </a:lnTo>
                    <a:lnTo>
                      <a:pt x="453" y="58"/>
                    </a:lnTo>
                    <a:lnTo>
                      <a:pt x="206" y="212"/>
                    </a:lnTo>
                    <a:lnTo>
                      <a:pt x="0" y="111"/>
                    </a:lnTo>
                  </a:path>
                </a:pathLst>
              </a:custGeom>
              <a:solidFill>
                <a:srgbClr val="0000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51"/>
              <p:cNvGrpSpPr>
                <a:grpSpLocks/>
              </p:cNvGrpSpPr>
              <p:nvPr/>
            </p:nvGrpSpPr>
            <p:grpSpPr bwMode="auto">
              <a:xfrm>
                <a:off x="2016" y="2335"/>
                <a:ext cx="230" cy="75"/>
                <a:chOff x="2016" y="2335"/>
                <a:chExt cx="230" cy="75"/>
              </a:xfrm>
            </p:grpSpPr>
            <p:sp>
              <p:nvSpPr>
                <p:cNvPr id="2261" name="Freeform 52"/>
                <p:cNvSpPr>
                  <a:spLocks/>
                </p:cNvSpPr>
                <p:nvPr/>
              </p:nvSpPr>
              <p:spPr bwMode="auto">
                <a:xfrm>
                  <a:off x="2033" y="2335"/>
                  <a:ext cx="213" cy="65"/>
                </a:xfrm>
                <a:custGeom>
                  <a:avLst/>
                  <a:gdLst>
                    <a:gd name="T0" fmla="*/ 6 w 213"/>
                    <a:gd name="T1" fmla="*/ 0 h 65"/>
                    <a:gd name="T2" fmla="*/ 0 w 213"/>
                    <a:gd name="T3" fmla="*/ 3 h 65"/>
                    <a:gd name="T4" fmla="*/ 208 w 213"/>
                    <a:gd name="T5" fmla="*/ 64 h 65"/>
                    <a:gd name="T6" fmla="*/ 212 w 213"/>
                    <a:gd name="T7" fmla="*/ 62 h 65"/>
                    <a:gd name="T8" fmla="*/ 6 w 213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65"/>
                    <a:gd name="T17" fmla="*/ 213 w 213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65">
                      <a:moveTo>
                        <a:pt x="6" y="0"/>
                      </a:moveTo>
                      <a:lnTo>
                        <a:pt x="0" y="3"/>
                      </a:lnTo>
                      <a:lnTo>
                        <a:pt x="208" y="64"/>
                      </a:lnTo>
                      <a:lnTo>
                        <a:pt x="212" y="62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2" name="Freeform 53"/>
                <p:cNvSpPr>
                  <a:spLocks/>
                </p:cNvSpPr>
                <p:nvPr/>
              </p:nvSpPr>
              <p:spPr bwMode="auto">
                <a:xfrm>
                  <a:off x="2016" y="2344"/>
                  <a:ext cx="216" cy="66"/>
                </a:xfrm>
                <a:custGeom>
                  <a:avLst/>
                  <a:gdLst>
                    <a:gd name="T0" fmla="*/ 8 w 216"/>
                    <a:gd name="T1" fmla="*/ 0 h 66"/>
                    <a:gd name="T2" fmla="*/ 0 w 216"/>
                    <a:gd name="T3" fmla="*/ 3 h 66"/>
                    <a:gd name="T4" fmla="*/ 209 w 216"/>
                    <a:gd name="T5" fmla="*/ 65 h 66"/>
                    <a:gd name="T6" fmla="*/ 215 w 216"/>
                    <a:gd name="T7" fmla="*/ 62 h 66"/>
                    <a:gd name="T8" fmla="*/ 8 w 216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"/>
                    <a:gd name="T16" fmla="*/ 0 h 66"/>
                    <a:gd name="T17" fmla="*/ 216 w 21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" h="66">
                      <a:moveTo>
                        <a:pt x="8" y="0"/>
                      </a:moveTo>
                      <a:lnTo>
                        <a:pt x="0" y="3"/>
                      </a:lnTo>
                      <a:lnTo>
                        <a:pt x="209" y="65"/>
                      </a:lnTo>
                      <a:lnTo>
                        <a:pt x="215" y="62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8" name="Freeform 54"/>
              <p:cNvSpPr>
                <a:spLocks/>
              </p:cNvSpPr>
              <p:nvPr/>
            </p:nvSpPr>
            <p:spPr bwMode="auto">
              <a:xfrm>
                <a:off x="2020" y="2383"/>
                <a:ext cx="250" cy="157"/>
              </a:xfrm>
              <a:custGeom>
                <a:avLst/>
                <a:gdLst>
                  <a:gd name="T0" fmla="*/ 0 w 250"/>
                  <a:gd name="T1" fmla="*/ 152 h 157"/>
                  <a:gd name="T2" fmla="*/ 2 w 250"/>
                  <a:gd name="T3" fmla="*/ 156 h 157"/>
                  <a:gd name="T4" fmla="*/ 249 w 250"/>
                  <a:gd name="T5" fmla="*/ 4 h 157"/>
                  <a:gd name="T6" fmla="*/ 249 w 250"/>
                  <a:gd name="T7" fmla="*/ 0 h 157"/>
                  <a:gd name="T8" fmla="*/ 0 w 250"/>
                  <a:gd name="T9" fmla="*/ 152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157"/>
                  <a:gd name="T17" fmla="*/ 250 w 250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157">
                    <a:moveTo>
                      <a:pt x="0" y="152"/>
                    </a:moveTo>
                    <a:lnTo>
                      <a:pt x="2" y="156"/>
                    </a:lnTo>
                    <a:lnTo>
                      <a:pt x="249" y="4"/>
                    </a:lnTo>
                    <a:lnTo>
                      <a:pt x="249" y="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55"/>
              <p:cNvGrpSpPr>
                <a:grpSpLocks/>
              </p:cNvGrpSpPr>
              <p:nvPr/>
            </p:nvGrpSpPr>
            <p:grpSpPr bwMode="auto">
              <a:xfrm>
                <a:off x="2017" y="2398"/>
                <a:ext cx="243" cy="181"/>
                <a:chOff x="2017" y="2398"/>
                <a:chExt cx="243" cy="181"/>
              </a:xfrm>
            </p:grpSpPr>
            <p:sp>
              <p:nvSpPr>
                <p:cNvPr id="225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021" y="2398"/>
                  <a:ext cx="238" cy="1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019" y="2405"/>
                  <a:ext cx="241" cy="14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018" y="2414"/>
                  <a:ext cx="238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2020" y="2417"/>
                  <a:ext cx="239" cy="1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017" y="2426"/>
                  <a:ext cx="241" cy="15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61"/>
              <p:cNvGrpSpPr>
                <a:grpSpLocks/>
              </p:cNvGrpSpPr>
              <p:nvPr/>
            </p:nvGrpSpPr>
            <p:grpSpPr bwMode="auto">
              <a:xfrm>
                <a:off x="1819" y="2445"/>
                <a:ext cx="203" cy="132"/>
                <a:chOff x="1819" y="2445"/>
                <a:chExt cx="203" cy="132"/>
              </a:xfrm>
            </p:grpSpPr>
            <p:sp>
              <p:nvSpPr>
                <p:cNvPr id="2251" name="Line 62"/>
                <p:cNvSpPr>
                  <a:spLocks noChangeShapeType="1"/>
                </p:cNvSpPr>
                <p:nvPr/>
              </p:nvSpPr>
              <p:spPr bwMode="auto">
                <a:xfrm>
                  <a:off x="1822" y="2445"/>
                  <a:ext cx="200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2" name="Line 63"/>
                <p:cNvSpPr>
                  <a:spLocks noChangeShapeType="1"/>
                </p:cNvSpPr>
                <p:nvPr/>
              </p:nvSpPr>
              <p:spPr bwMode="auto">
                <a:xfrm>
                  <a:off x="1822" y="2453"/>
                  <a:ext cx="197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" name="Line 64"/>
                <p:cNvSpPr>
                  <a:spLocks noChangeShapeType="1"/>
                </p:cNvSpPr>
                <p:nvPr/>
              </p:nvSpPr>
              <p:spPr bwMode="auto">
                <a:xfrm>
                  <a:off x="1819" y="2461"/>
                  <a:ext cx="200" cy="10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" name="Line 65"/>
                <p:cNvSpPr>
                  <a:spLocks noChangeShapeType="1"/>
                </p:cNvSpPr>
                <p:nvPr/>
              </p:nvSpPr>
              <p:spPr bwMode="auto">
                <a:xfrm>
                  <a:off x="1820" y="2471"/>
                  <a:ext cx="200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" name="Line 66"/>
                <p:cNvSpPr>
                  <a:spLocks noChangeShapeType="1"/>
                </p:cNvSpPr>
                <p:nvPr/>
              </p:nvSpPr>
              <p:spPr bwMode="auto">
                <a:xfrm>
                  <a:off x="1819" y="2480"/>
                  <a:ext cx="198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67"/>
            <p:cNvGrpSpPr>
              <a:grpSpLocks/>
            </p:cNvGrpSpPr>
            <p:nvPr/>
          </p:nvGrpSpPr>
          <p:grpSpPr bwMode="auto">
            <a:xfrm>
              <a:off x="1827" y="2265"/>
              <a:ext cx="472" cy="280"/>
              <a:chOff x="1827" y="2265"/>
              <a:chExt cx="472" cy="280"/>
            </a:xfrm>
          </p:grpSpPr>
          <p:sp>
            <p:nvSpPr>
              <p:cNvPr id="2215" name="Arc 68"/>
              <p:cNvSpPr>
                <a:spLocks/>
              </p:cNvSpPr>
              <p:nvPr/>
            </p:nvSpPr>
            <p:spPr bwMode="auto">
              <a:xfrm rot="240000">
                <a:off x="1827" y="2378"/>
                <a:ext cx="14" cy="67"/>
              </a:xfrm>
              <a:custGeom>
                <a:avLst/>
                <a:gdLst>
                  <a:gd name="T0" fmla="*/ 12 w 21600"/>
                  <a:gd name="T1" fmla="*/ 67 h 42753"/>
                  <a:gd name="T2" fmla="*/ 12 w 21600"/>
                  <a:gd name="T3" fmla="*/ 0 h 42753"/>
                  <a:gd name="T4" fmla="*/ 14 w 21600"/>
                  <a:gd name="T5" fmla="*/ 34 h 4275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753"/>
                  <a:gd name="T11" fmla="*/ 21600 w 21600"/>
                  <a:gd name="T12" fmla="*/ 42753 h 427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753" fill="none" extrusionOk="0">
                    <a:moveTo>
                      <a:pt x="18455" y="42752"/>
                    </a:moveTo>
                    <a:cubicBezTo>
                      <a:pt x="7854" y="41192"/>
                      <a:pt x="0" y="32097"/>
                      <a:pt x="0" y="21383"/>
                    </a:cubicBezTo>
                    <a:cubicBezTo>
                      <a:pt x="-1" y="10633"/>
                      <a:pt x="7903" y="1520"/>
                      <a:pt x="18545" y="0"/>
                    </a:cubicBezTo>
                  </a:path>
                  <a:path w="21600" h="42753" stroke="0" extrusionOk="0">
                    <a:moveTo>
                      <a:pt x="18455" y="42752"/>
                    </a:moveTo>
                    <a:cubicBezTo>
                      <a:pt x="7854" y="41192"/>
                      <a:pt x="0" y="32097"/>
                      <a:pt x="0" y="21383"/>
                    </a:cubicBezTo>
                    <a:cubicBezTo>
                      <a:pt x="-1" y="10633"/>
                      <a:pt x="7903" y="1520"/>
                      <a:pt x="18545" y="0"/>
                    </a:cubicBezTo>
                    <a:lnTo>
                      <a:pt x="21600" y="21383"/>
                    </a:lnTo>
                    <a:close/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6" name="Freeform 69"/>
              <p:cNvSpPr>
                <a:spLocks/>
              </p:cNvSpPr>
              <p:nvPr/>
            </p:nvSpPr>
            <p:spPr bwMode="auto">
              <a:xfrm>
                <a:off x="1840" y="2265"/>
                <a:ext cx="458" cy="279"/>
              </a:xfrm>
              <a:custGeom>
                <a:avLst/>
                <a:gdLst>
                  <a:gd name="T0" fmla="*/ 0 w 458"/>
                  <a:gd name="T1" fmla="*/ 176 h 279"/>
                  <a:gd name="T2" fmla="*/ 205 w 458"/>
                  <a:gd name="T3" fmla="*/ 278 h 279"/>
                  <a:gd name="T4" fmla="*/ 456 w 458"/>
                  <a:gd name="T5" fmla="*/ 117 h 279"/>
                  <a:gd name="T6" fmla="*/ 456 w 458"/>
                  <a:gd name="T7" fmla="*/ 110 h 279"/>
                  <a:gd name="T8" fmla="*/ 446 w 458"/>
                  <a:gd name="T9" fmla="*/ 107 h 279"/>
                  <a:gd name="T10" fmla="*/ 448 w 458"/>
                  <a:gd name="T11" fmla="*/ 68 h 279"/>
                  <a:gd name="T12" fmla="*/ 457 w 458"/>
                  <a:gd name="T13" fmla="*/ 62 h 279"/>
                  <a:gd name="T14" fmla="*/ 455 w 458"/>
                  <a:gd name="T15" fmla="*/ 59 h 279"/>
                  <a:gd name="T16" fmla="*/ 254 w 458"/>
                  <a:gd name="T17" fmla="*/ 0 h 279"/>
                  <a:gd name="T18" fmla="*/ 3 w 458"/>
                  <a:gd name="T19" fmla="*/ 114 h 279"/>
                  <a:gd name="T20" fmla="*/ 0 w 458"/>
                  <a:gd name="T21" fmla="*/ 176 h 2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8"/>
                  <a:gd name="T34" fmla="*/ 0 h 279"/>
                  <a:gd name="T35" fmla="*/ 458 w 458"/>
                  <a:gd name="T36" fmla="*/ 279 h 2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8" h="279">
                    <a:moveTo>
                      <a:pt x="0" y="176"/>
                    </a:moveTo>
                    <a:lnTo>
                      <a:pt x="205" y="278"/>
                    </a:lnTo>
                    <a:lnTo>
                      <a:pt x="456" y="117"/>
                    </a:lnTo>
                    <a:lnTo>
                      <a:pt x="456" y="110"/>
                    </a:lnTo>
                    <a:lnTo>
                      <a:pt x="446" y="107"/>
                    </a:lnTo>
                    <a:lnTo>
                      <a:pt x="448" y="68"/>
                    </a:lnTo>
                    <a:lnTo>
                      <a:pt x="457" y="62"/>
                    </a:lnTo>
                    <a:lnTo>
                      <a:pt x="455" y="59"/>
                    </a:lnTo>
                    <a:lnTo>
                      <a:pt x="254" y="0"/>
                    </a:lnTo>
                    <a:lnTo>
                      <a:pt x="3" y="114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7" name="Freeform 70"/>
              <p:cNvSpPr>
                <a:spLocks/>
              </p:cNvSpPr>
              <p:nvPr/>
            </p:nvSpPr>
            <p:spPr bwMode="auto">
              <a:xfrm>
                <a:off x="1840" y="2316"/>
                <a:ext cx="459" cy="221"/>
              </a:xfrm>
              <a:custGeom>
                <a:avLst/>
                <a:gdLst>
                  <a:gd name="T0" fmla="*/ 0 w 459"/>
                  <a:gd name="T1" fmla="*/ 124 h 221"/>
                  <a:gd name="T2" fmla="*/ 253 w 459"/>
                  <a:gd name="T3" fmla="*/ 0 h 221"/>
                  <a:gd name="T4" fmla="*/ 458 w 459"/>
                  <a:gd name="T5" fmla="*/ 57 h 221"/>
                  <a:gd name="T6" fmla="*/ 204 w 459"/>
                  <a:gd name="T7" fmla="*/ 220 h 221"/>
                  <a:gd name="T8" fmla="*/ 0 w 459"/>
                  <a:gd name="T9" fmla="*/ 124 h 2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9"/>
                  <a:gd name="T16" fmla="*/ 0 h 221"/>
                  <a:gd name="T17" fmla="*/ 459 w 459"/>
                  <a:gd name="T18" fmla="*/ 221 h 2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9" h="221">
                    <a:moveTo>
                      <a:pt x="0" y="124"/>
                    </a:moveTo>
                    <a:lnTo>
                      <a:pt x="253" y="0"/>
                    </a:lnTo>
                    <a:lnTo>
                      <a:pt x="458" y="57"/>
                    </a:lnTo>
                    <a:lnTo>
                      <a:pt x="204" y="220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8" name="Freeform 71"/>
              <p:cNvSpPr>
                <a:spLocks/>
              </p:cNvSpPr>
              <p:nvPr/>
            </p:nvSpPr>
            <p:spPr bwMode="auto">
              <a:xfrm>
                <a:off x="2042" y="2334"/>
                <a:ext cx="249" cy="200"/>
              </a:xfrm>
              <a:custGeom>
                <a:avLst/>
                <a:gdLst>
                  <a:gd name="T0" fmla="*/ 5 w 249"/>
                  <a:gd name="T1" fmla="*/ 149 h 200"/>
                  <a:gd name="T2" fmla="*/ 0 w 249"/>
                  <a:gd name="T3" fmla="*/ 199 h 200"/>
                  <a:gd name="T4" fmla="*/ 244 w 249"/>
                  <a:gd name="T5" fmla="*/ 43 h 200"/>
                  <a:gd name="T6" fmla="*/ 248 w 249"/>
                  <a:gd name="T7" fmla="*/ 0 h 200"/>
                  <a:gd name="T8" fmla="*/ 5 w 249"/>
                  <a:gd name="T9" fmla="*/ 149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9"/>
                  <a:gd name="T16" fmla="*/ 0 h 200"/>
                  <a:gd name="T17" fmla="*/ 249 w 249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9" h="200">
                    <a:moveTo>
                      <a:pt x="5" y="149"/>
                    </a:moveTo>
                    <a:lnTo>
                      <a:pt x="0" y="199"/>
                    </a:lnTo>
                    <a:lnTo>
                      <a:pt x="244" y="43"/>
                    </a:lnTo>
                    <a:lnTo>
                      <a:pt x="248" y="0"/>
                    </a:lnTo>
                    <a:lnTo>
                      <a:pt x="5" y="149"/>
                    </a:lnTo>
                  </a:path>
                </a:pathLst>
              </a:custGeom>
              <a:solidFill>
                <a:srgbClr val="FFFF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9" name="Freeform 72"/>
              <p:cNvSpPr>
                <a:spLocks/>
              </p:cNvSpPr>
              <p:nvPr/>
            </p:nvSpPr>
            <p:spPr bwMode="auto">
              <a:xfrm>
                <a:off x="1844" y="2383"/>
                <a:ext cx="205" cy="149"/>
              </a:xfrm>
              <a:custGeom>
                <a:avLst/>
                <a:gdLst>
                  <a:gd name="T0" fmla="*/ 5 w 205"/>
                  <a:gd name="T1" fmla="*/ 0 h 149"/>
                  <a:gd name="T2" fmla="*/ 0 w 205"/>
                  <a:gd name="T3" fmla="*/ 53 h 149"/>
                  <a:gd name="T4" fmla="*/ 200 w 205"/>
                  <a:gd name="T5" fmla="*/ 148 h 149"/>
                  <a:gd name="T6" fmla="*/ 204 w 205"/>
                  <a:gd name="T7" fmla="*/ 98 h 149"/>
                  <a:gd name="T8" fmla="*/ 5 w 205"/>
                  <a:gd name="T9" fmla="*/ 0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49"/>
                  <a:gd name="T17" fmla="*/ 205 w 205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49">
                    <a:moveTo>
                      <a:pt x="5" y="0"/>
                    </a:moveTo>
                    <a:lnTo>
                      <a:pt x="0" y="53"/>
                    </a:lnTo>
                    <a:lnTo>
                      <a:pt x="200" y="148"/>
                    </a:lnTo>
                    <a:lnTo>
                      <a:pt x="204" y="98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0" name="Freeform 73"/>
              <p:cNvSpPr>
                <a:spLocks/>
              </p:cNvSpPr>
              <p:nvPr/>
            </p:nvSpPr>
            <p:spPr bwMode="auto">
              <a:xfrm>
                <a:off x="1844" y="2378"/>
                <a:ext cx="206" cy="115"/>
              </a:xfrm>
              <a:custGeom>
                <a:avLst/>
                <a:gdLst>
                  <a:gd name="T0" fmla="*/ 0 w 206"/>
                  <a:gd name="T1" fmla="*/ 0 h 115"/>
                  <a:gd name="T2" fmla="*/ 0 w 206"/>
                  <a:gd name="T3" fmla="*/ 9 h 115"/>
                  <a:gd name="T4" fmla="*/ 199 w 206"/>
                  <a:gd name="T5" fmla="*/ 114 h 115"/>
                  <a:gd name="T6" fmla="*/ 205 w 206"/>
                  <a:gd name="T7" fmla="*/ 100 h 115"/>
                  <a:gd name="T8" fmla="*/ 0 w 20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115"/>
                  <a:gd name="T17" fmla="*/ 206 w 20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115">
                    <a:moveTo>
                      <a:pt x="0" y="0"/>
                    </a:moveTo>
                    <a:lnTo>
                      <a:pt x="0" y="9"/>
                    </a:lnTo>
                    <a:lnTo>
                      <a:pt x="199" y="114"/>
                    </a:lnTo>
                    <a:lnTo>
                      <a:pt x="205" y="1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1" name="Freeform 74"/>
              <p:cNvSpPr>
                <a:spLocks/>
              </p:cNvSpPr>
              <p:nvPr/>
            </p:nvSpPr>
            <p:spPr bwMode="auto">
              <a:xfrm>
                <a:off x="2045" y="2373"/>
                <a:ext cx="253" cy="172"/>
              </a:xfrm>
              <a:custGeom>
                <a:avLst/>
                <a:gdLst>
                  <a:gd name="T0" fmla="*/ 0 w 253"/>
                  <a:gd name="T1" fmla="*/ 164 h 172"/>
                  <a:gd name="T2" fmla="*/ 1 w 253"/>
                  <a:gd name="T3" fmla="*/ 171 h 172"/>
                  <a:gd name="T4" fmla="*/ 252 w 253"/>
                  <a:gd name="T5" fmla="*/ 6 h 172"/>
                  <a:gd name="T6" fmla="*/ 252 w 253"/>
                  <a:gd name="T7" fmla="*/ 0 h 172"/>
                  <a:gd name="T8" fmla="*/ 0 w 253"/>
                  <a:gd name="T9" fmla="*/ 164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72"/>
                  <a:gd name="T17" fmla="*/ 253 w 253"/>
                  <a:gd name="T18" fmla="*/ 172 h 1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72">
                    <a:moveTo>
                      <a:pt x="0" y="164"/>
                    </a:moveTo>
                    <a:lnTo>
                      <a:pt x="1" y="171"/>
                    </a:lnTo>
                    <a:lnTo>
                      <a:pt x="252" y="6"/>
                    </a:lnTo>
                    <a:lnTo>
                      <a:pt x="252" y="0"/>
                    </a:lnTo>
                    <a:lnTo>
                      <a:pt x="0" y="164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2" name="Freeform 75"/>
              <p:cNvSpPr>
                <a:spLocks/>
              </p:cNvSpPr>
              <p:nvPr/>
            </p:nvSpPr>
            <p:spPr bwMode="auto">
              <a:xfrm>
                <a:off x="1843" y="2265"/>
                <a:ext cx="455" cy="214"/>
              </a:xfrm>
              <a:custGeom>
                <a:avLst/>
                <a:gdLst>
                  <a:gd name="T0" fmla="*/ 0 w 455"/>
                  <a:gd name="T1" fmla="*/ 114 h 214"/>
                  <a:gd name="T2" fmla="*/ 248 w 455"/>
                  <a:gd name="T3" fmla="*/ 0 h 214"/>
                  <a:gd name="T4" fmla="*/ 454 w 455"/>
                  <a:gd name="T5" fmla="*/ 58 h 214"/>
                  <a:gd name="T6" fmla="*/ 206 w 455"/>
                  <a:gd name="T7" fmla="*/ 213 h 214"/>
                  <a:gd name="T8" fmla="*/ 0 w 455"/>
                  <a:gd name="T9" fmla="*/ 1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"/>
                  <a:gd name="T16" fmla="*/ 0 h 214"/>
                  <a:gd name="T17" fmla="*/ 455 w 455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" h="214">
                    <a:moveTo>
                      <a:pt x="0" y="114"/>
                    </a:moveTo>
                    <a:lnTo>
                      <a:pt x="248" y="0"/>
                    </a:lnTo>
                    <a:lnTo>
                      <a:pt x="454" y="58"/>
                    </a:lnTo>
                    <a:lnTo>
                      <a:pt x="206" y="213"/>
                    </a:lnTo>
                    <a:lnTo>
                      <a:pt x="0" y="114"/>
                    </a:lnTo>
                  </a:path>
                </a:pathLst>
              </a:custGeom>
              <a:solidFill>
                <a:srgbClr val="0000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" name="Group 76"/>
              <p:cNvGrpSpPr>
                <a:grpSpLocks/>
              </p:cNvGrpSpPr>
              <p:nvPr/>
            </p:nvGrpSpPr>
            <p:grpSpPr bwMode="auto">
              <a:xfrm>
                <a:off x="2044" y="2276"/>
                <a:ext cx="231" cy="77"/>
                <a:chOff x="2044" y="2276"/>
                <a:chExt cx="231" cy="77"/>
              </a:xfrm>
            </p:grpSpPr>
            <p:sp>
              <p:nvSpPr>
                <p:cNvPr id="2237" name="Freeform 77"/>
                <p:cNvSpPr>
                  <a:spLocks/>
                </p:cNvSpPr>
                <p:nvPr/>
              </p:nvSpPr>
              <p:spPr bwMode="auto">
                <a:xfrm>
                  <a:off x="2062" y="2276"/>
                  <a:ext cx="213" cy="66"/>
                </a:xfrm>
                <a:custGeom>
                  <a:avLst/>
                  <a:gdLst>
                    <a:gd name="T0" fmla="*/ 4 w 213"/>
                    <a:gd name="T1" fmla="*/ 0 h 66"/>
                    <a:gd name="T2" fmla="*/ 0 w 213"/>
                    <a:gd name="T3" fmla="*/ 4 h 66"/>
                    <a:gd name="T4" fmla="*/ 205 w 213"/>
                    <a:gd name="T5" fmla="*/ 65 h 66"/>
                    <a:gd name="T6" fmla="*/ 212 w 213"/>
                    <a:gd name="T7" fmla="*/ 64 h 66"/>
                    <a:gd name="T8" fmla="*/ 4 w 213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66"/>
                    <a:gd name="T17" fmla="*/ 213 w 213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66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205" y="65"/>
                      </a:lnTo>
                      <a:lnTo>
                        <a:pt x="212" y="64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8" name="Freeform 78"/>
                <p:cNvSpPr>
                  <a:spLocks/>
                </p:cNvSpPr>
                <p:nvPr/>
              </p:nvSpPr>
              <p:spPr bwMode="auto">
                <a:xfrm>
                  <a:off x="2044" y="2285"/>
                  <a:ext cx="217" cy="68"/>
                </a:xfrm>
                <a:custGeom>
                  <a:avLst/>
                  <a:gdLst>
                    <a:gd name="T0" fmla="*/ 8 w 217"/>
                    <a:gd name="T1" fmla="*/ 0 h 68"/>
                    <a:gd name="T2" fmla="*/ 0 w 217"/>
                    <a:gd name="T3" fmla="*/ 5 h 68"/>
                    <a:gd name="T4" fmla="*/ 209 w 217"/>
                    <a:gd name="T5" fmla="*/ 67 h 68"/>
                    <a:gd name="T6" fmla="*/ 216 w 217"/>
                    <a:gd name="T7" fmla="*/ 63 h 68"/>
                    <a:gd name="T8" fmla="*/ 8 w 217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7"/>
                    <a:gd name="T16" fmla="*/ 0 h 68"/>
                    <a:gd name="T17" fmla="*/ 217 w 217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7" h="68">
                      <a:moveTo>
                        <a:pt x="8" y="0"/>
                      </a:moveTo>
                      <a:lnTo>
                        <a:pt x="0" y="5"/>
                      </a:lnTo>
                      <a:lnTo>
                        <a:pt x="209" y="67"/>
                      </a:lnTo>
                      <a:lnTo>
                        <a:pt x="216" y="6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24" name="Freeform 79"/>
              <p:cNvSpPr>
                <a:spLocks/>
              </p:cNvSpPr>
              <p:nvPr/>
            </p:nvSpPr>
            <p:spPr bwMode="auto">
              <a:xfrm>
                <a:off x="2048" y="2326"/>
                <a:ext cx="250" cy="157"/>
              </a:xfrm>
              <a:custGeom>
                <a:avLst/>
                <a:gdLst>
                  <a:gd name="T0" fmla="*/ 0 w 250"/>
                  <a:gd name="T1" fmla="*/ 152 h 157"/>
                  <a:gd name="T2" fmla="*/ 1 w 250"/>
                  <a:gd name="T3" fmla="*/ 156 h 157"/>
                  <a:gd name="T4" fmla="*/ 248 w 250"/>
                  <a:gd name="T5" fmla="*/ 2 h 157"/>
                  <a:gd name="T6" fmla="*/ 249 w 250"/>
                  <a:gd name="T7" fmla="*/ 0 h 157"/>
                  <a:gd name="T8" fmla="*/ 0 w 250"/>
                  <a:gd name="T9" fmla="*/ 152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157"/>
                  <a:gd name="T17" fmla="*/ 250 w 250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157">
                    <a:moveTo>
                      <a:pt x="0" y="152"/>
                    </a:moveTo>
                    <a:lnTo>
                      <a:pt x="1" y="156"/>
                    </a:lnTo>
                    <a:lnTo>
                      <a:pt x="248" y="2"/>
                    </a:lnTo>
                    <a:lnTo>
                      <a:pt x="249" y="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80"/>
              <p:cNvGrpSpPr>
                <a:grpSpLocks/>
              </p:cNvGrpSpPr>
              <p:nvPr/>
            </p:nvGrpSpPr>
            <p:grpSpPr bwMode="auto">
              <a:xfrm>
                <a:off x="2044" y="2338"/>
                <a:ext cx="245" cy="184"/>
                <a:chOff x="2044" y="2338"/>
                <a:chExt cx="245" cy="184"/>
              </a:xfrm>
            </p:grpSpPr>
            <p:sp>
              <p:nvSpPr>
                <p:cNvPr id="2232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049" y="2338"/>
                  <a:ext cx="239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3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2048" y="2347"/>
                  <a:ext cx="241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2046" y="2355"/>
                  <a:ext cx="238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5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2047" y="2359"/>
                  <a:ext cx="240" cy="1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6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2044" y="2368"/>
                  <a:ext cx="243" cy="1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86"/>
              <p:cNvGrpSpPr>
                <a:grpSpLocks/>
              </p:cNvGrpSpPr>
              <p:nvPr/>
            </p:nvGrpSpPr>
            <p:grpSpPr bwMode="auto">
              <a:xfrm>
                <a:off x="1846" y="2387"/>
                <a:ext cx="203" cy="133"/>
                <a:chOff x="1846" y="2387"/>
                <a:chExt cx="203" cy="133"/>
              </a:xfrm>
            </p:grpSpPr>
            <p:sp>
              <p:nvSpPr>
                <p:cNvPr id="2227" name="Line 87"/>
                <p:cNvSpPr>
                  <a:spLocks noChangeShapeType="1"/>
                </p:cNvSpPr>
                <p:nvPr/>
              </p:nvSpPr>
              <p:spPr bwMode="auto">
                <a:xfrm>
                  <a:off x="1850" y="2387"/>
                  <a:ext cx="199" cy="1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8" name="Line 88"/>
                <p:cNvSpPr>
                  <a:spLocks noChangeShapeType="1"/>
                </p:cNvSpPr>
                <p:nvPr/>
              </p:nvSpPr>
              <p:spPr bwMode="auto">
                <a:xfrm>
                  <a:off x="1850" y="2396"/>
                  <a:ext cx="198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9" name="Line 89"/>
                <p:cNvSpPr>
                  <a:spLocks noChangeShapeType="1"/>
                </p:cNvSpPr>
                <p:nvPr/>
              </p:nvSpPr>
              <p:spPr bwMode="auto">
                <a:xfrm>
                  <a:off x="1847" y="2404"/>
                  <a:ext cx="199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0" name="Line 90"/>
                <p:cNvSpPr>
                  <a:spLocks noChangeShapeType="1"/>
                </p:cNvSpPr>
                <p:nvPr/>
              </p:nvSpPr>
              <p:spPr bwMode="auto">
                <a:xfrm>
                  <a:off x="1846" y="2413"/>
                  <a:ext cx="200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1" name="Line 91"/>
                <p:cNvSpPr>
                  <a:spLocks noChangeShapeType="1"/>
                </p:cNvSpPr>
                <p:nvPr/>
              </p:nvSpPr>
              <p:spPr bwMode="auto">
                <a:xfrm>
                  <a:off x="1848" y="2422"/>
                  <a:ext cx="198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92"/>
            <p:cNvGrpSpPr>
              <a:grpSpLocks/>
            </p:cNvGrpSpPr>
            <p:nvPr/>
          </p:nvGrpSpPr>
          <p:grpSpPr bwMode="auto">
            <a:xfrm>
              <a:off x="1859" y="2201"/>
              <a:ext cx="471" cy="279"/>
              <a:chOff x="1859" y="2201"/>
              <a:chExt cx="471" cy="279"/>
            </a:xfrm>
          </p:grpSpPr>
          <p:sp>
            <p:nvSpPr>
              <p:cNvPr id="2191" name="Arc 93"/>
              <p:cNvSpPr>
                <a:spLocks/>
              </p:cNvSpPr>
              <p:nvPr/>
            </p:nvSpPr>
            <p:spPr bwMode="auto">
              <a:xfrm rot="240000">
                <a:off x="1859" y="2315"/>
                <a:ext cx="13" cy="65"/>
              </a:xfrm>
              <a:custGeom>
                <a:avLst/>
                <a:gdLst>
                  <a:gd name="T0" fmla="*/ 12 w 21600"/>
                  <a:gd name="T1" fmla="*/ 65 h 43068"/>
                  <a:gd name="T2" fmla="*/ 12 w 21600"/>
                  <a:gd name="T3" fmla="*/ 0 h 43068"/>
                  <a:gd name="T4" fmla="*/ 13 w 21600"/>
                  <a:gd name="T5" fmla="*/ 33 h 430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68"/>
                  <a:gd name="T11" fmla="*/ 21600 w 21600"/>
                  <a:gd name="T12" fmla="*/ 43068 h 430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68" fill="none" extrusionOk="0">
                    <a:moveTo>
                      <a:pt x="19863" y="43068"/>
                    </a:moveTo>
                    <a:cubicBezTo>
                      <a:pt x="8644" y="42163"/>
                      <a:pt x="0" y="32794"/>
                      <a:pt x="0" y="21538"/>
                    </a:cubicBezTo>
                    <a:cubicBezTo>
                      <a:pt x="-1" y="10241"/>
                      <a:pt x="8703" y="853"/>
                      <a:pt x="19967" y="-1"/>
                    </a:cubicBezTo>
                  </a:path>
                  <a:path w="21600" h="43068" stroke="0" extrusionOk="0">
                    <a:moveTo>
                      <a:pt x="19863" y="43068"/>
                    </a:moveTo>
                    <a:cubicBezTo>
                      <a:pt x="8644" y="42163"/>
                      <a:pt x="0" y="32794"/>
                      <a:pt x="0" y="21538"/>
                    </a:cubicBezTo>
                    <a:cubicBezTo>
                      <a:pt x="-1" y="10241"/>
                      <a:pt x="8703" y="853"/>
                      <a:pt x="19967" y="-1"/>
                    </a:cubicBezTo>
                    <a:lnTo>
                      <a:pt x="21600" y="21538"/>
                    </a:lnTo>
                    <a:close/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2" name="Freeform 94"/>
              <p:cNvSpPr>
                <a:spLocks/>
              </p:cNvSpPr>
              <p:nvPr/>
            </p:nvSpPr>
            <p:spPr bwMode="auto">
              <a:xfrm>
                <a:off x="1872" y="2201"/>
                <a:ext cx="457" cy="278"/>
              </a:xfrm>
              <a:custGeom>
                <a:avLst/>
                <a:gdLst>
                  <a:gd name="T0" fmla="*/ 0 w 457"/>
                  <a:gd name="T1" fmla="*/ 175 h 278"/>
                  <a:gd name="T2" fmla="*/ 207 w 457"/>
                  <a:gd name="T3" fmla="*/ 277 h 278"/>
                  <a:gd name="T4" fmla="*/ 455 w 457"/>
                  <a:gd name="T5" fmla="*/ 115 h 278"/>
                  <a:gd name="T6" fmla="*/ 456 w 457"/>
                  <a:gd name="T7" fmla="*/ 108 h 278"/>
                  <a:gd name="T8" fmla="*/ 446 w 457"/>
                  <a:gd name="T9" fmla="*/ 106 h 278"/>
                  <a:gd name="T10" fmla="*/ 448 w 457"/>
                  <a:gd name="T11" fmla="*/ 67 h 278"/>
                  <a:gd name="T12" fmla="*/ 455 w 457"/>
                  <a:gd name="T13" fmla="*/ 62 h 278"/>
                  <a:gd name="T14" fmla="*/ 456 w 457"/>
                  <a:gd name="T15" fmla="*/ 58 h 278"/>
                  <a:gd name="T16" fmla="*/ 254 w 457"/>
                  <a:gd name="T17" fmla="*/ 0 h 278"/>
                  <a:gd name="T18" fmla="*/ 4 w 457"/>
                  <a:gd name="T19" fmla="*/ 110 h 278"/>
                  <a:gd name="T20" fmla="*/ 0 w 457"/>
                  <a:gd name="T21" fmla="*/ 175 h 27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7"/>
                  <a:gd name="T34" fmla="*/ 0 h 278"/>
                  <a:gd name="T35" fmla="*/ 457 w 457"/>
                  <a:gd name="T36" fmla="*/ 278 h 27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7" h="278">
                    <a:moveTo>
                      <a:pt x="0" y="175"/>
                    </a:moveTo>
                    <a:lnTo>
                      <a:pt x="207" y="277"/>
                    </a:lnTo>
                    <a:lnTo>
                      <a:pt x="455" y="115"/>
                    </a:lnTo>
                    <a:lnTo>
                      <a:pt x="456" y="108"/>
                    </a:lnTo>
                    <a:lnTo>
                      <a:pt x="446" y="106"/>
                    </a:lnTo>
                    <a:lnTo>
                      <a:pt x="448" y="67"/>
                    </a:lnTo>
                    <a:lnTo>
                      <a:pt x="455" y="62"/>
                    </a:lnTo>
                    <a:lnTo>
                      <a:pt x="456" y="58"/>
                    </a:lnTo>
                    <a:lnTo>
                      <a:pt x="254" y="0"/>
                    </a:lnTo>
                    <a:lnTo>
                      <a:pt x="4" y="110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3" name="Freeform 95"/>
              <p:cNvSpPr>
                <a:spLocks/>
              </p:cNvSpPr>
              <p:nvPr/>
            </p:nvSpPr>
            <p:spPr bwMode="auto">
              <a:xfrm>
                <a:off x="1872" y="2253"/>
                <a:ext cx="457" cy="221"/>
              </a:xfrm>
              <a:custGeom>
                <a:avLst/>
                <a:gdLst>
                  <a:gd name="T0" fmla="*/ 0 w 457"/>
                  <a:gd name="T1" fmla="*/ 121 h 221"/>
                  <a:gd name="T2" fmla="*/ 251 w 457"/>
                  <a:gd name="T3" fmla="*/ 0 h 221"/>
                  <a:gd name="T4" fmla="*/ 456 w 457"/>
                  <a:gd name="T5" fmla="*/ 57 h 221"/>
                  <a:gd name="T6" fmla="*/ 204 w 457"/>
                  <a:gd name="T7" fmla="*/ 220 h 221"/>
                  <a:gd name="T8" fmla="*/ 0 w 457"/>
                  <a:gd name="T9" fmla="*/ 121 h 2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221"/>
                  <a:gd name="T17" fmla="*/ 457 w 457"/>
                  <a:gd name="T18" fmla="*/ 221 h 2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221">
                    <a:moveTo>
                      <a:pt x="0" y="121"/>
                    </a:moveTo>
                    <a:lnTo>
                      <a:pt x="251" y="0"/>
                    </a:lnTo>
                    <a:lnTo>
                      <a:pt x="456" y="57"/>
                    </a:lnTo>
                    <a:lnTo>
                      <a:pt x="204" y="220"/>
                    </a:lnTo>
                    <a:lnTo>
                      <a:pt x="0" y="121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4" name="Freeform 96"/>
              <p:cNvSpPr>
                <a:spLocks/>
              </p:cNvSpPr>
              <p:nvPr/>
            </p:nvSpPr>
            <p:spPr bwMode="auto">
              <a:xfrm>
                <a:off x="2075" y="2268"/>
                <a:ext cx="246" cy="200"/>
              </a:xfrm>
              <a:custGeom>
                <a:avLst/>
                <a:gdLst>
                  <a:gd name="T0" fmla="*/ 4 w 246"/>
                  <a:gd name="T1" fmla="*/ 150 h 200"/>
                  <a:gd name="T2" fmla="*/ 0 w 246"/>
                  <a:gd name="T3" fmla="*/ 199 h 200"/>
                  <a:gd name="T4" fmla="*/ 243 w 246"/>
                  <a:gd name="T5" fmla="*/ 46 h 200"/>
                  <a:gd name="T6" fmla="*/ 245 w 246"/>
                  <a:gd name="T7" fmla="*/ 0 h 200"/>
                  <a:gd name="T8" fmla="*/ 4 w 246"/>
                  <a:gd name="T9" fmla="*/ 15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"/>
                  <a:gd name="T16" fmla="*/ 0 h 200"/>
                  <a:gd name="T17" fmla="*/ 246 w 246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" h="200">
                    <a:moveTo>
                      <a:pt x="4" y="150"/>
                    </a:moveTo>
                    <a:lnTo>
                      <a:pt x="0" y="199"/>
                    </a:lnTo>
                    <a:lnTo>
                      <a:pt x="243" y="46"/>
                    </a:lnTo>
                    <a:lnTo>
                      <a:pt x="245" y="0"/>
                    </a:lnTo>
                    <a:lnTo>
                      <a:pt x="4" y="150"/>
                    </a:lnTo>
                  </a:path>
                </a:pathLst>
              </a:custGeom>
              <a:solidFill>
                <a:srgbClr val="FFFF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5" name="Freeform 97"/>
              <p:cNvSpPr>
                <a:spLocks/>
              </p:cNvSpPr>
              <p:nvPr/>
            </p:nvSpPr>
            <p:spPr bwMode="auto">
              <a:xfrm>
                <a:off x="1877" y="2320"/>
                <a:ext cx="203" cy="147"/>
              </a:xfrm>
              <a:custGeom>
                <a:avLst/>
                <a:gdLst>
                  <a:gd name="T0" fmla="*/ 3 w 203"/>
                  <a:gd name="T1" fmla="*/ 0 h 147"/>
                  <a:gd name="T2" fmla="*/ 0 w 203"/>
                  <a:gd name="T3" fmla="*/ 50 h 147"/>
                  <a:gd name="T4" fmla="*/ 197 w 203"/>
                  <a:gd name="T5" fmla="*/ 146 h 147"/>
                  <a:gd name="T6" fmla="*/ 202 w 203"/>
                  <a:gd name="T7" fmla="*/ 96 h 147"/>
                  <a:gd name="T8" fmla="*/ 3 w 203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147"/>
                  <a:gd name="T17" fmla="*/ 203 w 203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147">
                    <a:moveTo>
                      <a:pt x="3" y="0"/>
                    </a:moveTo>
                    <a:lnTo>
                      <a:pt x="0" y="50"/>
                    </a:lnTo>
                    <a:lnTo>
                      <a:pt x="197" y="146"/>
                    </a:lnTo>
                    <a:lnTo>
                      <a:pt x="202" y="96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6" name="Freeform 98"/>
              <p:cNvSpPr>
                <a:spLocks/>
              </p:cNvSpPr>
              <p:nvPr/>
            </p:nvSpPr>
            <p:spPr bwMode="auto">
              <a:xfrm>
                <a:off x="1876" y="2313"/>
                <a:ext cx="205" cy="116"/>
              </a:xfrm>
              <a:custGeom>
                <a:avLst/>
                <a:gdLst>
                  <a:gd name="T0" fmla="*/ 1 w 205"/>
                  <a:gd name="T1" fmla="*/ 0 h 116"/>
                  <a:gd name="T2" fmla="*/ 0 w 205"/>
                  <a:gd name="T3" fmla="*/ 8 h 116"/>
                  <a:gd name="T4" fmla="*/ 198 w 205"/>
                  <a:gd name="T5" fmla="*/ 115 h 116"/>
                  <a:gd name="T6" fmla="*/ 204 w 205"/>
                  <a:gd name="T7" fmla="*/ 98 h 116"/>
                  <a:gd name="T8" fmla="*/ 1 w 205"/>
                  <a:gd name="T9" fmla="*/ 0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16"/>
                  <a:gd name="T17" fmla="*/ 205 w 205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16">
                    <a:moveTo>
                      <a:pt x="1" y="0"/>
                    </a:moveTo>
                    <a:lnTo>
                      <a:pt x="0" y="8"/>
                    </a:lnTo>
                    <a:lnTo>
                      <a:pt x="198" y="115"/>
                    </a:lnTo>
                    <a:lnTo>
                      <a:pt x="204" y="98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0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7" name="Freeform 99"/>
              <p:cNvSpPr>
                <a:spLocks/>
              </p:cNvSpPr>
              <p:nvPr/>
            </p:nvSpPr>
            <p:spPr bwMode="auto">
              <a:xfrm>
                <a:off x="2076" y="2310"/>
                <a:ext cx="252" cy="170"/>
              </a:xfrm>
              <a:custGeom>
                <a:avLst/>
                <a:gdLst>
                  <a:gd name="T0" fmla="*/ 0 w 252"/>
                  <a:gd name="T1" fmla="*/ 162 h 170"/>
                  <a:gd name="T2" fmla="*/ 1 w 252"/>
                  <a:gd name="T3" fmla="*/ 169 h 170"/>
                  <a:gd name="T4" fmla="*/ 251 w 252"/>
                  <a:gd name="T5" fmla="*/ 6 h 170"/>
                  <a:gd name="T6" fmla="*/ 251 w 252"/>
                  <a:gd name="T7" fmla="*/ 0 h 170"/>
                  <a:gd name="T8" fmla="*/ 0 w 252"/>
                  <a:gd name="T9" fmla="*/ 162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70"/>
                  <a:gd name="T17" fmla="*/ 252 w 252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70">
                    <a:moveTo>
                      <a:pt x="0" y="162"/>
                    </a:moveTo>
                    <a:lnTo>
                      <a:pt x="1" y="169"/>
                    </a:lnTo>
                    <a:lnTo>
                      <a:pt x="251" y="6"/>
                    </a:lnTo>
                    <a:lnTo>
                      <a:pt x="251" y="0"/>
                    </a:lnTo>
                    <a:lnTo>
                      <a:pt x="0" y="16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8" name="Freeform 100"/>
              <p:cNvSpPr>
                <a:spLocks/>
              </p:cNvSpPr>
              <p:nvPr/>
            </p:nvSpPr>
            <p:spPr bwMode="auto">
              <a:xfrm>
                <a:off x="1876" y="2202"/>
                <a:ext cx="453" cy="212"/>
              </a:xfrm>
              <a:custGeom>
                <a:avLst/>
                <a:gdLst>
                  <a:gd name="T0" fmla="*/ 0 w 453"/>
                  <a:gd name="T1" fmla="*/ 112 h 212"/>
                  <a:gd name="T2" fmla="*/ 247 w 453"/>
                  <a:gd name="T3" fmla="*/ 0 h 212"/>
                  <a:gd name="T4" fmla="*/ 452 w 453"/>
                  <a:gd name="T5" fmla="*/ 58 h 212"/>
                  <a:gd name="T6" fmla="*/ 204 w 453"/>
                  <a:gd name="T7" fmla="*/ 211 h 212"/>
                  <a:gd name="T8" fmla="*/ 0 w 453"/>
                  <a:gd name="T9" fmla="*/ 112 h 2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212"/>
                  <a:gd name="T17" fmla="*/ 453 w 453"/>
                  <a:gd name="T18" fmla="*/ 212 h 2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212">
                    <a:moveTo>
                      <a:pt x="0" y="112"/>
                    </a:moveTo>
                    <a:lnTo>
                      <a:pt x="247" y="0"/>
                    </a:lnTo>
                    <a:lnTo>
                      <a:pt x="452" y="58"/>
                    </a:lnTo>
                    <a:lnTo>
                      <a:pt x="204" y="211"/>
                    </a:lnTo>
                    <a:lnTo>
                      <a:pt x="0" y="112"/>
                    </a:lnTo>
                  </a:path>
                </a:pathLst>
              </a:custGeom>
              <a:solidFill>
                <a:srgbClr val="0000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" name="Group 101"/>
              <p:cNvGrpSpPr>
                <a:grpSpLocks/>
              </p:cNvGrpSpPr>
              <p:nvPr/>
            </p:nvGrpSpPr>
            <p:grpSpPr bwMode="auto">
              <a:xfrm>
                <a:off x="2076" y="2213"/>
                <a:ext cx="230" cy="75"/>
                <a:chOff x="2076" y="2213"/>
                <a:chExt cx="230" cy="75"/>
              </a:xfrm>
            </p:grpSpPr>
            <p:sp>
              <p:nvSpPr>
                <p:cNvPr id="2213" name="Freeform 102"/>
                <p:cNvSpPr>
                  <a:spLocks/>
                </p:cNvSpPr>
                <p:nvPr/>
              </p:nvSpPr>
              <p:spPr bwMode="auto">
                <a:xfrm>
                  <a:off x="2091" y="2213"/>
                  <a:ext cx="215" cy="66"/>
                </a:xfrm>
                <a:custGeom>
                  <a:avLst/>
                  <a:gdLst>
                    <a:gd name="T0" fmla="*/ 7 w 215"/>
                    <a:gd name="T1" fmla="*/ 0 h 66"/>
                    <a:gd name="T2" fmla="*/ 0 w 215"/>
                    <a:gd name="T3" fmla="*/ 4 h 66"/>
                    <a:gd name="T4" fmla="*/ 208 w 215"/>
                    <a:gd name="T5" fmla="*/ 65 h 66"/>
                    <a:gd name="T6" fmla="*/ 214 w 215"/>
                    <a:gd name="T7" fmla="*/ 64 h 66"/>
                    <a:gd name="T8" fmla="*/ 7 w 215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66"/>
                    <a:gd name="T17" fmla="*/ 215 w 215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66">
                      <a:moveTo>
                        <a:pt x="7" y="0"/>
                      </a:moveTo>
                      <a:lnTo>
                        <a:pt x="0" y="4"/>
                      </a:lnTo>
                      <a:lnTo>
                        <a:pt x="208" y="65"/>
                      </a:lnTo>
                      <a:lnTo>
                        <a:pt x="214" y="6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4" name="Freeform 103"/>
                <p:cNvSpPr>
                  <a:spLocks/>
                </p:cNvSpPr>
                <p:nvPr/>
              </p:nvSpPr>
              <p:spPr bwMode="auto">
                <a:xfrm>
                  <a:off x="2076" y="2221"/>
                  <a:ext cx="215" cy="67"/>
                </a:xfrm>
                <a:custGeom>
                  <a:avLst/>
                  <a:gdLst>
                    <a:gd name="T0" fmla="*/ 7 w 215"/>
                    <a:gd name="T1" fmla="*/ 0 h 67"/>
                    <a:gd name="T2" fmla="*/ 0 w 215"/>
                    <a:gd name="T3" fmla="*/ 4 h 67"/>
                    <a:gd name="T4" fmla="*/ 208 w 215"/>
                    <a:gd name="T5" fmla="*/ 66 h 67"/>
                    <a:gd name="T6" fmla="*/ 214 w 215"/>
                    <a:gd name="T7" fmla="*/ 64 h 67"/>
                    <a:gd name="T8" fmla="*/ 7 w 215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67"/>
                    <a:gd name="T17" fmla="*/ 215 w 21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67">
                      <a:moveTo>
                        <a:pt x="7" y="0"/>
                      </a:moveTo>
                      <a:lnTo>
                        <a:pt x="0" y="4"/>
                      </a:lnTo>
                      <a:lnTo>
                        <a:pt x="208" y="66"/>
                      </a:lnTo>
                      <a:lnTo>
                        <a:pt x="214" y="6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00" name="Freeform 104"/>
              <p:cNvSpPr>
                <a:spLocks/>
              </p:cNvSpPr>
              <p:nvPr/>
            </p:nvSpPr>
            <p:spPr bwMode="auto">
              <a:xfrm>
                <a:off x="2080" y="2259"/>
                <a:ext cx="250" cy="158"/>
              </a:xfrm>
              <a:custGeom>
                <a:avLst/>
                <a:gdLst>
                  <a:gd name="T0" fmla="*/ 0 w 250"/>
                  <a:gd name="T1" fmla="*/ 152 h 158"/>
                  <a:gd name="T2" fmla="*/ 1 w 250"/>
                  <a:gd name="T3" fmla="*/ 157 h 158"/>
                  <a:gd name="T4" fmla="*/ 248 w 250"/>
                  <a:gd name="T5" fmla="*/ 4 h 158"/>
                  <a:gd name="T6" fmla="*/ 249 w 250"/>
                  <a:gd name="T7" fmla="*/ 0 h 158"/>
                  <a:gd name="T8" fmla="*/ 0 w 250"/>
                  <a:gd name="T9" fmla="*/ 152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158"/>
                  <a:gd name="T17" fmla="*/ 250 w 250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158">
                    <a:moveTo>
                      <a:pt x="0" y="152"/>
                    </a:moveTo>
                    <a:lnTo>
                      <a:pt x="1" y="157"/>
                    </a:lnTo>
                    <a:lnTo>
                      <a:pt x="248" y="4"/>
                    </a:lnTo>
                    <a:lnTo>
                      <a:pt x="249" y="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2077" y="2276"/>
                <a:ext cx="243" cy="181"/>
                <a:chOff x="2077" y="2276"/>
                <a:chExt cx="243" cy="181"/>
              </a:xfrm>
            </p:grpSpPr>
            <p:sp>
              <p:nvSpPr>
                <p:cNvPr id="2208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2080" y="2276"/>
                  <a:ext cx="238" cy="14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9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2079" y="2283"/>
                  <a:ext cx="241" cy="1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0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2078" y="2291"/>
                  <a:ext cx="237" cy="14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1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2079" y="2295"/>
                  <a:ext cx="238" cy="1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2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2077" y="2306"/>
                  <a:ext cx="240" cy="1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11"/>
              <p:cNvGrpSpPr>
                <a:grpSpLocks/>
              </p:cNvGrpSpPr>
              <p:nvPr/>
            </p:nvGrpSpPr>
            <p:grpSpPr bwMode="auto">
              <a:xfrm>
                <a:off x="1878" y="2323"/>
                <a:ext cx="204" cy="133"/>
                <a:chOff x="1878" y="2323"/>
                <a:chExt cx="204" cy="133"/>
              </a:xfrm>
            </p:grpSpPr>
            <p:sp>
              <p:nvSpPr>
                <p:cNvPr id="2203" name="Line 112"/>
                <p:cNvSpPr>
                  <a:spLocks noChangeShapeType="1"/>
                </p:cNvSpPr>
                <p:nvPr/>
              </p:nvSpPr>
              <p:spPr bwMode="auto">
                <a:xfrm>
                  <a:off x="1882" y="2323"/>
                  <a:ext cx="200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4" name="Line 113"/>
                <p:cNvSpPr>
                  <a:spLocks noChangeShapeType="1"/>
                </p:cNvSpPr>
                <p:nvPr/>
              </p:nvSpPr>
              <p:spPr bwMode="auto">
                <a:xfrm>
                  <a:off x="1882" y="2331"/>
                  <a:ext cx="198" cy="9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5" name="Line 114"/>
                <p:cNvSpPr>
                  <a:spLocks noChangeShapeType="1"/>
                </p:cNvSpPr>
                <p:nvPr/>
              </p:nvSpPr>
              <p:spPr bwMode="auto">
                <a:xfrm>
                  <a:off x="1879" y="2339"/>
                  <a:ext cx="198" cy="1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6" name="Line 115"/>
                <p:cNvSpPr>
                  <a:spLocks noChangeShapeType="1"/>
                </p:cNvSpPr>
                <p:nvPr/>
              </p:nvSpPr>
              <p:spPr bwMode="auto">
                <a:xfrm>
                  <a:off x="1878" y="2347"/>
                  <a:ext cx="201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7" name="Line 116"/>
                <p:cNvSpPr>
                  <a:spLocks noChangeShapeType="1"/>
                </p:cNvSpPr>
                <p:nvPr/>
              </p:nvSpPr>
              <p:spPr bwMode="auto">
                <a:xfrm>
                  <a:off x="1878" y="2358"/>
                  <a:ext cx="198" cy="9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1" name="Group 117"/>
          <p:cNvGrpSpPr>
            <a:grpSpLocks/>
          </p:cNvGrpSpPr>
          <p:nvPr/>
        </p:nvGrpSpPr>
        <p:grpSpPr bwMode="auto">
          <a:xfrm>
            <a:off x="3563938" y="3913188"/>
            <a:ext cx="644525" cy="428625"/>
            <a:chOff x="2249" y="2370"/>
            <a:chExt cx="406" cy="270"/>
          </a:xfrm>
        </p:grpSpPr>
        <p:grpSp>
          <p:nvGrpSpPr>
            <p:cNvPr id="22" name="Group 118"/>
            <p:cNvGrpSpPr>
              <a:grpSpLocks/>
            </p:cNvGrpSpPr>
            <p:nvPr/>
          </p:nvGrpSpPr>
          <p:grpSpPr bwMode="auto">
            <a:xfrm>
              <a:off x="2339" y="2370"/>
              <a:ext cx="86" cy="270"/>
              <a:chOff x="2339" y="2370"/>
              <a:chExt cx="86" cy="270"/>
            </a:xfrm>
          </p:grpSpPr>
          <p:grpSp>
            <p:nvGrpSpPr>
              <p:cNvPr id="23" name="Group 119"/>
              <p:cNvGrpSpPr>
                <a:grpSpLocks/>
              </p:cNvGrpSpPr>
              <p:nvPr/>
            </p:nvGrpSpPr>
            <p:grpSpPr bwMode="auto">
              <a:xfrm>
                <a:off x="2339" y="2370"/>
                <a:ext cx="86" cy="270"/>
                <a:chOff x="2339" y="2370"/>
                <a:chExt cx="86" cy="270"/>
              </a:xfrm>
            </p:grpSpPr>
            <p:sp>
              <p:nvSpPr>
                <p:cNvPr id="2185" name="Freeform 120"/>
                <p:cNvSpPr>
                  <a:spLocks/>
                </p:cNvSpPr>
                <p:nvPr/>
              </p:nvSpPr>
              <p:spPr bwMode="auto">
                <a:xfrm>
                  <a:off x="2397" y="2377"/>
                  <a:ext cx="28" cy="263"/>
                </a:xfrm>
                <a:custGeom>
                  <a:avLst/>
                  <a:gdLst>
                    <a:gd name="T0" fmla="*/ 0 w 28"/>
                    <a:gd name="T1" fmla="*/ 0 h 263"/>
                    <a:gd name="T2" fmla="*/ 27 w 28"/>
                    <a:gd name="T3" fmla="*/ 41 h 263"/>
                    <a:gd name="T4" fmla="*/ 27 w 28"/>
                    <a:gd name="T5" fmla="*/ 262 h 263"/>
                    <a:gd name="T6" fmla="*/ 0 w 28"/>
                    <a:gd name="T7" fmla="*/ 262 h 263"/>
                    <a:gd name="T8" fmla="*/ 0 w 28"/>
                    <a:gd name="T9" fmla="*/ 0 h 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63"/>
                    <a:gd name="T17" fmla="*/ 28 w 28"/>
                    <a:gd name="T18" fmla="*/ 263 h 2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63">
                      <a:moveTo>
                        <a:pt x="0" y="0"/>
                      </a:moveTo>
                      <a:lnTo>
                        <a:pt x="27" y="41"/>
                      </a:lnTo>
                      <a:lnTo>
                        <a:pt x="27" y="262"/>
                      </a:lnTo>
                      <a:lnTo>
                        <a:pt x="0" y="26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6" name="Freeform 121"/>
                <p:cNvSpPr>
                  <a:spLocks/>
                </p:cNvSpPr>
                <p:nvPr/>
              </p:nvSpPr>
              <p:spPr bwMode="auto">
                <a:xfrm>
                  <a:off x="2339" y="2370"/>
                  <a:ext cx="58" cy="269"/>
                </a:xfrm>
                <a:custGeom>
                  <a:avLst/>
                  <a:gdLst>
                    <a:gd name="T0" fmla="*/ 0 w 58"/>
                    <a:gd name="T1" fmla="*/ 268 h 269"/>
                    <a:gd name="T2" fmla="*/ 0 w 58"/>
                    <a:gd name="T3" fmla="*/ 5 h 269"/>
                    <a:gd name="T4" fmla="*/ 3 w 58"/>
                    <a:gd name="T5" fmla="*/ 3 h 269"/>
                    <a:gd name="T6" fmla="*/ 8 w 58"/>
                    <a:gd name="T7" fmla="*/ 2 h 269"/>
                    <a:gd name="T8" fmla="*/ 14 w 58"/>
                    <a:gd name="T9" fmla="*/ 0 h 269"/>
                    <a:gd name="T10" fmla="*/ 19 w 58"/>
                    <a:gd name="T11" fmla="*/ 0 h 269"/>
                    <a:gd name="T12" fmla="*/ 24 w 58"/>
                    <a:gd name="T13" fmla="*/ 0 h 269"/>
                    <a:gd name="T14" fmla="*/ 28 w 58"/>
                    <a:gd name="T15" fmla="*/ 0 h 269"/>
                    <a:gd name="T16" fmla="*/ 31 w 58"/>
                    <a:gd name="T17" fmla="*/ 0 h 269"/>
                    <a:gd name="T18" fmla="*/ 34 w 58"/>
                    <a:gd name="T19" fmla="*/ 0 h 269"/>
                    <a:gd name="T20" fmla="*/ 37 w 58"/>
                    <a:gd name="T21" fmla="*/ 0 h 269"/>
                    <a:gd name="T22" fmla="*/ 40 w 58"/>
                    <a:gd name="T23" fmla="*/ 0 h 269"/>
                    <a:gd name="T24" fmla="*/ 42 w 58"/>
                    <a:gd name="T25" fmla="*/ 1 h 269"/>
                    <a:gd name="T26" fmla="*/ 46 w 58"/>
                    <a:gd name="T27" fmla="*/ 2 h 269"/>
                    <a:gd name="T28" fmla="*/ 52 w 58"/>
                    <a:gd name="T29" fmla="*/ 3 h 269"/>
                    <a:gd name="T30" fmla="*/ 54 w 58"/>
                    <a:gd name="T31" fmla="*/ 4 h 269"/>
                    <a:gd name="T32" fmla="*/ 57 w 58"/>
                    <a:gd name="T33" fmla="*/ 5 h 269"/>
                    <a:gd name="T34" fmla="*/ 57 w 58"/>
                    <a:gd name="T35" fmla="*/ 268 h 269"/>
                    <a:gd name="T36" fmla="*/ 0 w 58"/>
                    <a:gd name="T37" fmla="*/ 268 h 26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8"/>
                    <a:gd name="T58" fmla="*/ 0 h 269"/>
                    <a:gd name="T59" fmla="*/ 58 w 58"/>
                    <a:gd name="T60" fmla="*/ 269 h 26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8" h="269">
                      <a:moveTo>
                        <a:pt x="0" y="268"/>
                      </a:move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1" y="0"/>
                      </a:lnTo>
                      <a:lnTo>
                        <a:pt x="34" y="0"/>
                      </a:lnTo>
                      <a:lnTo>
                        <a:pt x="37" y="0"/>
                      </a:lnTo>
                      <a:lnTo>
                        <a:pt x="40" y="0"/>
                      </a:lnTo>
                      <a:lnTo>
                        <a:pt x="42" y="1"/>
                      </a:lnTo>
                      <a:lnTo>
                        <a:pt x="46" y="2"/>
                      </a:lnTo>
                      <a:lnTo>
                        <a:pt x="52" y="3"/>
                      </a:lnTo>
                      <a:lnTo>
                        <a:pt x="54" y="4"/>
                      </a:lnTo>
                      <a:lnTo>
                        <a:pt x="57" y="5"/>
                      </a:lnTo>
                      <a:lnTo>
                        <a:pt x="57" y="268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rgbClr val="FF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22"/>
              <p:cNvGrpSpPr>
                <a:grpSpLocks/>
              </p:cNvGrpSpPr>
              <p:nvPr/>
            </p:nvGrpSpPr>
            <p:grpSpPr bwMode="auto">
              <a:xfrm>
                <a:off x="2339" y="2442"/>
                <a:ext cx="58" cy="156"/>
                <a:chOff x="2339" y="2442"/>
                <a:chExt cx="58" cy="156"/>
              </a:xfrm>
            </p:grpSpPr>
            <p:sp>
              <p:nvSpPr>
                <p:cNvPr id="2182" name="Freeform 123"/>
                <p:cNvSpPr>
                  <a:spLocks/>
                </p:cNvSpPr>
                <p:nvPr/>
              </p:nvSpPr>
              <p:spPr bwMode="auto">
                <a:xfrm>
                  <a:off x="2339" y="2566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2 w 57"/>
                    <a:gd name="T3" fmla="*/ 6 h 17"/>
                    <a:gd name="T4" fmla="*/ 4 w 57"/>
                    <a:gd name="T5" fmla="*/ 5 h 17"/>
                    <a:gd name="T6" fmla="*/ 7 w 57"/>
                    <a:gd name="T7" fmla="*/ 4 h 17"/>
                    <a:gd name="T8" fmla="*/ 11 w 57"/>
                    <a:gd name="T9" fmla="*/ 2 h 17"/>
                    <a:gd name="T10" fmla="*/ 14 w 57"/>
                    <a:gd name="T11" fmla="*/ 1 h 17"/>
                    <a:gd name="T12" fmla="*/ 19 w 57"/>
                    <a:gd name="T13" fmla="*/ 0 h 17"/>
                    <a:gd name="T14" fmla="*/ 24 w 57"/>
                    <a:gd name="T15" fmla="*/ 0 h 17"/>
                    <a:gd name="T16" fmla="*/ 27 w 57"/>
                    <a:gd name="T17" fmla="*/ 0 h 17"/>
                    <a:gd name="T18" fmla="*/ 32 w 57"/>
                    <a:gd name="T19" fmla="*/ 0 h 17"/>
                    <a:gd name="T20" fmla="*/ 36 w 57"/>
                    <a:gd name="T21" fmla="*/ 0 h 17"/>
                    <a:gd name="T22" fmla="*/ 40 w 57"/>
                    <a:gd name="T23" fmla="*/ 1 h 17"/>
                    <a:gd name="T24" fmla="*/ 44 w 57"/>
                    <a:gd name="T25" fmla="*/ 1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5 w 57"/>
                    <a:gd name="T37" fmla="*/ 14 h 17"/>
                    <a:gd name="T38" fmla="*/ 52 w 57"/>
                    <a:gd name="T39" fmla="*/ 13 h 17"/>
                    <a:gd name="T40" fmla="*/ 49 w 57"/>
                    <a:gd name="T41" fmla="*/ 12 h 17"/>
                    <a:gd name="T42" fmla="*/ 45 w 57"/>
                    <a:gd name="T43" fmla="*/ 10 h 17"/>
                    <a:gd name="T44" fmla="*/ 41 w 57"/>
                    <a:gd name="T45" fmla="*/ 9 h 17"/>
                    <a:gd name="T46" fmla="*/ 37 w 57"/>
                    <a:gd name="T47" fmla="*/ 8 h 17"/>
                    <a:gd name="T48" fmla="*/ 33 w 57"/>
                    <a:gd name="T49" fmla="*/ 8 h 17"/>
                    <a:gd name="T50" fmla="*/ 29 w 57"/>
                    <a:gd name="T51" fmla="*/ 8 h 17"/>
                    <a:gd name="T52" fmla="*/ 26 w 57"/>
                    <a:gd name="T53" fmla="*/ 8 h 17"/>
                    <a:gd name="T54" fmla="*/ 22 w 57"/>
                    <a:gd name="T55" fmla="*/ 8 h 17"/>
                    <a:gd name="T56" fmla="*/ 19 w 57"/>
                    <a:gd name="T57" fmla="*/ 8 h 17"/>
                    <a:gd name="T58" fmla="*/ 15 w 57"/>
                    <a:gd name="T59" fmla="*/ 9 h 17"/>
                    <a:gd name="T60" fmla="*/ 11 w 57"/>
                    <a:gd name="T61" fmla="*/ 10 h 17"/>
                    <a:gd name="T62" fmla="*/ 7 w 57"/>
                    <a:gd name="T63" fmla="*/ 12 h 17"/>
                    <a:gd name="T64" fmla="*/ 4 w 57"/>
                    <a:gd name="T65" fmla="*/ 13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40" y="1"/>
                      </a:lnTo>
                      <a:lnTo>
                        <a:pt x="44" y="1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5" y="10"/>
                      </a:lnTo>
                      <a:lnTo>
                        <a:pt x="41" y="9"/>
                      </a:lnTo>
                      <a:lnTo>
                        <a:pt x="37" y="8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2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7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3" name="Freeform 124"/>
                <p:cNvSpPr>
                  <a:spLocks/>
                </p:cNvSpPr>
                <p:nvPr/>
              </p:nvSpPr>
              <p:spPr bwMode="auto">
                <a:xfrm>
                  <a:off x="2339" y="2581"/>
                  <a:ext cx="58" cy="17"/>
                </a:xfrm>
                <a:custGeom>
                  <a:avLst/>
                  <a:gdLst>
                    <a:gd name="T0" fmla="*/ 0 w 58"/>
                    <a:gd name="T1" fmla="*/ 8 h 17"/>
                    <a:gd name="T2" fmla="*/ 2 w 58"/>
                    <a:gd name="T3" fmla="*/ 6 h 17"/>
                    <a:gd name="T4" fmla="*/ 4 w 58"/>
                    <a:gd name="T5" fmla="*/ 5 h 17"/>
                    <a:gd name="T6" fmla="*/ 7 w 58"/>
                    <a:gd name="T7" fmla="*/ 4 h 17"/>
                    <a:gd name="T8" fmla="*/ 11 w 58"/>
                    <a:gd name="T9" fmla="*/ 2 h 17"/>
                    <a:gd name="T10" fmla="*/ 15 w 58"/>
                    <a:gd name="T11" fmla="*/ 1 h 17"/>
                    <a:gd name="T12" fmla="*/ 19 w 58"/>
                    <a:gd name="T13" fmla="*/ 0 h 17"/>
                    <a:gd name="T14" fmla="*/ 24 w 58"/>
                    <a:gd name="T15" fmla="*/ 0 h 17"/>
                    <a:gd name="T16" fmla="*/ 27 w 58"/>
                    <a:gd name="T17" fmla="*/ 0 h 17"/>
                    <a:gd name="T18" fmla="*/ 32 w 58"/>
                    <a:gd name="T19" fmla="*/ 0 h 17"/>
                    <a:gd name="T20" fmla="*/ 37 w 58"/>
                    <a:gd name="T21" fmla="*/ 1 h 17"/>
                    <a:gd name="T22" fmla="*/ 40 w 58"/>
                    <a:gd name="T23" fmla="*/ 1 h 17"/>
                    <a:gd name="T24" fmla="*/ 44 w 58"/>
                    <a:gd name="T25" fmla="*/ 2 h 17"/>
                    <a:gd name="T26" fmla="*/ 48 w 58"/>
                    <a:gd name="T27" fmla="*/ 4 h 17"/>
                    <a:gd name="T28" fmla="*/ 52 w 58"/>
                    <a:gd name="T29" fmla="*/ 5 h 17"/>
                    <a:gd name="T30" fmla="*/ 55 w 58"/>
                    <a:gd name="T31" fmla="*/ 6 h 17"/>
                    <a:gd name="T32" fmla="*/ 57 w 58"/>
                    <a:gd name="T33" fmla="*/ 8 h 17"/>
                    <a:gd name="T34" fmla="*/ 57 w 58"/>
                    <a:gd name="T35" fmla="*/ 16 h 17"/>
                    <a:gd name="T36" fmla="*/ 55 w 58"/>
                    <a:gd name="T37" fmla="*/ 16 h 17"/>
                    <a:gd name="T38" fmla="*/ 52 w 58"/>
                    <a:gd name="T39" fmla="*/ 14 h 17"/>
                    <a:gd name="T40" fmla="*/ 49 w 58"/>
                    <a:gd name="T41" fmla="*/ 13 h 17"/>
                    <a:gd name="T42" fmla="*/ 46 w 58"/>
                    <a:gd name="T43" fmla="*/ 12 h 17"/>
                    <a:gd name="T44" fmla="*/ 41 w 58"/>
                    <a:gd name="T45" fmla="*/ 10 h 17"/>
                    <a:gd name="T46" fmla="*/ 37 w 58"/>
                    <a:gd name="T47" fmla="*/ 9 h 17"/>
                    <a:gd name="T48" fmla="*/ 33 w 58"/>
                    <a:gd name="T49" fmla="*/ 8 h 17"/>
                    <a:gd name="T50" fmla="*/ 29 w 58"/>
                    <a:gd name="T51" fmla="*/ 8 h 17"/>
                    <a:gd name="T52" fmla="*/ 26 w 58"/>
                    <a:gd name="T53" fmla="*/ 8 h 17"/>
                    <a:gd name="T54" fmla="*/ 23 w 58"/>
                    <a:gd name="T55" fmla="*/ 8 h 17"/>
                    <a:gd name="T56" fmla="*/ 19 w 58"/>
                    <a:gd name="T57" fmla="*/ 9 h 17"/>
                    <a:gd name="T58" fmla="*/ 15 w 58"/>
                    <a:gd name="T59" fmla="*/ 9 h 17"/>
                    <a:gd name="T60" fmla="*/ 11 w 58"/>
                    <a:gd name="T61" fmla="*/ 10 h 17"/>
                    <a:gd name="T62" fmla="*/ 8 w 58"/>
                    <a:gd name="T63" fmla="*/ 12 h 17"/>
                    <a:gd name="T64" fmla="*/ 4 w 58"/>
                    <a:gd name="T65" fmla="*/ 14 h 17"/>
                    <a:gd name="T66" fmla="*/ 0 w 58"/>
                    <a:gd name="T67" fmla="*/ 16 h 17"/>
                    <a:gd name="T68" fmla="*/ 0 w 58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17"/>
                    <a:gd name="T107" fmla="*/ 58 w 58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5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1"/>
                      </a:lnTo>
                      <a:lnTo>
                        <a:pt x="40" y="1"/>
                      </a:lnTo>
                      <a:lnTo>
                        <a:pt x="44" y="2"/>
                      </a:lnTo>
                      <a:lnTo>
                        <a:pt x="48" y="4"/>
                      </a:lnTo>
                      <a:lnTo>
                        <a:pt x="52" y="5"/>
                      </a:lnTo>
                      <a:lnTo>
                        <a:pt x="55" y="6"/>
                      </a:lnTo>
                      <a:lnTo>
                        <a:pt x="57" y="8"/>
                      </a:lnTo>
                      <a:lnTo>
                        <a:pt x="57" y="16"/>
                      </a:lnTo>
                      <a:lnTo>
                        <a:pt x="55" y="16"/>
                      </a:lnTo>
                      <a:lnTo>
                        <a:pt x="52" y="14"/>
                      </a:lnTo>
                      <a:lnTo>
                        <a:pt x="49" y="13"/>
                      </a:lnTo>
                      <a:lnTo>
                        <a:pt x="46" y="12"/>
                      </a:lnTo>
                      <a:lnTo>
                        <a:pt x="41" y="10"/>
                      </a:lnTo>
                      <a:lnTo>
                        <a:pt x="37" y="9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3" y="8"/>
                      </a:lnTo>
                      <a:lnTo>
                        <a:pt x="19" y="9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4" name="Freeform 125"/>
                <p:cNvSpPr>
                  <a:spLocks/>
                </p:cNvSpPr>
                <p:nvPr/>
              </p:nvSpPr>
              <p:spPr bwMode="auto">
                <a:xfrm>
                  <a:off x="2339" y="2442"/>
                  <a:ext cx="58" cy="17"/>
                </a:xfrm>
                <a:custGeom>
                  <a:avLst/>
                  <a:gdLst>
                    <a:gd name="T0" fmla="*/ 0 w 58"/>
                    <a:gd name="T1" fmla="*/ 8 h 17"/>
                    <a:gd name="T2" fmla="*/ 2 w 58"/>
                    <a:gd name="T3" fmla="*/ 6 h 17"/>
                    <a:gd name="T4" fmla="*/ 4 w 58"/>
                    <a:gd name="T5" fmla="*/ 5 h 17"/>
                    <a:gd name="T6" fmla="*/ 7 w 58"/>
                    <a:gd name="T7" fmla="*/ 4 h 17"/>
                    <a:gd name="T8" fmla="*/ 11 w 58"/>
                    <a:gd name="T9" fmla="*/ 2 h 17"/>
                    <a:gd name="T10" fmla="*/ 15 w 58"/>
                    <a:gd name="T11" fmla="*/ 1 h 17"/>
                    <a:gd name="T12" fmla="*/ 19 w 58"/>
                    <a:gd name="T13" fmla="*/ 0 h 17"/>
                    <a:gd name="T14" fmla="*/ 24 w 58"/>
                    <a:gd name="T15" fmla="*/ 0 h 17"/>
                    <a:gd name="T16" fmla="*/ 27 w 58"/>
                    <a:gd name="T17" fmla="*/ 0 h 17"/>
                    <a:gd name="T18" fmla="*/ 32 w 58"/>
                    <a:gd name="T19" fmla="*/ 0 h 17"/>
                    <a:gd name="T20" fmla="*/ 37 w 58"/>
                    <a:gd name="T21" fmla="*/ 0 h 17"/>
                    <a:gd name="T22" fmla="*/ 40 w 58"/>
                    <a:gd name="T23" fmla="*/ 1 h 17"/>
                    <a:gd name="T24" fmla="*/ 44 w 58"/>
                    <a:gd name="T25" fmla="*/ 2 h 17"/>
                    <a:gd name="T26" fmla="*/ 48 w 58"/>
                    <a:gd name="T27" fmla="*/ 4 h 17"/>
                    <a:gd name="T28" fmla="*/ 52 w 58"/>
                    <a:gd name="T29" fmla="*/ 5 h 17"/>
                    <a:gd name="T30" fmla="*/ 55 w 58"/>
                    <a:gd name="T31" fmla="*/ 6 h 17"/>
                    <a:gd name="T32" fmla="*/ 57 w 58"/>
                    <a:gd name="T33" fmla="*/ 8 h 17"/>
                    <a:gd name="T34" fmla="*/ 57 w 58"/>
                    <a:gd name="T35" fmla="*/ 16 h 17"/>
                    <a:gd name="T36" fmla="*/ 55 w 58"/>
                    <a:gd name="T37" fmla="*/ 14 h 17"/>
                    <a:gd name="T38" fmla="*/ 52 w 58"/>
                    <a:gd name="T39" fmla="*/ 13 h 17"/>
                    <a:gd name="T40" fmla="*/ 49 w 58"/>
                    <a:gd name="T41" fmla="*/ 12 h 17"/>
                    <a:gd name="T42" fmla="*/ 46 w 58"/>
                    <a:gd name="T43" fmla="*/ 12 h 17"/>
                    <a:gd name="T44" fmla="*/ 41 w 58"/>
                    <a:gd name="T45" fmla="*/ 10 h 17"/>
                    <a:gd name="T46" fmla="*/ 37 w 58"/>
                    <a:gd name="T47" fmla="*/ 9 h 17"/>
                    <a:gd name="T48" fmla="*/ 33 w 58"/>
                    <a:gd name="T49" fmla="*/ 8 h 17"/>
                    <a:gd name="T50" fmla="*/ 29 w 58"/>
                    <a:gd name="T51" fmla="*/ 8 h 17"/>
                    <a:gd name="T52" fmla="*/ 26 w 58"/>
                    <a:gd name="T53" fmla="*/ 8 h 17"/>
                    <a:gd name="T54" fmla="*/ 23 w 58"/>
                    <a:gd name="T55" fmla="*/ 8 h 17"/>
                    <a:gd name="T56" fmla="*/ 19 w 58"/>
                    <a:gd name="T57" fmla="*/ 8 h 17"/>
                    <a:gd name="T58" fmla="*/ 15 w 58"/>
                    <a:gd name="T59" fmla="*/ 9 h 17"/>
                    <a:gd name="T60" fmla="*/ 11 w 58"/>
                    <a:gd name="T61" fmla="*/ 10 h 17"/>
                    <a:gd name="T62" fmla="*/ 8 w 58"/>
                    <a:gd name="T63" fmla="*/ 12 h 17"/>
                    <a:gd name="T64" fmla="*/ 4 w 58"/>
                    <a:gd name="T65" fmla="*/ 13 h 17"/>
                    <a:gd name="T66" fmla="*/ 0 w 58"/>
                    <a:gd name="T67" fmla="*/ 16 h 17"/>
                    <a:gd name="T68" fmla="*/ 0 w 58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17"/>
                    <a:gd name="T107" fmla="*/ 58 w 58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5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0" y="1"/>
                      </a:lnTo>
                      <a:lnTo>
                        <a:pt x="44" y="2"/>
                      </a:lnTo>
                      <a:lnTo>
                        <a:pt x="48" y="4"/>
                      </a:lnTo>
                      <a:lnTo>
                        <a:pt x="52" y="5"/>
                      </a:lnTo>
                      <a:lnTo>
                        <a:pt x="55" y="6"/>
                      </a:lnTo>
                      <a:lnTo>
                        <a:pt x="57" y="8"/>
                      </a:lnTo>
                      <a:lnTo>
                        <a:pt x="57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6" y="12"/>
                      </a:lnTo>
                      <a:lnTo>
                        <a:pt x="41" y="10"/>
                      </a:lnTo>
                      <a:lnTo>
                        <a:pt x="37" y="9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3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8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26"/>
            <p:cNvGrpSpPr>
              <a:grpSpLocks/>
            </p:cNvGrpSpPr>
            <p:nvPr/>
          </p:nvGrpSpPr>
          <p:grpSpPr bwMode="auto">
            <a:xfrm>
              <a:off x="2395" y="2370"/>
              <a:ext cx="84" cy="270"/>
              <a:chOff x="2395" y="2370"/>
              <a:chExt cx="84" cy="270"/>
            </a:xfrm>
          </p:grpSpPr>
          <p:grpSp>
            <p:nvGrpSpPr>
              <p:cNvPr id="26" name="Group 127"/>
              <p:cNvGrpSpPr>
                <a:grpSpLocks/>
              </p:cNvGrpSpPr>
              <p:nvPr/>
            </p:nvGrpSpPr>
            <p:grpSpPr bwMode="auto">
              <a:xfrm>
                <a:off x="2395" y="2370"/>
                <a:ext cx="84" cy="270"/>
                <a:chOff x="2395" y="2370"/>
                <a:chExt cx="84" cy="270"/>
              </a:xfrm>
            </p:grpSpPr>
            <p:sp>
              <p:nvSpPr>
                <p:cNvPr id="2178" name="Freeform 128"/>
                <p:cNvSpPr>
                  <a:spLocks/>
                </p:cNvSpPr>
                <p:nvPr/>
              </p:nvSpPr>
              <p:spPr bwMode="auto">
                <a:xfrm>
                  <a:off x="2450" y="2377"/>
                  <a:ext cx="29" cy="263"/>
                </a:xfrm>
                <a:custGeom>
                  <a:avLst/>
                  <a:gdLst>
                    <a:gd name="T0" fmla="*/ 0 w 29"/>
                    <a:gd name="T1" fmla="*/ 0 h 263"/>
                    <a:gd name="T2" fmla="*/ 28 w 29"/>
                    <a:gd name="T3" fmla="*/ 41 h 263"/>
                    <a:gd name="T4" fmla="*/ 28 w 29"/>
                    <a:gd name="T5" fmla="*/ 262 h 263"/>
                    <a:gd name="T6" fmla="*/ 0 w 29"/>
                    <a:gd name="T7" fmla="*/ 262 h 263"/>
                    <a:gd name="T8" fmla="*/ 0 w 29"/>
                    <a:gd name="T9" fmla="*/ 0 h 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"/>
                    <a:gd name="T16" fmla="*/ 0 h 263"/>
                    <a:gd name="T17" fmla="*/ 29 w 29"/>
                    <a:gd name="T18" fmla="*/ 263 h 2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" h="263">
                      <a:moveTo>
                        <a:pt x="0" y="0"/>
                      </a:moveTo>
                      <a:lnTo>
                        <a:pt x="28" y="41"/>
                      </a:lnTo>
                      <a:lnTo>
                        <a:pt x="28" y="262"/>
                      </a:lnTo>
                      <a:lnTo>
                        <a:pt x="0" y="26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9" name="Freeform 129"/>
                <p:cNvSpPr>
                  <a:spLocks/>
                </p:cNvSpPr>
                <p:nvPr/>
              </p:nvSpPr>
              <p:spPr bwMode="auto">
                <a:xfrm>
                  <a:off x="2395" y="2370"/>
                  <a:ext cx="56" cy="269"/>
                </a:xfrm>
                <a:custGeom>
                  <a:avLst/>
                  <a:gdLst>
                    <a:gd name="T0" fmla="*/ 0 w 56"/>
                    <a:gd name="T1" fmla="*/ 268 h 269"/>
                    <a:gd name="T2" fmla="*/ 0 w 56"/>
                    <a:gd name="T3" fmla="*/ 5 h 269"/>
                    <a:gd name="T4" fmla="*/ 2 w 56"/>
                    <a:gd name="T5" fmla="*/ 3 h 269"/>
                    <a:gd name="T6" fmla="*/ 6 w 56"/>
                    <a:gd name="T7" fmla="*/ 2 h 269"/>
                    <a:gd name="T8" fmla="*/ 13 w 56"/>
                    <a:gd name="T9" fmla="*/ 0 h 269"/>
                    <a:gd name="T10" fmla="*/ 18 w 56"/>
                    <a:gd name="T11" fmla="*/ 0 h 269"/>
                    <a:gd name="T12" fmla="*/ 23 w 56"/>
                    <a:gd name="T13" fmla="*/ 0 h 269"/>
                    <a:gd name="T14" fmla="*/ 26 w 56"/>
                    <a:gd name="T15" fmla="*/ 0 h 269"/>
                    <a:gd name="T16" fmla="*/ 29 w 56"/>
                    <a:gd name="T17" fmla="*/ 0 h 269"/>
                    <a:gd name="T18" fmla="*/ 33 w 56"/>
                    <a:gd name="T19" fmla="*/ 0 h 269"/>
                    <a:gd name="T20" fmla="*/ 36 w 56"/>
                    <a:gd name="T21" fmla="*/ 0 h 269"/>
                    <a:gd name="T22" fmla="*/ 38 w 56"/>
                    <a:gd name="T23" fmla="*/ 0 h 269"/>
                    <a:gd name="T24" fmla="*/ 41 w 56"/>
                    <a:gd name="T25" fmla="*/ 1 h 269"/>
                    <a:gd name="T26" fmla="*/ 45 w 56"/>
                    <a:gd name="T27" fmla="*/ 2 h 269"/>
                    <a:gd name="T28" fmla="*/ 50 w 56"/>
                    <a:gd name="T29" fmla="*/ 3 h 269"/>
                    <a:gd name="T30" fmla="*/ 53 w 56"/>
                    <a:gd name="T31" fmla="*/ 4 h 269"/>
                    <a:gd name="T32" fmla="*/ 55 w 56"/>
                    <a:gd name="T33" fmla="*/ 5 h 269"/>
                    <a:gd name="T34" fmla="*/ 55 w 56"/>
                    <a:gd name="T35" fmla="*/ 268 h 269"/>
                    <a:gd name="T36" fmla="*/ 0 w 56"/>
                    <a:gd name="T37" fmla="*/ 268 h 26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6"/>
                    <a:gd name="T58" fmla="*/ 0 h 269"/>
                    <a:gd name="T59" fmla="*/ 56 w 56"/>
                    <a:gd name="T60" fmla="*/ 269 h 26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6" h="269">
                      <a:moveTo>
                        <a:pt x="0" y="268"/>
                      </a:move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6" y="2"/>
                      </a:lnTo>
                      <a:lnTo>
                        <a:pt x="13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29" y="0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41" y="1"/>
                      </a:lnTo>
                      <a:lnTo>
                        <a:pt x="45" y="2"/>
                      </a:lnTo>
                      <a:lnTo>
                        <a:pt x="50" y="3"/>
                      </a:lnTo>
                      <a:lnTo>
                        <a:pt x="53" y="4"/>
                      </a:lnTo>
                      <a:lnTo>
                        <a:pt x="55" y="5"/>
                      </a:lnTo>
                      <a:lnTo>
                        <a:pt x="55" y="268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rgbClr val="FF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30"/>
              <p:cNvGrpSpPr>
                <a:grpSpLocks/>
              </p:cNvGrpSpPr>
              <p:nvPr/>
            </p:nvGrpSpPr>
            <p:grpSpPr bwMode="auto">
              <a:xfrm>
                <a:off x="2395" y="2442"/>
                <a:ext cx="56" cy="156"/>
                <a:chOff x="2395" y="2442"/>
                <a:chExt cx="56" cy="156"/>
              </a:xfrm>
            </p:grpSpPr>
            <p:sp>
              <p:nvSpPr>
                <p:cNvPr id="2175" name="Freeform 131"/>
                <p:cNvSpPr>
                  <a:spLocks/>
                </p:cNvSpPr>
                <p:nvPr/>
              </p:nvSpPr>
              <p:spPr bwMode="auto">
                <a:xfrm>
                  <a:off x="2395" y="2566"/>
                  <a:ext cx="56" cy="17"/>
                </a:xfrm>
                <a:custGeom>
                  <a:avLst/>
                  <a:gdLst>
                    <a:gd name="T0" fmla="*/ 0 w 56"/>
                    <a:gd name="T1" fmla="*/ 8 h 17"/>
                    <a:gd name="T2" fmla="*/ 0 w 56"/>
                    <a:gd name="T3" fmla="*/ 6 h 17"/>
                    <a:gd name="T4" fmla="*/ 3 w 56"/>
                    <a:gd name="T5" fmla="*/ 5 h 17"/>
                    <a:gd name="T6" fmla="*/ 5 w 56"/>
                    <a:gd name="T7" fmla="*/ 4 h 17"/>
                    <a:gd name="T8" fmla="*/ 10 w 56"/>
                    <a:gd name="T9" fmla="*/ 2 h 17"/>
                    <a:gd name="T10" fmla="*/ 13 w 56"/>
                    <a:gd name="T11" fmla="*/ 1 h 17"/>
                    <a:gd name="T12" fmla="*/ 17 w 56"/>
                    <a:gd name="T13" fmla="*/ 0 h 17"/>
                    <a:gd name="T14" fmla="*/ 22 w 56"/>
                    <a:gd name="T15" fmla="*/ 0 h 17"/>
                    <a:gd name="T16" fmla="*/ 26 w 56"/>
                    <a:gd name="T17" fmla="*/ 0 h 17"/>
                    <a:gd name="T18" fmla="*/ 31 w 56"/>
                    <a:gd name="T19" fmla="*/ 0 h 17"/>
                    <a:gd name="T20" fmla="*/ 35 w 56"/>
                    <a:gd name="T21" fmla="*/ 0 h 17"/>
                    <a:gd name="T22" fmla="*/ 39 w 56"/>
                    <a:gd name="T23" fmla="*/ 1 h 17"/>
                    <a:gd name="T24" fmla="*/ 42 w 56"/>
                    <a:gd name="T25" fmla="*/ 1 h 17"/>
                    <a:gd name="T26" fmla="*/ 46 w 56"/>
                    <a:gd name="T27" fmla="*/ 4 h 17"/>
                    <a:gd name="T28" fmla="*/ 50 w 56"/>
                    <a:gd name="T29" fmla="*/ 5 h 17"/>
                    <a:gd name="T30" fmla="*/ 53 w 56"/>
                    <a:gd name="T31" fmla="*/ 6 h 17"/>
                    <a:gd name="T32" fmla="*/ 55 w 56"/>
                    <a:gd name="T33" fmla="*/ 8 h 17"/>
                    <a:gd name="T34" fmla="*/ 55 w 56"/>
                    <a:gd name="T35" fmla="*/ 16 h 17"/>
                    <a:gd name="T36" fmla="*/ 53 w 56"/>
                    <a:gd name="T37" fmla="*/ 14 h 17"/>
                    <a:gd name="T38" fmla="*/ 51 w 56"/>
                    <a:gd name="T39" fmla="*/ 13 h 17"/>
                    <a:gd name="T40" fmla="*/ 47 w 56"/>
                    <a:gd name="T41" fmla="*/ 12 h 17"/>
                    <a:gd name="T42" fmla="*/ 44 w 56"/>
                    <a:gd name="T43" fmla="*/ 10 h 17"/>
                    <a:gd name="T44" fmla="*/ 40 w 56"/>
                    <a:gd name="T45" fmla="*/ 9 h 17"/>
                    <a:gd name="T46" fmla="*/ 35 w 56"/>
                    <a:gd name="T47" fmla="*/ 8 h 17"/>
                    <a:gd name="T48" fmla="*/ 31 w 56"/>
                    <a:gd name="T49" fmla="*/ 8 h 17"/>
                    <a:gd name="T50" fmla="*/ 28 w 56"/>
                    <a:gd name="T51" fmla="*/ 8 h 17"/>
                    <a:gd name="T52" fmla="*/ 24 w 56"/>
                    <a:gd name="T53" fmla="*/ 8 h 17"/>
                    <a:gd name="T54" fmla="*/ 21 w 56"/>
                    <a:gd name="T55" fmla="*/ 8 h 17"/>
                    <a:gd name="T56" fmla="*/ 17 w 56"/>
                    <a:gd name="T57" fmla="*/ 8 h 17"/>
                    <a:gd name="T58" fmla="*/ 14 w 56"/>
                    <a:gd name="T59" fmla="*/ 9 h 17"/>
                    <a:gd name="T60" fmla="*/ 10 w 56"/>
                    <a:gd name="T61" fmla="*/ 10 h 17"/>
                    <a:gd name="T62" fmla="*/ 6 w 56"/>
                    <a:gd name="T63" fmla="*/ 12 h 17"/>
                    <a:gd name="T64" fmla="*/ 3 w 56"/>
                    <a:gd name="T65" fmla="*/ 13 h 17"/>
                    <a:gd name="T66" fmla="*/ 0 w 56"/>
                    <a:gd name="T67" fmla="*/ 16 h 17"/>
                    <a:gd name="T68" fmla="*/ 0 w 56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6"/>
                    <a:gd name="T106" fmla="*/ 0 h 17"/>
                    <a:gd name="T107" fmla="*/ 56 w 56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6" h="17">
                      <a:moveTo>
                        <a:pt x="0" y="8"/>
                      </a:moveTo>
                      <a:lnTo>
                        <a:pt x="0" y="6"/>
                      </a:lnTo>
                      <a:lnTo>
                        <a:pt x="3" y="5"/>
                      </a:lnTo>
                      <a:lnTo>
                        <a:pt x="5" y="4"/>
                      </a:lnTo>
                      <a:lnTo>
                        <a:pt x="10" y="2"/>
                      </a:lnTo>
                      <a:lnTo>
                        <a:pt x="13" y="1"/>
                      </a:lnTo>
                      <a:lnTo>
                        <a:pt x="17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9" y="1"/>
                      </a:lnTo>
                      <a:lnTo>
                        <a:pt x="42" y="1"/>
                      </a:lnTo>
                      <a:lnTo>
                        <a:pt x="46" y="4"/>
                      </a:lnTo>
                      <a:lnTo>
                        <a:pt x="50" y="5"/>
                      </a:lnTo>
                      <a:lnTo>
                        <a:pt x="53" y="6"/>
                      </a:lnTo>
                      <a:lnTo>
                        <a:pt x="55" y="8"/>
                      </a:lnTo>
                      <a:lnTo>
                        <a:pt x="55" y="16"/>
                      </a:lnTo>
                      <a:lnTo>
                        <a:pt x="53" y="14"/>
                      </a:lnTo>
                      <a:lnTo>
                        <a:pt x="51" y="13"/>
                      </a:lnTo>
                      <a:lnTo>
                        <a:pt x="47" y="12"/>
                      </a:lnTo>
                      <a:lnTo>
                        <a:pt x="44" y="10"/>
                      </a:lnTo>
                      <a:lnTo>
                        <a:pt x="40" y="9"/>
                      </a:lnTo>
                      <a:lnTo>
                        <a:pt x="35" y="8"/>
                      </a:lnTo>
                      <a:lnTo>
                        <a:pt x="31" y="8"/>
                      </a:lnTo>
                      <a:lnTo>
                        <a:pt x="28" y="8"/>
                      </a:lnTo>
                      <a:lnTo>
                        <a:pt x="24" y="8"/>
                      </a:lnTo>
                      <a:lnTo>
                        <a:pt x="21" y="8"/>
                      </a:lnTo>
                      <a:lnTo>
                        <a:pt x="17" y="8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6" name="Freeform 132"/>
                <p:cNvSpPr>
                  <a:spLocks/>
                </p:cNvSpPr>
                <p:nvPr/>
              </p:nvSpPr>
              <p:spPr bwMode="auto">
                <a:xfrm>
                  <a:off x="2395" y="2581"/>
                  <a:ext cx="56" cy="17"/>
                </a:xfrm>
                <a:custGeom>
                  <a:avLst/>
                  <a:gdLst>
                    <a:gd name="T0" fmla="*/ 0 w 56"/>
                    <a:gd name="T1" fmla="*/ 8 h 17"/>
                    <a:gd name="T2" fmla="*/ 1 w 56"/>
                    <a:gd name="T3" fmla="*/ 6 h 17"/>
                    <a:gd name="T4" fmla="*/ 3 w 56"/>
                    <a:gd name="T5" fmla="*/ 5 h 17"/>
                    <a:gd name="T6" fmla="*/ 6 w 56"/>
                    <a:gd name="T7" fmla="*/ 4 h 17"/>
                    <a:gd name="T8" fmla="*/ 10 w 56"/>
                    <a:gd name="T9" fmla="*/ 2 h 17"/>
                    <a:gd name="T10" fmla="*/ 13 w 56"/>
                    <a:gd name="T11" fmla="*/ 1 h 17"/>
                    <a:gd name="T12" fmla="*/ 18 w 56"/>
                    <a:gd name="T13" fmla="*/ 0 h 17"/>
                    <a:gd name="T14" fmla="*/ 23 w 56"/>
                    <a:gd name="T15" fmla="*/ 0 h 17"/>
                    <a:gd name="T16" fmla="*/ 26 w 56"/>
                    <a:gd name="T17" fmla="*/ 0 h 17"/>
                    <a:gd name="T18" fmla="*/ 31 w 56"/>
                    <a:gd name="T19" fmla="*/ 0 h 17"/>
                    <a:gd name="T20" fmla="*/ 35 w 56"/>
                    <a:gd name="T21" fmla="*/ 1 h 17"/>
                    <a:gd name="T22" fmla="*/ 39 w 56"/>
                    <a:gd name="T23" fmla="*/ 1 h 17"/>
                    <a:gd name="T24" fmla="*/ 43 w 56"/>
                    <a:gd name="T25" fmla="*/ 2 h 17"/>
                    <a:gd name="T26" fmla="*/ 46 w 56"/>
                    <a:gd name="T27" fmla="*/ 4 h 17"/>
                    <a:gd name="T28" fmla="*/ 50 w 56"/>
                    <a:gd name="T29" fmla="*/ 5 h 17"/>
                    <a:gd name="T30" fmla="*/ 53 w 56"/>
                    <a:gd name="T31" fmla="*/ 6 h 17"/>
                    <a:gd name="T32" fmla="*/ 55 w 56"/>
                    <a:gd name="T33" fmla="*/ 8 h 17"/>
                    <a:gd name="T34" fmla="*/ 55 w 56"/>
                    <a:gd name="T35" fmla="*/ 16 h 17"/>
                    <a:gd name="T36" fmla="*/ 54 w 56"/>
                    <a:gd name="T37" fmla="*/ 16 h 17"/>
                    <a:gd name="T38" fmla="*/ 51 w 56"/>
                    <a:gd name="T39" fmla="*/ 14 h 17"/>
                    <a:gd name="T40" fmla="*/ 48 w 56"/>
                    <a:gd name="T41" fmla="*/ 13 h 17"/>
                    <a:gd name="T42" fmla="*/ 44 w 56"/>
                    <a:gd name="T43" fmla="*/ 12 h 17"/>
                    <a:gd name="T44" fmla="*/ 40 w 56"/>
                    <a:gd name="T45" fmla="*/ 10 h 17"/>
                    <a:gd name="T46" fmla="*/ 36 w 56"/>
                    <a:gd name="T47" fmla="*/ 9 h 17"/>
                    <a:gd name="T48" fmla="*/ 31 w 56"/>
                    <a:gd name="T49" fmla="*/ 8 h 17"/>
                    <a:gd name="T50" fmla="*/ 28 w 56"/>
                    <a:gd name="T51" fmla="*/ 8 h 17"/>
                    <a:gd name="T52" fmla="*/ 25 w 56"/>
                    <a:gd name="T53" fmla="*/ 8 h 17"/>
                    <a:gd name="T54" fmla="*/ 21 w 56"/>
                    <a:gd name="T55" fmla="*/ 8 h 17"/>
                    <a:gd name="T56" fmla="*/ 18 w 56"/>
                    <a:gd name="T57" fmla="*/ 9 h 17"/>
                    <a:gd name="T58" fmla="*/ 14 w 56"/>
                    <a:gd name="T59" fmla="*/ 9 h 17"/>
                    <a:gd name="T60" fmla="*/ 10 w 56"/>
                    <a:gd name="T61" fmla="*/ 10 h 17"/>
                    <a:gd name="T62" fmla="*/ 6 w 56"/>
                    <a:gd name="T63" fmla="*/ 12 h 17"/>
                    <a:gd name="T64" fmla="*/ 3 w 56"/>
                    <a:gd name="T65" fmla="*/ 14 h 17"/>
                    <a:gd name="T66" fmla="*/ 0 w 56"/>
                    <a:gd name="T67" fmla="*/ 16 h 17"/>
                    <a:gd name="T68" fmla="*/ 0 w 56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6"/>
                    <a:gd name="T106" fmla="*/ 0 h 17"/>
                    <a:gd name="T107" fmla="*/ 56 w 56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6" h="17">
                      <a:moveTo>
                        <a:pt x="0" y="8"/>
                      </a:moveTo>
                      <a:lnTo>
                        <a:pt x="1" y="6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39" y="1"/>
                      </a:lnTo>
                      <a:lnTo>
                        <a:pt x="43" y="2"/>
                      </a:lnTo>
                      <a:lnTo>
                        <a:pt x="46" y="4"/>
                      </a:lnTo>
                      <a:lnTo>
                        <a:pt x="50" y="5"/>
                      </a:lnTo>
                      <a:lnTo>
                        <a:pt x="53" y="6"/>
                      </a:lnTo>
                      <a:lnTo>
                        <a:pt x="55" y="8"/>
                      </a:lnTo>
                      <a:lnTo>
                        <a:pt x="55" y="16"/>
                      </a:lnTo>
                      <a:lnTo>
                        <a:pt x="54" y="16"/>
                      </a:lnTo>
                      <a:lnTo>
                        <a:pt x="51" y="14"/>
                      </a:lnTo>
                      <a:lnTo>
                        <a:pt x="48" y="13"/>
                      </a:lnTo>
                      <a:lnTo>
                        <a:pt x="44" y="12"/>
                      </a:lnTo>
                      <a:lnTo>
                        <a:pt x="40" y="10"/>
                      </a:lnTo>
                      <a:lnTo>
                        <a:pt x="36" y="9"/>
                      </a:lnTo>
                      <a:lnTo>
                        <a:pt x="31" y="8"/>
                      </a:lnTo>
                      <a:lnTo>
                        <a:pt x="28" y="8"/>
                      </a:lnTo>
                      <a:lnTo>
                        <a:pt x="25" y="8"/>
                      </a:lnTo>
                      <a:lnTo>
                        <a:pt x="21" y="8"/>
                      </a:lnTo>
                      <a:lnTo>
                        <a:pt x="18" y="9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4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7" name="Freeform 133"/>
                <p:cNvSpPr>
                  <a:spLocks/>
                </p:cNvSpPr>
                <p:nvPr/>
              </p:nvSpPr>
              <p:spPr bwMode="auto">
                <a:xfrm>
                  <a:off x="2395" y="2442"/>
                  <a:ext cx="56" cy="17"/>
                </a:xfrm>
                <a:custGeom>
                  <a:avLst/>
                  <a:gdLst>
                    <a:gd name="T0" fmla="*/ 0 w 56"/>
                    <a:gd name="T1" fmla="*/ 8 h 17"/>
                    <a:gd name="T2" fmla="*/ 1 w 56"/>
                    <a:gd name="T3" fmla="*/ 6 h 17"/>
                    <a:gd name="T4" fmla="*/ 3 w 56"/>
                    <a:gd name="T5" fmla="*/ 5 h 17"/>
                    <a:gd name="T6" fmla="*/ 6 w 56"/>
                    <a:gd name="T7" fmla="*/ 4 h 17"/>
                    <a:gd name="T8" fmla="*/ 10 w 56"/>
                    <a:gd name="T9" fmla="*/ 2 h 17"/>
                    <a:gd name="T10" fmla="*/ 13 w 56"/>
                    <a:gd name="T11" fmla="*/ 1 h 17"/>
                    <a:gd name="T12" fmla="*/ 18 w 56"/>
                    <a:gd name="T13" fmla="*/ 0 h 17"/>
                    <a:gd name="T14" fmla="*/ 23 w 56"/>
                    <a:gd name="T15" fmla="*/ 0 h 17"/>
                    <a:gd name="T16" fmla="*/ 26 w 56"/>
                    <a:gd name="T17" fmla="*/ 0 h 17"/>
                    <a:gd name="T18" fmla="*/ 31 w 56"/>
                    <a:gd name="T19" fmla="*/ 0 h 17"/>
                    <a:gd name="T20" fmla="*/ 35 w 56"/>
                    <a:gd name="T21" fmla="*/ 0 h 17"/>
                    <a:gd name="T22" fmla="*/ 39 w 56"/>
                    <a:gd name="T23" fmla="*/ 1 h 17"/>
                    <a:gd name="T24" fmla="*/ 43 w 56"/>
                    <a:gd name="T25" fmla="*/ 2 h 17"/>
                    <a:gd name="T26" fmla="*/ 46 w 56"/>
                    <a:gd name="T27" fmla="*/ 4 h 17"/>
                    <a:gd name="T28" fmla="*/ 50 w 56"/>
                    <a:gd name="T29" fmla="*/ 5 h 17"/>
                    <a:gd name="T30" fmla="*/ 53 w 56"/>
                    <a:gd name="T31" fmla="*/ 6 h 17"/>
                    <a:gd name="T32" fmla="*/ 55 w 56"/>
                    <a:gd name="T33" fmla="*/ 8 h 17"/>
                    <a:gd name="T34" fmla="*/ 55 w 56"/>
                    <a:gd name="T35" fmla="*/ 16 h 17"/>
                    <a:gd name="T36" fmla="*/ 54 w 56"/>
                    <a:gd name="T37" fmla="*/ 14 h 17"/>
                    <a:gd name="T38" fmla="*/ 51 w 56"/>
                    <a:gd name="T39" fmla="*/ 13 h 17"/>
                    <a:gd name="T40" fmla="*/ 48 w 56"/>
                    <a:gd name="T41" fmla="*/ 12 h 17"/>
                    <a:gd name="T42" fmla="*/ 44 w 56"/>
                    <a:gd name="T43" fmla="*/ 12 h 17"/>
                    <a:gd name="T44" fmla="*/ 40 w 56"/>
                    <a:gd name="T45" fmla="*/ 10 h 17"/>
                    <a:gd name="T46" fmla="*/ 36 w 56"/>
                    <a:gd name="T47" fmla="*/ 9 h 17"/>
                    <a:gd name="T48" fmla="*/ 31 w 56"/>
                    <a:gd name="T49" fmla="*/ 8 h 17"/>
                    <a:gd name="T50" fmla="*/ 28 w 56"/>
                    <a:gd name="T51" fmla="*/ 8 h 17"/>
                    <a:gd name="T52" fmla="*/ 25 w 56"/>
                    <a:gd name="T53" fmla="*/ 8 h 17"/>
                    <a:gd name="T54" fmla="*/ 21 w 56"/>
                    <a:gd name="T55" fmla="*/ 8 h 17"/>
                    <a:gd name="T56" fmla="*/ 18 w 56"/>
                    <a:gd name="T57" fmla="*/ 8 h 17"/>
                    <a:gd name="T58" fmla="*/ 14 w 56"/>
                    <a:gd name="T59" fmla="*/ 9 h 17"/>
                    <a:gd name="T60" fmla="*/ 10 w 56"/>
                    <a:gd name="T61" fmla="*/ 10 h 17"/>
                    <a:gd name="T62" fmla="*/ 6 w 56"/>
                    <a:gd name="T63" fmla="*/ 12 h 17"/>
                    <a:gd name="T64" fmla="*/ 3 w 56"/>
                    <a:gd name="T65" fmla="*/ 13 h 17"/>
                    <a:gd name="T66" fmla="*/ 0 w 56"/>
                    <a:gd name="T67" fmla="*/ 16 h 17"/>
                    <a:gd name="T68" fmla="*/ 0 w 56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6"/>
                    <a:gd name="T106" fmla="*/ 0 h 17"/>
                    <a:gd name="T107" fmla="*/ 56 w 56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6" h="17">
                      <a:moveTo>
                        <a:pt x="0" y="8"/>
                      </a:moveTo>
                      <a:lnTo>
                        <a:pt x="1" y="6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9" y="1"/>
                      </a:lnTo>
                      <a:lnTo>
                        <a:pt x="43" y="2"/>
                      </a:lnTo>
                      <a:lnTo>
                        <a:pt x="46" y="4"/>
                      </a:lnTo>
                      <a:lnTo>
                        <a:pt x="50" y="5"/>
                      </a:lnTo>
                      <a:lnTo>
                        <a:pt x="53" y="6"/>
                      </a:lnTo>
                      <a:lnTo>
                        <a:pt x="55" y="8"/>
                      </a:lnTo>
                      <a:lnTo>
                        <a:pt x="55" y="16"/>
                      </a:lnTo>
                      <a:lnTo>
                        <a:pt x="54" y="14"/>
                      </a:lnTo>
                      <a:lnTo>
                        <a:pt x="51" y="13"/>
                      </a:lnTo>
                      <a:lnTo>
                        <a:pt x="48" y="12"/>
                      </a:lnTo>
                      <a:lnTo>
                        <a:pt x="44" y="12"/>
                      </a:lnTo>
                      <a:lnTo>
                        <a:pt x="40" y="10"/>
                      </a:lnTo>
                      <a:lnTo>
                        <a:pt x="36" y="9"/>
                      </a:lnTo>
                      <a:lnTo>
                        <a:pt x="31" y="8"/>
                      </a:lnTo>
                      <a:lnTo>
                        <a:pt x="28" y="8"/>
                      </a:lnTo>
                      <a:lnTo>
                        <a:pt x="25" y="8"/>
                      </a:lnTo>
                      <a:lnTo>
                        <a:pt x="21" y="8"/>
                      </a:lnTo>
                      <a:lnTo>
                        <a:pt x="18" y="8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134"/>
            <p:cNvGrpSpPr>
              <a:grpSpLocks/>
            </p:cNvGrpSpPr>
            <p:nvPr/>
          </p:nvGrpSpPr>
          <p:grpSpPr bwMode="auto">
            <a:xfrm>
              <a:off x="2450" y="2370"/>
              <a:ext cx="85" cy="270"/>
              <a:chOff x="2450" y="2370"/>
              <a:chExt cx="85" cy="270"/>
            </a:xfrm>
          </p:grpSpPr>
          <p:grpSp>
            <p:nvGrpSpPr>
              <p:cNvPr id="29" name="Group 135"/>
              <p:cNvGrpSpPr>
                <a:grpSpLocks/>
              </p:cNvGrpSpPr>
              <p:nvPr/>
            </p:nvGrpSpPr>
            <p:grpSpPr bwMode="auto">
              <a:xfrm>
                <a:off x="2450" y="2370"/>
                <a:ext cx="85" cy="270"/>
                <a:chOff x="2450" y="2370"/>
                <a:chExt cx="85" cy="270"/>
              </a:xfrm>
            </p:grpSpPr>
            <p:sp>
              <p:nvSpPr>
                <p:cNvPr id="2171" name="Freeform 136"/>
                <p:cNvSpPr>
                  <a:spLocks/>
                </p:cNvSpPr>
                <p:nvPr/>
              </p:nvSpPr>
              <p:spPr bwMode="auto">
                <a:xfrm>
                  <a:off x="2507" y="2377"/>
                  <a:ext cx="28" cy="263"/>
                </a:xfrm>
                <a:custGeom>
                  <a:avLst/>
                  <a:gdLst>
                    <a:gd name="T0" fmla="*/ 0 w 28"/>
                    <a:gd name="T1" fmla="*/ 0 h 263"/>
                    <a:gd name="T2" fmla="*/ 27 w 28"/>
                    <a:gd name="T3" fmla="*/ 41 h 263"/>
                    <a:gd name="T4" fmla="*/ 27 w 28"/>
                    <a:gd name="T5" fmla="*/ 262 h 263"/>
                    <a:gd name="T6" fmla="*/ 0 w 28"/>
                    <a:gd name="T7" fmla="*/ 262 h 263"/>
                    <a:gd name="T8" fmla="*/ 0 w 28"/>
                    <a:gd name="T9" fmla="*/ 0 h 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63"/>
                    <a:gd name="T17" fmla="*/ 28 w 28"/>
                    <a:gd name="T18" fmla="*/ 263 h 2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63">
                      <a:moveTo>
                        <a:pt x="0" y="0"/>
                      </a:moveTo>
                      <a:lnTo>
                        <a:pt x="27" y="41"/>
                      </a:lnTo>
                      <a:lnTo>
                        <a:pt x="27" y="262"/>
                      </a:lnTo>
                      <a:lnTo>
                        <a:pt x="0" y="26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2" name="Freeform 137"/>
                <p:cNvSpPr>
                  <a:spLocks/>
                </p:cNvSpPr>
                <p:nvPr/>
              </p:nvSpPr>
              <p:spPr bwMode="auto">
                <a:xfrm>
                  <a:off x="2450" y="2370"/>
                  <a:ext cx="57" cy="269"/>
                </a:xfrm>
                <a:custGeom>
                  <a:avLst/>
                  <a:gdLst>
                    <a:gd name="T0" fmla="*/ 0 w 57"/>
                    <a:gd name="T1" fmla="*/ 268 h 269"/>
                    <a:gd name="T2" fmla="*/ 0 w 57"/>
                    <a:gd name="T3" fmla="*/ 5 h 269"/>
                    <a:gd name="T4" fmla="*/ 2 w 57"/>
                    <a:gd name="T5" fmla="*/ 3 h 269"/>
                    <a:gd name="T6" fmla="*/ 7 w 57"/>
                    <a:gd name="T7" fmla="*/ 2 h 269"/>
                    <a:gd name="T8" fmla="*/ 13 w 57"/>
                    <a:gd name="T9" fmla="*/ 0 h 269"/>
                    <a:gd name="T10" fmla="*/ 18 w 57"/>
                    <a:gd name="T11" fmla="*/ 0 h 269"/>
                    <a:gd name="T12" fmla="*/ 23 w 57"/>
                    <a:gd name="T13" fmla="*/ 0 h 269"/>
                    <a:gd name="T14" fmla="*/ 27 w 57"/>
                    <a:gd name="T15" fmla="*/ 0 h 269"/>
                    <a:gd name="T16" fmla="*/ 30 w 57"/>
                    <a:gd name="T17" fmla="*/ 0 h 269"/>
                    <a:gd name="T18" fmla="*/ 33 w 57"/>
                    <a:gd name="T19" fmla="*/ 0 h 269"/>
                    <a:gd name="T20" fmla="*/ 36 w 57"/>
                    <a:gd name="T21" fmla="*/ 0 h 269"/>
                    <a:gd name="T22" fmla="*/ 39 w 57"/>
                    <a:gd name="T23" fmla="*/ 0 h 269"/>
                    <a:gd name="T24" fmla="*/ 41 w 57"/>
                    <a:gd name="T25" fmla="*/ 1 h 269"/>
                    <a:gd name="T26" fmla="*/ 45 w 57"/>
                    <a:gd name="T27" fmla="*/ 2 h 269"/>
                    <a:gd name="T28" fmla="*/ 51 w 57"/>
                    <a:gd name="T29" fmla="*/ 3 h 269"/>
                    <a:gd name="T30" fmla="*/ 53 w 57"/>
                    <a:gd name="T31" fmla="*/ 4 h 269"/>
                    <a:gd name="T32" fmla="*/ 56 w 57"/>
                    <a:gd name="T33" fmla="*/ 5 h 269"/>
                    <a:gd name="T34" fmla="*/ 56 w 57"/>
                    <a:gd name="T35" fmla="*/ 268 h 269"/>
                    <a:gd name="T36" fmla="*/ 0 w 57"/>
                    <a:gd name="T37" fmla="*/ 268 h 26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7"/>
                    <a:gd name="T58" fmla="*/ 0 h 269"/>
                    <a:gd name="T59" fmla="*/ 57 w 57"/>
                    <a:gd name="T60" fmla="*/ 269 h 26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7" h="269">
                      <a:moveTo>
                        <a:pt x="0" y="268"/>
                      </a:move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3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7" y="0"/>
                      </a:lnTo>
                      <a:lnTo>
                        <a:pt x="30" y="0"/>
                      </a:lnTo>
                      <a:lnTo>
                        <a:pt x="33" y="0"/>
                      </a:lnTo>
                      <a:lnTo>
                        <a:pt x="36" y="0"/>
                      </a:lnTo>
                      <a:lnTo>
                        <a:pt x="39" y="0"/>
                      </a:lnTo>
                      <a:lnTo>
                        <a:pt x="41" y="1"/>
                      </a:lnTo>
                      <a:lnTo>
                        <a:pt x="45" y="2"/>
                      </a:lnTo>
                      <a:lnTo>
                        <a:pt x="51" y="3"/>
                      </a:lnTo>
                      <a:lnTo>
                        <a:pt x="53" y="4"/>
                      </a:lnTo>
                      <a:lnTo>
                        <a:pt x="56" y="5"/>
                      </a:lnTo>
                      <a:lnTo>
                        <a:pt x="56" y="268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rgbClr val="FF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38"/>
              <p:cNvGrpSpPr>
                <a:grpSpLocks/>
              </p:cNvGrpSpPr>
              <p:nvPr/>
            </p:nvGrpSpPr>
            <p:grpSpPr bwMode="auto">
              <a:xfrm>
                <a:off x="2450" y="2442"/>
                <a:ext cx="57" cy="156"/>
                <a:chOff x="2450" y="2442"/>
                <a:chExt cx="57" cy="156"/>
              </a:xfrm>
            </p:grpSpPr>
            <p:sp>
              <p:nvSpPr>
                <p:cNvPr id="2168" name="Freeform 139"/>
                <p:cNvSpPr>
                  <a:spLocks/>
                </p:cNvSpPr>
                <p:nvPr/>
              </p:nvSpPr>
              <p:spPr bwMode="auto">
                <a:xfrm>
                  <a:off x="2450" y="2566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2 w 57"/>
                    <a:gd name="T3" fmla="*/ 6 h 17"/>
                    <a:gd name="T4" fmla="*/ 4 w 57"/>
                    <a:gd name="T5" fmla="*/ 5 h 17"/>
                    <a:gd name="T6" fmla="*/ 7 w 57"/>
                    <a:gd name="T7" fmla="*/ 4 h 17"/>
                    <a:gd name="T8" fmla="*/ 11 w 57"/>
                    <a:gd name="T9" fmla="*/ 2 h 17"/>
                    <a:gd name="T10" fmla="*/ 14 w 57"/>
                    <a:gd name="T11" fmla="*/ 1 h 17"/>
                    <a:gd name="T12" fmla="*/ 19 w 57"/>
                    <a:gd name="T13" fmla="*/ 0 h 17"/>
                    <a:gd name="T14" fmla="*/ 24 w 57"/>
                    <a:gd name="T15" fmla="*/ 0 h 17"/>
                    <a:gd name="T16" fmla="*/ 27 w 57"/>
                    <a:gd name="T17" fmla="*/ 0 h 17"/>
                    <a:gd name="T18" fmla="*/ 32 w 57"/>
                    <a:gd name="T19" fmla="*/ 0 h 17"/>
                    <a:gd name="T20" fmla="*/ 36 w 57"/>
                    <a:gd name="T21" fmla="*/ 0 h 17"/>
                    <a:gd name="T22" fmla="*/ 40 w 57"/>
                    <a:gd name="T23" fmla="*/ 1 h 17"/>
                    <a:gd name="T24" fmla="*/ 44 w 57"/>
                    <a:gd name="T25" fmla="*/ 1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5 w 57"/>
                    <a:gd name="T37" fmla="*/ 14 h 17"/>
                    <a:gd name="T38" fmla="*/ 52 w 57"/>
                    <a:gd name="T39" fmla="*/ 13 h 17"/>
                    <a:gd name="T40" fmla="*/ 49 w 57"/>
                    <a:gd name="T41" fmla="*/ 12 h 17"/>
                    <a:gd name="T42" fmla="*/ 45 w 57"/>
                    <a:gd name="T43" fmla="*/ 10 h 17"/>
                    <a:gd name="T44" fmla="*/ 41 w 57"/>
                    <a:gd name="T45" fmla="*/ 9 h 17"/>
                    <a:gd name="T46" fmla="*/ 37 w 57"/>
                    <a:gd name="T47" fmla="*/ 8 h 17"/>
                    <a:gd name="T48" fmla="*/ 33 w 57"/>
                    <a:gd name="T49" fmla="*/ 8 h 17"/>
                    <a:gd name="T50" fmla="*/ 29 w 57"/>
                    <a:gd name="T51" fmla="*/ 8 h 17"/>
                    <a:gd name="T52" fmla="*/ 26 w 57"/>
                    <a:gd name="T53" fmla="*/ 8 h 17"/>
                    <a:gd name="T54" fmla="*/ 22 w 57"/>
                    <a:gd name="T55" fmla="*/ 8 h 17"/>
                    <a:gd name="T56" fmla="*/ 19 w 57"/>
                    <a:gd name="T57" fmla="*/ 8 h 17"/>
                    <a:gd name="T58" fmla="*/ 15 w 57"/>
                    <a:gd name="T59" fmla="*/ 9 h 17"/>
                    <a:gd name="T60" fmla="*/ 11 w 57"/>
                    <a:gd name="T61" fmla="*/ 10 h 17"/>
                    <a:gd name="T62" fmla="*/ 7 w 57"/>
                    <a:gd name="T63" fmla="*/ 12 h 17"/>
                    <a:gd name="T64" fmla="*/ 4 w 57"/>
                    <a:gd name="T65" fmla="*/ 13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40" y="1"/>
                      </a:lnTo>
                      <a:lnTo>
                        <a:pt x="44" y="1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5" y="10"/>
                      </a:lnTo>
                      <a:lnTo>
                        <a:pt x="41" y="9"/>
                      </a:lnTo>
                      <a:lnTo>
                        <a:pt x="37" y="8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2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7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9" name="Freeform 140"/>
                <p:cNvSpPr>
                  <a:spLocks/>
                </p:cNvSpPr>
                <p:nvPr/>
              </p:nvSpPr>
              <p:spPr bwMode="auto">
                <a:xfrm>
                  <a:off x="2450" y="2581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1 w 57"/>
                    <a:gd name="T3" fmla="*/ 6 h 17"/>
                    <a:gd name="T4" fmla="*/ 3 w 57"/>
                    <a:gd name="T5" fmla="*/ 5 h 17"/>
                    <a:gd name="T6" fmla="*/ 6 w 57"/>
                    <a:gd name="T7" fmla="*/ 4 h 17"/>
                    <a:gd name="T8" fmla="*/ 10 w 57"/>
                    <a:gd name="T9" fmla="*/ 2 h 17"/>
                    <a:gd name="T10" fmla="*/ 14 w 57"/>
                    <a:gd name="T11" fmla="*/ 1 h 17"/>
                    <a:gd name="T12" fmla="*/ 18 w 57"/>
                    <a:gd name="T13" fmla="*/ 0 h 17"/>
                    <a:gd name="T14" fmla="*/ 23 w 57"/>
                    <a:gd name="T15" fmla="*/ 0 h 17"/>
                    <a:gd name="T16" fmla="*/ 26 w 57"/>
                    <a:gd name="T17" fmla="*/ 0 h 17"/>
                    <a:gd name="T18" fmla="*/ 31 w 57"/>
                    <a:gd name="T19" fmla="*/ 0 h 17"/>
                    <a:gd name="T20" fmla="*/ 36 w 57"/>
                    <a:gd name="T21" fmla="*/ 1 h 17"/>
                    <a:gd name="T22" fmla="*/ 39 w 57"/>
                    <a:gd name="T23" fmla="*/ 1 h 17"/>
                    <a:gd name="T24" fmla="*/ 43 w 57"/>
                    <a:gd name="T25" fmla="*/ 2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4 w 57"/>
                    <a:gd name="T37" fmla="*/ 16 h 17"/>
                    <a:gd name="T38" fmla="*/ 51 w 57"/>
                    <a:gd name="T39" fmla="*/ 14 h 17"/>
                    <a:gd name="T40" fmla="*/ 48 w 57"/>
                    <a:gd name="T41" fmla="*/ 13 h 17"/>
                    <a:gd name="T42" fmla="*/ 45 w 57"/>
                    <a:gd name="T43" fmla="*/ 12 h 17"/>
                    <a:gd name="T44" fmla="*/ 40 w 57"/>
                    <a:gd name="T45" fmla="*/ 10 h 17"/>
                    <a:gd name="T46" fmla="*/ 36 w 57"/>
                    <a:gd name="T47" fmla="*/ 9 h 17"/>
                    <a:gd name="T48" fmla="*/ 32 w 57"/>
                    <a:gd name="T49" fmla="*/ 8 h 17"/>
                    <a:gd name="T50" fmla="*/ 28 w 57"/>
                    <a:gd name="T51" fmla="*/ 8 h 17"/>
                    <a:gd name="T52" fmla="*/ 25 w 57"/>
                    <a:gd name="T53" fmla="*/ 8 h 17"/>
                    <a:gd name="T54" fmla="*/ 22 w 57"/>
                    <a:gd name="T55" fmla="*/ 8 h 17"/>
                    <a:gd name="T56" fmla="*/ 18 w 57"/>
                    <a:gd name="T57" fmla="*/ 9 h 17"/>
                    <a:gd name="T58" fmla="*/ 14 w 57"/>
                    <a:gd name="T59" fmla="*/ 9 h 17"/>
                    <a:gd name="T60" fmla="*/ 10 w 57"/>
                    <a:gd name="T61" fmla="*/ 10 h 17"/>
                    <a:gd name="T62" fmla="*/ 7 w 57"/>
                    <a:gd name="T63" fmla="*/ 12 h 17"/>
                    <a:gd name="T64" fmla="*/ 3 w 57"/>
                    <a:gd name="T65" fmla="*/ 14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1" y="6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1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39" y="1"/>
                      </a:lnTo>
                      <a:lnTo>
                        <a:pt x="43" y="2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4" y="16"/>
                      </a:lnTo>
                      <a:lnTo>
                        <a:pt x="51" y="14"/>
                      </a:lnTo>
                      <a:lnTo>
                        <a:pt x="48" y="13"/>
                      </a:lnTo>
                      <a:lnTo>
                        <a:pt x="45" y="12"/>
                      </a:lnTo>
                      <a:lnTo>
                        <a:pt x="40" y="10"/>
                      </a:lnTo>
                      <a:lnTo>
                        <a:pt x="36" y="9"/>
                      </a:lnTo>
                      <a:lnTo>
                        <a:pt x="32" y="8"/>
                      </a:lnTo>
                      <a:lnTo>
                        <a:pt x="28" y="8"/>
                      </a:lnTo>
                      <a:lnTo>
                        <a:pt x="25" y="8"/>
                      </a:lnTo>
                      <a:lnTo>
                        <a:pt x="22" y="8"/>
                      </a:lnTo>
                      <a:lnTo>
                        <a:pt x="18" y="9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7" y="12"/>
                      </a:lnTo>
                      <a:lnTo>
                        <a:pt x="3" y="14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0" name="Freeform 141"/>
                <p:cNvSpPr>
                  <a:spLocks/>
                </p:cNvSpPr>
                <p:nvPr/>
              </p:nvSpPr>
              <p:spPr bwMode="auto">
                <a:xfrm>
                  <a:off x="2450" y="2442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1 w 57"/>
                    <a:gd name="T3" fmla="*/ 6 h 17"/>
                    <a:gd name="T4" fmla="*/ 3 w 57"/>
                    <a:gd name="T5" fmla="*/ 5 h 17"/>
                    <a:gd name="T6" fmla="*/ 6 w 57"/>
                    <a:gd name="T7" fmla="*/ 4 h 17"/>
                    <a:gd name="T8" fmla="*/ 10 w 57"/>
                    <a:gd name="T9" fmla="*/ 2 h 17"/>
                    <a:gd name="T10" fmla="*/ 14 w 57"/>
                    <a:gd name="T11" fmla="*/ 1 h 17"/>
                    <a:gd name="T12" fmla="*/ 18 w 57"/>
                    <a:gd name="T13" fmla="*/ 0 h 17"/>
                    <a:gd name="T14" fmla="*/ 23 w 57"/>
                    <a:gd name="T15" fmla="*/ 0 h 17"/>
                    <a:gd name="T16" fmla="*/ 26 w 57"/>
                    <a:gd name="T17" fmla="*/ 0 h 17"/>
                    <a:gd name="T18" fmla="*/ 31 w 57"/>
                    <a:gd name="T19" fmla="*/ 0 h 17"/>
                    <a:gd name="T20" fmla="*/ 36 w 57"/>
                    <a:gd name="T21" fmla="*/ 0 h 17"/>
                    <a:gd name="T22" fmla="*/ 39 w 57"/>
                    <a:gd name="T23" fmla="*/ 1 h 17"/>
                    <a:gd name="T24" fmla="*/ 43 w 57"/>
                    <a:gd name="T25" fmla="*/ 2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4 w 57"/>
                    <a:gd name="T37" fmla="*/ 14 h 17"/>
                    <a:gd name="T38" fmla="*/ 51 w 57"/>
                    <a:gd name="T39" fmla="*/ 13 h 17"/>
                    <a:gd name="T40" fmla="*/ 48 w 57"/>
                    <a:gd name="T41" fmla="*/ 12 h 17"/>
                    <a:gd name="T42" fmla="*/ 45 w 57"/>
                    <a:gd name="T43" fmla="*/ 12 h 17"/>
                    <a:gd name="T44" fmla="*/ 40 w 57"/>
                    <a:gd name="T45" fmla="*/ 10 h 17"/>
                    <a:gd name="T46" fmla="*/ 36 w 57"/>
                    <a:gd name="T47" fmla="*/ 9 h 17"/>
                    <a:gd name="T48" fmla="*/ 32 w 57"/>
                    <a:gd name="T49" fmla="*/ 8 h 17"/>
                    <a:gd name="T50" fmla="*/ 28 w 57"/>
                    <a:gd name="T51" fmla="*/ 8 h 17"/>
                    <a:gd name="T52" fmla="*/ 25 w 57"/>
                    <a:gd name="T53" fmla="*/ 8 h 17"/>
                    <a:gd name="T54" fmla="*/ 22 w 57"/>
                    <a:gd name="T55" fmla="*/ 8 h 17"/>
                    <a:gd name="T56" fmla="*/ 18 w 57"/>
                    <a:gd name="T57" fmla="*/ 8 h 17"/>
                    <a:gd name="T58" fmla="*/ 14 w 57"/>
                    <a:gd name="T59" fmla="*/ 9 h 17"/>
                    <a:gd name="T60" fmla="*/ 10 w 57"/>
                    <a:gd name="T61" fmla="*/ 10 h 17"/>
                    <a:gd name="T62" fmla="*/ 7 w 57"/>
                    <a:gd name="T63" fmla="*/ 12 h 17"/>
                    <a:gd name="T64" fmla="*/ 3 w 57"/>
                    <a:gd name="T65" fmla="*/ 13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1" y="6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1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0"/>
                      </a:lnTo>
                      <a:lnTo>
                        <a:pt x="39" y="1"/>
                      </a:lnTo>
                      <a:lnTo>
                        <a:pt x="43" y="2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4" y="14"/>
                      </a:lnTo>
                      <a:lnTo>
                        <a:pt x="51" y="13"/>
                      </a:lnTo>
                      <a:lnTo>
                        <a:pt x="48" y="12"/>
                      </a:lnTo>
                      <a:lnTo>
                        <a:pt x="45" y="12"/>
                      </a:lnTo>
                      <a:lnTo>
                        <a:pt x="40" y="10"/>
                      </a:lnTo>
                      <a:lnTo>
                        <a:pt x="36" y="9"/>
                      </a:lnTo>
                      <a:lnTo>
                        <a:pt x="32" y="8"/>
                      </a:lnTo>
                      <a:lnTo>
                        <a:pt x="28" y="8"/>
                      </a:lnTo>
                      <a:lnTo>
                        <a:pt x="25" y="8"/>
                      </a:lnTo>
                      <a:lnTo>
                        <a:pt x="22" y="8"/>
                      </a:lnTo>
                      <a:lnTo>
                        <a:pt x="18" y="8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7" y="12"/>
                      </a:lnTo>
                      <a:lnTo>
                        <a:pt x="3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142"/>
            <p:cNvGrpSpPr>
              <a:grpSpLocks/>
            </p:cNvGrpSpPr>
            <p:nvPr/>
          </p:nvGrpSpPr>
          <p:grpSpPr bwMode="auto">
            <a:xfrm>
              <a:off x="2506" y="2370"/>
              <a:ext cx="84" cy="270"/>
              <a:chOff x="2506" y="2370"/>
              <a:chExt cx="84" cy="270"/>
            </a:xfrm>
          </p:grpSpPr>
          <p:grpSp>
            <p:nvGrpSpPr>
              <p:cNvPr id="2247" name="Group 143"/>
              <p:cNvGrpSpPr>
                <a:grpSpLocks/>
              </p:cNvGrpSpPr>
              <p:nvPr/>
            </p:nvGrpSpPr>
            <p:grpSpPr bwMode="auto">
              <a:xfrm>
                <a:off x="2506" y="2370"/>
                <a:ext cx="84" cy="270"/>
                <a:chOff x="2506" y="2370"/>
                <a:chExt cx="84" cy="270"/>
              </a:xfrm>
            </p:grpSpPr>
            <p:sp>
              <p:nvSpPr>
                <p:cNvPr id="2164" name="Freeform 144"/>
                <p:cNvSpPr>
                  <a:spLocks/>
                </p:cNvSpPr>
                <p:nvPr/>
              </p:nvSpPr>
              <p:spPr bwMode="auto">
                <a:xfrm>
                  <a:off x="2506" y="2370"/>
                  <a:ext cx="58" cy="269"/>
                </a:xfrm>
                <a:custGeom>
                  <a:avLst/>
                  <a:gdLst>
                    <a:gd name="T0" fmla="*/ 0 w 58"/>
                    <a:gd name="T1" fmla="*/ 268 h 269"/>
                    <a:gd name="T2" fmla="*/ 0 w 58"/>
                    <a:gd name="T3" fmla="*/ 5 h 269"/>
                    <a:gd name="T4" fmla="*/ 3 w 58"/>
                    <a:gd name="T5" fmla="*/ 3 h 269"/>
                    <a:gd name="T6" fmla="*/ 8 w 58"/>
                    <a:gd name="T7" fmla="*/ 2 h 269"/>
                    <a:gd name="T8" fmla="*/ 14 w 58"/>
                    <a:gd name="T9" fmla="*/ 0 h 269"/>
                    <a:gd name="T10" fmla="*/ 19 w 58"/>
                    <a:gd name="T11" fmla="*/ 0 h 269"/>
                    <a:gd name="T12" fmla="*/ 24 w 58"/>
                    <a:gd name="T13" fmla="*/ 0 h 269"/>
                    <a:gd name="T14" fmla="*/ 28 w 58"/>
                    <a:gd name="T15" fmla="*/ 0 h 269"/>
                    <a:gd name="T16" fmla="*/ 31 w 58"/>
                    <a:gd name="T17" fmla="*/ 0 h 269"/>
                    <a:gd name="T18" fmla="*/ 34 w 58"/>
                    <a:gd name="T19" fmla="*/ 0 h 269"/>
                    <a:gd name="T20" fmla="*/ 37 w 58"/>
                    <a:gd name="T21" fmla="*/ 0 h 269"/>
                    <a:gd name="T22" fmla="*/ 40 w 58"/>
                    <a:gd name="T23" fmla="*/ 0 h 269"/>
                    <a:gd name="T24" fmla="*/ 42 w 58"/>
                    <a:gd name="T25" fmla="*/ 1 h 269"/>
                    <a:gd name="T26" fmla="*/ 46 w 58"/>
                    <a:gd name="T27" fmla="*/ 2 h 269"/>
                    <a:gd name="T28" fmla="*/ 51 w 58"/>
                    <a:gd name="T29" fmla="*/ 3 h 269"/>
                    <a:gd name="T30" fmla="*/ 54 w 58"/>
                    <a:gd name="T31" fmla="*/ 4 h 269"/>
                    <a:gd name="T32" fmla="*/ 57 w 58"/>
                    <a:gd name="T33" fmla="*/ 5 h 269"/>
                    <a:gd name="T34" fmla="*/ 57 w 58"/>
                    <a:gd name="T35" fmla="*/ 268 h 269"/>
                    <a:gd name="T36" fmla="*/ 0 w 58"/>
                    <a:gd name="T37" fmla="*/ 268 h 26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8"/>
                    <a:gd name="T58" fmla="*/ 0 h 269"/>
                    <a:gd name="T59" fmla="*/ 58 w 58"/>
                    <a:gd name="T60" fmla="*/ 269 h 26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8" h="269">
                      <a:moveTo>
                        <a:pt x="0" y="268"/>
                      </a:move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1" y="0"/>
                      </a:lnTo>
                      <a:lnTo>
                        <a:pt x="34" y="0"/>
                      </a:lnTo>
                      <a:lnTo>
                        <a:pt x="37" y="0"/>
                      </a:lnTo>
                      <a:lnTo>
                        <a:pt x="40" y="0"/>
                      </a:lnTo>
                      <a:lnTo>
                        <a:pt x="42" y="1"/>
                      </a:lnTo>
                      <a:lnTo>
                        <a:pt x="46" y="2"/>
                      </a:lnTo>
                      <a:lnTo>
                        <a:pt x="51" y="3"/>
                      </a:lnTo>
                      <a:lnTo>
                        <a:pt x="54" y="4"/>
                      </a:lnTo>
                      <a:lnTo>
                        <a:pt x="57" y="5"/>
                      </a:lnTo>
                      <a:lnTo>
                        <a:pt x="57" y="268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rgbClr val="FF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5" name="Freeform 145"/>
                <p:cNvSpPr>
                  <a:spLocks/>
                </p:cNvSpPr>
                <p:nvPr/>
              </p:nvSpPr>
              <p:spPr bwMode="auto">
                <a:xfrm>
                  <a:off x="2563" y="2377"/>
                  <a:ext cx="27" cy="263"/>
                </a:xfrm>
                <a:custGeom>
                  <a:avLst/>
                  <a:gdLst>
                    <a:gd name="T0" fmla="*/ 0 w 27"/>
                    <a:gd name="T1" fmla="*/ 0 h 263"/>
                    <a:gd name="T2" fmla="*/ 26 w 27"/>
                    <a:gd name="T3" fmla="*/ 41 h 263"/>
                    <a:gd name="T4" fmla="*/ 26 w 27"/>
                    <a:gd name="T5" fmla="*/ 262 h 263"/>
                    <a:gd name="T6" fmla="*/ 0 w 27"/>
                    <a:gd name="T7" fmla="*/ 262 h 263"/>
                    <a:gd name="T8" fmla="*/ 0 w 27"/>
                    <a:gd name="T9" fmla="*/ 0 h 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263"/>
                    <a:gd name="T17" fmla="*/ 27 w 27"/>
                    <a:gd name="T18" fmla="*/ 263 h 2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263">
                      <a:moveTo>
                        <a:pt x="0" y="0"/>
                      </a:moveTo>
                      <a:lnTo>
                        <a:pt x="26" y="41"/>
                      </a:lnTo>
                      <a:lnTo>
                        <a:pt x="26" y="262"/>
                      </a:lnTo>
                      <a:lnTo>
                        <a:pt x="0" y="26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9" name="Group 146"/>
              <p:cNvGrpSpPr>
                <a:grpSpLocks/>
              </p:cNvGrpSpPr>
              <p:nvPr/>
            </p:nvGrpSpPr>
            <p:grpSpPr bwMode="auto">
              <a:xfrm>
                <a:off x="2506" y="2442"/>
                <a:ext cx="58" cy="156"/>
                <a:chOff x="2506" y="2442"/>
                <a:chExt cx="58" cy="156"/>
              </a:xfrm>
            </p:grpSpPr>
            <p:sp>
              <p:nvSpPr>
                <p:cNvPr id="2161" name="Freeform 147"/>
                <p:cNvSpPr>
                  <a:spLocks/>
                </p:cNvSpPr>
                <p:nvPr/>
              </p:nvSpPr>
              <p:spPr bwMode="auto">
                <a:xfrm>
                  <a:off x="2506" y="2566"/>
                  <a:ext cx="57" cy="17"/>
                </a:xfrm>
                <a:custGeom>
                  <a:avLst/>
                  <a:gdLst>
                    <a:gd name="T0" fmla="*/ 0 w 57"/>
                    <a:gd name="T1" fmla="*/ 8 h 17"/>
                    <a:gd name="T2" fmla="*/ 2 w 57"/>
                    <a:gd name="T3" fmla="*/ 6 h 17"/>
                    <a:gd name="T4" fmla="*/ 4 w 57"/>
                    <a:gd name="T5" fmla="*/ 5 h 17"/>
                    <a:gd name="T6" fmla="*/ 7 w 57"/>
                    <a:gd name="T7" fmla="*/ 4 h 17"/>
                    <a:gd name="T8" fmla="*/ 11 w 57"/>
                    <a:gd name="T9" fmla="*/ 2 h 17"/>
                    <a:gd name="T10" fmla="*/ 14 w 57"/>
                    <a:gd name="T11" fmla="*/ 1 h 17"/>
                    <a:gd name="T12" fmla="*/ 19 w 57"/>
                    <a:gd name="T13" fmla="*/ 0 h 17"/>
                    <a:gd name="T14" fmla="*/ 24 w 57"/>
                    <a:gd name="T15" fmla="*/ 0 h 17"/>
                    <a:gd name="T16" fmla="*/ 27 w 57"/>
                    <a:gd name="T17" fmla="*/ 0 h 17"/>
                    <a:gd name="T18" fmla="*/ 32 w 57"/>
                    <a:gd name="T19" fmla="*/ 0 h 17"/>
                    <a:gd name="T20" fmla="*/ 36 w 57"/>
                    <a:gd name="T21" fmla="*/ 0 h 17"/>
                    <a:gd name="T22" fmla="*/ 40 w 57"/>
                    <a:gd name="T23" fmla="*/ 1 h 17"/>
                    <a:gd name="T24" fmla="*/ 44 w 57"/>
                    <a:gd name="T25" fmla="*/ 1 h 17"/>
                    <a:gd name="T26" fmla="*/ 47 w 57"/>
                    <a:gd name="T27" fmla="*/ 4 h 17"/>
                    <a:gd name="T28" fmla="*/ 51 w 57"/>
                    <a:gd name="T29" fmla="*/ 5 h 17"/>
                    <a:gd name="T30" fmla="*/ 54 w 57"/>
                    <a:gd name="T31" fmla="*/ 6 h 17"/>
                    <a:gd name="T32" fmla="*/ 56 w 57"/>
                    <a:gd name="T33" fmla="*/ 8 h 17"/>
                    <a:gd name="T34" fmla="*/ 56 w 57"/>
                    <a:gd name="T35" fmla="*/ 16 h 17"/>
                    <a:gd name="T36" fmla="*/ 55 w 57"/>
                    <a:gd name="T37" fmla="*/ 14 h 17"/>
                    <a:gd name="T38" fmla="*/ 52 w 57"/>
                    <a:gd name="T39" fmla="*/ 13 h 17"/>
                    <a:gd name="T40" fmla="*/ 49 w 57"/>
                    <a:gd name="T41" fmla="*/ 12 h 17"/>
                    <a:gd name="T42" fmla="*/ 45 w 57"/>
                    <a:gd name="T43" fmla="*/ 10 h 17"/>
                    <a:gd name="T44" fmla="*/ 41 w 57"/>
                    <a:gd name="T45" fmla="*/ 9 h 17"/>
                    <a:gd name="T46" fmla="*/ 37 w 57"/>
                    <a:gd name="T47" fmla="*/ 8 h 17"/>
                    <a:gd name="T48" fmla="*/ 33 w 57"/>
                    <a:gd name="T49" fmla="*/ 8 h 17"/>
                    <a:gd name="T50" fmla="*/ 29 w 57"/>
                    <a:gd name="T51" fmla="*/ 8 h 17"/>
                    <a:gd name="T52" fmla="*/ 26 w 57"/>
                    <a:gd name="T53" fmla="*/ 8 h 17"/>
                    <a:gd name="T54" fmla="*/ 22 w 57"/>
                    <a:gd name="T55" fmla="*/ 8 h 17"/>
                    <a:gd name="T56" fmla="*/ 19 w 57"/>
                    <a:gd name="T57" fmla="*/ 8 h 17"/>
                    <a:gd name="T58" fmla="*/ 15 w 57"/>
                    <a:gd name="T59" fmla="*/ 9 h 17"/>
                    <a:gd name="T60" fmla="*/ 11 w 57"/>
                    <a:gd name="T61" fmla="*/ 10 h 17"/>
                    <a:gd name="T62" fmla="*/ 7 w 57"/>
                    <a:gd name="T63" fmla="*/ 12 h 17"/>
                    <a:gd name="T64" fmla="*/ 4 w 57"/>
                    <a:gd name="T65" fmla="*/ 13 h 17"/>
                    <a:gd name="T66" fmla="*/ 0 w 57"/>
                    <a:gd name="T67" fmla="*/ 16 h 17"/>
                    <a:gd name="T68" fmla="*/ 0 w 57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"/>
                    <a:gd name="T106" fmla="*/ 0 h 17"/>
                    <a:gd name="T107" fmla="*/ 57 w 57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40" y="1"/>
                      </a:lnTo>
                      <a:lnTo>
                        <a:pt x="44" y="1"/>
                      </a:lnTo>
                      <a:lnTo>
                        <a:pt x="47" y="4"/>
                      </a:lnTo>
                      <a:lnTo>
                        <a:pt x="51" y="5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56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5" y="10"/>
                      </a:lnTo>
                      <a:lnTo>
                        <a:pt x="41" y="9"/>
                      </a:lnTo>
                      <a:lnTo>
                        <a:pt x="37" y="8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2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7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2" name="Freeform 148"/>
                <p:cNvSpPr>
                  <a:spLocks/>
                </p:cNvSpPr>
                <p:nvPr/>
              </p:nvSpPr>
              <p:spPr bwMode="auto">
                <a:xfrm>
                  <a:off x="2506" y="2581"/>
                  <a:ext cx="58" cy="17"/>
                </a:xfrm>
                <a:custGeom>
                  <a:avLst/>
                  <a:gdLst>
                    <a:gd name="T0" fmla="*/ 0 w 58"/>
                    <a:gd name="T1" fmla="*/ 8 h 17"/>
                    <a:gd name="T2" fmla="*/ 2 w 58"/>
                    <a:gd name="T3" fmla="*/ 6 h 17"/>
                    <a:gd name="T4" fmla="*/ 4 w 58"/>
                    <a:gd name="T5" fmla="*/ 5 h 17"/>
                    <a:gd name="T6" fmla="*/ 7 w 58"/>
                    <a:gd name="T7" fmla="*/ 4 h 17"/>
                    <a:gd name="T8" fmla="*/ 11 w 58"/>
                    <a:gd name="T9" fmla="*/ 2 h 17"/>
                    <a:gd name="T10" fmla="*/ 15 w 58"/>
                    <a:gd name="T11" fmla="*/ 1 h 17"/>
                    <a:gd name="T12" fmla="*/ 19 w 58"/>
                    <a:gd name="T13" fmla="*/ 0 h 17"/>
                    <a:gd name="T14" fmla="*/ 24 w 58"/>
                    <a:gd name="T15" fmla="*/ 0 h 17"/>
                    <a:gd name="T16" fmla="*/ 27 w 58"/>
                    <a:gd name="T17" fmla="*/ 0 h 17"/>
                    <a:gd name="T18" fmla="*/ 32 w 58"/>
                    <a:gd name="T19" fmla="*/ 0 h 17"/>
                    <a:gd name="T20" fmla="*/ 37 w 58"/>
                    <a:gd name="T21" fmla="*/ 1 h 17"/>
                    <a:gd name="T22" fmla="*/ 40 w 58"/>
                    <a:gd name="T23" fmla="*/ 1 h 17"/>
                    <a:gd name="T24" fmla="*/ 44 w 58"/>
                    <a:gd name="T25" fmla="*/ 2 h 17"/>
                    <a:gd name="T26" fmla="*/ 48 w 58"/>
                    <a:gd name="T27" fmla="*/ 4 h 17"/>
                    <a:gd name="T28" fmla="*/ 52 w 58"/>
                    <a:gd name="T29" fmla="*/ 5 h 17"/>
                    <a:gd name="T30" fmla="*/ 55 w 58"/>
                    <a:gd name="T31" fmla="*/ 6 h 17"/>
                    <a:gd name="T32" fmla="*/ 57 w 58"/>
                    <a:gd name="T33" fmla="*/ 8 h 17"/>
                    <a:gd name="T34" fmla="*/ 57 w 58"/>
                    <a:gd name="T35" fmla="*/ 16 h 17"/>
                    <a:gd name="T36" fmla="*/ 55 w 58"/>
                    <a:gd name="T37" fmla="*/ 16 h 17"/>
                    <a:gd name="T38" fmla="*/ 52 w 58"/>
                    <a:gd name="T39" fmla="*/ 14 h 17"/>
                    <a:gd name="T40" fmla="*/ 49 w 58"/>
                    <a:gd name="T41" fmla="*/ 13 h 17"/>
                    <a:gd name="T42" fmla="*/ 45 w 58"/>
                    <a:gd name="T43" fmla="*/ 12 h 17"/>
                    <a:gd name="T44" fmla="*/ 41 w 58"/>
                    <a:gd name="T45" fmla="*/ 10 h 17"/>
                    <a:gd name="T46" fmla="*/ 37 w 58"/>
                    <a:gd name="T47" fmla="*/ 9 h 17"/>
                    <a:gd name="T48" fmla="*/ 33 w 58"/>
                    <a:gd name="T49" fmla="*/ 8 h 17"/>
                    <a:gd name="T50" fmla="*/ 29 w 58"/>
                    <a:gd name="T51" fmla="*/ 8 h 17"/>
                    <a:gd name="T52" fmla="*/ 26 w 58"/>
                    <a:gd name="T53" fmla="*/ 8 h 17"/>
                    <a:gd name="T54" fmla="*/ 23 w 58"/>
                    <a:gd name="T55" fmla="*/ 8 h 17"/>
                    <a:gd name="T56" fmla="*/ 19 w 58"/>
                    <a:gd name="T57" fmla="*/ 9 h 17"/>
                    <a:gd name="T58" fmla="*/ 15 w 58"/>
                    <a:gd name="T59" fmla="*/ 9 h 17"/>
                    <a:gd name="T60" fmla="*/ 11 w 58"/>
                    <a:gd name="T61" fmla="*/ 10 h 17"/>
                    <a:gd name="T62" fmla="*/ 8 w 58"/>
                    <a:gd name="T63" fmla="*/ 12 h 17"/>
                    <a:gd name="T64" fmla="*/ 4 w 58"/>
                    <a:gd name="T65" fmla="*/ 14 h 17"/>
                    <a:gd name="T66" fmla="*/ 0 w 58"/>
                    <a:gd name="T67" fmla="*/ 16 h 17"/>
                    <a:gd name="T68" fmla="*/ 0 w 58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17"/>
                    <a:gd name="T107" fmla="*/ 58 w 58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5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1"/>
                      </a:lnTo>
                      <a:lnTo>
                        <a:pt x="40" y="1"/>
                      </a:lnTo>
                      <a:lnTo>
                        <a:pt x="44" y="2"/>
                      </a:lnTo>
                      <a:lnTo>
                        <a:pt x="48" y="4"/>
                      </a:lnTo>
                      <a:lnTo>
                        <a:pt x="52" y="5"/>
                      </a:lnTo>
                      <a:lnTo>
                        <a:pt x="55" y="6"/>
                      </a:lnTo>
                      <a:lnTo>
                        <a:pt x="57" y="8"/>
                      </a:lnTo>
                      <a:lnTo>
                        <a:pt x="57" y="16"/>
                      </a:lnTo>
                      <a:lnTo>
                        <a:pt x="55" y="16"/>
                      </a:lnTo>
                      <a:lnTo>
                        <a:pt x="52" y="14"/>
                      </a:lnTo>
                      <a:lnTo>
                        <a:pt x="49" y="13"/>
                      </a:lnTo>
                      <a:lnTo>
                        <a:pt x="45" y="12"/>
                      </a:lnTo>
                      <a:lnTo>
                        <a:pt x="41" y="10"/>
                      </a:lnTo>
                      <a:lnTo>
                        <a:pt x="37" y="9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3" y="8"/>
                      </a:lnTo>
                      <a:lnTo>
                        <a:pt x="19" y="9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3" name="Freeform 149"/>
                <p:cNvSpPr>
                  <a:spLocks/>
                </p:cNvSpPr>
                <p:nvPr/>
              </p:nvSpPr>
              <p:spPr bwMode="auto">
                <a:xfrm>
                  <a:off x="2506" y="2442"/>
                  <a:ext cx="58" cy="17"/>
                </a:xfrm>
                <a:custGeom>
                  <a:avLst/>
                  <a:gdLst>
                    <a:gd name="T0" fmla="*/ 0 w 58"/>
                    <a:gd name="T1" fmla="*/ 8 h 17"/>
                    <a:gd name="T2" fmla="*/ 2 w 58"/>
                    <a:gd name="T3" fmla="*/ 6 h 17"/>
                    <a:gd name="T4" fmla="*/ 4 w 58"/>
                    <a:gd name="T5" fmla="*/ 5 h 17"/>
                    <a:gd name="T6" fmla="*/ 7 w 58"/>
                    <a:gd name="T7" fmla="*/ 4 h 17"/>
                    <a:gd name="T8" fmla="*/ 11 w 58"/>
                    <a:gd name="T9" fmla="*/ 2 h 17"/>
                    <a:gd name="T10" fmla="*/ 15 w 58"/>
                    <a:gd name="T11" fmla="*/ 1 h 17"/>
                    <a:gd name="T12" fmla="*/ 19 w 58"/>
                    <a:gd name="T13" fmla="*/ 0 h 17"/>
                    <a:gd name="T14" fmla="*/ 24 w 58"/>
                    <a:gd name="T15" fmla="*/ 0 h 17"/>
                    <a:gd name="T16" fmla="*/ 27 w 58"/>
                    <a:gd name="T17" fmla="*/ 0 h 17"/>
                    <a:gd name="T18" fmla="*/ 32 w 58"/>
                    <a:gd name="T19" fmla="*/ 0 h 17"/>
                    <a:gd name="T20" fmla="*/ 37 w 58"/>
                    <a:gd name="T21" fmla="*/ 0 h 17"/>
                    <a:gd name="T22" fmla="*/ 40 w 58"/>
                    <a:gd name="T23" fmla="*/ 1 h 17"/>
                    <a:gd name="T24" fmla="*/ 44 w 58"/>
                    <a:gd name="T25" fmla="*/ 2 h 17"/>
                    <a:gd name="T26" fmla="*/ 48 w 58"/>
                    <a:gd name="T27" fmla="*/ 4 h 17"/>
                    <a:gd name="T28" fmla="*/ 52 w 58"/>
                    <a:gd name="T29" fmla="*/ 5 h 17"/>
                    <a:gd name="T30" fmla="*/ 55 w 58"/>
                    <a:gd name="T31" fmla="*/ 6 h 17"/>
                    <a:gd name="T32" fmla="*/ 57 w 58"/>
                    <a:gd name="T33" fmla="*/ 8 h 17"/>
                    <a:gd name="T34" fmla="*/ 57 w 58"/>
                    <a:gd name="T35" fmla="*/ 16 h 17"/>
                    <a:gd name="T36" fmla="*/ 55 w 58"/>
                    <a:gd name="T37" fmla="*/ 14 h 17"/>
                    <a:gd name="T38" fmla="*/ 52 w 58"/>
                    <a:gd name="T39" fmla="*/ 13 h 17"/>
                    <a:gd name="T40" fmla="*/ 49 w 58"/>
                    <a:gd name="T41" fmla="*/ 12 h 17"/>
                    <a:gd name="T42" fmla="*/ 45 w 58"/>
                    <a:gd name="T43" fmla="*/ 12 h 17"/>
                    <a:gd name="T44" fmla="*/ 41 w 58"/>
                    <a:gd name="T45" fmla="*/ 10 h 17"/>
                    <a:gd name="T46" fmla="*/ 37 w 58"/>
                    <a:gd name="T47" fmla="*/ 9 h 17"/>
                    <a:gd name="T48" fmla="*/ 33 w 58"/>
                    <a:gd name="T49" fmla="*/ 8 h 17"/>
                    <a:gd name="T50" fmla="*/ 29 w 58"/>
                    <a:gd name="T51" fmla="*/ 8 h 17"/>
                    <a:gd name="T52" fmla="*/ 26 w 58"/>
                    <a:gd name="T53" fmla="*/ 8 h 17"/>
                    <a:gd name="T54" fmla="*/ 23 w 58"/>
                    <a:gd name="T55" fmla="*/ 8 h 17"/>
                    <a:gd name="T56" fmla="*/ 19 w 58"/>
                    <a:gd name="T57" fmla="*/ 8 h 17"/>
                    <a:gd name="T58" fmla="*/ 15 w 58"/>
                    <a:gd name="T59" fmla="*/ 9 h 17"/>
                    <a:gd name="T60" fmla="*/ 11 w 58"/>
                    <a:gd name="T61" fmla="*/ 10 h 17"/>
                    <a:gd name="T62" fmla="*/ 8 w 58"/>
                    <a:gd name="T63" fmla="*/ 12 h 17"/>
                    <a:gd name="T64" fmla="*/ 4 w 58"/>
                    <a:gd name="T65" fmla="*/ 13 h 17"/>
                    <a:gd name="T66" fmla="*/ 0 w 58"/>
                    <a:gd name="T67" fmla="*/ 16 h 17"/>
                    <a:gd name="T68" fmla="*/ 0 w 58"/>
                    <a:gd name="T69" fmla="*/ 8 h 1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17"/>
                    <a:gd name="T107" fmla="*/ 58 w 58"/>
                    <a:gd name="T108" fmla="*/ 17 h 1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17">
                      <a:moveTo>
                        <a:pt x="0" y="8"/>
                      </a:move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5" y="1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0" y="1"/>
                      </a:lnTo>
                      <a:lnTo>
                        <a:pt x="44" y="2"/>
                      </a:lnTo>
                      <a:lnTo>
                        <a:pt x="48" y="4"/>
                      </a:lnTo>
                      <a:lnTo>
                        <a:pt x="52" y="5"/>
                      </a:lnTo>
                      <a:lnTo>
                        <a:pt x="55" y="6"/>
                      </a:lnTo>
                      <a:lnTo>
                        <a:pt x="57" y="8"/>
                      </a:lnTo>
                      <a:lnTo>
                        <a:pt x="57" y="16"/>
                      </a:lnTo>
                      <a:lnTo>
                        <a:pt x="55" y="14"/>
                      </a:lnTo>
                      <a:lnTo>
                        <a:pt x="52" y="13"/>
                      </a:lnTo>
                      <a:lnTo>
                        <a:pt x="49" y="12"/>
                      </a:lnTo>
                      <a:lnTo>
                        <a:pt x="45" y="12"/>
                      </a:lnTo>
                      <a:lnTo>
                        <a:pt x="41" y="10"/>
                      </a:lnTo>
                      <a:lnTo>
                        <a:pt x="37" y="9"/>
                      </a:lnTo>
                      <a:lnTo>
                        <a:pt x="33" y="8"/>
                      </a:lnTo>
                      <a:lnTo>
                        <a:pt x="29" y="8"/>
                      </a:lnTo>
                      <a:lnTo>
                        <a:pt x="26" y="8"/>
                      </a:lnTo>
                      <a:lnTo>
                        <a:pt x="23" y="8"/>
                      </a:ln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0"/>
                      </a:lnTo>
                      <a:lnTo>
                        <a:pt x="8" y="12"/>
                      </a:lnTo>
                      <a:lnTo>
                        <a:pt x="4" y="13"/>
                      </a:lnTo>
                      <a:lnTo>
                        <a:pt x="0" y="1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55" name="Freeform 150"/>
            <p:cNvSpPr>
              <a:spLocks/>
            </p:cNvSpPr>
            <p:nvPr/>
          </p:nvSpPr>
          <p:spPr bwMode="auto">
            <a:xfrm>
              <a:off x="2249" y="2510"/>
              <a:ext cx="90" cy="129"/>
            </a:xfrm>
            <a:custGeom>
              <a:avLst/>
              <a:gdLst>
                <a:gd name="T0" fmla="*/ 89 w 90"/>
                <a:gd name="T1" fmla="*/ 0 h 129"/>
                <a:gd name="T2" fmla="*/ 71 w 90"/>
                <a:gd name="T3" fmla="*/ 0 h 129"/>
                <a:gd name="T4" fmla="*/ 71 w 90"/>
                <a:gd name="T5" fmla="*/ 110 h 129"/>
                <a:gd name="T6" fmla="*/ 0 w 90"/>
                <a:gd name="T7" fmla="*/ 110 h 129"/>
                <a:gd name="T8" fmla="*/ 0 w 90"/>
                <a:gd name="T9" fmla="*/ 128 h 129"/>
                <a:gd name="T10" fmla="*/ 89 w 90"/>
                <a:gd name="T11" fmla="*/ 128 h 129"/>
                <a:gd name="T12" fmla="*/ 89 w 90"/>
                <a:gd name="T13" fmla="*/ 0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"/>
                <a:gd name="T22" fmla="*/ 0 h 129"/>
                <a:gd name="T23" fmla="*/ 90 w 90"/>
                <a:gd name="T24" fmla="*/ 129 h 1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" h="129">
                  <a:moveTo>
                    <a:pt x="89" y="0"/>
                  </a:moveTo>
                  <a:lnTo>
                    <a:pt x="71" y="0"/>
                  </a:lnTo>
                  <a:lnTo>
                    <a:pt x="71" y="110"/>
                  </a:lnTo>
                  <a:lnTo>
                    <a:pt x="0" y="110"/>
                  </a:lnTo>
                  <a:lnTo>
                    <a:pt x="0" y="128"/>
                  </a:lnTo>
                  <a:lnTo>
                    <a:pt x="89" y="128"/>
                  </a:lnTo>
                  <a:lnTo>
                    <a:pt x="89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0" name="Group 151"/>
            <p:cNvGrpSpPr>
              <a:grpSpLocks/>
            </p:cNvGrpSpPr>
            <p:nvPr/>
          </p:nvGrpSpPr>
          <p:grpSpPr bwMode="auto">
            <a:xfrm>
              <a:off x="2565" y="2510"/>
              <a:ext cx="90" cy="130"/>
              <a:chOff x="2565" y="2510"/>
              <a:chExt cx="90" cy="130"/>
            </a:xfrm>
          </p:grpSpPr>
          <p:sp>
            <p:nvSpPr>
              <p:cNvPr id="2157" name="Freeform 152"/>
              <p:cNvSpPr>
                <a:spLocks/>
              </p:cNvSpPr>
              <p:nvPr/>
            </p:nvSpPr>
            <p:spPr bwMode="auto">
              <a:xfrm>
                <a:off x="2583" y="2510"/>
                <a:ext cx="72" cy="130"/>
              </a:xfrm>
              <a:custGeom>
                <a:avLst/>
                <a:gdLst>
                  <a:gd name="T0" fmla="*/ 0 w 72"/>
                  <a:gd name="T1" fmla="*/ 0 h 130"/>
                  <a:gd name="T2" fmla="*/ 23 w 72"/>
                  <a:gd name="T3" fmla="*/ 39 h 130"/>
                  <a:gd name="T4" fmla="*/ 23 w 72"/>
                  <a:gd name="T5" fmla="*/ 114 h 130"/>
                  <a:gd name="T6" fmla="*/ 71 w 72"/>
                  <a:gd name="T7" fmla="*/ 114 h 130"/>
                  <a:gd name="T8" fmla="*/ 71 w 72"/>
                  <a:gd name="T9" fmla="*/ 129 h 130"/>
                  <a:gd name="T10" fmla="*/ 0 w 72"/>
                  <a:gd name="T11" fmla="*/ 129 h 130"/>
                  <a:gd name="T12" fmla="*/ 0 w 72"/>
                  <a:gd name="T13" fmla="*/ 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130"/>
                  <a:gd name="T23" fmla="*/ 72 w 72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130">
                    <a:moveTo>
                      <a:pt x="0" y="0"/>
                    </a:moveTo>
                    <a:lnTo>
                      <a:pt x="23" y="39"/>
                    </a:lnTo>
                    <a:lnTo>
                      <a:pt x="23" y="114"/>
                    </a:lnTo>
                    <a:lnTo>
                      <a:pt x="71" y="114"/>
                    </a:lnTo>
                    <a:lnTo>
                      <a:pt x="71" y="129"/>
                    </a:lnTo>
                    <a:lnTo>
                      <a:pt x="0" y="1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" name="Freeform 153"/>
              <p:cNvSpPr>
                <a:spLocks/>
              </p:cNvSpPr>
              <p:nvPr/>
            </p:nvSpPr>
            <p:spPr bwMode="auto">
              <a:xfrm>
                <a:off x="2565" y="2510"/>
                <a:ext cx="90" cy="130"/>
              </a:xfrm>
              <a:custGeom>
                <a:avLst/>
                <a:gdLst>
                  <a:gd name="T0" fmla="*/ 0 w 90"/>
                  <a:gd name="T1" fmla="*/ 0 h 130"/>
                  <a:gd name="T2" fmla="*/ 17 w 90"/>
                  <a:gd name="T3" fmla="*/ 0 h 130"/>
                  <a:gd name="T4" fmla="*/ 17 w 90"/>
                  <a:gd name="T5" fmla="*/ 111 h 130"/>
                  <a:gd name="T6" fmla="*/ 89 w 90"/>
                  <a:gd name="T7" fmla="*/ 111 h 130"/>
                  <a:gd name="T8" fmla="*/ 89 w 90"/>
                  <a:gd name="T9" fmla="*/ 129 h 130"/>
                  <a:gd name="T10" fmla="*/ 0 w 90"/>
                  <a:gd name="T11" fmla="*/ 129 h 130"/>
                  <a:gd name="T12" fmla="*/ 0 w 90"/>
                  <a:gd name="T13" fmla="*/ 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0"/>
                  <a:gd name="T22" fmla="*/ 0 h 130"/>
                  <a:gd name="T23" fmla="*/ 90 w 90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0" h="130">
                    <a:moveTo>
                      <a:pt x="0" y="0"/>
                    </a:moveTo>
                    <a:lnTo>
                      <a:pt x="17" y="0"/>
                    </a:lnTo>
                    <a:lnTo>
                      <a:pt x="17" y="111"/>
                    </a:lnTo>
                    <a:lnTo>
                      <a:pt x="89" y="111"/>
                    </a:lnTo>
                    <a:lnTo>
                      <a:pt x="89" y="129"/>
                    </a:lnTo>
                    <a:lnTo>
                      <a:pt x="0" y="1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4" name="Rectangle 154"/>
          <p:cNvSpPr>
            <a:spLocks noChangeArrowheads="1"/>
          </p:cNvSpPr>
          <p:nvPr/>
        </p:nvSpPr>
        <p:spPr bwMode="auto">
          <a:xfrm>
            <a:off x="4673600" y="4319588"/>
            <a:ext cx="246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>
                <a:latin typeface="Arial Rounded MT Bold" pitchFamily="34" charset="0"/>
              </a:rPr>
              <a:t>Scientific Databases</a:t>
            </a:r>
          </a:p>
        </p:txBody>
      </p:sp>
      <p:grpSp>
        <p:nvGrpSpPr>
          <p:cNvPr id="2271" name="Group 155"/>
          <p:cNvGrpSpPr>
            <a:grpSpLocks/>
          </p:cNvGrpSpPr>
          <p:nvPr/>
        </p:nvGrpSpPr>
        <p:grpSpPr bwMode="auto">
          <a:xfrm>
            <a:off x="5413375" y="3486150"/>
            <a:ext cx="623888" cy="795338"/>
            <a:chOff x="3414" y="2101"/>
            <a:chExt cx="393" cy="501"/>
          </a:xfrm>
        </p:grpSpPr>
        <p:grpSp>
          <p:nvGrpSpPr>
            <p:cNvPr id="224" name="Group 156"/>
            <p:cNvGrpSpPr>
              <a:grpSpLocks/>
            </p:cNvGrpSpPr>
            <p:nvPr/>
          </p:nvGrpSpPr>
          <p:grpSpPr bwMode="auto">
            <a:xfrm>
              <a:off x="3414" y="2101"/>
              <a:ext cx="193" cy="501"/>
              <a:chOff x="3414" y="2101"/>
              <a:chExt cx="193" cy="501"/>
            </a:xfrm>
          </p:grpSpPr>
          <p:sp>
            <p:nvSpPr>
              <p:cNvPr id="2131" name="Freeform 157"/>
              <p:cNvSpPr>
                <a:spLocks/>
              </p:cNvSpPr>
              <p:nvPr/>
            </p:nvSpPr>
            <p:spPr bwMode="auto">
              <a:xfrm>
                <a:off x="3414" y="2101"/>
                <a:ext cx="193" cy="476"/>
              </a:xfrm>
              <a:custGeom>
                <a:avLst/>
                <a:gdLst>
                  <a:gd name="T0" fmla="*/ 192 w 193"/>
                  <a:gd name="T1" fmla="*/ 0 h 476"/>
                  <a:gd name="T2" fmla="*/ 180 w 193"/>
                  <a:gd name="T3" fmla="*/ 475 h 476"/>
                  <a:gd name="T4" fmla="*/ 32 w 193"/>
                  <a:gd name="T5" fmla="*/ 456 h 476"/>
                  <a:gd name="T6" fmla="*/ 0 w 193"/>
                  <a:gd name="T7" fmla="*/ 40 h 476"/>
                  <a:gd name="T8" fmla="*/ 192 w 193"/>
                  <a:gd name="T9" fmla="*/ 0 h 4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476"/>
                  <a:gd name="T17" fmla="*/ 193 w 193"/>
                  <a:gd name="T18" fmla="*/ 476 h 4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476">
                    <a:moveTo>
                      <a:pt x="192" y="0"/>
                    </a:moveTo>
                    <a:lnTo>
                      <a:pt x="180" y="475"/>
                    </a:lnTo>
                    <a:lnTo>
                      <a:pt x="32" y="456"/>
                    </a:lnTo>
                    <a:lnTo>
                      <a:pt x="0" y="40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BFBFD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" name="Freeform 158"/>
              <p:cNvSpPr>
                <a:spLocks/>
              </p:cNvSpPr>
              <p:nvPr/>
            </p:nvSpPr>
            <p:spPr bwMode="auto">
              <a:xfrm>
                <a:off x="3447" y="2558"/>
                <a:ext cx="148" cy="44"/>
              </a:xfrm>
              <a:custGeom>
                <a:avLst/>
                <a:gdLst>
                  <a:gd name="T0" fmla="*/ 146 w 148"/>
                  <a:gd name="T1" fmla="*/ 17 h 44"/>
                  <a:gd name="T2" fmla="*/ 147 w 148"/>
                  <a:gd name="T3" fmla="*/ 43 h 44"/>
                  <a:gd name="T4" fmla="*/ 2 w 148"/>
                  <a:gd name="T5" fmla="*/ 18 h 44"/>
                  <a:gd name="T6" fmla="*/ 0 w 148"/>
                  <a:gd name="T7" fmla="*/ 0 h 44"/>
                  <a:gd name="T8" fmla="*/ 146 w 148"/>
                  <a:gd name="T9" fmla="*/ 17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4"/>
                  <a:gd name="T17" fmla="*/ 148 w 14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4">
                    <a:moveTo>
                      <a:pt x="146" y="17"/>
                    </a:moveTo>
                    <a:lnTo>
                      <a:pt x="147" y="43"/>
                    </a:lnTo>
                    <a:lnTo>
                      <a:pt x="2" y="18"/>
                    </a:lnTo>
                    <a:lnTo>
                      <a:pt x="0" y="0"/>
                    </a:lnTo>
                    <a:lnTo>
                      <a:pt x="146" y="17"/>
                    </a:lnTo>
                  </a:path>
                </a:pathLst>
              </a:custGeom>
              <a:solidFill>
                <a:srgbClr val="9F9FB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" name="Group 159"/>
              <p:cNvGrpSpPr>
                <a:grpSpLocks/>
              </p:cNvGrpSpPr>
              <p:nvPr/>
            </p:nvGrpSpPr>
            <p:grpSpPr bwMode="auto">
              <a:xfrm>
                <a:off x="3430" y="2127"/>
                <a:ext cx="159" cy="139"/>
                <a:chOff x="3430" y="2127"/>
                <a:chExt cx="159" cy="139"/>
              </a:xfrm>
            </p:grpSpPr>
            <p:sp>
              <p:nvSpPr>
                <p:cNvPr id="2149" name="Freeform 160"/>
                <p:cNvSpPr>
                  <a:spLocks/>
                </p:cNvSpPr>
                <p:nvPr/>
              </p:nvSpPr>
              <p:spPr bwMode="auto">
                <a:xfrm>
                  <a:off x="3430" y="2127"/>
                  <a:ext cx="159" cy="139"/>
                </a:xfrm>
                <a:custGeom>
                  <a:avLst/>
                  <a:gdLst>
                    <a:gd name="T0" fmla="*/ 158 w 159"/>
                    <a:gd name="T1" fmla="*/ 0 h 139"/>
                    <a:gd name="T2" fmla="*/ 156 w 159"/>
                    <a:gd name="T3" fmla="*/ 130 h 139"/>
                    <a:gd name="T4" fmla="*/ 8 w 159"/>
                    <a:gd name="T5" fmla="*/ 138 h 139"/>
                    <a:gd name="T6" fmla="*/ 0 w 159"/>
                    <a:gd name="T7" fmla="*/ 32 h 139"/>
                    <a:gd name="T8" fmla="*/ 158 w 159"/>
                    <a:gd name="T9" fmla="*/ 0 h 1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9"/>
                    <a:gd name="T16" fmla="*/ 0 h 139"/>
                    <a:gd name="T17" fmla="*/ 159 w 159"/>
                    <a:gd name="T18" fmla="*/ 139 h 1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9" h="139">
                      <a:moveTo>
                        <a:pt x="158" y="0"/>
                      </a:moveTo>
                      <a:lnTo>
                        <a:pt x="156" y="130"/>
                      </a:lnTo>
                      <a:lnTo>
                        <a:pt x="8" y="138"/>
                      </a:lnTo>
                      <a:lnTo>
                        <a:pt x="0" y="32"/>
                      </a:lnTo>
                      <a:lnTo>
                        <a:pt x="158" y="0"/>
                      </a:lnTo>
                    </a:path>
                  </a:pathLst>
                </a:custGeom>
                <a:solidFill>
                  <a:srgbClr val="9F9FB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" name="Freeform 161"/>
                <p:cNvSpPr>
                  <a:spLocks/>
                </p:cNvSpPr>
                <p:nvPr/>
              </p:nvSpPr>
              <p:spPr bwMode="auto">
                <a:xfrm>
                  <a:off x="3445" y="2244"/>
                  <a:ext cx="48" cy="17"/>
                </a:xfrm>
                <a:custGeom>
                  <a:avLst/>
                  <a:gdLst>
                    <a:gd name="T0" fmla="*/ 47 w 48"/>
                    <a:gd name="T1" fmla="*/ 0 h 17"/>
                    <a:gd name="T2" fmla="*/ 0 w 48"/>
                    <a:gd name="T3" fmla="*/ 6 h 17"/>
                    <a:gd name="T4" fmla="*/ 0 w 48"/>
                    <a:gd name="T5" fmla="*/ 16 h 17"/>
                    <a:gd name="T6" fmla="*/ 47 w 48"/>
                    <a:gd name="T7" fmla="*/ 11 h 17"/>
                    <a:gd name="T8" fmla="*/ 47 w 48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17"/>
                    <a:gd name="T17" fmla="*/ 48 w 48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17">
                      <a:moveTo>
                        <a:pt x="47" y="0"/>
                      </a:moveTo>
                      <a:lnTo>
                        <a:pt x="0" y="6"/>
                      </a:lnTo>
                      <a:lnTo>
                        <a:pt x="0" y="16"/>
                      </a:lnTo>
                      <a:lnTo>
                        <a:pt x="47" y="11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0000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34" name="Freeform 162"/>
              <p:cNvSpPr>
                <a:spLocks/>
              </p:cNvSpPr>
              <p:nvPr/>
            </p:nvSpPr>
            <p:spPr bwMode="auto">
              <a:xfrm>
                <a:off x="3440" y="2285"/>
                <a:ext cx="144" cy="261"/>
              </a:xfrm>
              <a:custGeom>
                <a:avLst/>
                <a:gdLst>
                  <a:gd name="T0" fmla="*/ 143 w 144"/>
                  <a:gd name="T1" fmla="*/ 0 h 261"/>
                  <a:gd name="T2" fmla="*/ 140 w 144"/>
                  <a:gd name="T3" fmla="*/ 260 h 261"/>
                  <a:gd name="T4" fmla="*/ 17 w 144"/>
                  <a:gd name="T5" fmla="*/ 247 h 261"/>
                  <a:gd name="T6" fmla="*/ 0 w 144"/>
                  <a:gd name="T7" fmla="*/ 4 h 261"/>
                  <a:gd name="T8" fmla="*/ 143 w 144"/>
                  <a:gd name="T9" fmla="*/ 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61"/>
                  <a:gd name="T17" fmla="*/ 144 w 144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61">
                    <a:moveTo>
                      <a:pt x="143" y="0"/>
                    </a:moveTo>
                    <a:lnTo>
                      <a:pt x="140" y="260"/>
                    </a:lnTo>
                    <a:lnTo>
                      <a:pt x="17" y="247"/>
                    </a:lnTo>
                    <a:lnTo>
                      <a:pt x="0" y="4"/>
                    </a:lnTo>
                    <a:lnTo>
                      <a:pt x="143" y="0"/>
                    </a:lnTo>
                  </a:path>
                </a:pathLst>
              </a:custGeom>
              <a:solidFill>
                <a:srgbClr val="BFBFD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" name="Freeform 163"/>
              <p:cNvSpPr>
                <a:spLocks/>
              </p:cNvSpPr>
              <p:nvPr/>
            </p:nvSpPr>
            <p:spPr bwMode="auto">
              <a:xfrm>
                <a:off x="3462" y="2501"/>
                <a:ext cx="110" cy="35"/>
              </a:xfrm>
              <a:custGeom>
                <a:avLst/>
                <a:gdLst>
                  <a:gd name="T0" fmla="*/ 109 w 110"/>
                  <a:gd name="T1" fmla="*/ 7 h 35"/>
                  <a:gd name="T2" fmla="*/ 0 w 110"/>
                  <a:gd name="T3" fmla="*/ 0 h 35"/>
                  <a:gd name="T4" fmla="*/ 1 w 110"/>
                  <a:gd name="T5" fmla="*/ 25 h 35"/>
                  <a:gd name="T6" fmla="*/ 109 w 110"/>
                  <a:gd name="T7" fmla="*/ 34 h 35"/>
                  <a:gd name="T8" fmla="*/ 109 w 110"/>
                  <a:gd name="T9" fmla="*/ 7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"/>
                  <a:gd name="T16" fmla="*/ 0 h 35"/>
                  <a:gd name="T17" fmla="*/ 110 w 110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" h="35">
                    <a:moveTo>
                      <a:pt x="109" y="7"/>
                    </a:moveTo>
                    <a:lnTo>
                      <a:pt x="0" y="0"/>
                    </a:lnTo>
                    <a:lnTo>
                      <a:pt x="1" y="25"/>
                    </a:lnTo>
                    <a:lnTo>
                      <a:pt x="109" y="34"/>
                    </a:lnTo>
                    <a:lnTo>
                      <a:pt x="109" y="7"/>
                    </a:lnTo>
                  </a:path>
                </a:pathLst>
              </a:custGeom>
              <a:solidFill>
                <a:srgbClr val="9F9FB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6" name="Group 164"/>
              <p:cNvGrpSpPr>
                <a:grpSpLocks/>
              </p:cNvGrpSpPr>
              <p:nvPr/>
            </p:nvGrpSpPr>
            <p:grpSpPr bwMode="auto">
              <a:xfrm>
                <a:off x="3550" y="2372"/>
                <a:ext cx="21" cy="122"/>
                <a:chOff x="3550" y="2372"/>
                <a:chExt cx="21" cy="122"/>
              </a:xfrm>
            </p:grpSpPr>
            <p:grpSp>
              <p:nvGrpSpPr>
                <p:cNvPr id="227" name="Group 165"/>
                <p:cNvGrpSpPr>
                  <a:grpSpLocks/>
                </p:cNvGrpSpPr>
                <p:nvPr/>
              </p:nvGrpSpPr>
              <p:grpSpPr bwMode="auto">
                <a:xfrm>
                  <a:off x="3553" y="2372"/>
                  <a:ext cx="18" cy="122"/>
                  <a:chOff x="3553" y="2372"/>
                  <a:chExt cx="18" cy="122"/>
                </a:xfrm>
              </p:grpSpPr>
              <p:sp>
                <p:nvSpPr>
                  <p:cNvPr id="2144" name="Freeform 166"/>
                  <p:cNvSpPr>
                    <a:spLocks/>
                  </p:cNvSpPr>
                  <p:nvPr/>
                </p:nvSpPr>
                <p:spPr bwMode="auto">
                  <a:xfrm>
                    <a:off x="3554" y="2372"/>
                    <a:ext cx="17" cy="22"/>
                  </a:xfrm>
                  <a:custGeom>
                    <a:avLst/>
                    <a:gdLst>
                      <a:gd name="T0" fmla="*/ 16 w 17"/>
                      <a:gd name="T1" fmla="*/ 0 h 22"/>
                      <a:gd name="T2" fmla="*/ 16 w 17"/>
                      <a:gd name="T3" fmla="*/ 21 h 22"/>
                      <a:gd name="T4" fmla="*/ 0 w 17"/>
                      <a:gd name="T5" fmla="*/ 20 h 22"/>
                      <a:gd name="T6" fmla="*/ 0 w 17"/>
                      <a:gd name="T7" fmla="*/ 0 h 22"/>
                      <a:gd name="T8" fmla="*/ 16 w 17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2"/>
                      <a:gd name="T17" fmla="*/ 17 w 17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2">
                        <a:moveTo>
                          <a:pt x="16" y="0"/>
                        </a:moveTo>
                        <a:lnTo>
                          <a:pt x="16" y="21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5" name="Freeform 167"/>
                  <p:cNvSpPr>
                    <a:spLocks/>
                  </p:cNvSpPr>
                  <p:nvPr/>
                </p:nvSpPr>
                <p:spPr bwMode="auto">
                  <a:xfrm>
                    <a:off x="3553" y="2398"/>
                    <a:ext cx="17" cy="21"/>
                  </a:xfrm>
                  <a:custGeom>
                    <a:avLst/>
                    <a:gdLst>
                      <a:gd name="T0" fmla="*/ 16 w 17"/>
                      <a:gd name="T1" fmla="*/ 0 h 21"/>
                      <a:gd name="T2" fmla="*/ 16 w 17"/>
                      <a:gd name="T3" fmla="*/ 20 h 21"/>
                      <a:gd name="T4" fmla="*/ 0 w 17"/>
                      <a:gd name="T5" fmla="*/ 19 h 21"/>
                      <a:gd name="T6" fmla="*/ 0 w 17"/>
                      <a:gd name="T7" fmla="*/ 0 h 21"/>
                      <a:gd name="T8" fmla="*/ 16 w 17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1"/>
                      <a:gd name="T17" fmla="*/ 17 w 17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1">
                        <a:moveTo>
                          <a:pt x="16" y="0"/>
                        </a:moveTo>
                        <a:lnTo>
                          <a:pt x="16" y="20"/>
                        </a:lnTo>
                        <a:lnTo>
                          <a:pt x="0" y="19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6" name="Freeform 168"/>
                  <p:cNvSpPr>
                    <a:spLocks/>
                  </p:cNvSpPr>
                  <p:nvPr/>
                </p:nvSpPr>
                <p:spPr bwMode="auto">
                  <a:xfrm>
                    <a:off x="3553" y="2422"/>
                    <a:ext cx="17" cy="23"/>
                  </a:xfrm>
                  <a:custGeom>
                    <a:avLst/>
                    <a:gdLst>
                      <a:gd name="T0" fmla="*/ 16 w 17"/>
                      <a:gd name="T1" fmla="*/ 1 h 23"/>
                      <a:gd name="T2" fmla="*/ 16 w 17"/>
                      <a:gd name="T3" fmla="*/ 22 h 23"/>
                      <a:gd name="T4" fmla="*/ 0 w 17"/>
                      <a:gd name="T5" fmla="*/ 20 h 23"/>
                      <a:gd name="T6" fmla="*/ 2 w 17"/>
                      <a:gd name="T7" fmla="*/ 0 h 23"/>
                      <a:gd name="T8" fmla="*/ 16 w 17"/>
                      <a:gd name="T9" fmla="*/ 1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3"/>
                      <a:gd name="T17" fmla="*/ 17 w 17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3">
                        <a:moveTo>
                          <a:pt x="16" y="1"/>
                        </a:moveTo>
                        <a:lnTo>
                          <a:pt x="16" y="22"/>
                        </a:lnTo>
                        <a:lnTo>
                          <a:pt x="0" y="20"/>
                        </a:lnTo>
                        <a:lnTo>
                          <a:pt x="2" y="0"/>
                        </a:lnTo>
                        <a:lnTo>
                          <a:pt x="16" y="1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7" name="Freeform 169"/>
                  <p:cNvSpPr>
                    <a:spLocks/>
                  </p:cNvSpPr>
                  <p:nvPr/>
                </p:nvSpPr>
                <p:spPr bwMode="auto">
                  <a:xfrm>
                    <a:off x="3553" y="2448"/>
                    <a:ext cx="17" cy="21"/>
                  </a:xfrm>
                  <a:custGeom>
                    <a:avLst/>
                    <a:gdLst>
                      <a:gd name="T0" fmla="*/ 16 w 17"/>
                      <a:gd name="T1" fmla="*/ 0 h 21"/>
                      <a:gd name="T2" fmla="*/ 16 w 17"/>
                      <a:gd name="T3" fmla="*/ 20 h 21"/>
                      <a:gd name="T4" fmla="*/ 0 w 17"/>
                      <a:gd name="T5" fmla="*/ 19 h 21"/>
                      <a:gd name="T6" fmla="*/ 0 w 17"/>
                      <a:gd name="T7" fmla="*/ 0 h 21"/>
                      <a:gd name="T8" fmla="*/ 16 w 17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1"/>
                      <a:gd name="T17" fmla="*/ 17 w 17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1">
                        <a:moveTo>
                          <a:pt x="16" y="0"/>
                        </a:moveTo>
                        <a:lnTo>
                          <a:pt x="16" y="20"/>
                        </a:lnTo>
                        <a:lnTo>
                          <a:pt x="0" y="19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8" name="Freeform 170"/>
                  <p:cNvSpPr>
                    <a:spLocks/>
                  </p:cNvSpPr>
                  <p:nvPr/>
                </p:nvSpPr>
                <p:spPr bwMode="auto">
                  <a:xfrm>
                    <a:off x="3553" y="2472"/>
                    <a:ext cx="17" cy="22"/>
                  </a:xfrm>
                  <a:custGeom>
                    <a:avLst/>
                    <a:gdLst>
                      <a:gd name="T0" fmla="*/ 16 w 17"/>
                      <a:gd name="T1" fmla="*/ 1 h 22"/>
                      <a:gd name="T2" fmla="*/ 16 w 17"/>
                      <a:gd name="T3" fmla="*/ 21 h 22"/>
                      <a:gd name="T4" fmla="*/ 0 w 17"/>
                      <a:gd name="T5" fmla="*/ 20 h 22"/>
                      <a:gd name="T6" fmla="*/ 2 w 17"/>
                      <a:gd name="T7" fmla="*/ 0 h 22"/>
                      <a:gd name="T8" fmla="*/ 16 w 17"/>
                      <a:gd name="T9" fmla="*/ 1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2"/>
                      <a:gd name="T17" fmla="*/ 17 w 17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2">
                        <a:moveTo>
                          <a:pt x="16" y="1"/>
                        </a:moveTo>
                        <a:lnTo>
                          <a:pt x="16" y="21"/>
                        </a:lnTo>
                        <a:lnTo>
                          <a:pt x="0" y="20"/>
                        </a:lnTo>
                        <a:lnTo>
                          <a:pt x="2" y="0"/>
                        </a:lnTo>
                        <a:lnTo>
                          <a:pt x="16" y="1"/>
                        </a:lnTo>
                      </a:path>
                    </a:pathLst>
                  </a:custGeom>
                  <a:solidFill>
                    <a:srgbClr val="8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8" name="Group 171"/>
                <p:cNvGrpSpPr>
                  <a:grpSpLocks/>
                </p:cNvGrpSpPr>
                <p:nvPr/>
              </p:nvGrpSpPr>
              <p:grpSpPr bwMode="auto">
                <a:xfrm>
                  <a:off x="3550" y="2372"/>
                  <a:ext cx="19" cy="122"/>
                  <a:chOff x="3550" y="2372"/>
                  <a:chExt cx="19" cy="122"/>
                </a:xfrm>
              </p:grpSpPr>
              <p:sp>
                <p:nvSpPr>
                  <p:cNvPr id="2139" name="Freeform 172"/>
                  <p:cNvSpPr>
                    <a:spLocks/>
                  </p:cNvSpPr>
                  <p:nvPr/>
                </p:nvSpPr>
                <p:spPr bwMode="auto">
                  <a:xfrm>
                    <a:off x="3552" y="2372"/>
                    <a:ext cx="17" cy="22"/>
                  </a:xfrm>
                  <a:custGeom>
                    <a:avLst/>
                    <a:gdLst>
                      <a:gd name="T0" fmla="*/ 16 w 17"/>
                      <a:gd name="T1" fmla="*/ 0 h 22"/>
                      <a:gd name="T2" fmla="*/ 16 w 17"/>
                      <a:gd name="T3" fmla="*/ 21 h 22"/>
                      <a:gd name="T4" fmla="*/ 1 w 17"/>
                      <a:gd name="T5" fmla="*/ 20 h 22"/>
                      <a:gd name="T6" fmla="*/ 0 w 17"/>
                      <a:gd name="T7" fmla="*/ 0 h 22"/>
                      <a:gd name="T8" fmla="*/ 16 w 17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2"/>
                      <a:gd name="T17" fmla="*/ 17 w 17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2">
                        <a:moveTo>
                          <a:pt x="16" y="0"/>
                        </a:moveTo>
                        <a:lnTo>
                          <a:pt x="16" y="21"/>
                        </a:lnTo>
                        <a:lnTo>
                          <a:pt x="1" y="20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0" name="Freeform 173"/>
                  <p:cNvSpPr>
                    <a:spLocks/>
                  </p:cNvSpPr>
                  <p:nvPr/>
                </p:nvSpPr>
                <p:spPr bwMode="auto">
                  <a:xfrm>
                    <a:off x="3550" y="2398"/>
                    <a:ext cx="17" cy="21"/>
                  </a:xfrm>
                  <a:custGeom>
                    <a:avLst/>
                    <a:gdLst>
                      <a:gd name="T0" fmla="*/ 16 w 17"/>
                      <a:gd name="T1" fmla="*/ 0 h 21"/>
                      <a:gd name="T2" fmla="*/ 16 w 17"/>
                      <a:gd name="T3" fmla="*/ 20 h 21"/>
                      <a:gd name="T4" fmla="*/ 2 w 17"/>
                      <a:gd name="T5" fmla="*/ 19 h 21"/>
                      <a:gd name="T6" fmla="*/ 0 w 17"/>
                      <a:gd name="T7" fmla="*/ 0 h 21"/>
                      <a:gd name="T8" fmla="*/ 16 w 17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1"/>
                      <a:gd name="T17" fmla="*/ 17 w 17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1">
                        <a:moveTo>
                          <a:pt x="16" y="0"/>
                        </a:moveTo>
                        <a:lnTo>
                          <a:pt x="16" y="20"/>
                        </a:lnTo>
                        <a:lnTo>
                          <a:pt x="2" y="19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1" name="Freeform 174"/>
                  <p:cNvSpPr>
                    <a:spLocks/>
                  </p:cNvSpPr>
                  <p:nvPr/>
                </p:nvSpPr>
                <p:spPr bwMode="auto">
                  <a:xfrm>
                    <a:off x="3550" y="2422"/>
                    <a:ext cx="17" cy="23"/>
                  </a:xfrm>
                  <a:custGeom>
                    <a:avLst/>
                    <a:gdLst>
                      <a:gd name="T0" fmla="*/ 16 w 17"/>
                      <a:gd name="T1" fmla="*/ 1 h 23"/>
                      <a:gd name="T2" fmla="*/ 16 w 17"/>
                      <a:gd name="T3" fmla="*/ 22 h 23"/>
                      <a:gd name="T4" fmla="*/ 0 w 17"/>
                      <a:gd name="T5" fmla="*/ 20 h 23"/>
                      <a:gd name="T6" fmla="*/ 0 w 17"/>
                      <a:gd name="T7" fmla="*/ 0 h 23"/>
                      <a:gd name="T8" fmla="*/ 16 w 17"/>
                      <a:gd name="T9" fmla="*/ 1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3"/>
                      <a:gd name="T17" fmla="*/ 17 w 17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3">
                        <a:moveTo>
                          <a:pt x="16" y="1"/>
                        </a:moveTo>
                        <a:lnTo>
                          <a:pt x="16" y="22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16" y="1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2" name="Freeform 175"/>
                  <p:cNvSpPr>
                    <a:spLocks/>
                  </p:cNvSpPr>
                  <p:nvPr/>
                </p:nvSpPr>
                <p:spPr bwMode="auto">
                  <a:xfrm>
                    <a:off x="3550" y="2448"/>
                    <a:ext cx="17" cy="21"/>
                  </a:xfrm>
                  <a:custGeom>
                    <a:avLst/>
                    <a:gdLst>
                      <a:gd name="T0" fmla="*/ 16 w 17"/>
                      <a:gd name="T1" fmla="*/ 0 h 21"/>
                      <a:gd name="T2" fmla="*/ 16 w 17"/>
                      <a:gd name="T3" fmla="*/ 20 h 21"/>
                      <a:gd name="T4" fmla="*/ 2 w 17"/>
                      <a:gd name="T5" fmla="*/ 19 h 21"/>
                      <a:gd name="T6" fmla="*/ 0 w 17"/>
                      <a:gd name="T7" fmla="*/ 0 h 21"/>
                      <a:gd name="T8" fmla="*/ 16 w 17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1"/>
                      <a:gd name="T17" fmla="*/ 17 w 17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1">
                        <a:moveTo>
                          <a:pt x="16" y="0"/>
                        </a:moveTo>
                        <a:lnTo>
                          <a:pt x="16" y="20"/>
                        </a:lnTo>
                        <a:lnTo>
                          <a:pt x="2" y="19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43" name="Freeform 176"/>
                  <p:cNvSpPr>
                    <a:spLocks/>
                  </p:cNvSpPr>
                  <p:nvPr/>
                </p:nvSpPr>
                <p:spPr bwMode="auto">
                  <a:xfrm>
                    <a:off x="3550" y="2472"/>
                    <a:ext cx="17" cy="22"/>
                  </a:xfrm>
                  <a:custGeom>
                    <a:avLst/>
                    <a:gdLst>
                      <a:gd name="T0" fmla="*/ 16 w 17"/>
                      <a:gd name="T1" fmla="*/ 1 h 22"/>
                      <a:gd name="T2" fmla="*/ 16 w 17"/>
                      <a:gd name="T3" fmla="*/ 21 h 22"/>
                      <a:gd name="T4" fmla="*/ 0 w 17"/>
                      <a:gd name="T5" fmla="*/ 20 h 22"/>
                      <a:gd name="T6" fmla="*/ 0 w 17"/>
                      <a:gd name="T7" fmla="*/ 0 h 22"/>
                      <a:gd name="T8" fmla="*/ 16 w 17"/>
                      <a:gd name="T9" fmla="*/ 1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22"/>
                      <a:gd name="T17" fmla="*/ 17 w 17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22">
                        <a:moveTo>
                          <a:pt x="16" y="1"/>
                        </a:moveTo>
                        <a:lnTo>
                          <a:pt x="16" y="21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16" y="1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29" name="Group 177"/>
            <p:cNvGrpSpPr>
              <a:grpSpLocks/>
            </p:cNvGrpSpPr>
            <p:nvPr/>
          </p:nvGrpSpPr>
          <p:grpSpPr bwMode="auto">
            <a:xfrm>
              <a:off x="3594" y="2101"/>
              <a:ext cx="213" cy="501"/>
              <a:chOff x="3594" y="2101"/>
              <a:chExt cx="213" cy="501"/>
            </a:xfrm>
          </p:grpSpPr>
          <p:grpSp>
            <p:nvGrpSpPr>
              <p:cNvPr id="230" name="Group 178"/>
              <p:cNvGrpSpPr>
                <a:grpSpLocks/>
              </p:cNvGrpSpPr>
              <p:nvPr/>
            </p:nvGrpSpPr>
            <p:grpSpPr bwMode="auto">
              <a:xfrm>
                <a:off x="3594" y="2101"/>
                <a:ext cx="213" cy="501"/>
                <a:chOff x="3594" y="2101"/>
                <a:chExt cx="213" cy="501"/>
              </a:xfrm>
            </p:grpSpPr>
            <p:sp>
              <p:nvSpPr>
                <p:cNvPr id="2129" name="Freeform 179"/>
                <p:cNvSpPr>
                  <a:spLocks/>
                </p:cNvSpPr>
                <p:nvPr/>
              </p:nvSpPr>
              <p:spPr bwMode="auto">
                <a:xfrm>
                  <a:off x="3594" y="2101"/>
                  <a:ext cx="213" cy="476"/>
                </a:xfrm>
                <a:custGeom>
                  <a:avLst/>
                  <a:gdLst>
                    <a:gd name="T0" fmla="*/ 212 w 213"/>
                    <a:gd name="T1" fmla="*/ 6 h 476"/>
                    <a:gd name="T2" fmla="*/ 151 w 213"/>
                    <a:gd name="T3" fmla="*/ 469 h 476"/>
                    <a:gd name="T4" fmla="*/ 0 w 213"/>
                    <a:gd name="T5" fmla="*/ 475 h 476"/>
                    <a:gd name="T6" fmla="*/ 11 w 213"/>
                    <a:gd name="T7" fmla="*/ 0 h 476"/>
                    <a:gd name="T8" fmla="*/ 212 w 213"/>
                    <a:gd name="T9" fmla="*/ 6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476"/>
                    <a:gd name="T17" fmla="*/ 213 w 213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476">
                      <a:moveTo>
                        <a:pt x="212" y="6"/>
                      </a:moveTo>
                      <a:lnTo>
                        <a:pt x="151" y="469"/>
                      </a:lnTo>
                      <a:lnTo>
                        <a:pt x="0" y="475"/>
                      </a:lnTo>
                      <a:lnTo>
                        <a:pt x="11" y="0"/>
                      </a:lnTo>
                      <a:lnTo>
                        <a:pt x="212" y="6"/>
                      </a:lnTo>
                    </a:path>
                  </a:pathLst>
                </a:custGeom>
                <a:solidFill>
                  <a:srgbClr val="7F7F9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0" name="Freeform 180"/>
                <p:cNvSpPr>
                  <a:spLocks/>
                </p:cNvSpPr>
                <p:nvPr/>
              </p:nvSpPr>
              <p:spPr bwMode="auto">
                <a:xfrm>
                  <a:off x="3594" y="2569"/>
                  <a:ext cx="152" cy="33"/>
                </a:xfrm>
                <a:custGeom>
                  <a:avLst/>
                  <a:gdLst>
                    <a:gd name="T0" fmla="*/ 151 w 152"/>
                    <a:gd name="T1" fmla="*/ 0 h 33"/>
                    <a:gd name="T2" fmla="*/ 0 w 152"/>
                    <a:gd name="T3" fmla="*/ 6 h 33"/>
                    <a:gd name="T4" fmla="*/ 0 w 152"/>
                    <a:gd name="T5" fmla="*/ 32 h 33"/>
                    <a:gd name="T6" fmla="*/ 148 w 152"/>
                    <a:gd name="T7" fmla="*/ 25 h 33"/>
                    <a:gd name="T8" fmla="*/ 151 w 152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33"/>
                    <a:gd name="T17" fmla="*/ 152 w 152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33">
                      <a:moveTo>
                        <a:pt x="151" y="0"/>
                      </a:moveTo>
                      <a:lnTo>
                        <a:pt x="0" y="6"/>
                      </a:lnTo>
                      <a:lnTo>
                        <a:pt x="0" y="32"/>
                      </a:lnTo>
                      <a:lnTo>
                        <a:pt x="148" y="25"/>
                      </a:lnTo>
                      <a:lnTo>
                        <a:pt x="151" y="0"/>
                      </a:lnTo>
                    </a:path>
                  </a:pathLst>
                </a:custGeom>
                <a:solidFill>
                  <a:srgbClr val="5F5F7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181"/>
              <p:cNvGrpSpPr>
                <a:grpSpLocks/>
              </p:cNvGrpSpPr>
              <p:nvPr/>
            </p:nvGrpSpPr>
            <p:grpSpPr bwMode="auto">
              <a:xfrm>
                <a:off x="3615" y="2110"/>
                <a:ext cx="187" cy="22"/>
                <a:chOff x="3615" y="2110"/>
                <a:chExt cx="187" cy="22"/>
              </a:xfrm>
            </p:grpSpPr>
            <p:sp>
              <p:nvSpPr>
                <p:cNvPr id="2127" name="Oval 182"/>
                <p:cNvSpPr>
                  <a:spLocks noChangeArrowheads="1"/>
                </p:cNvSpPr>
                <p:nvPr/>
              </p:nvSpPr>
              <p:spPr bwMode="auto">
                <a:xfrm>
                  <a:off x="3786" y="2116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8" name="Oval 183"/>
                <p:cNvSpPr>
                  <a:spLocks noChangeArrowheads="1"/>
                </p:cNvSpPr>
                <p:nvPr/>
              </p:nvSpPr>
              <p:spPr bwMode="auto">
                <a:xfrm>
                  <a:off x="3615" y="2110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2" name="Group 184"/>
              <p:cNvGrpSpPr>
                <a:grpSpLocks/>
              </p:cNvGrpSpPr>
              <p:nvPr/>
            </p:nvGrpSpPr>
            <p:grpSpPr bwMode="auto">
              <a:xfrm>
                <a:off x="3601" y="2557"/>
                <a:ext cx="143" cy="21"/>
                <a:chOff x="3601" y="2557"/>
                <a:chExt cx="143" cy="21"/>
              </a:xfrm>
            </p:grpSpPr>
            <p:sp>
              <p:nvSpPr>
                <p:cNvPr id="2125" name="Oval 185"/>
                <p:cNvSpPr>
                  <a:spLocks noChangeArrowheads="1"/>
                </p:cNvSpPr>
                <p:nvPr/>
              </p:nvSpPr>
              <p:spPr bwMode="auto">
                <a:xfrm>
                  <a:off x="3728" y="2557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6" name="Oval 186"/>
                <p:cNvSpPr>
                  <a:spLocks noChangeArrowheads="1"/>
                </p:cNvSpPr>
                <p:nvPr/>
              </p:nvSpPr>
              <p:spPr bwMode="auto">
                <a:xfrm>
                  <a:off x="3601" y="2562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66" name="Rectangle 187"/>
          <p:cNvSpPr>
            <a:spLocks noChangeArrowheads="1"/>
          </p:cNvSpPr>
          <p:nvPr/>
        </p:nvSpPr>
        <p:spPr bwMode="auto">
          <a:xfrm>
            <a:off x="7453313" y="3937000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>
                <a:latin typeface="Arial Rounded MT Bold" pitchFamily="34" charset="0"/>
              </a:rPr>
              <a:t>Personal</a:t>
            </a:r>
          </a:p>
          <a:p>
            <a:pPr algn="ctr" eaLnBrk="0" hangingPunct="0"/>
            <a:r>
              <a:rPr lang="en-US" altLang="en-GB">
                <a:latin typeface="Arial Rounded MT Bold" pitchFamily="34" charset="0"/>
              </a:rPr>
              <a:t>Databases</a:t>
            </a:r>
          </a:p>
        </p:txBody>
      </p:sp>
      <p:pic>
        <p:nvPicPr>
          <p:cNvPr id="2067" name="Picture 18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8263" y="322580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3" name="Group 189"/>
          <p:cNvGrpSpPr>
            <a:grpSpLocks/>
          </p:cNvGrpSpPr>
          <p:nvPr/>
        </p:nvGrpSpPr>
        <p:grpSpPr bwMode="auto">
          <a:xfrm>
            <a:off x="4379913" y="1254125"/>
            <a:ext cx="730250" cy="511175"/>
            <a:chOff x="2763" y="695"/>
            <a:chExt cx="460" cy="322"/>
          </a:xfrm>
        </p:grpSpPr>
        <p:grpSp>
          <p:nvGrpSpPr>
            <p:cNvPr id="234" name="Group 190"/>
            <p:cNvGrpSpPr>
              <a:grpSpLocks/>
            </p:cNvGrpSpPr>
            <p:nvPr/>
          </p:nvGrpSpPr>
          <p:grpSpPr bwMode="auto">
            <a:xfrm>
              <a:off x="2763" y="695"/>
              <a:ext cx="356" cy="292"/>
              <a:chOff x="2763" y="695"/>
              <a:chExt cx="356" cy="292"/>
            </a:xfrm>
          </p:grpSpPr>
          <p:grpSp>
            <p:nvGrpSpPr>
              <p:cNvPr id="235" name="Group 191"/>
              <p:cNvGrpSpPr>
                <a:grpSpLocks/>
              </p:cNvGrpSpPr>
              <p:nvPr/>
            </p:nvGrpSpPr>
            <p:grpSpPr bwMode="auto">
              <a:xfrm>
                <a:off x="2763" y="695"/>
                <a:ext cx="356" cy="292"/>
                <a:chOff x="2763" y="695"/>
                <a:chExt cx="356" cy="292"/>
              </a:xfrm>
            </p:grpSpPr>
            <p:grpSp>
              <p:nvGrpSpPr>
                <p:cNvPr id="236" name="Group 192"/>
                <p:cNvGrpSpPr>
                  <a:grpSpLocks/>
                </p:cNvGrpSpPr>
                <p:nvPr/>
              </p:nvGrpSpPr>
              <p:grpSpPr bwMode="auto">
                <a:xfrm>
                  <a:off x="2763" y="860"/>
                  <a:ext cx="356" cy="127"/>
                  <a:chOff x="2763" y="860"/>
                  <a:chExt cx="356" cy="127"/>
                </a:xfrm>
              </p:grpSpPr>
              <p:sp>
                <p:nvSpPr>
                  <p:cNvPr id="2117" name="Freeform 193"/>
                  <p:cNvSpPr>
                    <a:spLocks/>
                  </p:cNvSpPr>
                  <p:nvPr/>
                </p:nvSpPr>
                <p:spPr bwMode="auto">
                  <a:xfrm>
                    <a:off x="2914" y="860"/>
                    <a:ext cx="204" cy="127"/>
                  </a:xfrm>
                  <a:custGeom>
                    <a:avLst/>
                    <a:gdLst>
                      <a:gd name="T0" fmla="*/ 0 w 204"/>
                      <a:gd name="T1" fmla="*/ 37 h 127"/>
                      <a:gd name="T2" fmla="*/ 0 w 204"/>
                      <a:gd name="T3" fmla="*/ 126 h 127"/>
                      <a:gd name="T4" fmla="*/ 203 w 204"/>
                      <a:gd name="T5" fmla="*/ 61 h 127"/>
                      <a:gd name="T6" fmla="*/ 203 w 204"/>
                      <a:gd name="T7" fmla="*/ 0 h 127"/>
                      <a:gd name="T8" fmla="*/ 0 w 204"/>
                      <a:gd name="T9" fmla="*/ 37 h 1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4"/>
                      <a:gd name="T16" fmla="*/ 0 h 127"/>
                      <a:gd name="T17" fmla="*/ 204 w 204"/>
                      <a:gd name="T18" fmla="*/ 127 h 1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4" h="127">
                        <a:moveTo>
                          <a:pt x="0" y="37"/>
                        </a:moveTo>
                        <a:lnTo>
                          <a:pt x="0" y="126"/>
                        </a:lnTo>
                        <a:lnTo>
                          <a:pt x="203" y="61"/>
                        </a:lnTo>
                        <a:lnTo>
                          <a:pt x="203" y="0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A0A0A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18" name="Freeform 194"/>
                  <p:cNvSpPr>
                    <a:spLocks/>
                  </p:cNvSpPr>
                  <p:nvPr/>
                </p:nvSpPr>
                <p:spPr bwMode="auto">
                  <a:xfrm>
                    <a:off x="2763" y="889"/>
                    <a:ext cx="152" cy="98"/>
                  </a:xfrm>
                  <a:custGeom>
                    <a:avLst/>
                    <a:gdLst>
                      <a:gd name="T0" fmla="*/ 151 w 152"/>
                      <a:gd name="T1" fmla="*/ 8 h 98"/>
                      <a:gd name="T2" fmla="*/ 151 w 152"/>
                      <a:gd name="T3" fmla="*/ 97 h 98"/>
                      <a:gd name="T4" fmla="*/ 0 w 152"/>
                      <a:gd name="T5" fmla="*/ 75 h 98"/>
                      <a:gd name="T6" fmla="*/ 0 w 152"/>
                      <a:gd name="T7" fmla="*/ 0 h 98"/>
                      <a:gd name="T8" fmla="*/ 151 w 152"/>
                      <a:gd name="T9" fmla="*/ 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2"/>
                      <a:gd name="T16" fmla="*/ 0 h 98"/>
                      <a:gd name="T17" fmla="*/ 152 w 152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2" h="98">
                        <a:moveTo>
                          <a:pt x="151" y="8"/>
                        </a:moveTo>
                        <a:lnTo>
                          <a:pt x="151" y="97"/>
                        </a:lnTo>
                        <a:lnTo>
                          <a:pt x="0" y="75"/>
                        </a:lnTo>
                        <a:lnTo>
                          <a:pt x="0" y="0"/>
                        </a:lnTo>
                        <a:lnTo>
                          <a:pt x="151" y="8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19" name="Freeform 195"/>
                  <p:cNvSpPr>
                    <a:spLocks/>
                  </p:cNvSpPr>
                  <p:nvPr/>
                </p:nvSpPr>
                <p:spPr bwMode="auto">
                  <a:xfrm>
                    <a:off x="2764" y="861"/>
                    <a:ext cx="355" cy="39"/>
                  </a:xfrm>
                  <a:custGeom>
                    <a:avLst/>
                    <a:gdLst>
                      <a:gd name="T0" fmla="*/ 0 w 355"/>
                      <a:gd name="T1" fmla="*/ 29 h 39"/>
                      <a:gd name="T2" fmla="*/ 152 w 355"/>
                      <a:gd name="T3" fmla="*/ 38 h 39"/>
                      <a:gd name="T4" fmla="*/ 354 w 355"/>
                      <a:gd name="T5" fmla="*/ 0 h 39"/>
                      <a:gd name="T6" fmla="*/ 205 w 355"/>
                      <a:gd name="T7" fmla="*/ 0 h 39"/>
                      <a:gd name="T8" fmla="*/ 0 w 355"/>
                      <a:gd name="T9" fmla="*/ 29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5"/>
                      <a:gd name="T16" fmla="*/ 0 h 39"/>
                      <a:gd name="T17" fmla="*/ 355 w 355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5" h="39">
                        <a:moveTo>
                          <a:pt x="0" y="29"/>
                        </a:moveTo>
                        <a:lnTo>
                          <a:pt x="152" y="38"/>
                        </a:lnTo>
                        <a:lnTo>
                          <a:pt x="354" y="0"/>
                        </a:lnTo>
                        <a:lnTo>
                          <a:pt x="205" y="0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2" name="Freeform 196"/>
                <p:cNvSpPr>
                  <a:spLocks/>
                </p:cNvSpPr>
                <p:nvPr/>
              </p:nvSpPr>
              <p:spPr bwMode="auto">
                <a:xfrm>
                  <a:off x="2878" y="849"/>
                  <a:ext cx="129" cy="37"/>
                </a:xfrm>
                <a:custGeom>
                  <a:avLst/>
                  <a:gdLst>
                    <a:gd name="T0" fmla="*/ 0 w 129"/>
                    <a:gd name="T1" fmla="*/ 20 h 37"/>
                    <a:gd name="T2" fmla="*/ 0 w 129"/>
                    <a:gd name="T3" fmla="*/ 31 h 37"/>
                    <a:gd name="T4" fmla="*/ 59 w 129"/>
                    <a:gd name="T5" fmla="*/ 36 h 37"/>
                    <a:gd name="T6" fmla="*/ 128 w 129"/>
                    <a:gd name="T7" fmla="*/ 23 h 37"/>
                    <a:gd name="T8" fmla="*/ 128 w 129"/>
                    <a:gd name="T9" fmla="*/ 0 h 37"/>
                    <a:gd name="T10" fmla="*/ 0 w 129"/>
                    <a:gd name="T11" fmla="*/ 2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9"/>
                    <a:gd name="T19" fmla="*/ 0 h 37"/>
                    <a:gd name="T20" fmla="*/ 129 w 129"/>
                    <a:gd name="T21" fmla="*/ 37 h 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9" h="37">
                      <a:moveTo>
                        <a:pt x="0" y="20"/>
                      </a:moveTo>
                      <a:lnTo>
                        <a:pt x="0" y="31"/>
                      </a:lnTo>
                      <a:lnTo>
                        <a:pt x="59" y="36"/>
                      </a:lnTo>
                      <a:lnTo>
                        <a:pt x="128" y="23"/>
                      </a:lnTo>
                      <a:lnTo>
                        <a:pt x="128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60606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7" name="Group 197"/>
                <p:cNvGrpSpPr>
                  <a:grpSpLocks/>
                </p:cNvGrpSpPr>
                <p:nvPr/>
              </p:nvGrpSpPr>
              <p:grpSpPr bwMode="auto">
                <a:xfrm>
                  <a:off x="2791" y="695"/>
                  <a:ext cx="286" cy="183"/>
                  <a:chOff x="2791" y="695"/>
                  <a:chExt cx="286" cy="183"/>
                </a:xfrm>
              </p:grpSpPr>
              <p:sp>
                <p:nvSpPr>
                  <p:cNvPr id="2114" name="Freeform 198"/>
                  <p:cNvSpPr>
                    <a:spLocks/>
                  </p:cNvSpPr>
                  <p:nvPr/>
                </p:nvSpPr>
                <p:spPr bwMode="auto">
                  <a:xfrm>
                    <a:off x="2913" y="695"/>
                    <a:ext cx="164" cy="178"/>
                  </a:xfrm>
                  <a:custGeom>
                    <a:avLst/>
                    <a:gdLst>
                      <a:gd name="T0" fmla="*/ 23 w 164"/>
                      <a:gd name="T1" fmla="*/ 177 h 178"/>
                      <a:gd name="T2" fmla="*/ 0 w 164"/>
                      <a:gd name="T3" fmla="*/ 5 h 178"/>
                      <a:gd name="T4" fmla="*/ 140 w 164"/>
                      <a:gd name="T5" fmla="*/ 0 h 178"/>
                      <a:gd name="T6" fmla="*/ 163 w 164"/>
                      <a:gd name="T7" fmla="*/ 153 h 178"/>
                      <a:gd name="T8" fmla="*/ 23 w 164"/>
                      <a:gd name="T9" fmla="*/ 177 h 1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4"/>
                      <a:gd name="T16" fmla="*/ 0 h 178"/>
                      <a:gd name="T17" fmla="*/ 164 w 164"/>
                      <a:gd name="T18" fmla="*/ 178 h 1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4" h="178">
                        <a:moveTo>
                          <a:pt x="23" y="177"/>
                        </a:moveTo>
                        <a:lnTo>
                          <a:pt x="0" y="5"/>
                        </a:lnTo>
                        <a:lnTo>
                          <a:pt x="140" y="0"/>
                        </a:lnTo>
                        <a:lnTo>
                          <a:pt x="163" y="153"/>
                        </a:lnTo>
                        <a:lnTo>
                          <a:pt x="23" y="177"/>
                        </a:lnTo>
                      </a:path>
                    </a:pathLst>
                  </a:custGeom>
                  <a:solidFill>
                    <a:srgbClr val="A0A0A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15" name="Freeform 199"/>
                  <p:cNvSpPr>
                    <a:spLocks/>
                  </p:cNvSpPr>
                  <p:nvPr/>
                </p:nvSpPr>
                <p:spPr bwMode="auto">
                  <a:xfrm>
                    <a:off x="2791" y="702"/>
                    <a:ext cx="147" cy="176"/>
                  </a:xfrm>
                  <a:custGeom>
                    <a:avLst/>
                    <a:gdLst>
                      <a:gd name="T0" fmla="*/ 122 w 147"/>
                      <a:gd name="T1" fmla="*/ 0 h 176"/>
                      <a:gd name="T2" fmla="*/ 0 w 147"/>
                      <a:gd name="T3" fmla="*/ 39 h 176"/>
                      <a:gd name="T4" fmla="*/ 16 w 147"/>
                      <a:gd name="T5" fmla="*/ 175 h 176"/>
                      <a:gd name="T6" fmla="*/ 146 w 147"/>
                      <a:gd name="T7" fmla="*/ 170 h 176"/>
                      <a:gd name="T8" fmla="*/ 122 w 147"/>
                      <a:gd name="T9" fmla="*/ 0 h 1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"/>
                      <a:gd name="T16" fmla="*/ 0 h 176"/>
                      <a:gd name="T17" fmla="*/ 147 w 147"/>
                      <a:gd name="T18" fmla="*/ 176 h 1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" h="176">
                        <a:moveTo>
                          <a:pt x="122" y="0"/>
                        </a:moveTo>
                        <a:lnTo>
                          <a:pt x="0" y="39"/>
                        </a:lnTo>
                        <a:lnTo>
                          <a:pt x="16" y="175"/>
                        </a:lnTo>
                        <a:lnTo>
                          <a:pt x="146" y="170"/>
                        </a:lnTo>
                        <a:lnTo>
                          <a:pt x="12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16" name="Freeform 200"/>
                  <p:cNvSpPr>
                    <a:spLocks/>
                  </p:cNvSpPr>
                  <p:nvPr/>
                </p:nvSpPr>
                <p:spPr bwMode="auto">
                  <a:xfrm>
                    <a:off x="2940" y="713"/>
                    <a:ext cx="119" cy="134"/>
                  </a:xfrm>
                  <a:custGeom>
                    <a:avLst/>
                    <a:gdLst>
                      <a:gd name="T0" fmla="*/ 0 w 119"/>
                      <a:gd name="T1" fmla="*/ 7 h 134"/>
                      <a:gd name="T2" fmla="*/ 16 w 119"/>
                      <a:gd name="T3" fmla="*/ 133 h 134"/>
                      <a:gd name="T4" fmla="*/ 118 w 119"/>
                      <a:gd name="T5" fmla="*/ 119 h 134"/>
                      <a:gd name="T6" fmla="*/ 99 w 119"/>
                      <a:gd name="T7" fmla="*/ 0 h 134"/>
                      <a:gd name="T8" fmla="*/ 0 w 119"/>
                      <a:gd name="T9" fmla="*/ 7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9"/>
                      <a:gd name="T16" fmla="*/ 0 h 134"/>
                      <a:gd name="T17" fmla="*/ 119 w 119"/>
                      <a:gd name="T18" fmla="*/ 134 h 1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9" h="134">
                        <a:moveTo>
                          <a:pt x="0" y="7"/>
                        </a:moveTo>
                        <a:lnTo>
                          <a:pt x="16" y="133"/>
                        </a:lnTo>
                        <a:lnTo>
                          <a:pt x="118" y="119"/>
                        </a:lnTo>
                        <a:lnTo>
                          <a:pt x="99" y="0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0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8" name="Group 201"/>
              <p:cNvGrpSpPr>
                <a:grpSpLocks/>
              </p:cNvGrpSpPr>
              <p:nvPr/>
            </p:nvGrpSpPr>
            <p:grpSpPr bwMode="auto">
              <a:xfrm>
                <a:off x="2988" y="874"/>
                <a:ext cx="117" cy="83"/>
                <a:chOff x="2988" y="874"/>
                <a:chExt cx="117" cy="83"/>
              </a:xfrm>
            </p:grpSpPr>
            <p:sp>
              <p:nvSpPr>
                <p:cNvPr id="2104" name="Freeform 202"/>
                <p:cNvSpPr>
                  <a:spLocks/>
                </p:cNvSpPr>
                <p:nvPr/>
              </p:nvSpPr>
              <p:spPr bwMode="auto">
                <a:xfrm>
                  <a:off x="2988" y="874"/>
                  <a:ext cx="117" cy="83"/>
                </a:xfrm>
                <a:custGeom>
                  <a:avLst/>
                  <a:gdLst>
                    <a:gd name="T0" fmla="*/ 116 w 117"/>
                    <a:gd name="T1" fmla="*/ 0 h 83"/>
                    <a:gd name="T2" fmla="*/ 0 w 117"/>
                    <a:gd name="T3" fmla="*/ 25 h 83"/>
                    <a:gd name="T4" fmla="*/ 0 w 117"/>
                    <a:gd name="T5" fmla="*/ 82 h 83"/>
                    <a:gd name="T6" fmla="*/ 116 w 117"/>
                    <a:gd name="T7" fmla="*/ 47 h 83"/>
                    <a:gd name="T8" fmla="*/ 116 w 117"/>
                    <a:gd name="T9" fmla="*/ 0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83"/>
                    <a:gd name="T17" fmla="*/ 117 w 117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83">
                      <a:moveTo>
                        <a:pt x="116" y="0"/>
                      </a:moveTo>
                      <a:lnTo>
                        <a:pt x="0" y="25"/>
                      </a:lnTo>
                      <a:lnTo>
                        <a:pt x="0" y="82"/>
                      </a:lnTo>
                      <a:lnTo>
                        <a:pt x="116" y="47"/>
                      </a:lnTo>
                      <a:lnTo>
                        <a:pt x="116" y="0"/>
                      </a:lnTo>
                    </a:path>
                  </a:pathLst>
                </a:custGeom>
                <a:solidFill>
                  <a:srgbClr val="404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5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3064" y="891"/>
                  <a:ext cx="28" cy="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3009" y="905"/>
                  <a:ext cx="38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7" name="Line 205"/>
                <p:cNvSpPr>
                  <a:spLocks noChangeShapeType="1"/>
                </p:cNvSpPr>
                <p:nvPr/>
              </p:nvSpPr>
              <p:spPr bwMode="auto">
                <a:xfrm>
                  <a:off x="3054" y="885"/>
                  <a:ext cx="0" cy="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8" name="Line 206"/>
                <p:cNvSpPr>
                  <a:spLocks noChangeShapeType="1"/>
                </p:cNvSpPr>
                <p:nvPr/>
              </p:nvSpPr>
              <p:spPr bwMode="auto">
                <a:xfrm>
                  <a:off x="2998" y="89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2998" y="895"/>
                  <a:ext cx="104" cy="2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0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2998" y="884"/>
                  <a:ext cx="105" cy="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9" name="Group 209"/>
            <p:cNvGrpSpPr>
              <a:grpSpLocks/>
            </p:cNvGrpSpPr>
            <p:nvPr/>
          </p:nvGrpSpPr>
          <p:grpSpPr bwMode="auto">
            <a:xfrm>
              <a:off x="2946" y="875"/>
              <a:ext cx="277" cy="142"/>
              <a:chOff x="2946" y="875"/>
              <a:chExt cx="277" cy="142"/>
            </a:xfrm>
          </p:grpSpPr>
          <p:grpSp>
            <p:nvGrpSpPr>
              <p:cNvPr id="240" name="Group 210"/>
              <p:cNvGrpSpPr>
                <a:grpSpLocks/>
              </p:cNvGrpSpPr>
              <p:nvPr/>
            </p:nvGrpSpPr>
            <p:grpSpPr bwMode="auto">
              <a:xfrm>
                <a:off x="2963" y="952"/>
                <a:ext cx="46" cy="35"/>
                <a:chOff x="2963" y="952"/>
                <a:chExt cx="46" cy="35"/>
              </a:xfrm>
            </p:grpSpPr>
            <p:sp>
              <p:nvSpPr>
                <p:cNvPr id="2100" name="Freeform 211"/>
                <p:cNvSpPr>
                  <a:spLocks/>
                </p:cNvSpPr>
                <p:nvPr/>
              </p:nvSpPr>
              <p:spPr bwMode="auto">
                <a:xfrm>
                  <a:off x="2963" y="952"/>
                  <a:ext cx="24" cy="34"/>
                </a:xfrm>
                <a:custGeom>
                  <a:avLst/>
                  <a:gdLst>
                    <a:gd name="T0" fmla="*/ 7 w 24"/>
                    <a:gd name="T1" fmla="*/ 0 h 34"/>
                    <a:gd name="T2" fmla="*/ 0 w 24"/>
                    <a:gd name="T3" fmla="*/ 30 h 34"/>
                    <a:gd name="T4" fmla="*/ 17 w 24"/>
                    <a:gd name="T5" fmla="*/ 33 h 34"/>
                    <a:gd name="T6" fmla="*/ 23 w 24"/>
                    <a:gd name="T7" fmla="*/ 1 h 34"/>
                    <a:gd name="T8" fmla="*/ 7 w 2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34"/>
                    <a:gd name="T17" fmla="*/ 24 w 2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34">
                      <a:moveTo>
                        <a:pt x="7" y="0"/>
                      </a:moveTo>
                      <a:lnTo>
                        <a:pt x="0" y="30"/>
                      </a:lnTo>
                      <a:lnTo>
                        <a:pt x="17" y="33"/>
                      </a:lnTo>
                      <a:lnTo>
                        <a:pt x="23" y="1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60606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1" name="Freeform 212"/>
                <p:cNvSpPr>
                  <a:spLocks/>
                </p:cNvSpPr>
                <p:nvPr/>
              </p:nvSpPr>
              <p:spPr bwMode="auto">
                <a:xfrm>
                  <a:off x="2973" y="957"/>
                  <a:ext cx="36" cy="30"/>
                </a:xfrm>
                <a:custGeom>
                  <a:avLst/>
                  <a:gdLst>
                    <a:gd name="T0" fmla="*/ 2 w 36"/>
                    <a:gd name="T1" fmla="*/ 1 h 30"/>
                    <a:gd name="T2" fmla="*/ 0 w 36"/>
                    <a:gd name="T3" fmla="*/ 29 h 30"/>
                    <a:gd name="T4" fmla="*/ 35 w 36"/>
                    <a:gd name="T5" fmla="*/ 13 h 30"/>
                    <a:gd name="T6" fmla="*/ 21 w 36"/>
                    <a:gd name="T7" fmla="*/ 9 h 30"/>
                    <a:gd name="T8" fmla="*/ 8 w 36"/>
                    <a:gd name="T9" fmla="*/ 16 h 30"/>
                    <a:gd name="T10" fmla="*/ 12 w 36"/>
                    <a:gd name="T11" fmla="*/ 0 h 30"/>
                    <a:gd name="T12" fmla="*/ 2 w 36"/>
                    <a:gd name="T13" fmla="*/ 1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6"/>
                    <a:gd name="T22" fmla="*/ 0 h 30"/>
                    <a:gd name="T23" fmla="*/ 36 w 36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6" h="30">
                      <a:moveTo>
                        <a:pt x="2" y="1"/>
                      </a:moveTo>
                      <a:lnTo>
                        <a:pt x="0" y="29"/>
                      </a:lnTo>
                      <a:lnTo>
                        <a:pt x="35" y="13"/>
                      </a:lnTo>
                      <a:lnTo>
                        <a:pt x="21" y="9"/>
                      </a:lnTo>
                      <a:lnTo>
                        <a:pt x="8" y="16"/>
                      </a:lnTo>
                      <a:lnTo>
                        <a:pt x="12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404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1" name="Group 213"/>
              <p:cNvGrpSpPr>
                <a:grpSpLocks/>
              </p:cNvGrpSpPr>
              <p:nvPr/>
            </p:nvGrpSpPr>
            <p:grpSpPr bwMode="auto">
              <a:xfrm>
                <a:off x="2946" y="875"/>
                <a:ext cx="277" cy="142"/>
                <a:chOff x="2946" y="875"/>
                <a:chExt cx="277" cy="142"/>
              </a:xfrm>
            </p:grpSpPr>
            <p:sp>
              <p:nvSpPr>
                <p:cNvPr id="2073" name="Freeform 214"/>
                <p:cNvSpPr>
                  <a:spLocks/>
                </p:cNvSpPr>
                <p:nvPr/>
              </p:nvSpPr>
              <p:spPr bwMode="auto">
                <a:xfrm>
                  <a:off x="2952" y="875"/>
                  <a:ext cx="271" cy="126"/>
                </a:xfrm>
                <a:custGeom>
                  <a:avLst/>
                  <a:gdLst>
                    <a:gd name="T0" fmla="*/ 0 w 271"/>
                    <a:gd name="T1" fmla="*/ 53 h 126"/>
                    <a:gd name="T2" fmla="*/ 128 w 271"/>
                    <a:gd name="T3" fmla="*/ 125 h 126"/>
                    <a:gd name="T4" fmla="*/ 270 w 271"/>
                    <a:gd name="T5" fmla="*/ 54 h 126"/>
                    <a:gd name="T6" fmla="*/ 162 w 271"/>
                    <a:gd name="T7" fmla="*/ 0 h 126"/>
                    <a:gd name="T8" fmla="*/ 0 w 271"/>
                    <a:gd name="T9" fmla="*/ 53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126"/>
                    <a:gd name="T17" fmla="*/ 271 w 271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126">
                      <a:moveTo>
                        <a:pt x="0" y="53"/>
                      </a:moveTo>
                      <a:lnTo>
                        <a:pt x="128" y="125"/>
                      </a:lnTo>
                      <a:lnTo>
                        <a:pt x="270" y="54"/>
                      </a:lnTo>
                      <a:lnTo>
                        <a:pt x="162" y="0"/>
                      </a:lnTo>
                      <a:lnTo>
                        <a:pt x="0" y="53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" name="Freeform 215"/>
                <p:cNvSpPr>
                  <a:spLocks/>
                </p:cNvSpPr>
                <p:nvPr/>
              </p:nvSpPr>
              <p:spPr bwMode="auto">
                <a:xfrm>
                  <a:off x="2946" y="927"/>
                  <a:ext cx="137" cy="90"/>
                </a:xfrm>
                <a:custGeom>
                  <a:avLst/>
                  <a:gdLst>
                    <a:gd name="T0" fmla="*/ 5 w 137"/>
                    <a:gd name="T1" fmla="*/ 0 h 90"/>
                    <a:gd name="T2" fmla="*/ 136 w 137"/>
                    <a:gd name="T3" fmla="*/ 73 h 90"/>
                    <a:gd name="T4" fmla="*/ 131 w 137"/>
                    <a:gd name="T5" fmla="*/ 89 h 90"/>
                    <a:gd name="T6" fmla="*/ 0 w 137"/>
                    <a:gd name="T7" fmla="*/ 14 h 90"/>
                    <a:gd name="T8" fmla="*/ 5 w 137"/>
                    <a:gd name="T9" fmla="*/ 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7"/>
                    <a:gd name="T16" fmla="*/ 0 h 90"/>
                    <a:gd name="T17" fmla="*/ 137 w 137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7" h="90">
                      <a:moveTo>
                        <a:pt x="5" y="0"/>
                      </a:moveTo>
                      <a:lnTo>
                        <a:pt x="136" y="73"/>
                      </a:lnTo>
                      <a:lnTo>
                        <a:pt x="131" y="89"/>
                      </a:lnTo>
                      <a:lnTo>
                        <a:pt x="0" y="1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60606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" name="Freeform 216"/>
                <p:cNvSpPr>
                  <a:spLocks/>
                </p:cNvSpPr>
                <p:nvPr/>
              </p:nvSpPr>
              <p:spPr bwMode="auto">
                <a:xfrm>
                  <a:off x="3076" y="929"/>
                  <a:ext cx="147" cy="88"/>
                </a:xfrm>
                <a:custGeom>
                  <a:avLst/>
                  <a:gdLst>
                    <a:gd name="T0" fmla="*/ 0 w 147"/>
                    <a:gd name="T1" fmla="*/ 87 h 88"/>
                    <a:gd name="T2" fmla="*/ 4 w 147"/>
                    <a:gd name="T3" fmla="*/ 70 h 88"/>
                    <a:gd name="T4" fmla="*/ 146 w 147"/>
                    <a:gd name="T5" fmla="*/ 0 h 88"/>
                    <a:gd name="T6" fmla="*/ 140 w 147"/>
                    <a:gd name="T7" fmla="*/ 12 h 88"/>
                    <a:gd name="T8" fmla="*/ 0 w 147"/>
                    <a:gd name="T9" fmla="*/ 87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88"/>
                    <a:gd name="T17" fmla="*/ 147 w 147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88">
                      <a:moveTo>
                        <a:pt x="0" y="87"/>
                      </a:moveTo>
                      <a:lnTo>
                        <a:pt x="4" y="70"/>
                      </a:lnTo>
                      <a:lnTo>
                        <a:pt x="146" y="0"/>
                      </a:lnTo>
                      <a:lnTo>
                        <a:pt x="140" y="12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404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6" name="Freeform 217"/>
                <p:cNvSpPr>
                  <a:spLocks/>
                </p:cNvSpPr>
                <p:nvPr/>
              </p:nvSpPr>
              <p:spPr bwMode="auto">
                <a:xfrm>
                  <a:off x="3002" y="934"/>
                  <a:ext cx="110" cy="57"/>
                </a:xfrm>
                <a:custGeom>
                  <a:avLst/>
                  <a:gdLst>
                    <a:gd name="T0" fmla="*/ 0 w 110"/>
                    <a:gd name="T1" fmla="*/ 14 h 57"/>
                    <a:gd name="T2" fmla="*/ 37 w 110"/>
                    <a:gd name="T3" fmla="*/ 0 h 57"/>
                    <a:gd name="T4" fmla="*/ 109 w 110"/>
                    <a:gd name="T5" fmla="*/ 37 h 57"/>
                    <a:gd name="T6" fmla="*/ 72 w 110"/>
                    <a:gd name="T7" fmla="*/ 56 h 57"/>
                    <a:gd name="T8" fmla="*/ 0 w 110"/>
                    <a:gd name="T9" fmla="*/ 14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"/>
                    <a:gd name="T16" fmla="*/ 0 h 57"/>
                    <a:gd name="T17" fmla="*/ 110 w 110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" h="57">
                      <a:moveTo>
                        <a:pt x="0" y="14"/>
                      </a:moveTo>
                      <a:lnTo>
                        <a:pt x="37" y="0"/>
                      </a:lnTo>
                      <a:lnTo>
                        <a:pt x="109" y="37"/>
                      </a:lnTo>
                      <a:lnTo>
                        <a:pt x="72" y="56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A0A0A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" name="Freeform 218"/>
                <p:cNvSpPr>
                  <a:spLocks/>
                </p:cNvSpPr>
                <p:nvPr/>
              </p:nvSpPr>
              <p:spPr bwMode="auto">
                <a:xfrm>
                  <a:off x="3047" y="896"/>
                  <a:ext cx="162" cy="75"/>
                </a:xfrm>
                <a:custGeom>
                  <a:avLst/>
                  <a:gdLst>
                    <a:gd name="T0" fmla="*/ 0 w 162"/>
                    <a:gd name="T1" fmla="*/ 36 h 75"/>
                    <a:gd name="T2" fmla="*/ 70 w 162"/>
                    <a:gd name="T3" fmla="*/ 74 h 75"/>
                    <a:gd name="T4" fmla="*/ 161 w 162"/>
                    <a:gd name="T5" fmla="*/ 32 h 75"/>
                    <a:gd name="T6" fmla="*/ 95 w 162"/>
                    <a:gd name="T7" fmla="*/ 0 h 75"/>
                    <a:gd name="T8" fmla="*/ 0 w 162"/>
                    <a:gd name="T9" fmla="*/ 3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2"/>
                    <a:gd name="T16" fmla="*/ 0 h 75"/>
                    <a:gd name="T17" fmla="*/ 162 w 162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2" h="75">
                      <a:moveTo>
                        <a:pt x="0" y="36"/>
                      </a:moveTo>
                      <a:lnTo>
                        <a:pt x="70" y="74"/>
                      </a:lnTo>
                      <a:lnTo>
                        <a:pt x="161" y="32"/>
                      </a:lnTo>
                      <a:lnTo>
                        <a:pt x="95" y="0"/>
                      </a:lnTo>
                      <a:lnTo>
                        <a:pt x="0" y="36"/>
                      </a:lnTo>
                    </a:path>
                  </a:pathLst>
                </a:custGeom>
                <a:solidFill>
                  <a:srgbClr val="A0A0A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8" name="Freeform 219"/>
                <p:cNvSpPr>
                  <a:spLocks/>
                </p:cNvSpPr>
                <p:nvPr/>
              </p:nvSpPr>
              <p:spPr bwMode="auto">
                <a:xfrm>
                  <a:off x="2963" y="879"/>
                  <a:ext cx="177" cy="68"/>
                </a:xfrm>
                <a:custGeom>
                  <a:avLst/>
                  <a:gdLst>
                    <a:gd name="T0" fmla="*/ 36 w 177"/>
                    <a:gd name="T1" fmla="*/ 67 h 68"/>
                    <a:gd name="T2" fmla="*/ 0 w 177"/>
                    <a:gd name="T3" fmla="*/ 48 h 68"/>
                    <a:gd name="T4" fmla="*/ 148 w 177"/>
                    <a:gd name="T5" fmla="*/ 0 h 68"/>
                    <a:gd name="T6" fmla="*/ 176 w 177"/>
                    <a:gd name="T7" fmla="*/ 13 h 68"/>
                    <a:gd name="T8" fmla="*/ 36 w 177"/>
                    <a:gd name="T9" fmla="*/ 67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7"/>
                    <a:gd name="T16" fmla="*/ 0 h 68"/>
                    <a:gd name="T17" fmla="*/ 177 w 177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7" h="68">
                      <a:moveTo>
                        <a:pt x="36" y="67"/>
                      </a:moveTo>
                      <a:lnTo>
                        <a:pt x="0" y="48"/>
                      </a:lnTo>
                      <a:lnTo>
                        <a:pt x="148" y="0"/>
                      </a:lnTo>
                      <a:lnTo>
                        <a:pt x="176" y="13"/>
                      </a:lnTo>
                      <a:lnTo>
                        <a:pt x="36" y="67"/>
                      </a:lnTo>
                    </a:path>
                  </a:pathLst>
                </a:custGeom>
                <a:solidFill>
                  <a:srgbClr val="A0A0A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9" name="Line 220"/>
                <p:cNvSpPr>
                  <a:spLocks noChangeShapeType="1"/>
                </p:cNvSpPr>
                <p:nvPr/>
              </p:nvSpPr>
              <p:spPr bwMode="auto">
                <a:xfrm flipV="1">
                  <a:off x="2966" y="880"/>
                  <a:ext cx="151" cy="53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0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981" y="885"/>
                  <a:ext cx="146" cy="5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1" name="Line 222"/>
                <p:cNvSpPr>
                  <a:spLocks noChangeShapeType="1"/>
                </p:cNvSpPr>
                <p:nvPr/>
              </p:nvSpPr>
              <p:spPr bwMode="auto">
                <a:xfrm flipV="1">
                  <a:off x="2990" y="889"/>
                  <a:ext cx="142" cy="55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2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3011" y="898"/>
                  <a:ext cx="141" cy="5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3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3023" y="905"/>
                  <a:ext cx="139" cy="5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4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3033" y="910"/>
                  <a:ext cx="140" cy="6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5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3048" y="916"/>
                  <a:ext cx="136" cy="6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6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3061" y="923"/>
                  <a:ext cx="133" cy="6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7" name="Line 228"/>
                <p:cNvSpPr>
                  <a:spLocks noChangeShapeType="1"/>
                </p:cNvSpPr>
                <p:nvPr/>
              </p:nvSpPr>
              <p:spPr bwMode="auto">
                <a:xfrm>
                  <a:off x="3015" y="944"/>
                  <a:ext cx="73" cy="41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8" name="Line 229"/>
                <p:cNvSpPr>
                  <a:spLocks noChangeShapeType="1"/>
                </p:cNvSpPr>
                <p:nvPr/>
              </p:nvSpPr>
              <p:spPr bwMode="auto">
                <a:xfrm>
                  <a:off x="3031" y="938"/>
                  <a:ext cx="72" cy="39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9" name="Line 230"/>
                <p:cNvSpPr>
                  <a:spLocks noChangeShapeType="1"/>
                </p:cNvSpPr>
                <p:nvPr/>
              </p:nvSpPr>
              <p:spPr bwMode="auto">
                <a:xfrm>
                  <a:off x="3062" y="927"/>
                  <a:ext cx="69" cy="38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0" name="Line 231"/>
                <p:cNvSpPr>
                  <a:spLocks noChangeShapeType="1"/>
                </p:cNvSpPr>
                <p:nvPr/>
              </p:nvSpPr>
              <p:spPr bwMode="auto">
                <a:xfrm>
                  <a:off x="3079" y="919"/>
                  <a:ext cx="68" cy="3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1" name="Line 232"/>
                <p:cNvSpPr>
                  <a:spLocks noChangeShapeType="1"/>
                </p:cNvSpPr>
                <p:nvPr/>
              </p:nvSpPr>
              <p:spPr bwMode="auto">
                <a:xfrm>
                  <a:off x="3094" y="914"/>
                  <a:ext cx="67" cy="38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2" name="Line 233"/>
                <p:cNvSpPr>
                  <a:spLocks noChangeShapeType="1"/>
                </p:cNvSpPr>
                <p:nvPr/>
              </p:nvSpPr>
              <p:spPr bwMode="auto">
                <a:xfrm>
                  <a:off x="3110" y="908"/>
                  <a:ext cx="64" cy="35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3" name="Line 234"/>
                <p:cNvSpPr>
                  <a:spLocks noChangeShapeType="1"/>
                </p:cNvSpPr>
                <p:nvPr/>
              </p:nvSpPr>
              <p:spPr bwMode="auto">
                <a:xfrm>
                  <a:off x="3125" y="902"/>
                  <a:ext cx="66" cy="3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4" name="Line 235"/>
                <p:cNvSpPr>
                  <a:spLocks noChangeShapeType="1"/>
                </p:cNvSpPr>
                <p:nvPr/>
              </p:nvSpPr>
              <p:spPr bwMode="auto">
                <a:xfrm>
                  <a:off x="2984" y="920"/>
                  <a:ext cx="35" cy="19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5" name="Line 236"/>
                <p:cNvSpPr>
                  <a:spLocks noChangeShapeType="1"/>
                </p:cNvSpPr>
                <p:nvPr/>
              </p:nvSpPr>
              <p:spPr bwMode="auto">
                <a:xfrm>
                  <a:off x="3009" y="914"/>
                  <a:ext cx="32" cy="18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6" name="Line 237"/>
                <p:cNvSpPr>
                  <a:spLocks noChangeShapeType="1"/>
                </p:cNvSpPr>
                <p:nvPr/>
              </p:nvSpPr>
              <p:spPr bwMode="auto">
                <a:xfrm>
                  <a:off x="3027" y="907"/>
                  <a:ext cx="34" cy="18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7" name="Line 238"/>
                <p:cNvSpPr>
                  <a:spLocks noChangeShapeType="1"/>
                </p:cNvSpPr>
                <p:nvPr/>
              </p:nvSpPr>
              <p:spPr bwMode="auto">
                <a:xfrm>
                  <a:off x="3047" y="898"/>
                  <a:ext cx="34" cy="1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8" name="Line 239"/>
                <p:cNvSpPr>
                  <a:spLocks noChangeShapeType="1"/>
                </p:cNvSpPr>
                <p:nvPr/>
              </p:nvSpPr>
              <p:spPr bwMode="auto">
                <a:xfrm>
                  <a:off x="3070" y="891"/>
                  <a:ext cx="30" cy="1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9" name="Line 240"/>
                <p:cNvSpPr>
                  <a:spLocks noChangeShapeType="1"/>
                </p:cNvSpPr>
                <p:nvPr/>
              </p:nvSpPr>
              <p:spPr bwMode="auto">
                <a:xfrm>
                  <a:off x="3092" y="886"/>
                  <a:ext cx="29" cy="16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2050" name="Object 241"/>
          <p:cNvGraphicFramePr>
            <a:graphicFrameLocks/>
          </p:cNvGraphicFramePr>
          <p:nvPr/>
        </p:nvGraphicFramePr>
        <p:xfrm>
          <a:off x="5078413" y="1146175"/>
          <a:ext cx="477837" cy="731838"/>
        </p:xfrm>
        <a:graphic>
          <a:graphicData uri="http://schemas.openxmlformats.org/presentationml/2006/ole">
            <p:oleObj spid="_x0000_s6146" name="ClipArt" r:id="rId4" imgW="2387520" imgH="36604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2295D-50BF-48E2-A32A-FD9F6AE8573E}" type="slidenum">
              <a:rPr lang="en-US" altLang="en-US"/>
              <a:pPr>
                <a:defRPr/>
              </a:pPr>
              <a:t>5</a:t>
            </a:fld>
            <a:endParaRPr lang="th-TH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/>
          <a:lstStyle/>
          <a:p>
            <a:pPr eaLnBrk="1" hangingPunct="1"/>
            <a:r>
              <a:rPr lang="en-US" altLang="en-GB" smtClean="0"/>
              <a:t>The Warehouse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498850" y="2203450"/>
            <a:ext cx="1676400" cy="8382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89804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8980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505200" y="2133600"/>
            <a:ext cx="1663700" cy="1397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89804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89804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505200" y="2971800"/>
            <a:ext cx="1663700" cy="1397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89804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89804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611563" y="2332038"/>
            <a:ext cx="1444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altLang="en-GB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Data</a:t>
            </a:r>
          </a:p>
          <a:p>
            <a:pPr algn="ctr" eaLnBrk="0" hangingPunct="0">
              <a:defRPr/>
            </a:pPr>
            <a:r>
              <a:rPr lang="en-US" altLang="en-GB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Warehouse</a:t>
            </a:r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3498850" y="22034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5175250" y="22034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3824288" y="1371600"/>
            <a:ext cx="95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>
                <a:latin typeface="Arial Rounded MT Bold" pitchFamily="34" charset="0"/>
              </a:rPr>
              <a:t>Clients</a:t>
            </a: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4032250" y="174625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4337050" y="17462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H="1">
            <a:off x="4489450" y="174625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917575" y="6240463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 sz="1600">
                <a:latin typeface="Arial Rounded MT Bold" pitchFamily="34" charset="0"/>
              </a:rPr>
              <a:t>Source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65213" y="5578475"/>
            <a:ext cx="601662" cy="606425"/>
            <a:chOff x="627" y="3470"/>
            <a:chExt cx="379" cy="382"/>
          </a:xfrm>
        </p:grpSpPr>
        <p:sp>
          <p:nvSpPr>
            <p:cNvPr id="27709" name="Rectangle 15"/>
            <p:cNvSpPr>
              <a:spLocks noChangeArrowheads="1"/>
            </p:cNvSpPr>
            <p:nvPr/>
          </p:nvSpPr>
          <p:spPr bwMode="auto">
            <a:xfrm>
              <a:off x="627" y="3526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33CC33"/>
                </a:gs>
                <a:gs pos="50000">
                  <a:srgbClr val="5CD65C"/>
                </a:gs>
                <a:gs pos="100000">
                  <a:srgbClr val="33CC33"/>
                </a:gs>
              </a:gsLst>
              <a:lin ang="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628" y="3470"/>
              <a:ext cx="378" cy="382"/>
              <a:chOff x="628" y="3470"/>
              <a:chExt cx="378" cy="382"/>
            </a:xfrm>
          </p:grpSpPr>
          <p:sp>
            <p:nvSpPr>
              <p:cNvPr id="27711" name="Line 17"/>
              <p:cNvSpPr>
                <a:spLocks noChangeShapeType="1"/>
              </p:cNvSpPr>
              <p:nvPr/>
            </p:nvSpPr>
            <p:spPr bwMode="auto">
              <a:xfrm>
                <a:off x="628" y="3519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Line 18"/>
              <p:cNvSpPr>
                <a:spLocks noChangeShapeType="1"/>
              </p:cNvSpPr>
              <p:nvPr/>
            </p:nvSpPr>
            <p:spPr bwMode="auto">
              <a:xfrm>
                <a:off x="1006" y="3521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3" name="Oval 19"/>
              <p:cNvSpPr>
                <a:spLocks noChangeArrowheads="1"/>
              </p:cNvSpPr>
              <p:nvPr/>
            </p:nvSpPr>
            <p:spPr bwMode="auto">
              <a:xfrm>
                <a:off x="629" y="3470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33CC33"/>
                  </a:gs>
                  <a:gs pos="50000">
                    <a:srgbClr val="5CD65C"/>
                  </a:gs>
                  <a:gs pos="100000">
                    <a:srgbClr val="33CC33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Oval 20"/>
              <p:cNvSpPr>
                <a:spLocks noChangeArrowheads="1"/>
              </p:cNvSpPr>
              <p:nvPr/>
            </p:nvSpPr>
            <p:spPr bwMode="auto">
              <a:xfrm>
                <a:off x="629" y="3763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33CC33"/>
                  </a:gs>
                  <a:gs pos="50000">
                    <a:srgbClr val="5CD65C"/>
                  </a:gs>
                  <a:gs pos="100000">
                    <a:srgbClr val="33CC33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64" name="Rectangle 21"/>
          <p:cNvSpPr>
            <a:spLocks noChangeArrowheads="1"/>
          </p:cNvSpPr>
          <p:nvPr/>
        </p:nvSpPr>
        <p:spPr bwMode="auto">
          <a:xfrm>
            <a:off x="6861175" y="6240463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 sz="1600">
                <a:latin typeface="Arial Rounded MT Bold" pitchFamily="34" charset="0"/>
              </a:rPr>
              <a:t>Source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008813" y="5578475"/>
            <a:ext cx="601662" cy="606425"/>
            <a:chOff x="4371" y="3470"/>
            <a:chExt cx="379" cy="382"/>
          </a:xfrm>
        </p:grpSpPr>
        <p:sp>
          <p:nvSpPr>
            <p:cNvPr id="27703" name="Rectangle 23"/>
            <p:cNvSpPr>
              <a:spLocks noChangeArrowheads="1"/>
            </p:cNvSpPr>
            <p:nvPr/>
          </p:nvSpPr>
          <p:spPr bwMode="auto">
            <a:xfrm>
              <a:off x="4371" y="3526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33CC33"/>
                </a:gs>
                <a:gs pos="50000">
                  <a:srgbClr val="5CD65C"/>
                </a:gs>
                <a:gs pos="100000">
                  <a:srgbClr val="33CC33"/>
                </a:gs>
              </a:gsLst>
              <a:lin ang="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372" y="3470"/>
              <a:ext cx="378" cy="382"/>
              <a:chOff x="4372" y="3470"/>
              <a:chExt cx="378" cy="382"/>
            </a:xfrm>
          </p:grpSpPr>
          <p:sp>
            <p:nvSpPr>
              <p:cNvPr id="27705" name="Line 25"/>
              <p:cNvSpPr>
                <a:spLocks noChangeShapeType="1"/>
              </p:cNvSpPr>
              <p:nvPr/>
            </p:nvSpPr>
            <p:spPr bwMode="auto">
              <a:xfrm>
                <a:off x="4372" y="3519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6" name="Line 26"/>
              <p:cNvSpPr>
                <a:spLocks noChangeShapeType="1"/>
              </p:cNvSpPr>
              <p:nvPr/>
            </p:nvSpPr>
            <p:spPr bwMode="auto">
              <a:xfrm>
                <a:off x="4750" y="3521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Oval 27"/>
              <p:cNvSpPr>
                <a:spLocks noChangeArrowheads="1"/>
              </p:cNvSpPr>
              <p:nvPr/>
            </p:nvSpPr>
            <p:spPr bwMode="auto">
              <a:xfrm>
                <a:off x="4373" y="3470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33CC33"/>
                  </a:gs>
                  <a:gs pos="50000">
                    <a:srgbClr val="5CD65C"/>
                  </a:gs>
                  <a:gs pos="100000">
                    <a:srgbClr val="33CC33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Oval 28"/>
              <p:cNvSpPr>
                <a:spLocks noChangeArrowheads="1"/>
              </p:cNvSpPr>
              <p:nvPr/>
            </p:nvSpPr>
            <p:spPr bwMode="auto">
              <a:xfrm>
                <a:off x="4373" y="3763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33CC33"/>
                  </a:gs>
                  <a:gs pos="50000">
                    <a:srgbClr val="5CD65C"/>
                  </a:gs>
                  <a:gs pos="100000">
                    <a:srgbClr val="33CC33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66" name="Rectangle 29"/>
          <p:cNvSpPr>
            <a:spLocks noChangeArrowheads="1"/>
          </p:cNvSpPr>
          <p:nvPr/>
        </p:nvSpPr>
        <p:spPr bwMode="auto">
          <a:xfrm>
            <a:off x="3127375" y="6240463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 sz="1600">
                <a:latin typeface="Arial Rounded MT Bold" pitchFamily="34" charset="0"/>
              </a:rPr>
              <a:t>Source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275013" y="5578475"/>
            <a:ext cx="601662" cy="606425"/>
            <a:chOff x="2019" y="3470"/>
            <a:chExt cx="379" cy="382"/>
          </a:xfrm>
        </p:grpSpPr>
        <p:sp>
          <p:nvSpPr>
            <p:cNvPr id="27697" name="Rectangle 31"/>
            <p:cNvSpPr>
              <a:spLocks noChangeArrowheads="1"/>
            </p:cNvSpPr>
            <p:nvPr/>
          </p:nvSpPr>
          <p:spPr bwMode="auto">
            <a:xfrm>
              <a:off x="2019" y="3526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33CC33"/>
                </a:gs>
                <a:gs pos="50000">
                  <a:srgbClr val="5CD65C"/>
                </a:gs>
                <a:gs pos="100000">
                  <a:srgbClr val="33CC33"/>
                </a:gs>
              </a:gsLst>
              <a:lin ang="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2020" y="3470"/>
              <a:ext cx="378" cy="382"/>
              <a:chOff x="2020" y="3470"/>
              <a:chExt cx="378" cy="382"/>
            </a:xfrm>
          </p:grpSpPr>
          <p:sp>
            <p:nvSpPr>
              <p:cNvPr id="27699" name="Line 33"/>
              <p:cNvSpPr>
                <a:spLocks noChangeShapeType="1"/>
              </p:cNvSpPr>
              <p:nvPr/>
            </p:nvSpPr>
            <p:spPr bwMode="auto">
              <a:xfrm>
                <a:off x="2020" y="3519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0" name="Line 34"/>
              <p:cNvSpPr>
                <a:spLocks noChangeShapeType="1"/>
              </p:cNvSpPr>
              <p:nvPr/>
            </p:nvSpPr>
            <p:spPr bwMode="auto">
              <a:xfrm>
                <a:off x="2398" y="3521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1" name="Oval 35"/>
              <p:cNvSpPr>
                <a:spLocks noChangeArrowheads="1"/>
              </p:cNvSpPr>
              <p:nvPr/>
            </p:nvSpPr>
            <p:spPr bwMode="auto">
              <a:xfrm>
                <a:off x="2021" y="3470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33CC33"/>
                  </a:gs>
                  <a:gs pos="50000">
                    <a:srgbClr val="5CD65C"/>
                  </a:gs>
                  <a:gs pos="100000">
                    <a:srgbClr val="33CC33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Oval 36"/>
              <p:cNvSpPr>
                <a:spLocks noChangeArrowheads="1"/>
              </p:cNvSpPr>
              <p:nvPr/>
            </p:nvSpPr>
            <p:spPr bwMode="auto">
              <a:xfrm>
                <a:off x="2021" y="3763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33CC33"/>
                  </a:gs>
                  <a:gs pos="50000">
                    <a:srgbClr val="5CD65C"/>
                  </a:gs>
                  <a:gs pos="100000">
                    <a:srgbClr val="33CC33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68" name="Rectangle 37"/>
          <p:cNvSpPr>
            <a:spLocks noChangeArrowheads="1"/>
          </p:cNvSpPr>
          <p:nvPr/>
        </p:nvSpPr>
        <p:spPr bwMode="auto">
          <a:xfrm>
            <a:off x="5005388" y="5784850"/>
            <a:ext cx="69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GB" sz="3200" b="1">
                <a:latin typeface="Times New Roman" pitchFamily="18" charset="0"/>
              </a:rPr>
              <a:t>. . .</a:t>
            </a:r>
          </a:p>
        </p:txBody>
      </p:sp>
      <p:sp>
        <p:nvSpPr>
          <p:cNvPr id="27669" name="Rectangle 38"/>
          <p:cNvSpPr>
            <a:spLocks noChangeArrowheads="1"/>
          </p:cNvSpPr>
          <p:nvPr/>
        </p:nvSpPr>
        <p:spPr bwMode="auto">
          <a:xfrm>
            <a:off x="773113" y="4875213"/>
            <a:ext cx="1206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Rectangle 39"/>
          <p:cNvSpPr>
            <a:spLocks noChangeArrowheads="1"/>
          </p:cNvSpPr>
          <p:nvPr/>
        </p:nvSpPr>
        <p:spPr bwMode="auto">
          <a:xfrm>
            <a:off x="854075" y="4838700"/>
            <a:ext cx="10461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 sz="1400">
                <a:latin typeface="Arial Rounded MT Bold" pitchFamily="34" charset="0"/>
              </a:rPr>
              <a:t>Extractor/</a:t>
            </a:r>
          </a:p>
          <a:p>
            <a:pPr algn="ctr" eaLnBrk="0" hangingPunct="0"/>
            <a:r>
              <a:rPr lang="en-US" altLang="en-GB" sz="1400">
                <a:latin typeface="Arial Rounded MT Bold" pitchFamily="34" charset="0"/>
              </a:rPr>
              <a:t>Monitor</a:t>
            </a:r>
          </a:p>
        </p:txBody>
      </p:sp>
      <p:sp>
        <p:nvSpPr>
          <p:cNvPr id="27671" name="Line 40"/>
          <p:cNvSpPr>
            <a:spLocks noChangeShapeType="1"/>
          </p:cNvSpPr>
          <p:nvPr/>
        </p:nvSpPr>
        <p:spPr bwMode="auto">
          <a:xfrm>
            <a:off x="1365250" y="53181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41"/>
          <p:cNvSpPr>
            <a:spLocks noChangeShapeType="1"/>
          </p:cNvSpPr>
          <p:nvPr/>
        </p:nvSpPr>
        <p:spPr bwMode="auto">
          <a:xfrm>
            <a:off x="3571875" y="5329238"/>
            <a:ext cx="317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42"/>
          <p:cNvSpPr>
            <a:spLocks noChangeShapeType="1"/>
          </p:cNvSpPr>
          <p:nvPr/>
        </p:nvSpPr>
        <p:spPr bwMode="auto">
          <a:xfrm>
            <a:off x="7307263" y="5329238"/>
            <a:ext cx="1587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43"/>
          <p:cNvSpPr>
            <a:spLocks noChangeArrowheads="1"/>
          </p:cNvSpPr>
          <p:nvPr/>
        </p:nvSpPr>
        <p:spPr bwMode="auto">
          <a:xfrm>
            <a:off x="3276600" y="3581400"/>
            <a:ext cx="2120900" cy="520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44"/>
          <p:cNvSpPr>
            <a:spLocks noChangeArrowheads="1"/>
          </p:cNvSpPr>
          <p:nvPr/>
        </p:nvSpPr>
        <p:spPr bwMode="auto">
          <a:xfrm>
            <a:off x="3316288" y="3673475"/>
            <a:ext cx="2051050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 sz="1600">
                <a:latin typeface="Arial Rounded MT Bold" pitchFamily="34" charset="0"/>
              </a:rPr>
              <a:t>Integration System</a:t>
            </a:r>
          </a:p>
        </p:txBody>
      </p:sp>
      <p:sp>
        <p:nvSpPr>
          <p:cNvPr id="27676" name="Line 45"/>
          <p:cNvSpPr>
            <a:spLocks noChangeShapeType="1"/>
          </p:cNvSpPr>
          <p:nvPr/>
        </p:nvSpPr>
        <p:spPr bwMode="auto">
          <a:xfrm flipV="1">
            <a:off x="4337050" y="3124200"/>
            <a:ext cx="635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46"/>
          <p:cNvSpPr>
            <a:spLocks noChangeShapeType="1"/>
          </p:cNvSpPr>
          <p:nvPr/>
        </p:nvSpPr>
        <p:spPr bwMode="auto">
          <a:xfrm flipV="1">
            <a:off x="1292225" y="4108450"/>
            <a:ext cx="2359025" cy="728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47"/>
          <p:cNvSpPr>
            <a:spLocks noChangeShapeType="1"/>
          </p:cNvSpPr>
          <p:nvPr/>
        </p:nvSpPr>
        <p:spPr bwMode="auto">
          <a:xfrm flipV="1">
            <a:off x="3575050" y="410845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48"/>
          <p:cNvSpPr>
            <a:spLocks noChangeShapeType="1"/>
          </p:cNvSpPr>
          <p:nvPr/>
        </p:nvSpPr>
        <p:spPr bwMode="auto">
          <a:xfrm flipH="1" flipV="1">
            <a:off x="4870450" y="4108450"/>
            <a:ext cx="2438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49"/>
          <p:cNvSpPr>
            <a:spLocks noChangeShapeType="1"/>
          </p:cNvSpPr>
          <p:nvPr/>
        </p:nvSpPr>
        <p:spPr bwMode="auto">
          <a:xfrm flipH="1">
            <a:off x="1516063" y="4108450"/>
            <a:ext cx="2363787" cy="739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50"/>
          <p:cNvSpPr>
            <a:spLocks noChangeShapeType="1"/>
          </p:cNvSpPr>
          <p:nvPr/>
        </p:nvSpPr>
        <p:spPr bwMode="auto">
          <a:xfrm flipH="1">
            <a:off x="3651250" y="410845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51"/>
          <p:cNvSpPr>
            <a:spLocks noChangeShapeType="1"/>
          </p:cNvSpPr>
          <p:nvPr/>
        </p:nvSpPr>
        <p:spPr bwMode="auto">
          <a:xfrm>
            <a:off x="5175250" y="4108450"/>
            <a:ext cx="23622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Rectangle 52"/>
          <p:cNvSpPr>
            <a:spLocks noChangeArrowheads="1"/>
          </p:cNvSpPr>
          <p:nvPr/>
        </p:nvSpPr>
        <p:spPr bwMode="auto">
          <a:xfrm>
            <a:off x="4395788" y="43211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GB" sz="2400" b="1">
                <a:latin typeface="Times New Roman" pitchFamily="18" charset="0"/>
              </a:rPr>
              <a:t>. . .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432550" y="3581400"/>
            <a:ext cx="1041400" cy="469900"/>
            <a:chOff x="4008" y="2212"/>
            <a:chExt cx="656" cy="296"/>
          </a:xfrm>
        </p:grpSpPr>
        <p:sp>
          <p:nvSpPr>
            <p:cNvPr id="27691" name="Rectangle 54"/>
            <p:cNvSpPr>
              <a:spLocks noChangeArrowheads="1"/>
            </p:cNvSpPr>
            <p:nvPr/>
          </p:nvSpPr>
          <p:spPr bwMode="auto">
            <a:xfrm>
              <a:off x="4008" y="2256"/>
              <a:ext cx="652" cy="212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E0B2"/>
                </a:gs>
                <a:gs pos="100000">
                  <a:srgbClr val="FF9900"/>
                </a:gs>
              </a:gsLst>
              <a:lin ang="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55"/>
            <p:cNvGrpSpPr>
              <a:grpSpLocks/>
            </p:cNvGrpSpPr>
            <p:nvPr/>
          </p:nvGrpSpPr>
          <p:grpSpPr bwMode="auto">
            <a:xfrm>
              <a:off x="4012" y="2212"/>
              <a:ext cx="652" cy="296"/>
              <a:chOff x="4012" y="2212"/>
              <a:chExt cx="652" cy="296"/>
            </a:xfrm>
          </p:grpSpPr>
          <p:sp>
            <p:nvSpPr>
              <p:cNvPr id="27693" name="Line 56"/>
              <p:cNvSpPr>
                <a:spLocks noChangeShapeType="1"/>
              </p:cNvSpPr>
              <p:nvPr/>
            </p:nvSpPr>
            <p:spPr bwMode="auto">
              <a:xfrm>
                <a:off x="4013" y="225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4" name="Line 57"/>
              <p:cNvSpPr>
                <a:spLocks noChangeShapeType="1"/>
              </p:cNvSpPr>
              <p:nvPr/>
            </p:nvSpPr>
            <p:spPr bwMode="auto">
              <a:xfrm>
                <a:off x="4663" y="2251"/>
                <a:ext cx="0" cy="2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5" name="Oval 58"/>
              <p:cNvSpPr>
                <a:spLocks noChangeArrowheads="1"/>
              </p:cNvSpPr>
              <p:nvPr/>
            </p:nvSpPr>
            <p:spPr bwMode="auto">
              <a:xfrm>
                <a:off x="4012" y="2212"/>
                <a:ext cx="652" cy="68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50000">
                    <a:srgbClr val="FFE0B2"/>
                  </a:gs>
                  <a:gs pos="100000">
                    <a:srgbClr val="FF9900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Oval 59"/>
              <p:cNvSpPr>
                <a:spLocks noChangeArrowheads="1"/>
              </p:cNvSpPr>
              <p:nvPr/>
            </p:nvSpPr>
            <p:spPr bwMode="auto">
              <a:xfrm>
                <a:off x="4012" y="2440"/>
                <a:ext cx="652" cy="68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50000">
                    <a:srgbClr val="FFE0B2"/>
                  </a:gs>
                  <a:gs pos="100000">
                    <a:srgbClr val="FF9900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85" name="Rectangle 60"/>
          <p:cNvSpPr>
            <a:spLocks noChangeArrowheads="1"/>
          </p:cNvSpPr>
          <p:nvPr/>
        </p:nvSpPr>
        <p:spPr bwMode="auto">
          <a:xfrm>
            <a:off x="6457950" y="3663950"/>
            <a:ext cx="992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 sz="1400">
                <a:latin typeface="Arial Rounded MT Bold" pitchFamily="34" charset="0"/>
              </a:rPr>
              <a:t>Metadata</a:t>
            </a:r>
          </a:p>
        </p:txBody>
      </p:sp>
      <p:sp>
        <p:nvSpPr>
          <p:cNvPr id="27686" name="Line 61"/>
          <p:cNvSpPr>
            <a:spLocks noChangeShapeType="1"/>
          </p:cNvSpPr>
          <p:nvPr/>
        </p:nvSpPr>
        <p:spPr bwMode="auto">
          <a:xfrm>
            <a:off x="5403850" y="38036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Rectangle 62"/>
          <p:cNvSpPr>
            <a:spLocks noChangeArrowheads="1"/>
          </p:cNvSpPr>
          <p:nvPr/>
        </p:nvSpPr>
        <p:spPr bwMode="auto">
          <a:xfrm>
            <a:off x="2938463" y="4875213"/>
            <a:ext cx="1206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Rectangle 63"/>
          <p:cNvSpPr>
            <a:spLocks noChangeArrowheads="1"/>
          </p:cNvSpPr>
          <p:nvPr/>
        </p:nvSpPr>
        <p:spPr bwMode="auto">
          <a:xfrm>
            <a:off x="3019425" y="4838700"/>
            <a:ext cx="10461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 sz="1400">
                <a:latin typeface="Arial Rounded MT Bold" pitchFamily="34" charset="0"/>
              </a:rPr>
              <a:t>Extractor/</a:t>
            </a:r>
          </a:p>
          <a:p>
            <a:pPr algn="ctr" eaLnBrk="0" hangingPunct="0"/>
            <a:r>
              <a:rPr lang="en-US" altLang="en-GB" sz="1400">
                <a:latin typeface="Arial Rounded MT Bold" pitchFamily="34" charset="0"/>
              </a:rPr>
              <a:t>Monitor</a:t>
            </a:r>
          </a:p>
        </p:txBody>
      </p:sp>
      <p:sp>
        <p:nvSpPr>
          <p:cNvPr id="27689" name="Rectangle 64"/>
          <p:cNvSpPr>
            <a:spLocks noChangeArrowheads="1"/>
          </p:cNvSpPr>
          <p:nvPr/>
        </p:nvSpPr>
        <p:spPr bwMode="auto">
          <a:xfrm>
            <a:off x="6662738" y="4875213"/>
            <a:ext cx="1206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Rectangle 65"/>
          <p:cNvSpPr>
            <a:spLocks noChangeArrowheads="1"/>
          </p:cNvSpPr>
          <p:nvPr/>
        </p:nvSpPr>
        <p:spPr bwMode="auto">
          <a:xfrm>
            <a:off x="6743700" y="4838700"/>
            <a:ext cx="10461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GB" sz="1400">
                <a:latin typeface="Arial Rounded MT Bold" pitchFamily="34" charset="0"/>
              </a:rPr>
              <a:t>Extractor/</a:t>
            </a:r>
          </a:p>
          <a:p>
            <a:pPr algn="ctr" eaLnBrk="0" hangingPunct="0"/>
            <a:r>
              <a:rPr lang="en-US" altLang="en-GB" sz="1400">
                <a:latin typeface="Arial Rounded MT Bold" pitchFamily="34" charset="0"/>
              </a:rPr>
              <a:t>Monitor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D58FC-818F-4980-AE0C-9E03546E5E0D}" type="slidenum">
              <a:rPr lang="en-US" altLang="en-US"/>
              <a:pPr>
                <a:defRPr/>
              </a:pPr>
              <a:t>6</a:t>
            </a:fld>
            <a:endParaRPr lang="th-TH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6761162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b="1" dirty="0" smtClean="0"/>
              <a:t>What i</a:t>
            </a:r>
            <a:r>
              <a:rPr lang="en-US" dirty="0" smtClean="0"/>
              <a:t>s Data Warehouse?</a:t>
            </a:r>
            <a:endParaRPr lang="en-US" sz="3800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81075"/>
            <a:ext cx="8305800" cy="58769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sz="2100" dirty="0" smtClean="0"/>
              <a:t>Defined in many different ways: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200" dirty="0" smtClean="0"/>
              <a:t>A decision support database that is maintained </a:t>
            </a:r>
            <a:r>
              <a:rPr lang="en-US" sz="2200" dirty="0" smtClean="0">
                <a:solidFill>
                  <a:schemeClr val="hlink"/>
                </a:solidFill>
              </a:rPr>
              <a:t>separately </a:t>
            </a:r>
            <a:r>
              <a:rPr lang="en-US" sz="2200" dirty="0" smtClean="0"/>
              <a:t>from the organization’s operational database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200" dirty="0" smtClean="0"/>
              <a:t>Support </a:t>
            </a:r>
            <a:r>
              <a:rPr lang="en-US" sz="2200" dirty="0" smtClean="0">
                <a:solidFill>
                  <a:schemeClr val="hlink"/>
                </a:solidFill>
              </a:rPr>
              <a:t>information processing</a:t>
            </a:r>
            <a:r>
              <a:rPr lang="en-US" sz="2200" dirty="0" smtClean="0"/>
              <a:t> by providing a solid platform of consolidated, historical data for analysis.</a:t>
            </a:r>
          </a:p>
          <a:p>
            <a:pPr eaLnBrk="1" hangingPunct="1">
              <a:lnSpc>
                <a:spcPct val="140000"/>
              </a:lnSpc>
            </a:pPr>
            <a:r>
              <a:rPr lang="en-US" sz="2100" dirty="0" smtClean="0">
                <a:solidFill>
                  <a:srgbClr val="157573"/>
                </a:solidFill>
              </a:rPr>
              <a:t>“A data warehouse is a</a:t>
            </a:r>
            <a:r>
              <a:rPr lang="en-US" sz="2100" dirty="0" smtClean="0"/>
              <a:t> </a:t>
            </a:r>
            <a:r>
              <a:rPr lang="en-US" sz="2100" u="sng" dirty="0" smtClean="0">
                <a:solidFill>
                  <a:schemeClr val="hlink"/>
                </a:solidFill>
              </a:rPr>
              <a:t>subject-oriented</a:t>
            </a:r>
            <a:r>
              <a:rPr lang="en-US" sz="2100" dirty="0" smtClean="0"/>
              <a:t>,</a:t>
            </a:r>
            <a:r>
              <a:rPr lang="en-US" sz="2100" u="sng" dirty="0" smtClean="0">
                <a:solidFill>
                  <a:schemeClr val="hlink"/>
                </a:solidFill>
              </a:rPr>
              <a:t> integrated</a:t>
            </a:r>
            <a:r>
              <a:rPr lang="en-US" sz="2100" dirty="0" smtClean="0"/>
              <a:t>, </a:t>
            </a:r>
            <a:r>
              <a:rPr lang="en-US" sz="2100" u="sng" dirty="0" smtClean="0">
                <a:solidFill>
                  <a:schemeClr val="hlink"/>
                </a:solidFill>
              </a:rPr>
              <a:t>time-variant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157573"/>
                </a:solidFill>
              </a:rPr>
              <a:t>and </a:t>
            </a:r>
            <a:r>
              <a:rPr lang="en-US" sz="2100" u="sng" dirty="0" smtClean="0">
                <a:solidFill>
                  <a:schemeClr val="hlink"/>
                </a:solidFill>
              </a:rPr>
              <a:t>nonvolatile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sz="2100" dirty="0" err="1" smtClean="0">
                <a:solidFill>
                  <a:srgbClr val="157573"/>
                </a:solidFill>
              </a:rPr>
              <a:t>Inmon</a:t>
            </a:r>
            <a:endParaRPr lang="en-US" sz="2100" dirty="0" smtClean="0">
              <a:solidFill>
                <a:srgbClr val="157573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sz="2100" dirty="0" smtClean="0"/>
              <a:t>Data warehousing: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 smtClean="0"/>
              <a:t>The process of constructing and using data warehouses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A5FB0-7A19-4D26-B414-76461EC38733}" type="slidenum">
              <a:rPr lang="en-US" altLang="en-US"/>
              <a:pPr>
                <a:defRPr/>
              </a:pPr>
              <a:t>7</a:t>
            </a:fld>
            <a:endParaRPr lang="th-TH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>
            <a:normAutofit fontScale="90000"/>
          </a:bodyPr>
          <a:lstStyle/>
          <a:p>
            <a:pPr eaLnBrk="1" hangingPunct="1"/>
            <a:r>
              <a:rPr lang="en-US" smtClean="0"/>
              <a:t>Data Warehouse—</a:t>
            </a:r>
            <a:r>
              <a:rPr lang="en-US" b="1" smtClean="0"/>
              <a:t>Subject-Oriented</a:t>
            </a:r>
            <a:endParaRPr lang="en-US" sz="3800" b="1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74088" cy="460851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600" smtClean="0"/>
              <a:t>Organized around major subjects, such as </a:t>
            </a:r>
            <a:r>
              <a:rPr lang="en-US" sz="2600" smtClean="0">
                <a:solidFill>
                  <a:schemeClr val="hlink"/>
                </a:solidFill>
              </a:rPr>
              <a:t>customer, product, sales</a:t>
            </a:r>
            <a:r>
              <a:rPr lang="en-US" sz="2600" smtClean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sz="2600" smtClean="0"/>
              <a:t>Focusing on the modeling and analysis of data for decision makers, not on daily operations or transaction processing.</a:t>
            </a:r>
          </a:p>
          <a:p>
            <a:pPr eaLnBrk="1" hangingPunct="1">
              <a:lnSpc>
                <a:spcPct val="130000"/>
              </a:lnSpc>
            </a:pPr>
            <a:r>
              <a:rPr lang="en-US" sz="2600" smtClean="0"/>
              <a:t>Provide </a:t>
            </a:r>
            <a:r>
              <a:rPr lang="en-US" sz="2600" smtClean="0">
                <a:solidFill>
                  <a:schemeClr val="hlink"/>
                </a:solidFill>
              </a:rPr>
              <a:t>a simple and concise</a:t>
            </a:r>
            <a:r>
              <a:rPr lang="en-US" sz="2600" smtClean="0"/>
              <a:t> view around particular subject issues by </a:t>
            </a:r>
            <a:r>
              <a:rPr lang="en-US" sz="2600" smtClean="0">
                <a:solidFill>
                  <a:schemeClr val="hlink"/>
                </a:solidFill>
              </a:rPr>
              <a:t>excluding data that are not useful in the decision support process</a:t>
            </a:r>
            <a:r>
              <a:rPr lang="en-US" sz="2600" smtClean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F6304-B04A-45C8-8791-BC966B9B2456}" type="slidenum">
              <a:rPr lang="en-US" altLang="en-US"/>
              <a:pPr>
                <a:defRPr/>
              </a:pPr>
              <a:t>8</a:t>
            </a:fld>
            <a:endParaRPr lang="th-TH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smtClean="0"/>
              <a:t>Data Warehouse—</a:t>
            </a:r>
            <a:r>
              <a:rPr lang="en-US" b="1" smtClean="0"/>
              <a:t>Integrated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600200"/>
            <a:ext cx="8074025" cy="44624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600" smtClean="0"/>
              <a:t>Constructed by integrating multiple, heterogeneous data sources</a:t>
            </a:r>
          </a:p>
          <a:p>
            <a:pPr lvl="1" eaLnBrk="1" hangingPunct="1"/>
            <a:r>
              <a:rPr lang="en-US" sz="2200" smtClean="0"/>
              <a:t>relational databases, flat files, on-line transaction records</a:t>
            </a:r>
          </a:p>
          <a:p>
            <a:pPr eaLnBrk="1" hangingPunct="1"/>
            <a:r>
              <a:rPr lang="en-US" sz="2600" smtClean="0"/>
              <a:t>Data cleaning and data integration techniques are applied.</a:t>
            </a:r>
          </a:p>
          <a:p>
            <a:pPr lvl="1" eaLnBrk="1" hangingPunct="1"/>
            <a:r>
              <a:rPr lang="en-US" sz="2200" smtClean="0"/>
              <a:t>Ensure consistency in naming conventions, encoding structures, attribute measures, etc. among different data sources</a:t>
            </a:r>
          </a:p>
          <a:p>
            <a:pPr lvl="2" eaLnBrk="1" hangingPunct="1"/>
            <a:r>
              <a:rPr lang="en-US" sz="2000" smtClean="0"/>
              <a:t>E.g., Hotel price: currency, tax, breakfast covered, etc.</a:t>
            </a:r>
          </a:p>
          <a:p>
            <a:pPr lvl="1" eaLnBrk="1" hangingPunct="1"/>
            <a:r>
              <a:rPr lang="en-US" sz="2200" smtClean="0"/>
              <a:t>When data is moved to the warehouse, it is converted.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31F9A-3C6F-4771-9794-CD0DC64F6A5F}" type="slidenum">
              <a:rPr lang="en-US" altLang="en-US"/>
              <a:pPr>
                <a:defRPr/>
              </a:pPr>
              <a:t>9</a:t>
            </a:fld>
            <a:endParaRPr lang="th-TH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smtClean="0"/>
              <a:t>Data Warehouse—</a:t>
            </a:r>
            <a:r>
              <a:rPr lang="en-US" b="1" smtClean="0"/>
              <a:t>Time</a:t>
            </a:r>
            <a:r>
              <a:rPr lang="en-US" smtClean="0"/>
              <a:t> </a:t>
            </a:r>
            <a:r>
              <a:rPr lang="en-US" b="1" smtClean="0"/>
              <a:t>Variant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600" dirty="0" smtClean="0"/>
              <a:t>The time horizon for the data warehouse is significantly longer than that of operational systems.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dirty="0" smtClean="0"/>
              <a:t>Operational database: current value data.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dirty="0" smtClean="0"/>
              <a:t>Data warehouse data: provide information from a historical perspective (e.g., past 5-10 years)</a:t>
            </a:r>
          </a:p>
          <a:p>
            <a:pPr lvl="1" eaLnBrk="1" hangingPunct="1">
              <a:lnSpc>
                <a:spcPct val="110000"/>
              </a:lnSpc>
            </a:pPr>
            <a:endParaRPr lang="en-US" sz="2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1467</Words>
  <Application>Microsoft Office PowerPoint</Application>
  <PresentationFormat>On-screen Show (4:3)</PresentationFormat>
  <Paragraphs>413</Paragraphs>
  <Slides>37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ClipArt</vt:lpstr>
      <vt:lpstr>Clip</vt:lpstr>
      <vt:lpstr>Chapter 2. Introduction to  Data Warehousing</vt:lpstr>
      <vt:lpstr>Problem: Heterogeneous Information Sources</vt:lpstr>
      <vt:lpstr>Problem: Data Management in Large Enterprises</vt:lpstr>
      <vt:lpstr>Goal: Unified Access to Data</vt:lpstr>
      <vt:lpstr>The Warehouse</vt:lpstr>
      <vt:lpstr>What is Data Warehouse?</vt:lpstr>
      <vt:lpstr>Data Warehouse—Subject-Oriented</vt:lpstr>
      <vt:lpstr>Data Warehouse—Integrated</vt:lpstr>
      <vt:lpstr>Data Warehouse—Time Variant</vt:lpstr>
      <vt:lpstr>Data Warehouse—Non-Volatile</vt:lpstr>
      <vt:lpstr>Generic Warehouse Architecture</vt:lpstr>
      <vt:lpstr>Data Warehousing: Two Distinct Issues</vt:lpstr>
      <vt:lpstr>Data Warehouse &amp; Database</vt:lpstr>
      <vt:lpstr>Data Warehousing: Benefit</vt:lpstr>
      <vt:lpstr>Data Warehouse and data Mart</vt:lpstr>
      <vt:lpstr>Decision Support System</vt:lpstr>
      <vt:lpstr>Three-Tier Decision Support Systems</vt:lpstr>
      <vt:lpstr>Slide 18</vt:lpstr>
      <vt:lpstr>Approaches to OLAP Servers</vt:lpstr>
      <vt:lpstr>Data Preprocessing</vt:lpstr>
      <vt:lpstr>Data Cleaning</vt:lpstr>
      <vt:lpstr>Data Integration</vt:lpstr>
      <vt:lpstr>Data Transformation</vt:lpstr>
      <vt:lpstr>Data Reduction</vt:lpstr>
      <vt:lpstr>3-D data cube representation from table</vt:lpstr>
      <vt:lpstr>Conceptual Modeling of DW</vt:lpstr>
      <vt:lpstr>Conceptual Modeling of DW</vt:lpstr>
      <vt:lpstr>Slide 28</vt:lpstr>
      <vt:lpstr>Conceptual Modeling of DW</vt:lpstr>
      <vt:lpstr>Slide 30</vt:lpstr>
      <vt:lpstr>OLAP Operations in Multidimensional Data Model</vt:lpstr>
      <vt:lpstr>OLAP Operations : roll-up</vt:lpstr>
      <vt:lpstr>OLAP Operations : drill-down</vt:lpstr>
      <vt:lpstr>OLAP Operations : dice</vt:lpstr>
      <vt:lpstr>OLAP Operations : slice</vt:lpstr>
      <vt:lpstr>OLAP Operations : pivot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 Pokharel</dc:creator>
  <cp:lastModifiedBy>Suresh Pokharel</cp:lastModifiedBy>
  <cp:revision>85</cp:revision>
  <dcterms:created xsi:type="dcterms:W3CDTF">2010-07-19T05:04:23Z</dcterms:created>
  <dcterms:modified xsi:type="dcterms:W3CDTF">2010-08-10T03:22:32Z</dcterms:modified>
</cp:coreProperties>
</file>