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79" r:id="rId4"/>
    <p:sldId id="280" r:id="rId5"/>
    <p:sldId id="281" r:id="rId6"/>
    <p:sldId id="277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4C898-6DC6-4278-99C3-9B683893C5F9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DEA1-FB3A-4669-BA65-833B3D44F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A95A1-C7E9-4470-9EF4-AD2C0162B9A2}" type="slidenum">
              <a:rPr lang="en-US"/>
              <a:pPr/>
              <a:t>3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CBAF0-9397-4034-A4DF-81E9E95B7ECE}" type="slidenum">
              <a:rPr lang="en-US"/>
              <a:pPr/>
              <a:t>4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D722B-4EB3-4351-B20A-BB37C9DCCBBB}" type="slidenum">
              <a:rPr lang="en-US"/>
              <a:pPr/>
              <a:t>5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2D2F4-FE32-4EE8-A42D-C31C9347949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A11-C4DD-4313-9BFC-5A1A8EBB073A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B4-06DB-441E-B6A5-AA4F3C376A0F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9F9-2B47-4118-8C6E-F151E7C05281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03A-B2F5-42EA-9135-C2A181A810A0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6D05-EB35-4EC8-9689-5E295F6AAF00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00D2-967F-4347-9847-D87E3D668AB4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EA8-E54D-47E7-BAAD-4A55BB7C3E4C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42D-2206-483A-B90F-2B496E2DAD80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F4E5-5033-480D-90D5-E072C1D6595D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C85-1DAF-42CE-93AB-7F4AC637CF02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9C1C-CA2C-4CD5-8210-BC2554C8862E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C6AC-FDE4-46F0-B04E-50765717B6EB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Association rule                 Suresh Pokharel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Microsoft_Office_Word_97_-_2003_Document77.doc"/><Relationship Id="rId4" Type="http://schemas.openxmlformats.org/officeDocument/2006/relationships/oleObject" Target="../embeddings/Microsoft_Office_Word_97_-_2003_Document66.doc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1313.xls"/><Relationship Id="rId3" Type="http://schemas.openxmlformats.org/officeDocument/2006/relationships/oleObject" Target="../embeddings/Microsoft_Office_Excel_97-2003_Worksheet88.xls"/><Relationship Id="rId7" Type="http://schemas.openxmlformats.org/officeDocument/2006/relationships/oleObject" Target="../embeddings/Microsoft_Office_Excel_97-2003_Worksheet1212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Office_Excel_97-2003_Worksheet1111.xls"/><Relationship Id="rId5" Type="http://schemas.openxmlformats.org/officeDocument/2006/relationships/oleObject" Target="../embeddings/Microsoft_Office_Excel_97-2003_Worksheet1010.xls"/><Relationship Id="rId10" Type="http://schemas.openxmlformats.org/officeDocument/2006/relationships/oleObject" Target="../embeddings/Microsoft_Office_Excel_97-2003_Worksheet1515.xls"/><Relationship Id="rId4" Type="http://schemas.openxmlformats.org/officeDocument/2006/relationships/oleObject" Target="../embeddings/Microsoft_Office_Excel_97-2003_Worksheet99.xls"/><Relationship Id="rId9" Type="http://schemas.openxmlformats.org/officeDocument/2006/relationships/oleObject" Target="../embeddings/Microsoft_Office_Excel_97-2003_Worksheet1414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616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Microsoft_Office_Excel_97-2003_Worksheet1818.xls"/><Relationship Id="rId4" Type="http://schemas.openxmlformats.org/officeDocument/2006/relationships/oleObject" Target="../embeddings/Microsoft_Office_Excel_97-2003_Worksheet1717.xls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919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Microsoft_Office_Excel_97-2003_Worksheet2020.xls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Document33.doc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905" y="2209800"/>
            <a:ext cx="291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Association </a:t>
            </a:r>
            <a:r>
              <a:rPr lang="en-US" sz="3200" dirty="0" smtClean="0"/>
              <a:t>Rule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Association Rule Mining Task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143000"/>
            <a:ext cx="83185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Given a set of transactions T, the goal of association rule mining is to find all rules having 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support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≥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minsup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threshold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confidence ≥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minconf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threshold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Brute-force approach: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List all possible association rules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Compute the support and confidence for each rule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Prune rules that fail the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minsup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 and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minconf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 thresholds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Symbol" pitchFamily="18" charset="2"/>
              </a:rPr>
              <a:t>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Computationally prohibitive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Mining Association Rules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sz="1000" b="0">
              <a:solidFill>
                <a:srgbClr val="CC3300"/>
              </a:solidFill>
              <a:sym typeface="Symbol" pitchFamily="18" charset="2"/>
            </a:endParaRPr>
          </a:p>
          <a:p>
            <a:r>
              <a:rPr lang="en-US" sz="2000" b="0"/>
              <a:t>{Milk,Diaper} </a:t>
            </a:r>
            <a:r>
              <a:rPr lang="en-US" sz="2000" b="0">
                <a:sym typeface="Symbol" pitchFamily="18" charset="2"/>
              </a:rPr>
              <a:t> {Beer} (s=0.4, c=0.67)</a:t>
            </a:r>
            <a:br>
              <a:rPr lang="en-US" sz="2000" b="0">
                <a:sym typeface="Symbol" pitchFamily="18" charset="2"/>
              </a:rPr>
            </a:br>
            <a:r>
              <a:rPr lang="en-US" sz="2000" b="0"/>
              <a:t>{Milk,Beer} </a:t>
            </a:r>
            <a:r>
              <a:rPr lang="en-US" sz="2000" b="0">
                <a:sym typeface="Symbol" pitchFamily="18" charset="2"/>
              </a:rPr>
              <a:t> {Diaper} (s=0.4, c=1.0)</a:t>
            </a:r>
          </a:p>
          <a:p>
            <a:r>
              <a:rPr lang="en-US" sz="2000" b="0"/>
              <a:t>{Diaper,Beer} </a:t>
            </a:r>
            <a:r>
              <a:rPr lang="en-US" sz="2000" b="0">
                <a:sym typeface="Symbol" pitchFamily="18" charset="2"/>
              </a:rPr>
              <a:t> {Milk} (s=0.4, c=0.67)</a:t>
            </a:r>
          </a:p>
          <a:p>
            <a:r>
              <a:rPr lang="en-US" sz="2000" b="0">
                <a:sym typeface="Symbol" pitchFamily="18" charset="2"/>
              </a:rPr>
              <a:t>{Beer}  {Milk,Diaper} (s=0.4, c=0.67) 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{Diaper}  {Milk,Beer} (s=0.4, c=0.5) </a:t>
            </a:r>
          </a:p>
          <a:p>
            <a:r>
              <a:rPr lang="en-US" sz="2000" b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04800" y="1524000"/>
          <a:ext cx="3733800" cy="2241550"/>
        </p:xfrm>
        <a:graphic>
          <a:graphicData uri="http://schemas.openxmlformats.org/presentationml/2006/ole">
            <p:oleObj spid="_x0000_s5122" name="Document" r:id="rId3" imgW="3359338" imgH="2015504" progId="">
              <p:embed/>
            </p:oleObj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81000" y="3810000"/>
            <a:ext cx="792480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All the above rules are binary partitions of the same itemset: 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Rules originating from the same itemset have identical support but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Thus, we may decouple the support and confidence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Mining Association Rules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11163" y="1143000"/>
            <a:ext cx="83185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33400" marR="0" lvl="0" indent="-5334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Two-step approach: </a:t>
            </a:r>
          </a:p>
          <a:p>
            <a:pPr marL="914400" marR="0" lvl="1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Generation</a:t>
            </a:r>
          </a:p>
          <a:p>
            <a:pPr marL="1295400" marR="0" lvl="2" indent="-3810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Generate all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whose support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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minsup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95400" marR="0" lvl="2" indent="-3810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Generation</a:t>
            </a:r>
          </a:p>
          <a:p>
            <a:pPr marL="1295400" marR="0" lvl="2" indent="-3810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Generate high confidence rules from each frequent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where each rule is a binary partitioning of a frequent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Frequent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generation is still computationally expensive</a:t>
            </a:r>
          </a:p>
          <a:p>
            <a:pPr marL="533400" marR="0" lvl="0" indent="-5334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Frequent Itemset Generation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p:oleObj spid="_x0000_s6146" name="VISIO" r:id="rId3" imgW="9807480" imgH="7407000" progId="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Given d items, there are 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baseline="30000" dirty="0">
                <a:solidFill>
                  <a:srgbClr val="0070C0"/>
                </a:solidFill>
              </a:rPr>
              <a:t>d</a:t>
            </a:r>
            <a:r>
              <a:rPr lang="en-US" sz="2000" dirty="0">
                <a:solidFill>
                  <a:srgbClr val="0070C0"/>
                </a:solidFill>
              </a:rPr>
              <a:t> possible </a:t>
            </a:r>
            <a:r>
              <a:rPr lang="en-US" sz="2000" dirty="0"/>
              <a:t>candidate </a:t>
            </a:r>
            <a:r>
              <a:rPr lang="en-US" sz="2000" dirty="0" err="1"/>
              <a:t>itemsets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Frequent Itemset Generation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990600"/>
            <a:ext cx="8839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Brute-force approach: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Each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 the lattice is 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candidate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frequent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Count the support of each candidate by scanning the database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Match each transaction against every candidate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Complexity ~ O(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NMw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=&gt;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Expensive since M = 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!!!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p:oleObj spid="_x0000_s7170" name="Visio" r:id="rId3" imgW="7643978" imgH="274434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Reducing Number of Candidates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163" y="838200"/>
            <a:ext cx="842803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Apriori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principle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an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frequent, then all of its subsets must also be frequent</a:t>
            </a:r>
          </a:p>
          <a:p>
            <a:pPr marL="1828800" marR="0" lvl="4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Apriori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principle holds due to the following property of the support measure: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Support of an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never exceeds the support of its subsets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This is known as 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anti-monotone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property of support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p:oleObj spid="_x0000_s8194" name="Equation" r:id="rId3" imgW="1993680" imgH="2030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5410200"/>
            <a:ext cx="790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Anti-monotone: </a:t>
            </a:r>
            <a:r>
              <a:rPr lang="en-US" dirty="0" smtClean="0"/>
              <a:t>if a set can’t pass a test, all of its superset will fail the same test as</a:t>
            </a:r>
          </a:p>
          <a:p>
            <a:r>
              <a:rPr lang="en-US" dirty="0" smtClean="0"/>
              <a:t>well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6248400"/>
            <a:ext cx="702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x-item set is frequent, how many item subsets are frequent ????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0C6D9C"/>
                  </a:solidFill>
                </a:rPr>
                <a:t>Found to be Infrequent</a:t>
              </a:r>
              <a:endParaRPr 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p:oleObj spid="_x0000_s9218" name="Visio" r:id="rId3" imgW="9866478" imgH="7377618" progId="">
                <p:embed/>
              </p:oleObj>
            </a:graphicData>
          </a:graphic>
        </p:graphicFrame>
      </p:grp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Illustrating Apriori Principle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205038" y="1090613"/>
            <a:ext cx="6850062" cy="5235575"/>
            <a:chOff x="1293" y="686"/>
            <a:chExt cx="4315" cy="3298"/>
          </a:xfrm>
        </p:grpSpPr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1293" y="686"/>
            <a:ext cx="4315" cy="3298"/>
          </p:xfrm>
          <a:graphic>
            <a:graphicData uri="http://schemas.openxmlformats.org/presentationml/2006/ole">
              <p:oleObj spid="_x0000_s9219" name="Visio" r:id="rId4" imgW="9866478" imgH="7377618" progId="">
                <p:embed/>
              </p:oleObj>
            </a:graphicData>
          </a:graphic>
        </p:graphicFrame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FF0000"/>
                  </a:solidFill>
                </a:rPr>
                <a:t>Pruned supersets</a:t>
              </a:r>
              <a:endParaRPr 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Illustrating Apriori Principle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04800" y="1295400"/>
          <a:ext cx="2289175" cy="2498725"/>
        </p:xfrm>
        <a:graphic>
          <a:graphicData uri="http://schemas.openxmlformats.org/presentationml/2006/ole">
            <p:oleObj spid="_x0000_s10242" name="Document" r:id="rId3" imgW="2289960" imgH="2495520" progId="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352800" y="2057400"/>
          <a:ext cx="3327400" cy="2128838"/>
        </p:xfrm>
        <a:graphic>
          <a:graphicData uri="http://schemas.openxmlformats.org/presentationml/2006/ole">
            <p:oleObj spid="_x0000_s10243" name="Document" r:id="rId4" imgW="3328560" imgH="2008800" progId="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876800" y="4495800"/>
          <a:ext cx="3800475" cy="781050"/>
        </p:xfrm>
        <a:graphic>
          <a:graphicData uri="http://schemas.openxmlformats.org/presentationml/2006/ole">
            <p:oleObj spid="_x0000_s10244" name="Document" r:id="rId5" imgW="3124080" imgH="840600" progId="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96000" y="1979613"/>
            <a:ext cx="27908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Pairs (2-itemsets)</a:t>
            </a:r>
          </a:p>
          <a:p>
            <a:endParaRPr lang="en-US" sz="1800" b="0">
              <a:latin typeface="Tahoma" pitchFamily="34" charset="0"/>
            </a:endParaRPr>
          </a:p>
          <a:p>
            <a:r>
              <a:rPr lang="en-US" sz="1800" b="0">
                <a:latin typeface="Tahoma" pitchFamily="34" charset="0"/>
              </a:rPr>
              <a:t>(No need to generate</a:t>
            </a:r>
            <a:br>
              <a:rPr lang="en-US" sz="1800" b="0">
                <a:latin typeface="Tahoma" pitchFamily="34" charset="0"/>
              </a:rPr>
            </a:br>
            <a:r>
              <a:rPr lang="en-US" sz="1800" b="0">
                <a:latin typeface="Tahoma" pitchFamily="34" charset="0"/>
              </a:rPr>
              <a:t>candidates involving Coke</a:t>
            </a:r>
            <a:br>
              <a:rPr lang="en-US" sz="1800" b="0">
                <a:latin typeface="Tahoma" pitchFamily="34" charset="0"/>
              </a:rPr>
            </a:br>
            <a:r>
              <a:rPr lang="en-US" sz="1800" b="0">
                <a:latin typeface="Tahoma" pitchFamily="34" charset="0"/>
              </a:rPr>
              <a:t>or Eggs)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81800" y="3962400"/>
            <a:ext cx="222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Triplets (3-itemsets)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410200" y="39624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19400" y="19050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934200" y="53340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04800" y="37338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04800" y="4443413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b="0" dirty="0">
                <a:latin typeface="Tahoma" pitchFamily="34" charset="0"/>
              </a:rPr>
              <a:t>If every subset is considered, </a:t>
            </a:r>
          </a:p>
          <a:p>
            <a:r>
              <a:rPr lang="en-US" sz="1800" b="0" dirty="0">
                <a:latin typeface="Tahoma" pitchFamily="34" charset="0"/>
              </a:rPr>
              <a:t>	</a:t>
            </a:r>
            <a:r>
              <a:rPr lang="en-US" sz="1800" b="0" baseline="30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6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C</a:t>
            </a:r>
            <a:r>
              <a:rPr lang="en-US" sz="1800" b="0" baseline="-25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1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 + </a:t>
            </a:r>
            <a:r>
              <a:rPr lang="en-US" sz="1800" b="0" baseline="30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6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C</a:t>
            </a:r>
            <a:r>
              <a:rPr lang="en-US" sz="1800" b="0" baseline="-25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2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 + </a:t>
            </a:r>
            <a:r>
              <a:rPr lang="en-US" sz="1800" b="0" baseline="30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6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C</a:t>
            </a:r>
            <a:r>
              <a:rPr lang="en-US" sz="1800" b="0" baseline="-25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3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 = 41</a:t>
            </a:r>
          </a:p>
          <a:p>
            <a:r>
              <a:rPr lang="en-US" sz="1800" b="0" dirty="0">
                <a:latin typeface="Tahoma" pitchFamily="34" charset="0"/>
              </a:rPr>
              <a:t>With support-based pruning,</a:t>
            </a:r>
          </a:p>
          <a:p>
            <a:r>
              <a:rPr lang="en-US" sz="1800" b="0" dirty="0">
                <a:latin typeface="Tahoma" pitchFamily="34" charset="0"/>
              </a:rPr>
              <a:t>	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</a:rPr>
              <a:t>6 + 6 + 1 = 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6096000"/>
            <a:ext cx="491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Q: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Total number of possible frequent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itemsets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???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Apriori Algorithm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17613"/>
            <a:ext cx="8229600" cy="451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Method: </a:t>
            </a:r>
          </a:p>
          <a:p>
            <a:pPr marL="742950" marR="0" lvl="1" indent="-2857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Let k=1</a:t>
            </a:r>
          </a:p>
          <a:p>
            <a:pPr marL="742950" marR="0" lvl="1" indent="-2857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Generate frequent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length 1</a:t>
            </a:r>
          </a:p>
          <a:p>
            <a:pPr marL="742950" marR="0" lvl="1" indent="-2857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Repeat until no new frequent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are identified</a:t>
            </a:r>
          </a:p>
          <a:p>
            <a:pPr marL="1143000" marR="0" lvl="2" indent="-228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Generate length (k+1) candidate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from length k frequent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Prune candidate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containing subsets of length k that are infrequent </a:t>
            </a:r>
          </a:p>
          <a:p>
            <a:pPr marL="1143000" marR="0" lvl="2" indent="-228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Count the support of each candidate by scanning the DB</a:t>
            </a:r>
          </a:p>
          <a:p>
            <a:pPr marL="1143000" marR="0" lvl="2" indent="-228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Eliminate(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prune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candidates that are infrequent, leaving only those that are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66800" y="152400"/>
            <a:ext cx="695483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Apriori Algorithm — Example</a:t>
            </a: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33425" y="1473200"/>
          <a:ext cx="1814513" cy="1620838"/>
        </p:xfrm>
        <a:graphic>
          <a:graphicData uri="http://schemas.openxmlformats.org/presentationml/2006/ole">
            <p:oleObj spid="_x0000_s11266" name="Worksheet" r:id="rId3" imgW="1661760" imgH="1734840" progId="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Database D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692525" y="1146175"/>
          <a:ext cx="1824038" cy="1947863"/>
        </p:xfrm>
        <a:graphic>
          <a:graphicData uri="http://schemas.openxmlformats.org/presentationml/2006/ole">
            <p:oleObj spid="_x0000_s11267" name="Worksheet" r:id="rId4" imgW="1614240" imgH="2076120" progId="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215063" y="1238250"/>
          <a:ext cx="2046287" cy="1662113"/>
        </p:xfrm>
        <a:graphic>
          <a:graphicData uri="http://schemas.openxmlformats.org/presentationml/2006/ole">
            <p:oleObj spid="_x0000_s11268" name="Worksheet" r:id="rId5" imgW="1614240" imgH="1734840" progId="">
              <p:embed/>
            </p:oleObj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611438" y="1951038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Scan D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727325" y="2397125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189288" y="13985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 i="1" dirty="0">
                <a:latin typeface="Times New Roman" pitchFamily="18" charset="0"/>
              </a:rPr>
              <a:t>C</a:t>
            </a:r>
            <a:r>
              <a:rPr lang="en-US" sz="2400" b="0" i="1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776913" y="124142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 i="1">
                <a:latin typeface="Times New Roman" pitchFamily="18" charset="0"/>
              </a:rPr>
              <a:t>L</a:t>
            </a:r>
            <a:r>
              <a:rPr lang="en-US" sz="2400" b="0" i="1" baseline="-250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7040563" y="3059113"/>
          <a:ext cx="1125537" cy="2344737"/>
        </p:xfrm>
        <a:graphic>
          <a:graphicData uri="http://schemas.openxmlformats.org/presentationml/2006/ole">
            <p:oleObj spid="_x0000_s11269" name="Worksheet" r:id="rId6" imgW="990735" imgH="2428943" progId="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3630613" y="3170238"/>
          <a:ext cx="1736725" cy="2247900"/>
        </p:xfrm>
        <a:graphic>
          <a:graphicData uri="http://schemas.openxmlformats.org/presentationml/2006/ole">
            <p:oleObj spid="_x0000_s11270" name="Worksheet" r:id="rId7" imgW="1576080" imgH="2417400" progId="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1243013" y="3433763"/>
          <a:ext cx="1717675" cy="1801812"/>
        </p:xfrm>
        <a:graphic>
          <a:graphicData uri="http://schemas.openxmlformats.org/presentationml/2006/ole">
            <p:oleObj spid="_x0000_s11271" name="Worksheet" r:id="rId8" imgW="1576080" imgH="1734840" progId="">
              <p:embed/>
            </p:oleObj>
          </a:graphicData>
        </a:graphic>
      </p:graphicFrame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31838" y="340677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 i="1">
                <a:latin typeface="Times New Roman" pitchFamily="18" charset="0"/>
              </a:rPr>
              <a:t>L</a:t>
            </a:r>
            <a:r>
              <a:rPr lang="en-US" sz="2400" b="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159125" y="3009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 i="1">
                <a:latin typeface="Times New Roman" pitchFamily="18" charset="0"/>
              </a:rPr>
              <a:t>C</a:t>
            </a:r>
            <a:r>
              <a:rPr lang="en-US" sz="2400" b="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446838" y="30607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 i="1">
                <a:latin typeface="Times New Roman" pitchFamily="18" charset="0"/>
              </a:rPr>
              <a:t>C</a:t>
            </a:r>
            <a:r>
              <a:rPr lang="en-US" sz="2400" b="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5557838" y="3930650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578475" y="34290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 dirty="0">
                <a:latin typeface="Times New Roman" pitchFamily="18" charset="0"/>
              </a:rPr>
              <a:t>Scan D</a:t>
            </a:r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8291513" y="2747963"/>
            <a:ext cx="627062" cy="85566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965450" y="5976938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128713" y="54800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 i="1">
                <a:latin typeface="Times New Roman" pitchFamily="18" charset="0"/>
              </a:rPr>
              <a:t>C</a:t>
            </a:r>
            <a:r>
              <a:rPr lang="en-US" sz="2400" b="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545013" y="546893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 i="1">
                <a:latin typeface="Times New Roman" pitchFamily="18" charset="0"/>
              </a:rPr>
              <a:t>L</a:t>
            </a:r>
            <a:r>
              <a:rPr lang="en-US" sz="2400" b="0" i="1" baseline="-25000"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27" name="Object 23"/>
          <p:cNvGraphicFramePr>
            <a:graphicFrameLocks noChangeAspect="1"/>
          </p:cNvGraphicFramePr>
          <p:nvPr/>
        </p:nvGraphicFramePr>
        <p:xfrm>
          <a:off x="1597025" y="5522913"/>
          <a:ext cx="1125538" cy="776287"/>
        </p:xfrm>
        <a:graphic>
          <a:graphicData uri="http://schemas.openxmlformats.org/presentationml/2006/ole">
            <p:oleObj spid="_x0000_s11272" name="Worksheet" r:id="rId9" imgW="987480" imgH="711000" progId="">
              <p:embed/>
            </p:oleObj>
          </a:graphicData>
        </a:graphic>
      </p:graphicFrame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162300" y="5559425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 dirty="0">
                <a:latin typeface="Times New Roman" pitchFamily="18" charset="0"/>
              </a:rPr>
              <a:t>Scan D</a:t>
            </a:r>
          </a:p>
        </p:txBody>
      </p:sp>
      <p:graphicFrame>
        <p:nvGraphicFramePr>
          <p:cNvPr id="29" name="Object 25"/>
          <p:cNvGraphicFramePr>
            <a:graphicFrameLocks noChangeAspect="1"/>
          </p:cNvGraphicFramePr>
          <p:nvPr/>
        </p:nvGraphicFramePr>
        <p:xfrm>
          <a:off x="4999038" y="5513388"/>
          <a:ext cx="1754187" cy="811212"/>
        </p:xfrm>
        <a:graphic>
          <a:graphicData uri="http://schemas.openxmlformats.org/presentationml/2006/ole">
            <p:oleObj spid="_x0000_s11273" name="Worksheet" r:id="rId10" imgW="1576080" imgH="701640" progId="">
              <p:embed/>
            </p:oleObj>
          </a:graphicData>
        </a:graphic>
      </p:graphicFrame>
      <p:sp>
        <p:nvSpPr>
          <p:cNvPr id="30" name="AutoShape 26"/>
          <p:cNvSpPr>
            <a:spLocks noChangeArrowheads="1"/>
          </p:cNvSpPr>
          <p:nvPr/>
        </p:nvSpPr>
        <p:spPr bwMode="auto">
          <a:xfrm>
            <a:off x="631825" y="4524375"/>
            <a:ext cx="441325" cy="1249363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5611813" y="2116138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H="1">
            <a:off x="3097213" y="4325938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6488668"/>
            <a:ext cx="492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{1 2 3}, {1 2 5}, {1 3 5} are not listed in C3???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/>
      <p:bldP spid="26" grpId="0"/>
      <p:bldP spid="28" grpId="0"/>
      <p:bldP spid="30" grpId="0" animBg="1"/>
      <p:bldP spid="31" grpId="0" animBg="1"/>
      <p:bldP spid="31" grpId="1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Mining Architecture(Review)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28"/>
          <p:cNvGrpSpPr>
            <a:grpSpLocks noChangeAspect="1"/>
          </p:cNvGrpSpPr>
          <p:nvPr/>
        </p:nvGrpSpPr>
        <p:grpSpPr bwMode="auto">
          <a:xfrm>
            <a:off x="914009" y="1295400"/>
            <a:ext cx="6477391" cy="4572000"/>
            <a:chOff x="2642" y="1469"/>
            <a:chExt cx="5920" cy="6172"/>
          </a:xfrm>
        </p:grpSpPr>
        <p:sp>
          <p:nvSpPr>
            <p:cNvPr id="7" name="AutoShape 29"/>
            <p:cNvSpPr>
              <a:spLocks noChangeAspect="1" noChangeArrowheads="1"/>
            </p:cNvSpPr>
            <p:nvPr/>
          </p:nvSpPr>
          <p:spPr bwMode="auto">
            <a:xfrm>
              <a:off x="2712" y="1469"/>
              <a:ext cx="5850" cy="6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30"/>
            <p:cNvSpPr>
              <a:spLocks noChangeArrowheads="1"/>
            </p:cNvSpPr>
            <p:nvPr/>
          </p:nvSpPr>
          <p:spPr bwMode="auto">
            <a:xfrm>
              <a:off x="4212" y="2241"/>
              <a:ext cx="2400" cy="4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Graphical user interface</a:t>
              </a:r>
              <a:endParaRPr lang="en-US"/>
            </a:p>
          </p:txBody>
        </p:sp>
        <p:sp>
          <p:nvSpPr>
            <p:cNvPr id="11" name="AutoShape 31"/>
            <p:cNvSpPr>
              <a:spLocks noChangeArrowheads="1"/>
            </p:cNvSpPr>
            <p:nvPr/>
          </p:nvSpPr>
          <p:spPr bwMode="auto">
            <a:xfrm>
              <a:off x="4212" y="3166"/>
              <a:ext cx="2400" cy="4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Pattern evaluation</a:t>
              </a:r>
              <a:endParaRPr lang="en-US"/>
            </a:p>
          </p:txBody>
        </p:sp>
        <p:sp>
          <p:nvSpPr>
            <p:cNvPr id="14" name="AutoShape 32"/>
            <p:cNvSpPr>
              <a:spLocks noChangeArrowheads="1"/>
            </p:cNvSpPr>
            <p:nvPr/>
          </p:nvSpPr>
          <p:spPr bwMode="auto">
            <a:xfrm>
              <a:off x="4212" y="4092"/>
              <a:ext cx="2400" cy="4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Data mining engine</a:t>
              </a:r>
            </a:p>
            <a:p>
              <a:endParaRPr lang="en-US"/>
            </a:p>
          </p:txBody>
        </p:sp>
        <p:sp>
          <p:nvSpPr>
            <p:cNvPr id="15" name="AutoShape 33"/>
            <p:cNvSpPr>
              <a:spLocks noChangeArrowheads="1"/>
            </p:cNvSpPr>
            <p:nvPr/>
          </p:nvSpPr>
          <p:spPr bwMode="auto">
            <a:xfrm>
              <a:off x="4206" y="5018"/>
              <a:ext cx="2400" cy="6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Database or data warehouse server</a:t>
              </a:r>
              <a:endParaRPr lang="en-US"/>
            </a:p>
          </p:txBody>
        </p:sp>
        <p:sp>
          <p:nvSpPr>
            <p:cNvPr id="16" name="AutoShape 34"/>
            <p:cNvSpPr>
              <a:spLocks noChangeArrowheads="1"/>
            </p:cNvSpPr>
            <p:nvPr/>
          </p:nvSpPr>
          <p:spPr bwMode="auto">
            <a:xfrm>
              <a:off x="4212" y="6407"/>
              <a:ext cx="1050" cy="1234"/>
            </a:xfrm>
            <a:prstGeom prst="can">
              <a:avLst>
                <a:gd name="adj" fmla="val 2938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/>
                <a:t>Database</a:t>
              </a:r>
              <a:endParaRPr lang="en-US"/>
            </a:p>
          </p:txBody>
        </p:sp>
        <p:sp>
          <p:nvSpPr>
            <p:cNvPr id="17" name="AutoShape 35"/>
            <p:cNvSpPr>
              <a:spLocks noChangeArrowheads="1"/>
            </p:cNvSpPr>
            <p:nvPr/>
          </p:nvSpPr>
          <p:spPr bwMode="auto">
            <a:xfrm>
              <a:off x="5562" y="6407"/>
              <a:ext cx="1050" cy="1234"/>
            </a:xfrm>
            <a:prstGeom prst="can">
              <a:avLst>
                <a:gd name="adj" fmla="val 2938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/>
                <a:t>Data warehouse</a:t>
              </a:r>
              <a:endParaRPr lang="en-US"/>
            </a:p>
          </p:txBody>
        </p:sp>
        <p:sp>
          <p:nvSpPr>
            <p:cNvPr id="18" name="AutoShape 36"/>
            <p:cNvSpPr>
              <a:spLocks noChangeArrowheads="1"/>
            </p:cNvSpPr>
            <p:nvPr/>
          </p:nvSpPr>
          <p:spPr bwMode="auto">
            <a:xfrm>
              <a:off x="7212" y="3321"/>
              <a:ext cx="1200" cy="1234"/>
            </a:xfrm>
            <a:prstGeom prst="can">
              <a:avLst>
                <a:gd name="adj" fmla="val 2570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/>
                <a:t>Knowledge base</a:t>
              </a:r>
              <a:endParaRPr lang="en-US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4812" y="2703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4812" y="3629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4812" y="4555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6012" y="4555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6012" y="3629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6012" y="2703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3"/>
            <p:cNvSpPr>
              <a:spLocks noChangeShapeType="1"/>
            </p:cNvSpPr>
            <p:nvPr/>
          </p:nvSpPr>
          <p:spPr bwMode="auto">
            <a:xfrm flipV="1">
              <a:off x="6012" y="1469"/>
              <a:ext cx="0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4812" y="1469"/>
              <a:ext cx="0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>
              <a:off x="6612" y="3475"/>
              <a:ext cx="6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H="1" flipV="1">
              <a:off x="6612" y="3321"/>
              <a:ext cx="6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H="1">
              <a:off x="6612" y="4246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 flipV="1">
              <a:off x="6162" y="5635"/>
              <a:ext cx="0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4662" y="5635"/>
              <a:ext cx="0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6312" y="5790"/>
              <a:ext cx="120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Filtering</a:t>
              </a:r>
            </a:p>
            <a:p>
              <a:endParaRPr lang="en-US" sz="1200"/>
            </a:p>
            <a:p>
              <a:endParaRPr lang="en-US"/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2642" y="5652"/>
              <a:ext cx="1800" cy="7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en-US" sz="1200" dirty="0"/>
                <a:t>Data cleansing</a:t>
              </a:r>
            </a:p>
            <a:p>
              <a:pPr algn="r"/>
              <a:r>
                <a:rPr lang="en-US" sz="1200" dirty="0"/>
                <a:t>Data Integration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Maximal Frequent Itemset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p:oleObj spid="_x0000_s12290" name="Visio" r:id="rId3" imgW="9687611" imgH="7157416" progId="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Border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Infrequent Itemsets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Maximal Itemsets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81000" y="1050925"/>
            <a:ext cx="8305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An itemset is maximal frequent if none of its immediate supersets is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Closed Itemset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411163" y="1143000"/>
            <a:ext cx="83185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closed if none of its immediate supersets has the same support as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/>
        </p:nvGraphicFramePr>
        <p:xfrm>
          <a:off x="838200" y="2743200"/>
          <a:ext cx="2032000" cy="1782763"/>
        </p:xfrm>
        <a:graphic>
          <a:graphicData uri="http://schemas.openxmlformats.org/presentationml/2006/ole">
            <p:oleObj spid="_x0000_s13314" name="Worksheet" r:id="rId3" imgW="1988871" imgH="1744914" progId="">
              <p:embed/>
            </p:oleObj>
          </a:graphicData>
        </a:graphic>
      </p:graphicFrame>
      <p:graphicFrame>
        <p:nvGraphicFramePr>
          <p:cNvPr id="7" name="Object 1029"/>
          <p:cNvGraphicFramePr>
            <a:graphicFrameLocks noChangeAspect="1"/>
          </p:cNvGraphicFramePr>
          <p:nvPr/>
        </p:nvGraphicFramePr>
        <p:xfrm>
          <a:off x="3962400" y="2286000"/>
          <a:ext cx="2260600" cy="3265488"/>
        </p:xfrm>
        <a:graphic>
          <a:graphicData uri="http://schemas.openxmlformats.org/presentationml/2006/ole">
            <p:oleObj spid="_x0000_s13315" name="Worksheet" r:id="rId4" imgW="2209698" imgH="3192747" progId="">
              <p:embed/>
            </p:oleObj>
          </a:graphicData>
        </a:graphic>
      </p:graphicFrame>
      <p:graphicFrame>
        <p:nvGraphicFramePr>
          <p:cNvPr id="8" name="Object 1030"/>
          <p:cNvGraphicFramePr>
            <a:graphicFrameLocks noChangeAspect="1"/>
          </p:cNvGraphicFramePr>
          <p:nvPr/>
        </p:nvGraphicFramePr>
        <p:xfrm>
          <a:off x="6604000" y="2819400"/>
          <a:ext cx="2108200" cy="1744663"/>
        </p:xfrm>
        <a:graphic>
          <a:graphicData uri="http://schemas.openxmlformats.org/presentationml/2006/ole">
            <p:oleObj spid="_x0000_s13316" name="Worksheet" r:id="rId5" imgW="2542680" imgH="2103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Maximal vs Closed Itemsets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p:oleObj spid="_x0000_s14338" name="Worksheet" r:id="rId3" imgW="1638000" imgH="1974240" progId="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p:oleObj spid="_x0000_s14339" name="VISIO" r:id="rId4" imgW="10116360" imgH="7404120" progId="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Transaction Ids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supported by any transactions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Maximal vs Closed Frequent Itemsets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p:oleObj spid="_x0000_s15362" name="Visio" r:id="rId3" imgW="10165080" imgH="7378382" progId="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Minimum support = 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8600" y="5638800"/>
            <a:ext cx="15240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# Closed = 9</a:t>
            </a:r>
          </a:p>
          <a:p>
            <a:pPr>
              <a:spcBef>
                <a:spcPct val="50000"/>
              </a:spcBef>
            </a:pPr>
            <a:r>
              <a:rPr lang="en-US"/>
              <a:t># Maximal = 4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Closed and maximal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6477000" y="2209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7239000" y="2209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4876800" y="1371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Closed but not maximal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3962400" y="12192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715000" y="144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7162800" y="4267200"/>
          <a:ext cx="1733550" cy="2228850"/>
        </p:xfrm>
        <a:graphic>
          <a:graphicData uri="http://schemas.openxmlformats.org/presentationml/2006/ole">
            <p:oleObj spid="_x0000_s15363" name="Worksheet" r:id="rId4" imgW="1638000" imgH="1974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Maximal vs Closed Itemsets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792288" y="1295400"/>
          <a:ext cx="5065712" cy="4724400"/>
        </p:xfrm>
        <a:graphic>
          <a:graphicData uri="http://schemas.openxmlformats.org/presentationml/2006/ole">
            <p:oleObj spid="_x0000_s16386" name="Visio" r:id="rId3" imgW="6603848" imgH="615798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2362200"/>
            <a:ext cx="387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Questions ??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Data Mining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/>
              <a:t>1. Classification: learning a function that maps an item into one of a set of predefined classes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/>
              <a:t>2. Regression: learning a function that maps an item to a real value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/>
              <a:t>3. Clustering: identify a set of groups of similar items</a:t>
            </a:r>
          </a:p>
          <a:p>
            <a:pPr marL="533400" indent="-533400">
              <a:buFont typeface="Wingdings" pitchFamily="2" charset="2"/>
              <a:buNone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Data Mining Tasks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4. Dependencies and associations:</a:t>
            </a:r>
          </a:p>
          <a:p>
            <a:pPr>
              <a:buFont typeface="Wingdings" pitchFamily="2" charset="2"/>
              <a:buNone/>
            </a:pPr>
            <a:r>
              <a:rPr lang="en-US"/>
              <a:t>    identify significant dependencies between data attributes</a:t>
            </a:r>
          </a:p>
          <a:p>
            <a:pPr>
              <a:buFont typeface="Wingdings" pitchFamily="2" charset="2"/>
              <a:buNone/>
            </a:pPr>
            <a:r>
              <a:rPr lang="en-US"/>
              <a:t>5. Summarization: find a compact description of the dataset or a subset of the dataset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Data Mining Methods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dirty="0"/>
              <a:t>1. Decision Tree Classifiers: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dirty="0"/>
              <a:t>Used for modeling, classification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dirty="0"/>
              <a:t>2. Association Rules: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dirty="0"/>
              <a:t>Used to find associations between sets of attributes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dirty="0"/>
              <a:t>3. Sequential patterns: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dirty="0"/>
              <a:t>Used to find temporal associations in time series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dirty="0"/>
              <a:t>4. Hierarchical clustering: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dirty="0"/>
              <a:t>      </a:t>
            </a:r>
            <a:r>
              <a:rPr lang="en-US" sz="2400" dirty="0"/>
              <a:t>used</a:t>
            </a:r>
            <a:r>
              <a:rPr lang="en-US" dirty="0"/>
              <a:t> to group customers, web users, etc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620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Frequent Pattern Analysis?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Frequent pattern</a:t>
            </a:r>
            <a:r>
              <a:rPr lang="en-US" sz="2000" dirty="0" smtClean="0"/>
              <a:t>: a pattern (a set of items, subsequences, substructures, etc.) that occurs frequently in a data set 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sz="2000" dirty="0" smtClean="0"/>
              <a:t>First proposed by </a:t>
            </a:r>
            <a:r>
              <a:rPr lang="en-US" sz="2000" dirty="0" err="1" smtClean="0"/>
              <a:t>Agrawal</a:t>
            </a:r>
            <a:r>
              <a:rPr lang="en-US" sz="2000" dirty="0" smtClean="0"/>
              <a:t>, </a:t>
            </a:r>
            <a:r>
              <a:rPr lang="en-US" sz="2000" dirty="0" err="1" smtClean="0"/>
              <a:t>Imielinski</a:t>
            </a:r>
            <a:r>
              <a:rPr lang="en-US" sz="2000" dirty="0" smtClean="0"/>
              <a:t>, and Swami [AIS93] in the context of </a:t>
            </a:r>
            <a:r>
              <a:rPr lang="en-US" sz="2000" dirty="0" smtClean="0">
                <a:solidFill>
                  <a:schemeClr val="hlink"/>
                </a:solidFill>
              </a:rPr>
              <a:t>frequent </a:t>
            </a:r>
            <a:r>
              <a:rPr lang="en-US" sz="2000" dirty="0" err="1" smtClean="0">
                <a:solidFill>
                  <a:schemeClr val="hlink"/>
                </a:solidFill>
              </a:rPr>
              <a:t>itemsets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hlink"/>
                </a:solidFill>
              </a:rPr>
              <a:t>association rule mining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Motivation: Finding inherent regularities in data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What products were often purchased together?— Beer and diapers?!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What are the subsequent purchases after buying a PC?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What kinds of DNA are sensitive to this new drug?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Can we automatically classify web documents?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sz="2000" dirty="0" smtClean="0"/>
              <a:t>Applications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2000" dirty="0" smtClean="0"/>
              <a:t>Basket data analysis, cross-marketing, catalog design, sale campaign analysis, Web log (click stream) analysis, and DNA sequence analysis.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838200"/>
            <a:ext cx="83185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Given a set of transactions, find rules that will predict the occurrence of an item based on the occurrences of other items in the transaction.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p:oleObj spid="_x0000_s1026" name="Document" r:id="rId3" imgW="3433292" imgH="1998228" progId="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of Association Rules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{Diaper} </a:t>
            </a:r>
            <a:r>
              <a:rPr lang="en-US" sz="1800" b="0">
                <a:sym typeface="Symbol" pitchFamily="18" charset="2"/>
              </a:rPr>
              <a:t> {Beer},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{Milk, Bread}  {Eggs,Coke},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Association Rule Mining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1066800"/>
            <a:ext cx="4876800" cy="5334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collection of one or more items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{Milk, Bread, Diaper}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k-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that contains k items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Support count 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)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Frequency of occurrence of 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E.g.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({Milk,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Bread,Diaper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}) = 2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Support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Fraction of transactions that contain 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E.g.   s({Milk, Bread, Diaper}) = 2/5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Frequent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itemset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whose support is greater than or equal to a 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minsup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threshold</a:t>
            </a:r>
          </a:p>
        </p:txBody>
      </p:sp>
      <p:graphicFrame>
        <p:nvGraphicFramePr>
          <p:cNvPr id="10" name="Object 45"/>
          <p:cNvGraphicFramePr>
            <a:graphicFrameLocks noChangeAspect="1"/>
          </p:cNvGraphicFramePr>
          <p:nvPr/>
        </p:nvGraphicFramePr>
        <p:xfrm>
          <a:off x="5410200" y="2089150"/>
          <a:ext cx="3657600" cy="2195513"/>
        </p:xfrm>
        <a:graphic>
          <a:graphicData uri="http://schemas.openxmlformats.org/presentationml/2006/ole">
            <p:oleObj spid="_x0000_s2051" name="Document" r:id="rId3" imgW="3359338" imgH="2015504" progId="">
              <p:embed/>
            </p:oleObj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Definition: Frequent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Itemset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2286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Definition: Association Rule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sz="2800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p:oleObj spid="_x0000_s3075" name="Equation" r:id="rId3" imgW="1460160" imgH="203040" progId="Equation.3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p:oleObj spid="_x0000_s3076" name="Equation" r:id="rId4" imgW="4317840" imgH="78732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p:oleObj spid="_x0000_s3077" name="Equation" r:id="rId5" imgW="4470120" imgH="787320" progId="Equation.3">
                <p:embed/>
              </p:oleObj>
            </a:graphicData>
          </a:graphic>
        </p:graphicFrame>
      </p:grp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An implication expression of the form X </a:t>
            </a:r>
            <a:r>
              <a:rPr lang="en-US" sz="1800" b="0" dirty="0">
                <a:sym typeface="Symbol" pitchFamily="18" charset="2"/>
              </a:rPr>
              <a:t> Y, where X and Y are </a:t>
            </a:r>
            <a:r>
              <a:rPr lang="en-US" sz="1800" b="0" dirty="0" err="1">
                <a:sym typeface="Symbol" pitchFamily="18" charset="2"/>
              </a:rPr>
              <a:t>itemsets</a:t>
            </a:r>
            <a:endParaRPr lang="en-US" sz="1800" b="0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Example:</a:t>
            </a:r>
            <a:br>
              <a:rPr lang="en-US" sz="1800" b="0" dirty="0"/>
            </a:br>
            <a:r>
              <a:rPr lang="en-US" sz="1800" b="0" dirty="0"/>
              <a:t>   {Milk, Diaper} </a:t>
            </a:r>
            <a:r>
              <a:rPr lang="en-US" sz="1800" b="0" dirty="0">
                <a:sym typeface="Symbol" pitchFamily="18" charset="2"/>
              </a:rPr>
              <a:t> {Beer}</a:t>
            </a:r>
            <a:r>
              <a:rPr lang="en-US" sz="1800" b="0" dirty="0"/>
              <a:t>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</a:pPr>
            <a:endParaRPr lang="en-US" sz="180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Rule Evaluation Metrics</a:t>
            </a:r>
            <a:endParaRPr lang="en-US" sz="2000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1" dirty="0"/>
              <a:t>Support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 dirty="0"/>
              <a:t>Fraction of transactions that contain both X and 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1" dirty="0"/>
              <a:t>Confidence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 dirty="0"/>
              <a:t>Measures how often items in Y </a:t>
            </a:r>
            <a:br>
              <a:rPr lang="en-US" sz="1600" b="0" dirty="0"/>
            </a:br>
            <a:r>
              <a:rPr lang="en-US" sz="1600" b="0" dirty="0"/>
              <a:t>appear in transactions that</a:t>
            </a:r>
            <a:br>
              <a:rPr lang="en-US" sz="1600" b="0" dirty="0"/>
            </a:br>
            <a:r>
              <a:rPr lang="en-US" sz="1600" b="0" dirty="0"/>
              <a:t>contain X</a:t>
            </a:r>
          </a:p>
        </p:txBody>
      </p:sp>
      <p:graphicFrame>
        <p:nvGraphicFramePr>
          <p:cNvPr id="17" name="Object 21"/>
          <p:cNvGraphicFramePr>
            <a:graphicFrameLocks noGrp="1" noChangeAspect="1"/>
          </p:cNvGraphicFramePr>
          <p:nvPr/>
        </p:nvGraphicFramePr>
        <p:xfrm>
          <a:off x="5181600" y="1219200"/>
          <a:ext cx="3587750" cy="2152650"/>
        </p:xfrm>
        <a:graphic>
          <a:graphicData uri="http://schemas.openxmlformats.org/presentationml/2006/ole">
            <p:oleObj spid="_x0000_s3078" name="Document" r:id="rId6" imgW="3359338" imgH="201550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960</Words>
  <Application>Microsoft Office PowerPoint</Application>
  <PresentationFormat>On-screen Show (4:3)</PresentationFormat>
  <Paragraphs>185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Office Theme</vt:lpstr>
      <vt:lpstr>Document</vt:lpstr>
      <vt:lpstr>Equation</vt:lpstr>
      <vt:lpstr>VISIO</vt:lpstr>
      <vt:lpstr>Visio</vt:lpstr>
      <vt:lpstr>Worksheet</vt:lpstr>
      <vt:lpstr>Slide 1</vt:lpstr>
      <vt:lpstr>Slide 2</vt:lpstr>
      <vt:lpstr>Data Mining Tasks</vt:lpstr>
      <vt:lpstr>Data Mining Tasks</vt:lpstr>
      <vt:lpstr>Data Mining Methods</vt:lpstr>
      <vt:lpstr>What Is Frequent Pattern Analysis?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Suresh</dc:creator>
  <cp:lastModifiedBy>sarbin</cp:lastModifiedBy>
  <cp:revision>40</cp:revision>
  <dcterms:created xsi:type="dcterms:W3CDTF">2006-08-16T00:00:00Z</dcterms:created>
  <dcterms:modified xsi:type="dcterms:W3CDTF">2012-09-03T15:08:22Z</dcterms:modified>
</cp:coreProperties>
</file>