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62" r:id="rId4"/>
    <p:sldId id="264" r:id="rId5"/>
    <p:sldId id="263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7" r:id="rId18"/>
    <p:sldId id="258" r:id="rId19"/>
    <p:sldId id="259" r:id="rId20"/>
    <p:sldId id="260" r:id="rId21"/>
    <p:sldId id="266" r:id="rId22"/>
    <p:sldId id="267" r:id="rId23"/>
    <p:sldId id="294" r:id="rId24"/>
    <p:sldId id="278" r:id="rId25"/>
    <p:sldId id="293" r:id="rId26"/>
    <p:sldId id="280" r:id="rId27"/>
    <p:sldId id="281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4" r:id="rId36"/>
    <p:sldId id="302" r:id="rId37"/>
    <p:sldId id="303" r:id="rId38"/>
    <p:sldId id="30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D401E-ACCF-47C1-BC1A-6B3B89E8F957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E930D-1A60-474D-B289-4654B1E4D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0727" y="2209800"/>
            <a:ext cx="183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6152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Refund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59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MarSt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60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TaxInc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61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63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65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rgbClr val="00FFFF"/>
                </a:solidFill>
              </a:endParaRPr>
            </a:p>
          </p:txBody>
        </p:sp>
        <p:sp>
          <p:nvSpPr>
            <p:cNvPr id="6167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69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70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71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Married</a:t>
              </a:r>
              <a:r>
                <a:rPr lang="en-US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6172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Single, Divorced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73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&lt;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74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&gt;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6146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28674" name="Document" r:id="rId3" imgW="4651200" imgH="1576440" progId="Word.Document.8">
              <p:embed/>
            </p:oleObj>
          </a:graphicData>
        </a:graphic>
      </p:graphicFrame>
      <p:sp>
        <p:nvSpPr>
          <p:cNvPr id="6149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6150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/>
              <a:t>Start from the root of tree.</a:t>
            </a:r>
          </a:p>
        </p:txBody>
      </p:sp>
      <p:sp>
        <p:nvSpPr>
          <p:cNvPr id="6151" name="Line 30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7175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Refund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82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MarSt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83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TaxInc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84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86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88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rgbClr val="00FFFF"/>
                </a:solidFill>
              </a:endParaRPr>
            </a:p>
          </p:txBody>
        </p:sp>
        <p:sp>
          <p:nvSpPr>
            <p:cNvPr id="7190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92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94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Married</a:t>
              </a:r>
              <a:r>
                <a:rPr lang="en-US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7195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Single, Divorced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96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&lt;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97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&gt;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7170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29698" name="Document" r:id="rId3" imgW="4651200" imgH="1576440" progId="Word.Document.8">
              <p:embed/>
            </p:oleObj>
          </a:graphicData>
        </a:graphic>
      </p:graphicFrame>
      <p:sp>
        <p:nvSpPr>
          <p:cNvPr id="7173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7174" name="Line 29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Model to Test Data</a:t>
            </a: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05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07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09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8211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8194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30722" name="Document" r:id="rId3" imgW="4651200" imgH="1576440" progId="Word.Document.8">
              <p:embed/>
            </p:oleObj>
          </a:graphicData>
        </a:graphic>
      </p:graphicFrame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Model to Test Data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29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31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33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9235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9218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31746" name="Document" r:id="rId3" imgW="4651200" imgH="1576440" progId="Word.Document.8">
              <p:embed/>
            </p:oleObj>
          </a:graphicData>
        </a:graphic>
      </p:graphicFrame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Model to Test Data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55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57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10259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0242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32770" name="Document" r:id="rId3" imgW="4651200" imgH="1576440" progId="Word.Document.8">
              <p:embed/>
            </p:oleObj>
          </a:graphicData>
        </a:graphic>
      </p:graphicFrame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Model to Test Data</a:t>
            </a:r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77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79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81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11283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1266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33794" name="Document" r:id="rId3" imgW="4651200" imgH="1576440" progId="Word.Document.8">
              <p:embed/>
            </p:oleObj>
          </a:graphicData>
        </a:graphic>
      </p:graphicFrame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6019800" y="3581400"/>
            <a:ext cx="2667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/>
              <a:t>Assign Cheat to “No”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Tree Classification Task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p:oleObj spid="_x0000_s34818" name="Visio" r:id="rId3" imgW="8424875" imgH="6279741" progId="Visio.Drawing.11">
              <p:embed/>
            </p:oleObj>
          </a:graphicData>
        </a:graphic>
      </p:graphicFrame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5334000"/>
          </a:xfrm>
        </p:spPr>
        <p:txBody>
          <a:bodyPr/>
          <a:lstStyle/>
          <a:p>
            <a:pPr marL="0" indent="0" eaLnBrk="1" hangingPunct="1">
              <a:buFontTx/>
              <a:buChar char="-"/>
            </a:pPr>
            <a:r>
              <a:rPr lang="en-US" smtClean="0">
                <a:latin typeface="Times New Roman" pitchFamily="18" charset="0"/>
              </a:rPr>
              <a:t> models continuous-valued functions, i.e. predicts unknown or missing values (numeric)</a:t>
            </a:r>
          </a:p>
          <a:p>
            <a:pPr marL="0" indent="0" eaLnBrk="1" hangingPunct="1">
              <a:buFontTx/>
              <a:buChar char="-"/>
            </a:pPr>
            <a:r>
              <a:rPr lang="en-US" smtClean="0">
                <a:latin typeface="Times New Roman" pitchFamily="18" charset="0"/>
              </a:rPr>
              <a:t> lost terminology of “</a:t>
            </a:r>
            <a:r>
              <a:rPr lang="en-US" smtClean="0">
                <a:solidFill>
                  <a:schemeClr val="accent2"/>
                </a:solidFill>
                <a:latin typeface="Times New Roman" pitchFamily="18" charset="0"/>
              </a:rPr>
              <a:t>class label attribute</a:t>
            </a:r>
            <a:r>
              <a:rPr lang="en-US" smtClean="0">
                <a:latin typeface="Times New Roman" pitchFamily="18" charset="0"/>
              </a:rPr>
              <a:t>”, instead we use “</a:t>
            </a:r>
            <a:r>
              <a:rPr lang="en-US" smtClean="0">
                <a:solidFill>
                  <a:schemeClr val="accent2"/>
                </a:solidFill>
                <a:latin typeface="Times New Roman" pitchFamily="18" charset="0"/>
              </a:rPr>
              <a:t>predicted attribute</a:t>
            </a:r>
            <a:r>
              <a:rPr lang="en-US" smtClean="0">
                <a:latin typeface="Times New Roman" pitchFamily="18" charset="0"/>
              </a:rPr>
              <a:t>”</a:t>
            </a:r>
          </a:p>
          <a:p>
            <a:pPr marL="0" indent="0" eaLnBrk="1" hangingPunct="1">
              <a:buFontTx/>
              <a:buChar char="-"/>
            </a:pPr>
            <a:r>
              <a:rPr lang="en-US" smtClean="0">
                <a:latin typeface="Times New Roman" pitchFamily="18" charset="0"/>
              </a:rPr>
              <a:t> viewed as a mapping or function </a:t>
            </a:r>
            <a:r>
              <a:rPr lang="en-US" smtClean="0">
                <a:solidFill>
                  <a:schemeClr val="accent2"/>
                </a:solidFill>
                <a:latin typeface="Times New Roman" pitchFamily="18" charset="0"/>
              </a:rPr>
              <a:t>y = f(X)</a:t>
            </a:r>
          </a:p>
          <a:p>
            <a:pPr marL="0" indent="0" eaLnBrk="1" hangingPunct="1">
              <a:buFontTx/>
              <a:buChar char="-"/>
            </a:pPr>
            <a:r>
              <a:rPr lang="en-US" smtClean="0">
                <a:latin typeface="Times New Roman" pitchFamily="18" charset="0"/>
              </a:rPr>
              <a:t> Example: predict the amount (in dollars) that would be safe for the bank to loan an application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sz="4000" smtClean="0">
                <a:solidFill>
                  <a:srgbClr val="FF0000"/>
                </a:solidFill>
                <a:latin typeface="Times New Roman" pitchFamily="18" charset="0"/>
              </a:rPr>
              <a:t>What is Prediction?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  <a:latin typeface="Times New Roman" pitchFamily="18" charset="0"/>
              </a:rPr>
              <a:t>Supervised &amp; Unsupervised Learning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solidFill>
                  <a:srgbClr val="F83F24"/>
                </a:solidFill>
                <a:latin typeface="Times New Roman" pitchFamily="18" charset="0"/>
              </a:rPr>
              <a:t>Supervised Learning (Classification)</a:t>
            </a:r>
            <a:endParaRPr lang="en-US" sz="28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</a:rPr>
              <a:t>Supervision: The training data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</a:rPr>
              <a:t>New data is classified based on the training set</a:t>
            </a:r>
          </a:p>
          <a:p>
            <a:pPr eaLnBrk="1" hangingPunct="1"/>
            <a:r>
              <a:rPr lang="en-US" sz="2800" dirty="0" smtClean="0">
                <a:solidFill>
                  <a:srgbClr val="F83F24"/>
                </a:solidFill>
                <a:latin typeface="Times New Roman" pitchFamily="18" charset="0"/>
              </a:rPr>
              <a:t>Unsupervised Learning (Clustering)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</a:rPr>
              <a:t>The class labels of training data is unknown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Data Preparation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z="2800" smtClean="0"/>
              <a:t>data cleaning, relevant analysis, data transformation and reduction</a:t>
            </a:r>
          </a:p>
          <a:p>
            <a:pPr eaLnBrk="1" hangingPunct="1">
              <a:buFontTx/>
              <a:buChar char="-"/>
            </a:pPr>
            <a:r>
              <a:rPr lang="en-US" smtClean="0"/>
              <a:t>Comparing classification &amp; prediction method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Accuracy, speed, </a:t>
            </a:r>
            <a:r>
              <a:rPr lang="en-US" altLang="zh-CN" sz="2800" smtClean="0">
                <a:ea typeface="宋体" charset="-122"/>
              </a:rPr>
              <a:t>Robustness, scalability, interpretability</a:t>
            </a:r>
            <a:endParaRPr lang="en-US" sz="2800" smtClean="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noFill/>
        </p:spPr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</a:rPr>
              <a:t>Issue regarding classification &amp; Prediction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4290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Char char="§"/>
            </a:pPr>
            <a:r>
              <a:rPr lang="en-US" dirty="0" smtClean="0"/>
              <a:t>is a data mining technique used to predict the category of categorical data by building a model based on some predictor variables (to classify data). </a:t>
            </a:r>
          </a:p>
          <a:p>
            <a:pPr marL="0" indent="0" algn="just" eaLnBrk="1" hangingPunct="1">
              <a:buFont typeface="Wingdings" pitchFamily="2" charset="2"/>
              <a:buChar char="§"/>
            </a:pPr>
            <a:r>
              <a:rPr lang="en-US" dirty="0" smtClean="0"/>
              <a:t>Predictor variable/attribute is called </a:t>
            </a:r>
            <a:r>
              <a:rPr lang="en-US" dirty="0" smtClean="0">
                <a:solidFill>
                  <a:srgbClr val="FF0000"/>
                </a:solidFill>
              </a:rPr>
              <a:t>class label attribute (predefined class)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</a:rPr>
              <a:t>What is classification?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</a:rPr>
              <a:t>Classification by decision tree induction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What is decision tree?</a:t>
            </a:r>
          </a:p>
          <a:p>
            <a:pPr eaLnBrk="1" hangingPunct="1">
              <a:buFontTx/>
              <a:buChar char="-"/>
            </a:pPr>
            <a:r>
              <a:rPr lang="en-US" sz="2800" dirty="0" smtClean="0"/>
              <a:t>flow chart like tree structure</a:t>
            </a:r>
          </a:p>
          <a:p>
            <a:pPr eaLnBrk="1" hangingPunct="1">
              <a:buFontTx/>
              <a:buChar char="-"/>
            </a:pPr>
            <a:r>
              <a:rPr lang="en-US" sz="2800" dirty="0" smtClean="0"/>
              <a:t>internal node denotes a test on an attribute</a:t>
            </a:r>
          </a:p>
          <a:p>
            <a:pPr eaLnBrk="1" hangingPunct="1">
              <a:buFontTx/>
              <a:buChar char="-"/>
            </a:pPr>
            <a:r>
              <a:rPr lang="en-US" sz="2800" dirty="0" smtClean="0"/>
              <a:t>each branch represents an outcome of the test</a:t>
            </a:r>
          </a:p>
          <a:p>
            <a:pPr eaLnBrk="1" hangingPunct="1">
              <a:buFontTx/>
              <a:buChar char="-"/>
            </a:pPr>
            <a:r>
              <a:rPr lang="en-US" sz="2800" dirty="0" smtClean="0"/>
              <a:t>each leaf node holds a class label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733800"/>
            <a:ext cx="5257800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066800" y="4511675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 dirty="0" smtClean="0"/>
              <a:t>Decision </a:t>
            </a:r>
            <a:r>
              <a:rPr lang="en-US" sz="2000" b="1" dirty="0"/>
              <a:t>tree for the concept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2"/>
                </a:solidFill>
              </a:rPr>
              <a:t>buys computer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</a:rPr>
              <a:t>Why decision tree?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r>
              <a:rPr lang="en-US" dirty="0" smtClean="0">
                <a:latin typeface="Times New Roman" pitchFamily="18" charset="0"/>
              </a:rPr>
              <a:t>Construction does not require any domain knowledge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imes New Roman" pitchFamily="18" charset="0"/>
              </a:rPr>
              <a:t>Can handle high dimensional data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imes New Roman" pitchFamily="18" charset="0"/>
              </a:rPr>
              <a:t>Learning step is simple and fast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imes New Roman" pitchFamily="18" charset="0"/>
              </a:rPr>
              <a:t>In general have good accuracy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imes New Roman" pitchFamily="18" charset="0"/>
              </a:rPr>
              <a:t>People are able to understand decision tree models after a brief explanation</a:t>
            </a:r>
            <a:r>
              <a:rPr lang="en-US" dirty="0" smtClean="0"/>
              <a:t> </a:t>
            </a:r>
            <a:endParaRPr 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</a:rPr>
              <a:t>Example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14450"/>
            <a:ext cx="82296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533400" y="2030413"/>
            <a:ext cx="1789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Discrete-valued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228600" y="3505200"/>
            <a:ext cx="211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Continuous-valued</a:t>
            </a: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533400" y="5078413"/>
            <a:ext cx="1789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Discrete-valued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</a:rPr>
              <a:t>Attribute selection measures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87612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52600" y="6172200"/>
            <a:ext cx="412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Gain, gain ratio and </a:t>
            </a:r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</a:rPr>
              <a:t>Attribute selection measures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Information Gain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the expected information needed to classify a tuple in </a:t>
            </a:r>
            <a:r>
              <a:rPr lang="en-US" i="1" dirty="0" smtClean="0"/>
              <a:t>D : (</a:t>
            </a:r>
            <a:r>
              <a:rPr lang="en-US" dirty="0" smtClean="0"/>
              <a:t>entropy of </a:t>
            </a:r>
            <a:r>
              <a:rPr lang="en-US" i="1" dirty="0" smtClean="0"/>
              <a:t>D)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i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i="1" dirty="0" smtClean="0"/>
              <a:t>Pi = |</a:t>
            </a:r>
            <a:r>
              <a:rPr lang="en-US" i="1" dirty="0" err="1" smtClean="0"/>
              <a:t>C</a:t>
            </a:r>
            <a:r>
              <a:rPr lang="en-US" sz="1800" i="1" dirty="0" err="1" smtClean="0"/>
              <a:t>i,D</a:t>
            </a:r>
            <a:r>
              <a:rPr lang="en-US" i="1" dirty="0" smtClean="0"/>
              <a:t>| / |D|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i="1" dirty="0" smtClean="0"/>
              <a:t>A </a:t>
            </a:r>
            <a:r>
              <a:rPr lang="en-US" dirty="0" smtClean="0"/>
              <a:t>having </a:t>
            </a:r>
            <a:r>
              <a:rPr lang="en-US" i="1" dirty="0" smtClean="0"/>
              <a:t>v </a:t>
            </a:r>
            <a:r>
              <a:rPr lang="en-US" dirty="0" smtClean="0"/>
              <a:t>distinct values, {</a:t>
            </a:r>
            <a:r>
              <a:rPr lang="en-US" i="1" dirty="0" smtClean="0"/>
              <a:t>a</a:t>
            </a:r>
            <a:r>
              <a:rPr lang="en-US" i="1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i="1" baseline="-25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dirty="0" smtClean="0"/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i="1" dirty="0" smtClean="0"/>
              <a:t> D</a:t>
            </a:r>
            <a:r>
              <a:rPr lang="en-US" i="1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i="1" baseline="-25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D</a:t>
            </a:r>
            <a:r>
              <a:rPr lang="en-US" i="1" baseline="-25000" dirty="0" err="1" smtClean="0">
                <a:ea typeface="Arial Unicode MS" pitchFamily="34" charset="-128"/>
                <a:cs typeface="Arial Unicode MS" pitchFamily="34" charset="-128"/>
              </a:rPr>
              <a:t>v</a:t>
            </a:r>
            <a:endParaRPr lang="en-US" i="1" baseline="-25000" dirty="0" smtClean="0"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4929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257800"/>
            <a:ext cx="4191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</a:rPr>
              <a:t>Attribute selection measures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44196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417763"/>
            <a:ext cx="6553200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5259388" y="1905000"/>
            <a:ext cx="2817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(Choose maximum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</a:rPr>
              <a:t>Example A is discrete-valued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57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2286000"/>
            <a:ext cx="46101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384675"/>
            <a:ext cx="73914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685800" y="5181600"/>
            <a:ext cx="6019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ym typeface="Wingdings" pitchFamily="2" charset="2"/>
              </a:rPr>
              <a:t>Grain(income)=0.029, Grain(student)=0.151, Grain(credit_rating)=0.048</a:t>
            </a:r>
          </a:p>
          <a:p>
            <a:pPr>
              <a:spcBef>
                <a:spcPct val="50000"/>
              </a:spcBef>
            </a:pPr>
            <a:r>
              <a:rPr lang="en-US" sz="2400">
                <a:sym typeface="Wingdings" pitchFamily="2" charset="2"/>
              </a:rPr>
              <a:t>Age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3" y="762000"/>
            <a:ext cx="7799387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</a:rPr>
              <a:t>Gain ratio</a:t>
            </a:r>
          </a:p>
        </p:txBody>
      </p:sp>
      <p:pic>
        <p:nvPicPr>
          <p:cNvPr id="5529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301750"/>
            <a:ext cx="3667125" cy="879475"/>
          </a:xfrm>
          <a:noFill/>
        </p:spPr>
      </p:pic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09800"/>
            <a:ext cx="41148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457200" y="3243263"/>
            <a:ext cx="79248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/>
              <a:t>choose </a:t>
            </a:r>
            <a:r>
              <a:rPr lang="en-US" sz="2800">
                <a:solidFill>
                  <a:srgbClr val="FF0000"/>
                </a:solidFill>
              </a:rPr>
              <a:t>maximum</a:t>
            </a:r>
            <a:r>
              <a:rPr lang="en-US" sz="2800"/>
              <a:t> gain ratio</a:t>
            </a:r>
          </a:p>
          <a:p>
            <a:pPr>
              <a:buFont typeface="Wingdings" pitchFamily="2" charset="2"/>
              <a:buChar char="Ø"/>
            </a:pPr>
            <a:r>
              <a:rPr lang="en-US" sz="2800">
                <a:solidFill>
                  <a:schemeClr val="accent2"/>
                </a:solidFill>
              </a:rPr>
              <a:t> Note</a:t>
            </a:r>
            <a:r>
              <a:rPr lang="en-US" sz="2800"/>
              <a:t>, however, that as the split information approaches 0, the ratio becomes unstable.</a:t>
            </a:r>
          </a:p>
          <a:p>
            <a:pPr>
              <a:buFont typeface="Wingdings" pitchFamily="2" charset="2"/>
              <a:buNone/>
            </a:pPr>
            <a:r>
              <a:rPr lang="en-US" sz="2800" b="1"/>
              <a:t>So a constraint is added to avoid this</a:t>
            </a:r>
            <a:r>
              <a:rPr lang="en-US" sz="280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information gain of the test selected must be large—at least as great as the </a:t>
            </a:r>
            <a:r>
              <a:rPr lang="en-US" sz="2800">
                <a:solidFill>
                  <a:srgbClr val="FF0000"/>
                </a:solidFill>
              </a:rPr>
              <a:t>average gain</a:t>
            </a:r>
            <a:r>
              <a:rPr lang="en-US" sz="2800"/>
              <a:t> over all tests examined.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sym typeface="Wingdings" pitchFamily="2" charset="2"/>
              </a:rPr>
              <a:t> GrainRatio(income)= 0.029/0.926 = 0.032</a:t>
            </a:r>
            <a:endParaRPr lang="en-US" smtClean="0">
              <a:latin typeface="Times New Roman" pitchFamily="18" charset="0"/>
            </a:endParaRP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09775"/>
            <a:ext cx="7850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609600" y="1401763"/>
            <a:ext cx="55483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 = income (low, medium, high)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It is 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two-step </a:t>
            </a:r>
            <a:r>
              <a:rPr lang="en-US" dirty="0" smtClean="0">
                <a:latin typeface="Times New Roman" pitchFamily="18" charset="0"/>
              </a:rPr>
              <a:t>process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Model Construction 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learning step or training phase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- build a model to explain the target concept</a:t>
            </a:r>
          </a:p>
          <a:p>
            <a:pPr marL="990600" lvl="1" indent="-533400" eaLnBrk="1" hangingPunct="1">
              <a:buFontTx/>
              <a:buNone/>
            </a:pPr>
            <a:r>
              <a:rPr lang="en-US" dirty="0" smtClean="0"/>
              <a:t> - </a:t>
            </a:r>
            <a:r>
              <a:rPr lang="en-US" sz="3200" dirty="0" smtClean="0">
                <a:latin typeface="Times New Roman" pitchFamily="18" charset="0"/>
              </a:rPr>
              <a:t>model is represented as classification rules, decision trees, or mathematical formulae.</a:t>
            </a:r>
          </a:p>
          <a:p>
            <a:pPr marL="609600" indent="-609600" eaLnBrk="1" hangingPunct="1">
              <a:buFontTx/>
              <a:buAutoNum type="arabicPeriod" startAt="2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Model Usage 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- is used for classifying future or unknown cases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- estimate the accuracy of the model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</a:rPr>
              <a:t>What is classification?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</a:rPr>
              <a:t>Gini Index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i="1" smtClean="0"/>
              <a:t>P</a:t>
            </a:r>
            <a:r>
              <a:rPr lang="en-US" sz="2400" i="1" baseline="-25000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400" i="1" smtClean="0"/>
              <a:t> </a:t>
            </a:r>
            <a:r>
              <a:rPr lang="en-US" sz="2400" smtClean="0"/>
              <a:t>is the probability that a tuple in </a:t>
            </a:r>
            <a:r>
              <a:rPr lang="en-US" sz="2400" i="1" smtClean="0"/>
              <a:t>D </a:t>
            </a:r>
            <a:r>
              <a:rPr lang="en-US" sz="2400" smtClean="0"/>
              <a:t>belongs to class </a:t>
            </a:r>
            <a:r>
              <a:rPr lang="en-US" sz="2400" i="1" smtClean="0"/>
              <a:t>Ci</a:t>
            </a:r>
          </a:p>
          <a:p>
            <a:pPr eaLnBrk="1" hangingPunct="1">
              <a:buFont typeface="Wingdings" pitchFamily="2" charset="2"/>
              <a:buChar char="è"/>
            </a:pPr>
            <a:r>
              <a:rPr lang="en-US" sz="2400" i="1" smtClean="0">
                <a:sym typeface="Wingdings" pitchFamily="2" charset="2"/>
              </a:rPr>
              <a:t>P</a:t>
            </a:r>
            <a:r>
              <a:rPr lang="en-US" sz="2400" i="1" baseline="-25000" smtClean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i</a:t>
            </a:r>
            <a:r>
              <a:rPr lang="en-US" sz="2400" i="1" smtClean="0">
                <a:sym typeface="Wingdings" pitchFamily="2" charset="2"/>
              </a:rPr>
              <a:t> = |C</a:t>
            </a:r>
            <a:r>
              <a:rPr lang="en-US" sz="2400" i="1" baseline="-25000" smtClean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i,D </a:t>
            </a:r>
            <a:r>
              <a:rPr lang="en-US" sz="2400" i="1" smtClean="0">
                <a:sym typeface="Wingdings" pitchFamily="2" charset="2"/>
              </a:rPr>
              <a:t>| / |D|</a:t>
            </a:r>
          </a:p>
          <a:p>
            <a:pPr eaLnBrk="1" hangingPunct="1">
              <a:buFont typeface="Wingdings" pitchFamily="2" charset="2"/>
              <a:buChar char="è"/>
            </a:pPr>
            <a:endParaRPr lang="en-US" sz="2400" i="1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smtClean="0"/>
              <a:t>A is discrete-valued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smtClean="0"/>
              <a:t>        - A : </a:t>
            </a:r>
            <a:r>
              <a:rPr lang="en-US" sz="2400" smtClean="0"/>
              <a:t>{</a:t>
            </a:r>
            <a:r>
              <a:rPr lang="en-US" sz="2400" i="1" smtClean="0"/>
              <a:t>a</a:t>
            </a:r>
            <a:r>
              <a:rPr lang="en-US" sz="2400" smtClean="0"/>
              <a:t>1, </a:t>
            </a:r>
            <a:r>
              <a:rPr lang="en-US" sz="2400" i="1" smtClean="0"/>
              <a:t>a</a:t>
            </a:r>
            <a:r>
              <a:rPr lang="en-US" sz="2400" smtClean="0"/>
              <a:t>2, : : : , </a:t>
            </a:r>
            <a:r>
              <a:rPr lang="en-US" sz="2400" i="1" smtClean="0"/>
              <a:t>av</a:t>
            </a:r>
            <a:r>
              <a:rPr lang="en-US" sz="2400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     - and 2</a:t>
            </a:r>
            <a:r>
              <a:rPr lang="en-US" sz="2400" i="1" smtClean="0"/>
              <a:t>^v - </a:t>
            </a:r>
            <a:r>
              <a:rPr lang="en-US" sz="2400" smtClean="0"/>
              <a:t>2 possible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Ex: income {low, medium, high}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 {low, medium}, {low, high}, {medium, high}, {low}, {medium}, {high}</a:t>
            </a:r>
            <a:endParaRPr lang="en-US" sz="2400" smtClean="0"/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14450"/>
            <a:ext cx="381000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</a:rPr>
              <a:t>Gini Index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Ex: if a binary split on </a:t>
            </a:r>
            <a:r>
              <a:rPr lang="en-US" i="1" smtClean="0"/>
              <a:t>A </a:t>
            </a:r>
            <a:r>
              <a:rPr lang="en-US" smtClean="0"/>
              <a:t>partitions </a:t>
            </a:r>
            <a:r>
              <a:rPr lang="en-US" i="1" smtClean="0"/>
              <a:t>D </a:t>
            </a:r>
            <a:r>
              <a:rPr lang="en-US" smtClean="0"/>
              <a:t>into </a:t>
            </a:r>
            <a:r>
              <a:rPr lang="en-US" i="1" smtClean="0"/>
              <a:t>D</a:t>
            </a:r>
            <a:r>
              <a:rPr lang="en-US" smtClean="0"/>
              <a:t>1 and </a:t>
            </a:r>
            <a:r>
              <a:rPr lang="en-US" i="1" smtClean="0"/>
              <a:t>D</a:t>
            </a:r>
            <a:r>
              <a:rPr lang="en-US" smtClean="0"/>
              <a:t>2, the gini index of </a:t>
            </a:r>
            <a:r>
              <a:rPr lang="en-US" i="1" smtClean="0"/>
              <a:t>D </a:t>
            </a:r>
            <a:r>
              <a:rPr lang="en-US" smtClean="0"/>
              <a:t>given that partitioning is 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7620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609600" y="5059363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 b="1">
                <a:sym typeface="Wingdings" pitchFamily="2" charset="2"/>
              </a:rPr>
              <a:t> Choose the </a:t>
            </a:r>
            <a:r>
              <a:rPr lang="en-US" sz="2400" b="1"/>
              <a:t>subset that gives the </a:t>
            </a:r>
            <a:r>
              <a:rPr lang="en-US" sz="2400" b="1">
                <a:solidFill>
                  <a:schemeClr val="accent2"/>
                </a:solidFill>
              </a:rPr>
              <a:t>minimum gini index</a:t>
            </a:r>
            <a:r>
              <a:rPr lang="en-US" sz="2400" b="1"/>
              <a:t> as splitting subset.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smtClean="0">
                <a:solidFill>
                  <a:srgbClr val="FF0000"/>
                </a:solidFill>
                <a:latin typeface="Times New Roman" pitchFamily="18" charset="0"/>
              </a:rPr>
              <a:t>Gini Index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3352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800" smtClean="0"/>
              <a:t>A is continuous-valued</a:t>
            </a:r>
          </a:p>
          <a:p>
            <a:pPr lvl="1" eaLnBrk="1" hangingPunct="1">
              <a:buFontTx/>
              <a:buChar char="•"/>
            </a:pPr>
            <a:r>
              <a:rPr lang="en-US" sz="2400" smtClean="0"/>
              <a:t>Each possible split point must be considered</a:t>
            </a:r>
          </a:p>
          <a:p>
            <a:pPr lvl="1" eaLnBrk="1" hangingPunct="1">
              <a:buFontTx/>
              <a:buChar char="•"/>
            </a:pPr>
            <a:r>
              <a:rPr lang="en-US" sz="2400" i="1" smtClean="0"/>
              <a:t>D</a:t>
            </a:r>
            <a:r>
              <a:rPr lang="en-US" sz="2400" smtClean="0"/>
              <a:t>1 is the set of tuples in </a:t>
            </a:r>
            <a:r>
              <a:rPr lang="en-US" sz="2400" i="1" smtClean="0"/>
              <a:t>D </a:t>
            </a:r>
            <a:r>
              <a:rPr lang="en-US" sz="2400" smtClean="0"/>
              <a:t>satisfying </a:t>
            </a:r>
          </a:p>
          <a:p>
            <a:pPr lvl="1" eaLnBrk="1" hangingPunct="1">
              <a:buFontTx/>
              <a:buNone/>
            </a:pPr>
            <a:r>
              <a:rPr lang="en-US" sz="2400" i="1" smtClean="0"/>
              <a:t>A </a:t>
            </a:r>
            <a:r>
              <a:rPr lang="en-US" sz="2400" smtClean="0"/>
              <a:t>&lt;= </a:t>
            </a:r>
            <a:r>
              <a:rPr lang="en-US" sz="2400" i="1" smtClean="0"/>
              <a:t>split point</a:t>
            </a:r>
            <a:endParaRPr lang="en-US" sz="2400" smtClean="0"/>
          </a:p>
          <a:p>
            <a:pPr lvl="1" eaLnBrk="1" hangingPunct="1">
              <a:buFontTx/>
              <a:buChar char="•"/>
            </a:pPr>
            <a:r>
              <a:rPr lang="en-US" sz="2400" i="1" smtClean="0"/>
              <a:t>D</a:t>
            </a:r>
            <a:r>
              <a:rPr lang="en-US" sz="2400" smtClean="0"/>
              <a:t>2 is the set of tuples in </a:t>
            </a:r>
            <a:r>
              <a:rPr lang="en-US" sz="2400" i="1" smtClean="0"/>
              <a:t>D </a:t>
            </a:r>
            <a:r>
              <a:rPr lang="en-US" sz="2400" smtClean="0"/>
              <a:t>satisfying </a:t>
            </a:r>
          </a:p>
          <a:p>
            <a:pPr lvl="1" eaLnBrk="1" hangingPunct="1">
              <a:buFontTx/>
              <a:buNone/>
            </a:pPr>
            <a:r>
              <a:rPr lang="en-US" sz="2400" i="1" smtClean="0"/>
              <a:t>A </a:t>
            </a:r>
            <a:r>
              <a:rPr lang="en-US" sz="2400" smtClean="0"/>
              <a:t>&gt; </a:t>
            </a:r>
            <a:r>
              <a:rPr lang="en-US" sz="2400" i="1" smtClean="0"/>
              <a:t>split point</a:t>
            </a:r>
            <a:r>
              <a:rPr lang="en-US" sz="2400" smtClean="0"/>
              <a:t>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smtClean="0"/>
              <a:t>The reduction in impurity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867275"/>
            <a:ext cx="5029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41325" y="5857875"/>
            <a:ext cx="7802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Wingdings" pitchFamily="2" charset="2"/>
              </a:rPr>
              <a:t> </a:t>
            </a:r>
            <a:r>
              <a:rPr lang="en-US" sz="2800"/>
              <a:t>Attribute that maximizes the reduction in impurity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077200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sz="4000" smtClean="0">
                <a:solidFill>
                  <a:srgbClr val="FF0000"/>
                </a:solidFill>
                <a:latin typeface="Times New Roman" pitchFamily="18" charset="0"/>
              </a:rPr>
              <a:t>Example</a:t>
            </a: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62960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Line 5"/>
          <p:cNvSpPr>
            <a:spLocks noChangeShapeType="1"/>
          </p:cNvSpPr>
          <p:nvPr/>
        </p:nvSpPr>
        <p:spPr bwMode="auto">
          <a:xfrm flipV="1">
            <a:off x="3429000" y="990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Line 6"/>
          <p:cNvSpPr>
            <a:spLocks noChangeShapeType="1"/>
          </p:cNvSpPr>
          <p:nvPr/>
        </p:nvSpPr>
        <p:spPr bwMode="auto">
          <a:xfrm flipV="1">
            <a:off x="5029200" y="91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3810000" y="7762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5289550" y="685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6144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22513"/>
            <a:ext cx="8610600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</a:rPr>
              <a:t>Biased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1" y="1447800"/>
            <a:ext cx="8610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Information gain is biased toward multivalued attributes.</a:t>
            </a:r>
          </a:p>
          <a:p>
            <a:r>
              <a:rPr lang="en-US" sz="2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Gain ratio tends to prefer unbalanced splits in which one </a:t>
            </a:r>
          </a:p>
          <a:p>
            <a:r>
              <a:rPr lang="en-US" sz="2800" dirty="0" smtClean="0"/>
              <a:t>   partition is much smaller than the </a:t>
            </a:r>
            <a:r>
              <a:rPr lang="en-US" sz="2800" dirty="0" smtClean="0"/>
              <a:t>others.</a:t>
            </a:r>
            <a:endParaRPr lang="en-US" sz="2800" dirty="0" smtClean="0"/>
          </a:p>
          <a:p>
            <a:r>
              <a:rPr lang="en-US" sz="2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Gini</a:t>
            </a:r>
            <a:r>
              <a:rPr lang="en-US" sz="2800" dirty="0" smtClean="0"/>
              <a:t> index is biased toward multivalued and has difficulty </a:t>
            </a:r>
          </a:p>
          <a:p>
            <a:r>
              <a:rPr lang="en-US" sz="2800" dirty="0" smtClean="0"/>
              <a:t>   when the number of classes is large.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4000" smtClean="0">
                <a:solidFill>
                  <a:srgbClr val="FF0000"/>
                </a:solidFill>
                <a:latin typeface="Times New Roman" pitchFamily="18" charset="0"/>
              </a:rPr>
              <a:t>Tree Pruning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</a:rPr>
              <a:t>When a decision tree is built, many of the branches will reflect anomalies in the training data due to noise or outliers. Tree pruning methods address this problem of </a:t>
            </a:r>
            <a:r>
              <a:rPr lang="en-US" sz="2800" i="1" smtClean="0">
                <a:latin typeface="Times New Roman" pitchFamily="18" charset="0"/>
              </a:rPr>
              <a:t>overfitting </a:t>
            </a:r>
            <a:r>
              <a:rPr lang="en-US" sz="2800" smtClean="0">
                <a:latin typeface="Times New Roman" pitchFamily="18" charset="0"/>
              </a:rPr>
              <a:t>the data.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</a:rPr>
              <a:t>There are </a:t>
            </a:r>
            <a:r>
              <a:rPr lang="en-US" sz="2800" smtClean="0">
                <a:solidFill>
                  <a:schemeClr val="accent2"/>
                </a:solidFill>
                <a:latin typeface="Times New Roman" pitchFamily="18" charset="0"/>
              </a:rPr>
              <a:t>two common approaches</a:t>
            </a:r>
            <a:r>
              <a:rPr lang="en-US" sz="2800" smtClean="0">
                <a:latin typeface="Times New Roman" pitchFamily="18" charset="0"/>
              </a:rPr>
              <a:t> for tree pruning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solidFill>
                  <a:schemeClr val="accent2"/>
                </a:solidFill>
                <a:latin typeface="Times New Roman" pitchFamily="18" charset="0"/>
              </a:rPr>
              <a:t>Pre-pruning (early stopping rule)</a:t>
            </a:r>
            <a:r>
              <a:rPr lang="en-US" smtClean="0">
                <a:latin typeface="Times New Roman" pitchFamily="18" charset="0"/>
              </a:rPr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</a:rPr>
              <a:t>the tree is “pruned” by halting its construction early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</a:rPr>
              <a:t>Or stop algorithm before it becomes a fully grown tree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</a:rPr>
              <a:t>Most popular test: chi-squared test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Post-pruning</a:t>
            </a:r>
          </a:p>
          <a:p>
            <a:pPr lvl="2" eaLnBrk="1" hangingPunct="1"/>
            <a:r>
              <a:rPr lang="en-US" sz="2800" smtClean="0"/>
              <a:t>removes sub-trees from a “</a:t>
            </a:r>
            <a:r>
              <a:rPr lang="en-US" sz="2800" smtClean="0">
                <a:solidFill>
                  <a:schemeClr val="accent2"/>
                </a:solidFill>
              </a:rPr>
              <a:t>fully grown</a:t>
            </a:r>
            <a:r>
              <a:rPr lang="en-US" sz="2800" smtClean="0"/>
              <a:t>” tree: get a sequence of progressively pruned trees</a:t>
            </a:r>
          </a:p>
          <a:p>
            <a:pPr lvl="2" eaLnBrk="1" hangingPunct="1"/>
            <a:r>
              <a:rPr lang="en-US" sz="2800" smtClean="0"/>
              <a:t>Possible strategies: error estimation, significance testing, MDL pruning</a:t>
            </a:r>
          </a:p>
          <a:p>
            <a:pPr lvl="2" eaLnBrk="1" hangingPunct="1"/>
            <a:r>
              <a:rPr lang="en-US" sz="2800" smtClean="0"/>
              <a:t>preferred in practice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4000" smtClean="0">
                <a:solidFill>
                  <a:srgbClr val="FF0000"/>
                </a:solidFill>
                <a:latin typeface="Times New Roman" pitchFamily="18" charset="0"/>
              </a:rPr>
              <a:t>Tree Pruning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</a:rPr>
              <a:t>Example..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447800"/>
            <a:ext cx="8477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553200" cy="471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1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2296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600200" y="5715000"/>
            <a:ext cx="283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Loan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2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393825"/>
            <a:ext cx="850582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1371600" y="21336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6248400" y="21336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a Decision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371600"/>
            <a:ext cx="3587750" cy="4311650"/>
            <a:chOff x="288" y="951"/>
            <a:chExt cx="2260" cy="2716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p:oleObj spid="_x0000_s25602" name="Document" r:id="rId3" imgW="5405040" imgH="5780160" progId="Word.Document.8">
                <p:embed/>
              </p:oleObj>
            </a:graphicData>
          </a:graphic>
        </p:graphicFrame>
        <p:sp>
          <p:nvSpPr>
            <p:cNvPr id="3106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categorical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3107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categorical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3108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continuous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3109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class</a:t>
              </a:r>
              <a:endParaRPr lang="en-US" sz="1600">
                <a:solidFill>
                  <a:schemeClr val="bg2"/>
                </a:solidFill>
              </a:endParaRPr>
            </a:p>
          </p:txBody>
        </p:sp>
      </p:grp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12"/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13"/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4"/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Text Box 15"/>
          <p:cNvSpPr txBox="1">
            <a:spLocks noChangeArrowheads="1"/>
          </p:cNvSpPr>
          <p:nvPr/>
        </p:nvSpPr>
        <p:spPr bwMode="auto">
          <a:xfrm>
            <a:off x="5788025" y="27209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84" name="Text Box 16"/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85" name="Text Box 17"/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86" name="AutoShape 18"/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9"/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88" name="AutoShape 20"/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Text Box 21"/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0" name="AutoShape 22"/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23"/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3092" name="AutoShape 24"/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Text Box 25"/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4" name="Text Box 26"/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5" name="Text Box 27"/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6" name="Text Box 28"/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097" name="Text Box 29"/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8" name="Text Box 30"/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9" name="Text Box 31"/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100" name="Text Box 32"/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3101" name="Line 33"/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AutoShape 34"/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5"/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Text Box 36"/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Training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3105" name="Text Box 37"/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Model:  Decision Tree</a:t>
            </a:r>
            <a:endParaRPr lang="en-US" sz="20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 of Decision Tree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7200" y="2133600"/>
          <a:ext cx="3565525" cy="3687763"/>
        </p:xfrm>
        <a:graphic>
          <a:graphicData uri="http://schemas.openxmlformats.org/presentationml/2006/ole">
            <p:oleObj spid="_x0000_s26626" name="Document" r:id="rId3" imgW="5405040" imgH="5780160" progId="Word.Document.8">
              <p:embed/>
            </p:oleObj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 rot="-2416809">
            <a:off x="1066800" y="1509713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</a:rPr>
              <a:t>categorical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 rot="-2416809">
            <a:off x="1752600" y="1509713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</a:rPr>
              <a:t>categorical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 rot="-2416809">
            <a:off x="2590800" y="1509713"/>
            <a:ext cx="12779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</a:rPr>
              <a:t>continuous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 rot="-2416809">
            <a:off x="3352800" y="1662113"/>
            <a:ext cx="692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</a:rPr>
              <a:t>class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6203950" y="24701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4127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4120" name="Text Box 25"/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21" name="Text Box 26"/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22" name="Text Box 27"/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123" name="Text Box 28"/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24" name="Text Box 29"/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25" name="Text Box 30"/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26" name="Text Box 37"/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Tree Classification Task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p:oleObj spid="_x0000_s27650" name="Visio" r:id="rId3" imgW="8424875" imgH="6279741" progId="Visio.Drawing.11">
              <p:embed/>
            </p:oleObj>
          </a:graphicData>
        </a:graphic>
      </p:graphicFrame>
      <p:sp>
        <p:nvSpPr>
          <p:cNvPr id="5124" name="Line 4"/>
          <p:cNvSpPr>
            <a:spLocks noChangeShapeType="1"/>
          </p:cNvSpPr>
          <p:nvPr/>
        </p:nvSpPr>
        <p:spPr bwMode="auto">
          <a:xfrm flipH="1" flipV="1">
            <a:off x="6019800" y="47244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086600" y="41148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1043</Words>
  <Application>Microsoft Office PowerPoint</Application>
  <PresentationFormat>On-screen Show (4:3)</PresentationFormat>
  <Paragraphs>256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Office Theme</vt:lpstr>
      <vt:lpstr>Document</vt:lpstr>
      <vt:lpstr>Visio</vt:lpstr>
      <vt:lpstr>Slide 1</vt:lpstr>
      <vt:lpstr>What is classification? </vt:lpstr>
      <vt:lpstr>What is classification? </vt:lpstr>
      <vt:lpstr>Example</vt:lpstr>
      <vt:lpstr>Step 1</vt:lpstr>
      <vt:lpstr>Step 2</vt:lpstr>
      <vt:lpstr>Example of a Decision Tree</vt:lpstr>
      <vt:lpstr>Another Example of Decision Tree</vt:lpstr>
      <vt:lpstr>Decision Tree Classification Task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What is Prediction?</vt:lpstr>
      <vt:lpstr>Supervised &amp; Unsupervised Learning</vt:lpstr>
      <vt:lpstr>Issue regarding classification &amp; Prediction</vt:lpstr>
      <vt:lpstr>Classification by decision tree induction</vt:lpstr>
      <vt:lpstr>Why decision tree?</vt:lpstr>
      <vt:lpstr>Example</vt:lpstr>
      <vt:lpstr>Attribute selection measures</vt:lpstr>
      <vt:lpstr>Attribute selection measures</vt:lpstr>
      <vt:lpstr>Attribute selection measures</vt:lpstr>
      <vt:lpstr>Example A is discrete-valued</vt:lpstr>
      <vt:lpstr>Slide 27</vt:lpstr>
      <vt:lpstr>Gain ratio</vt:lpstr>
      <vt:lpstr>Example</vt:lpstr>
      <vt:lpstr>Gini Index</vt:lpstr>
      <vt:lpstr>Gini Index</vt:lpstr>
      <vt:lpstr>Gini Index</vt:lpstr>
      <vt:lpstr>Slide 33</vt:lpstr>
      <vt:lpstr>Example</vt:lpstr>
      <vt:lpstr>Biased</vt:lpstr>
      <vt:lpstr>Tree Pruning</vt:lpstr>
      <vt:lpstr>Tree Pruning</vt:lpstr>
      <vt:lpstr>Example..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Suresh</dc:creator>
  <cp:lastModifiedBy>Suresh Pokharel</cp:lastModifiedBy>
  <cp:revision>39</cp:revision>
  <dcterms:created xsi:type="dcterms:W3CDTF">2006-08-16T00:00:00Z</dcterms:created>
  <dcterms:modified xsi:type="dcterms:W3CDTF">2010-08-25T06:10:42Z</dcterms:modified>
</cp:coreProperties>
</file>