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3"/>
  </p:notesMasterIdLst>
  <p:handoutMasterIdLst>
    <p:handoutMasterId r:id="rId54"/>
  </p:handoutMasterIdLst>
  <p:sldIdLst>
    <p:sldId id="267" r:id="rId2"/>
    <p:sldId id="256" r:id="rId3"/>
    <p:sldId id="257" r:id="rId4"/>
    <p:sldId id="264" r:id="rId5"/>
    <p:sldId id="266" r:id="rId6"/>
    <p:sldId id="259" r:id="rId7"/>
    <p:sldId id="260" r:id="rId8"/>
    <p:sldId id="289" r:id="rId9"/>
    <p:sldId id="258" r:id="rId10"/>
    <p:sldId id="283" r:id="rId11"/>
    <p:sldId id="282" r:id="rId12"/>
    <p:sldId id="299" r:id="rId13"/>
    <p:sldId id="300" r:id="rId14"/>
    <p:sldId id="262" r:id="rId15"/>
    <p:sldId id="265" r:id="rId16"/>
    <p:sldId id="261" r:id="rId17"/>
    <p:sldId id="263" r:id="rId18"/>
    <p:sldId id="305" r:id="rId19"/>
    <p:sldId id="306" r:id="rId20"/>
    <p:sldId id="287" r:id="rId21"/>
    <p:sldId id="286" r:id="rId22"/>
    <p:sldId id="304" r:id="rId23"/>
    <p:sldId id="285" r:id="rId24"/>
    <p:sldId id="309" r:id="rId25"/>
    <p:sldId id="284" r:id="rId26"/>
    <p:sldId id="301" r:id="rId27"/>
    <p:sldId id="302" r:id="rId28"/>
    <p:sldId id="303" r:id="rId29"/>
    <p:sldId id="307" r:id="rId30"/>
    <p:sldId id="277" r:id="rId31"/>
    <p:sldId id="278" r:id="rId32"/>
    <p:sldId id="270" r:id="rId33"/>
    <p:sldId id="280" r:id="rId34"/>
    <p:sldId id="279" r:id="rId35"/>
    <p:sldId id="281" r:id="rId36"/>
    <p:sldId id="271" r:id="rId37"/>
    <p:sldId id="272" r:id="rId38"/>
    <p:sldId id="288" r:id="rId39"/>
    <p:sldId id="273" r:id="rId40"/>
    <p:sldId id="274" r:id="rId41"/>
    <p:sldId id="275" r:id="rId42"/>
    <p:sldId id="276" r:id="rId43"/>
    <p:sldId id="290" r:id="rId44"/>
    <p:sldId id="293" r:id="rId45"/>
    <p:sldId id="294" r:id="rId46"/>
    <p:sldId id="291" r:id="rId47"/>
    <p:sldId id="295" r:id="rId48"/>
    <p:sldId id="296" r:id="rId49"/>
    <p:sldId id="298" r:id="rId50"/>
    <p:sldId id="297" r:id="rId51"/>
    <p:sldId id="292" r:id="rId52"/>
  </p:sldIdLst>
  <p:sldSz cx="6858000" cy="9906000" type="A4"/>
  <p:notesSz cx="6858000" cy="9667875"/>
  <p:defaultTextStyle>
    <a:defPPr>
      <a:defRPr lang="el-GR"/>
    </a:defPPr>
    <a:lvl1pPr algn="l" rtl="0" fontAlgn="base">
      <a:spcBef>
        <a:spcPct val="0"/>
      </a:spcBef>
      <a:spcAft>
        <a:spcPct val="0"/>
      </a:spcAft>
      <a:defRPr sz="1000" kern="1200">
        <a:solidFill>
          <a:schemeClr val="tx1"/>
        </a:solidFill>
        <a:latin typeface="Tahoma" pitchFamily="34" charset="0"/>
        <a:ea typeface="+mn-ea"/>
        <a:cs typeface="+mn-cs"/>
      </a:defRPr>
    </a:lvl1pPr>
    <a:lvl2pPr marL="457200" algn="l" rtl="0" fontAlgn="base">
      <a:spcBef>
        <a:spcPct val="0"/>
      </a:spcBef>
      <a:spcAft>
        <a:spcPct val="0"/>
      </a:spcAft>
      <a:defRPr sz="1000" kern="1200">
        <a:solidFill>
          <a:schemeClr val="tx1"/>
        </a:solidFill>
        <a:latin typeface="Tahoma" pitchFamily="34" charset="0"/>
        <a:ea typeface="+mn-ea"/>
        <a:cs typeface="+mn-cs"/>
      </a:defRPr>
    </a:lvl2pPr>
    <a:lvl3pPr marL="914400" algn="l" rtl="0" fontAlgn="base">
      <a:spcBef>
        <a:spcPct val="0"/>
      </a:spcBef>
      <a:spcAft>
        <a:spcPct val="0"/>
      </a:spcAft>
      <a:defRPr sz="1000" kern="1200">
        <a:solidFill>
          <a:schemeClr val="tx1"/>
        </a:solidFill>
        <a:latin typeface="Tahoma" pitchFamily="34" charset="0"/>
        <a:ea typeface="+mn-ea"/>
        <a:cs typeface="+mn-cs"/>
      </a:defRPr>
    </a:lvl3pPr>
    <a:lvl4pPr marL="1371600" algn="l" rtl="0" fontAlgn="base">
      <a:spcBef>
        <a:spcPct val="0"/>
      </a:spcBef>
      <a:spcAft>
        <a:spcPct val="0"/>
      </a:spcAft>
      <a:defRPr sz="1000" kern="1200">
        <a:solidFill>
          <a:schemeClr val="tx1"/>
        </a:solidFill>
        <a:latin typeface="Tahoma" pitchFamily="34" charset="0"/>
        <a:ea typeface="+mn-ea"/>
        <a:cs typeface="+mn-cs"/>
      </a:defRPr>
    </a:lvl4pPr>
    <a:lvl5pPr marL="1828800" algn="l" rtl="0" fontAlgn="base">
      <a:spcBef>
        <a:spcPct val="0"/>
      </a:spcBef>
      <a:spcAft>
        <a:spcPct val="0"/>
      </a:spcAft>
      <a:defRPr sz="1000" kern="1200">
        <a:solidFill>
          <a:schemeClr val="tx1"/>
        </a:solidFill>
        <a:latin typeface="Tahoma" pitchFamily="34" charset="0"/>
        <a:ea typeface="+mn-ea"/>
        <a:cs typeface="+mn-cs"/>
      </a:defRPr>
    </a:lvl5pPr>
    <a:lvl6pPr marL="2286000" algn="l" defTabSz="914400" rtl="0" eaLnBrk="1" latinLnBrk="0" hangingPunct="1">
      <a:defRPr sz="1000" kern="1200">
        <a:solidFill>
          <a:schemeClr val="tx1"/>
        </a:solidFill>
        <a:latin typeface="Tahoma" pitchFamily="34" charset="0"/>
        <a:ea typeface="+mn-ea"/>
        <a:cs typeface="+mn-cs"/>
      </a:defRPr>
    </a:lvl6pPr>
    <a:lvl7pPr marL="2743200" algn="l" defTabSz="914400" rtl="0" eaLnBrk="1" latinLnBrk="0" hangingPunct="1">
      <a:defRPr sz="1000" kern="1200">
        <a:solidFill>
          <a:schemeClr val="tx1"/>
        </a:solidFill>
        <a:latin typeface="Tahoma" pitchFamily="34" charset="0"/>
        <a:ea typeface="+mn-ea"/>
        <a:cs typeface="+mn-cs"/>
      </a:defRPr>
    </a:lvl7pPr>
    <a:lvl8pPr marL="3200400" algn="l" defTabSz="914400" rtl="0" eaLnBrk="1" latinLnBrk="0" hangingPunct="1">
      <a:defRPr sz="1000" kern="1200">
        <a:solidFill>
          <a:schemeClr val="tx1"/>
        </a:solidFill>
        <a:latin typeface="Tahoma" pitchFamily="34" charset="0"/>
        <a:ea typeface="+mn-ea"/>
        <a:cs typeface="+mn-cs"/>
      </a:defRPr>
    </a:lvl8pPr>
    <a:lvl9pPr marL="3657600" algn="l" defTabSz="914400" rtl="0" eaLnBrk="1" latinLnBrk="0" hangingPunct="1">
      <a:defRPr sz="1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99FF"/>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p:scale>
          <a:sx n="100" d="100"/>
          <a:sy n="100" d="100"/>
        </p:scale>
        <p:origin x="-1800" y="2226"/>
      </p:cViewPr>
      <p:guideLst>
        <p:guide orient="horz" pos="3120"/>
        <p:guide pos="216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l-GR"/>
          </a:p>
        </p:txBody>
      </p:sp>
      <p:sp>
        <p:nvSpPr>
          <p:cNvPr id="45059" name="Rectangle 3"/>
          <p:cNvSpPr>
            <a:spLocks noGrp="1" noChangeArrowheads="1"/>
          </p:cNvSpPr>
          <p:nvPr>
            <p:ph type="dt" sz="quarter" idx="1"/>
          </p:nvPr>
        </p:nvSpPr>
        <p:spPr bwMode="auto">
          <a:xfrm>
            <a:off x="388620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l-GR"/>
          </a:p>
        </p:txBody>
      </p:sp>
      <p:sp>
        <p:nvSpPr>
          <p:cNvPr id="45060" name="Rectangle 4"/>
          <p:cNvSpPr>
            <a:spLocks noGrp="1" noChangeArrowheads="1"/>
          </p:cNvSpPr>
          <p:nvPr>
            <p:ph type="ftr" sz="quarter" idx="2"/>
          </p:nvPr>
        </p:nvSpPr>
        <p:spPr bwMode="auto">
          <a:xfrm>
            <a:off x="0" y="9183688"/>
            <a:ext cx="2971800" cy="484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l-GR"/>
          </a:p>
        </p:txBody>
      </p:sp>
      <p:sp>
        <p:nvSpPr>
          <p:cNvPr id="45061" name="Rectangle 5"/>
          <p:cNvSpPr>
            <a:spLocks noGrp="1" noChangeArrowheads="1"/>
          </p:cNvSpPr>
          <p:nvPr>
            <p:ph type="sldNum" sz="quarter" idx="3"/>
          </p:nvPr>
        </p:nvSpPr>
        <p:spPr bwMode="auto">
          <a:xfrm>
            <a:off x="3886200" y="9183688"/>
            <a:ext cx="2971800" cy="484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ED58B9-AE9B-473C-8481-A41C778820E2}" type="slidenum">
              <a:rPr lang="el-GR"/>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46084" name="Rectangle 4"/>
          <p:cNvSpPr>
            <a:spLocks noChangeArrowheads="1" noTextEdit="1"/>
          </p:cNvSpPr>
          <p:nvPr>
            <p:ph type="sldImg" idx="2"/>
          </p:nvPr>
        </p:nvSpPr>
        <p:spPr bwMode="auto">
          <a:xfrm>
            <a:off x="2189163" y="762000"/>
            <a:ext cx="2479675" cy="35814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6086" name="Rectangle 6"/>
          <p:cNvSpPr>
            <a:spLocks noGrp="1" noChangeArrowheads="1"/>
          </p:cNvSpPr>
          <p:nvPr>
            <p:ph type="ftr" sz="quarter" idx="4"/>
          </p:nvPr>
        </p:nvSpPr>
        <p:spPr bwMode="auto">
          <a:xfrm>
            <a:off x="0" y="9220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46087" name="Rectangle 7"/>
          <p:cNvSpPr>
            <a:spLocks noGrp="1" noChangeArrowheads="1"/>
          </p:cNvSpPr>
          <p:nvPr>
            <p:ph type="sldNum" sz="quarter" idx="5"/>
          </p:nvPr>
        </p:nvSpPr>
        <p:spPr bwMode="auto">
          <a:xfrm>
            <a:off x="3886200" y="9220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B6EAAA-70B3-4DEA-9EC5-342C644BE254}"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85" name="Picture 17" descr="ncttlogo"/>
          <p:cNvPicPr>
            <a:picLocks noChangeAspect="1" noChangeArrowheads="1"/>
          </p:cNvPicPr>
          <p:nvPr userDrawn="1"/>
        </p:nvPicPr>
        <p:blipFill>
          <a:blip r:embed="rId2" cstate="print"/>
          <a:srcRect/>
          <a:stretch>
            <a:fillRect/>
          </a:stretch>
        </p:blipFill>
        <p:spPr bwMode="auto">
          <a:xfrm>
            <a:off x="-152400" y="3427413"/>
            <a:ext cx="2571750" cy="2625725"/>
          </a:xfrm>
          <a:prstGeom prst="rect">
            <a:avLst/>
          </a:prstGeom>
          <a:noFill/>
        </p:spPr>
      </p:pic>
      <p:grpSp>
        <p:nvGrpSpPr>
          <p:cNvPr id="7170" name="Group 2"/>
          <p:cNvGrpSpPr>
            <a:grpSpLocks/>
          </p:cNvGrpSpPr>
          <p:nvPr/>
        </p:nvGrpSpPr>
        <p:grpSpPr bwMode="auto">
          <a:xfrm>
            <a:off x="0" y="3522663"/>
            <a:ext cx="6756400" cy="1519237"/>
            <a:chOff x="0" y="1536"/>
            <a:chExt cx="5675" cy="663"/>
          </a:xfrm>
        </p:grpSpPr>
        <p:grpSp>
          <p:nvGrpSpPr>
            <p:cNvPr id="7171" name="Group 3"/>
            <p:cNvGrpSpPr>
              <a:grpSpLocks/>
            </p:cNvGrpSpPr>
            <p:nvPr/>
          </p:nvGrpSpPr>
          <p:grpSpPr bwMode="auto">
            <a:xfrm>
              <a:off x="183" y="1604"/>
              <a:ext cx="448" cy="299"/>
              <a:chOff x="720" y="336"/>
              <a:chExt cx="624" cy="432"/>
            </a:xfrm>
          </p:grpSpPr>
          <p:sp>
            <p:nvSpPr>
              <p:cNvPr id="717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717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7174" name="Group 6"/>
            <p:cNvGrpSpPr>
              <a:grpSpLocks/>
            </p:cNvGrpSpPr>
            <p:nvPr/>
          </p:nvGrpSpPr>
          <p:grpSpPr bwMode="auto">
            <a:xfrm>
              <a:off x="261" y="1870"/>
              <a:ext cx="465" cy="299"/>
              <a:chOff x="912" y="2640"/>
              <a:chExt cx="672" cy="432"/>
            </a:xfrm>
          </p:grpSpPr>
          <p:sp>
            <p:nvSpPr>
              <p:cNvPr id="7175"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717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17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717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717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7180" name="Rectangle 12"/>
          <p:cNvSpPr>
            <a:spLocks noGrp="1" noChangeArrowheads="1"/>
          </p:cNvSpPr>
          <p:nvPr>
            <p:ph type="ctrTitle"/>
          </p:nvPr>
        </p:nvSpPr>
        <p:spPr>
          <a:xfrm>
            <a:off x="742950" y="2641600"/>
            <a:ext cx="5829300" cy="1651000"/>
          </a:xfrm>
        </p:spPr>
        <p:txBody>
          <a:bodyPr/>
          <a:lstStyle>
            <a:lvl1pPr>
              <a:defRPr/>
            </a:lvl1pPr>
          </a:lstStyle>
          <a:p>
            <a:r>
              <a:rPr lang="el-GR"/>
              <a:t>Click to edit Master title style</a:t>
            </a:r>
          </a:p>
        </p:txBody>
      </p:sp>
      <p:sp>
        <p:nvSpPr>
          <p:cNvPr id="7181" name="Rectangle 13"/>
          <p:cNvSpPr>
            <a:spLocks noGrp="1" noChangeArrowheads="1"/>
          </p:cNvSpPr>
          <p:nvPr>
            <p:ph type="subTitle" idx="1"/>
          </p:nvPr>
        </p:nvSpPr>
        <p:spPr>
          <a:xfrm>
            <a:off x="1028700" y="5613400"/>
            <a:ext cx="4800600" cy="2532063"/>
          </a:xfrm>
        </p:spPr>
        <p:txBody>
          <a:bodyPr/>
          <a:lstStyle>
            <a:lvl1pPr marL="0" indent="0" algn="ctr">
              <a:buFont typeface="Wingdings" pitchFamily="2" charset="2"/>
              <a:buNone/>
              <a:defRPr/>
            </a:lvl1pPr>
          </a:lstStyle>
          <a:p>
            <a:r>
              <a:rPr lang="el-GR"/>
              <a:t>Click to edit Master subtitle style</a:t>
            </a:r>
          </a:p>
        </p:txBody>
      </p:sp>
      <p:sp>
        <p:nvSpPr>
          <p:cNvPr id="7182" name="Rectangle 14"/>
          <p:cNvSpPr>
            <a:spLocks noGrp="1" noChangeArrowheads="1"/>
          </p:cNvSpPr>
          <p:nvPr>
            <p:ph type="dt" sz="half" idx="2"/>
          </p:nvPr>
        </p:nvSpPr>
        <p:spPr>
          <a:xfrm>
            <a:off x="742950" y="9024938"/>
            <a:ext cx="1428750" cy="660400"/>
          </a:xfrm>
        </p:spPr>
        <p:txBody>
          <a:bodyPr/>
          <a:lstStyle>
            <a:lvl1pPr>
              <a:defRPr>
                <a:solidFill>
                  <a:schemeClr val="bg2"/>
                </a:solidFill>
              </a:defRPr>
            </a:lvl1pPr>
          </a:lstStyle>
          <a:p>
            <a:endParaRPr lang="en-GB"/>
          </a:p>
        </p:txBody>
      </p:sp>
      <p:sp>
        <p:nvSpPr>
          <p:cNvPr id="7183" name="Rectangle 15"/>
          <p:cNvSpPr>
            <a:spLocks noGrp="1" noChangeArrowheads="1"/>
          </p:cNvSpPr>
          <p:nvPr>
            <p:ph type="ftr" sz="quarter" idx="3"/>
          </p:nvPr>
        </p:nvSpPr>
        <p:spPr>
          <a:xfrm>
            <a:off x="2571750" y="9024938"/>
            <a:ext cx="2171700" cy="660400"/>
          </a:xfrm>
        </p:spPr>
        <p:txBody>
          <a:bodyPr/>
          <a:lstStyle>
            <a:lvl1pPr>
              <a:defRPr>
                <a:solidFill>
                  <a:schemeClr val="bg2"/>
                </a:solidFill>
              </a:defRPr>
            </a:lvl1pPr>
          </a:lstStyle>
          <a:p>
            <a:endParaRPr lang="en-GB"/>
          </a:p>
        </p:txBody>
      </p:sp>
      <p:sp>
        <p:nvSpPr>
          <p:cNvPr id="7184" name="Rectangle 16"/>
          <p:cNvSpPr>
            <a:spLocks noGrp="1" noChangeArrowheads="1"/>
          </p:cNvSpPr>
          <p:nvPr>
            <p:ph type="sldNum" sz="quarter" idx="4"/>
          </p:nvPr>
        </p:nvSpPr>
        <p:spPr>
          <a:xfrm>
            <a:off x="5143500" y="9024938"/>
            <a:ext cx="1428750" cy="660400"/>
          </a:xfrm>
        </p:spPr>
        <p:txBody>
          <a:bodyPr/>
          <a:lstStyle>
            <a:lvl1pPr>
              <a:defRPr>
                <a:solidFill>
                  <a:schemeClr val="bg2"/>
                </a:solidFill>
              </a:defRPr>
            </a:lvl1pPr>
          </a:lstStyle>
          <a:p>
            <a:fld id="{283D0DA8-2F3F-4263-AAF6-16C01B160529}" type="slidenum">
              <a:rPr lang="en-GB"/>
              <a:pPr/>
              <a:t>‹#›</a:t>
            </a:fld>
            <a:endParaRPr lang="en-GB"/>
          </a:p>
        </p:txBody>
      </p:sp>
      <p:pic>
        <p:nvPicPr>
          <p:cNvPr id="7186" name="Picture 18" descr="tei_stamp"/>
          <p:cNvPicPr>
            <a:picLocks noChangeAspect="1" noChangeArrowheads="1"/>
          </p:cNvPicPr>
          <p:nvPr userDrawn="1"/>
        </p:nvPicPr>
        <p:blipFill>
          <a:blip r:embed="rId3" cstate="print"/>
          <a:srcRect/>
          <a:stretch>
            <a:fillRect/>
          </a:stretch>
        </p:blipFill>
        <p:spPr bwMode="auto">
          <a:xfrm>
            <a:off x="5562600" y="0"/>
            <a:ext cx="1295400" cy="1192213"/>
          </a:xfrm>
          <a:prstGeom prst="rect">
            <a:avLst/>
          </a:prstGeom>
          <a:noFill/>
        </p:spPr>
      </p:pic>
      <p:sp>
        <p:nvSpPr>
          <p:cNvPr id="7187" name="Rectangle 19"/>
          <p:cNvSpPr>
            <a:spLocks noChangeArrowheads="1"/>
          </p:cNvSpPr>
          <p:nvPr userDrawn="1"/>
        </p:nvSpPr>
        <p:spPr bwMode="auto">
          <a:xfrm>
            <a:off x="6553200" y="1066800"/>
            <a:ext cx="304800" cy="152400"/>
          </a:xfrm>
          <a:prstGeom prst="rect">
            <a:avLst/>
          </a:prstGeom>
          <a:solidFill>
            <a:schemeClr val="bg1"/>
          </a:solidFill>
          <a:ln w="9525">
            <a:noFill/>
            <a:miter lim="800000"/>
            <a:headEnd/>
            <a:tailEnd/>
          </a:ln>
          <a:effectLst/>
        </p:spPr>
        <p:txBody>
          <a:bodyPr wrap="none" anchor="ctr"/>
          <a:lstStyle/>
          <a:p>
            <a:endParaRPr lang="en-US"/>
          </a:p>
        </p:txBody>
      </p:sp>
      <p:sp>
        <p:nvSpPr>
          <p:cNvPr id="7188" name="Text Box 20"/>
          <p:cNvSpPr txBox="1">
            <a:spLocks noChangeArrowheads="1"/>
          </p:cNvSpPr>
          <p:nvPr userDrawn="1"/>
        </p:nvSpPr>
        <p:spPr bwMode="auto">
          <a:xfrm>
            <a:off x="1371600" y="150813"/>
            <a:ext cx="4191000" cy="1362075"/>
          </a:xfrm>
          <a:prstGeom prst="rect">
            <a:avLst/>
          </a:prstGeom>
          <a:noFill/>
          <a:ln w="9525">
            <a:noFill/>
            <a:miter lim="800000"/>
            <a:headEnd/>
            <a:tailEnd/>
          </a:ln>
          <a:effectLst/>
        </p:spPr>
        <p:txBody>
          <a:bodyPr>
            <a:spAutoFit/>
          </a:bodyPr>
          <a:lstStyle/>
          <a:p>
            <a:pPr>
              <a:spcBef>
                <a:spcPct val="50000"/>
              </a:spcBef>
            </a:pPr>
            <a:r>
              <a:rPr lang="en-US" sz="1400"/>
              <a:t>Technological Educational Institute Of Crete</a:t>
            </a:r>
          </a:p>
          <a:p>
            <a:pPr>
              <a:spcBef>
                <a:spcPct val="50000"/>
              </a:spcBef>
            </a:pPr>
            <a:r>
              <a:rPr lang="en-US" sz="1400"/>
              <a:t>Department Of Applied Informatics and Multimedia</a:t>
            </a:r>
          </a:p>
          <a:p>
            <a:pPr>
              <a:spcBef>
                <a:spcPct val="50000"/>
              </a:spcBef>
            </a:pPr>
            <a:r>
              <a:rPr lang="en-US" sz="1400"/>
              <a:t>Neural Networks Laboratory </a:t>
            </a:r>
            <a:endParaRPr lang="en-GB" sz="1400"/>
          </a:p>
        </p:txBody>
      </p:sp>
      <p:sp>
        <p:nvSpPr>
          <p:cNvPr id="7189" name="Rectangle 21"/>
          <p:cNvSpPr>
            <a:spLocks noChangeArrowheads="1"/>
          </p:cNvSpPr>
          <p:nvPr userDrawn="1"/>
        </p:nvSpPr>
        <p:spPr bwMode="auto">
          <a:xfrm>
            <a:off x="0" y="1219200"/>
            <a:ext cx="6858000" cy="76200"/>
          </a:xfrm>
          <a:prstGeom prst="rect">
            <a:avLst/>
          </a:prstGeom>
          <a:gradFill rotWithShape="0">
            <a:gsLst>
              <a:gs pos="0">
                <a:srgbClr val="000082"/>
              </a:gs>
              <a:gs pos="30000">
                <a:srgbClr val="66008F"/>
              </a:gs>
              <a:gs pos="64999">
                <a:srgbClr val="BA0066"/>
              </a:gs>
              <a:gs pos="89999">
                <a:srgbClr val="FF0000"/>
              </a:gs>
              <a:gs pos="100000">
                <a:srgbClr val="FF8200"/>
              </a:gs>
            </a:gsLst>
            <a:lin ang="0" scaled="1"/>
          </a:gradFill>
          <a:ln w="9525">
            <a:solidFill>
              <a:schemeClr val="tx1"/>
            </a:solidFill>
            <a:miter lim="800000"/>
            <a:headEnd/>
            <a:tailEnd/>
          </a:ln>
          <a:effectLst/>
        </p:spPr>
        <p:txBody>
          <a:bodyPr wrap="none" anchor="ctr"/>
          <a:lstStyle/>
          <a:p>
            <a:endParaRPr lang="en-US"/>
          </a:p>
        </p:txBody>
      </p:sp>
      <p:pic>
        <p:nvPicPr>
          <p:cNvPr id="7190" name="Picture 22" descr="neural_logo_small"/>
          <p:cNvPicPr>
            <a:picLocks noChangeAspect="1" noChangeArrowheads="1"/>
          </p:cNvPicPr>
          <p:nvPr userDrawn="1"/>
        </p:nvPicPr>
        <p:blipFill>
          <a:blip r:embed="rId4" cstate="print"/>
          <a:srcRect/>
          <a:stretch>
            <a:fillRect/>
          </a:stretch>
        </p:blipFill>
        <p:spPr bwMode="auto">
          <a:xfrm>
            <a:off x="76200" y="228600"/>
            <a:ext cx="1219200" cy="8255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r>
              <a:rPr lang="en-US"/>
              <a:t>Slide </a:t>
            </a:r>
            <a:fld id="{8C942A7A-0C41-4FDD-B0DC-202622561A82}"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4625" y="892175"/>
            <a:ext cx="1462088" cy="7966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3600" y="892175"/>
            <a:ext cx="4238625" cy="796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r>
              <a:rPr lang="en-US"/>
              <a:t>Slide </a:t>
            </a:r>
            <a:fld id="{BDD06AF0-60CF-4D12-A798-A724EE8582B9}"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63600" y="892175"/>
            <a:ext cx="5845175" cy="1651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887413" y="2914650"/>
            <a:ext cx="2838450" cy="5943600"/>
          </a:xfrm>
        </p:spPr>
        <p:txBody>
          <a:bodyPr/>
          <a:lstStyle/>
          <a:p>
            <a:endParaRPr lang="en-US"/>
          </a:p>
        </p:txBody>
      </p:sp>
      <p:sp>
        <p:nvSpPr>
          <p:cNvPr id="4" name="Text Placeholder 3"/>
          <p:cNvSpPr>
            <a:spLocks noGrp="1"/>
          </p:cNvSpPr>
          <p:nvPr>
            <p:ph type="body" sz="half" idx="2"/>
          </p:nvPr>
        </p:nvSpPr>
        <p:spPr>
          <a:xfrm>
            <a:off x="3878263" y="2914650"/>
            <a:ext cx="283845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9136063"/>
            <a:ext cx="1428750" cy="660400"/>
          </a:xfrm>
        </p:spPr>
        <p:txBody>
          <a:bodyPr/>
          <a:lstStyle>
            <a:lvl1pPr>
              <a:defRPr/>
            </a:lvl1pPr>
          </a:lstStyle>
          <a:p>
            <a:endParaRPr lang="en-GB"/>
          </a:p>
        </p:txBody>
      </p:sp>
      <p:sp>
        <p:nvSpPr>
          <p:cNvPr id="6" name="Footer Placeholder 5"/>
          <p:cNvSpPr>
            <a:spLocks noGrp="1"/>
          </p:cNvSpPr>
          <p:nvPr>
            <p:ph type="ftr" sz="quarter" idx="11"/>
          </p:nvPr>
        </p:nvSpPr>
        <p:spPr>
          <a:xfrm>
            <a:off x="2514600" y="9136063"/>
            <a:ext cx="2171700" cy="660400"/>
          </a:xfrm>
        </p:spPr>
        <p:txBody>
          <a:bodyPr/>
          <a:lstStyle>
            <a:lvl1pPr>
              <a:defRPr/>
            </a:lvl1pPr>
          </a:lstStyle>
          <a:p>
            <a:endParaRPr lang="en-GB"/>
          </a:p>
        </p:txBody>
      </p:sp>
      <p:sp>
        <p:nvSpPr>
          <p:cNvPr id="7" name="Slide Number Placeholder 6"/>
          <p:cNvSpPr>
            <a:spLocks noGrp="1"/>
          </p:cNvSpPr>
          <p:nvPr>
            <p:ph type="sldNum" sz="quarter" idx="12"/>
          </p:nvPr>
        </p:nvSpPr>
        <p:spPr>
          <a:xfrm>
            <a:off x="5257800" y="9220200"/>
            <a:ext cx="1428750" cy="465138"/>
          </a:xfrm>
        </p:spPr>
        <p:txBody>
          <a:bodyPr/>
          <a:lstStyle>
            <a:lvl1pPr>
              <a:defRPr/>
            </a:lvl1pPr>
          </a:lstStyle>
          <a:p>
            <a:r>
              <a:rPr lang="en-US"/>
              <a:t>Slide </a:t>
            </a:r>
            <a:fld id="{2B40413B-D178-4649-B43D-2426FF40A44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63600" y="892175"/>
            <a:ext cx="5845175" cy="1651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887413" y="2914650"/>
            <a:ext cx="2838450" cy="5943600"/>
          </a:xfrm>
        </p:spPr>
        <p:txBody>
          <a:bodyPr/>
          <a:lstStyle/>
          <a:p>
            <a:endParaRPr lang="en-US"/>
          </a:p>
        </p:txBody>
      </p:sp>
      <p:sp>
        <p:nvSpPr>
          <p:cNvPr id="4" name="Text Placeholder 3"/>
          <p:cNvSpPr>
            <a:spLocks noGrp="1"/>
          </p:cNvSpPr>
          <p:nvPr>
            <p:ph type="body" sz="half" idx="2"/>
          </p:nvPr>
        </p:nvSpPr>
        <p:spPr>
          <a:xfrm>
            <a:off x="3878263" y="2914650"/>
            <a:ext cx="283845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9136063"/>
            <a:ext cx="1428750" cy="660400"/>
          </a:xfrm>
        </p:spPr>
        <p:txBody>
          <a:bodyPr/>
          <a:lstStyle>
            <a:lvl1pPr>
              <a:defRPr/>
            </a:lvl1pPr>
          </a:lstStyle>
          <a:p>
            <a:endParaRPr lang="en-GB"/>
          </a:p>
        </p:txBody>
      </p:sp>
      <p:sp>
        <p:nvSpPr>
          <p:cNvPr id="6" name="Footer Placeholder 5"/>
          <p:cNvSpPr>
            <a:spLocks noGrp="1"/>
          </p:cNvSpPr>
          <p:nvPr>
            <p:ph type="ftr" sz="quarter" idx="11"/>
          </p:nvPr>
        </p:nvSpPr>
        <p:spPr>
          <a:xfrm>
            <a:off x="2514600" y="9136063"/>
            <a:ext cx="2171700" cy="660400"/>
          </a:xfrm>
        </p:spPr>
        <p:txBody>
          <a:bodyPr/>
          <a:lstStyle>
            <a:lvl1pPr>
              <a:defRPr/>
            </a:lvl1pPr>
          </a:lstStyle>
          <a:p>
            <a:endParaRPr lang="en-GB"/>
          </a:p>
        </p:txBody>
      </p:sp>
      <p:sp>
        <p:nvSpPr>
          <p:cNvPr id="7" name="Slide Number Placeholder 6"/>
          <p:cNvSpPr>
            <a:spLocks noGrp="1"/>
          </p:cNvSpPr>
          <p:nvPr>
            <p:ph type="sldNum" sz="quarter" idx="12"/>
          </p:nvPr>
        </p:nvSpPr>
        <p:spPr>
          <a:xfrm>
            <a:off x="5257800" y="9220200"/>
            <a:ext cx="1428750" cy="465138"/>
          </a:xfrm>
        </p:spPr>
        <p:txBody>
          <a:bodyPr/>
          <a:lstStyle>
            <a:lvl1pPr>
              <a:defRPr/>
            </a:lvl1pPr>
          </a:lstStyle>
          <a:p>
            <a:r>
              <a:rPr lang="en-US"/>
              <a:t>Slide </a:t>
            </a:r>
            <a:fld id="{C7776C0F-F592-4C56-B5CB-27AEB3CC40B8}"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r>
              <a:rPr lang="en-US"/>
              <a:t>Slide </a:t>
            </a:r>
            <a:fld id="{775000D8-F7B5-44FF-9197-7094D07E19D0}"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6365875"/>
            <a:ext cx="5829300" cy="1966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r>
              <a:rPr lang="en-US"/>
              <a:t>Slide </a:t>
            </a:r>
            <a:fld id="{C5665603-02B0-466B-BBA0-D87AE6CC705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87413" y="2914650"/>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78263" y="2914650"/>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r>
              <a:rPr lang="en-US"/>
              <a:t>Slide </a:t>
            </a:r>
            <a:fld id="{DB4ABB4D-10D2-4AB6-BCC9-49FC94BA55FB}"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875"/>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r>
              <a:rPr lang="en-US"/>
              <a:t>Slide </a:t>
            </a:r>
            <a:fld id="{5A7C18F0-D4D7-4C7D-A61B-BCE5AEC0D7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r>
              <a:rPr lang="en-US"/>
              <a:t>Slide </a:t>
            </a:r>
            <a:fld id="{38A7AB23-556A-4CCB-83E9-D7B66FB061E7}"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r>
              <a:rPr lang="en-US"/>
              <a:t>Slide </a:t>
            </a:r>
            <a:fld id="{D20CAE23-4CF8-4F5A-9A99-B9340639CBB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3700"/>
            <a:ext cx="2255838" cy="167957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r>
              <a:rPr lang="en-US"/>
              <a:t>Slide </a:t>
            </a:r>
            <a:fld id="{3AD8183D-B0B8-449F-AD2E-2EC321C5BC65}"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934200"/>
            <a:ext cx="4114800" cy="8191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r>
              <a:rPr lang="en-US"/>
              <a:t>Slide </a:t>
            </a:r>
            <a:fld id="{9941BC64-AF74-4F1F-BCE9-B3E0062CE3C3}"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12738" y="1587500"/>
            <a:ext cx="328612" cy="684213"/>
          </a:xfrm>
          <a:prstGeom prst="rect">
            <a:avLst/>
          </a:prstGeom>
          <a:solidFill>
            <a:schemeClr val="accent2"/>
          </a:solidFill>
          <a:ln w="9525">
            <a:noFill/>
            <a:miter lim="800000"/>
            <a:headEnd/>
            <a:tailEnd/>
          </a:ln>
          <a:effectLst/>
        </p:spPr>
        <p:txBody>
          <a:bodyPr wrap="none" anchor="ctr"/>
          <a:lstStyle/>
          <a:p>
            <a:pPr algn="ctr"/>
            <a:endParaRPr kumimoji="1" lang="en-GB" sz="2400"/>
          </a:p>
        </p:txBody>
      </p:sp>
      <p:sp>
        <p:nvSpPr>
          <p:cNvPr id="1027" name="Rectangle 3"/>
          <p:cNvSpPr>
            <a:spLocks noChangeArrowheads="1"/>
          </p:cNvSpPr>
          <p:nvPr/>
        </p:nvSpPr>
        <p:spPr bwMode="ltGray">
          <a:xfrm>
            <a:off x="600075" y="1587500"/>
            <a:ext cx="246063" cy="68421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GB" sz="2400"/>
          </a:p>
        </p:txBody>
      </p:sp>
      <p:sp>
        <p:nvSpPr>
          <p:cNvPr id="1028" name="Rectangle 4"/>
          <p:cNvSpPr>
            <a:spLocks noChangeArrowheads="1"/>
          </p:cNvSpPr>
          <p:nvPr/>
        </p:nvSpPr>
        <p:spPr bwMode="ltGray">
          <a:xfrm>
            <a:off x="406400" y="2197100"/>
            <a:ext cx="315913" cy="685800"/>
          </a:xfrm>
          <a:prstGeom prst="rect">
            <a:avLst/>
          </a:prstGeom>
          <a:solidFill>
            <a:schemeClr val="folHlink"/>
          </a:solidFill>
          <a:ln w="9525">
            <a:noFill/>
            <a:miter lim="800000"/>
            <a:headEnd/>
            <a:tailEnd/>
          </a:ln>
          <a:effectLst/>
        </p:spPr>
        <p:txBody>
          <a:bodyPr wrap="none" anchor="ctr"/>
          <a:lstStyle/>
          <a:p>
            <a:pPr algn="ctr"/>
            <a:endParaRPr kumimoji="1" lang="en-GB" sz="2400"/>
          </a:p>
        </p:txBody>
      </p:sp>
      <p:sp>
        <p:nvSpPr>
          <p:cNvPr id="1029" name="Rectangle 5"/>
          <p:cNvSpPr>
            <a:spLocks noChangeArrowheads="1"/>
          </p:cNvSpPr>
          <p:nvPr/>
        </p:nvSpPr>
        <p:spPr bwMode="ltGray">
          <a:xfrm>
            <a:off x="684213" y="2197100"/>
            <a:ext cx="276225" cy="68580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GB" sz="2400"/>
          </a:p>
        </p:txBody>
      </p:sp>
      <p:sp>
        <p:nvSpPr>
          <p:cNvPr id="1030" name="Rectangle 6"/>
          <p:cNvSpPr>
            <a:spLocks noChangeArrowheads="1"/>
          </p:cNvSpPr>
          <p:nvPr/>
        </p:nvSpPr>
        <p:spPr bwMode="ltGray">
          <a:xfrm>
            <a:off x="95250" y="2090738"/>
            <a:ext cx="420688" cy="611187"/>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GB" sz="2400"/>
          </a:p>
        </p:txBody>
      </p:sp>
      <p:sp>
        <p:nvSpPr>
          <p:cNvPr id="1031" name="Rectangle 7"/>
          <p:cNvSpPr>
            <a:spLocks noChangeArrowheads="1"/>
          </p:cNvSpPr>
          <p:nvPr/>
        </p:nvSpPr>
        <p:spPr bwMode="gray">
          <a:xfrm>
            <a:off x="571500" y="1430338"/>
            <a:ext cx="23813" cy="1520825"/>
          </a:xfrm>
          <a:prstGeom prst="rect">
            <a:avLst/>
          </a:prstGeom>
          <a:solidFill>
            <a:schemeClr val="bg2"/>
          </a:solidFill>
          <a:ln w="9525">
            <a:noFill/>
            <a:miter lim="800000"/>
            <a:headEnd/>
            <a:tailEnd/>
          </a:ln>
          <a:effectLst/>
        </p:spPr>
        <p:txBody>
          <a:bodyPr wrap="none" anchor="ctr"/>
          <a:lstStyle/>
          <a:p>
            <a:pPr algn="ctr"/>
            <a:endParaRPr kumimoji="1" lang="en-GB" sz="2400"/>
          </a:p>
        </p:txBody>
      </p:sp>
      <p:sp>
        <p:nvSpPr>
          <p:cNvPr id="1032" name="Rectangle 8"/>
          <p:cNvSpPr>
            <a:spLocks noChangeArrowheads="1"/>
          </p:cNvSpPr>
          <p:nvPr/>
        </p:nvSpPr>
        <p:spPr bwMode="gray">
          <a:xfrm>
            <a:off x="331788" y="2573338"/>
            <a:ext cx="6170612" cy="46037"/>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GB" sz="2400"/>
          </a:p>
        </p:txBody>
      </p:sp>
      <p:sp>
        <p:nvSpPr>
          <p:cNvPr id="1033" name="Rectangle 9"/>
          <p:cNvSpPr>
            <a:spLocks noGrp="1" noChangeArrowheads="1"/>
          </p:cNvSpPr>
          <p:nvPr>
            <p:ph type="title"/>
          </p:nvPr>
        </p:nvSpPr>
        <p:spPr bwMode="auto">
          <a:xfrm>
            <a:off x="863600" y="892175"/>
            <a:ext cx="5845175" cy="165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l-GR" smtClean="0"/>
              <a:t>Click to edit Master title style</a:t>
            </a:r>
          </a:p>
        </p:txBody>
      </p:sp>
      <p:sp>
        <p:nvSpPr>
          <p:cNvPr id="1034" name="Rectangle 10"/>
          <p:cNvSpPr>
            <a:spLocks noGrp="1" noChangeArrowheads="1"/>
          </p:cNvSpPr>
          <p:nvPr>
            <p:ph type="body" idx="1"/>
          </p:nvPr>
        </p:nvSpPr>
        <p:spPr bwMode="auto">
          <a:xfrm>
            <a:off x="887413" y="2914650"/>
            <a:ext cx="58293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p>
        </p:txBody>
      </p:sp>
      <p:sp>
        <p:nvSpPr>
          <p:cNvPr id="1035" name="Rectangle 11"/>
          <p:cNvSpPr>
            <a:spLocks noGrp="1" noChangeArrowheads="1"/>
          </p:cNvSpPr>
          <p:nvPr>
            <p:ph type="dt" sz="half" idx="2"/>
          </p:nvPr>
        </p:nvSpPr>
        <p:spPr bwMode="auto">
          <a:xfrm>
            <a:off x="685800" y="9136063"/>
            <a:ext cx="1428750" cy="660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GB"/>
          </a:p>
        </p:txBody>
      </p:sp>
      <p:sp>
        <p:nvSpPr>
          <p:cNvPr id="1036" name="Rectangle 12"/>
          <p:cNvSpPr>
            <a:spLocks noGrp="1" noChangeArrowheads="1"/>
          </p:cNvSpPr>
          <p:nvPr>
            <p:ph type="ftr" sz="quarter" idx="3"/>
          </p:nvPr>
        </p:nvSpPr>
        <p:spPr bwMode="auto">
          <a:xfrm>
            <a:off x="2514600" y="9136063"/>
            <a:ext cx="2171700" cy="660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GB"/>
          </a:p>
        </p:txBody>
      </p:sp>
      <p:sp>
        <p:nvSpPr>
          <p:cNvPr id="1037" name="Rectangle 13"/>
          <p:cNvSpPr>
            <a:spLocks noGrp="1" noChangeArrowheads="1"/>
          </p:cNvSpPr>
          <p:nvPr>
            <p:ph type="sldNum" sz="quarter" idx="4"/>
          </p:nvPr>
        </p:nvSpPr>
        <p:spPr bwMode="auto">
          <a:xfrm>
            <a:off x="5257800" y="9220200"/>
            <a:ext cx="142875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r>
              <a:rPr lang="en-US"/>
              <a:t>Slide </a:t>
            </a:r>
            <a:fld id="{A6A3E334-B9CE-40E3-BB91-C1DEA5152230}" type="slidenum">
              <a:rPr lang="en-GB"/>
              <a:pPr/>
              <a:t>‹#›</a:t>
            </a:fld>
            <a:endParaRPr lang="en-GB"/>
          </a:p>
        </p:txBody>
      </p:sp>
      <p:pic>
        <p:nvPicPr>
          <p:cNvPr id="1038" name="Picture 14" descr="ncttlogo"/>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9525" y="1958975"/>
            <a:ext cx="1235075" cy="1260475"/>
          </a:xfrm>
          <a:prstGeom prst="rect">
            <a:avLst/>
          </a:prstGeom>
          <a:noFill/>
        </p:spPr>
      </p:pic>
      <p:pic>
        <p:nvPicPr>
          <p:cNvPr id="1039" name="Picture 15" descr="tei_stamp"/>
          <p:cNvPicPr>
            <a:picLocks noChangeAspect="1" noChangeArrowheads="1"/>
          </p:cNvPicPr>
          <p:nvPr userDrawn="1"/>
        </p:nvPicPr>
        <p:blipFill>
          <a:blip r:embed="rId16" cstate="print"/>
          <a:srcRect/>
          <a:stretch>
            <a:fillRect/>
          </a:stretch>
        </p:blipFill>
        <p:spPr bwMode="auto">
          <a:xfrm>
            <a:off x="6019800" y="0"/>
            <a:ext cx="838200" cy="769938"/>
          </a:xfrm>
          <a:prstGeom prst="rect">
            <a:avLst/>
          </a:prstGeom>
          <a:noFill/>
        </p:spPr>
      </p:pic>
      <p:sp>
        <p:nvSpPr>
          <p:cNvPr id="1040" name="Rectangle 16"/>
          <p:cNvSpPr>
            <a:spLocks noChangeArrowheads="1"/>
          </p:cNvSpPr>
          <p:nvPr userDrawn="1"/>
        </p:nvSpPr>
        <p:spPr bwMode="auto">
          <a:xfrm>
            <a:off x="6553200" y="1066800"/>
            <a:ext cx="304800" cy="152400"/>
          </a:xfrm>
          <a:prstGeom prst="rect">
            <a:avLst/>
          </a:prstGeom>
          <a:solidFill>
            <a:schemeClr val="bg1"/>
          </a:solidFill>
          <a:ln w="9525">
            <a:noFill/>
            <a:miter lim="800000"/>
            <a:headEnd/>
            <a:tailEnd/>
          </a:ln>
          <a:effectLst/>
        </p:spPr>
        <p:txBody>
          <a:bodyPr wrap="none" anchor="ctr"/>
          <a:lstStyle/>
          <a:p>
            <a:endParaRPr lang="en-US"/>
          </a:p>
        </p:txBody>
      </p:sp>
      <p:sp>
        <p:nvSpPr>
          <p:cNvPr id="1041" name="Text Box 17"/>
          <p:cNvSpPr txBox="1">
            <a:spLocks noChangeArrowheads="1"/>
          </p:cNvSpPr>
          <p:nvPr userDrawn="1"/>
        </p:nvSpPr>
        <p:spPr bwMode="auto">
          <a:xfrm>
            <a:off x="1371600" y="150813"/>
            <a:ext cx="4038600" cy="881062"/>
          </a:xfrm>
          <a:prstGeom prst="rect">
            <a:avLst/>
          </a:prstGeom>
          <a:noFill/>
          <a:ln w="9525">
            <a:noFill/>
            <a:miter lim="800000"/>
            <a:headEnd/>
            <a:tailEnd/>
          </a:ln>
          <a:effectLst/>
        </p:spPr>
        <p:txBody>
          <a:bodyPr>
            <a:spAutoFit/>
          </a:bodyPr>
          <a:lstStyle/>
          <a:p>
            <a:pPr>
              <a:spcBef>
                <a:spcPct val="50000"/>
              </a:spcBef>
            </a:pPr>
            <a:r>
              <a:rPr lang="en-US"/>
              <a:t>Technological Educational Institute Of Crete</a:t>
            </a:r>
            <a:br>
              <a:rPr lang="en-US"/>
            </a:br>
            <a:r>
              <a:rPr lang="en-US"/>
              <a:t>Department Of Applied Informatics and Multimedia</a:t>
            </a:r>
            <a:br>
              <a:rPr lang="en-US"/>
            </a:br>
            <a:r>
              <a:rPr lang="en-US"/>
              <a:t>Neural Networks Laboratory</a:t>
            </a:r>
            <a:r>
              <a:rPr lang="en-US" sz="1400"/>
              <a:t> </a:t>
            </a:r>
            <a:endParaRPr lang="en-GB" sz="1400"/>
          </a:p>
        </p:txBody>
      </p:sp>
      <p:sp>
        <p:nvSpPr>
          <p:cNvPr id="1042" name="Rectangle 18"/>
          <p:cNvSpPr>
            <a:spLocks noChangeArrowheads="1"/>
          </p:cNvSpPr>
          <p:nvPr userDrawn="1"/>
        </p:nvSpPr>
        <p:spPr bwMode="auto">
          <a:xfrm>
            <a:off x="0" y="839788"/>
            <a:ext cx="6858000" cy="74612"/>
          </a:xfrm>
          <a:prstGeom prst="rect">
            <a:avLst/>
          </a:prstGeom>
          <a:gradFill rotWithShape="0">
            <a:gsLst>
              <a:gs pos="0">
                <a:srgbClr val="000082"/>
              </a:gs>
              <a:gs pos="30000">
                <a:srgbClr val="66008F"/>
              </a:gs>
              <a:gs pos="64999">
                <a:srgbClr val="BA0066"/>
              </a:gs>
              <a:gs pos="89999">
                <a:srgbClr val="FF0000"/>
              </a:gs>
              <a:gs pos="100000">
                <a:srgbClr val="FF8200"/>
              </a:gs>
            </a:gsLst>
            <a:lin ang="0" scaled="1"/>
          </a:gradFill>
          <a:ln w="9525">
            <a:noFill/>
            <a:miter lim="800000"/>
            <a:headEnd/>
            <a:tailEnd/>
          </a:ln>
          <a:effectLst/>
        </p:spPr>
        <p:txBody>
          <a:bodyPr wrap="none" anchor="ctr"/>
          <a:lstStyle/>
          <a:p>
            <a:endParaRPr lang="en-US"/>
          </a:p>
        </p:txBody>
      </p:sp>
      <p:pic>
        <p:nvPicPr>
          <p:cNvPr id="1043" name="Picture 19" descr="neural_logo_small"/>
          <p:cNvPicPr>
            <a:picLocks noChangeAspect="1" noChangeArrowheads="1"/>
          </p:cNvPicPr>
          <p:nvPr userDrawn="1"/>
        </p:nvPicPr>
        <p:blipFill>
          <a:blip r:embed="rId17" cstate="print"/>
          <a:srcRect/>
          <a:stretch>
            <a:fillRect/>
          </a:stretch>
        </p:blipFill>
        <p:spPr bwMode="auto">
          <a:xfrm>
            <a:off x="228600" y="76200"/>
            <a:ext cx="990600" cy="671513"/>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1.cern.ch/NeuralNets/nnwInHepHard.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4"/>
          </p:nvPr>
        </p:nvSpPr>
        <p:spPr/>
        <p:txBody>
          <a:bodyPr/>
          <a:lstStyle/>
          <a:p>
            <a:fld id="{52F01F1E-A56A-400D-8CE1-CD36D99E1590}" type="slidenum">
              <a:rPr lang="en-GB"/>
              <a:pPr/>
              <a:t>1</a:t>
            </a:fld>
            <a:endParaRPr lang="en-GB"/>
          </a:p>
        </p:txBody>
      </p:sp>
      <p:sp>
        <p:nvSpPr>
          <p:cNvPr id="20482" name="Rectangle 2"/>
          <p:cNvSpPr>
            <a:spLocks noGrp="1" noChangeArrowheads="1"/>
          </p:cNvSpPr>
          <p:nvPr>
            <p:ph type="ctrTitle"/>
          </p:nvPr>
        </p:nvSpPr>
        <p:spPr/>
        <p:txBody>
          <a:bodyPr/>
          <a:lstStyle/>
          <a:p>
            <a:r>
              <a:rPr lang="en-US"/>
              <a:t>Introduction To </a:t>
            </a:r>
            <a:br>
              <a:rPr lang="en-US"/>
            </a:br>
            <a:r>
              <a:rPr lang="en-US"/>
              <a:t>Neural Networks</a:t>
            </a:r>
            <a:endParaRPr lang="en-GB"/>
          </a:p>
        </p:txBody>
      </p:sp>
      <p:sp>
        <p:nvSpPr>
          <p:cNvPr id="20483" name="Rectangle 3"/>
          <p:cNvSpPr>
            <a:spLocks noGrp="1" noChangeArrowheads="1"/>
          </p:cNvSpPr>
          <p:nvPr>
            <p:ph type="subTitle" idx="1"/>
          </p:nvPr>
        </p:nvSpPr>
        <p:spPr/>
        <p:txBody>
          <a:bodyPr/>
          <a:lstStyle/>
          <a:p>
            <a:r>
              <a:rPr lang="en-US"/>
              <a:t>Part I</a:t>
            </a:r>
          </a:p>
          <a:p>
            <a:r>
              <a:rPr lang="en-US"/>
              <a:t>Introduction and Architectures</a:t>
            </a:r>
            <a:endParaRPr lang="en-GB"/>
          </a:p>
        </p:txBody>
      </p:sp>
      <p:sp>
        <p:nvSpPr>
          <p:cNvPr id="20486" name="Text Box 6"/>
          <p:cNvSpPr txBox="1">
            <a:spLocks noChangeArrowheads="1"/>
          </p:cNvSpPr>
          <p:nvPr/>
        </p:nvSpPr>
        <p:spPr bwMode="auto">
          <a:xfrm>
            <a:off x="1752600" y="4876800"/>
            <a:ext cx="3886200" cy="530225"/>
          </a:xfrm>
          <a:prstGeom prst="rect">
            <a:avLst/>
          </a:prstGeom>
          <a:noFill/>
          <a:ln w="9525">
            <a:noFill/>
            <a:miter lim="800000"/>
            <a:headEnd/>
            <a:tailEnd/>
          </a:ln>
          <a:effectLst/>
        </p:spPr>
        <p:txBody>
          <a:bodyPr>
            <a:spAutoFit/>
          </a:bodyPr>
          <a:lstStyle/>
          <a:p>
            <a:pPr>
              <a:spcBef>
                <a:spcPct val="50000"/>
              </a:spcBef>
            </a:pPr>
            <a:r>
              <a:rPr lang="en-US" sz="1800"/>
              <a:t>Prof. George Papadourakis, Ph.D.</a:t>
            </a:r>
            <a:endParaRPr lang="en-GB"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r>
              <a:rPr lang="en-US"/>
              <a:t>Slide </a:t>
            </a:r>
            <a:fld id="{711EE8ED-0107-4A0A-9A21-523F5F4BCE15}" type="slidenum">
              <a:rPr lang="en-GB"/>
              <a:pPr/>
              <a:t>10</a:t>
            </a:fld>
            <a:endParaRPr lang="en-GB"/>
          </a:p>
        </p:txBody>
      </p:sp>
      <p:pic>
        <p:nvPicPr>
          <p:cNvPr id="36897" name="Picture 1057"/>
          <p:cNvPicPr>
            <a:picLocks noChangeAspect="1" noChangeArrowheads="1"/>
          </p:cNvPicPr>
          <p:nvPr/>
        </p:nvPicPr>
        <p:blipFill>
          <a:blip r:embed="rId2" cstate="print"/>
          <a:srcRect/>
          <a:stretch>
            <a:fillRect/>
          </a:stretch>
        </p:blipFill>
        <p:spPr bwMode="auto">
          <a:xfrm>
            <a:off x="3886200" y="5715000"/>
            <a:ext cx="1962150" cy="1419225"/>
          </a:xfrm>
          <a:prstGeom prst="rect">
            <a:avLst/>
          </a:prstGeom>
          <a:noFill/>
          <a:ln w="9525">
            <a:noFill/>
            <a:miter lim="800000"/>
            <a:headEnd/>
            <a:tailEnd/>
          </a:ln>
          <a:effectLst/>
        </p:spPr>
      </p:pic>
      <p:pic>
        <p:nvPicPr>
          <p:cNvPr id="36896" name="Picture 1056"/>
          <p:cNvPicPr>
            <a:picLocks noChangeAspect="1" noChangeArrowheads="1"/>
          </p:cNvPicPr>
          <p:nvPr/>
        </p:nvPicPr>
        <p:blipFill>
          <a:blip r:embed="rId3" cstate="print"/>
          <a:srcRect/>
          <a:stretch>
            <a:fillRect/>
          </a:stretch>
        </p:blipFill>
        <p:spPr bwMode="auto">
          <a:xfrm>
            <a:off x="3810000" y="4191000"/>
            <a:ext cx="2200275" cy="1447800"/>
          </a:xfrm>
          <a:prstGeom prst="rect">
            <a:avLst/>
          </a:prstGeom>
          <a:noFill/>
          <a:ln w="9525">
            <a:noFill/>
            <a:miter lim="800000"/>
            <a:headEnd/>
            <a:tailEnd/>
          </a:ln>
          <a:effectLst/>
        </p:spPr>
      </p:pic>
      <p:sp>
        <p:nvSpPr>
          <p:cNvPr id="36866" name="Rectangle 1026"/>
          <p:cNvSpPr>
            <a:spLocks noGrp="1" noChangeArrowheads="1"/>
          </p:cNvSpPr>
          <p:nvPr>
            <p:ph type="title"/>
          </p:nvPr>
        </p:nvSpPr>
        <p:spPr/>
        <p:txBody>
          <a:bodyPr/>
          <a:lstStyle/>
          <a:p>
            <a:r>
              <a:rPr lang="en-US"/>
              <a:t>Activation functions</a:t>
            </a:r>
            <a:endParaRPr lang="en-GB"/>
          </a:p>
        </p:txBody>
      </p:sp>
      <p:sp>
        <p:nvSpPr>
          <p:cNvPr id="36867" name="Rectangle 1027"/>
          <p:cNvSpPr>
            <a:spLocks noGrp="1" noChangeArrowheads="1"/>
          </p:cNvSpPr>
          <p:nvPr>
            <p:ph type="body" idx="1"/>
          </p:nvPr>
        </p:nvSpPr>
        <p:spPr>
          <a:xfrm>
            <a:off x="887413" y="2914650"/>
            <a:ext cx="5829300" cy="1123950"/>
          </a:xfrm>
        </p:spPr>
        <p:txBody>
          <a:bodyPr/>
          <a:lstStyle/>
          <a:p>
            <a:r>
              <a:rPr lang="en-US" sz="1800"/>
              <a:t>The activation function is generally non-linear. Linear functions are limited because the output is simply proportional to the input.</a:t>
            </a:r>
          </a:p>
        </p:txBody>
      </p:sp>
      <p:sp>
        <p:nvSpPr>
          <p:cNvPr id="36882" name="Text Box 1042"/>
          <p:cNvSpPr txBox="1">
            <a:spLocks noChangeArrowheads="1"/>
          </p:cNvSpPr>
          <p:nvPr/>
        </p:nvSpPr>
        <p:spPr bwMode="auto">
          <a:xfrm>
            <a:off x="1203325" y="5086350"/>
            <a:ext cx="184150" cy="244475"/>
          </a:xfrm>
          <a:prstGeom prst="rect">
            <a:avLst/>
          </a:prstGeom>
          <a:noFill/>
          <a:ln w="9525">
            <a:noFill/>
            <a:miter lim="800000"/>
            <a:headEnd/>
            <a:tailEnd/>
          </a:ln>
          <a:effectLst/>
        </p:spPr>
        <p:txBody>
          <a:bodyPr wrap="none">
            <a:spAutoFit/>
          </a:bodyPr>
          <a:lstStyle/>
          <a:p>
            <a:endParaRPr lang="en-GB"/>
          </a:p>
        </p:txBody>
      </p:sp>
      <p:pic>
        <p:nvPicPr>
          <p:cNvPr id="36898" name="Picture 1058"/>
          <p:cNvPicPr>
            <a:picLocks noChangeAspect="1" noChangeArrowheads="1"/>
          </p:cNvPicPr>
          <p:nvPr/>
        </p:nvPicPr>
        <p:blipFill>
          <a:blip r:embed="rId4" cstate="print"/>
          <a:srcRect/>
          <a:stretch>
            <a:fillRect/>
          </a:stretch>
        </p:blipFill>
        <p:spPr bwMode="auto">
          <a:xfrm>
            <a:off x="1752600" y="5715000"/>
            <a:ext cx="1714500" cy="1400175"/>
          </a:xfrm>
          <a:prstGeom prst="rect">
            <a:avLst/>
          </a:prstGeom>
          <a:noFill/>
          <a:ln w="9525">
            <a:noFill/>
            <a:miter lim="800000"/>
            <a:headEnd/>
            <a:tailEnd/>
          </a:ln>
          <a:effectLst/>
        </p:spPr>
      </p:pic>
      <p:pic>
        <p:nvPicPr>
          <p:cNvPr id="36899" name="Picture 1059"/>
          <p:cNvPicPr>
            <a:picLocks noChangeAspect="1" noChangeArrowheads="1"/>
          </p:cNvPicPr>
          <p:nvPr/>
        </p:nvPicPr>
        <p:blipFill>
          <a:blip r:embed="rId5" cstate="print"/>
          <a:srcRect/>
          <a:stretch>
            <a:fillRect/>
          </a:stretch>
        </p:blipFill>
        <p:spPr bwMode="auto">
          <a:xfrm>
            <a:off x="1676400" y="4191000"/>
            <a:ext cx="1809750" cy="1400175"/>
          </a:xfrm>
          <a:prstGeom prst="rect">
            <a:avLst/>
          </a:prstGeom>
          <a:noFill/>
          <a:ln w="9525">
            <a:noFill/>
            <a:miter lim="800000"/>
            <a:headEnd/>
            <a:tailEnd/>
          </a:ln>
          <a:effectLst/>
        </p:spPr>
      </p:pic>
      <p:graphicFrame>
        <p:nvGraphicFramePr>
          <p:cNvPr id="36915" name="Group 1075"/>
          <p:cNvGraphicFramePr>
            <a:graphicFrameLocks noGrp="1"/>
          </p:cNvGraphicFramePr>
          <p:nvPr/>
        </p:nvGraphicFramePr>
        <p:xfrm>
          <a:off x="1447800" y="4114800"/>
          <a:ext cx="4572000" cy="4648200"/>
        </p:xfrm>
        <a:graphic>
          <a:graphicData uri="http://schemas.openxmlformats.org/drawingml/2006/table">
            <a:tbl>
              <a:tblPr/>
              <a:tblGrid>
                <a:gridCol w="2286000"/>
                <a:gridCol w="2286000"/>
              </a:tblGrid>
              <a:tr h="154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4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4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36919" name="Picture 1079"/>
          <p:cNvPicPr>
            <a:picLocks noChangeAspect="1" noChangeArrowheads="1"/>
          </p:cNvPicPr>
          <p:nvPr/>
        </p:nvPicPr>
        <p:blipFill>
          <a:blip r:embed="rId6" cstate="print"/>
          <a:srcRect/>
          <a:stretch>
            <a:fillRect/>
          </a:stretch>
        </p:blipFill>
        <p:spPr bwMode="auto">
          <a:xfrm>
            <a:off x="1676400" y="7315200"/>
            <a:ext cx="1971675" cy="1409700"/>
          </a:xfrm>
          <a:prstGeom prst="rect">
            <a:avLst/>
          </a:prstGeom>
          <a:noFill/>
          <a:ln w="9525">
            <a:noFill/>
            <a:miter lim="800000"/>
            <a:headEnd/>
            <a:tailEnd/>
          </a:ln>
          <a:effectLst/>
        </p:spPr>
      </p:pic>
      <p:pic>
        <p:nvPicPr>
          <p:cNvPr id="36920" name="Picture 1080"/>
          <p:cNvPicPr>
            <a:picLocks noChangeAspect="1" noChangeArrowheads="1"/>
          </p:cNvPicPr>
          <p:nvPr/>
        </p:nvPicPr>
        <p:blipFill>
          <a:blip r:embed="rId7" cstate="print"/>
          <a:srcRect/>
          <a:stretch>
            <a:fillRect/>
          </a:stretch>
        </p:blipFill>
        <p:spPr bwMode="auto">
          <a:xfrm>
            <a:off x="3962400" y="7315200"/>
            <a:ext cx="1838325"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9CB39961-D8CE-414F-B30D-DD2CE65A9AC3}" type="slidenum">
              <a:rPr lang="en-GB"/>
              <a:pPr/>
              <a:t>11</a:t>
            </a:fld>
            <a:endParaRPr lang="en-GB"/>
          </a:p>
        </p:txBody>
      </p:sp>
      <p:sp>
        <p:nvSpPr>
          <p:cNvPr id="35842" name="Rectangle 2"/>
          <p:cNvSpPr>
            <a:spLocks noGrp="1" noChangeArrowheads="1"/>
          </p:cNvSpPr>
          <p:nvPr>
            <p:ph type="title"/>
          </p:nvPr>
        </p:nvSpPr>
        <p:spPr/>
        <p:txBody>
          <a:bodyPr/>
          <a:lstStyle/>
          <a:p>
            <a:r>
              <a:rPr lang="en-US" sz="5400"/>
              <a:t>T</a:t>
            </a:r>
            <a:r>
              <a:rPr lang="en-GB" sz="5400"/>
              <a:t>raining method</a:t>
            </a:r>
            <a:r>
              <a:rPr lang="en-US" sz="5400"/>
              <a:t>s</a:t>
            </a:r>
            <a:endParaRPr lang="en-GB" sz="5400"/>
          </a:p>
        </p:txBody>
      </p:sp>
      <p:sp>
        <p:nvSpPr>
          <p:cNvPr id="35843" name="Rectangle 3"/>
          <p:cNvSpPr>
            <a:spLocks noGrp="1" noChangeArrowheads="1"/>
          </p:cNvSpPr>
          <p:nvPr>
            <p:ph type="body" idx="1"/>
          </p:nvPr>
        </p:nvSpPr>
        <p:spPr/>
        <p:txBody>
          <a:bodyPr/>
          <a:lstStyle/>
          <a:p>
            <a:pPr>
              <a:lnSpc>
                <a:spcPct val="90000"/>
              </a:lnSpc>
            </a:pPr>
            <a:r>
              <a:rPr lang="en-GB" sz="2000" b="1">
                <a:solidFill>
                  <a:schemeClr val="hlink"/>
                </a:solidFill>
                <a:latin typeface="Garamond" pitchFamily="18" charset="0"/>
              </a:rPr>
              <a:t>Supervised learning</a:t>
            </a:r>
          </a:p>
          <a:p>
            <a:pPr>
              <a:lnSpc>
                <a:spcPct val="90000"/>
              </a:lnSpc>
              <a:buFont typeface="Wingdings" pitchFamily="2" charset="2"/>
              <a:buNone/>
            </a:pPr>
            <a:r>
              <a:rPr lang="en-GB" sz="1600">
                <a:latin typeface="Garamond" pitchFamily="18" charset="0"/>
              </a:rPr>
              <a:t>	</a:t>
            </a:r>
            <a:r>
              <a:rPr lang="en-GB" sz="1800"/>
              <a:t>In supervised training, both the inputs and the outputs are provided. The network then processes the inputs and compares its resulting outputs against the desired outputs. Errors are then propagated back through the system, causing the system to adjust the weights which control the network. This process occurs over and over as the weights are continually tweaked. The set of data which enables the training is called the </a:t>
            </a:r>
            <a:r>
              <a:rPr lang="en-GB" sz="1800">
                <a:solidFill>
                  <a:schemeClr val="hlink"/>
                </a:solidFill>
              </a:rPr>
              <a:t>training set</a:t>
            </a:r>
            <a:r>
              <a:rPr lang="en-GB" sz="1800"/>
              <a:t>. During the training of a network the same set of data is processed many times as the connection weights are ever refined.</a:t>
            </a:r>
            <a:br>
              <a:rPr lang="en-GB" sz="1800"/>
            </a:br>
            <a:r>
              <a:rPr lang="en-GB" sz="1800"/>
              <a:t> Example architectures : </a:t>
            </a:r>
            <a:r>
              <a:rPr lang="en-GB" sz="1800">
                <a:solidFill>
                  <a:schemeClr val="folHlink"/>
                </a:solidFill>
              </a:rPr>
              <a:t>Multilayer perceptrons </a:t>
            </a:r>
          </a:p>
          <a:p>
            <a:pPr>
              <a:lnSpc>
                <a:spcPct val="90000"/>
              </a:lnSpc>
            </a:pPr>
            <a:r>
              <a:rPr lang="en-GB" sz="2000" b="1">
                <a:solidFill>
                  <a:schemeClr val="hlink"/>
                </a:solidFill>
              </a:rPr>
              <a:t>Unsupervised learning</a:t>
            </a:r>
            <a:r>
              <a:rPr lang="en-GB" sz="2000" b="1"/>
              <a:t/>
            </a:r>
            <a:br>
              <a:rPr lang="en-GB" sz="2000" b="1"/>
            </a:br>
            <a:r>
              <a:rPr lang="en-GB" sz="1800"/>
              <a:t>In unsupervised training, the network is provided with inputs but not with desired outputs. The system itself must then decide what features it will use to group the input data. This is often referred to as self-organization or adaption. </a:t>
            </a:r>
            <a:br>
              <a:rPr lang="en-GB" sz="1800"/>
            </a:br>
            <a:r>
              <a:rPr lang="en-GB" sz="1800"/>
              <a:t>Example architectures : </a:t>
            </a:r>
            <a:r>
              <a:rPr lang="en-GB" sz="1800">
                <a:solidFill>
                  <a:schemeClr val="folHlink"/>
                </a:solidFill>
              </a:rPr>
              <a:t>Kohonen, ART</a:t>
            </a:r>
            <a:r>
              <a:rPr lang="en-GB" sz="1800"/>
              <a:t> </a:t>
            </a:r>
            <a:endParaRPr lang="en-GB"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r>
              <a:rPr lang="en-US"/>
              <a:t>Slide </a:t>
            </a:r>
            <a:fld id="{F2D50962-3A71-4BB4-8E90-E82BCD22E050}" type="slidenum">
              <a:rPr lang="en-GB"/>
              <a:pPr/>
              <a:t>12</a:t>
            </a:fld>
            <a:endParaRPr lang="en-GB"/>
          </a:p>
        </p:txBody>
      </p:sp>
      <p:sp>
        <p:nvSpPr>
          <p:cNvPr id="56322" name="Rectangle 2"/>
          <p:cNvSpPr>
            <a:spLocks noGrp="1" noChangeArrowheads="1"/>
          </p:cNvSpPr>
          <p:nvPr>
            <p:ph type="title"/>
          </p:nvPr>
        </p:nvSpPr>
        <p:spPr/>
        <p:txBody>
          <a:bodyPr/>
          <a:lstStyle/>
          <a:p>
            <a:r>
              <a:rPr lang="en-US"/>
              <a:t>Perceptrons</a:t>
            </a:r>
            <a:endParaRPr lang="en-GB"/>
          </a:p>
        </p:txBody>
      </p:sp>
      <p:pic>
        <p:nvPicPr>
          <p:cNvPr id="56324" name="Picture 4"/>
          <p:cNvPicPr>
            <a:picLocks noChangeAspect="1" noChangeArrowheads="1"/>
          </p:cNvPicPr>
          <p:nvPr/>
        </p:nvPicPr>
        <p:blipFill>
          <a:blip r:embed="rId2" cstate="print"/>
          <a:srcRect/>
          <a:stretch>
            <a:fillRect/>
          </a:stretch>
        </p:blipFill>
        <p:spPr bwMode="auto">
          <a:xfrm>
            <a:off x="914400" y="3276600"/>
            <a:ext cx="2019300" cy="1743075"/>
          </a:xfrm>
          <a:prstGeom prst="rect">
            <a:avLst/>
          </a:prstGeom>
          <a:noFill/>
          <a:ln w="9525">
            <a:noFill/>
            <a:miter lim="800000"/>
            <a:headEnd/>
            <a:tailEnd/>
          </a:ln>
          <a:effectLst/>
        </p:spPr>
      </p:pic>
      <p:pic>
        <p:nvPicPr>
          <p:cNvPr id="56325" name="Picture 5"/>
          <p:cNvPicPr>
            <a:picLocks noChangeAspect="1" noChangeArrowheads="1"/>
          </p:cNvPicPr>
          <p:nvPr/>
        </p:nvPicPr>
        <p:blipFill>
          <a:blip r:embed="rId3" cstate="print"/>
          <a:srcRect/>
          <a:stretch>
            <a:fillRect/>
          </a:stretch>
        </p:blipFill>
        <p:spPr bwMode="auto">
          <a:xfrm>
            <a:off x="4343400" y="3122613"/>
            <a:ext cx="1552575" cy="1068387"/>
          </a:xfrm>
          <a:prstGeom prst="rect">
            <a:avLst/>
          </a:prstGeom>
          <a:noFill/>
          <a:ln w="9525">
            <a:noFill/>
            <a:miter lim="800000"/>
            <a:headEnd/>
            <a:tailEnd/>
          </a:ln>
          <a:effectLst/>
        </p:spPr>
      </p:pic>
      <p:sp>
        <p:nvSpPr>
          <p:cNvPr id="56327" name="Text Box 7"/>
          <p:cNvSpPr txBox="1">
            <a:spLocks noChangeArrowheads="1"/>
          </p:cNvSpPr>
          <p:nvPr/>
        </p:nvSpPr>
        <p:spPr bwMode="auto">
          <a:xfrm>
            <a:off x="1066800" y="2846388"/>
            <a:ext cx="1239838" cy="528637"/>
          </a:xfrm>
          <a:prstGeom prst="rect">
            <a:avLst/>
          </a:prstGeom>
          <a:noFill/>
          <a:ln w="9525">
            <a:noFill/>
            <a:miter lim="800000"/>
            <a:headEnd/>
            <a:tailEnd/>
          </a:ln>
          <a:effectLst/>
        </p:spPr>
        <p:txBody>
          <a:bodyPr wrap="none">
            <a:spAutoFit/>
          </a:bodyPr>
          <a:lstStyle/>
          <a:p>
            <a:r>
              <a:rPr lang="en-US" sz="1800" b="1">
                <a:solidFill>
                  <a:schemeClr val="hlink"/>
                </a:solidFill>
              </a:rPr>
              <a:t>Neuron Model</a:t>
            </a:r>
            <a:endParaRPr lang="en-GB" sz="1800" b="1">
              <a:solidFill>
                <a:schemeClr val="hlink"/>
              </a:solidFill>
            </a:endParaRPr>
          </a:p>
        </p:txBody>
      </p:sp>
      <p:sp>
        <p:nvSpPr>
          <p:cNvPr id="56328" name="Text Box 8"/>
          <p:cNvSpPr txBox="1">
            <a:spLocks noChangeArrowheads="1"/>
          </p:cNvSpPr>
          <p:nvPr/>
        </p:nvSpPr>
        <p:spPr bwMode="auto">
          <a:xfrm>
            <a:off x="3108325" y="4303713"/>
            <a:ext cx="3597275" cy="747712"/>
          </a:xfrm>
          <a:prstGeom prst="rect">
            <a:avLst/>
          </a:prstGeom>
          <a:noFill/>
          <a:ln w="9525">
            <a:noFill/>
            <a:miter lim="800000"/>
            <a:headEnd/>
            <a:tailEnd/>
          </a:ln>
          <a:effectLst/>
        </p:spPr>
        <p:txBody>
          <a:bodyPr>
            <a:spAutoFit/>
          </a:bodyPr>
          <a:lstStyle/>
          <a:p>
            <a:r>
              <a:rPr lang="en-GB" sz="1400">
                <a:latin typeface="Times New Roman" pitchFamily="18" charset="0"/>
              </a:rPr>
              <a:t>The perceptron neuron produces a 1 if the net input into the transfer function</a:t>
            </a:r>
            <a:r>
              <a:rPr lang="en-US" sz="1400">
                <a:latin typeface="Times New Roman" pitchFamily="18" charset="0"/>
              </a:rPr>
              <a:t> </a:t>
            </a:r>
            <a:r>
              <a:rPr lang="en-GB" sz="1400">
                <a:latin typeface="Times New Roman" pitchFamily="18" charset="0"/>
              </a:rPr>
              <a:t>is equal to or greater than 0, otherwise it produces a 0.</a:t>
            </a:r>
          </a:p>
        </p:txBody>
      </p:sp>
      <p:pic>
        <p:nvPicPr>
          <p:cNvPr id="56329" name="Picture 9"/>
          <p:cNvPicPr>
            <a:picLocks noChangeAspect="1" noChangeArrowheads="1"/>
          </p:cNvPicPr>
          <p:nvPr/>
        </p:nvPicPr>
        <p:blipFill>
          <a:blip r:embed="rId4" cstate="print"/>
          <a:srcRect/>
          <a:stretch>
            <a:fillRect/>
          </a:stretch>
        </p:blipFill>
        <p:spPr bwMode="auto">
          <a:xfrm>
            <a:off x="3048000" y="5867400"/>
            <a:ext cx="3619500" cy="2392363"/>
          </a:xfrm>
          <a:prstGeom prst="rect">
            <a:avLst/>
          </a:prstGeom>
          <a:noFill/>
          <a:ln w="9525">
            <a:noFill/>
            <a:miter lim="800000"/>
            <a:headEnd/>
            <a:tailEnd/>
          </a:ln>
          <a:effectLst/>
        </p:spPr>
      </p:pic>
      <p:sp>
        <p:nvSpPr>
          <p:cNvPr id="56330" name="Text Box 10"/>
          <p:cNvSpPr txBox="1">
            <a:spLocks noChangeArrowheads="1"/>
          </p:cNvSpPr>
          <p:nvPr/>
        </p:nvSpPr>
        <p:spPr bwMode="auto">
          <a:xfrm>
            <a:off x="2971800" y="5334000"/>
            <a:ext cx="1731963" cy="528638"/>
          </a:xfrm>
          <a:prstGeom prst="rect">
            <a:avLst/>
          </a:prstGeom>
          <a:noFill/>
          <a:ln w="9525">
            <a:noFill/>
            <a:miter lim="800000"/>
            <a:headEnd/>
            <a:tailEnd/>
          </a:ln>
          <a:effectLst/>
        </p:spPr>
        <p:txBody>
          <a:bodyPr wrap="none">
            <a:spAutoFit/>
          </a:bodyPr>
          <a:lstStyle/>
          <a:p>
            <a:r>
              <a:rPr lang="en-US" sz="1800" b="1">
                <a:solidFill>
                  <a:schemeClr val="hlink"/>
                </a:solidFill>
              </a:rPr>
              <a:t>Decision boundaries</a:t>
            </a:r>
            <a:endParaRPr lang="en-GB" sz="1800" b="1">
              <a:solidFill>
                <a:schemeClr val="hlink"/>
              </a:solidFill>
            </a:endParaRPr>
          </a:p>
        </p:txBody>
      </p:sp>
      <p:pic>
        <p:nvPicPr>
          <p:cNvPr id="56331" name="Picture 11"/>
          <p:cNvPicPr>
            <a:picLocks noChangeAspect="1" noChangeArrowheads="1"/>
          </p:cNvPicPr>
          <p:nvPr/>
        </p:nvPicPr>
        <p:blipFill>
          <a:blip r:embed="rId5" cstate="print"/>
          <a:srcRect/>
          <a:stretch>
            <a:fillRect/>
          </a:stretch>
        </p:blipFill>
        <p:spPr bwMode="auto">
          <a:xfrm>
            <a:off x="914400" y="5792788"/>
            <a:ext cx="2028825" cy="2636837"/>
          </a:xfrm>
          <a:prstGeom prst="rect">
            <a:avLst/>
          </a:prstGeom>
          <a:noFill/>
          <a:ln w="9525">
            <a:noFill/>
            <a:miter lim="800000"/>
            <a:headEnd/>
            <a:tailEnd/>
          </a:ln>
          <a:effectLst/>
        </p:spPr>
      </p:pic>
      <p:sp>
        <p:nvSpPr>
          <p:cNvPr id="56332" name="Text Box 12"/>
          <p:cNvSpPr txBox="1">
            <a:spLocks noChangeArrowheads="1"/>
          </p:cNvSpPr>
          <p:nvPr/>
        </p:nvSpPr>
        <p:spPr bwMode="auto">
          <a:xfrm>
            <a:off x="914400" y="5334000"/>
            <a:ext cx="1109663" cy="528638"/>
          </a:xfrm>
          <a:prstGeom prst="rect">
            <a:avLst/>
          </a:prstGeom>
          <a:noFill/>
          <a:ln w="9525">
            <a:noFill/>
            <a:miter lim="800000"/>
            <a:headEnd/>
            <a:tailEnd/>
          </a:ln>
          <a:effectLst/>
        </p:spPr>
        <p:txBody>
          <a:bodyPr wrap="none">
            <a:spAutoFit/>
          </a:bodyPr>
          <a:lstStyle/>
          <a:p>
            <a:r>
              <a:rPr lang="en-US" sz="1800" b="1">
                <a:solidFill>
                  <a:schemeClr val="hlink"/>
                </a:solidFill>
              </a:rPr>
              <a:t>Architecture</a:t>
            </a:r>
            <a:endParaRPr lang="en-GB" sz="1800" b="1">
              <a:solidFill>
                <a:schemeClr val="hlin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r>
              <a:rPr lang="en-US"/>
              <a:t>Slide </a:t>
            </a:r>
            <a:fld id="{27251428-02A7-49C3-B153-E95435489996}" type="slidenum">
              <a:rPr lang="en-GB"/>
              <a:pPr/>
              <a:t>13</a:t>
            </a:fld>
            <a:endParaRPr lang="en-GB"/>
          </a:p>
        </p:txBody>
      </p:sp>
      <p:pic>
        <p:nvPicPr>
          <p:cNvPr id="58380" name="Picture 1036"/>
          <p:cNvPicPr>
            <a:picLocks noChangeAspect="1" noChangeArrowheads="1"/>
          </p:cNvPicPr>
          <p:nvPr/>
        </p:nvPicPr>
        <p:blipFill>
          <a:blip r:embed="rId2" cstate="print"/>
          <a:srcRect/>
          <a:stretch>
            <a:fillRect/>
          </a:stretch>
        </p:blipFill>
        <p:spPr bwMode="auto">
          <a:xfrm>
            <a:off x="685800" y="3352800"/>
            <a:ext cx="5580063" cy="3695700"/>
          </a:xfrm>
          <a:prstGeom prst="rect">
            <a:avLst/>
          </a:prstGeom>
          <a:noFill/>
          <a:ln w="9525">
            <a:noFill/>
            <a:miter lim="800000"/>
            <a:headEnd/>
            <a:tailEnd/>
          </a:ln>
          <a:effectLst/>
        </p:spPr>
      </p:pic>
      <p:sp>
        <p:nvSpPr>
          <p:cNvPr id="58370" name="Rectangle 1026"/>
          <p:cNvSpPr>
            <a:spLocks noGrp="1" noChangeArrowheads="1"/>
          </p:cNvSpPr>
          <p:nvPr>
            <p:ph type="title"/>
          </p:nvPr>
        </p:nvSpPr>
        <p:spPr/>
        <p:txBody>
          <a:bodyPr/>
          <a:lstStyle/>
          <a:p>
            <a:r>
              <a:rPr lang="en-US"/>
              <a:t>Error Surface</a:t>
            </a:r>
            <a:endParaRPr lang="en-GB"/>
          </a:p>
        </p:txBody>
      </p:sp>
      <p:sp>
        <p:nvSpPr>
          <p:cNvPr id="58375" name="Text Box 1031"/>
          <p:cNvSpPr txBox="1">
            <a:spLocks noChangeArrowheads="1"/>
          </p:cNvSpPr>
          <p:nvPr/>
        </p:nvSpPr>
        <p:spPr bwMode="auto">
          <a:xfrm>
            <a:off x="898525" y="3233738"/>
            <a:ext cx="3122613" cy="528637"/>
          </a:xfrm>
          <a:prstGeom prst="rect">
            <a:avLst/>
          </a:prstGeom>
          <a:noFill/>
          <a:ln w="9525">
            <a:noFill/>
            <a:miter lim="800000"/>
            <a:headEnd/>
            <a:tailEnd/>
          </a:ln>
          <a:effectLst/>
        </p:spPr>
        <p:txBody>
          <a:bodyPr wrap="none">
            <a:spAutoFit/>
          </a:bodyPr>
          <a:lstStyle/>
          <a:p>
            <a:r>
              <a:rPr lang="en-US" sz="1800"/>
              <a:t>Error surface    		   Error Contour</a:t>
            </a:r>
            <a:endParaRPr lang="en-GB" sz="1800"/>
          </a:p>
        </p:txBody>
      </p:sp>
      <p:sp>
        <p:nvSpPr>
          <p:cNvPr id="58376" name="Text Box 1032"/>
          <p:cNvSpPr txBox="1">
            <a:spLocks noChangeArrowheads="1"/>
          </p:cNvSpPr>
          <p:nvPr/>
        </p:nvSpPr>
        <p:spPr bwMode="auto">
          <a:xfrm rot="-5400000">
            <a:off x="-851693" y="4742656"/>
            <a:ext cx="2697162" cy="231775"/>
          </a:xfrm>
          <a:prstGeom prst="rect">
            <a:avLst/>
          </a:prstGeom>
          <a:noFill/>
          <a:ln w="9525">
            <a:noFill/>
            <a:miter lim="800000"/>
            <a:headEnd/>
            <a:tailEnd/>
          </a:ln>
          <a:effectLst/>
        </p:spPr>
        <p:txBody>
          <a:bodyPr wrap="none">
            <a:spAutoFit/>
          </a:bodyPr>
          <a:lstStyle/>
          <a:p>
            <a:r>
              <a:rPr lang="en-US" sz="1600"/>
              <a:t>Sum squared Error</a:t>
            </a:r>
            <a:endParaRPr lang="en-GB" sz="1600"/>
          </a:p>
        </p:txBody>
      </p:sp>
      <p:sp>
        <p:nvSpPr>
          <p:cNvPr id="58378" name="Text Box 1034"/>
          <p:cNvSpPr txBox="1">
            <a:spLocks noChangeArrowheads="1"/>
          </p:cNvSpPr>
          <p:nvPr/>
        </p:nvSpPr>
        <p:spPr bwMode="auto">
          <a:xfrm>
            <a:off x="1219200" y="6399213"/>
            <a:ext cx="385763" cy="441325"/>
          </a:xfrm>
          <a:prstGeom prst="rect">
            <a:avLst/>
          </a:prstGeom>
          <a:noFill/>
          <a:ln w="9525">
            <a:noFill/>
            <a:miter lim="800000"/>
            <a:headEnd/>
            <a:tailEnd/>
          </a:ln>
          <a:effectLst/>
        </p:spPr>
        <p:txBody>
          <a:bodyPr wrap="none">
            <a:spAutoFit/>
          </a:bodyPr>
          <a:lstStyle/>
          <a:p>
            <a:r>
              <a:rPr lang="en-US" sz="1400" b="1"/>
              <a:t>Bias</a:t>
            </a:r>
            <a:endParaRPr lang="en-GB" sz="1400" b="1"/>
          </a:p>
        </p:txBody>
      </p:sp>
      <p:sp>
        <p:nvSpPr>
          <p:cNvPr id="58377" name="Text Box 1033"/>
          <p:cNvSpPr txBox="1">
            <a:spLocks noChangeArrowheads="1"/>
          </p:cNvSpPr>
          <p:nvPr/>
        </p:nvSpPr>
        <p:spPr bwMode="auto">
          <a:xfrm>
            <a:off x="2743200" y="6553200"/>
            <a:ext cx="573088" cy="441325"/>
          </a:xfrm>
          <a:prstGeom prst="rect">
            <a:avLst/>
          </a:prstGeom>
          <a:noFill/>
          <a:ln w="9525">
            <a:noFill/>
            <a:miter lim="800000"/>
            <a:headEnd/>
            <a:tailEnd/>
          </a:ln>
          <a:effectLst/>
        </p:spPr>
        <p:txBody>
          <a:bodyPr wrap="none">
            <a:spAutoFit/>
          </a:bodyPr>
          <a:lstStyle/>
          <a:p>
            <a:r>
              <a:rPr lang="en-US" sz="1400" b="1"/>
              <a:t>Weight</a:t>
            </a:r>
            <a:endParaRPr lang="en-GB" sz="14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Slide </a:t>
            </a:r>
            <a:fld id="{D8506782-8CEB-434C-A21D-53A6E8146F47}" type="slidenum">
              <a:rPr lang="en-GB"/>
              <a:pPr/>
              <a:t>14</a:t>
            </a:fld>
            <a:endParaRPr lang="en-GB"/>
          </a:p>
        </p:txBody>
      </p:sp>
      <p:sp>
        <p:nvSpPr>
          <p:cNvPr id="14338" name="Rectangle 2"/>
          <p:cNvSpPr>
            <a:spLocks noGrp="1" noChangeArrowheads="1"/>
          </p:cNvSpPr>
          <p:nvPr>
            <p:ph type="title"/>
          </p:nvPr>
        </p:nvSpPr>
        <p:spPr/>
        <p:txBody>
          <a:bodyPr/>
          <a:lstStyle/>
          <a:p>
            <a:r>
              <a:rPr lang="en-US"/>
              <a:t>Feedforword NNs</a:t>
            </a:r>
            <a:endParaRPr lang="en-GB"/>
          </a:p>
        </p:txBody>
      </p:sp>
      <p:sp>
        <p:nvSpPr>
          <p:cNvPr id="14339" name="Rectangle 3"/>
          <p:cNvSpPr>
            <a:spLocks noGrp="1" noChangeArrowheads="1"/>
          </p:cNvSpPr>
          <p:nvPr>
            <p:ph type="body" idx="1"/>
          </p:nvPr>
        </p:nvSpPr>
        <p:spPr/>
        <p:txBody>
          <a:bodyPr/>
          <a:lstStyle/>
          <a:p>
            <a:r>
              <a:rPr lang="en-US" sz="1600"/>
              <a:t>The basic structure off a feedforward Neural Network</a:t>
            </a:r>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r>
              <a:rPr lang="en-US" sz="1600"/>
              <a:t>The</a:t>
            </a:r>
            <a:r>
              <a:rPr lang="en-GB" sz="1600"/>
              <a:t> </a:t>
            </a:r>
            <a:r>
              <a:rPr lang="en-GB" sz="1600">
                <a:solidFill>
                  <a:schemeClr val="hlink"/>
                </a:solidFill>
              </a:rPr>
              <a:t>learning rule</a:t>
            </a:r>
            <a:r>
              <a:rPr lang="en-GB" sz="1600"/>
              <a:t> modifies the weights according to the input patterns that it is presented with. In a sense, ANNs </a:t>
            </a:r>
            <a:r>
              <a:rPr lang="en-GB" sz="1600">
                <a:solidFill>
                  <a:schemeClr val="hlink"/>
                </a:solidFill>
              </a:rPr>
              <a:t>learn by example</a:t>
            </a:r>
            <a:r>
              <a:rPr lang="en-GB" sz="1600"/>
              <a:t> as do their biological counterparts</a:t>
            </a:r>
            <a:r>
              <a:rPr lang="en-US" sz="1600"/>
              <a:t>.</a:t>
            </a:r>
          </a:p>
          <a:p>
            <a:r>
              <a:rPr lang="en-US" sz="1600"/>
              <a:t>When the desired output are known we have </a:t>
            </a:r>
            <a:r>
              <a:rPr lang="en-US" sz="1600">
                <a:solidFill>
                  <a:schemeClr val="hlink"/>
                </a:solidFill>
              </a:rPr>
              <a:t>supervised learning</a:t>
            </a:r>
            <a:r>
              <a:rPr lang="en-US" sz="1600"/>
              <a:t> or learning with a teacher.</a:t>
            </a:r>
          </a:p>
          <a:p>
            <a:pPr>
              <a:buFont typeface="Wingdings" pitchFamily="2" charset="2"/>
              <a:buNone/>
            </a:pPr>
            <a:endParaRPr lang="en-GB" sz="1600"/>
          </a:p>
        </p:txBody>
      </p:sp>
      <p:pic>
        <p:nvPicPr>
          <p:cNvPr id="14342" name="Picture 6"/>
          <p:cNvPicPr>
            <a:picLocks noChangeAspect="1" noChangeArrowheads="1"/>
          </p:cNvPicPr>
          <p:nvPr/>
        </p:nvPicPr>
        <p:blipFill>
          <a:blip r:embed="rId2" cstate="print"/>
          <a:srcRect l="1581" t="1564" r="1976" b="1970"/>
          <a:stretch>
            <a:fillRect/>
          </a:stretch>
        </p:blipFill>
        <p:spPr bwMode="auto">
          <a:xfrm>
            <a:off x="1600200" y="3321050"/>
            <a:ext cx="3581400" cy="2035175"/>
          </a:xfrm>
          <a:prstGeom prst="rect">
            <a:avLst/>
          </a:prstGeom>
          <a:noFill/>
          <a:ln w="9525">
            <a:noFill/>
            <a:miter lim="800000"/>
            <a:headEnd/>
            <a:tailEnd/>
          </a:ln>
          <a:effectLst/>
        </p:spPr>
      </p:pic>
      <p:pic>
        <p:nvPicPr>
          <p:cNvPr id="14343" name="Picture 7"/>
          <p:cNvPicPr>
            <a:picLocks noChangeAspect="1" noChangeArrowheads="1"/>
          </p:cNvPicPr>
          <p:nvPr/>
        </p:nvPicPr>
        <p:blipFill>
          <a:blip r:embed="rId3" cstate="print"/>
          <a:srcRect/>
          <a:stretch>
            <a:fillRect/>
          </a:stretch>
        </p:blipFill>
        <p:spPr bwMode="auto">
          <a:xfrm>
            <a:off x="1752600" y="6934200"/>
            <a:ext cx="4248150" cy="2446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6E1531EE-F503-46D7-AA9C-9EF31CFADDDB}" type="slidenum">
              <a:rPr lang="en-GB"/>
              <a:pPr/>
              <a:t>15</a:t>
            </a:fld>
            <a:endParaRPr lang="en-GB"/>
          </a:p>
        </p:txBody>
      </p:sp>
      <p:sp>
        <p:nvSpPr>
          <p:cNvPr id="18434" name="Rectangle 1026"/>
          <p:cNvSpPr>
            <a:spLocks noGrp="1" noChangeArrowheads="1"/>
          </p:cNvSpPr>
          <p:nvPr>
            <p:ph type="title"/>
          </p:nvPr>
        </p:nvSpPr>
        <p:spPr/>
        <p:txBody>
          <a:bodyPr/>
          <a:lstStyle/>
          <a:p>
            <a:r>
              <a:rPr lang="en-GB"/>
              <a:t>An overview of the </a:t>
            </a:r>
            <a:r>
              <a:rPr lang="en-US"/>
              <a:t/>
            </a:r>
            <a:br>
              <a:rPr lang="en-US"/>
            </a:br>
            <a:r>
              <a:rPr lang="en-GB"/>
              <a:t>backpropagation</a:t>
            </a:r>
          </a:p>
        </p:txBody>
      </p:sp>
      <p:sp>
        <p:nvSpPr>
          <p:cNvPr id="18435" name="Rectangle 1027"/>
          <p:cNvSpPr>
            <a:spLocks noGrp="1" noChangeArrowheads="1"/>
          </p:cNvSpPr>
          <p:nvPr>
            <p:ph type="body" idx="1"/>
          </p:nvPr>
        </p:nvSpPr>
        <p:spPr>
          <a:xfrm>
            <a:off x="1066800" y="2667000"/>
            <a:ext cx="5791200" cy="2209800"/>
          </a:xfrm>
        </p:spPr>
        <p:txBody>
          <a:bodyPr/>
          <a:lstStyle/>
          <a:p>
            <a:endParaRPr lang="en-GB" sz="1600"/>
          </a:p>
          <a:p>
            <a:pPr>
              <a:buFont typeface="Wingdings" pitchFamily="2" charset="2"/>
              <a:buNone/>
            </a:pPr>
            <a:r>
              <a:rPr lang="en-US" sz="1400">
                <a:solidFill>
                  <a:schemeClr val="folHlink"/>
                </a:solidFill>
              </a:rPr>
              <a:t>1.</a:t>
            </a:r>
            <a:r>
              <a:rPr lang="en-US" sz="1400"/>
              <a:t>	</a:t>
            </a:r>
            <a:r>
              <a:rPr lang="en-GB" sz="1400"/>
              <a:t>A set of examples for training the network is assembled. Each case consists of a problem statement (which represents the input into the network) and the corresponding solution (which represents the desired output from the network). </a:t>
            </a:r>
          </a:p>
          <a:p>
            <a:pPr>
              <a:buFont typeface="Wingdings" pitchFamily="2" charset="2"/>
              <a:buNone/>
            </a:pPr>
            <a:r>
              <a:rPr lang="en-US" sz="1400">
                <a:solidFill>
                  <a:schemeClr val="folHlink"/>
                </a:solidFill>
              </a:rPr>
              <a:t>2.</a:t>
            </a:r>
            <a:r>
              <a:rPr lang="en-US" sz="1400"/>
              <a:t>	</a:t>
            </a:r>
            <a:r>
              <a:rPr lang="en-GB" sz="1400"/>
              <a:t>The input data is entered into the network via the input layer. </a:t>
            </a:r>
          </a:p>
          <a:p>
            <a:pPr>
              <a:buFont typeface="Wingdings" pitchFamily="2" charset="2"/>
              <a:buNone/>
            </a:pPr>
            <a:r>
              <a:rPr lang="en-US" sz="1400">
                <a:solidFill>
                  <a:schemeClr val="folHlink"/>
                </a:solidFill>
              </a:rPr>
              <a:t>3.</a:t>
            </a:r>
            <a:r>
              <a:rPr lang="en-US" sz="1400"/>
              <a:t>	</a:t>
            </a:r>
            <a:r>
              <a:rPr lang="en-GB" sz="1400"/>
              <a:t>Each neuron in the network processes the input data with the resultant values steadily "percolating" through the network, layer by layer, until a result is generated by the output layer. </a:t>
            </a:r>
          </a:p>
          <a:p>
            <a:pPr>
              <a:buFont typeface="Wingdings" pitchFamily="2" charset="2"/>
              <a:buAutoNum type="arabicPeriod"/>
            </a:pPr>
            <a:endParaRPr lang="en-GB" sz="1400"/>
          </a:p>
          <a:p>
            <a:endParaRPr lang="en-GB" sz="1600"/>
          </a:p>
        </p:txBody>
      </p:sp>
      <p:pic>
        <p:nvPicPr>
          <p:cNvPr id="18436" name="Picture 1028" descr="Vtchart2"/>
          <p:cNvPicPr>
            <a:picLocks noChangeAspect="1" noChangeArrowheads="1"/>
          </p:cNvPicPr>
          <p:nvPr/>
        </p:nvPicPr>
        <p:blipFill>
          <a:blip r:embed="rId2" cstate="print"/>
          <a:srcRect/>
          <a:stretch>
            <a:fillRect/>
          </a:stretch>
        </p:blipFill>
        <p:spPr bwMode="auto">
          <a:xfrm>
            <a:off x="1295400" y="4953000"/>
            <a:ext cx="2789238" cy="3097213"/>
          </a:xfrm>
          <a:prstGeom prst="rect">
            <a:avLst/>
          </a:prstGeom>
          <a:noFill/>
        </p:spPr>
      </p:pic>
      <p:sp>
        <p:nvSpPr>
          <p:cNvPr id="18438" name="Text Box 1030"/>
          <p:cNvSpPr txBox="1">
            <a:spLocks noChangeArrowheads="1"/>
          </p:cNvSpPr>
          <p:nvPr/>
        </p:nvSpPr>
        <p:spPr bwMode="auto">
          <a:xfrm>
            <a:off x="762000" y="7010400"/>
            <a:ext cx="914400" cy="528638"/>
          </a:xfrm>
          <a:prstGeom prst="rect">
            <a:avLst/>
          </a:prstGeom>
          <a:noFill/>
          <a:ln w="9525">
            <a:noFill/>
            <a:miter lim="800000"/>
            <a:headEnd/>
            <a:tailEnd/>
          </a:ln>
          <a:effectLst/>
        </p:spPr>
        <p:txBody>
          <a:bodyPr>
            <a:spAutoFit/>
          </a:bodyPr>
          <a:lstStyle/>
          <a:p>
            <a:pPr>
              <a:spcBef>
                <a:spcPct val="50000"/>
              </a:spcBef>
            </a:pPr>
            <a:endParaRPr lang="en-GB" sz="1800"/>
          </a:p>
        </p:txBody>
      </p:sp>
      <p:sp>
        <p:nvSpPr>
          <p:cNvPr id="18446" name="Text Box 1038"/>
          <p:cNvSpPr txBox="1">
            <a:spLocks noChangeArrowheads="1"/>
          </p:cNvSpPr>
          <p:nvPr/>
        </p:nvSpPr>
        <p:spPr bwMode="auto">
          <a:xfrm>
            <a:off x="3733800" y="4953000"/>
            <a:ext cx="2819400" cy="3819525"/>
          </a:xfrm>
          <a:prstGeom prst="rect">
            <a:avLst/>
          </a:prstGeom>
          <a:noFill/>
          <a:ln w="9525">
            <a:noFill/>
            <a:miter lim="800000"/>
            <a:headEnd/>
            <a:tailEnd/>
          </a:ln>
          <a:effectLst/>
        </p:spPr>
        <p:txBody>
          <a:bodyPr>
            <a:spAutoFit/>
          </a:bodyPr>
          <a:lstStyle/>
          <a:p>
            <a:pPr marL="457200" indent="-457200">
              <a:spcBef>
                <a:spcPct val="50000"/>
              </a:spcBef>
            </a:pPr>
            <a:r>
              <a:rPr lang="en-US" sz="1400">
                <a:solidFill>
                  <a:schemeClr val="folHlink"/>
                </a:solidFill>
              </a:rPr>
              <a:t>4.	</a:t>
            </a:r>
            <a:r>
              <a:rPr lang="en-GB" sz="1400"/>
              <a:t>The actual output of the network is compared to expected output for that particular input. This results in an </a:t>
            </a:r>
            <a:r>
              <a:rPr lang="en-GB" sz="1400" i="1">
                <a:solidFill>
                  <a:schemeClr val="tx2"/>
                </a:solidFill>
              </a:rPr>
              <a:t>error value</a:t>
            </a:r>
            <a:r>
              <a:rPr lang="en-US" sz="1400" i="1">
                <a:solidFill>
                  <a:schemeClr val="tx2"/>
                </a:solidFill>
              </a:rPr>
              <a:t>.</a:t>
            </a:r>
            <a:r>
              <a:rPr lang="en-GB" sz="1400"/>
              <a:t>. </a:t>
            </a:r>
            <a:r>
              <a:rPr lang="en-US" sz="1400"/>
              <a:t>T</a:t>
            </a:r>
            <a:r>
              <a:rPr lang="en-GB" sz="1400"/>
              <a:t>he connection weights in the network are gradually adjusted, working backwards from the output layer, through the hidden layer, and to the input layer, until the correct output is produced. Fine tuning the weights in this way has the effect of teaching the network how to produce the correct output for a particular input, i.e. the network </a:t>
            </a:r>
            <a:r>
              <a:rPr lang="en-GB" sz="1400" i="1"/>
              <a:t>learns</a:t>
            </a:r>
            <a:r>
              <a:rPr lang="en-GB" sz="140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41DC48FA-83C1-43EF-8E4D-049BF233AFC9}" type="slidenum">
              <a:rPr lang="en-GB"/>
              <a:pPr/>
              <a:t>16</a:t>
            </a:fld>
            <a:endParaRPr lang="en-GB"/>
          </a:p>
        </p:txBody>
      </p:sp>
      <p:sp>
        <p:nvSpPr>
          <p:cNvPr id="13314" name="Rectangle 2"/>
          <p:cNvSpPr>
            <a:spLocks noGrp="1" noChangeArrowheads="1"/>
          </p:cNvSpPr>
          <p:nvPr>
            <p:ph type="title"/>
          </p:nvPr>
        </p:nvSpPr>
        <p:spPr/>
        <p:txBody>
          <a:bodyPr/>
          <a:lstStyle/>
          <a:p>
            <a:r>
              <a:rPr lang="en-US"/>
              <a:t>The Learning Rule</a:t>
            </a:r>
            <a:endParaRPr lang="en-GB"/>
          </a:p>
        </p:txBody>
      </p:sp>
      <p:sp>
        <p:nvSpPr>
          <p:cNvPr id="13315" name="Rectangle 3"/>
          <p:cNvSpPr>
            <a:spLocks noGrp="1" noChangeArrowheads="1"/>
          </p:cNvSpPr>
          <p:nvPr>
            <p:ph type="body" idx="1"/>
          </p:nvPr>
        </p:nvSpPr>
        <p:spPr/>
        <p:txBody>
          <a:bodyPr/>
          <a:lstStyle/>
          <a:p>
            <a:r>
              <a:rPr lang="en-GB" sz="1800"/>
              <a:t>The </a:t>
            </a:r>
            <a:r>
              <a:rPr lang="en-GB" sz="1800">
                <a:solidFill>
                  <a:schemeClr val="hlink"/>
                </a:solidFill>
              </a:rPr>
              <a:t>delta rule</a:t>
            </a:r>
            <a:r>
              <a:rPr lang="en-GB" sz="1800"/>
              <a:t> is often utilized by the most common class of ANNs called </a:t>
            </a:r>
            <a:r>
              <a:rPr lang="en-GB" sz="1800">
                <a:solidFill>
                  <a:schemeClr val="hlink"/>
                </a:solidFill>
              </a:rPr>
              <a:t>backpropagational neural networks</a:t>
            </a:r>
            <a:r>
              <a:rPr lang="en-US" sz="1800"/>
              <a:t>.</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r>
              <a:rPr lang="en-US" sz="1800"/>
              <a:t>W</a:t>
            </a:r>
            <a:r>
              <a:rPr lang="en-GB" sz="1800"/>
              <a:t>hen a neural network is initially presented with a pattern it makes a random guess as to what it might be. It then sees how far its answer was from the actual one and makes an appropriate adjustment to its connection weights. </a:t>
            </a:r>
          </a:p>
        </p:txBody>
      </p:sp>
      <p:pic>
        <p:nvPicPr>
          <p:cNvPr id="13317" name="Picture 5"/>
          <p:cNvPicPr>
            <a:picLocks noChangeAspect="1" noChangeArrowheads="1"/>
          </p:cNvPicPr>
          <p:nvPr/>
        </p:nvPicPr>
        <p:blipFill>
          <a:blip r:embed="rId2" cstate="print"/>
          <a:srcRect/>
          <a:stretch>
            <a:fillRect/>
          </a:stretch>
        </p:blipFill>
        <p:spPr bwMode="auto">
          <a:xfrm>
            <a:off x="990600" y="3962400"/>
            <a:ext cx="5576888" cy="2894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141BF9AE-7BD8-40BB-BB78-6345939C8195}" type="slidenum">
              <a:rPr lang="en-GB"/>
              <a:pPr/>
              <a:t>17</a:t>
            </a:fld>
            <a:endParaRPr lang="en-GB"/>
          </a:p>
        </p:txBody>
      </p:sp>
      <p:sp>
        <p:nvSpPr>
          <p:cNvPr id="15362" name="Rectangle 2"/>
          <p:cNvSpPr>
            <a:spLocks noGrp="1" noChangeArrowheads="1"/>
          </p:cNvSpPr>
          <p:nvPr>
            <p:ph type="title"/>
          </p:nvPr>
        </p:nvSpPr>
        <p:spPr/>
        <p:txBody>
          <a:bodyPr/>
          <a:lstStyle/>
          <a:p>
            <a:r>
              <a:rPr lang="en-US"/>
              <a:t>The Insides off</a:t>
            </a:r>
            <a:br>
              <a:rPr lang="en-US"/>
            </a:br>
            <a:r>
              <a:rPr lang="en-US"/>
              <a:t>Delta Rule</a:t>
            </a:r>
            <a:endParaRPr lang="en-GB"/>
          </a:p>
        </p:txBody>
      </p:sp>
      <p:sp>
        <p:nvSpPr>
          <p:cNvPr id="15363" name="Rectangle 3"/>
          <p:cNvSpPr>
            <a:spLocks noGrp="1" noChangeArrowheads="1"/>
          </p:cNvSpPr>
          <p:nvPr>
            <p:ph type="body" idx="1"/>
          </p:nvPr>
        </p:nvSpPr>
        <p:spPr>
          <a:xfrm>
            <a:off x="887413" y="2914650"/>
            <a:ext cx="5829300" cy="2573338"/>
          </a:xfrm>
        </p:spPr>
        <p:txBody>
          <a:bodyPr/>
          <a:lstStyle/>
          <a:p>
            <a:r>
              <a:rPr lang="en-GB" sz="1800"/>
              <a:t>Backpropagation performs a </a:t>
            </a:r>
            <a:r>
              <a:rPr lang="en-GB" sz="1800">
                <a:solidFill>
                  <a:schemeClr val="hlink"/>
                </a:solidFill>
              </a:rPr>
              <a:t>gradient descent</a:t>
            </a:r>
            <a:r>
              <a:rPr lang="en-GB" sz="1800"/>
              <a:t> within the solution's vector space towards a </a:t>
            </a:r>
            <a:r>
              <a:rPr lang="en-GB" sz="1800">
                <a:solidFill>
                  <a:schemeClr val="hlink"/>
                </a:solidFill>
              </a:rPr>
              <a:t>global minimum</a:t>
            </a:r>
            <a:r>
              <a:rPr lang="en-US" sz="1800"/>
              <a:t>.</a:t>
            </a:r>
            <a:r>
              <a:rPr lang="en-GB" sz="1800"/>
              <a:t> </a:t>
            </a:r>
            <a:r>
              <a:rPr lang="en-US" sz="1800"/>
              <a:t/>
            </a:r>
            <a:br>
              <a:rPr lang="en-US" sz="1800"/>
            </a:br>
            <a:r>
              <a:rPr lang="en-GB" sz="1800"/>
              <a:t>The error surface itself is a hyperparaboloid but is seldom smooth as is depicted in the graphic below. Indeed, in most problems, the solution space is quite irregular with numerous pits and hills which may cause the network to settle down in a </a:t>
            </a:r>
            <a:r>
              <a:rPr lang="en-GB" sz="1800">
                <a:solidFill>
                  <a:schemeClr val="folHlink"/>
                </a:solidFill>
              </a:rPr>
              <a:t>local min</a:t>
            </a:r>
            <a:r>
              <a:rPr lang="en-US" sz="1800">
                <a:solidFill>
                  <a:schemeClr val="folHlink"/>
                </a:solidFill>
              </a:rPr>
              <a:t>im</a:t>
            </a:r>
            <a:r>
              <a:rPr lang="en-GB" sz="1800">
                <a:solidFill>
                  <a:schemeClr val="folHlink"/>
                </a:solidFill>
              </a:rPr>
              <a:t>um</a:t>
            </a:r>
            <a:r>
              <a:rPr lang="en-GB" sz="1800"/>
              <a:t> which is not the best overall solution.</a:t>
            </a:r>
          </a:p>
          <a:p>
            <a:endParaRPr lang="en-GB" sz="1800"/>
          </a:p>
        </p:txBody>
      </p:sp>
      <p:pic>
        <p:nvPicPr>
          <p:cNvPr id="15365" name="Picture 5"/>
          <p:cNvPicPr>
            <a:picLocks noChangeAspect="1" noChangeArrowheads="1"/>
          </p:cNvPicPr>
          <p:nvPr/>
        </p:nvPicPr>
        <p:blipFill>
          <a:blip r:embed="rId2" cstate="print"/>
          <a:srcRect/>
          <a:stretch>
            <a:fillRect/>
          </a:stretch>
        </p:blipFill>
        <p:spPr bwMode="auto">
          <a:xfrm>
            <a:off x="1295400" y="5487988"/>
            <a:ext cx="4654550" cy="3557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CFF5C427-1F9C-489B-BF8C-6B07E3CA7561}" type="slidenum">
              <a:rPr lang="en-GB"/>
              <a:pPr/>
              <a:t>18</a:t>
            </a:fld>
            <a:endParaRPr lang="en-GB"/>
          </a:p>
        </p:txBody>
      </p:sp>
      <p:sp>
        <p:nvSpPr>
          <p:cNvPr id="64514" name="Rectangle 2"/>
          <p:cNvSpPr>
            <a:spLocks noGrp="1" noChangeArrowheads="1"/>
          </p:cNvSpPr>
          <p:nvPr>
            <p:ph type="title"/>
          </p:nvPr>
        </p:nvSpPr>
        <p:spPr/>
        <p:txBody>
          <a:bodyPr/>
          <a:lstStyle/>
          <a:p>
            <a:r>
              <a:rPr lang="en-US"/>
              <a:t>Early stopping</a:t>
            </a:r>
            <a:endParaRPr lang="en-GB"/>
          </a:p>
        </p:txBody>
      </p:sp>
      <p:pic>
        <p:nvPicPr>
          <p:cNvPr id="64515" name="Picture 3"/>
          <p:cNvPicPr>
            <a:picLocks noChangeAspect="1" noChangeArrowheads="1"/>
          </p:cNvPicPr>
          <p:nvPr>
            <p:ph type="body" idx="1"/>
          </p:nvPr>
        </p:nvPicPr>
        <p:blipFill>
          <a:blip r:embed="rId2" cstate="print"/>
          <a:srcRect/>
          <a:stretch>
            <a:fillRect/>
          </a:stretch>
        </p:blipFill>
        <p:spPr>
          <a:xfrm>
            <a:off x="1524000" y="3048000"/>
            <a:ext cx="4259263" cy="4341813"/>
          </a:xfrm>
        </p:spPr>
      </p:pic>
      <p:sp>
        <p:nvSpPr>
          <p:cNvPr id="64516" name="Text Box 4"/>
          <p:cNvSpPr txBox="1">
            <a:spLocks noChangeArrowheads="1"/>
          </p:cNvSpPr>
          <p:nvPr/>
        </p:nvSpPr>
        <p:spPr bwMode="auto">
          <a:xfrm>
            <a:off x="4724400" y="4802188"/>
            <a:ext cx="1752600" cy="1544637"/>
          </a:xfrm>
          <a:prstGeom prst="rect">
            <a:avLst/>
          </a:prstGeom>
          <a:noFill/>
          <a:ln w="9525">
            <a:noFill/>
            <a:miter lim="800000"/>
            <a:headEnd/>
            <a:tailEnd/>
          </a:ln>
          <a:effectLst/>
        </p:spPr>
        <p:txBody>
          <a:bodyPr>
            <a:spAutoFit/>
          </a:bodyPr>
          <a:lstStyle/>
          <a:p>
            <a:pPr>
              <a:spcBef>
                <a:spcPct val="50000"/>
              </a:spcBef>
              <a:buFontTx/>
              <a:buChar char="•"/>
            </a:pPr>
            <a:r>
              <a:rPr lang="en-US" sz="1600"/>
              <a:t>Training data</a:t>
            </a:r>
          </a:p>
          <a:p>
            <a:pPr>
              <a:spcBef>
                <a:spcPct val="50000"/>
              </a:spcBef>
              <a:buFontTx/>
              <a:buChar char="•"/>
            </a:pPr>
            <a:r>
              <a:rPr lang="en-US" sz="1600"/>
              <a:t>Validation data</a:t>
            </a:r>
          </a:p>
          <a:p>
            <a:pPr>
              <a:spcBef>
                <a:spcPct val="50000"/>
              </a:spcBef>
              <a:buFontTx/>
              <a:buChar char="•"/>
            </a:pPr>
            <a:r>
              <a:rPr lang="en-US" sz="1600"/>
              <a:t>Test data</a:t>
            </a:r>
            <a:endParaRPr lang="en-GB"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804920F5-B7C6-4AA8-8191-539AEF42C745}" type="slidenum">
              <a:rPr lang="en-GB"/>
              <a:pPr/>
              <a:t>19</a:t>
            </a:fld>
            <a:endParaRPr lang="en-GB"/>
          </a:p>
        </p:txBody>
      </p:sp>
      <p:sp>
        <p:nvSpPr>
          <p:cNvPr id="65538" name="Rectangle 1026"/>
          <p:cNvSpPr>
            <a:spLocks noGrp="1" noChangeArrowheads="1"/>
          </p:cNvSpPr>
          <p:nvPr>
            <p:ph type="title"/>
          </p:nvPr>
        </p:nvSpPr>
        <p:spPr/>
        <p:txBody>
          <a:bodyPr/>
          <a:lstStyle/>
          <a:p>
            <a:r>
              <a:rPr lang="en-US"/>
              <a:t>Other architectures</a:t>
            </a:r>
            <a:endParaRPr lang="en-GB"/>
          </a:p>
        </p:txBody>
      </p:sp>
      <p:pic>
        <p:nvPicPr>
          <p:cNvPr id="65539" name="Picture 1027"/>
          <p:cNvPicPr>
            <a:picLocks noChangeAspect="1" noChangeArrowheads="1"/>
          </p:cNvPicPr>
          <p:nvPr>
            <p:ph type="body" idx="1"/>
          </p:nvPr>
        </p:nvPicPr>
        <p:blipFill>
          <a:blip r:embed="rId2" cstate="print"/>
          <a:srcRect/>
          <a:stretch>
            <a:fillRect/>
          </a:stretch>
        </p:blipFill>
        <p:spPr>
          <a:xfrm>
            <a:off x="887413" y="2914650"/>
            <a:ext cx="5437187" cy="55451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85892E5C-35CA-4EF0-96E1-40D42ACAB0ED}" type="slidenum">
              <a:rPr lang="en-GB"/>
              <a:pPr/>
              <a:t>2</a:t>
            </a:fld>
            <a:endParaRPr lang="en-GB"/>
          </a:p>
        </p:txBody>
      </p:sp>
      <p:sp>
        <p:nvSpPr>
          <p:cNvPr id="8194" name="Rectangle 2"/>
          <p:cNvSpPr>
            <a:spLocks noGrp="1" noChangeArrowheads="1"/>
          </p:cNvSpPr>
          <p:nvPr>
            <p:ph type="title"/>
          </p:nvPr>
        </p:nvSpPr>
        <p:spPr/>
        <p:txBody>
          <a:bodyPr/>
          <a:lstStyle/>
          <a:p>
            <a:r>
              <a:rPr lang="en-US"/>
              <a:t>Introduction To</a:t>
            </a:r>
            <a:br>
              <a:rPr lang="en-US"/>
            </a:br>
            <a:r>
              <a:rPr lang="en-US"/>
              <a:t>Neural Networks</a:t>
            </a:r>
            <a:endParaRPr lang="en-GB"/>
          </a:p>
        </p:txBody>
      </p:sp>
      <p:sp>
        <p:nvSpPr>
          <p:cNvPr id="8195" name="Rectangle 3"/>
          <p:cNvSpPr>
            <a:spLocks noGrp="1" noChangeArrowheads="1"/>
          </p:cNvSpPr>
          <p:nvPr>
            <p:ph type="body" idx="1"/>
          </p:nvPr>
        </p:nvSpPr>
        <p:spPr/>
        <p:txBody>
          <a:bodyPr/>
          <a:lstStyle/>
          <a:p>
            <a:r>
              <a:rPr lang="en-GB" sz="1600"/>
              <a:t>Development of Neural Networks date back to the early 1940s. It experienced an upsurge in popularity in the late 1980s. This was a result of the discovery of new techniques and developments and general advances in computer hardware technology. </a:t>
            </a:r>
          </a:p>
          <a:p>
            <a:r>
              <a:rPr lang="en-GB" sz="1600"/>
              <a:t>Some NNs are models of biological neural networks and some are not, but historically, much of the inspiration for the field of NNs came from the desire to produce artificial systems capable of sophisticated, perhaps </a:t>
            </a:r>
            <a:r>
              <a:rPr lang="en-GB" sz="1600">
                <a:solidFill>
                  <a:schemeClr val="hlink"/>
                </a:solidFill>
              </a:rPr>
              <a:t>intelligent</a:t>
            </a:r>
            <a:r>
              <a:rPr lang="en-GB" sz="1600"/>
              <a:t>, computations similar to those that the human brain routinely performs, and thereby possibly to enhance our understanding of the human brain. </a:t>
            </a:r>
          </a:p>
          <a:p>
            <a:r>
              <a:rPr lang="en-GB" sz="1600"/>
              <a:t>Most NNs have some sort of </a:t>
            </a:r>
            <a:r>
              <a:rPr lang="en-GB" sz="1600">
                <a:solidFill>
                  <a:schemeClr val="hlink"/>
                </a:solidFill>
              </a:rPr>
              <a:t>training</a:t>
            </a:r>
            <a:r>
              <a:rPr lang="en-GB" sz="1600"/>
              <a:t> rule. In other words, NNs </a:t>
            </a:r>
            <a:r>
              <a:rPr lang="en-GB" sz="1600">
                <a:solidFill>
                  <a:schemeClr val="hlink"/>
                </a:solidFill>
              </a:rPr>
              <a:t>learn</a:t>
            </a:r>
            <a:r>
              <a:rPr lang="en-GB" sz="1600"/>
              <a:t> from examples (as children learn to recognize dogs from examples of dogs) and exhibit some capability for </a:t>
            </a:r>
            <a:r>
              <a:rPr lang="en-GB" sz="1600">
                <a:solidFill>
                  <a:schemeClr val="hlink"/>
                </a:solidFill>
              </a:rPr>
              <a:t>generalization</a:t>
            </a:r>
            <a:r>
              <a:rPr lang="en-GB" sz="1600"/>
              <a:t> beyond the training data.</a:t>
            </a:r>
          </a:p>
          <a:p>
            <a:r>
              <a:rPr lang="en-GB" sz="1600"/>
              <a:t>Neural computing must not be considered as a competitor to conventional computing. Rather, it should be seen as complementary as the most successful neural solutions have been those which operate in conjunction</a:t>
            </a:r>
            <a:r>
              <a:rPr lang="en-US" sz="1600"/>
              <a:t> </a:t>
            </a:r>
            <a:r>
              <a:rPr lang="en-GB" sz="1600"/>
              <a:t>with existing, traditional techniques.</a:t>
            </a:r>
            <a:endParaRPr lang="en-GB"/>
          </a:p>
          <a:p>
            <a:pPr>
              <a:buFont typeface="Wingdings" pitchFamily="2" charset="2"/>
              <a:buNone/>
            </a:pP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B3E23EAC-71E6-4EC3-BE39-D0F8CD18720F}" type="slidenum">
              <a:rPr lang="en-GB"/>
              <a:pPr/>
              <a:t>20</a:t>
            </a:fld>
            <a:endParaRPr lang="en-GB"/>
          </a:p>
        </p:txBody>
      </p:sp>
      <p:sp>
        <p:nvSpPr>
          <p:cNvPr id="40962" name="Rectangle 1026"/>
          <p:cNvSpPr>
            <a:spLocks noGrp="1" noChangeArrowheads="1"/>
          </p:cNvSpPr>
          <p:nvPr>
            <p:ph type="title"/>
          </p:nvPr>
        </p:nvSpPr>
        <p:spPr/>
        <p:txBody>
          <a:bodyPr/>
          <a:lstStyle/>
          <a:p>
            <a:r>
              <a:rPr lang="en-US"/>
              <a:t>Design Conciderations</a:t>
            </a:r>
            <a:endParaRPr lang="en-GB"/>
          </a:p>
        </p:txBody>
      </p:sp>
      <p:sp>
        <p:nvSpPr>
          <p:cNvPr id="40963" name="Rectangle 1027"/>
          <p:cNvSpPr>
            <a:spLocks noGrp="1" noChangeArrowheads="1"/>
          </p:cNvSpPr>
          <p:nvPr>
            <p:ph type="body" idx="1"/>
          </p:nvPr>
        </p:nvSpPr>
        <p:spPr>
          <a:xfrm>
            <a:off x="887413" y="2914650"/>
            <a:ext cx="5829300" cy="4554538"/>
          </a:xfrm>
        </p:spPr>
        <p:txBody>
          <a:bodyPr/>
          <a:lstStyle/>
          <a:p>
            <a:pPr>
              <a:lnSpc>
                <a:spcPct val="90000"/>
              </a:lnSpc>
            </a:pPr>
            <a:r>
              <a:rPr lang="en-GB" sz="2800">
                <a:latin typeface="Arial" pitchFamily="34" charset="0"/>
              </a:rPr>
              <a:t>What transfer function should be used? </a:t>
            </a:r>
          </a:p>
          <a:p>
            <a:pPr>
              <a:lnSpc>
                <a:spcPct val="90000"/>
              </a:lnSpc>
            </a:pPr>
            <a:r>
              <a:rPr lang="en-GB" sz="2800">
                <a:latin typeface="Arial" pitchFamily="34" charset="0"/>
              </a:rPr>
              <a:t>How many inputs does the network need? </a:t>
            </a:r>
          </a:p>
          <a:p>
            <a:pPr>
              <a:lnSpc>
                <a:spcPct val="90000"/>
              </a:lnSpc>
            </a:pPr>
            <a:r>
              <a:rPr lang="en-GB" sz="2800">
                <a:latin typeface="Arial" pitchFamily="34" charset="0"/>
              </a:rPr>
              <a:t>How many hidden layers does the network need? </a:t>
            </a:r>
          </a:p>
          <a:p>
            <a:pPr>
              <a:lnSpc>
                <a:spcPct val="90000"/>
              </a:lnSpc>
            </a:pPr>
            <a:r>
              <a:rPr lang="en-GB" sz="2800">
                <a:latin typeface="Arial" pitchFamily="34" charset="0"/>
              </a:rPr>
              <a:t>How many hidden neurons per hidden layer? </a:t>
            </a:r>
          </a:p>
          <a:p>
            <a:pPr>
              <a:lnSpc>
                <a:spcPct val="90000"/>
              </a:lnSpc>
            </a:pPr>
            <a:r>
              <a:rPr lang="en-GB" sz="2800">
                <a:latin typeface="Arial" pitchFamily="34" charset="0"/>
              </a:rPr>
              <a:t>How many outputs should the network have? </a:t>
            </a:r>
          </a:p>
          <a:p>
            <a:pPr>
              <a:lnSpc>
                <a:spcPct val="90000"/>
              </a:lnSpc>
              <a:buFont typeface="Wingdings" pitchFamily="2" charset="2"/>
              <a:buNone/>
            </a:pPr>
            <a:endParaRPr lang="en-GB" sz="2800"/>
          </a:p>
        </p:txBody>
      </p:sp>
      <p:sp>
        <p:nvSpPr>
          <p:cNvPr id="40964" name="Text Box 1028"/>
          <p:cNvSpPr txBox="1">
            <a:spLocks noChangeArrowheads="1"/>
          </p:cNvSpPr>
          <p:nvPr/>
        </p:nvSpPr>
        <p:spPr bwMode="auto">
          <a:xfrm>
            <a:off x="533400" y="7543800"/>
            <a:ext cx="5867400" cy="939800"/>
          </a:xfrm>
          <a:prstGeom prst="rect">
            <a:avLst/>
          </a:prstGeom>
          <a:noFill/>
          <a:ln w="9525">
            <a:solidFill>
              <a:schemeClr val="tx2"/>
            </a:solidFill>
            <a:miter lim="800000"/>
            <a:headEnd/>
            <a:tailEnd/>
          </a:ln>
          <a:effectLst/>
        </p:spPr>
        <p:txBody>
          <a:bodyPr>
            <a:spAutoFit/>
          </a:bodyPr>
          <a:lstStyle/>
          <a:p>
            <a:pPr>
              <a:spcBef>
                <a:spcPct val="50000"/>
              </a:spcBef>
            </a:pPr>
            <a:r>
              <a:rPr lang="en-US" sz="1800"/>
              <a:t>There is no standard methodology to determinate these values. Even there is some heuristic points, final values are determinate by a </a:t>
            </a:r>
            <a:r>
              <a:rPr lang="en-US" sz="1800">
                <a:solidFill>
                  <a:schemeClr val="hlink"/>
                </a:solidFill>
              </a:rPr>
              <a:t>trial and error</a:t>
            </a:r>
            <a:r>
              <a:rPr lang="en-US" sz="1800"/>
              <a:t> procedure. </a:t>
            </a:r>
            <a:endParaRPr lang="en-GB"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5D49E203-B537-4A99-94AD-12B22EFE6312}" type="slidenum">
              <a:rPr lang="en-GB"/>
              <a:pPr/>
              <a:t>21</a:t>
            </a:fld>
            <a:endParaRPr lang="en-GB"/>
          </a:p>
        </p:txBody>
      </p:sp>
      <p:sp>
        <p:nvSpPr>
          <p:cNvPr id="39938" name="Rectangle 2"/>
          <p:cNvSpPr>
            <a:spLocks noGrp="1" noChangeArrowheads="1"/>
          </p:cNvSpPr>
          <p:nvPr>
            <p:ph type="title"/>
          </p:nvPr>
        </p:nvSpPr>
        <p:spPr/>
        <p:txBody>
          <a:bodyPr/>
          <a:lstStyle/>
          <a:p>
            <a:r>
              <a:rPr lang="en-US" b="1"/>
              <a:t>Time Delay NNs</a:t>
            </a:r>
            <a:endParaRPr lang="en-GB" b="1"/>
          </a:p>
        </p:txBody>
      </p:sp>
      <p:sp>
        <p:nvSpPr>
          <p:cNvPr id="39939" name="Rectangle 3"/>
          <p:cNvSpPr>
            <a:spLocks noGrp="1" noChangeArrowheads="1"/>
          </p:cNvSpPr>
          <p:nvPr>
            <p:ph type="body" idx="1"/>
          </p:nvPr>
        </p:nvSpPr>
        <p:spPr/>
        <p:txBody>
          <a:bodyPr/>
          <a:lstStyle/>
          <a:p>
            <a:pPr>
              <a:buFont typeface="Wingdings" pitchFamily="2" charset="2"/>
              <a:buNone/>
            </a:pPr>
            <a:endParaRPr lang="en-GB"/>
          </a:p>
        </p:txBody>
      </p:sp>
      <p:sp>
        <p:nvSpPr>
          <p:cNvPr id="39941" name="Text Box 5"/>
          <p:cNvSpPr txBox="1">
            <a:spLocks noChangeArrowheads="1"/>
          </p:cNvSpPr>
          <p:nvPr/>
        </p:nvSpPr>
        <p:spPr bwMode="auto">
          <a:xfrm>
            <a:off x="4572000" y="2971800"/>
            <a:ext cx="2133600" cy="3311525"/>
          </a:xfrm>
          <a:prstGeom prst="rect">
            <a:avLst/>
          </a:prstGeom>
          <a:noFill/>
          <a:ln w="9525">
            <a:noFill/>
            <a:miter lim="800000"/>
            <a:headEnd/>
            <a:tailEnd/>
          </a:ln>
          <a:effectLst/>
        </p:spPr>
        <p:txBody>
          <a:bodyPr>
            <a:spAutoFit/>
          </a:bodyPr>
          <a:lstStyle/>
          <a:p>
            <a:pPr>
              <a:spcBef>
                <a:spcPct val="50000"/>
              </a:spcBef>
            </a:pPr>
            <a:r>
              <a:rPr lang="el-GR" sz="1600"/>
              <a:t>A recurrent neural network is one in which the outputs from the output layer are fed back to a set of input units</a:t>
            </a:r>
            <a:r>
              <a:rPr lang="en-US" sz="1600"/>
              <a:t>. </a:t>
            </a:r>
            <a:r>
              <a:rPr lang="el-GR" sz="1600"/>
              <a:t>This is in contrast to feed-forward networks, where the outputs are connected only to the inputs of units in subsequent layers. </a:t>
            </a:r>
            <a:endParaRPr lang="en-GB" sz="1800"/>
          </a:p>
        </p:txBody>
      </p:sp>
      <p:sp>
        <p:nvSpPr>
          <p:cNvPr id="39942" name="Text Box 6"/>
          <p:cNvSpPr txBox="1">
            <a:spLocks noChangeArrowheads="1"/>
          </p:cNvSpPr>
          <p:nvPr/>
        </p:nvSpPr>
        <p:spPr bwMode="auto">
          <a:xfrm>
            <a:off x="914400" y="7162800"/>
            <a:ext cx="5791200" cy="1236663"/>
          </a:xfrm>
          <a:prstGeom prst="rect">
            <a:avLst/>
          </a:prstGeom>
          <a:noFill/>
          <a:ln w="9525">
            <a:noFill/>
            <a:miter lim="800000"/>
            <a:headEnd/>
            <a:tailEnd/>
          </a:ln>
          <a:effectLst/>
        </p:spPr>
        <p:txBody>
          <a:bodyPr>
            <a:spAutoFit/>
          </a:bodyPr>
          <a:lstStyle/>
          <a:p>
            <a:pPr>
              <a:spcBef>
                <a:spcPct val="50000"/>
              </a:spcBef>
            </a:pPr>
            <a:r>
              <a:rPr lang="el-GR" sz="1600"/>
              <a:t>Neural networks of this kind are able to store information about time, and therefore they are particularly suitable for forecasting </a:t>
            </a:r>
            <a:r>
              <a:rPr lang="en-US" sz="1600"/>
              <a:t>and control </a:t>
            </a:r>
            <a:r>
              <a:rPr lang="el-GR" sz="1600"/>
              <a:t>applications: they have been used with considerable success for predicting several types of time series</a:t>
            </a:r>
            <a:r>
              <a:rPr lang="el-GR" sz="1800"/>
              <a:t>.</a:t>
            </a:r>
            <a:endParaRPr lang="en-GB" sz="1800"/>
          </a:p>
        </p:txBody>
      </p:sp>
      <p:pic>
        <p:nvPicPr>
          <p:cNvPr id="39943" name="Picture 7"/>
          <p:cNvPicPr>
            <a:picLocks noChangeAspect="1" noChangeArrowheads="1"/>
          </p:cNvPicPr>
          <p:nvPr/>
        </p:nvPicPr>
        <p:blipFill>
          <a:blip r:embed="rId2" cstate="print"/>
          <a:srcRect/>
          <a:stretch>
            <a:fillRect/>
          </a:stretch>
        </p:blipFill>
        <p:spPr bwMode="auto">
          <a:xfrm>
            <a:off x="990600" y="3352800"/>
            <a:ext cx="358140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r>
              <a:rPr lang="en-US"/>
              <a:t>Slide </a:t>
            </a:r>
            <a:fld id="{7D64A284-BCCE-46F5-84A9-64725A760428}" type="slidenum">
              <a:rPr lang="en-GB"/>
              <a:pPr/>
              <a:t>22</a:t>
            </a:fld>
            <a:endParaRPr lang="en-GB"/>
          </a:p>
        </p:txBody>
      </p:sp>
      <p:sp>
        <p:nvSpPr>
          <p:cNvPr id="63490" name="Rectangle 2050"/>
          <p:cNvSpPr>
            <a:spLocks noGrp="1" noChangeArrowheads="1"/>
          </p:cNvSpPr>
          <p:nvPr>
            <p:ph type="title"/>
          </p:nvPr>
        </p:nvSpPr>
        <p:spPr/>
        <p:txBody>
          <a:bodyPr/>
          <a:lstStyle/>
          <a:p>
            <a:r>
              <a:rPr lang="en-US"/>
              <a:t>TD NNs applications</a:t>
            </a:r>
            <a:endParaRPr lang="en-GB"/>
          </a:p>
        </p:txBody>
      </p:sp>
      <p:sp>
        <p:nvSpPr>
          <p:cNvPr id="63491" name="Rectangle 2051"/>
          <p:cNvSpPr>
            <a:spLocks noGrp="1" noChangeArrowheads="1"/>
          </p:cNvSpPr>
          <p:nvPr>
            <p:ph type="body" idx="1"/>
          </p:nvPr>
        </p:nvSpPr>
        <p:spPr/>
        <p:txBody>
          <a:bodyPr/>
          <a:lstStyle/>
          <a:p>
            <a:r>
              <a:rPr lang="en-US"/>
              <a:t>Adaptive Filter</a:t>
            </a:r>
            <a:endParaRPr lang="en-GB"/>
          </a:p>
        </p:txBody>
      </p:sp>
      <p:pic>
        <p:nvPicPr>
          <p:cNvPr id="63492" name="Picture 2052"/>
          <p:cNvPicPr>
            <a:picLocks noChangeAspect="1" noChangeArrowheads="1"/>
          </p:cNvPicPr>
          <p:nvPr/>
        </p:nvPicPr>
        <p:blipFill>
          <a:blip r:embed="rId2" cstate="print"/>
          <a:srcRect/>
          <a:stretch>
            <a:fillRect/>
          </a:stretch>
        </p:blipFill>
        <p:spPr bwMode="auto">
          <a:xfrm>
            <a:off x="762000" y="3811588"/>
            <a:ext cx="2514600" cy="2306637"/>
          </a:xfrm>
          <a:prstGeom prst="rect">
            <a:avLst/>
          </a:prstGeom>
          <a:noFill/>
          <a:ln w="9525">
            <a:noFill/>
            <a:miter lim="800000"/>
            <a:headEnd/>
            <a:tailEnd/>
          </a:ln>
          <a:effectLst/>
        </p:spPr>
      </p:pic>
      <p:pic>
        <p:nvPicPr>
          <p:cNvPr id="63493" name="Picture 2053"/>
          <p:cNvPicPr>
            <a:picLocks noChangeAspect="1" noChangeArrowheads="1"/>
          </p:cNvPicPr>
          <p:nvPr/>
        </p:nvPicPr>
        <p:blipFill>
          <a:blip r:embed="rId3" cstate="print"/>
          <a:srcRect/>
          <a:stretch>
            <a:fillRect/>
          </a:stretch>
        </p:blipFill>
        <p:spPr bwMode="auto">
          <a:xfrm>
            <a:off x="838200" y="6172200"/>
            <a:ext cx="2943225" cy="523875"/>
          </a:xfrm>
          <a:prstGeom prst="rect">
            <a:avLst/>
          </a:prstGeom>
          <a:noFill/>
          <a:ln w="9525">
            <a:noFill/>
            <a:miter lim="800000"/>
            <a:headEnd/>
            <a:tailEnd/>
          </a:ln>
          <a:effectLst/>
        </p:spPr>
      </p:pic>
      <p:pic>
        <p:nvPicPr>
          <p:cNvPr id="63494" name="Picture 2054"/>
          <p:cNvPicPr>
            <a:picLocks noChangeAspect="1" noChangeArrowheads="1"/>
          </p:cNvPicPr>
          <p:nvPr/>
        </p:nvPicPr>
        <p:blipFill>
          <a:blip r:embed="rId4" cstate="print"/>
          <a:srcRect/>
          <a:stretch>
            <a:fillRect/>
          </a:stretch>
        </p:blipFill>
        <p:spPr bwMode="auto">
          <a:xfrm>
            <a:off x="1981200" y="7162800"/>
            <a:ext cx="3495675" cy="2114550"/>
          </a:xfrm>
          <a:prstGeom prst="rect">
            <a:avLst/>
          </a:prstGeom>
          <a:noFill/>
          <a:ln w="9525">
            <a:noFill/>
            <a:miter lim="800000"/>
            <a:headEnd/>
            <a:tailEnd/>
          </a:ln>
          <a:effectLst/>
        </p:spPr>
      </p:pic>
      <p:sp>
        <p:nvSpPr>
          <p:cNvPr id="63496" name="Text Box 2056"/>
          <p:cNvSpPr txBox="1">
            <a:spLocks noChangeArrowheads="1"/>
          </p:cNvSpPr>
          <p:nvPr/>
        </p:nvSpPr>
        <p:spPr bwMode="auto">
          <a:xfrm>
            <a:off x="1143000" y="6705600"/>
            <a:ext cx="1520825" cy="528638"/>
          </a:xfrm>
          <a:prstGeom prst="rect">
            <a:avLst/>
          </a:prstGeom>
          <a:noFill/>
          <a:ln w="9525">
            <a:noFill/>
            <a:miter lim="800000"/>
            <a:headEnd/>
            <a:tailEnd/>
          </a:ln>
          <a:effectLst/>
        </p:spPr>
        <p:txBody>
          <a:bodyPr wrap="none">
            <a:spAutoFit/>
          </a:bodyPr>
          <a:lstStyle/>
          <a:p>
            <a:pPr>
              <a:buFontTx/>
              <a:buChar char="•"/>
            </a:pPr>
            <a:r>
              <a:rPr lang="en-US" sz="1800"/>
              <a:t>Prediction example</a:t>
            </a:r>
            <a:endParaRPr lang="en-GB" sz="1800"/>
          </a:p>
        </p:txBody>
      </p:sp>
      <p:pic>
        <p:nvPicPr>
          <p:cNvPr id="63497" name="Picture 2057"/>
          <p:cNvPicPr>
            <a:picLocks noChangeAspect="1" noChangeArrowheads="1"/>
          </p:cNvPicPr>
          <p:nvPr/>
        </p:nvPicPr>
        <p:blipFill>
          <a:blip r:embed="rId5" cstate="print"/>
          <a:srcRect/>
          <a:stretch>
            <a:fillRect/>
          </a:stretch>
        </p:blipFill>
        <p:spPr bwMode="auto">
          <a:xfrm>
            <a:off x="3276600" y="3657600"/>
            <a:ext cx="3019425"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C52ACF97-DEA5-48F0-9D72-7310B7CA1326}" type="slidenum">
              <a:rPr lang="en-GB"/>
              <a:pPr/>
              <a:t>23</a:t>
            </a:fld>
            <a:endParaRPr lang="en-GB"/>
          </a:p>
        </p:txBody>
      </p:sp>
      <p:sp>
        <p:nvSpPr>
          <p:cNvPr id="38914" name="Rectangle 2"/>
          <p:cNvSpPr>
            <a:spLocks noGrp="1" noChangeArrowheads="1"/>
          </p:cNvSpPr>
          <p:nvPr>
            <p:ph type="title"/>
          </p:nvPr>
        </p:nvSpPr>
        <p:spPr/>
        <p:txBody>
          <a:bodyPr/>
          <a:lstStyle/>
          <a:p>
            <a:r>
              <a:rPr lang="en-US"/>
              <a:t>Auto-associative NNs</a:t>
            </a:r>
            <a:endParaRPr lang="en-GB"/>
          </a:p>
        </p:txBody>
      </p:sp>
      <p:sp>
        <p:nvSpPr>
          <p:cNvPr id="38915" name="Rectangle 3"/>
          <p:cNvSpPr>
            <a:spLocks noGrp="1" noChangeArrowheads="1"/>
          </p:cNvSpPr>
          <p:nvPr>
            <p:ph type="body" idx="1"/>
          </p:nvPr>
        </p:nvSpPr>
        <p:spPr/>
        <p:txBody>
          <a:bodyPr/>
          <a:lstStyle/>
          <a:p>
            <a:pPr>
              <a:buFont typeface="Wingdings" pitchFamily="2" charset="2"/>
              <a:buNone/>
            </a:pPr>
            <a:r>
              <a:rPr lang="en-US" sz="1400"/>
              <a:t>	</a:t>
            </a:r>
            <a:r>
              <a:rPr lang="el-GR" sz="1400"/>
              <a:t>The auto-associative neural network is a special kind of MLP - in fact, it normally consists of two MLP networks connected "back to back“</a:t>
            </a:r>
            <a:r>
              <a:rPr lang="en-US" sz="1400"/>
              <a:t>. </a:t>
            </a:r>
            <a:r>
              <a:rPr lang="el-GR" sz="1400"/>
              <a:t>The other distinguishing feature of auto-associative networks is that they are trained with a target data set that is identical to the input data set. </a:t>
            </a: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endParaRPr lang="en-US" sz="1400"/>
          </a:p>
          <a:p>
            <a:pPr>
              <a:buFont typeface="Wingdings" pitchFamily="2" charset="2"/>
              <a:buNone/>
            </a:pPr>
            <a:r>
              <a:rPr lang="en-US" sz="1400"/>
              <a:t>	</a:t>
            </a:r>
          </a:p>
          <a:p>
            <a:pPr>
              <a:buFont typeface="Wingdings" pitchFamily="2" charset="2"/>
              <a:buNone/>
            </a:pPr>
            <a:endParaRPr lang="en-US" sz="1400"/>
          </a:p>
          <a:p>
            <a:pPr>
              <a:buFont typeface="Wingdings" pitchFamily="2" charset="2"/>
              <a:buNone/>
            </a:pPr>
            <a:endParaRPr lang="en-US" sz="1400"/>
          </a:p>
          <a:p>
            <a:pPr>
              <a:buFont typeface="Wingdings" pitchFamily="2" charset="2"/>
              <a:buNone/>
            </a:pPr>
            <a:r>
              <a:rPr lang="en-US" sz="1400"/>
              <a:t>	</a:t>
            </a:r>
            <a:r>
              <a:rPr lang="el-GR" sz="1400"/>
              <a:t>In training, the network weights are adjusted until the outputs match the inputs, and the values assigned to the weights reflect the relationships between the various input data elements. This property is useful in, for example, data validation: when invalid data is presented to the trained neural network, the learned relationships no longer hold and it is unable to reproduce the correct output. Ideally, the match between the actual and correct outputs would reflect the closeness of the invalid data to valid values. Auto-associative neural networks are also used in data compression applications. </a:t>
            </a:r>
            <a:endParaRPr lang="en-GB" sz="1400"/>
          </a:p>
        </p:txBody>
      </p:sp>
      <p:pic>
        <p:nvPicPr>
          <p:cNvPr id="38916" name="Picture 4" descr="figa4"/>
          <p:cNvPicPr>
            <a:picLocks noChangeAspect="1" noChangeArrowheads="1"/>
          </p:cNvPicPr>
          <p:nvPr/>
        </p:nvPicPr>
        <p:blipFill>
          <a:blip r:embed="rId2" cstate="print"/>
          <a:srcRect/>
          <a:stretch>
            <a:fillRect/>
          </a:stretch>
        </p:blipFill>
        <p:spPr bwMode="auto">
          <a:xfrm>
            <a:off x="1219200" y="4572000"/>
            <a:ext cx="5410200" cy="170021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r>
              <a:rPr lang="en-US"/>
              <a:t>Slide </a:t>
            </a:r>
            <a:fld id="{F51BF0FF-1296-4DDD-8B85-25ACCD957763}" type="slidenum">
              <a:rPr lang="en-GB"/>
              <a:pPr/>
              <a:t>24</a:t>
            </a:fld>
            <a:endParaRPr lang="en-GB"/>
          </a:p>
        </p:txBody>
      </p:sp>
      <p:sp>
        <p:nvSpPr>
          <p:cNvPr id="68610" name="Rectangle 2"/>
          <p:cNvSpPr>
            <a:spLocks noGrp="1" noChangeArrowheads="1"/>
          </p:cNvSpPr>
          <p:nvPr>
            <p:ph type="title"/>
          </p:nvPr>
        </p:nvSpPr>
        <p:spPr/>
        <p:txBody>
          <a:bodyPr/>
          <a:lstStyle/>
          <a:p>
            <a:r>
              <a:rPr lang="en-US"/>
              <a:t>Recurrent Networks</a:t>
            </a:r>
            <a:endParaRPr lang="en-GB"/>
          </a:p>
        </p:txBody>
      </p:sp>
      <p:pic>
        <p:nvPicPr>
          <p:cNvPr id="68611" name="Picture 3"/>
          <p:cNvPicPr>
            <a:picLocks noChangeAspect="1" noChangeArrowheads="1"/>
          </p:cNvPicPr>
          <p:nvPr/>
        </p:nvPicPr>
        <p:blipFill>
          <a:blip r:embed="rId2" cstate="print"/>
          <a:srcRect/>
          <a:stretch>
            <a:fillRect/>
          </a:stretch>
        </p:blipFill>
        <p:spPr bwMode="auto">
          <a:xfrm>
            <a:off x="1214438" y="3767138"/>
            <a:ext cx="4429125" cy="2371725"/>
          </a:xfrm>
          <a:prstGeom prst="rect">
            <a:avLst/>
          </a:prstGeom>
          <a:noFill/>
          <a:ln w="9525">
            <a:noFill/>
            <a:miter lim="800000"/>
            <a:headEnd/>
            <a:tailEnd/>
          </a:ln>
          <a:effectLst/>
        </p:spPr>
      </p:pic>
      <p:sp>
        <p:nvSpPr>
          <p:cNvPr id="68612" name="Text Box 4"/>
          <p:cNvSpPr txBox="1">
            <a:spLocks noChangeArrowheads="1"/>
          </p:cNvSpPr>
          <p:nvPr/>
        </p:nvSpPr>
        <p:spPr bwMode="auto">
          <a:xfrm>
            <a:off x="1127125" y="3079750"/>
            <a:ext cx="2632075" cy="925513"/>
          </a:xfrm>
          <a:prstGeom prst="rect">
            <a:avLst/>
          </a:prstGeom>
          <a:noFill/>
          <a:ln w="9525">
            <a:noFill/>
            <a:miter lim="800000"/>
            <a:headEnd/>
            <a:tailEnd/>
          </a:ln>
          <a:effectLst/>
        </p:spPr>
        <p:txBody>
          <a:bodyPr wrap="none">
            <a:spAutoFit/>
          </a:bodyPr>
          <a:lstStyle/>
          <a:p>
            <a:pPr>
              <a:buFontTx/>
              <a:buChar char="•"/>
            </a:pPr>
            <a:r>
              <a:rPr lang="en-US" sz="3600"/>
              <a:t> Elman Networks</a:t>
            </a:r>
            <a:endParaRPr lang="en-GB" sz="3600"/>
          </a:p>
        </p:txBody>
      </p:sp>
      <p:pic>
        <p:nvPicPr>
          <p:cNvPr id="68613" name="Picture 5"/>
          <p:cNvPicPr>
            <a:picLocks noChangeAspect="1" noChangeArrowheads="1"/>
          </p:cNvPicPr>
          <p:nvPr/>
        </p:nvPicPr>
        <p:blipFill>
          <a:blip r:embed="rId3" cstate="print"/>
          <a:srcRect/>
          <a:stretch>
            <a:fillRect/>
          </a:stretch>
        </p:blipFill>
        <p:spPr bwMode="auto">
          <a:xfrm>
            <a:off x="609600" y="6783388"/>
            <a:ext cx="3429000" cy="2468562"/>
          </a:xfrm>
          <a:prstGeom prst="rect">
            <a:avLst/>
          </a:prstGeom>
          <a:noFill/>
          <a:ln w="9525">
            <a:noFill/>
            <a:miter lim="800000"/>
            <a:headEnd/>
            <a:tailEnd/>
          </a:ln>
          <a:effectLst/>
        </p:spPr>
      </p:pic>
      <p:sp>
        <p:nvSpPr>
          <p:cNvPr id="68614" name="Text Box 6"/>
          <p:cNvSpPr txBox="1">
            <a:spLocks noChangeArrowheads="1"/>
          </p:cNvSpPr>
          <p:nvPr/>
        </p:nvSpPr>
        <p:spPr bwMode="auto">
          <a:xfrm>
            <a:off x="1066800" y="6172200"/>
            <a:ext cx="1517650" cy="927100"/>
          </a:xfrm>
          <a:prstGeom prst="rect">
            <a:avLst/>
          </a:prstGeom>
          <a:noFill/>
          <a:ln w="9525">
            <a:noFill/>
            <a:miter lim="800000"/>
            <a:headEnd/>
            <a:tailEnd/>
          </a:ln>
          <a:effectLst/>
        </p:spPr>
        <p:txBody>
          <a:bodyPr wrap="none">
            <a:spAutoFit/>
          </a:bodyPr>
          <a:lstStyle/>
          <a:p>
            <a:pPr>
              <a:buFontTx/>
              <a:buChar char="•"/>
            </a:pPr>
            <a:r>
              <a:rPr lang="en-US" sz="3600"/>
              <a:t> Hopfield</a:t>
            </a:r>
            <a:endParaRPr lang="en-GB" sz="3600"/>
          </a:p>
        </p:txBody>
      </p:sp>
      <p:pic>
        <p:nvPicPr>
          <p:cNvPr id="68615" name="Picture 7"/>
          <p:cNvPicPr>
            <a:picLocks noChangeAspect="1" noChangeArrowheads="1"/>
          </p:cNvPicPr>
          <p:nvPr/>
        </p:nvPicPr>
        <p:blipFill>
          <a:blip r:embed="rId4" cstate="print"/>
          <a:srcRect/>
          <a:stretch>
            <a:fillRect/>
          </a:stretch>
        </p:blipFill>
        <p:spPr bwMode="auto">
          <a:xfrm>
            <a:off x="4114800" y="6478588"/>
            <a:ext cx="2562225" cy="2520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3614EE75-EFFD-41F1-854A-47E20469898F}" type="slidenum">
              <a:rPr lang="en-GB"/>
              <a:pPr/>
              <a:t>25</a:t>
            </a:fld>
            <a:endParaRPr lang="en-GB"/>
          </a:p>
        </p:txBody>
      </p:sp>
      <p:sp>
        <p:nvSpPr>
          <p:cNvPr id="37890" name="Rectangle 2"/>
          <p:cNvSpPr>
            <a:spLocks noGrp="1" noChangeArrowheads="1"/>
          </p:cNvSpPr>
          <p:nvPr>
            <p:ph type="title"/>
          </p:nvPr>
        </p:nvSpPr>
        <p:spPr/>
        <p:txBody>
          <a:bodyPr/>
          <a:lstStyle/>
          <a:p>
            <a:r>
              <a:rPr lang="el-GR" b="1"/>
              <a:t>Self Organising Maps</a:t>
            </a:r>
            <a:r>
              <a:rPr lang="en-US" b="1"/>
              <a:t> (Kohonen)</a:t>
            </a:r>
            <a:endParaRPr lang="en-GB" b="1"/>
          </a:p>
        </p:txBody>
      </p:sp>
      <p:sp>
        <p:nvSpPr>
          <p:cNvPr id="37891" name="Rectangle 3"/>
          <p:cNvSpPr>
            <a:spLocks noGrp="1" noChangeArrowheads="1"/>
          </p:cNvSpPr>
          <p:nvPr>
            <p:ph type="body" idx="1"/>
          </p:nvPr>
        </p:nvSpPr>
        <p:spPr/>
        <p:txBody>
          <a:bodyPr/>
          <a:lstStyle/>
          <a:p>
            <a:r>
              <a:rPr lang="en-GB" sz="1600"/>
              <a:t>The Self </a:t>
            </a:r>
            <a:r>
              <a:rPr lang="en-GB" sz="1600">
                <a:solidFill>
                  <a:schemeClr val="hlink"/>
                </a:solidFill>
              </a:rPr>
              <a:t>Organising Map</a:t>
            </a:r>
            <a:r>
              <a:rPr lang="en-GB" sz="1600"/>
              <a:t> or </a:t>
            </a:r>
            <a:r>
              <a:rPr lang="en-GB" sz="1600">
                <a:solidFill>
                  <a:schemeClr val="hlink"/>
                </a:solidFill>
              </a:rPr>
              <a:t>Kohonen network</a:t>
            </a:r>
            <a:r>
              <a:rPr lang="en-GB" sz="1600"/>
              <a:t> uses unsupervised learning. </a:t>
            </a:r>
          </a:p>
          <a:p>
            <a:r>
              <a:rPr lang="en-GB" sz="1600"/>
              <a:t>Kohonen networks have a single layer of units and, during training, clusters of units become associated with different classes (with statistically similar properties) that are present in the training data. The Kohonen network is useful in </a:t>
            </a:r>
            <a:r>
              <a:rPr lang="en-US" sz="1600"/>
              <a:t>clustering applications.</a:t>
            </a:r>
            <a:r>
              <a:rPr lang="en-GB" sz="1600"/>
              <a:t> </a:t>
            </a:r>
          </a:p>
          <a:p>
            <a:endParaRPr lang="en-GB" sz="1600"/>
          </a:p>
        </p:txBody>
      </p:sp>
      <p:pic>
        <p:nvPicPr>
          <p:cNvPr id="37892" name="Picture 4" descr="kohen"/>
          <p:cNvPicPr>
            <a:picLocks noChangeAspect="1" noChangeArrowheads="1"/>
          </p:cNvPicPr>
          <p:nvPr/>
        </p:nvPicPr>
        <p:blipFill>
          <a:blip r:embed="rId2" cstate="print"/>
          <a:srcRect/>
          <a:stretch>
            <a:fillRect/>
          </a:stretch>
        </p:blipFill>
        <p:spPr bwMode="auto">
          <a:xfrm>
            <a:off x="838200" y="5334000"/>
            <a:ext cx="5715000" cy="30861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5"/>
          <p:cNvSpPr>
            <a:spLocks noGrp="1"/>
          </p:cNvSpPr>
          <p:nvPr>
            <p:ph type="ftr" sz="quarter" idx="11"/>
          </p:nvPr>
        </p:nvSpPr>
        <p:spPr/>
        <p:txBody>
          <a:bodyPr/>
          <a:lstStyle/>
          <a:p>
            <a:r>
              <a:rPr lang="en-GB"/>
              <a:t>Γιάννης Τσαγκατάκης</a:t>
            </a:r>
          </a:p>
        </p:txBody>
      </p:sp>
      <p:sp>
        <p:nvSpPr>
          <p:cNvPr id="25" name="Slide Number Placeholder 6"/>
          <p:cNvSpPr>
            <a:spLocks noGrp="1"/>
          </p:cNvSpPr>
          <p:nvPr>
            <p:ph type="sldNum" sz="quarter" idx="12"/>
          </p:nvPr>
        </p:nvSpPr>
        <p:spPr/>
        <p:txBody>
          <a:bodyPr/>
          <a:lstStyle/>
          <a:p>
            <a:r>
              <a:rPr lang="en-US"/>
              <a:t>Slide </a:t>
            </a:r>
            <a:fld id="{46E7A5A8-3E0E-4096-9948-F9985836A812}" type="slidenum">
              <a:rPr lang="en-GB"/>
              <a:pPr/>
              <a:t>26</a:t>
            </a:fld>
            <a:endParaRPr lang="en-GB"/>
          </a:p>
        </p:txBody>
      </p:sp>
      <p:sp>
        <p:nvSpPr>
          <p:cNvPr id="60418" name="Rectangle 2"/>
          <p:cNvSpPr>
            <a:spLocks noGrp="1" noChangeArrowheads="1"/>
          </p:cNvSpPr>
          <p:nvPr>
            <p:ph type="title"/>
          </p:nvPr>
        </p:nvSpPr>
        <p:spPr>
          <a:noFill/>
          <a:ln/>
        </p:spPr>
        <p:txBody>
          <a:bodyPr lIns="92075" tIns="46038" rIns="92075" bIns="46038"/>
          <a:lstStyle/>
          <a:p>
            <a:r>
              <a:rPr lang="en-GB"/>
              <a:t/>
            </a:r>
            <a:br>
              <a:rPr lang="en-GB"/>
            </a:br>
            <a:r>
              <a:rPr lang="en-GB"/>
              <a:t>Normalization</a:t>
            </a:r>
            <a:endParaRPr lang="en-GB">
              <a:latin typeface="Times New Roman Greek" charset="-95"/>
            </a:endParaRPr>
          </a:p>
        </p:txBody>
      </p:sp>
      <p:sp>
        <p:nvSpPr>
          <p:cNvPr id="60438" name="Freeform 22"/>
          <p:cNvSpPr>
            <a:spLocks/>
          </p:cNvSpPr>
          <p:nvPr/>
        </p:nvSpPr>
        <p:spPr bwMode="auto">
          <a:xfrm>
            <a:off x="3057525" y="3709988"/>
            <a:ext cx="466725" cy="539750"/>
          </a:xfrm>
          <a:custGeom>
            <a:avLst/>
            <a:gdLst/>
            <a:ahLst/>
            <a:cxnLst>
              <a:cxn ang="0">
                <a:pos x="0" y="169"/>
              </a:cxn>
              <a:cxn ang="0">
                <a:pos x="3" y="134"/>
              </a:cxn>
              <a:cxn ang="0">
                <a:pos x="13" y="99"/>
              </a:cxn>
              <a:cxn ang="0">
                <a:pos x="28" y="69"/>
              </a:cxn>
              <a:cxn ang="0">
                <a:pos x="48" y="44"/>
              </a:cxn>
              <a:cxn ang="0">
                <a:pos x="73" y="23"/>
              </a:cxn>
              <a:cxn ang="0">
                <a:pos x="101" y="7"/>
              </a:cxn>
              <a:cxn ang="0">
                <a:pos x="131" y="0"/>
              </a:cxn>
              <a:cxn ang="0">
                <a:pos x="163" y="0"/>
              </a:cxn>
              <a:cxn ang="0">
                <a:pos x="193" y="7"/>
              </a:cxn>
              <a:cxn ang="0">
                <a:pos x="221" y="23"/>
              </a:cxn>
              <a:cxn ang="0">
                <a:pos x="246" y="44"/>
              </a:cxn>
              <a:cxn ang="0">
                <a:pos x="266" y="69"/>
              </a:cxn>
              <a:cxn ang="0">
                <a:pos x="283" y="99"/>
              </a:cxn>
              <a:cxn ang="0">
                <a:pos x="291" y="134"/>
              </a:cxn>
              <a:cxn ang="0">
                <a:pos x="294" y="169"/>
              </a:cxn>
              <a:cxn ang="0">
                <a:pos x="291" y="205"/>
              </a:cxn>
              <a:cxn ang="0">
                <a:pos x="283" y="239"/>
              </a:cxn>
              <a:cxn ang="0">
                <a:pos x="266" y="270"/>
              </a:cxn>
              <a:cxn ang="0">
                <a:pos x="246" y="295"/>
              </a:cxn>
              <a:cxn ang="0">
                <a:pos x="221" y="316"/>
              </a:cxn>
              <a:cxn ang="0">
                <a:pos x="193" y="331"/>
              </a:cxn>
              <a:cxn ang="0">
                <a:pos x="163" y="339"/>
              </a:cxn>
              <a:cxn ang="0">
                <a:pos x="131" y="339"/>
              </a:cxn>
              <a:cxn ang="0">
                <a:pos x="101" y="331"/>
              </a:cxn>
              <a:cxn ang="0">
                <a:pos x="73" y="316"/>
              </a:cxn>
              <a:cxn ang="0">
                <a:pos x="48" y="295"/>
              </a:cxn>
              <a:cxn ang="0">
                <a:pos x="28" y="270"/>
              </a:cxn>
              <a:cxn ang="0">
                <a:pos x="13" y="239"/>
              </a:cxn>
              <a:cxn ang="0">
                <a:pos x="3" y="205"/>
              </a:cxn>
              <a:cxn ang="0">
                <a:pos x="0" y="169"/>
              </a:cxn>
            </a:cxnLst>
            <a:rect l="0" t="0" r="r" b="b"/>
            <a:pathLst>
              <a:path w="294" h="339">
                <a:moveTo>
                  <a:pt x="0" y="169"/>
                </a:moveTo>
                <a:lnTo>
                  <a:pt x="3" y="134"/>
                </a:lnTo>
                <a:lnTo>
                  <a:pt x="13" y="99"/>
                </a:lnTo>
                <a:lnTo>
                  <a:pt x="28" y="69"/>
                </a:lnTo>
                <a:lnTo>
                  <a:pt x="48" y="44"/>
                </a:lnTo>
                <a:lnTo>
                  <a:pt x="73" y="23"/>
                </a:lnTo>
                <a:lnTo>
                  <a:pt x="101" y="7"/>
                </a:lnTo>
                <a:lnTo>
                  <a:pt x="131" y="0"/>
                </a:lnTo>
                <a:lnTo>
                  <a:pt x="163" y="0"/>
                </a:lnTo>
                <a:lnTo>
                  <a:pt x="193" y="7"/>
                </a:lnTo>
                <a:lnTo>
                  <a:pt x="221" y="23"/>
                </a:lnTo>
                <a:lnTo>
                  <a:pt x="246" y="44"/>
                </a:lnTo>
                <a:lnTo>
                  <a:pt x="266" y="69"/>
                </a:lnTo>
                <a:lnTo>
                  <a:pt x="283" y="99"/>
                </a:lnTo>
                <a:lnTo>
                  <a:pt x="291" y="134"/>
                </a:lnTo>
                <a:lnTo>
                  <a:pt x="294" y="169"/>
                </a:lnTo>
                <a:lnTo>
                  <a:pt x="291" y="205"/>
                </a:lnTo>
                <a:lnTo>
                  <a:pt x="283" y="239"/>
                </a:lnTo>
                <a:lnTo>
                  <a:pt x="266" y="270"/>
                </a:lnTo>
                <a:lnTo>
                  <a:pt x="246" y="295"/>
                </a:lnTo>
                <a:lnTo>
                  <a:pt x="221" y="316"/>
                </a:lnTo>
                <a:lnTo>
                  <a:pt x="193" y="331"/>
                </a:lnTo>
                <a:lnTo>
                  <a:pt x="163" y="339"/>
                </a:lnTo>
                <a:lnTo>
                  <a:pt x="131" y="339"/>
                </a:lnTo>
                <a:lnTo>
                  <a:pt x="101" y="331"/>
                </a:lnTo>
                <a:lnTo>
                  <a:pt x="73" y="316"/>
                </a:lnTo>
                <a:lnTo>
                  <a:pt x="48" y="295"/>
                </a:lnTo>
                <a:lnTo>
                  <a:pt x="28" y="270"/>
                </a:lnTo>
                <a:lnTo>
                  <a:pt x="13" y="239"/>
                </a:lnTo>
                <a:lnTo>
                  <a:pt x="3" y="205"/>
                </a:lnTo>
                <a:lnTo>
                  <a:pt x="0" y="169"/>
                </a:lnTo>
                <a:close/>
              </a:path>
            </a:pathLst>
          </a:custGeom>
          <a:solidFill>
            <a:srgbClr val="FFFFFF"/>
          </a:solidFill>
          <a:ln w="3175">
            <a:solidFill>
              <a:srgbClr val="000000"/>
            </a:solidFill>
            <a:prstDash val="solid"/>
            <a:round/>
            <a:headEnd/>
            <a:tailEnd/>
          </a:ln>
        </p:spPr>
        <p:txBody>
          <a:bodyPr/>
          <a:lstStyle/>
          <a:p>
            <a:endParaRPr lang="en-US"/>
          </a:p>
        </p:txBody>
      </p:sp>
      <p:grpSp>
        <p:nvGrpSpPr>
          <p:cNvPr id="60464" name="Group 48"/>
          <p:cNvGrpSpPr>
            <a:grpSpLocks/>
          </p:cNvGrpSpPr>
          <p:nvPr/>
        </p:nvGrpSpPr>
        <p:grpSpPr bwMode="auto">
          <a:xfrm>
            <a:off x="457200" y="3506788"/>
            <a:ext cx="2908300" cy="4195762"/>
            <a:chOff x="284" y="1592"/>
            <a:chExt cx="1832" cy="2644"/>
          </a:xfrm>
        </p:grpSpPr>
        <p:sp>
          <p:nvSpPr>
            <p:cNvPr id="60426" name="Freeform 10"/>
            <p:cNvSpPr>
              <a:spLocks/>
            </p:cNvSpPr>
            <p:nvPr/>
          </p:nvSpPr>
          <p:spPr bwMode="auto">
            <a:xfrm>
              <a:off x="284" y="1744"/>
              <a:ext cx="294" cy="340"/>
            </a:xfrm>
            <a:custGeom>
              <a:avLst/>
              <a:gdLst/>
              <a:ahLst/>
              <a:cxnLst>
                <a:cxn ang="0">
                  <a:pos x="0" y="169"/>
                </a:cxn>
                <a:cxn ang="0">
                  <a:pos x="3" y="135"/>
                </a:cxn>
                <a:cxn ang="0">
                  <a:pos x="11" y="100"/>
                </a:cxn>
                <a:cxn ang="0">
                  <a:pos x="28" y="69"/>
                </a:cxn>
                <a:cxn ang="0">
                  <a:pos x="48" y="45"/>
                </a:cxn>
                <a:cxn ang="0">
                  <a:pos x="73" y="23"/>
                </a:cxn>
                <a:cxn ang="0">
                  <a:pos x="101" y="8"/>
                </a:cxn>
                <a:cxn ang="0">
                  <a:pos x="131" y="0"/>
                </a:cxn>
                <a:cxn ang="0">
                  <a:pos x="163" y="0"/>
                </a:cxn>
                <a:cxn ang="0">
                  <a:pos x="193" y="8"/>
                </a:cxn>
                <a:cxn ang="0">
                  <a:pos x="221" y="23"/>
                </a:cxn>
                <a:cxn ang="0">
                  <a:pos x="246" y="45"/>
                </a:cxn>
                <a:cxn ang="0">
                  <a:pos x="266" y="69"/>
                </a:cxn>
                <a:cxn ang="0">
                  <a:pos x="281" y="100"/>
                </a:cxn>
                <a:cxn ang="0">
                  <a:pos x="291" y="135"/>
                </a:cxn>
                <a:cxn ang="0">
                  <a:pos x="294" y="169"/>
                </a:cxn>
                <a:cxn ang="0">
                  <a:pos x="291" y="206"/>
                </a:cxn>
                <a:cxn ang="0">
                  <a:pos x="281" y="238"/>
                </a:cxn>
                <a:cxn ang="0">
                  <a:pos x="266" y="269"/>
                </a:cxn>
                <a:cxn ang="0">
                  <a:pos x="246" y="296"/>
                </a:cxn>
                <a:cxn ang="0">
                  <a:pos x="221" y="317"/>
                </a:cxn>
                <a:cxn ang="0">
                  <a:pos x="193" y="332"/>
                </a:cxn>
                <a:cxn ang="0">
                  <a:pos x="163" y="340"/>
                </a:cxn>
                <a:cxn ang="0">
                  <a:pos x="131" y="340"/>
                </a:cxn>
                <a:cxn ang="0">
                  <a:pos x="101" y="332"/>
                </a:cxn>
                <a:cxn ang="0">
                  <a:pos x="73" y="317"/>
                </a:cxn>
                <a:cxn ang="0">
                  <a:pos x="48" y="296"/>
                </a:cxn>
                <a:cxn ang="0">
                  <a:pos x="28" y="269"/>
                </a:cxn>
                <a:cxn ang="0">
                  <a:pos x="11" y="238"/>
                </a:cxn>
                <a:cxn ang="0">
                  <a:pos x="3" y="206"/>
                </a:cxn>
                <a:cxn ang="0">
                  <a:pos x="0" y="169"/>
                </a:cxn>
              </a:cxnLst>
              <a:rect l="0" t="0" r="r" b="b"/>
              <a:pathLst>
                <a:path w="294" h="340">
                  <a:moveTo>
                    <a:pt x="0" y="169"/>
                  </a:moveTo>
                  <a:lnTo>
                    <a:pt x="3" y="135"/>
                  </a:lnTo>
                  <a:lnTo>
                    <a:pt x="11" y="100"/>
                  </a:lnTo>
                  <a:lnTo>
                    <a:pt x="28" y="69"/>
                  </a:lnTo>
                  <a:lnTo>
                    <a:pt x="48" y="45"/>
                  </a:lnTo>
                  <a:lnTo>
                    <a:pt x="73" y="23"/>
                  </a:lnTo>
                  <a:lnTo>
                    <a:pt x="101" y="8"/>
                  </a:lnTo>
                  <a:lnTo>
                    <a:pt x="131" y="0"/>
                  </a:lnTo>
                  <a:lnTo>
                    <a:pt x="163" y="0"/>
                  </a:lnTo>
                  <a:lnTo>
                    <a:pt x="193" y="8"/>
                  </a:lnTo>
                  <a:lnTo>
                    <a:pt x="221" y="23"/>
                  </a:lnTo>
                  <a:lnTo>
                    <a:pt x="246" y="45"/>
                  </a:lnTo>
                  <a:lnTo>
                    <a:pt x="266" y="69"/>
                  </a:lnTo>
                  <a:lnTo>
                    <a:pt x="281" y="100"/>
                  </a:lnTo>
                  <a:lnTo>
                    <a:pt x="291" y="135"/>
                  </a:lnTo>
                  <a:lnTo>
                    <a:pt x="294" y="169"/>
                  </a:lnTo>
                  <a:lnTo>
                    <a:pt x="291" y="206"/>
                  </a:lnTo>
                  <a:lnTo>
                    <a:pt x="281" y="238"/>
                  </a:lnTo>
                  <a:lnTo>
                    <a:pt x="266" y="269"/>
                  </a:lnTo>
                  <a:lnTo>
                    <a:pt x="246" y="296"/>
                  </a:lnTo>
                  <a:lnTo>
                    <a:pt x="221" y="317"/>
                  </a:lnTo>
                  <a:lnTo>
                    <a:pt x="193" y="332"/>
                  </a:lnTo>
                  <a:lnTo>
                    <a:pt x="163" y="340"/>
                  </a:lnTo>
                  <a:lnTo>
                    <a:pt x="131" y="340"/>
                  </a:lnTo>
                  <a:lnTo>
                    <a:pt x="101" y="332"/>
                  </a:lnTo>
                  <a:lnTo>
                    <a:pt x="73" y="317"/>
                  </a:lnTo>
                  <a:lnTo>
                    <a:pt x="48" y="296"/>
                  </a:lnTo>
                  <a:lnTo>
                    <a:pt x="28" y="269"/>
                  </a:lnTo>
                  <a:lnTo>
                    <a:pt x="11" y="238"/>
                  </a:lnTo>
                  <a:lnTo>
                    <a:pt x="3" y="206"/>
                  </a:lnTo>
                  <a:lnTo>
                    <a:pt x="0" y="169"/>
                  </a:lnTo>
                  <a:close/>
                </a:path>
              </a:pathLst>
            </a:custGeom>
            <a:solidFill>
              <a:srgbClr val="FFFFFF"/>
            </a:solidFill>
            <a:ln w="3175">
              <a:solidFill>
                <a:srgbClr val="000000"/>
              </a:solidFill>
              <a:prstDash val="solid"/>
              <a:round/>
              <a:headEnd/>
              <a:tailEnd/>
            </a:ln>
          </p:spPr>
          <p:txBody>
            <a:bodyPr/>
            <a:lstStyle/>
            <a:p>
              <a:endParaRPr lang="en-US"/>
            </a:p>
          </p:txBody>
        </p:sp>
        <p:sp>
          <p:nvSpPr>
            <p:cNvPr id="60435" name="Rectangle 19"/>
            <p:cNvSpPr>
              <a:spLocks noChangeArrowheads="1"/>
            </p:cNvSpPr>
            <p:nvPr/>
          </p:nvSpPr>
          <p:spPr bwMode="auto">
            <a:xfrm>
              <a:off x="685" y="1592"/>
              <a:ext cx="914" cy="250"/>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pitchFamily="34" charset="0"/>
                </a:rPr>
                <a:t>m Kohonen Neurons</a:t>
              </a:r>
              <a:endParaRPr lang="en-GB"/>
            </a:p>
          </p:txBody>
        </p:sp>
        <p:sp>
          <p:nvSpPr>
            <p:cNvPr id="60425" name="Freeform 9"/>
            <p:cNvSpPr>
              <a:spLocks/>
            </p:cNvSpPr>
            <p:nvPr/>
          </p:nvSpPr>
          <p:spPr bwMode="auto">
            <a:xfrm>
              <a:off x="1138" y="3428"/>
              <a:ext cx="198" cy="510"/>
            </a:xfrm>
            <a:custGeom>
              <a:avLst/>
              <a:gdLst/>
              <a:ahLst/>
              <a:cxnLst>
                <a:cxn ang="0">
                  <a:pos x="66" y="510"/>
                </a:cxn>
                <a:cxn ang="0">
                  <a:pos x="66" y="111"/>
                </a:cxn>
                <a:cxn ang="0">
                  <a:pos x="0" y="111"/>
                </a:cxn>
                <a:cxn ang="0">
                  <a:pos x="100" y="0"/>
                </a:cxn>
                <a:cxn ang="0">
                  <a:pos x="198" y="111"/>
                </a:cxn>
                <a:cxn ang="0">
                  <a:pos x="131" y="111"/>
                </a:cxn>
                <a:cxn ang="0">
                  <a:pos x="131" y="510"/>
                </a:cxn>
                <a:cxn ang="0">
                  <a:pos x="66" y="510"/>
                </a:cxn>
              </a:cxnLst>
              <a:rect l="0" t="0" r="r" b="b"/>
              <a:pathLst>
                <a:path w="198" h="510">
                  <a:moveTo>
                    <a:pt x="66" y="510"/>
                  </a:moveTo>
                  <a:lnTo>
                    <a:pt x="66" y="111"/>
                  </a:lnTo>
                  <a:lnTo>
                    <a:pt x="0" y="111"/>
                  </a:lnTo>
                  <a:lnTo>
                    <a:pt x="100" y="0"/>
                  </a:lnTo>
                  <a:lnTo>
                    <a:pt x="198" y="111"/>
                  </a:lnTo>
                  <a:lnTo>
                    <a:pt x="131" y="111"/>
                  </a:lnTo>
                  <a:lnTo>
                    <a:pt x="131" y="510"/>
                  </a:lnTo>
                  <a:lnTo>
                    <a:pt x="66" y="510"/>
                  </a:lnTo>
                  <a:close/>
                </a:path>
              </a:pathLst>
            </a:custGeom>
            <a:solidFill>
              <a:srgbClr val="00FF00"/>
            </a:solidFill>
            <a:ln w="7938">
              <a:solidFill>
                <a:srgbClr val="000000"/>
              </a:solidFill>
              <a:prstDash val="solid"/>
              <a:round/>
              <a:headEnd/>
              <a:tailEnd/>
            </a:ln>
          </p:spPr>
          <p:txBody>
            <a:bodyPr/>
            <a:lstStyle/>
            <a:p>
              <a:endParaRPr lang="en-US"/>
            </a:p>
          </p:txBody>
        </p:sp>
        <p:sp>
          <p:nvSpPr>
            <p:cNvPr id="60427" name="Rectangle 11"/>
            <p:cNvSpPr>
              <a:spLocks noChangeArrowheads="1"/>
            </p:cNvSpPr>
            <p:nvPr/>
          </p:nvSpPr>
          <p:spPr bwMode="auto">
            <a:xfrm>
              <a:off x="330" y="1872"/>
              <a:ext cx="166" cy="112"/>
            </a:xfrm>
            <a:prstGeom prst="rect">
              <a:avLst/>
            </a:prstGeom>
            <a:noFill/>
            <a:ln w="9525">
              <a:noFill/>
              <a:miter lim="800000"/>
              <a:headEnd/>
              <a:tailEnd/>
            </a:ln>
          </p:spPr>
          <p:txBody>
            <a:bodyPr wrap="none" lIns="0" tIns="0" rIns="0" bIns="0">
              <a:spAutoFit/>
            </a:bodyPr>
            <a:lstStyle/>
            <a:p>
              <a:r>
                <a:rPr lang="en-GB" sz="800">
                  <a:solidFill>
                    <a:srgbClr val="000000"/>
                  </a:solidFill>
                  <a:latin typeface="Arial" pitchFamily="34" charset="0"/>
                </a:rPr>
                <a:t>Connect</a:t>
              </a:r>
              <a:endParaRPr lang="en-GB"/>
            </a:p>
          </p:txBody>
        </p:sp>
        <p:sp>
          <p:nvSpPr>
            <p:cNvPr id="60428" name="Rectangle 12"/>
            <p:cNvSpPr>
              <a:spLocks noChangeArrowheads="1"/>
            </p:cNvSpPr>
            <p:nvPr/>
          </p:nvSpPr>
          <p:spPr bwMode="auto">
            <a:xfrm>
              <a:off x="677" y="3077"/>
              <a:ext cx="1120" cy="374"/>
            </a:xfrm>
            <a:prstGeom prst="rect">
              <a:avLst/>
            </a:prstGeom>
            <a:solidFill>
              <a:srgbClr val="FFFFFF"/>
            </a:solidFill>
            <a:ln w="3175">
              <a:solidFill>
                <a:srgbClr val="000000"/>
              </a:solidFill>
              <a:miter lim="800000"/>
              <a:headEnd/>
              <a:tailEnd/>
            </a:ln>
          </p:spPr>
          <p:txBody>
            <a:bodyPr/>
            <a:lstStyle/>
            <a:p>
              <a:endParaRPr lang="en-US"/>
            </a:p>
          </p:txBody>
        </p:sp>
        <p:sp>
          <p:nvSpPr>
            <p:cNvPr id="60430" name="Rectangle 14"/>
            <p:cNvSpPr>
              <a:spLocks noChangeArrowheads="1"/>
            </p:cNvSpPr>
            <p:nvPr/>
          </p:nvSpPr>
          <p:spPr bwMode="auto">
            <a:xfrm>
              <a:off x="816" y="3168"/>
              <a:ext cx="609" cy="250"/>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pitchFamily="34" charset="0"/>
                </a:rPr>
                <a:t>Normalization</a:t>
              </a:r>
              <a:endParaRPr lang="en-GB"/>
            </a:p>
          </p:txBody>
        </p:sp>
        <p:sp>
          <p:nvSpPr>
            <p:cNvPr id="60431" name="Rectangle 15"/>
            <p:cNvSpPr>
              <a:spLocks noChangeArrowheads="1"/>
            </p:cNvSpPr>
            <p:nvPr/>
          </p:nvSpPr>
          <p:spPr bwMode="auto">
            <a:xfrm>
              <a:off x="873" y="3986"/>
              <a:ext cx="648" cy="250"/>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pitchFamily="34" charset="0"/>
                </a:rPr>
                <a:t>n actual Inputs</a:t>
              </a:r>
              <a:endParaRPr lang="en-GB"/>
            </a:p>
          </p:txBody>
        </p:sp>
        <p:sp>
          <p:nvSpPr>
            <p:cNvPr id="60433" name="Rectangle 17"/>
            <p:cNvSpPr>
              <a:spLocks noChangeArrowheads="1"/>
            </p:cNvSpPr>
            <p:nvPr/>
          </p:nvSpPr>
          <p:spPr bwMode="auto">
            <a:xfrm>
              <a:off x="672" y="2525"/>
              <a:ext cx="933" cy="250"/>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pitchFamily="34" charset="0"/>
                </a:rPr>
                <a:t>n Inputs +1 Synthetic</a:t>
              </a:r>
              <a:endParaRPr lang="en-GB"/>
            </a:p>
          </p:txBody>
        </p:sp>
        <p:sp>
          <p:nvSpPr>
            <p:cNvPr id="60434" name="Freeform 18"/>
            <p:cNvSpPr>
              <a:spLocks/>
            </p:cNvSpPr>
            <p:nvPr/>
          </p:nvSpPr>
          <p:spPr bwMode="auto">
            <a:xfrm>
              <a:off x="1178" y="2145"/>
              <a:ext cx="176" cy="389"/>
            </a:xfrm>
            <a:custGeom>
              <a:avLst/>
              <a:gdLst/>
              <a:ahLst/>
              <a:cxnLst>
                <a:cxn ang="0">
                  <a:pos x="56" y="389"/>
                </a:cxn>
                <a:cxn ang="0">
                  <a:pos x="56" y="83"/>
                </a:cxn>
                <a:cxn ang="0">
                  <a:pos x="0" y="83"/>
                </a:cxn>
                <a:cxn ang="0">
                  <a:pos x="88" y="0"/>
                </a:cxn>
                <a:cxn ang="0">
                  <a:pos x="176" y="83"/>
                </a:cxn>
                <a:cxn ang="0">
                  <a:pos x="121" y="83"/>
                </a:cxn>
                <a:cxn ang="0">
                  <a:pos x="123" y="387"/>
                </a:cxn>
                <a:cxn ang="0">
                  <a:pos x="56" y="389"/>
                </a:cxn>
              </a:cxnLst>
              <a:rect l="0" t="0" r="r" b="b"/>
              <a:pathLst>
                <a:path w="176" h="389">
                  <a:moveTo>
                    <a:pt x="56" y="389"/>
                  </a:moveTo>
                  <a:lnTo>
                    <a:pt x="56" y="83"/>
                  </a:lnTo>
                  <a:lnTo>
                    <a:pt x="0" y="83"/>
                  </a:lnTo>
                  <a:lnTo>
                    <a:pt x="88" y="0"/>
                  </a:lnTo>
                  <a:lnTo>
                    <a:pt x="176" y="83"/>
                  </a:lnTo>
                  <a:lnTo>
                    <a:pt x="121" y="83"/>
                  </a:lnTo>
                  <a:lnTo>
                    <a:pt x="123" y="387"/>
                  </a:lnTo>
                  <a:lnTo>
                    <a:pt x="56" y="389"/>
                  </a:lnTo>
                  <a:close/>
                </a:path>
              </a:pathLst>
            </a:custGeom>
            <a:solidFill>
              <a:srgbClr val="00FF00"/>
            </a:solidFill>
            <a:ln w="7938">
              <a:solidFill>
                <a:srgbClr val="000000"/>
              </a:solidFill>
              <a:prstDash val="solid"/>
              <a:round/>
              <a:headEnd/>
              <a:tailEnd/>
            </a:ln>
          </p:spPr>
          <p:txBody>
            <a:bodyPr/>
            <a:lstStyle/>
            <a:p>
              <a:endParaRPr lang="en-US"/>
            </a:p>
          </p:txBody>
        </p:sp>
        <p:sp>
          <p:nvSpPr>
            <p:cNvPr id="60436" name="Freeform 20"/>
            <p:cNvSpPr>
              <a:spLocks/>
            </p:cNvSpPr>
            <p:nvPr/>
          </p:nvSpPr>
          <p:spPr bwMode="auto">
            <a:xfrm>
              <a:off x="1103" y="1744"/>
              <a:ext cx="294" cy="340"/>
            </a:xfrm>
            <a:custGeom>
              <a:avLst/>
              <a:gdLst/>
              <a:ahLst/>
              <a:cxnLst>
                <a:cxn ang="0">
                  <a:pos x="0" y="169"/>
                </a:cxn>
                <a:cxn ang="0">
                  <a:pos x="3" y="135"/>
                </a:cxn>
                <a:cxn ang="0">
                  <a:pos x="11" y="100"/>
                </a:cxn>
                <a:cxn ang="0">
                  <a:pos x="28" y="69"/>
                </a:cxn>
                <a:cxn ang="0">
                  <a:pos x="48" y="45"/>
                </a:cxn>
                <a:cxn ang="0">
                  <a:pos x="73" y="23"/>
                </a:cxn>
                <a:cxn ang="0">
                  <a:pos x="101" y="8"/>
                </a:cxn>
                <a:cxn ang="0">
                  <a:pos x="131" y="0"/>
                </a:cxn>
                <a:cxn ang="0">
                  <a:pos x="163" y="0"/>
                </a:cxn>
                <a:cxn ang="0">
                  <a:pos x="193" y="8"/>
                </a:cxn>
                <a:cxn ang="0">
                  <a:pos x="221" y="23"/>
                </a:cxn>
                <a:cxn ang="0">
                  <a:pos x="246" y="45"/>
                </a:cxn>
                <a:cxn ang="0">
                  <a:pos x="266" y="69"/>
                </a:cxn>
                <a:cxn ang="0">
                  <a:pos x="281" y="100"/>
                </a:cxn>
                <a:cxn ang="0">
                  <a:pos x="291" y="135"/>
                </a:cxn>
                <a:cxn ang="0">
                  <a:pos x="294" y="169"/>
                </a:cxn>
                <a:cxn ang="0">
                  <a:pos x="291" y="206"/>
                </a:cxn>
                <a:cxn ang="0">
                  <a:pos x="281" y="238"/>
                </a:cxn>
                <a:cxn ang="0">
                  <a:pos x="266" y="269"/>
                </a:cxn>
                <a:cxn ang="0">
                  <a:pos x="246" y="296"/>
                </a:cxn>
                <a:cxn ang="0">
                  <a:pos x="221" y="317"/>
                </a:cxn>
                <a:cxn ang="0">
                  <a:pos x="193" y="332"/>
                </a:cxn>
                <a:cxn ang="0">
                  <a:pos x="163" y="340"/>
                </a:cxn>
                <a:cxn ang="0">
                  <a:pos x="131" y="340"/>
                </a:cxn>
                <a:cxn ang="0">
                  <a:pos x="101" y="332"/>
                </a:cxn>
                <a:cxn ang="0">
                  <a:pos x="73" y="317"/>
                </a:cxn>
                <a:cxn ang="0">
                  <a:pos x="48" y="296"/>
                </a:cxn>
                <a:cxn ang="0">
                  <a:pos x="28" y="269"/>
                </a:cxn>
                <a:cxn ang="0">
                  <a:pos x="11" y="238"/>
                </a:cxn>
                <a:cxn ang="0">
                  <a:pos x="3" y="206"/>
                </a:cxn>
                <a:cxn ang="0">
                  <a:pos x="0" y="169"/>
                </a:cxn>
              </a:cxnLst>
              <a:rect l="0" t="0" r="r" b="b"/>
              <a:pathLst>
                <a:path w="294" h="340">
                  <a:moveTo>
                    <a:pt x="0" y="169"/>
                  </a:moveTo>
                  <a:lnTo>
                    <a:pt x="3" y="135"/>
                  </a:lnTo>
                  <a:lnTo>
                    <a:pt x="11" y="100"/>
                  </a:lnTo>
                  <a:lnTo>
                    <a:pt x="28" y="69"/>
                  </a:lnTo>
                  <a:lnTo>
                    <a:pt x="48" y="45"/>
                  </a:lnTo>
                  <a:lnTo>
                    <a:pt x="73" y="23"/>
                  </a:lnTo>
                  <a:lnTo>
                    <a:pt x="101" y="8"/>
                  </a:lnTo>
                  <a:lnTo>
                    <a:pt x="131" y="0"/>
                  </a:lnTo>
                  <a:lnTo>
                    <a:pt x="163" y="0"/>
                  </a:lnTo>
                  <a:lnTo>
                    <a:pt x="193" y="8"/>
                  </a:lnTo>
                  <a:lnTo>
                    <a:pt x="221" y="23"/>
                  </a:lnTo>
                  <a:lnTo>
                    <a:pt x="246" y="45"/>
                  </a:lnTo>
                  <a:lnTo>
                    <a:pt x="266" y="69"/>
                  </a:lnTo>
                  <a:lnTo>
                    <a:pt x="281" y="100"/>
                  </a:lnTo>
                  <a:lnTo>
                    <a:pt x="291" y="135"/>
                  </a:lnTo>
                  <a:lnTo>
                    <a:pt x="294" y="169"/>
                  </a:lnTo>
                  <a:lnTo>
                    <a:pt x="291" y="206"/>
                  </a:lnTo>
                  <a:lnTo>
                    <a:pt x="281" y="238"/>
                  </a:lnTo>
                  <a:lnTo>
                    <a:pt x="266" y="269"/>
                  </a:lnTo>
                  <a:lnTo>
                    <a:pt x="246" y="296"/>
                  </a:lnTo>
                  <a:lnTo>
                    <a:pt x="221" y="317"/>
                  </a:lnTo>
                  <a:lnTo>
                    <a:pt x="193" y="332"/>
                  </a:lnTo>
                  <a:lnTo>
                    <a:pt x="163" y="340"/>
                  </a:lnTo>
                  <a:lnTo>
                    <a:pt x="131" y="340"/>
                  </a:lnTo>
                  <a:lnTo>
                    <a:pt x="101" y="332"/>
                  </a:lnTo>
                  <a:lnTo>
                    <a:pt x="73" y="317"/>
                  </a:lnTo>
                  <a:lnTo>
                    <a:pt x="48" y="296"/>
                  </a:lnTo>
                  <a:lnTo>
                    <a:pt x="28" y="269"/>
                  </a:lnTo>
                  <a:lnTo>
                    <a:pt x="11" y="238"/>
                  </a:lnTo>
                  <a:lnTo>
                    <a:pt x="3" y="206"/>
                  </a:lnTo>
                  <a:lnTo>
                    <a:pt x="0" y="169"/>
                  </a:lnTo>
                  <a:close/>
                </a:path>
              </a:pathLst>
            </a:custGeom>
            <a:solidFill>
              <a:srgbClr val="FFFFFF"/>
            </a:solidFill>
            <a:ln w="3175">
              <a:solidFill>
                <a:srgbClr val="000000"/>
              </a:solidFill>
              <a:prstDash val="solid"/>
              <a:round/>
              <a:headEnd/>
              <a:tailEnd/>
            </a:ln>
          </p:spPr>
          <p:txBody>
            <a:bodyPr/>
            <a:lstStyle/>
            <a:p>
              <a:endParaRPr lang="en-US"/>
            </a:p>
          </p:txBody>
        </p:sp>
        <p:sp>
          <p:nvSpPr>
            <p:cNvPr id="60437" name="Rectangle 21"/>
            <p:cNvSpPr>
              <a:spLocks noChangeArrowheads="1"/>
            </p:cNvSpPr>
            <p:nvPr/>
          </p:nvSpPr>
          <p:spPr bwMode="auto">
            <a:xfrm>
              <a:off x="1149" y="1874"/>
              <a:ext cx="166" cy="111"/>
            </a:xfrm>
            <a:prstGeom prst="rect">
              <a:avLst/>
            </a:prstGeom>
            <a:noFill/>
            <a:ln w="9525">
              <a:noFill/>
              <a:miter lim="800000"/>
              <a:headEnd/>
              <a:tailEnd/>
            </a:ln>
          </p:spPr>
          <p:txBody>
            <a:bodyPr wrap="none" lIns="0" tIns="0" rIns="0" bIns="0">
              <a:spAutoFit/>
            </a:bodyPr>
            <a:lstStyle/>
            <a:p>
              <a:r>
                <a:rPr lang="en-GB" sz="800">
                  <a:solidFill>
                    <a:srgbClr val="000000"/>
                  </a:solidFill>
                  <a:latin typeface="Arial" pitchFamily="34" charset="0"/>
                </a:rPr>
                <a:t>Connect</a:t>
              </a:r>
              <a:endParaRPr lang="en-GB"/>
            </a:p>
          </p:txBody>
        </p:sp>
        <p:sp>
          <p:nvSpPr>
            <p:cNvPr id="60439" name="Rectangle 23"/>
            <p:cNvSpPr>
              <a:spLocks noChangeArrowheads="1"/>
            </p:cNvSpPr>
            <p:nvPr/>
          </p:nvSpPr>
          <p:spPr bwMode="auto">
            <a:xfrm>
              <a:off x="1950" y="1866"/>
              <a:ext cx="166" cy="112"/>
            </a:xfrm>
            <a:prstGeom prst="rect">
              <a:avLst/>
            </a:prstGeom>
            <a:noFill/>
            <a:ln w="9525">
              <a:noFill/>
              <a:miter lim="800000"/>
              <a:headEnd/>
              <a:tailEnd/>
            </a:ln>
          </p:spPr>
          <p:txBody>
            <a:bodyPr wrap="none" lIns="0" tIns="0" rIns="0" bIns="0">
              <a:spAutoFit/>
            </a:bodyPr>
            <a:lstStyle/>
            <a:p>
              <a:r>
                <a:rPr lang="en-GB" sz="800">
                  <a:solidFill>
                    <a:srgbClr val="000000"/>
                  </a:solidFill>
                  <a:latin typeface="Arial" pitchFamily="34" charset="0"/>
                </a:rPr>
                <a:t>Connect</a:t>
              </a:r>
              <a:endParaRPr lang="en-GB"/>
            </a:p>
          </p:txBody>
        </p:sp>
        <p:sp>
          <p:nvSpPr>
            <p:cNvPr id="60440" name="Freeform 24"/>
            <p:cNvSpPr>
              <a:spLocks/>
            </p:cNvSpPr>
            <p:nvPr/>
          </p:nvSpPr>
          <p:spPr bwMode="auto">
            <a:xfrm>
              <a:off x="430" y="2078"/>
              <a:ext cx="714" cy="422"/>
            </a:xfrm>
            <a:custGeom>
              <a:avLst/>
              <a:gdLst/>
              <a:ahLst/>
              <a:cxnLst>
                <a:cxn ang="0">
                  <a:pos x="686" y="422"/>
                </a:cxn>
                <a:cxn ang="0">
                  <a:pos x="147" y="132"/>
                </a:cxn>
                <a:cxn ang="0">
                  <a:pos x="120" y="196"/>
                </a:cxn>
                <a:cxn ang="0">
                  <a:pos x="0" y="13"/>
                </a:cxn>
                <a:cxn ang="0">
                  <a:pos x="200" y="0"/>
                </a:cxn>
                <a:cxn ang="0">
                  <a:pos x="173" y="63"/>
                </a:cxn>
                <a:cxn ang="0">
                  <a:pos x="714" y="353"/>
                </a:cxn>
                <a:cxn ang="0">
                  <a:pos x="686" y="422"/>
                </a:cxn>
              </a:cxnLst>
              <a:rect l="0" t="0" r="r" b="b"/>
              <a:pathLst>
                <a:path w="714" h="422">
                  <a:moveTo>
                    <a:pt x="686" y="422"/>
                  </a:moveTo>
                  <a:lnTo>
                    <a:pt x="147" y="132"/>
                  </a:lnTo>
                  <a:lnTo>
                    <a:pt x="120" y="196"/>
                  </a:lnTo>
                  <a:lnTo>
                    <a:pt x="0" y="13"/>
                  </a:lnTo>
                  <a:lnTo>
                    <a:pt x="200" y="0"/>
                  </a:lnTo>
                  <a:lnTo>
                    <a:pt x="173" y="63"/>
                  </a:lnTo>
                  <a:lnTo>
                    <a:pt x="714" y="353"/>
                  </a:lnTo>
                  <a:lnTo>
                    <a:pt x="686" y="422"/>
                  </a:lnTo>
                  <a:close/>
                </a:path>
              </a:pathLst>
            </a:custGeom>
            <a:solidFill>
              <a:srgbClr val="00FF00"/>
            </a:solidFill>
            <a:ln w="7938">
              <a:solidFill>
                <a:srgbClr val="000000"/>
              </a:solidFill>
              <a:prstDash val="solid"/>
              <a:round/>
              <a:headEnd/>
              <a:tailEnd/>
            </a:ln>
          </p:spPr>
          <p:txBody>
            <a:bodyPr/>
            <a:lstStyle/>
            <a:p>
              <a:endParaRPr lang="en-US"/>
            </a:p>
          </p:txBody>
        </p:sp>
        <p:sp>
          <p:nvSpPr>
            <p:cNvPr id="60441" name="Freeform 25"/>
            <p:cNvSpPr>
              <a:spLocks/>
            </p:cNvSpPr>
            <p:nvPr/>
          </p:nvSpPr>
          <p:spPr bwMode="auto">
            <a:xfrm>
              <a:off x="1379" y="2074"/>
              <a:ext cx="681" cy="424"/>
            </a:xfrm>
            <a:custGeom>
              <a:avLst/>
              <a:gdLst/>
              <a:ahLst/>
              <a:cxnLst>
                <a:cxn ang="0">
                  <a:pos x="0" y="357"/>
                </a:cxn>
                <a:cxn ang="0">
                  <a:pos x="509" y="64"/>
                </a:cxn>
                <a:cxn ang="0">
                  <a:pos x="483" y="0"/>
                </a:cxn>
                <a:cxn ang="0">
                  <a:pos x="681" y="6"/>
                </a:cxn>
                <a:cxn ang="0">
                  <a:pos x="566" y="192"/>
                </a:cxn>
                <a:cxn ang="0">
                  <a:pos x="539" y="131"/>
                </a:cxn>
                <a:cxn ang="0">
                  <a:pos x="30" y="424"/>
                </a:cxn>
                <a:cxn ang="0">
                  <a:pos x="0" y="357"/>
                </a:cxn>
              </a:cxnLst>
              <a:rect l="0" t="0" r="r" b="b"/>
              <a:pathLst>
                <a:path w="681" h="424">
                  <a:moveTo>
                    <a:pt x="0" y="357"/>
                  </a:moveTo>
                  <a:lnTo>
                    <a:pt x="509" y="64"/>
                  </a:lnTo>
                  <a:lnTo>
                    <a:pt x="483" y="0"/>
                  </a:lnTo>
                  <a:lnTo>
                    <a:pt x="681" y="6"/>
                  </a:lnTo>
                  <a:lnTo>
                    <a:pt x="566" y="192"/>
                  </a:lnTo>
                  <a:lnTo>
                    <a:pt x="539" y="131"/>
                  </a:lnTo>
                  <a:lnTo>
                    <a:pt x="30" y="424"/>
                  </a:lnTo>
                  <a:lnTo>
                    <a:pt x="0" y="357"/>
                  </a:lnTo>
                  <a:close/>
                </a:path>
              </a:pathLst>
            </a:custGeom>
            <a:solidFill>
              <a:srgbClr val="00FF00"/>
            </a:solidFill>
            <a:ln w="7938">
              <a:solidFill>
                <a:srgbClr val="000000"/>
              </a:solidFill>
              <a:prstDash val="solid"/>
              <a:round/>
              <a:headEnd/>
              <a:tailEnd/>
            </a:ln>
          </p:spPr>
          <p:txBody>
            <a:bodyPr/>
            <a:lstStyle/>
            <a:p>
              <a:endParaRPr lang="en-US"/>
            </a:p>
          </p:txBody>
        </p:sp>
        <p:sp>
          <p:nvSpPr>
            <p:cNvPr id="60442" name="Freeform 26"/>
            <p:cNvSpPr>
              <a:spLocks/>
            </p:cNvSpPr>
            <p:nvPr/>
          </p:nvSpPr>
          <p:spPr bwMode="auto">
            <a:xfrm>
              <a:off x="1164" y="2674"/>
              <a:ext cx="177" cy="388"/>
            </a:xfrm>
            <a:custGeom>
              <a:avLst/>
              <a:gdLst/>
              <a:ahLst/>
              <a:cxnLst>
                <a:cxn ang="0">
                  <a:pos x="57" y="388"/>
                </a:cxn>
                <a:cxn ang="0">
                  <a:pos x="57" y="81"/>
                </a:cxn>
                <a:cxn ang="0">
                  <a:pos x="0" y="83"/>
                </a:cxn>
                <a:cxn ang="0">
                  <a:pos x="88" y="0"/>
                </a:cxn>
                <a:cxn ang="0">
                  <a:pos x="177" y="81"/>
                </a:cxn>
                <a:cxn ang="0">
                  <a:pos x="122" y="81"/>
                </a:cxn>
                <a:cxn ang="0">
                  <a:pos x="123" y="388"/>
                </a:cxn>
                <a:cxn ang="0">
                  <a:pos x="57" y="388"/>
                </a:cxn>
              </a:cxnLst>
              <a:rect l="0" t="0" r="r" b="b"/>
              <a:pathLst>
                <a:path w="177" h="388">
                  <a:moveTo>
                    <a:pt x="57" y="388"/>
                  </a:moveTo>
                  <a:lnTo>
                    <a:pt x="57" y="81"/>
                  </a:lnTo>
                  <a:lnTo>
                    <a:pt x="0" y="83"/>
                  </a:lnTo>
                  <a:lnTo>
                    <a:pt x="88" y="0"/>
                  </a:lnTo>
                  <a:lnTo>
                    <a:pt x="177" y="81"/>
                  </a:lnTo>
                  <a:lnTo>
                    <a:pt x="122" y="81"/>
                  </a:lnTo>
                  <a:lnTo>
                    <a:pt x="123" y="388"/>
                  </a:lnTo>
                  <a:lnTo>
                    <a:pt x="57" y="388"/>
                  </a:lnTo>
                  <a:close/>
                </a:path>
              </a:pathLst>
            </a:custGeom>
            <a:solidFill>
              <a:srgbClr val="00FF00"/>
            </a:solidFill>
            <a:ln w="7938">
              <a:solidFill>
                <a:srgbClr val="000000"/>
              </a:solidFill>
              <a:prstDash val="solid"/>
              <a:round/>
              <a:headEnd/>
              <a:tailEnd/>
            </a:ln>
          </p:spPr>
          <p:txBody>
            <a:bodyPr/>
            <a:lstStyle/>
            <a:p>
              <a:endParaRPr lang="en-US"/>
            </a:p>
          </p:txBody>
        </p:sp>
      </p:grpSp>
      <p:sp>
        <p:nvSpPr>
          <p:cNvPr id="60420" name="Rectangle 4"/>
          <p:cNvSpPr>
            <a:spLocks noGrp="1" noChangeArrowheads="1"/>
          </p:cNvSpPr>
          <p:nvPr>
            <p:ph type="body" sz="half" idx="2"/>
          </p:nvPr>
        </p:nvSpPr>
        <p:spPr>
          <a:xfrm>
            <a:off x="3581400" y="2914650"/>
            <a:ext cx="3135313" cy="5943600"/>
          </a:xfrm>
          <a:noFill/>
          <a:ln/>
        </p:spPr>
        <p:txBody>
          <a:bodyPr lIns="92075" tIns="46038" rIns="92075" bIns="46038"/>
          <a:lstStyle/>
          <a:p>
            <a:pPr marL="0" indent="0"/>
            <a:r>
              <a:rPr lang="en-US" sz="2400"/>
              <a:t>Normalization</a:t>
            </a:r>
            <a:endParaRPr lang="en-GB" sz="2400"/>
          </a:p>
          <a:p>
            <a:pPr marL="381000" lvl="1" indent="0"/>
            <a:endParaRPr lang="en-US" sz="2000"/>
          </a:p>
          <a:p>
            <a:pPr marL="381000" lvl="1" indent="0">
              <a:buFont typeface="Wingdings" pitchFamily="2" charset="2"/>
              <a:buNone/>
            </a:pPr>
            <a:r>
              <a:rPr lang="en-GB" sz="2000"/>
              <a:t/>
            </a:r>
            <a:br>
              <a:rPr lang="en-GB" sz="2000"/>
            </a:br>
            <a:r>
              <a:rPr lang="en-GB" sz="2000"/>
              <a:t> </a:t>
            </a:r>
            <a:r>
              <a:rPr lang="en-US" sz="2000"/>
              <a:t/>
            </a:r>
            <a:br>
              <a:rPr lang="en-US" sz="2000"/>
            </a:br>
            <a:r>
              <a:rPr lang="en-US" sz="1600"/>
              <a:t>Inputs must be in a hyperdimension sphere</a:t>
            </a:r>
            <a:br>
              <a:rPr lang="en-US" sz="1600"/>
            </a:br>
            <a:r>
              <a:rPr lang="en-US" sz="1600"/>
              <a:t>The dimension shinks from n to n-1. </a:t>
            </a:r>
            <a:r>
              <a:rPr lang="en-GB" sz="1600"/>
              <a:t>(-2,1,3) </a:t>
            </a:r>
            <a:r>
              <a:rPr lang="en-US" sz="1600"/>
              <a:t>and</a:t>
            </a:r>
            <a:r>
              <a:rPr lang="en-GB" sz="1600"/>
              <a:t> (-4,2,6) </a:t>
            </a:r>
            <a:r>
              <a:rPr lang="en-US" sz="1600"/>
              <a:t>becomes the same.</a:t>
            </a:r>
            <a:endParaRPr lang="en-GB" sz="1600"/>
          </a:p>
          <a:p>
            <a:pPr marL="0" indent="0"/>
            <a:r>
              <a:rPr lang="en-US" sz="2400"/>
              <a:t>Composite inputs</a:t>
            </a:r>
            <a:endParaRPr lang="en-GB" sz="2400"/>
          </a:p>
          <a:p>
            <a:pPr marL="381000" lvl="1" indent="0">
              <a:buFont typeface="Wingdings" pitchFamily="2" charset="2"/>
              <a:buNone/>
            </a:pPr>
            <a:r>
              <a:rPr lang="en-US" sz="2000"/>
              <a:t>The classical method</a:t>
            </a:r>
            <a:r>
              <a:rPr lang="en-GB" sz="2000"/>
              <a:t/>
            </a:r>
            <a:br>
              <a:rPr lang="en-GB" sz="2000"/>
            </a:br>
            <a:r>
              <a:rPr lang="en-GB" sz="2000"/>
              <a:t/>
            </a:r>
            <a:br>
              <a:rPr lang="en-GB" sz="2000"/>
            </a:br>
            <a:r>
              <a:rPr lang="en-GB" sz="2000"/>
              <a:t/>
            </a:r>
            <a:br>
              <a:rPr lang="en-GB" sz="2000"/>
            </a:br>
            <a:r>
              <a:rPr lang="en-GB" sz="2000"/>
              <a:t/>
            </a:r>
            <a:br>
              <a:rPr lang="en-GB" sz="2000"/>
            </a:br>
            <a:endParaRPr lang="en-GB" sz="2000"/>
          </a:p>
          <a:p>
            <a:pPr marL="0" indent="0">
              <a:buFont typeface="Wingdings" pitchFamily="2" charset="2"/>
              <a:buNone/>
            </a:pPr>
            <a:r>
              <a:rPr lang="en-US" sz="2000"/>
              <a:t>     </a:t>
            </a:r>
            <a:r>
              <a:rPr lang="en-GB" sz="2000"/>
              <a:t>z-Axis Νormalization</a:t>
            </a:r>
            <a:r>
              <a:rPr lang="en-GB" sz="2400"/>
              <a:t> </a:t>
            </a:r>
            <a:endParaRPr lang="en-GB" sz="2400">
              <a:latin typeface="Times New Roman Greek" charset="-95"/>
            </a:endParaRPr>
          </a:p>
        </p:txBody>
      </p:sp>
      <p:graphicFrame>
        <p:nvGraphicFramePr>
          <p:cNvPr id="60421" name="Object 5"/>
          <p:cNvGraphicFramePr>
            <a:graphicFrameLocks/>
          </p:cNvGraphicFramePr>
          <p:nvPr/>
        </p:nvGraphicFramePr>
        <p:xfrm>
          <a:off x="4495800" y="3427413"/>
          <a:ext cx="1600200" cy="685800"/>
        </p:xfrm>
        <a:graphic>
          <a:graphicData uri="http://schemas.openxmlformats.org/presentationml/2006/ole">
            <p:oleObj spid="_x0000_s60421" name="Εξίσωση" r:id="rId3" imgW="901440" imgH="342720" progId="Equation.2">
              <p:embed/>
            </p:oleObj>
          </a:graphicData>
        </a:graphic>
      </p:graphicFrame>
      <p:graphicFrame>
        <p:nvGraphicFramePr>
          <p:cNvPr id="60422" name="Object 6"/>
          <p:cNvGraphicFramePr>
            <a:graphicFrameLocks/>
          </p:cNvGraphicFramePr>
          <p:nvPr/>
        </p:nvGraphicFramePr>
        <p:xfrm>
          <a:off x="4419600" y="6399213"/>
          <a:ext cx="1585913" cy="1370012"/>
        </p:xfrm>
        <a:graphic>
          <a:graphicData uri="http://schemas.openxmlformats.org/presentationml/2006/ole">
            <p:oleObj spid="_x0000_s60422" name="Εξίσωση" r:id="rId4" imgW="1028520" imgH="888840" progId="Equation.2">
              <p:embed/>
            </p:oleObj>
          </a:graphicData>
        </a:graphic>
      </p:graphicFrame>
      <p:graphicFrame>
        <p:nvGraphicFramePr>
          <p:cNvPr id="60423" name="Object 7"/>
          <p:cNvGraphicFramePr>
            <a:graphicFrameLocks/>
          </p:cNvGraphicFramePr>
          <p:nvPr/>
        </p:nvGraphicFramePr>
        <p:xfrm>
          <a:off x="3733800" y="8229600"/>
          <a:ext cx="2801938" cy="815975"/>
        </p:xfrm>
        <a:graphic>
          <a:graphicData uri="http://schemas.openxmlformats.org/presentationml/2006/ole">
            <p:oleObj spid="_x0000_s60423" name="Εξίσωση" r:id="rId5" imgW="1498320" imgH="444240" progId="Equation.2">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GB"/>
              <a:t>Γιάννης Τσαγκατάκης</a:t>
            </a:r>
          </a:p>
        </p:txBody>
      </p:sp>
      <p:sp>
        <p:nvSpPr>
          <p:cNvPr id="10" name="Slide Number Placeholder 6"/>
          <p:cNvSpPr>
            <a:spLocks noGrp="1"/>
          </p:cNvSpPr>
          <p:nvPr>
            <p:ph type="sldNum" sz="quarter" idx="12"/>
          </p:nvPr>
        </p:nvSpPr>
        <p:spPr/>
        <p:txBody>
          <a:bodyPr/>
          <a:lstStyle/>
          <a:p>
            <a:r>
              <a:rPr lang="en-US"/>
              <a:t>Slide </a:t>
            </a:r>
            <a:fld id="{2720A8AE-0425-49DD-9AFF-5551A91DB89A}" type="slidenum">
              <a:rPr lang="en-GB"/>
              <a:pPr/>
              <a:t>27</a:t>
            </a:fld>
            <a:endParaRPr lang="en-GB"/>
          </a:p>
        </p:txBody>
      </p:sp>
      <p:sp>
        <p:nvSpPr>
          <p:cNvPr id="61442" name="Rectangle 2"/>
          <p:cNvSpPr>
            <a:spLocks noGrp="1" noChangeArrowheads="1"/>
          </p:cNvSpPr>
          <p:nvPr>
            <p:ph type="title"/>
          </p:nvPr>
        </p:nvSpPr>
        <p:spPr>
          <a:noFill/>
          <a:ln/>
        </p:spPr>
        <p:txBody>
          <a:bodyPr lIns="92075" tIns="46038" rIns="92075" bIns="46038"/>
          <a:lstStyle/>
          <a:p>
            <a:r>
              <a:rPr lang="en-US">
                <a:latin typeface="Times New Roman Greek" charset="-95"/>
              </a:rPr>
              <a:t>Learning procedure</a:t>
            </a:r>
            <a:endParaRPr lang="en-GB">
              <a:latin typeface="Times New Roman Greek" charset="-95"/>
            </a:endParaRPr>
          </a:p>
        </p:txBody>
      </p:sp>
      <p:sp>
        <p:nvSpPr>
          <p:cNvPr id="61443" name="Rectangle 3"/>
          <p:cNvSpPr>
            <a:spLocks noGrp="1" noChangeArrowheads="1"/>
          </p:cNvSpPr>
          <p:nvPr>
            <p:ph type="body" sz="half" idx="2"/>
          </p:nvPr>
        </p:nvSpPr>
        <p:spPr>
          <a:xfrm>
            <a:off x="3878263" y="2914650"/>
            <a:ext cx="2838450" cy="3141663"/>
          </a:xfrm>
          <a:noFill/>
          <a:ln/>
        </p:spPr>
        <p:txBody>
          <a:bodyPr lIns="92075" tIns="46038" rIns="92075" bIns="46038"/>
          <a:lstStyle/>
          <a:p>
            <a:pPr marL="190500" indent="-190500">
              <a:lnSpc>
                <a:spcPct val="90000"/>
              </a:lnSpc>
            </a:pPr>
            <a:r>
              <a:rPr lang="en-US" sz="1600"/>
              <a:t>In the begging the weights take random values</a:t>
            </a:r>
            <a:r>
              <a:rPr lang="en-GB" sz="1600"/>
              <a:t>.</a:t>
            </a:r>
          </a:p>
          <a:p>
            <a:pPr marL="190500" indent="-190500">
              <a:lnSpc>
                <a:spcPct val="90000"/>
              </a:lnSpc>
            </a:pPr>
            <a:r>
              <a:rPr lang="en-US" sz="1600"/>
              <a:t>For an input vector we declare the winning neuron</a:t>
            </a:r>
            <a:r>
              <a:rPr lang="en-GB" sz="1600"/>
              <a:t>.</a:t>
            </a:r>
          </a:p>
          <a:p>
            <a:pPr marL="190500" indent="-190500">
              <a:lnSpc>
                <a:spcPct val="90000"/>
              </a:lnSpc>
            </a:pPr>
            <a:r>
              <a:rPr lang="en-US" sz="1600"/>
              <a:t>Weights are changing in winner neighborhood</a:t>
            </a:r>
            <a:r>
              <a:rPr lang="en-GB" sz="1600"/>
              <a:t>.</a:t>
            </a:r>
          </a:p>
          <a:p>
            <a:pPr marL="190500" indent="-190500">
              <a:lnSpc>
                <a:spcPct val="90000"/>
              </a:lnSpc>
            </a:pPr>
            <a:r>
              <a:rPr lang="en-US" sz="1600"/>
              <a:t>Iterate till balance</a:t>
            </a:r>
            <a:r>
              <a:rPr lang="en-GB" sz="1600"/>
              <a:t>.</a:t>
            </a:r>
            <a:br>
              <a:rPr lang="en-GB" sz="1600"/>
            </a:br>
            <a:endParaRPr lang="en-GB" sz="1600"/>
          </a:p>
          <a:p>
            <a:pPr marL="190500" indent="-190500">
              <a:lnSpc>
                <a:spcPct val="90000"/>
              </a:lnSpc>
              <a:buFont typeface="Wingdings" pitchFamily="2" charset="2"/>
              <a:buNone/>
            </a:pPr>
            <a:r>
              <a:rPr lang="en-US" sz="1600">
                <a:effectLst>
                  <a:outerShdw blurRad="38100" dist="38100" dir="2700000" algn="tl">
                    <a:srgbClr val="C0C0C0"/>
                  </a:outerShdw>
                </a:effectLst>
              </a:rPr>
              <a:t>Basic Math Relations</a:t>
            </a:r>
            <a:r>
              <a:rPr lang="en-GB" sz="1600"/>
              <a:t/>
            </a:r>
            <a:br>
              <a:rPr lang="en-GB" sz="1600"/>
            </a:br>
            <a:r>
              <a:rPr lang="en-GB" sz="1600"/>
              <a:t/>
            </a:r>
            <a:br>
              <a:rPr lang="en-GB" sz="1600"/>
            </a:br>
            <a:r>
              <a:rPr lang="en-GB" sz="1600"/>
              <a:t> </a:t>
            </a:r>
            <a:endParaRPr lang="en-GB" sz="1600">
              <a:latin typeface="Times New Roman Greek" charset="-95"/>
            </a:endParaRPr>
          </a:p>
        </p:txBody>
      </p:sp>
      <p:pic>
        <p:nvPicPr>
          <p:cNvPr id="61444" name="Picture 4"/>
          <p:cNvPicPr>
            <a:picLocks noChangeArrowheads="1"/>
          </p:cNvPicPr>
          <p:nvPr/>
        </p:nvPicPr>
        <p:blipFill>
          <a:blip r:embed="rId3" cstate="print"/>
          <a:srcRect/>
          <a:stretch>
            <a:fillRect/>
          </a:stretch>
        </p:blipFill>
        <p:spPr bwMode="auto">
          <a:xfrm>
            <a:off x="838200" y="2743200"/>
            <a:ext cx="1981200" cy="1971675"/>
          </a:xfrm>
          <a:prstGeom prst="rect">
            <a:avLst/>
          </a:prstGeom>
          <a:noFill/>
          <a:ln w="9525">
            <a:noFill/>
            <a:miter lim="800000"/>
            <a:headEnd/>
            <a:tailEnd/>
          </a:ln>
          <a:effectLst/>
        </p:spPr>
      </p:pic>
      <p:pic>
        <p:nvPicPr>
          <p:cNvPr id="61445" name="Picture 5"/>
          <p:cNvPicPr>
            <a:picLocks noChangeArrowheads="1"/>
          </p:cNvPicPr>
          <p:nvPr/>
        </p:nvPicPr>
        <p:blipFill>
          <a:blip r:embed="rId4" cstate="print"/>
          <a:srcRect/>
          <a:stretch>
            <a:fillRect/>
          </a:stretch>
        </p:blipFill>
        <p:spPr bwMode="auto">
          <a:xfrm>
            <a:off x="704850" y="4691063"/>
            <a:ext cx="2800350" cy="2200275"/>
          </a:xfrm>
          <a:prstGeom prst="rect">
            <a:avLst/>
          </a:prstGeom>
          <a:noFill/>
          <a:ln w="9525">
            <a:noFill/>
            <a:miter lim="800000"/>
            <a:headEnd/>
            <a:tailEnd/>
          </a:ln>
          <a:effectLst/>
        </p:spPr>
      </p:pic>
      <p:pic>
        <p:nvPicPr>
          <p:cNvPr id="61446" name="Picture 6"/>
          <p:cNvPicPr>
            <a:picLocks noChangeArrowheads="1"/>
          </p:cNvPicPr>
          <p:nvPr/>
        </p:nvPicPr>
        <p:blipFill>
          <a:blip r:embed="rId5" cstate="print"/>
          <a:srcRect/>
          <a:stretch>
            <a:fillRect/>
          </a:stretch>
        </p:blipFill>
        <p:spPr bwMode="auto">
          <a:xfrm>
            <a:off x="962025" y="7181850"/>
            <a:ext cx="2543175" cy="1476375"/>
          </a:xfrm>
          <a:prstGeom prst="rect">
            <a:avLst/>
          </a:prstGeom>
          <a:noFill/>
          <a:ln w="9525">
            <a:noFill/>
            <a:miter lim="800000"/>
            <a:headEnd/>
            <a:tailEnd/>
          </a:ln>
          <a:effectLst/>
        </p:spPr>
      </p:pic>
      <p:graphicFrame>
        <p:nvGraphicFramePr>
          <p:cNvPr id="61447" name="Object 7"/>
          <p:cNvGraphicFramePr>
            <a:graphicFrameLocks/>
          </p:cNvGraphicFramePr>
          <p:nvPr/>
        </p:nvGraphicFramePr>
        <p:xfrm>
          <a:off x="3200400" y="6019800"/>
          <a:ext cx="3352800" cy="520700"/>
        </p:xfrm>
        <a:graphic>
          <a:graphicData uri="http://schemas.openxmlformats.org/presentationml/2006/ole">
            <p:oleObj spid="_x0000_s61447" name="Εξίσωση" r:id="rId6" imgW="1917360" imgH="266400" progId="Equation.2">
              <p:embed/>
            </p:oleObj>
          </a:graphicData>
        </a:graphic>
      </p:graphicFrame>
      <p:graphicFrame>
        <p:nvGraphicFramePr>
          <p:cNvPr id="61448" name="Object 8"/>
          <p:cNvGraphicFramePr>
            <a:graphicFrameLocks/>
          </p:cNvGraphicFramePr>
          <p:nvPr/>
        </p:nvGraphicFramePr>
        <p:xfrm>
          <a:off x="4038600" y="7085013"/>
          <a:ext cx="2043113" cy="593725"/>
        </p:xfrm>
        <a:graphic>
          <a:graphicData uri="http://schemas.openxmlformats.org/presentationml/2006/ole">
            <p:oleObj spid="_x0000_s61448" name="Εξίσωση" r:id="rId7" imgW="1333440" imgH="393480" progId="Equation.2">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GB"/>
              <a:t>Γιάννης Τσαγκατάκης</a:t>
            </a:r>
          </a:p>
        </p:txBody>
      </p:sp>
      <p:sp>
        <p:nvSpPr>
          <p:cNvPr id="9" name="Slide Number Placeholder 6"/>
          <p:cNvSpPr>
            <a:spLocks noGrp="1"/>
          </p:cNvSpPr>
          <p:nvPr>
            <p:ph type="sldNum" sz="quarter" idx="12"/>
          </p:nvPr>
        </p:nvSpPr>
        <p:spPr/>
        <p:txBody>
          <a:bodyPr/>
          <a:lstStyle/>
          <a:p>
            <a:r>
              <a:rPr lang="en-US"/>
              <a:t>Slide </a:t>
            </a:r>
            <a:fld id="{164BDDE4-93AC-4B94-A9F6-8A98364B3984}" type="slidenum">
              <a:rPr lang="en-GB"/>
              <a:pPr/>
              <a:t>28</a:t>
            </a:fld>
            <a:endParaRPr lang="en-GB"/>
          </a:p>
        </p:txBody>
      </p:sp>
      <p:sp>
        <p:nvSpPr>
          <p:cNvPr id="62466" name="Rectangle 2"/>
          <p:cNvSpPr>
            <a:spLocks noGrp="1" noChangeArrowheads="1"/>
          </p:cNvSpPr>
          <p:nvPr>
            <p:ph type="title"/>
          </p:nvPr>
        </p:nvSpPr>
        <p:spPr>
          <a:noFill/>
          <a:ln/>
        </p:spPr>
        <p:txBody>
          <a:bodyPr lIns="92075" tIns="46038" rIns="92075" bIns="46038"/>
          <a:lstStyle/>
          <a:p>
            <a:r>
              <a:rPr lang="en-GB">
                <a:latin typeface="Times New Roman Greek" charset="-95"/>
              </a:rPr>
              <a:t>Neighborhood </a:t>
            </a:r>
            <a:r>
              <a:rPr lang="en-US">
                <a:latin typeface="Times New Roman Greek" charset="-95"/>
              </a:rPr>
              <a:t/>
            </a:r>
            <a:br>
              <a:rPr lang="en-US">
                <a:latin typeface="Times New Roman Greek" charset="-95"/>
              </a:rPr>
            </a:br>
            <a:r>
              <a:rPr lang="en-GB">
                <a:latin typeface="Times New Roman Greek" charset="-95"/>
              </a:rPr>
              <a:t>kernel function</a:t>
            </a:r>
          </a:p>
        </p:txBody>
      </p:sp>
      <p:pic>
        <p:nvPicPr>
          <p:cNvPr id="62467" name="Picture 3"/>
          <p:cNvPicPr>
            <a:picLocks noChangeArrowheads="1"/>
          </p:cNvPicPr>
          <p:nvPr/>
        </p:nvPicPr>
        <p:blipFill>
          <a:blip r:embed="rId3" cstate="print"/>
          <a:srcRect/>
          <a:stretch>
            <a:fillRect/>
          </a:stretch>
        </p:blipFill>
        <p:spPr bwMode="auto">
          <a:xfrm>
            <a:off x="485775" y="2647950"/>
            <a:ext cx="2371725" cy="3990975"/>
          </a:xfrm>
          <a:prstGeom prst="rect">
            <a:avLst/>
          </a:prstGeom>
          <a:noFill/>
          <a:ln w="9525">
            <a:noFill/>
            <a:miter lim="800000"/>
            <a:headEnd/>
            <a:tailEnd/>
          </a:ln>
          <a:effectLst/>
        </p:spPr>
      </p:pic>
      <p:graphicFrame>
        <p:nvGraphicFramePr>
          <p:cNvPr id="62469" name="Object 5"/>
          <p:cNvGraphicFramePr>
            <a:graphicFrameLocks/>
          </p:cNvGraphicFramePr>
          <p:nvPr/>
        </p:nvGraphicFramePr>
        <p:xfrm>
          <a:off x="3736975" y="2971800"/>
          <a:ext cx="2449513" cy="1905000"/>
        </p:xfrm>
        <a:graphic>
          <a:graphicData uri="http://schemas.openxmlformats.org/presentationml/2006/ole">
            <p:oleObj spid="_x0000_s62469" name="Εξίσωση" r:id="rId4" imgW="1028520" imgH="799920" progId="Equation.2">
              <p:embed/>
            </p:oleObj>
          </a:graphicData>
        </a:graphic>
      </p:graphicFrame>
      <p:sp>
        <p:nvSpPr>
          <p:cNvPr id="62470" name="Rectangle 6"/>
          <p:cNvSpPr>
            <a:spLocks noChangeArrowheads="1"/>
          </p:cNvSpPr>
          <p:nvPr/>
        </p:nvSpPr>
        <p:spPr bwMode="auto">
          <a:xfrm>
            <a:off x="2743200" y="9450388"/>
            <a:ext cx="1905000" cy="304800"/>
          </a:xfrm>
          <a:prstGeom prst="rect">
            <a:avLst/>
          </a:prstGeom>
          <a:solidFill>
            <a:schemeClr val="bg1"/>
          </a:solidFill>
          <a:ln w="9525">
            <a:noFill/>
            <a:miter lim="800000"/>
            <a:headEnd/>
            <a:tailEnd/>
          </a:ln>
          <a:effectLst/>
        </p:spPr>
        <p:txBody>
          <a:bodyPr wrap="none" anchor="ctr"/>
          <a:lstStyle/>
          <a:p>
            <a:endParaRPr lang="en-US"/>
          </a:p>
        </p:txBody>
      </p:sp>
      <p:pic>
        <p:nvPicPr>
          <p:cNvPr id="62472" name="Picture 8"/>
          <p:cNvPicPr>
            <a:picLocks noChangeAspect="1" noChangeArrowheads="1"/>
          </p:cNvPicPr>
          <p:nvPr/>
        </p:nvPicPr>
        <p:blipFill>
          <a:blip r:embed="rId5" cstate="print"/>
          <a:srcRect/>
          <a:stretch>
            <a:fillRect/>
          </a:stretch>
        </p:blipFill>
        <p:spPr bwMode="auto">
          <a:xfrm>
            <a:off x="2971800" y="5181600"/>
            <a:ext cx="3276600" cy="1895475"/>
          </a:xfrm>
          <a:prstGeom prst="rect">
            <a:avLst/>
          </a:prstGeom>
          <a:noFill/>
          <a:ln w="9525">
            <a:noFill/>
            <a:miter lim="800000"/>
            <a:headEnd/>
            <a:tailEnd/>
          </a:ln>
          <a:effectLst/>
        </p:spPr>
      </p:pic>
      <p:pic>
        <p:nvPicPr>
          <p:cNvPr id="62473" name="Picture 9"/>
          <p:cNvPicPr>
            <a:picLocks noChangeAspect="1" noChangeArrowheads="1"/>
          </p:cNvPicPr>
          <p:nvPr/>
        </p:nvPicPr>
        <p:blipFill>
          <a:blip r:embed="rId6" cstate="print"/>
          <a:srcRect/>
          <a:stretch>
            <a:fillRect/>
          </a:stretch>
        </p:blipFill>
        <p:spPr bwMode="auto">
          <a:xfrm>
            <a:off x="1524000" y="7010400"/>
            <a:ext cx="4067175"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r>
              <a:rPr lang="en-US"/>
              <a:t>Slide </a:t>
            </a:r>
            <a:fld id="{8ABFA10E-F85C-4758-89CD-0709B0D0FC89}" type="slidenum">
              <a:rPr lang="en-GB"/>
              <a:pPr/>
              <a:t>29</a:t>
            </a:fld>
            <a:endParaRPr lang="en-GB"/>
          </a:p>
        </p:txBody>
      </p:sp>
      <p:sp>
        <p:nvSpPr>
          <p:cNvPr id="66562" name="Rectangle 2"/>
          <p:cNvSpPr>
            <a:spLocks noGrp="1" noChangeArrowheads="1"/>
          </p:cNvSpPr>
          <p:nvPr>
            <p:ph type="title"/>
          </p:nvPr>
        </p:nvSpPr>
        <p:spPr/>
        <p:txBody>
          <a:bodyPr/>
          <a:lstStyle/>
          <a:p>
            <a:r>
              <a:rPr lang="en-US"/>
              <a:t>Self Organizing Maps</a:t>
            </a:r>
            <a:endParaRPr lang="en-GB"/>
          </a:p>
        </p:txBody>
      </p:sp>
      <p:pic>
        <p:nvPicPr>
          <p:cNvPr id="66563" name="Picture 3"/>
          <p:cNvPicPr>
            <a:picLocks noChangeAspect="1" noChangeArrowheads="1"/>
          </p:cNvPicPr>
          <p:nvPr/>
        </p:nvPicPr>
        <p:blipFill>
          <a:blip r:embed="rId2" cstate="print"/>
          <a:srcRect/>
          <a:stretch>
            <a:fillRect/>
          </a:stretch>
        </p:blipFill>
        <p:spPr bwMode="auto">
          <a:xfrm>
            <a:off x="1066800" y="3352800"/>
            <a:ext cx="2438400" cy="215900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3" cstate="print"/>
          <a:srcRect/>
          <a:stretch>
            <a:fillRect/>
          </a:stretch>
        </p:blipFill>
        <p:spPr bwMode="auto">
          <a:xfrm>
            <a:off x="3810000" y="3352800"/>
            <a:ext cx="2743200" cy="2171700"/>
          </a:xfrm>
          <a:prstGeom prst="rect">
            <a:avLst/>
          </a:prstGeom>
          <a:noFill/>
          <a:ln w="9525">
            <a:noFill/>
            <a:miter lim="800000"/>
            <a:headEnd/>
            <a:tailEnd/>
          </a:ln>
          <a:effectLst/>
        </p:spPr>
      </p:pic>
      <p:pic>
        <p:nvPicPr>
          <p:cNvPr id="66565" name="Picture 5"/>
          <p:cNvPicPr>
            <a:picLocks noChangeAspect="1" noChangeArrowheads="1"/>
          </p:cNvPicPr>
          <p:nvPr/>
        </p:nvPicPr>
        <p:blipFill>
          <a:blip r:embed="rId4" cstate="print"/>
          <a:srcRect/>
          <a:stretch>
            <a:fillRect/>
          </a:stretch>
        </p:blipFill>
        <p:spPr bwMode="auto">
          <a:xfrm>
            <a:off x="1066800" y="5867400"/>
            <a:ext cx="2343150" cy="2428875"/>
          </a:xfrm>
          <a:prstGeom prst="rect">
            <a:avLst/>
          </a:prstGeom>
          <a:noFill/>
          <a:ln w="9525">
            <a:noFill/>
            <a:miter lim="800000"/>
            <a:headEnd/>
            <a:tailEnd/>
          </a:ln>
          <a:effectLst/>
        </p:spPr>
      </p:pic>
      <p:pic>
        <p:nvPicPr>
          <p:cNvPr id="66566" name="Picture 6"/>
          <p:cNvPicPr>
            <a:picLocks noChangeAspect="1" noChangeArrowheads="1"/>
          </p:cNvPicPr>
          <p:nvPr/>
        </p:nvPicPr>
        <p:blipFill>
          <a:blip r:embed="rId5" cstate="print"/>
          <a:srcRect/>
          <a:stretch>
            <a:fillRect/>
          </a:stretch>
        </p:blipFill>
        <p:spPr bwMode="auto">
          <a:xfrm>
            <a:off x="4038600" y="5792788"/>
            <a:ext cx="2428875" cy="2436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77D4F710-3FFE-489F-928A-97F9F6F7EBD2}" type="slidenum">
              <a:rPr lang="en-GB"/>
              <a:pPr/>
              <a:t>3</a:t>
            </a:fld>
            <a:endParaRPr lang="en-GB"/>
          </a:p>
        </p:txBody>
      </p:sp>
      <p:sp>
        <p:nvSpPr>
          <p:cNvPr id="9218" name="Rectangle 2"/>
          <p:cNvSpPr>
            <a:spLocks noGrp="1" noChangeArrowheads="1"/>
          </p:cNvSpPr>
          <p:nvPr>
            <p:ph type="title"/>
          </p:nvPr>
        </p:nvSpPr>
        <p:spPr/>
        <p:txBody>
          <a:bodyPr/>
          <a:lstStyle/>
          <a:p>
            <a:r>
              <a:rPr lang="en-GB" b="1"/>
              <a:t>Neural </a:t>
            </a:r>
            <a:r>
              <a:rPr lang="en-US" b="1"/>
              <a:t>Network</a:t>
            </a:r>
            <a:r>
              <a:rPr lang="en-GB" b="1"/>
              <a:t> Techniques</a:t>
            </a:r>
          </a:p>
        </p:txBody>
      </p:sp>
      <p:sp>
        <p:nvSpPr>
          <p:cNvPr id="9219" name="Rectangle 3"/>
          <p:cNvSpPr>
            <a:spLocks noGrp="1" noChangeArrowheads="1"/>
          </p:cNvSpPr>
          <p:nvPr>
            <p:ph type="body" idx="1"/>
          </p:nvPr>
        </p:nvSpPr>
        <p:spPr/>
        <p:txBody>
          <a:bodyPr/>
          <a:lstStyle/>
          <a:p>
            <a:r>
              <a:rPr lang="en-US" sz="2400"/>
              <a:t>C</a:t>
            </a:r>
            <a:r>
              <a:rPr lang="en-GB" sz="2400"/>
              <a:t>omputers have to be explicitly programmed</a:t>
            </a:r>
            <a:endParaRPr lang="en-US" sz="2400"/>
          </a:p>
          <a:p>
            <a:pPr lvl="1"/>
            <a:r>
              <a:rPr lang="en-US" sz="1800"/>
              <a:t>Analyze</a:t>
            </a:r>
            <a:r>
              <a:rPr lang="en-GB" sz="1800"/>
              <a:t> the problem to be solved</a:t>
            </a:r>
            <a:r>
              <a:rPr lang="en-US" sz="1800"/>
              <a:t>.</a:t>
            </a:r>
          </a:p>
          <a:p>
            <a:pPr lvl="1"/>
            <a:r>
              <a:rPr lang="en-US" sz="1800"/>
              <a:t>Write the code in a programming language.</a:t>
            </a:r>
            <a:r>
              <a:rPr lang="en-GB" sz="2000"/>
              <a:t> </a:t>
            </a:r>
            <a:endParaRPr lang="en-US" sz="2000"/>
          </a:p>
          <a:p>
            <a:r>
              <a:rPr lang="en-US" sz="2400"/>
              <a:t>N</a:t>
            </a:r>
            <a:r>
              <a:rPr lang="en-GB" sz="2400"/>
              <a:t>eural </a:t>
            </a:r>
            <a:r>
              <a:rPr lang="en-US" sz="2400"/>
              <a:t>networks learn from examples</a:t>
            </a:r>
          </a:p>
          <a:p>
            <a:pPr lvl="1"/>
            <a:r>
              <a:rPr lang="en-US" sz="1800"/>
              <a:t>No</a:t>
            </a:r>
            <a:r>
              <a:rPr lang="en-GB" sz="1800"/>
              <a:t> require</a:t>
            </a:r>
            <a:r>
              <a:rPr lang="en-US" sz="1800"/>
              <a:t>ment of</a:t>
            </a:r>
            <a:r>
              <a:rPr lang="en-GB" sz="1800"/>
              <a:t> an explicit description of </a:t>
            </a:r>
            <a:r>
              <a:rPr lang="en-US" sz="1800"/>
              <a:t>the </a:t>
            </a:r>
            <a:r>
              <a:rPr lang="en-GB" sz="1800"/>
              <a:t>problem</a:t>
            </a:r>
            <a:r>
              <a:rPr lang="en-US" sz="1800"/>
              <a:t>.</a:t>
            </a:r>
          </a:p>
          <a:p>
            <a:pPr lvl="1"/>
            <a:r>
              <a:rPr lang="en-US" sz="1800"/>
              <a:t>No</a:t>
            </a:r>
            <a:r>
              <a:rPr lang="en-GB" sz="1800"/>
              <a:t> need </a:t>
            </a:r>
            <a:r>
              <a:rPr lang="en-US" sz="1800"/>
              <a:t>for </a:t>
            </a:r>
            <a:r>
              <a:rPr lang="en-GB" sz="1800"/>
              <a:t>a programmer.</a:t>
            </a:r>
            <a:endParaRPr lang="en-US" sz="1800"/>
          </a:p>
          <a:p>
            <a:pPr lvl="1"/>
            <a:r>
              <a:rPr lang="en-US" sz="1800"/>
              <a:t>T</a:t>
            </a:r>
            <a:r>
              <a:rPr lang="en-GB" sz="1800"/>
              <a:t>he neural computer adapt</a:t>
            </a:r>
            <a:r>
              <a:rPr lang="en-US" sz="1800"/>
              <a:t>s</a:t>
            </a:r>
            <a:r>
              <a:rPr lang="en-GB" sz="1800"/>
              <a:t> itself during a training period, based on examples of similar problems </a:t>
            </a:r>
            <a:r>
              <a:rPr lang="en-US" sz="1800"/>
              <a:t>even</a:t>
            </a:r>
            <a:r>
              <a:rPr lang="en-GB" sz="1800"/>
              <a:t> with</a:t>
            </a:r>
            <a:r>
              <a:rPr lang="en-US" sz="1800"/>
              <a:t>out</a:t>
            </a:r>
            <a:r>
              <a:rPr lang="en-GB" sz="1800"/>
              <a:t> a desired solution to each problem. After sufficient training the neural computer is able to relate the problem data to the solutions, inputs to outputs, and it is then able to offer a viable solution to a brand new problem.</a:t>
            </a:r>
            <a:endParaRPr lang="en-US" sz="1800"/>
          </a:p>
          <a:p>
            <a:pPr lvl="1"/>
            <a:r>
              <a:rPr lang="en-US" sz="1800"/>
              <a:t>Able to generalize or to handle incomplete data.</a:t>
            </a:r>
            <a:endParaRPr lang="en-GB"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4"/>
          </p:nvPr>
        </p:nvSpPr>
        <p:spPr/>
        <p:txBody>
          <a:bodyPr/>
          <a:lstStyle/>
          <a:p>
            <a:fld id="{B4FEA64B-BA5D-4164-800C-AFEE6375BEFC}" type="slidenum">
              <a:rPr lang="en-GB"/>
              <a:pPr/>
              <a:t>30</a:t>
            </a:fld>
            <a:endParaRPr lang="en-GB"/>
          </a:p>
        </p:txBody>
      </p:sp>
      <p:sp>
        <p:nvSpPr>
          <p:cNvPr id="30722" name="Rectangle 2"/>
          <p:cNvSpPr>
            <a:spLocks noGrp="1" noChangeArrowheads="1"/>
          </p:cNvSpPr>
          <p:nvPr>
            <p:ph type="ctrTitle"/>
          </p:nvPr>
        </p:nvSpPr>
        <p:spPr/>
        <p:txBody>
          <a:bodyPr/>
          <a:lstStyle/>
          <a:p>
            <a:r>
              <a:rPr lang="en-US"/>
              <a:t>Introduction To </a:t>
            </a:r>
            <a:br>
              <a:rPr lang="en-US"/>
            </a:br>
            <a:r>
              <a:rPr lang="en-US"/>
              <a:t>Neural Networks</a:t>
            </a:r>
            <a:endParaRPr lang="en-GB"/>
          </a:p>
        </p:txBody>
      </p:sp>
      <p:sp>
        <p:nvSpPr>
          <p:cNvPr id="30723" name="Rectangle 3"/>
          <p:cNvSpPr>
            <a:spLocks noGrp="1" noChangeArrowheads="1"/>
          </p:cNvSpPr>
          <p:nvPr>
            <p:ph type="subTitle" idx="1"/>
          </p:nvPr>
        </p:nvSpPr>
        <p:spPr/>
        <p:txBody>
          <a:bodyPr/>
          <a:lstStyle/>
          <a:p>
            <a:r>
              <a:rPr lang="en-US"/>
              <a:t>Part II</a:t>
            </a:r>
            <a:br>
              <a:rPr lang="en-US"/>
            </a:br>
            <a:r>
              <a:rPr lang="en-US"/>
              <a:t>Application Development</a:t>
            </a:r>
          </a:p>
          <a:p>
            <a:r>
              <a:rPr lang="en-US"/>
              <a:t>And Portofolio </a:t>
            </a:r>
            <a:endParaRPr lang="en-GB"/>
          </a:p>
        </p:txBody>
      </p:sp>
      <p:sp>
        <p:nvSpPr>
          <p:cNvPr id="30724" name="Text Box 4"/>
          <p:cNvSpPr txBox="1">
            <a:spLocks noChangeArrowheads="1"/>
          </p:cNvSpPr>
          <p:nvPr/>
        </p:nvSpPr>
        <p:spPr bwMode="auto">
          <a:xfrm>
            <a:off x="1752600" y="4876800"/>
            <a:ext cx="3886200" cy="530225"/>
          </a:xfrm>
          <a:prstGeom prst="rect">
            <a:avLst/>
          </a:prstGeom>
          <a:noFill/>
          <a:ln w="9525">
            <a:noFill/>
            <a:miter lim="800000"/>
            <a:headEnd/>
            <a:tailEnd/>
          </a:ln>
          <a:effectLst/>
        </p:spPr>
        <p:txBody>
          <a:bodyPr>
            <a:spAutoFit/>
          </a:bodyPr>
          <a:lstStyle/>
          <a:p>
            <a:pPr>
              <a:spcBef>
                <a:spcPct val="50000"/>
              </a:spcBef>
            </a:pPr>
            <a:r>
              <a:rPr lang="en-US" sz="1800"/>
              <a:t>Prof. George Papadourakis, Ph.D.</a:t>
            </a:r>
            <a:endParaRPr lang="en-GB"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B2DCE999-8CC7-41A1-BF30-84536E10AED8}" type="slidenum">
              <a:rPr lang="en-GB"/>
              <a:pPr/>
              <a:t>31</a:t>
            </a:fld>
            <a:endParaRPr lang="en-GB"/>
          </a:p>
        </p:txBody>
      </p:sp>
      <p:sp>
        <p:nvSpPr>
          <p:cNvPr id="31746" name="Rectangle 1026"/>
          <p:cNvSpPr>
            <a:spLocks noGrp="1" noChangeArrowheads="1"/>
          </p:cNvSpPr>
          <p:nvPr>
            <p:ph type="title"/>
          </p:nvPr>
        </p:nvSpPr>
        <p:spPr/>
        <p:txBody>
          <a:bodyPr/>
          <a:lstStyle/>
          <a:p>
            <a:r>
              <a:rPr lang="en-US"/>
              <a:t>Characteristics of NNs</a:t>
            </a:r>
            <a:endParaRPr lang="en-GB"/>
          </a:p>
        </p:txBody>
      </p:sp>
      <p:sp>
        <p:nvSpPr>
          <p:cNvPr id="31747" name="Rectangle 1027"/>
          <p:cNvSpPr>
            <a:spLocks noGrp="1" noChangeArrowheads="1"/>
          </p:cNvSpPr>
          <p:nvPr>
            <p:ph type="body" idx="1"/>
          </p:nvPr>
        </p:nvSpPr>
        <p:spPr/>
        <p:txBody>
          <a:bodyPr/>
          <a:lstStyle/>
          <a:p>
            <a:r>
              <a:rPr lang="en-US" sz="2000">
                <a:solidFill>
                  <a:schemeClr val="hlink"/>
                </a:solidFill>
              </a:rPr>
              <a:t>Learning from experience</a:t>
            </a:r>
            <a:r>
              <a:rPr lang="en-US" sz="2000"/>
              <a:t>: Complex difficult to solve problems, but with plenty of data that describe the problem</a:t>
            </a:r>
          </a:p>
          <a:p>
            <a:r>
              <a:rPr lang="en-US" sz="2000">
                <a:solidFill>
                  <a:schemeClr val="hlink"/>
                </a:solidFill>
              </a:rPr>
              <a:t>Generalizing from examples</a:t>
            </a:r>
            <a:r>
              <a:rPr lang="en-US" sz="2000"/>
              <a:t>: Can interpolate from previous learning and give the correct response to unseen data</a:t>
            </a:r>
          </a:p>
          <a:p>
            <a:r>
              <a:rPr lang="en-US" sz="2000">
                <a:solidFill>
                  <a:schemeClr val="hlink"/>
                </a:solidFill>
              </a:rPr>
              <a:t>Rapid applications development</a:t>
            </a:r>
            <a:r>
              <a:rPr lang="en-US" sz="2000"/>
              <a:t>: NNs are generic machines and quite independent from domain knowledge</a:t>
            </a:r>
          </a:p>
          <a:p>
            <a:r>
              <a:rPr lang="en-US" sz="2000">
                <a:solidFill>
                  <a:schemeClr val="hlink"/>
                </a:solidFill>
              </a:rPr>
              <a:t>Adaptability</a:t>
            </a:r>
            <a:r>
              <a:rPr lang="en-US" sz="2000"/>
              <a:t>: Adapts to a changing environment, if is properly designed </a:t>
            </a:r>
          </a:p>
          <a:p>
            <a:r>
              <a:rPr lang="en-US" sz="2000">
                <a:solidFill>
                  <a:schemeClr val="hlink"/>
                </a:solidFill>
              </a:rPr>
              <a:t>Computational efficiency</a:t>
            </a:r>
            <a:r>
              <a:rPr lang="en-US" sz="2000"/>
              <a:t>: Although the training off a neural network demands a lot of computer power, a trained network demands almost nothing in recall mode</a:t>
            </a:r>
          </a:p>
          <a:p>
            <a:r>
              <a:rPr lang="en-US" sz="2000">
                <a:solidFill>
                  <a:schemeClr val="hlink"/>
                </a:solidFill>
              </a:rPr>
              <a:t>Non-linearity</a:t>
            </a:r>
            <a:r>
              <a:rPr lang="en-US" sz="2000"/>
              <a:t>: Not based on linear assumptions about the real word</a:t>
            </a:r>
            <a:endParaRPr lang="en-GB" sz="2000">
              <a:solidFill>
                <a:schemeClr val="hlin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032BB9E0-D6E4-462E-8F87-E5D3C6998901}" type="slidenum">
              <a:rPr lang="en-GB"/>
              <a:pPr/>
              <a:t>32</a:t>
            </a:fld>
            <a:endParaRPr lang="en-GB"/>
          </a:p>
        </p:txBody>
      </p:sp>
      <p:sp>
        <p:nvSpPr>
          <p:cNvPr id="23554" name="Rectangle 2"/>
          <p:cNvSpPr>
            <a:spLocks noGrp="1" noChangeArrowheads="1"/>
          </p:cNvSpPr>
          <p:nvPr>
            <p:ph type="title"/>
          </p:nvPr>
        </p:nvSpPr>
        <p:spPr/>
        <p:txBody>
          <a:bodyPr/>
          <a:lstStyle/>
          <a:p>
            <a:r>
              <a:rPr lang="en-US"/>
              <a:t>Neural Networks Projects Are Different</a:t>
            </a:r>
            <a:endParaRPr lang="en-GB"/>
          </a:p>
        </p:txBody>
      </p:sp>
      <p:sp>
        <p:nvSpPr>
          <p:cNvPr id="23555" name="Rectangle 3"/>
          <p:cNvSpPr>
            <a:spLocks noGrp="1" noChangeArrowheads="1"/>
          </p:cNvSpPr>
          <p:nvPr>
            <p:ph type="body" idx="1"/>
          </p:nvPr>
        </p:nvSpPr>
        <p:spPr/>
        <p:txBody>
          <a:bodyPr/>
          <a:lstStyle/>
          <a:p>
            <a:r>
              <a:rPr lang="en-US" sz="1800">
                <a:solidFill>
                  <a:schemeClr val="hlink"/>
                </a:solidFill>
              </a:rPr>
              <a:t>P</a:t>
            </a:r>
            <a:r>
              <a:rPr lang="en-GB" sz="1800">
                <a:solidFill>
                  <a:schemeClr val="hlink"/>
                </a:solidFill>
              </a:rPr>
              <a:t>rojects are data driven</a:t>
            </a:r>
            <a:r>
              <a:rPr lang="en-US" sz="1800"/>
              <a:t>:</a:t>
            </a:r>
            <a:r>
              <a:rPr lang="en-GB" sz="1800"/>
              <a:t> Therefore, there is a need to collect and analyse data as part of the design process and to train the neural network. This task is often time-consuming and the effort, resources and time required are frequently underestimated </a:t>
            </a:r>
          </a:p>
          <a:p>
            <a:r>
              <a:rPr lang="en-US" sz="1800">
                <a:solidFill>
                  <a:schemeClr val="hlink"/>
                </a:solidFill>
              </a:rPr>
              <a:t>I</a:t>
            </a:r>
            <a:r>
              <a:rPr lang="en-GB" sz="1800">
                <a:solidFill>
                  <a:schemeClr val="hlink"/>
                </a:solidFill>
              </a:rPr>
              <a:t>t is not usually possible to specify fully the solution at the design stage</a:t>
            </a:r>
            <a:r>
              <a:rPr lang="en-US" sz="1800"/>
              <a:t>:</a:t>
            </a:r>
            <a:r>
              <a:rPr lang="en-GB" sz="1800"/>
              <a:t> Therefore, it is necessary to build prototypes and experiment with them in order to resolve design issues. This iterative development process can be difficult to control </a:t>
            </a:r>
          </a:p>
          <a:p>
            <a:r>
              <a:rPr lang="en-US" sz="1800">
                <a:solidFill>
                  <a:schemeClr val="hlink"/>
                </a:solidFill>
              </a:rPr>
              <a:t>P</a:t>
            </a:r>
            <a:r>
              <a:rPr lang="en-GB" sz="1800">
                <a:solidFill>
                  <a:schemeClr val="hlink"/>
                </a:solidFill>
              </a:rPr>
              <a:t>erformance, rather than speed of processing, is the key issue</a:t>
            </a:r>
            <a:r>
              <a:rPr lang="en-US" sz="1800"/>
              <a:t>:</a:t>
            </a:r>
            <a:r>
              <a:rPr lang="en-GB" sz="1800"/>
              <a:t> More attention must be paid to performance issues during the requirements analysis, design and test phases. Furthermore, demonstrating that the performance meets the requirements can be particularly difficult. </a:t>
            </a:r>
          </a:p>
          <a:p>
            <a:r>
              <a:rPr lang="en-US" sz="1800"/>
              <a:t>These issues affect the following areas :</a:t>
            </a:r>
          </a:p>
          <a:p>
            <a:pPr lvl="1"/>
            <a:r>
              <a:rPr lang="en-US" sz="1600"/>
              <a:t>Project planning</a:t>
            </a:r>
          </a:p>
          <a:p>
            <a:pPr lvl="1"/>
            <a:r>
              <a:rPr lang="en-US" sz="1600"/>
              <a:t>Project management</a:t>
            </a:r>
          </a:p>
          <a:p>
            <a:pPr lvl="1"/>
            <a:r>
              <a:rPr lang="en-US" sz="1600"/>
              <a:t>Project documentation</a:t>
            </a:r>
            <a:endParaRPr lang="en-GB" sz="16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r>
              <a:rPr lang="en-US"/>
              <a:t>Slide </a:t>
            </a:r>
            <a:fld id="{6C077895-B43D-491B-AF5F-DF0E869A5311}" type="slidenum">
              <a:rPr lang="en-GB"/>
              <a:pPr/>
              <a:t>33</a:t>
            </a:fld>
            <a:endParaRPr lang="en-GB"/>
          </a:p>
        </p:txBody>
      </p:sp>
      <p:sp>
        <p:nvSpPr>
          <p:cNvPr id="33794" name="Rectangle 1026"/>
          <p:cNvSpPr>
            <a:spLocks noGrp="1" noChangeArrowheads="1"/>
          </p:cNvSpPr>
          <p:nvPr>
            <p:ph type="title"/>
          </p:nvPr>
        </p:nvSpPr>
        <p:spPr/>
        <p:txBody>
          <a:bodyPr/>
          <a:lstStyle/>
          <a:p>
            <a:r>
              <a:rPr lang="en-US"/>
              <a:t>Project life cycle</a:t>
            </a:r>
            <a:endParaRPr lang="en-GB"/>
          </a:p>
        </p:txBody>
      </p:sp>
      <p:sp>
        <p:nvSpPr>
          <p:cNvPr id="33795" name="AutoShape 1027"/>
          <p:cNvSpPr>
            <a:spLocks noChangeArrowheads="1"/>
          </p:cNvSpPr>
          <p:nvPr/>
        </p:nvSpPr>
        <p:spPr bwMode="auto">
          <a:xfrm>
            <a:off x="1905000" y="2971800"/>
            <a:ext cx="2743200" cy="534988"/>
          </a:xfrm>
          <a:prstGeom prst="flowChartProcess">
            <a:avLst/>
          </a:prstGeom>
          <a:solidFill>
            <a:srgbClr val="FFFFCC"/>
          </a:solidFill>
          <a:ln w="9525">
            <a:solidFill>
              <a:schemeClr val="tx1"/>
            </a:solidFill>
            <a:miter lim="800000"/>
            <a:headEnd/>
            <a:tailEnd/>
          </a:ln>
          <a:effectLst/>
        </p:spPr>
        <p:txBody>
          <a:bodyPr wrap="none" anchor="ctr"/>
          <a:lstStyle/>
          <a:p>
            <a:pPr algn="ctr"/>
            <a:r>
              <a:rPr lang="en-US" sz="1800"/>
              <a:t>Application Identification</a:t>
            </a:r>
            <a:endParaRPr lang="en-GB" sz="1800"/>
          </a:p>
        </p:txBody>
      </p:sp>
      <p:sp>
        <p:nvSpPr>
          <p:cNvPr id="33796" name="AutoShape 1028"/>
          <p:cNvSpPr>
            <a:spLocks noChangeArrowheads="1"/>
          </p:cNvSpPr>
          <p:nvPr/>
        </p:nvSpPr>
        <p:spPr bwMode="auto">
          <a:xfrm>
            <a:off x="1905000" y="3657600"/>
            <a:ext cx="2743200" cy="533400"/>
          </a:xfrm>
          <a:prstGeom prst="flowChartProcess">
            <a:avLst/>
          </a:prstGeom>
          <a:solidFill>
            <a:srgbClr val="FFFFCC"/>
          </a:solidFill>
          <a:ln w="9525">
            <a:solidFill>
              <a:schemeClr val="tx1"/>
            </a:solidFill>
            <a:miter lim="800000"/>
            <a:headEnd/>
            <a:tailEnd/>
          </a:ln>
          <a:effectLst/>
        </p:spPr>
        <p:txBody>
          <a:bodyPr wrap="none" anchor="ctr"/>
          <a:lstStyle/>
          <a:p>
            <a:pPr algn="ctr"/>
            <a:r>
              <a:rPr lang="en-US" sz="1800"/>
              <a:t>Feasibility Study</a:t>
            </a:r>
            <a:endParaRPr lang="en-GB" sz="1800"/>
          </a:p>
        </p:txBody>
      </p:sp>
      <p:sp>
        <p:nvSpPr>
          <p:cNvPr id="33797" name="AutoShape 1029"/>
          <p:cNvSpPr>
            <a:spLocks noChangeArrowheads="1"/>
          </p:cNvSpPr>
          <p:nvPr/>
        </p:nvSpPr>
        <p:spPr bwMode="auto">
          <a:xfrm>
            <a:off x="1905000" y="4497388"/>
            <a:ext cx="2743200" cy="531812"/>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Design Prototype</a:t>
            </a:r>
            <a:endParaRPr lang="en-GB" sz="1800"/>
          </a:p>
        </p:txBody>
      </p:sp>
      <p:sp>
        <p:nvSpPr>
          <p:cNvPr id="33798" name="AutoShape 1030"/>
          <p:cNvSpPr>
            <a:spLocks noChangeArrowheads="1"/>
          </p:cNvSpPr>
          <p:nvPr/>
        </p:nvSpPr>
        <p:spPr bwMode="auto">
          <a:xfrm>
            <a:off x="1905000" y="5334000"/>
            <a:ext cx="2743200" cy="533400"/>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Build Train and Test</a:t>
            </a:r>
            <a:endParaRPr lang="en-GB" sz="1800"/>
          </a:p>
        </p:txBody>
      </p:sp>
      <p:sp>
        <p:nvSpPr>
          <p:cNvPr id="33799" name="AutoShape 1031"/>
          <p:cNvSpPr>
            <a:spLocks noChangeArrowheads="1"/>
          </p:cNvSpPr>
          <p:nvPr/>
        </p:nvSpPr>
        <p:spPr bwMode="auto">
          <a:xfrm>
            <a:off x="1905000" y="6172200"/>
            <a:ext cx="2743200" cy="533400"/>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Optimize prototype</a:t>
            </a:r>
            <a:endParaRPr lang="en-GB" sz="1800"/>
          </a:p>
        </p:txBody>
      </p:sp>
      <p:sp>
        <p:nvSpPr>
          <p:cNvPr id="33800" name="AutoShape 1032"/>
          <p:cNvSpPr>
            <a:spLocks noChangeArrowheads="1"/>
          </p:cNvSpPr>
          <p:nvPr/>
        </p:nvSpPr>
        <p:spPr bwMode="auto">
          <a:xfrm>
            <a:off x="1905000" y="7010400"/>
            <a:ext cx="2743200" cy="533400"/>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Validate prototype</a:t>
            </a:r>
            <a:endParaRPr lang="en-GB" sz="1800"/>
          </a:p>
        </p:txBody>
      </p:sp>
      <p:sp>
        <p:nvSpPr>
          <p:cNvPr id="33801" name="AutoShape 1033"/>
          <p:cNvSpPr>
            <a:spLocks noChangeArrowheads="1"/>
          </p:cNvSpPr>
          <p:nvPr/>
        </p:nvSpPr>
        <p:spPr bwMode="auto">
          <a:xfrm>
            <a:off x="1905000" y="7773988"/>
            <a:ext cx="2743200" cy="531812"/>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Implement System</a:t>
            </a:r>
            <a:endParaRPr lang="en-GB" sz="1800"/>
          </a:p>
        </p:txBody>
      </p:sp>
      <p:sp>
        <p:nvSpPr>
          <p:cNvPr id="33802" name="AutoShape 1034"/>
          <p:cNvSpPr>
            <a:spLocks noChangeArrowheads="1"/>
          </p:cNvSpPr>
          <p:nvPr/>
        </p:nvSpPr>
        <p:spPr bwMode="auto">
          <a:xfrm>
            <a:off x="1905000" y="8610600"/>
            <a:ext cx="2743200" cy="533400"/>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Validate System</a:t>
            </a:r>
            <a:endParaRPr lang="en-GB" sz="1800"/>
          </a:p>
        </p:txBody>
      </p:sp>
      <p:sp>
        <p:nvSpPr>
          <p:cNvPr id="33803" name="Rectangle 1035"/>
          <p:cNvSpPr>
            <a:spLocks noChangeArrowheads="1"/>
          </p:cNvSpPr>
          <p:nvPr/>
        </p:nvSpPr>
        <p:spPr bwMode="auto">
          <a:xfrm rot="5400000">
            <a:off x="3656806" y="5182394"/>
            <a:ext cx="3811588" cy="762000"/>
          </a:xfrm>
          <a:prstGeom prst="rect">
            <a:avLst/>
          </a:prstGeom>
          <a:solidFill>
            <a:srgbClr val="FFFF66"/>
          </a:solidFill>
          <a:ln w="9525">
            <a:solidFill>
              <a:schemeClr val="tx1"/>
            </a:solidFill>
            <a:miter lim="800000"/>
            <a:headEnd/>
            <a:tailEnd/>
          </a:ln>
          <a:effectLst/>
        </p:spPr>
        <p:txBody>
          <a:bodyPr wrap="none" anchor="ctr"/>
          <a:lstStyle/>
          <a:p>
            <a:pPr algn="ctr"/>
            <a:r>
              <a:rPr lang="en-US" sz="1800"/>
              <a:t>Data Collection</a:t>
            </a:r>
            <a:endParaRPr lang="en-GB" sz="1800"/>
          </a:p>
        </p:txBody>
      </p:sp>
      <p:sp>
        <p:nvSpPr>
          <p:cNvPr id="33804" name="Line 1036"/>
          <p:cNvSpPr>
            <a:spLocks noChangeShapeType="1"/>
          </p:cNvSpPr>
          <p:nvPr/>
        </p:nvSpPr>
        <p:spPr bwMode="auto">
          <a:xfrm>
            <a:off x="3276600" y="3506788"/>
            <a:ext cx="0" cy="150812"/>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5" name="Line 1037"/>
          <p:cNvSpPr>
            <a:spLocks noChangeShapeType="1"/>
          </p:cNvSpPr>
          <p:nvPr/>
        </p:nvSpPr>
        <p:spPr bwMode="auto">
          <a:xfrm>
            <a:off x="3276600" y="4191000"/>
            <a:ext cx="0" cy="306388"/>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6" name="Line 1038"/>
          <p:cNvSpPr>
            <a:spLocks noChangeShapeType="1"/>
          </p:cNvSpPr>
          <p:nvPr/>
        </p:nvSpPr>
        <p:spPr bwMode="auto">
          <a:xfrm>
            <a:off x="3276600" y="5029200"/>
            <a:ext cx="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7" name="Line 1039"/>
          <p:cNvSpPr>
            <a:spLocks noChangeShapeType="1"/>
          </p:cNvSpPr>
          <p:nvPr/>
        </p:nvSpPr>
        <p:spPr bwMode="auto">
          <a:xfrm>
            <a:off x="3276600" y="5867400"/>
            <a:ext cx="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8" name="Line 1040"/>
          <p:cNvSpPr>
            <a:spLocks noChangeShapeType="1"/>
          </p:cNvSpPr>
          <p:nvPr/>
        </p:nvSpPr>
        <p:spPr bwMode="auto">
          <a:xfrm>
            <a:off x="3276600" y="6705600"/>
            <a:ext cx="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9" name="Line 1041"/>
          <p:cNvSpPr>
            <a:spLocks noChangeShapeType="1"/>
          </p:cNvSpPr>
          <p:nvPr/>
        </p:nvSpPr>
        <p:spPr bwMode="auto">
          <a:xfrm>
            <a:off x="3276600" y="7543800"/>
            <a:ext cx="0" cy="230188"/>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0" name="Line 1042"/>
          <p:cNvSpPr>
            <a:spLocks noChangeShapeType="1"/>
          </p:cNvSpPr>
          <p:nvPr/>
        </p:nvSpPr>
        <p:spPr bwMode="auto">
          <a:xfrm>
            <a:off x="3276600" y="8305800"/>
            <a:ext cx="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1" name="Line 1043"/>
          <p:cNvSpPr>
            <a:spLocks noChangeShapeType="1"/>
          </p:cNvSpPr>
          <p:nvPr/>
        </p:nvSpPr>
        <p:spPr bwMode="auto">
          <a:xfrm flipH="1">
            <a:off x="4648200" y="3962400"/>
            <a:ext cx="533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2" name="Line 1044"/>
          <p:cNvSpPr>
            <a:spLocks noChangeShapeType="1"/>
          </p:cNvSpPr>
          <p:nvPr/>
        </p:nvSpPr>
        <p:spPr bwMode="auto">
          <a:xfrm flipH="1">
            <a:off x="4648200" y="4802188"/>
            <a:ext cx="533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3" name="Line 1045"/>
          <p:cNvSpPr>
            <a:spLocks noChangeShapeType="1"/>
          </p:cNvSpPr>
          <p:nvPr/>
        </p:nvSpPr>
        <p:spPr bwMode="auto">
          <a:xfrm flipH="1">
            <a:off x="4648200" y="5638800"/>
            <a:ext cx="533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4" name="Line 1046"/>
          <p:cNvSpPr>
            <a:spLocks noChangeShapeType="1"/>
          </p:cNvSpPr>
          <p:nvPr/>
        </p:nvSpPr>
        <p:spPr bwMode="auto">
          <a:xfrm flipH="1">
            <a:off x="4648200" y="6399213"/>
            <a:ext cx="533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5" name="Line 1047"/>
          <p:cNvSpPr>
            <a:spLocks noChangeShapeType="1"/>
          </p:cNvSpPr>
          <p:nvPr/>
        </p:nvSpPr>
        <p:spPr bwMode="auto">
          <a:xfrm flipH="1">
            <a:off x="4648200" y="7315200"/>
            <a:ext cx="533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6" name="AutoShape 1048"/>
          <p:cNvSpPr>
            <a:spLocks noChangeArrowheads="1"/>
          </p:cNvSpPr>
          <p:nvPr/>
        </p:nvSpPr>
        <p:spPr bwMode="auto">
          <a:xfrm flipV="1">
            <a:off x="990600" y="4343400"/>
            <a:ext cx="762000" cy="2286000"/>
          </a:xfrm>
          <a:prstGeom prst="curvedRightArrow">
            <a:avLst>
              <a:gd name="adj1" fmla="val 60000"/>
              <a:gd name="adj2" fmla="val 120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33818" name="Text Box 1050"/>
          <p:cNvSpPr txBox="1">
            <a:spLocks noChangeArrowheads="1"/>
          </p:cNvSpPr>
          <p:nvPr/>
        </p:nvSpPr>
        <p:spPr bwMode="auto">
          <a:xfrm>
            <a:off x="228600" y="5029200"/>
            <a:ext cx="1676400" cy="1322388"/>
          </a:xfrm>
          <a:prstGeom prst="rect">
            <a:avLst/>
          </a:prstGeom>
          <a:noFill/>
          <a:ln w="9525">
            <a:noFill/>
            <a:miter lim="800000"/>
            <a:headEnd/>
            <a:tailEnd/>
          </a:ln>
          <a:effectLst/>
        </p:spPr>
        <p:txBody>
          <a:bodyPr>
            <a:spAutoFit/>
          </a:bodyPr>
          <a:lstStyle/>
          <a:p>
            <a:pPr>
              <a:spcBef>
                <a:spcPct val="50000"/>
              </a:spcBef>
            </a:pPr>
            <a:r>
              <a:rPr lang="en-US" sz="1800"/>
              <a:t>Development and validation of prototype</a:t>
            </a:r>
            <a:endParaRPr lang="en-GB"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r>
              <a:rPr lang="en-US"/>
              <a:t>Slide </a:t>
            </a:r>
            <a:fld id="{469608D1-4669-454A-A2CD-0FC49F9E18F0}" type="slidenum">
              <a:rPr lang="en-GB"/>
              <a:pPr/>
              <a:t>34</a:t>
            </a:fld>
            <a:endParaRPr lang="en-GB"/>
          </a:p>
        </p:txBody>
      </p:sp>
      <p:sp>
        <p:nvSpPr>
          <p:cNvPr id="32770" name="Rectangle 2"/>
          <p:cNvSpPr>
            <a:spLocks noGrp="1" noChangeArrowheads="1"/>
          </p:cNvSpPr>
          <p:nvPr>
            <p:ph type="title"/>
          </p:nvPr>
        </p:nvSpPr>
        <p:spPr/>
        <p:txBody>
          <a:bodyPr/>
          <a:lstStyle/>
          <a:p>
            <a:r>
              <a:rPr lang="en-US"/>
              <a:t>NNs in real problems</a:t>
            </a:r>
            <a:endParaRPr lang="en-GB"/>
          </a:p>
        </p:txBody>
      </p:sp>
      <p:grpSp>
        <p:nvGrpSpPr>
          <p:cNvPr id="32793" name="Group 25"/>
          <p:cNvGrpSpPr>
            <a:grpSpLocks/>
          </p:cNvGrpSpPr>
          <p:nvPr/>
        </p:nvGrpSpPr>
        <p:grpSpPr bwMode="auto">
          <a:xfrm>
            <a:off x="1554163" y="3200400"/>
            <a:ext cx="2543175" cy="4343400"/>
            <a:chOff x="720" y="1920"/>
            <a:chExt cx="1602" cy="2736"/>
          </a:xfrm>
        </p:grpSpPr>
        <p:sp>
          <p:nvSpPr>
            <p:cNvPr id="32774" name="AutoShape 6"/>
            <p:cNvSpPr>
              <a:spLocks noChangeArrowheads="1"/>
            </p:cNvSpPr>
            <p:nvPr/>
          </p:nvSpPr>
          <p:spPr bwMode="auto">
            <a:xfrm>
              <a:off x="834" y="2016"/>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endParaRPr lang="en-GB" sz="1800"/>
            </a:p>
          </p:txBody>
        </p:sp>
        <p:sp>
          <p:nvSpPr>
            <p:cNvPr id="32772" name="AutoShape 4"/>
            <p:cNvSpPr>
              <a:spLocks noChangeArrowheads="1"/>
            </p:cNvSpPr>
            <p:nvPr/>
          </p:nvSpPr>
          <p:spPr bwMode="auto">
            <a:xfrm>
              <a:off x="834" y="4368"/>
              <a:ext cx="1344" cy="288"/>
            </a:xfrm>
            <a:prstGeom prst="bracePair">
              <a:avLst>
                <a:gd name="adj" fmla="val 8333"/>
              </a:avLst>
            </a:prstGeom>
            <a:noFill/>
            <a:ln w="9525">
              <a:solidFill>
                <a:schemeClr val="tx1"/>
              </a:solidFill>
              <a:miter lim="800000"/>
              <a:headEnd/>
              <a:tailEnd/>
            </a:ln>
            <a:effectLst/>
          </p:spPr>
          <p:txBody>
            <a:bodyPr wrap="none" anchor="ctr"/>
            <a:lstStyle/>
            <a:p>
              <a:pPr algn="ctr"/>
              <a:r>
                <a:rPr lang="en-US" sz="1800"/>
                <a:t>Rest of System</a:t>
              </a:r>
              <a:endParaRPr lang="en-GB" sz="1800"/>
            </a:p>
          </p:txBody>
        </p:sp>
        <p:sp>
          <p:nvSpPr>
            <p:cNvPr id="32773" name="AutoShape 5"/>
            <p:cNvSpPr>
              <a:spLocks noChangeArrowheads="1"/>
            </p:cNvSpPr>
            <p:nvPr/>
          </p:nvSpPr>
          <p:spPr bwMode="auto">
            <a:xfrm>
              <a:off x="834" y="2400"/>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Pre-processing</a:t>
              </a:r>
              <a:endParaRPr lang="en-GB" sz="1800"/>
            </a:p>
          </p:txBody>
        </p:sp>
        <p:sp>
          <p:nvSpPr>
            <p:cNvPr id="32775" name="Rectangle 7"/>
            <p:cNvSpPr>
              <a:spLocks noChangeArrowheads="1"/>
            </p:cNvSpPr>
            <p:nvPr/>
          </p:nvSpPr>
          <p:spPr bwMode="auto">
            <a:xfrm>
              <a:off x="786" y="1920"/>
              <a:ext cx="1488" cy="336"/>
            </a:xfrm>
            <a:prstGeom prst="rect">
              <a:avLst/>
            </a:prstGeom>
            <a:solidFill>
              <a:schemeClr val="bg1"/>
            </a:solidFill>
            <a:ln w="9525">
              <a:noFill/>
              <a:miter lim="800000"/>
              <a:headEnd/>
              <a:tailEnd/>
            </a:ln>
            <a:effectLst/>
          </p:spPr>
          <p:txBody>
            <a:bodyPr wrap="none" anchor="ctr"/>
            <a:lstStyle/>
            <a:p>
              <a:endParaRPr lang="en-US"/>
            </a:p>
          </p:txBody>
        </p:sp>
        <p:sp>
          <p:nvSpPr>
            <p:cNvPr id="32771" name="AutoShape 3"/>
            <p:cNvSpPr>
              <a:spLocks noChangeArrowheads="1"/>
            </p:cNvSpPr>
            <p:nvPr/>
          </p:nvSpPr>
          <p:spPr bwMode="auto">
            <a:xfrm>
              <a:off x="720" y="1980"/>
              <a:ext cx="1602" cy="288"/>
            </a:xfrm>
            <a:prstGeom prst="bracePair">
              <a:avLst>
                <a:gd name="adj" fmla="val 8333"/>
              </a:avLst>
            </a:prstGeom>
            <a:noFill/>
            <a:ln w="9525">
              <a:solidFill>
                <a:schemeClr val="tx1"/>
              </a:solidFill>
              <a:miter lim="800000"/>
              <a:headEnd/>
              <a:tailEnd/>
            </a:ln>
            <a:effectLst/>
          </p:spPr>
          <p:txBody>
            <a:bodyPr wrap="none" anchor="ctr"/>
            <a:lstStyle/>
            <a:p>
              <a:pPr algn="ctr"/>
              <a:r>
                <a:rPr lang="en-US" sz="1800"/>
                <a:t>Rest of System</a:t>
              </a:r>
              <a:endParaRPr lang="en-GB" sz="1800"/>
            </a:p>
          </p:txBody>
        </p:sp>
        <p:sp>
          <p:nvSpPr>
            <p:cNvPr id="32776" name="AutoShape 8"/>
            <p:cNvSpPr>
              <a:spLocks noChangeArrowheads="1"/>
            </p:cNvSpPr>
            <p:nvPr/>
          </p:nvSpPr>
          <p:spPr bwMode="auto">
            <a:xfrm>
              <a:off x="834" y="2784"/>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Input encode</a:t>
              </a:r>
              <a:endParaRPr lang="en-GB" sz="1800"/>
            </a:p>
          </p:txBody>
        </p:sp>
        <p:sp>
          <p:nvSpPr>
            <p:cNvPr id="32777" name="AutoShape 9"/>
            <p:cNvSpPr>
              <a:spLocks noChangeArrowheads="1"/>
            </p:cNvSpPr>
            <p:nvPr/>
          </p:nvSpPr>
          <p:spPr bwMode="auto">
            <a:xfrm>
              <a:off x="834" y="3168"/>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solidFill>
                    <a:schemeClr val="hlink"/>
                  </a:solidFill>
                </a:rPr>
                <a:t>Neural Network</a:t>
              </a:r>
              <a:endParaRPr lang="en-GB" sz="1800">
                <a:solidFill>
                  <a:schemeClr val="hlink"/>
                </a:solidFill>
              </a:endParaRPr>
            </a:p>
          </p:txBody>
        </p:sp>
        <p:sp>
          <p:nvSpPr>
            <p:cNvPr id="32778" name="AutoShape 10"/>
            <p:cNvSpPr>
              <a:spLocks noChangeArrowheads="1"/>
            </p:cNvSpPr>
            <p:nvPr/>
          </p:nvSpPr>
          <p:spPr bwMode="auto">
            <a:xfrm>
              <a:off x="834" y="3552"/>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Output encode</a:t>
              </a:r>
              <a:endParaRPr lang="en-GB" sz="1800"/>
            </a:p>
          </p:txBody>
        </p:sp>
        <p:sp>
          <p:nvSpPr>
            <p:cNvPr id="32779" name="AutoShape 11"/>
            <p:cNvSpPr>
              <a:spLocks noChangeArrowheads="1"/>
            </p:cNvSpPr>
            <p:nvPr/>
          </p:nvSpPr>
          <p:spPr bwMode="auto">
            <a:xfrm>
              <a:off x="834" y="3936"/>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Post-processing</a:t>
              </a:r>
              <a:endParaRPr lang="en-GB" sz="1800"/>
            </a:p>
          </p:txBody>
        </p:sp>
      </p:grpSp>
      <p:sp>
        <p:nvSpPr>
          <p:cNvPr id="32782" name="Line 14"/>
          <p:cNvSpPr>
            <a:spLocks noChangeShapeType="1"/>
          </p:cNvSpPr>
          <p:nvPr/>
        </p:nvSpPr>
        <p:spPr bwMode="auto">
          <a:xfrm flipH="1">
            <a:off x="3382963" y="3886200"/>
            <a:ext cx="838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3" name="Text Box 15"/>
          <p:cNvSpPr txBox="1">
            <a:spLocks noChangeArrowheads="1"/>
          </p:cNvSpPr>
          <p:nvPr/>
        </p:nvSpPr>
        <p:spPr bwMode="auto">
          <a:xfrm>
            <a:off x="4278313" y="3675063"/>
            <a:ext cx="784225" cy="530225"/>
          </a:xfrm>
          <a:prstGeom prst="rect">
            <a:avLst/>
          </a:prstGeom>
          <a:noFill/>
          <a:ln w="9525">
            <a:noFill/>
            <a:miter lim="800000"/>
            <a:headEnd/>
            <a:tailEnd/>
          </a:ln>
          <a:effectLst/>
        </p:spPr>
        <p:txBody>
          <a:bodyPr wrap="none">
            <a:spAutoFit/>
          </a:bodyPr>
          <a:lstStyle/>
          <a:p>
            <a:r>
              <a:rPr lang="en-US" sz="1800"/>
              <a:t>Raw data</a:t>
            </a:r>
            <a:endParaRPr lang="en-GB" sz="1800"/>
          </a:p>
        </p:txBody>
      </p:sp>
      <p:sp>
        <p:nvSpPr>
          <p:cNvPr id="32784" name="Line 16"/>
          <p:cNvSpPr>
            <a:spLocks noChangeShapeType="1"/>
          </p:cNvSpPr>
          <p:nvPr/>
        </p:nvSpPr>
        <p:spPr bwMode="auto">
          <a:xfrm flipH="1">
            <a:off x="3382963" y="4497388"/>
            <a:ext cx="838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5" name="Text Box 17"/>
          <p:cNvSpPr txBox="1">
            <a:spLocks noChangeArrowheads="1"/>
          </p:cNvSpPr>
          <p:nvPr/>
        </p:nvSpPr>
        <p:spPr bwMode="auto">
          <a:xfrm>
            <a:off x="4278313" y="4286250"/>
            <a:ext cx="1138237" cy="528638"/>
          </a:xfrm>
          <a:prstGeom prst="rect">
            <a:avLst/>
          </a:prstGeom>
          <a:noFill/>
          <a:ln w="9525">
            <a:noFill/>
            <a:miter lim="800000"/>
            <a:headEnd/>
            <a:tailEnd/>
          </a:ln>
          <a:effectLst/>
        </p:spPr>
        <p:txBody>
          <a:bodyPr wrap="none">
            <a:spAutoFit/>
          </a:bodyPr>
          <a:lstStyle/>
          <a:p>
            <a:r>
              <a:rPr lang="en-US" sz="1800"/>
              <a:t>Feature vector</a:t>
            </a:r>
            <a:endParaRPr lang="en-GB" sz="1800"/>
          </a:p>
        </p:txBody>
      </p:sp>
      <p:sp>
        <p:nvSpPr>
          <p:cNvPr id="32786" name="Line 18"/>
          <p:cNvSpPr>
            <a:spLocks noChangeShapeType="1"/>
          </p:cNvSpPr>
          <p:nvPr/>
        </p:nvSpPr>
        <p:spPr bwMode="auto">
          <a:xfrm flipH="1">
            <a:off x="3382963" y="5103813"/>
            <a:ext cx="838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7" name="Text Box 19"/>
          <p:cNvSpPr txBox="1">
            <a:spLocks noChangeArrowheads="1"/>
          </p:cNvSpPr>
          <p:nvPr/>
        </p:nvSpPr>
        <p:spPr bwMode="auto">
          <a:xfrm>
            <a:off x="4278313" y="4895850"/>
            <a:ext cx="1181100" cy="530225"/>
          </a:xfrm>
          <a:prstGeom prst="rect">
            <a:avLst/>
          </a:prstGeom>
          <a:noFill/>
          <a:ln w="9525">
            <a:noFill/>
            <a:miter lim="800000"/>
            <a:headEnd/>
            <a:tailEnd/>
          </a:ln>
          <a:effectLst/>
        </p:spPr>
        <p:txBody>
          <a:bodyPr wrap="none">
            <a:spAutoFit/>
          </a:bodyPr>
          <a:lstStyle/>
          <a:p>
            <a:r>
              <a:rPr lang="en-US" sz="1800"/>
              <a:t>Network inputs</a:t>
            </a:r>
            <a:endParaRPr lang="en-GB" sz="1800"/>
          </a:p>
        </p:txBody>
      </p:sp>
      <p:sp>
        <p:nvSpPr>
          <p:cNvPr id="32788" name="Line 20"/>
          <p:cNvSpPr>
            <a:spLocks noChangeShapeType="1"/>
          </p:cNvSpPr>
          <p:nvPr/>
        </p:nvSpPr>
        <p:spPr bwMode="auto">
          <a:xfrm flipH="1">
            <a:off x="3382963" y="5715000"/>
            <a:ext cx="838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9" name="Text Box 21"/>
          <p:cNvSpPr txBox="1">
            <a:spLocks noChangeArrowheads="1"/>
          </p:cNvSpPr>
          <p:nvPr/>
        </p:nvSpPr>
        <p:spPr bwMode="auto">
          <a:xfrm>
            <a:off x="4278313" y="5505450"/>
            <a:ext cx="1284287" cy="530225"/>
          </a:xfrm>
          <a:prstGeom prst="rect">
            <a:avLst/>
          </a:prstGeom>
          <a:noFill/>
          <a:ln w="9525">
            <a:noFill/>
            <a:miter lim="800000"/>
            <a:headEnd/>
            <a:tailEnd/>
          </a:ln>
          <a:effectLst/>
        </p:spPr>
        <p:txBody>
          <a:bodyPr wrap="none">
            <a:spAutoFit/>
          </a:bodyPr>
          <a:lstStyle/>
          <a:p>
            <a:r>
              <a:rPr lang="en-US" sz="1800"/>
              <a:t>Network outputs</a:t>
            </a:r>
            <a:endParaRPr lang="en-GB" sz="1800"/>
          </a:p>
        </p:txBody>
      </p:sp>
      <p:sp>
        <p:nvSpPr>
          <p:cNvPr id="32790" name="Line 22"/>
          <p:cNvSpPr>
            <a:spLocks noChangeShapeType="1"/>
          </p:cNvSpPr>
          <p:nvPr/>
        </p:nvSpPr>
        <p:spPr bwMode="auto">
          <a:xfrm flipH="1">
            <a:off x="3382963" y="6324600"/>
            <a:ext cx="838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91" name="Text Box 23"/>
          <p:cNvSpPr txBox="1">
            <a:spLocks noChangeArrowheads="1"/>
          </p:cNvSpPr>
          <p:nvPr/>
        </p:nvSpPr>
        <p:spPr bwMode="auto">
          <a:xfrm>
            <a:off x="4278313" y="6115050"/>
            <a:ext cx="1311275" cy="530225"/>
          </a:xfrm>
          <a:prstGeom prst="rect">
            <a:avLst/>
          </a:prstGeom>
          <a:noFill/>
          <a:ln w="9525">
            <a:noFill/>
            <a:miter lim="800000"/>
            <a:headEnd/>
            <a:tailEnd/>
          </a:ln>
          <a:effectLst/>
        </p:spPr>
        <p:txBody>
          <a:bodyPr wrap="none">
            <a:spAutoFit/>
          </a:bodyPr>
          <a:lstStyle/>
          <a:p>
            <a:r>
              <a:rPr lang="en-US" sz="1800"/>
              <a:t>Decoded outputs</a:t>
            </a:r>
            <a:endParaRPr lang="en-GB" sz="1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4830B1C4-B4A0-48BF-BAC5-EBFE22725634}" type="slidenum">
              <a:rPr lang="en-GB"/>
              <a:pPr/>
              <a:t>35</a:t>
            </a:fld>
            <a:endParaRPr lang="en-GB"/>
          </a:p>
        </p:txBody>
      </p:sp>
      <p:sp>
        <p:nvSpPr>
          <p:cNvPr id="34818" name="Rectangle 1026"/>
          <p:cNvSpPr>
            <a:spLocks noGrp="1" noChangeArrowheads="1"/>
          </p:cNvSpPr>
          <p:nvPr>
            <p:ph type="title"/>
          </p:nvPr>
        </p:nvSpPr>
        <p:spPr/>
        <p:txBody>
          <a:bodyPr/>
          <a:lstStyle/>
          <a:p>
            <a:r>
              <a:rPr lang="en-US"/>
              <a:t>Pre-processing </a:t>
            </a:r>
            <a:endParaRPr lang="en-GB"/>
          </a:p>
        </p:txBody>
      </p:sp>
      <p:sp>
        <p:nvSpPr>
          <p:cNvPr id="34819" name="Rectangle 1027"/>
          <p:cNvSpPr>
            <a:spLocks noGrp="1" noChangeArrowheads="1"/>
          </p:cNvSpPr>
          <p:nvPr>
            <p:ph type="body" idx="1"/>
          </p:nvPr>
        </p:nvSpPr>
        <p:spPr/>
        <p:txBody>
          <a:bodyPr/>
          <a:lstStyle/>
          <a:p>
            <a:r>
              <a:rPr lang="en-US" sz="2800"/>
              <a:t>Transform data to NN inputs</a:t>
            </a:r>
          </a:p>
          <a:p>
            <a:pPr lvl="1"/>
            <a:r>
              <a:rPr lang="en-US" sz="2400"/>
              <a:t>Applying a mathematical or statistical function</a:t>
            </a:r>
          </a:p>
          <a:p>
            <a:pPr lvl="1"/>
            <a:r>
              <a:rPr lang="en-US" sz="2400"/>
              <a:t>Encoding textual data from a database</a:t>
            </a:r>
          </a:p>
          <a:p>
            <a:r>
              <a:rPr lang="en-US" sz="2800"/>
              <a:t>Selection of the most relevant data and outlier removal</a:t>
            </a:r>
          </a:p>
          <a:p>
            <a:r>
              <a:rPr lang="en-US" sz="2800"/>
              <a:t>Minimizing network inputs</a:t>
            </a:r>
          </a:p>
          <a:p>
            <a:pPr lvl="1"/>
            <a:r>
              <a:rPr lang="en-US" sz="2400"/>
              <a:t>Feature extraction</a:t>
            </a:r>
          </a:p>
          <a:p>
            <a:pPr lvl="1"/>
            <a:r>
              <a:rPr lang="en-US" sz="2400"/>
              <a:t>Principal components analysis</a:t>
            </a:r>
          </a:p>
          <a:p>
            <a:pPr lvl="1"/>
            <a:r>
              <a:rPr lang="en-US" sz="2400"/>
              <a:t>Waveform / Image analysis</a:t>
            </a:r>
          </a:p>
          <a:p>
            <a:r>
              <a:rPr lang="en-US" sz="2800"/>
              <a:t>Coding pre-processing data to network inputs</a:t>
            </a:r>
            <a:endParaRPr lang="en-GB"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Slide </a:t>
            </a:r>
            <a:fld id="{23871A5B-8007-4C1E-8209-D8B4C3BDDCB6}" type="slidenum">
              <a:rPr lang="en-GB"/>
              <a:pPr/>
              <a:t>36</a:t>
            </a:fld>
            <a:endParaRPr lang="en-GB"/>
          </a:p>
        </p:txBody>
      </p:sp>
      <p:sp>
        <p:nvSpPr>
          <p:cNvPr id="24578" name="Rectangle 2"/>
          <p:cNvSpPr>
            <a:spLocks noGrp="1" noChangeArrowheads="1"/>
          </p:cNvSpPr>
          <p:nvPr>
            <p:ph type="title"/>
          </p:nvPr>
        </p:nvSpPr>
        <p:spPr/>
        <p:txBody>
          <a:bodyPr/>
          <a:lstStyle/>
          <a:p>
            <a:r>
              <a:rPr lang="en-GB" b="1"/>
              <a:t>Fibre Optic Image Transmission</a:t>
            </a:r>
          </a:p>
        </p:txBody>
      </p:sp>
      <p:sp>
        <p:nvSpPr>
          <p:cNvPr id="24579" name="Rectangle 3"/>
          <p:cNvSpPr>
            <a:spLocks noGrp="1" noChangeArrowheads="1"/>
          </p:cNvSpPr>
          <p:nvPr>
            <p:ph type="body" idx="1"/>
          </p:nvPr>
        </p:nvSpPr>
        <p:spPr/>
        <p:txBody>
          <a:bodyPr/>
          <a:lstStyle/>
          <a:p>
            <a:pPr>
              <a:buFont typeface="Wingdings" pitchFamily="2" charset="2"/>
              <a:buNone/>
            </a:pPr>
            <a:r>
              <a:rPr lang="en-GB" sz="2000" b="1"/>
              <a:t>Transmitting image without the distortion</a:t>
            </a:r>
          </a:p>
          <a:p>
            <a:endParaRPr lang="en-GB"/>
          </a:p>
        </p:txBody>
      </p:sp>
      <p:pic>
        <p:nvPicPr>
          <p:cNvPr id="24580" name="Picture 4" descr="foic"/>
          <p:cNvPicPr>
            <a:picLocks noChangeAspect="1" noChangeArrowheads="1"/>
          </p:cNvPicPr>
          <p:nvPr/>
        </p:nvPicPr>
        <p:blipFill>
          <a:blip r:embed="rId2" cstate="print"/>
          <a:srcRect/>
          <a:stretch>
            <a:fillRect/>
          </a:stretch>
        </p:blipFill>
        <p:spPr bwMode="auto">
          <a:xfrm>
            <a:off x="3200400" y="3581400"/>
            <a:ext cx="3265488" cy="1927225"/>
          </a:xfrm>
          <a:prstGeom prst="rect">
            <a:avLst/>
          </a:prstGeom>
          <a:noFill/>
        </p:spPr>
      </p:pic>
      <p:sp>
        <p:nvSpPr>
          <p:cNvPr id="24581" name="Text Box 5"/>
          <p:cNvSpPr txBox="1">
            <a:spLocks noChangeArrowheads="1"/>
          </p:cNvSpPr>
          <p:nvPr/>
        </p:nvSpPr>
        <p:spPr bwMode="auto">
          <a:xfrm>
            <a:off x="1219200" y="3657600"/>
            <a:ext cx="1905000" cy="1714500"/>
          </a:xfrm>
          <a:prstGeom prst="rect">
            <a:avLst/>
          </a:prstGeom>
          <a:noFill/>
          <a:ln w="9525">
            <a:noFill/>
            <a:miter lim="800000"/>
            <a:headEnd/>
            <a:tailEnd/>
          </a:ln>
          <a:effectLst/>
        </p:spPr>
        <p:txBody>
          <a:bodyPr>
            <a:spAutoFit/>
          </a:bodyPr>
          <a:lstStyle/>
          <a:p>
            <a:pPr>
              <a:spcBef>
                <a:spcPct val="50000"/>
              </a:spcBef>
            </a:pPr>
            <a:r>
              <a:rPr lang="en-GB" sz="1200"/>
              <a:t>In addition to transmitting data</a:t>
            </a:r>
            <a:r>
              <a:rPr lang="en-US" sz="1200"/>
              <a:t> fiber optics</a:t>
            </a:r>
            <a:r>
              <a:rPr lang="en-GB" sz="1200"/>
              <a:t>, they also offer a potential for transmitting images. Unfortunately images transmitted over long distance fibre optic cables are more susceptible to distortion due to noise. </a:t>
            </a:r>
          </a:p>
        </p:txBody>
      </p:sp>
      <p:sp>
        <p:nvSpPr>
          <p:cNvPr id="24582" name="Text Box 6"/>
          <p:cNvSpPr txBox="1">
            <a:spLocks noChangeArrowheads="1"/>
          </p:cNvSpPr>
          <p:nvPr/>
        </p:nvSpPr>
        <p:spPr bwMode="auto">
          <a:xfrm>
            <a:off x="1219200" y="5562600"/>
            <a:ext cx="4876800" cy="1187450"/>
          </a:xfrm>
          <a:prstGeom prst="rect">
            <a:avLst/>
          </a:prstGeom>
          <a:noFill/>
          <a:ln w="9525">
            <a:noFill/>
            <a:miter lim="800000"/>
            <a:headEnd/>
            <a:tailEnd/>
          </a:ln>
          <a:effectLst/>
        </p:spPr>
        <p:txBody>
          <a:bodyPr>
            <a:spAutoFit/>
          </a:bodyPr>
          <a:lstStyle/>
          <a:p>
            <a:pPr>
              <a:spcBef>
                <a:spcPct val="50000"/>
              </a:spcBef>
            </a:pPr>
            <a:r>
              <a:rPr lang="en-GB" sz="1200"/>
              <a:t>A large Japanese telecommunications company decided to use neural computing to tackle this problem. Rather than trying to make the transmission line as perfect and noise-free as possible, they used a neural network at the receiving end to reconstruct the distorted image back into its original form. </a:t>
            </a:r>
          </a:p>
        </p:txBody>
      </p:sp>
      <p:sp>
        <p:nvSpPr>
          <p:cNvPr id="24583" name="Text Box 7"/>
          <p:cNvSpPr txBox="1">
            <a:spLocks noChangeArrowheads="1"/>
          </p:cNvSpPr>
          <p:nvPr/>
        </p:nvSpPr>
        <p:spPr bwMode="auto">
          <a:xfrm>
            <a:off x="1295400" y="6629400"/>
            <a:ext cx="4876800" cy="2424113"/>
          </a:xfrm>
          <a:prstGeom prst="rect">
            <a:avLst/>
          </a:prstGeom>
          <a:noFill/>
          <a:ln w="9525">
            <a:noFill/>
            <a:miter lim="800000"/>
            <a:headEnd/>
            <a:tailEnd/>
          </a:ln>
          <a:effectLst/>
        </p:spPr>
        <p:txBody>
          <a:bodyPr>
            <a:spAutoFit/>
          </a:bodyPr>
          <a:lstStyle/>
          <a:p>
            <a:pPr>
              <a:spcBef>
                <a:spcPct val="50000"/>
              </a:spcBef>
            </a:pPr>
            <a:r>
              <a:rPr lang="en-US" sz="1400" b="1"/>
              <a:t>Related Applications : Recognizing Images from Noisy data</a:t>
            </a:r>
          </a:p>
          <a:p>
            <a:pPr lvl="1">
              <a:spcBef>
                <a:spcPct val="50000"/>
              </a:spcBef>
              <a:buFontTx/>
              <a:buChar char="•"/>
            </a:pPr>
            <a:r>
              <a:rPr lang="en-US" sz="1200"/>
              <a:t>  S</a:t>
            </a:r>
            <a:r>
              <a:rPr lang="en-GB" sz="1200"/>
              <a:t>peech recognition </a:t>
            </a:r>
          </a:p>
          <a:p>
            <a:pPr lvl="1">
              <a:spcBef>
                <a:spcPct val="50000"/>
              </a:spcBef>
              <a:buFontTx/>
              <a:buChar char="•"/>
            </a:pPr>
            <a:r>
              <a:rPr lang="en-US" sz="1200"/>
              <a:t>  F</a:t>
            </a:r>
            <a:r>
              <a:rPr lang="en-GB" sz="1200"/>
              <a:t>acial identification </a:t>
            </a:r>
          </a:p>
          <a:p>
            <a:pPr lvl="1">
              <a:spcBef>
                <a:spcPct val="50000"/>
              </a:spcBef>
              <a:buFontTx/>
              <a:buChar char="•"/>
            </a:pPr>
            <a:r>
              <a:rPr lang="en-US" sz="1200"/>
              <a:t>  F</a:t>
            </a:r>
            <a:r>
              <a:rPr lang="en-GB" sz="1200"/>
              <a:t>orensic data analysis </a:t>
            </a:r>
          </a:p>
          <a:p>
            <a:pPr lvl="1">
              <a:spcBef>
                <a:spcPct val="50000"/>
              </a:spcBef>
              <a:buFontTx/>
              <a:buChar char="•"/>
            </a:pPr>
            <a:r>
              <a:rPr lang="en-US" sz="1200"/>
              <a:t>  B</a:t>
            </a:r>
            <a:r>
              <a:rPr lang="en-GB" sz="1200"/>
              <a:t>attlefield scene analysis </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Slide </a:t>
            </a:r>
            <a:fld id="{059DAA44-A221-4A4E-BCCA-17908F47F867}" type="slidenum">
              <a:rPr lang="en-GB"/>
              <a:pPr/>
              <a:t>37</a:t>
            </a:fld>
            <a:endParaRPr lang="en-GB"/>
          </a:p>
        </p:txBody>
      </p:sp>
      <p:sp>
        <p:nvSpPr>
          <p:cNvPr id="25602" name="Rectangle 2"/>
          <p:cNvSpPr>
            <a:spLocks noGrp="1" noChangeArrowheads="1"/>
          </p:cNvSpPr>
          <p:nvPr>
            <p:ph type="title"/>
          </p:nvPr>
        </p:nvSpPr>
        <p:spPr/>
        <p:txBody>
          <a:bodyPr/>
          <a:lstStyle/>
          <a:p>
            <a:r>
              <a:rPr lang="en-GB" b="1"/>
              <a:t>TV Picture Quality Control</a:t>
            </a:r>
          </a:p>
        </p:txBody>
      </p:sp>
      <p:sp>
        <p:nvSpPr>
          <p:cNvPr id="25603" name="Rectangle 3"/>
          <p:cNvSpPr>
            <a:spLocks noGrp="1" noChangeArrowheads="1"/>
          </p:cNvSpPr>
          <p:nvPr>
            <p:ph type="body" idx="1"/>
          </p:nvPr>
        </p:nvSpPr>
        <p:spPr/>
        <p:txBody>
          <a:bodyPr/>
          <a:lstStyle/>
          <a:p>
            <a:pPr>
              <a:buFont typeface="Wingdings" pitchFamily="2" charset="2"/>
              <a:buNone/>
            </a:pPr>
            <a:r>
              <a:rPr lang="en-GB" sz="2800" b="1"/>
              <a:t>Assessing picture quality</a:t>
            </a:r>
          </a:p>
          <a:p>
            <a:endParaRPr lang="en-GB"/>
          </a:p>
        </p:txBody>
      </p:sp>
      <p:sp>
        <p:nvSpPr>
          <p:cNvPr id="25604" name="Text Box 4"/>
          <p:cNvSpPr txBox="1">
            <a:spLocks noChangeArrowheads="1"/>
          </p:cNvSpPr>
          <p:nvPr/>
        </p:nvSpPr>
        <p:spPr bwMode="auto">
          <a:xfrm>
            <a:off x="533400" y="3506788"/>
            <a:ext cx="5867400" cy="2638425"/>
          </a:xfrm>
          <a:prstGeom prst="rect">
            <a:avLst/>
          </a:prstGeom>
          <a:noFill/>
          <a:ln w="9525">
            <a:noFill/>
            <a:miter lim="800000"/>
            <a:headEnd/>
            <a:tailEnd/>
          </a:ln>
          <a:effectLst/>
        </p:spPr>
        <p:txBody>
          <a:bodyPr>
            <a:spAutoFit/>
          </a:bodyPr>
          <a:lstStyle/>
          <a:p>
            <a:pPr>
              <a:spcBef>
                <a:spcPct val="50000"/>
              </a:spcBef>
            </a:pPr>
            <a:r>
              <a:rPr lang="en-GB" sz="1200"/>
              <a:t>One of the main quality controls in television manufacture is, a test of picture quality when interference is present.</a:t>
            </a:r>
            <a:r>
              <a:rPr lang="en-US" sz="1200"/>
              <a:t> </a:t>
            </a:r>
            <a:r>
              <a:rPr lang="en-GB" sz="1200"/>
              <a:t>Manufacturers have tried to automate the tests, firstly by analysing the pictures for the different factors that affect picture quality as seen by a customer, and then by combining the different factors measured into an overall quality assessment. Although the various factors can be measured accurately, it has proved very difficult to combine them into a single measure of quality because they interact in very complex ways</a:t>
            </a:r>
            <a:r>
              <a:rPr lang="en-US" sz="1200"/>
              <a:t>.</a:t>
            </a:r>
          </a:p>
          <a:p>
            <a:pPr>
              <a:spcBef>
                <a:spcPct val="50000"/>
              </a:spcBef>
            </a:pPr>
            <a:r>
              <a:rPr lang="en-GB" sz="1200"/>
              <a:t>Neural networks are well suited to problems where many factors combine in ways that are difficult to analyse. ERA Technology Ltd, working for the UK Radio Communications Agency, trained a neural network with the results from a range of human assessments. A simple network proved easy to train and achieved excellent results on new tests. The neural network was also very fast and reported immediately</a:t>
            </a:r>
          </a:p>
        </p:txBody>
      </p:sp>
      <p:pic>
        <p:nvPicPr>
          <p:cNvPr id="25605" name="Picture 5" descr="tvpq"/>
          <p:cNvPicPr>
            <a:picLocks noChangeAspect="1" noChangeArrowheads="1"/>
          </p:cNvPicPr>
          <p:nvPr/>
        </p:nvPicPr>
        <p:blipFill>
          <a:blip r:embed="rId2" cstate="print"/>
          <a:srcRect/>
          <a:stretch>
            <a:fillRect/>
          </a:stretch>
        </p:blipFill>
        <p:spPr bwMode="auto">
          <a:xfrm>
            <a:off x="609600" y="6172200"/>
            <a:ext cx="3324225" cy="1317625"/>
          </a:xfrm>
          <a:prstGeom prst="rect">
            <a:avLst/>
          </a:prstGeom>
          <a:noFill/>
        </p:spPr>
      </p:pic>
      <p:sp>
        <p:nvSpPr>
          <p:cNvPr id="25606" name="Text Box 6"/>
          <p:cNvSpPr txBox="1">
            <a:spLocks noChangeArrowheads="1"/>
          </p:cNvSpPr>
          <p:nvPr/>
        </p:nvSpPr>
        <p:spPr bwMode="auto">
          <a:xfrm>
            <a:off x="3962400" y="6094413"/>
            <a:ext cx="2362200" cy="1979612"/>
          </a:xfrm>
          <a:prstGeom prst="rect">
            <a:avLst/>
          </a:prstGeom>
          <a:noFill/>
          <a:ln w="9525">
            <a:noFill/>
            <a:miter lim="800000"/>
            <a:headEnd/>
            <a:tailEnd/>
          </a:ln>
          <a:effectLst/>
        </p:spPr>
        <p:txBody>
          <a:bodyPr>
            <a:spAutoFit/>
          </a:bodyPr>
          <a:lstStyle/>
          <a:p>
            <a:pPr>
              <a:spcBef>
                <a:spcPct val="50000"/>
              </a:spcBef>
            </a:pPr>
            <a:r>
              <a:rPr lang="en-GB" sz="1200"/>
              <a:t>The neural system is able to carry out the range of required testing far more quickly than a human assessor, and at far lower cost. This enables manufacturers to increase the sampling rate and achieve higher quality, as well as reducing the cost of their current level of quality control. </a:t>
            </a:r>
          </a:p>
        </p:txBody>
      </p:sp>
      <p:sp>
        <p:nvSpPr>
          <p:cNvPr id="25607" name="Text Box 7"/>
          <p:cNvSpPr txBox="1">
            <a:spLocks noChangeArrowheads="1"/>
          </p:cNvSpPr>
          <p:nvPr/>
        </p:nvSpPr>
        <p:spPr bwMode="auto">
          <a:xfrm>
            <a:off x="685800" y="7924800"/>
            <a:ext cx="5410200" cy="2027238"/>
          </a:xfrm>
          <a:prstGeom prst="rect">
            <a:avLst/>
          </a:prstGeom>
          <a:noFill/>
          <a:ln w="9525">
            <a:noFill/>
            <a:miter lim="800000"/>
            <a:headEnd/>
            <a:tailEnd/>
          </a:ln>
          <a:effectLst/>
        </p:spPr>
        <p:txBody>
          <a:bodyPr>
            <a:spAutoFit/>
          </a:bodyPr>
          <a:lstStyle/>
          <a:p>
            <a:pPr>
              <a:spcBef>
                <a:spcPct val="50000"/>
              </a:spcBef>
            </a:pPr>
            <a:r>
              <a:rPr lang="en-US" sz="1400" b="1"/>
              <a:t>Related Applications : Signal Analysis</a:t>
            </a:r>
          </a:p>
          <a:p>
            <a:pPr lvl="1">
              <a:spcBef>
                <a:spcPct val="50000"/>
              </a:spcBef>
              <a:buFontTx/>
              <a:buChar char="•"/>
            </a:pPr>
            <a:r>
              <a:rPr lang="en-US" sz="1200"/>
              <a:t>  T</a:t>
            </a:r>
            <a:r>
              <a:rPr lang="en-GB" sz="1200"/>
              <a:t>esting equipment for electromagnetic compatibility (EMC)</a:t>
            </a:r>
          </a:p>
          <a:p>
            <a:pPr lvl="1">
              <a:spcBef>
                <a:spcPct val="50000"/>
              </a:spcBef>
              <a:buFontTx/>
              <a:buChar char="•"/>
            </a:pPr>
            <a:r>
              <a:rPr lang="en-US" sz="1200"/>
              <a:t>  T</a:t>
            </a:r>
            <a:r>
              <a:rPr lang="en-GB" sz="1200"/>
              <a:t>esting faulty equipment </a:t>
            </a:r>
          </a:p>
          <a:p>
            <a:pPr lvl="1">
              <a:spcBef>
                <a:spcPct val="50000"/>
              </a:spcBef>
              <a:buFontTx/>
              <a:buChar char="•"/>
            </a:pPr>
            <a:r>
              <a:rPr lang="en-US" sz="1200"/>
              <a:t>  S</a:t>
            </a:r>
            <a:r>
              <a:rPr lang="en-GB" sz="1200"/>
              <a:t>witching car radios between alternative transmitters</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Slide </a:t>
            </a:r>
            <a:fld id="{F36BC936-7140-4223-B195-8F4CCA04D580}" type="slidenum">
              <a:rPr lang="en-GB"/>
              <a:pPr/>
              <a:t>38</a:t>
            </a:fld>
            <a:endParaRPr lang="en-GB"/>
          </a:p>
        </p:txBody>
      </p:sp>
      <p:sp>
        <p:nvSpPr>
          <p:cNvPr id="41986" name="Rectangle 1026"/>
          <p:cNvSpPr>
            <a:spLocks noGrp="1" noChangeArrowheads="1"/>
          </p:cNvSpPr>
          <p:nvPr>
            <p:ph type="title"/>
          </p:nvPr>
        </p:nvSpPr>
        <p:spPr/>
        <p:txBody>
          <a:bodyPr/>
          <a:lstStyle/>
          <a:p>
            <a:r>
              <a:rPr lang="en-GB" b="1"/>
              <a:t>Adaptive Inverse Control</a:t>
            </a:r>
          </a:p>
        </p:txBody>
      </p:sp>
      <p:sp>
        <p:nvSpPr>
          <p:cNvPr id="41987" name="Rectangle 1027"/>
          <p:cNvSpPr>
            <a:spLocks noGrp="1" noChangeArrowheads="1"/>
          </p:cNvSpPr>
          <p:nvPr>
            <p:ph type="body" idx="1"/>
          </p:nvPr>
        </p:nvSpPr>
        <p:spPr>
          <a:xfrm>
            <a:off x="457200" y="2820988"/>
            <a:ext cx="6172200" cy="2360612"/>
          </a:xfrm>
        </p:spPr>
        <p:txBody>
          <a:bodyPr/>
          <a:lstStyle/>
          <a:p>
            <a:pPr>
              <a:buFont typeface="Wingdings" pitchFamily="2" charset="2"/>
              <a:buNone/>
            </a:pPr>
            <a:r>
              <a:rPr lang="en-US" sz="1800"/>
              <a:t>	NNs can be used in </a:t>
            </a:r>
            <a:r>
              <a:rPr lang="en-GB" sz="1800"/>
              <a:t>adaptive control </a:t>
            </a:r>
            <a:r>
              <a:rPr lang="en-US" sz="1800"/>
              <a:t>applications.</a:t>
            </a:r>
            <a:r>
              <a:rPr lang="en-GB" sz="1800"/>
              <a:t> The top block diagram shows the training of the inverse model. Essentially, the neural network is learning to recreate the input that created the current output of the plant. Once properly trained, the inverse model </a:t>
            </a:r>
            <a:r>
              <a:rPr lang="en-US" sz="1800"/>
              <a:t>(which is another NN) </a:t>
            </a:r>
            <a:r>
              <a:rPr lang="en-GB" sz="1800"/>
              <a:t>can be used to control the plant since it can create the necessary control signals to create the desired system output.</a:t>
            </a:r>
          </a:p>
          <a:p>
            <a:endParaRPr lang="en-GB" sz="1800"/>
          </a:p>
        </p:txBody>
      </p:sp>
      <p:pic>
        <p:nvPicPr>
          <p:cNvPr id="41988" name="Picture 1028" descr="inv_control"/>
          <p:cNvPicPr>
            <a:picLocks noChangeAspect="1" noChangeArrowheads="1"/>
          </p:cNvPicPr>
          <p:nvPr/>
        </p:nvPicPr>
        <p:blipFill>
          <a:blip r:embed="rId2" cstate="print">
            <a:lum contrast="30000"/>
          </a:blip>
          <a:srcRect/>
          <a:stretch>
            <a:fillRect/>
          </a:stretch>
        </p:blipFill>
        <p:spPr bwMode="auto">
          <a:xfrm>
            <a:off x="1524000" y="5103813"/>
            <a:ext cx="4114800" cy="1995487"/>
          </a:xfrm>
          <a:prstGeom prst="rect">
            <a:avLst/>
          </a:prstGeom>
          <a:noFill/>
        </p:spPr>
      </p:pic>
      <p:pic>
        <p:nvPicPr>
          <p:cNvPr id="41989" name="Picture 1029" descr="dev_env"/>
          <p:cNvPicPr>
            <a:picLocks noChangeAspect="1" noChangeArrowheads="1"/>
          </p:cNvPicPr>
          <p:nvPr/>
        </p:nvPicPr>
        <p:blipFill>
          <a:blip r:embed="rId3" cstate="print"/>
          <a:srcRect/>
          <a:stretch>
            <a:fillRect/>
          </a:stretch>
        </p:blipFill>
        <p:spPr bwMode="auto">
          <a:xfrm>
            <a:off x="1524000" y="7469188"/>
            <a:ext cx="4267200" cy="1671637"/>
          </a:xfrm>
          <a:prstGeom prst="rect">
            <a:avLst/>
          </a:prstGeom>
          <a:noFill/>
        </p:spPr>
      </p:pic>
      <p:sp>
        <p:nvSpPr>
          <p:cNvPr id="41990" name="Text Box 1030"/>
          <p:cNvSpPr txBox="1">
            <a:spLocks noChangeArrowheads="1"/>
          </p:cNvSpPr>
          <p:nvPr/>
        </p:nvSpPr>
        <p:spPr bwMode="auto">
          <a:xfrm>
            <a:off x="1676400" y="7162800"/>
            <a:ext cx="2462213" cy="396875"/>
          </a:xfrm>
          <a:prstGeom prst="rect">
            <a:avLst/>
          </a:prstGeom>
          <a:noFill/>
          <a:ln w="9525">
            <a:noFill/>
            <a:miter lim="800000"/>
            <a:headEnd/>
            <a:tailEnd/>
          </a:ln>
          <a:effectLst/>
        </p:spPr>
        <p:txBody>
          <a:bodyPr wrap="none">
            <a:spAutoFit/>
          </a:bodyPr>
          <a:lstStyle/>
          <a:p>
            <a:r>
              <a:rPr lang="en-US" sz="1200"/>
              <a:t>Block diagram for neural network adaptive control</a:t>
            </a:r>
            <a:endParaRPr lang="en-GB" sz="1200"/>
          </a:p>
        </p:txBody>
      </p:sp>
      <p:sp>
        <p:nvSpPr>
          <p:cNvPr id="41991" name="Text Box 1031"/>
          <p:cNvSpPr txBox="1">
            <a:spLocks noChangeArrowheads="1"/>
          </p:cNvSpPr>
          <p:nvPr/>
        </p:nvSpPr>
        <p:spPr bwMode="auto">
          <a:xfrm>
            <a:off x="2057400" y="9220200"/>
            <a:ext cx="2155825" cy="396875"/>
          </a:xfrm>
          <a:prstGeom prst="rect">
            <a:avLst/>
          </a:prstGeom>
          <a:noFill/>
          <a:ln w="9525">
            <a:noFill/>
            <a:miter lim="800000"/>
            <a:headEnd/>
            <a:tailEnd/>
          </a:ln>
          <a:effectLst/>
        </p:spPr>
        <p:txBody>
          <a:bodyPr wrap="none">
            <a:spAutoFit/>
          </a:bodyPr>
          <a:lstStyle/>
          <a:p>
            <a:r>
              <a:rPr lang="en-US" sz="1200"/>
              <a:t>A computerized system for adaptive control</a:t>
            </a:r>
            <a:endParaRPr lang="en-GB" sz="12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762A0C96-7C73-4E01-BC0B-F4CD39218367}" type="slidenum">
              <a:rPr lang="en-GB"/>
              <a:pPr/>
              <a:t>39</a:t>
            </a:fld>
            <a:endParaRPr lang="en-GB"/>
          </a:p>
        </p:txBody>
      </p:sp>
      <p:sp>
        <p:nvSpPr>
          <p:cNvPr id="26626" name="Rectangle 2"/>
          <p:cNvSpPr>
            <a:spLocks noGrp="1" noChangeArrowheads="1"/>
          </p:cNvSpPr>
          <p:nvPr>
            <p:ph type="title"/>
          </p:nvPr>
        </p:nvSpPr>
        <p:spPr/>
        <p:txBody>
          <a:bodyPr/>
          <a:lstStyle/>
          <a:p>
            <a:r>
              <a:rPr lang="en-GB" b="1"/>
              <a:t>Chemical Manufacture</a:t>
            </a:r>
          </a:p>
        </p:txBody>
      </p:sp>
      <p:sp>
        <p:nvSpPr>
          <p:cNvPr id="26627" name="Rectangle 3"/>
          <p:cNvSpPr>
            <a:spLocks noGrp="1" noChangeArrowheads="1"/>
          </p:cNvSpPr>
          <p:nvPr>
            <p:ph type="body" idx="1"/>
          </p:nvPr>
        </p:nvSpPr>
        <p:spPr/>
        <p:txBody>
          <a:bodyPr/>
          <a:lstStyle/>
          <a:p>
            <a:pPr>
              <a:buFont typeface="Wingdings" pitchFamily="2" charset="2"/>
              <a:buNone/>
            </a:pPr>
            <a:r>
              <a:rPr lang="en-GB" b="1"/>
              <a:t>Getting the right mix</a:t>
            </a:r>
          </a:p>
          <a:p>
            <a:endParaRPr lang="en-GB"/>
          </a:p>
        </p:txBody>
      </p:sp>
      <p:pic>
        <p:nvPicPr>
          <p:cNvPr id="26628" name="Picture 4" descr="cm"/>
          <p:cNvPicPr>
            <a:picLocks noChangeAspect="1" noChangeArrowheads="1"/>
          </p:cNvPicPr>
          <p:nvPr/>
        </p:nvPicPr>
        <p:blipFill>
          <a:blip r:embed="rId2" cstate="print"/>
          <a:srcRect/>
          <a:stretch>
            <a:fillRect/>
          </a:stretch>
        </p:blipFill>
        <p:spPr bwMode="auto">
          <a:xfrm>
            <a:off x="1828800" y="3581400"/>
            <a:ext cx="3538538" cy="1965325"/>
          </a:xfrm>
          <a:prstGeom prst="rect">
            <a:avLst/>
          </a:prstGeom>
          <a:noFill/>
        </p:spPr>
      </p:pic>
      <p:sp>
        <p:nvSpPr>
          <p:cNvPr id="26629" name="Text Box 5"/>
          <p:cNvSpPr txBox="1">
            <a:spLocks noChangeArrowheads="1"/>
          </p:cNvSpPr>
          <p:nvPr/>
        </p:nvSpPr>
        <p:spPr bwMode="auto">
          <a:xfrm>
            <a:off x="838200" y="5792788"/>
            <a:ext cx="5257800" cy="2111375"/>
          </a:xfrm>
          <a:prstGeom prst="rect">
            <a:avLst/>
          </a:prstGeom>
          <a:noFill/>
          <a:ln w="9525">
            <a:noFill/>
            <a:miter lim="800000"/>
            <a:headEnd/>
            <a:tailEnd/>
          </a:ln>
          <a:effectLst/>
        </p:spPr>
        <p:txBody>
          <a:bodyPr>
            <a:spAutoFit/>
          </a:bodyPr>
          <a:lstStyle/>
          <a:p>
            <a:pPr>
              <a:spcBef>
                <a:spcPct val="50000"/>
              </a:spcBef>
            </a:pPr>
            <a:r>
              <a:rPr lang="en-US" sz="1200"/>
              <a:t>In a chemical tank v</a:t>
            </a:r>
            <a:r>
              <a:rPr lang="en-GB" sz="1200"/>
              <a:t>arious catalysts are added to the base ingredients at differing rates to speed up the chemical processes required. Viscosity has to be controlled very carefully, since inaccurate control leads to poor quality and hence costly wastage</a:t>
            </a:r>
            <a:endParaRPr lang="en-US" sz="1200"/>
          </a:p>
          <a:p>
            <a:pPr>
              <a:spcBef>
                <a:spcPct val="50000"/>
              </a:spcBef>
            </a:pPr>
            <a:r>
              <a:rPr lang="en-GB" sz="1200"/>
              <a:t>The system was trained on data recorded from the production line. Once trained, the neural network was found to be able to predict accurately over the </a:t>
            </a:r>
            <a:r>
              <a:rPr lang="en-GB" sz="1200">
                <a:solidFill>
                  <a:schemeClr val="hlink"/>
                </a:solidFill>
              </a:rPr>
              <a:t>three-minute measurement delay</a:t>
            </a:r>
            <a:r>
              <a:rPr lang="en-GB" sz="1200"/>
              <a:t> of the viscometer, thereby providing an immediate reading of the viscosity in the reaction tank. This predicted viscosity will be used by a manufacturing process computer to control the polymerisation tank. </a:t>
            </a:r>
          </a:p>
        </p:txBody>
      </p:sp>
      <p:sp>
        <p:nvSpPr>
          <p:cNvPr id="26630" name="Text Box 6"/>
          <p:cNvSpPr txBox="1">
            <a:spLocks noChangeArrowheads="1"/>
          </p:cNvSpPr>
          <p:nvPr/>
        </p:nvSpPr>
        <p:spPr bwMode="auto">
          <a:xfrm>
            <a:off x="914400" y="7848600"/>
            <a:ext cx="4876800" cy="2027238"/>
          </a:xfrm>
          <a:prstGeom prst="rect">
            <a:avLst/>
          </a:prstGeom>
          <a:noFill/>
          <a:ln w="9525">
            <a:noFill/>
            <a:miter lim="800000"/>
            <a:headEnd/>
            <a:tailEnd/>
          </a:ln>
          <a:effectLst/>
        </p:spPr>
        <p:txBody>
          <a:bodyPr>
            <a:spAutoFit/>
          </a:bodyPr>
          <a:lstStyle/>
          <a:p>
            <a:pPr>
              <a:spcBef>
                <a:spcPct val="50000"/>
              </a:spcBef>
            </a:pPr>
            <a:r>
              <a:rPr lang="en-GB" sz="1400" b="1"/>
              <a:t>A more effective modelling tool</a:t>
            </a:r>
          </a:p>
          <a:p>
            <a:pPr lvl="1">
              <a:spcBef>
                <a:spcPct val="50000"/>
              </a:spcBef>
              <a:buFontTx/>
              <a:buChar char="•"/>
            </a:pPr>
            <a:r>
              <a:rPr lang="en-US" sz="1200"/>
              <a:t>  S</a:t>
            </a:r>
            <a:r>
              <a:rPr lang="en-GB" sz="1200"/>
              <a:t>peech recognition (signal analysis)</a:t>
            </a:r>
          </a:p>
          <a:p>
            <a:pPr lvl="1">
              <a:spcBef>
                <a:spcPct val="50000"/>
              </a:spcBef>
              <a:buFontTx/>
              <a:buChar char="•"/>
            </a:pPr>
            <a:r>
              <a:rPr lang="en-US" sz="1200"/>
              <a:t>  E</a:t>
            </a:r>
            <a:r>
              <a:rPr lang="en-GB" sz="1200"/>
              <a:t>nvironmental control</a:t>
            </a:r>
          </a:p>
          <a:p>
            <a:pPr lvl="1">
              <a:spcBef>
                <a:spcPct val="50000"/>
              </a:spcBef>
              <a:buFontTx/>
              <a:buChar char="•"/>
            </a:pPr>
            <a:r>
              <a:rPr lang="en-US" sz="1200"/>
              <a:t>  P</a:t>
            </a:r>
            <a:r>
              <a:rPr lang="en-GB" sz="1200"/>
              <a:t>ower demand analysis</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a:t>Slide </a:t>
            </a:r>
            <a:fld id="{1D5542B6-716E-48C3-A0C8-C986AD8E9AF1}" type="slidenum">
              <a:rPr lang="en-GB"/>
              <a:pPr/>
              <a:t>4</a:t>
            </a:fld>
            <a:endParaRPr lang="en-GB"/>
          </a:p>
        </p:txBody>
      </p:sp>
      <p:sp>
        <p:nvSpPr>
          <p:cNvPr id="16386" name="Rectangle 2"/>
          <p:cNvSpPr>
            <a:spLocks noGrp="1" noChangeArrowheads="1"/>
          </p:cNvSpPr>
          <p:nvPr>
            <p:ph type="title"/>
          </p:nvPr>
        </p:nvSpPr>
        <p:spPr/>
        <p:txBody>
          <a:bodyPr/>
          <a:lstStyle/>
          <a:p>
            <a:r>
              <a:rPr lang="en-US"/>
              <a:t>NNs vs Computers</a:t>
            </a:r>
            <a:endParaRPr lang="en-GB"/>
          </a:p>
        </p:txBody>
      </p:sp>
      <p:sp>
        <p:nvSpPr>
          <p:cNvPr id="16387" name="Rectangle 3"/>
          <p:cNvSpPr>
            <a:spLocks noGrp="1" noChangeArrowheads="1"/>
          </p:cNvSpPr>
          <p:nvPr>
            <p:ph type="body" sz="half" idx="1"/>
          </p:nvPr>
        </p:nvSpPr>
        <p:spPr/>
        <p:txBody>
          <a:bodyPr/>
          <a:lstStyle/>
          <a:p>
            <a:pPr>
              <a:buFont typeface="Wingdings" pitchFamily="2" charset="2"/>
              <a:buNone/>
            </a:pPr>
            <a:r>
              <a:rPr lang="en-GB" sz="1600" b="1"/>
              <a:t>Digital Computers</a:t>
            </a:r>
          </a:p>
          <a:p>
            <a:r>
              <a:rPr lang="en-GB" sz="1600">
                <a:solidFill>
                  <a:schemeClr val="tx2"/>
                </a:solidFill>
              </a:rPr>
              <a:t>Deductive Reasoning</a:t>
            </a:r>
            <a:r>
              <a:rPr lang="en-GB" sz="1600"/>
              <a:t>. We apply known rules to input data to produce output.</a:t>
            </a:r>
          </a:p>
          <a:p>
            <a:r>
              <a:rPr lang="en-GB" sz="1600"/>
              <a:t>Computation is centralized, synchronous, and serial.</a:t>
            </a:r>
          </a:p>
          <a:p>
            <a:r>
              <a:rPr lang="en-GB" sz="1600"/>
              <a:t>Memory is packetted, literally stored, and location addressable.</a:t>
            </a:r>
          </a:p>
          <a:p>
            <a:r>
              <a:rPr lang="en-GB" sz="1600"/>
              <a:t>Not fault tolerant. One transistor goes and it no longer works.</a:t>
            </a:r>
          </a:p>
          <a:p>
            <a:r>
              <a:rPr lang="en-GB" sz="1600"/>
              <a:t>Exact.</a:t>
            </a:r>
          </a:p>
          <a:p>
            <a:r>
              <a:rPr lang="en-GB" sz="1600"/>
              <a:t>Static connectivity.</a:t>
            </a:r>
            <a:endParaRPr lang="en-US" sz="1600"/>
          </a:p>
          <a:p>
            <a:endParaRPr lang="en-GB" sz="1600"/>
          </a:p>
          <a:p>
            <a:r>
              <a:rPr lang="en-GB" sz="1600">
                <a:solidFill>
                  <a:schemeClr val="tx2"/>
                </a:solidFill>
              </a:rPr>
              <a:t>Applicable if well defined rules with precise input data.</a:t>
            </a:r>
          </a:p>
        </p:txBody>
      </p:sp>
      <p:sp>
        <p:nvSpPr>
          <p:cNvPr id="16388" name="Rectangle 4"/>
          <p:cNvSpPr>
            <a:spLocks noGrp="1" noChangeArrowheads="1"/>
          </p:cNvSpPr>
          <p:nvPr>
            <p:ph type="body" sz="half" idx="2"/>
          </p:nvPr>
        </p:nvSpPr>
        <p:spPr/>
        <p:txBody>
          <a:bodyPr/>
          <a:lstStyle/>
          <a:p>
            <a:pPr>
              <a:buFont typeface="Wingdings" pitchFamily="2" charset="2"/>
              <a:buNone/>
            </a:pPr>
            <a:r>
              <a:rPr lang="en-GB" sz="1600" b="1"/>
              <a:t>Neural Networks</a:t>
            </a:r>
            <a:endParaRPr lang="en-US" sz="1600" b="1"/>
          </a:p>
          <a:p>
            <a:r>
              <a:rPr lang="en-GB" sz="1600">
                <a:solidFill>
                  <a:schemeClr val="tx2"/>
                </a:solidFill>
              </a:rPr>
              <a:t>Inductive Reasoning</a:t>
            </a:r>
            <a:r>
              <a:rPr lang="en-GB" sz="1600"/>
              <a:t>. Given input and output data (training examples), we construct the rules.</a:t>
            </a:r>
            <a:endParaRPr lang="en-US" sz="1600"/>
          </a:p>
          <a:p>
            <a:r>
              <a:rPr lang="en-GB" sz="1600"/>
              <a:t>Computation is collective, asynchronous, and parallel.</a:t>
            </a:r>
            <a:endParaRPr lang="en-US" sz="1600"/>
          </a:p>
          <a:p>
            <a:r>
              <a:rPr lang="en-GB" sz="1600"/>
              <a:t>Memory is distributed, internalized, </a:t>
            </a:r>
            <a:r>
              <a:rPr lang="en-US" sz="1600"/>
              <a:t>short term </a:t>
            </a:r>
            <a:r>
              <a:rPr lang="en-GB" sz="1600"/>
              <a:t>and </a:t>
            </a:r>
            <a:r>
              <a:rPr lang="en-GB" sz="1600">
                <a:solidFill>
                  <a:schemeClr val="tx2"/>
                </a:solidFill>
              </a:rPr>
              <a:t>content addressable</a:t>
            </a:r>
            <a:r>
              <a:rPr lang="en-GB" sz="1600"/>
              <a:t>.</a:t>
            </a:r>
          </a:p>
          <a:p>
            <a:r>
              <a:rPr lang="en-GB" sz="1600"/>
              <a:t>Fault tolerant, redundancy, and sharing of responsibilities.</a:t>
            </a:r>
            <a:endParaRPr lang="en-US" sz="1600"/>
          </a:p>
          <a:p>
            <a:r>
              <a:rPr lang="en-GB" sz="1600"/>
              <a:t>Inexact.</a:t>
            </a:r>
            <a:endParaRPr lang="en-GB" sz="1600" b="1"/>
          </a:p>
          <a:p>
            <a:r>
              <a:rPr lang="en-GB" sz="1600"/>
              <a:t>Dynamic connectivity.</a:t>
            </a:r>
            <a:endParaRPr lang="en-US" sz="1600"/>
          </a:p>
          <a:p>
            <a:endParaRPr lang="en-US" sz="1600"/>
          </a:p>
          <a:p>
            <a:r>
              <a:rPr lang="en-GB" sz="1600">
                <a:solidFill>
                  <a:schemeClr val="tx2"/>
                </a:solidFill>
              </a:rPr>
              <a:t>Applicable if rules are unknown or complicated, or if data </a:t>
            </a:r>
            <a:r>
              <a:rPr lang="en-US" sz="1600">
                <a:solidFill>
                  <a:schemeClr val="tx2"/>
                </a:solidFill>
              </a:rPr>
              <a:t>are</a:t>
            </a:r>
            <a:r>
              <a:rPr lang="en-GB" sz="1600">
                <a:solidFill>
                  <a:schemeClr val="tx2"/>
                </a:solidFill>
              </a:rPr>
              <a:t> noisy or partial.</a:t>
            </a:r>
          </a:p>
          <a:p>
            <a:endParaRPr lang="en-GB" sz="1600">
              <a:solidFill>
                <a:schemeClr val="tx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r>
              <a:rPr lang="en-US"/>
              <a:t>Slide </a:t>
            </a:r>
            <a:fld id="{F183160D-C09F-40C0-B2D3-D1C6B436E8D5}" type="slidenum">
              <a:rPr lang="en-GB"/>
              <a:pPr/>
              <a:t>40</a:t>
            </a:fld>
            <a:endParaRPr lang="en-GB"/>
          </a:p>
        </p:txBody>
      </p:sp>
      <p:sp>
        <p:nvSpPr>
          <p:cNvPr id="27650" name="Rectangle 2"/>
          <p:cNvSpPr>
            <a:spLocks noGrp="1" noChangeArrowheads="1"/>
          </p:cNvSpPr>
          <p:nvPr>
            <p:ph type="title"/>
          </p:nvPr>
        </p:nvSpPr>
        <p:spPr/>
        <p:txBody>
          <a:bodyPr/>
          <a:lstStyle/>
          <a:p>
            <a:r>
              <a:rPr lang="en-GB" b="1"/>
              <a:t>Stock Market Prediction</a:t>
            </a:r>
          </a:p>
        </p:txBody>
      </p:sp>
      <p:sp>
        <p:nvSpPr>
          <p:cNvPr id="27651" name="Rectangle 3"/>
          <p:cNvSpPr>
            <a:spLocks noGrp="1" noChangeArrowheads="1"/>
          </p:cNvSpPr>
          <p:nvPr>
            <p:ph type="body" idx="1"/>
          </p:nvPr>
        </p:nvSpPr>
        <p:spPr/>
        <p:txBody>
          <a:bodyPr/>
          <a:lstStyle/>
          <a:p>
            <a:pPr>
              <a:buFont typeface="Wingdings" pitchFamily="2" charset="2"/>
              <a:buNone/>
            </a:pPr>
            <a:r>
              <a:rPr lang="en-GB" sz="2400" b="1"/>
              <a:t>Improving portfolio returns</a:t>
            </a:r>
            <a:endParaRPr lang="en-GB" sz="2400"/>
          </a:p>
        </p:txBody>
      </p:sp>
      <p:sp>
        <p:nvSpPr>
          <p:cNvPr id="27652" name="Text Box 4"/>
          <p:cNvSpPr txBox="1">
            <a:spLocks noChangeArrowheads="1"/>
          </p:cNvSpPr>
          <p:nvPr/>
        </p:nvSpPr>
        <p:spPr bwMode="auto">
          <a:xfrm>
            <a:off x="746125" y="3460750"/>
            <a:ext cx="5654675" cy="396875"/>
          </a:xfrm>
          <a:prstGeom prst="rect">
            <a:avLst/>
          </a:prstGeom>
          <a:noFill/>
          <a:ln w="9525">
            <a:noFill/>
            <a:miter lim="800000"/>
            <a:headEnd/>
            <a:tailEnd/>
          </a:ln>
          <a:effectLst/>
        </p:spPr>
        <p:txBody>
          <a:bodyPr>
            <a:spAutoFit/>
          </a:bodyPr>
          <a:lstStyle/>
          <a:p>
            <a:endParaRPr lang="en-GB" sz="1200"/>
          </a:p>
        </p:txBody>
      </p:sp>
      <p:sp>
        <p:nvSpPr>
          <p:cNvPr id="27653" name="Text Box 5"/>
          <p:cNvSpPr txBox="1">
            <a:spLocks noChangeArrowheads="1"/>
          </p:cNvSpPr>
          <p:nvPr/>
        </p:nvSpPr>
        <p:spPr bwMode="auto">
          <a:xfrm>
            <a:off x="762000" y="3581400"/>
            <a:ext cx="5486400" cy="1452563"/>
          </a:xfrm>
          <a:prstGeom prst="rect">
            <a:avLst/>
          </a:prstGeom>
          <a:noFill/>
          <a:ln w="9525">
            <a:noFill/>
            <a:miter lim="800000"/>
            <a:headEnd/>
            <a:tailEnd/>
          </a:ln>
          <a:effectLst/>
        </p:spPr>
        <p:txBody>
          <a:bodyPr>
            <a:spAutoFit/>
          </a:bodyPr>
          <a:lstStyle/>
          <a:p>
            <a:pPr>
              <a:spcBef>
                <a:spcPct val="50000"/>
              </a:spcBef>
            </a:pPr>
            <a:r>
              <a:rPr lang="en-GB" sz="1200"/>
              <a:t>A major Japanese securities company decided to user neural computing in order to develop better prediction models. A neural network was trained on 33 months' worth of historical data. This data contained a variety of economic indicators such as turnover, previous share values, interest rates and exchange rates. The network was able to learn the complex relations between the indicators and how they contribute to the overall prediction. Once trained it was then in a position to make predictions based on "live" economic indicators. </a:t>
            </a:r>
          </a:p>
        </p:txBody>
      </p:sp>
      <p:pic>
        <p:nvPicPr>
          <p:cNvPr id="27654" name="Picture 6" descr="sm"/>
          <p:cNvPicPr>
            <a:picLocks noChangeAspect="1" noChangeArrowheads="1"/>
          </p:cNvPicPr>
          <p:nvPr/>
        </p:nvPicPr>
        <p:blipFill>
          <a:blip r:embed="rId2" cstate="print"/>
          <a:srcRect/>
          <a:stretch>
            <a:fillRect/>
          </a:stretch>
        </p:blipFill>
        <p:spPr bwMode="auto">
          <a:xfrm>
            <a:off x="1524000" y="5408613"/>
            <a:ext cx="3973513" cy="1163637"/>
          </a:xfrm>
          <a:prstGeom prst="rect">
            <a:avLst/>
          </a:prstGeom>
          <a:noFill/>
        </p:spPr>
      </p:pic>
      <p:sp>
        <p:nvSpPr>
          <p:cNvPr id="27656" name="Text Box 8"/>
          <p:cNvSpPr txBox="1">
            <a:spLocks noChangeArrowheads="1"/>
          </p:cNvSpPr>
          <p:nvPr/>
        </p:nvSpPr>
        <p:spPr bwMode="auto">
          <a:xfrm>
            <a:off x="685800" y="6783388"/>
            <a:ext cx="5638800" cy="1187450"/>
          </a:xfrm>
          <a:prstGeom prst="rect">
            <a:avLst/>
          </a:prstGeom>
          <a:noFill/>
          <a:ln w="9525">
            <a:noFill/>
            <a:miter lim="800000"/>
            <a:headEnd/>
            <a:tailEnd/>
          </a:ln>
          <a:effectLst/>
        </p:spPr>
        <p:txBody>
          <a:bodyPr>
            <a:spAutoFit/>
          </a:bodyPr>
          <a:lstStyle/>
          <a:p>
            <a:pPr>
              <a:spcBef>
                <a:spcPct val="50000"/>
              </a:spcBef>
            </a:pPr>
            <a:r>
              <a:rPr lang="en-GB" sz="1200"/>
              <a:t>The neural network-based system is able to make faster and more accurate predictions than before. It is also more flexible since it can be retrained at any time in order to accommodate changes in stock market trading conditions. Overall the system outperforms statistical methods by a factor of 19%, which in the case of a £1 million portfolio means a gain of £190,000. The system can therefore make a considerable difference on returns. </a:t>
            </a:r>
          </a:p>
        </p:txBody>
      </p:sp>
      <p:sp>
        <p:nvSpPr>
          <p:cNvPr id="27657" name="Text Box 9"/>
          <p:cNvSpPr txBox="1">
            <a:spLocks noChangeArrowheads="1"/>
          </p:cNvSpPr>
          <p:nvPr/>
        </p:nvSpPr>
        <p:spPr bwMode="auto">
          <a:xfrm>
            <a:off x="838200" y="8001000"/>
            <a:ext cx="5410200" cy="2422525"/>
          </a:xfrm>
          <a:prstGeom prst="rect">
            <a:avLst/>
          </a:prstGeom>
          <a:noFill/>
          <a:ln w="9525">
            <a:noFill/>
            <a:miter lim="800000"/>
            <a:headEnd/>
            <a:tailEnd/>
          </a:ln>
          <a:effectLst/>
        </p:spPr>
        <p:txBody>
          <a:bodyPr>
            <a:spAutoFit/>
          </a:bodyPr>
          <a:lstStyle/>
          <a:p>
            <a:pPr>
              <a:spcBef>
                <a:spcPct val="50000"/>
              </a:spcBef>
            </a:pPr>
            <a:r>
              <a:rPr lang="en-GB" sz="1400" b="1"/>
              <a:t>Making predictions based on key indicators</a:t>
            </a:r>
          </a:p>
          <a:p>
            <a:pPr lvl="1">
              <a:spcBef>
                <a:spcPct val="50000"/>
              </a:spcBef>
              <a:buFontTx/>
              <a:buChar char="•"/>
            </a:pPr>
            <a:r>
              <a:rPr lang="en-US" sz="1200"/>
              <a:t>  P</a:t>
            </a:r>
            <a:r>
              <a:rPr lang="en-GB" sz="1200"/>
              <a:t>redicting gas and electricity supply and demand </a:t>
            </a:r>
          </a:p>
          <a:p>
            <a:pPr lvl="1">
              <a:spcBef>
                <a:spcPct val="50000"/>
              </a:spcBef>
              <a:buFontTx/>
              <a:buChar char="•"/>
            </a:pPr>
            <a:r>
              <a:rPr lang="en-US" sz="1200"/>
              <a:t>  P</a:t>
            </a:r>
            <a:r>
              <a:rPr lang="en-GB" sz="1200"/>
              <a:t>redicting sales and customer trends </a:t>
            </a:r>
          </a:p>
          <a:p>
            <a:pPr lvl="1">
              <a:spcBef>
                <a:spcPct val="50000"/>
              </a:spcBef>
              <a:buFontTx/>
              <a:buChar char="•"/>
            </a:pPr>
            <a:r>
              <a:rPr lang="en-US" sz="1200"/>
              <a:t>  P</a:t>
            </a:r>
            <a:r>
              <a:rPr lang="en-GB" sz="1200"/>
              <a:t>redicting the route of a projectile </a:t>
            </a:r>
          </a:p>
          <a:p>
            <a:pPr lvl="1">
              <a:spcBef>
                <a:spcPct val="50000"/>
              </a:spcBef>
              <a:buFontTx/>
              <a:buChar char="•"/>
            </a:pPr>
            <a:r>
              <a:rPr lang="en-US" sz="1200"/>
              <a:t>  P</a:t>
            </a:r>
            <a:r>
              <a:rPr lang="en-GB" sz="1200"/>
              <a:t>redicting crop yields</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r>
              <a:rPr lang="en-US"/>
              <a:t>Slide </a:t>
            </a:r>
            <a:fld id="{84DB59F9-8F71-42F3-8E9B-A5CE2CFDDA1F}" type="slidenum">
              <a:rPr lang="en-GB"/>
              <a:pPr/>
              <a:t>41</a:t>
            </a:fld>
            <a:endParaRPr lang="en-GB"/>
          </a:p>
        </p:txBody>
      </p:sp>
      <p:sp>
        <p:nvSpPr>
          <p:cNvPr id="28674" name="Rectangle 2"/>
          <p:cNvSpPr>
            <a:spLocks noGrp="1" noChangeArrowheads="1"/>
          </p:cNvSpPr>
          <p:nvPr>
            <p:ph type="title"/>
          </p:nvPr>
        </p:nvSpPr>
        <p:spPr/>
        <p:txBody>
          <a:bodyPr/>
          <a:lstStyle/>
          <a:p>
            <a:r>
              <a:rPr lang="en-GB" b="1"/>
              <a:t>Oil Exploration</a:t>
            </a:r>
          </a:p>
        </p:txBody>
      </p:sp>
      <p:sp>
        <p:nvSpPr>
          <p:cNvPr id="28675" name="Rectangle 3"/>
          <p:cNvSpPr>
            <a:spLocks noGrp="1" noChangeArrowheads="1"/>
          </p:cNvSpPr>
          <p:nvPr>
            <p:ph type="body" idx="1"/>
          </p:nvPr>
        </p:nvSpPr>
        <p:spPr/>
        <p:txBody>
          <a:bodyPr/>
          <a:lstStyle/>
          <a:p>
            <a:pPr>
              <a:buFont typeface="Wingdings" pitchFamily="2" charset="2"/>
              <a:buNone/>
            </a:pPr>
            <a:r>
              <a:rPr lang="en-GB" b="1"/>
              <a:t>Getting the right signal</a:t>
            </a:r>
          </a:p>
          <a:p>
            <a:pPr>
              <a:buFont typeface="Wingdings" pitchFamily="2" charset="2"/>
              <a:buNone/>
            </a:pPr>
            <a:endParaRPr lang="en-GB"/>
          </a:p>
        </p:txBody>
      </p:sp>
      <p:pic>
        <p:nvPicPr>
          <p:cNvPr id="28676" name="Picture 4" descr="oex"/>
          <p:cNvPicPr>
            <a:picLocks noChangeAspect="1" noChangeArrowheads="1"/>
          </p:cNvPicPr>
          <p:nvPr/>
        </p:nvPicPr>
        <p:blipFill>
          <a:blip r:embed="rId2" cstate="print"/>
          <a:srcRect/>
          <a:stretch>
            <a:fillRect/>
          </a:stretch>
        </p:blipFill>
        <p:spPr bwMode="auto">
          <a:xfrm>
            <a:off x="1143000" y="3733800"/>
            <a:ext cx="2990850" cy="1468438"/>
          </a:xfrm>
          <a:prstGeom prst="rect">
            <a:avLst/>
          </a:prstGeom>
          <a:noFill/>
        </p:spPr>
      </p:pic>
      <p:sp>
        <p:nvSpPr>
          <p:cNvPr id="28677" name="Text Box 5"/>
          <p:cNvSpPr txBox="1">
            <a:spLocks noChangeArrowheads="1"/>
          </p:cNvSpPr>
          <p:nvPr/>
        </p:nvSpPr>
        <p:spPr bwMode="auto">
          <a:xfrm>
            <a:off x="4038600" y="3657600"/>
            <a:ext cx="1981200" cy="3033713"/>
          </a:xfrm>
          <a:prstGeom prst="rect">
            <a:avLst/>
          </a:prstGeom>
          <a:noFill/>
          <a:ln w="9525">
            <a:noFill/>
            <a:miter lim="800000"/>
            <a:headEnd/>
            <a:tailEnd/>
          </a:ln>
          <a:effectLst/>
        </p:spPr>
        <p:txBody>
          <a:bodyPr>
            <a:spAutoFit/>
          </a:bodyPr>
          <a:lstStyle/>
          <a:p>
            <a:pPr>
              <a:spcBef>
                <a:spcPct val="50000"/>
              </a:spcBef>
            </a:pPr>
            <a:r>
              <a:rPr lang="en-GB" sz="1200"/>
              <a:t>The vast quantities of seismic data involved are cluttered with noise and are highly dependent on the location being investigated. Classical statistical analysis techniques lose their effectiveness when the data is noisy and comes from an environment not previously encountered. Even a small improvement in correctly identifying first break signals could result in a considerable return on investment. </a:t>
            </a:r>
          </a:p>
        </p:txBody>
      </p:sp>
      <p:sp>
        <p:nvSpPr>
          <p:cNvPr id="28678" name="Text Box 6"/>
          <p:cNvSpPr txBox="1">
            <a:spLocks noChangeArrowheads="1"/>
          </p:cNvSpPr>
          <p:nvPr/>
        </p:nvSpPr>
        <p:spPr bwMode="auto">
          <a:xfrm>
            <a:off x="838200" y="7085013"/>
            <a:ext cx="5334000" cy="923925"/>
          </a:xfrm>
          <a:prstGeom prst="rect">
            <a:avLst/>
          </a:prstGeom>
          <a:noFill/>
          <a:ln w="9525">
            <a:noFill/>
            <a:miter lim="800000"/>
            <a:headEnd/>
            <a:tailEnd/>
          </a:ln>
          <a:effectLst/>
        </p:spPr>
        <p:txBody>
          <a:bodyPr>
            <a:spAutoFit/>
          </a:bodyPr>
          <a:lstStyle/>
          <a:p>
            <a:pPr>
              <a:spcBef>
                <a:spcPct val="50000"/>
              </a:spcBef>
            </a:pPr>
            <a:r>
              <a:rPr lang="en-GB" sz="1200"/>
              <a:t>The neural network achieves better than 95 % accuracy, easily outperforming existing manual and computer-based methods. As well as being more accurate, the system also achieves an 88% improvement in the time taken to identify first break signals. Considerable cost savings have been made as a result. </a:t>
            </a:r>
          </a:p>
        </p:txBody>
      </p:sp>
      <p:sp>
        <p:nvSpPr>
          <p:cNvPr id="28679" name="Text Box 7"/>
          <p:cNvSpPr txBox="1">
            <a:spLocks noChangeArrowheads="1"/>
          </p:cNvSpPr>
          <p:nvPr/>
        </p:nvSpPr>
        <p:spPr bwMode="auto">
          <a:xfrm>
            <a:off x="914400" y="5867400"/>
            <a:ext cx="3048000" cy="923925"/>
          </a:xfrm>
          <a:prstGeom prst="rect">
            <a:avLst/>
          </a:prstGeom>
          <a:noFill/>
          <a:ln w="9525">
            <a:noFill/>
            <a:miter lim="800000"/>
            <a:headEnd/>
            <a:tailEnd/>
          </a:ln>
          <a:effectLst/>
        </p:spPr>
        <p:txBody>
          <a:bodyPr>
            <a:spAutoFit/>
          </a:bodyPr>
          <a:lstStyle/>
          <a:p>
            <a:pPr>
              <a:spcBef>
                <a:spcPct val="50000"/>
              </a:spcBef>
            </a:pPr>
            <a:r>
              <a:rPr lang="en-GB" sz="1200"/>
              <a:t>A neural network was trained on a set of traces selected from a representative set of seismic records, each of which had their first break signals highlighted by an expert. </a:t>
            </a:r>
          </a:p>
        </p:txBody>
      </p:sp>
      <p:sp>
        <p:nvSpPr>
          <p:cNvPr id="28680" name="Text Box 8"/>
          <p:cNvSpPr txBox="1">
            <a:spLocks noChangeArrowheads="1"/>
          </p:cNvSpPr>
          <p:nvPr/>
        </p:nvSpPr>
        <p:spPr bwMode="auto">
          <a:xfrm>
            <a:off x="838200" y="8001000"/>
            <a:ext cx="5410200" cy="2027238"/>
          </a:xfrm>
          <a:prstGeom prst="rect">
            <a:avLst/>
          </a:prstGeom>
          <a:noFill/>
          <a:ln w="9525">
            <a:noFill/>
            <a:miter lim="800000"/>
            <a:headEnd/>
            <a:tailEnd/>
          </a:ln>
          <a:effectLst/>
        </p:spPr>
        <p:txBody>
          <a:bodyPr>
            <a:spAutoFit/>
          </a:bodyPr>
          <a:lstStyle/>
          <a:p>
            <a:pPr>
              <a:spcBef>
                <a:spcPct val="50000"/>
              </a:spcBef>
            </a:pPr>
            <a:r>
              <a:rPr lang="en-GB" sz="1400" b="1"/>
              <a:t>Analysing signals buried in background noise</a:t>
            </a:r>
          </a:p>
          <a:p>
            <a:pPr lvl="1">
              <a:spcBef>
                <a:spcPct val="50000"/>
              </a:spcBef>
              <a:buFontTx/>
              <a:buChar char="•"/>
            </a:pPr>
            <a:r>
              <a:rPr lang="en-US" sz="1200"/>
              <a:t>  D</a:t>
            </a:r>
            <a:r>
              <a:rPr lang="en-GB" sz="1200"/>
              <a:t>efence radar and sonar analysis </a:t>
            </a:r>
          </a:p>
          <a:p>
            <a:pPr lvl="1">
              <a:spcBef>
                <a:spcPct val="50000"/>
              </a:spcBef>
              <a:buFontTx/>
              <a:buChar char="•"/>
            </a:pPr>
            <a:r>
              <a:rPr lang="en-US" sz="1200"/>
              <a:t>  M</a:t>
            </a:r>
            <a:r>
              <a:rPr lang="en-GB" sz="1200"/>
              <a:t>edical scanner analysis </a:t>
            </a:r>
          </a:p>
          <a:p>
            <a:pPr lvl="1">
              <a:spcBef>
                <a:spcPct val="50000"/>
              </a:spcBef>
              <a:buFontTx/>
              <a:buChar char="•"/>
            </a:pPr>
            <a:r>
              <a:rPr lang="en-US" sz="1200"/>
              <a:t>  R</a:t>
            </a:r>
            <a:r>
              <a:rPr lang="en-GB" sz="1200"/>
              <a:t>adio astronomy signal analysis </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6B8595BB-F3AF-4848-AB04-A5464FC476A8}" type="slidenum">
              <a:rPr lang="en-GB"/>
              <a:pPr/>
              <a:t>42</a:t>
            </a:fld>
            <a:endParaRPr lang="en-GB"/>
          </a:p>
        </p:txBody>
      </p:sp>
      <p:sp>
        <p:nvSpPr>
          <p:cNvPr id="29698" name="Rectangle 2"/>
          <p:cNvSpPr>
            <a:spLocks noGrp="1" noChangeArrowheads="1"/>
          </p:cNvSpPr>
          <p:nvPr>
            <p:ph type="title"/>
          </p:nvPr>
        </p:nvSpPr>
        <p:spPr/>
        <p:txBody>
          <a:bodyPr/>
          <a:lstStyle/>
          <a:p>
            <a:r>
              <a:rPr lang="en-GB" sz="4000" b="1"/>
              <a:t>Automated </a:t>
            </a:r>
            <a:r>
              <a:rPr lang="en-US" sz="4000" b="1"/>
              <a:t/>
            </a:r>
            <a:br>
              <a:rPr lang="en-US" sz="4000" b="1"/>
            </a:br>
            <a:r>
              <a:rPr lang="en-GB" sz="4000" b="1"/>
              <a:t>Industrial Inspection</a:t>
            </a:r>
          </a:p>
        </p:txBody>
      </p:sp>
      <p:sp>
        <p:nvSpPr>
          <p:cNvPr id="29699" name="Rectangle 3"/>
          <p:cNvSpPr>
            <a:spLocks noGrp="1" noChangeArrowheads="1"/>
          </p:cNvSpPr>
          <p:nvPr>
            <p:ph type="body" idx="1"/>
          </p:nvPr>
        </p:nvSpPr>
        <p:spPr/>
        <p:txBody>
          <a:bodyPr/>
          <a:lstStyle/>
          <a:p>
            <a:pPr>
              <a:buFont typeface="Wingdings" pitchFamily="2" charset="2"/>
              <a:buNone/>
            </a:pPr>
            <a:r>
              <a:rPr lang="en-US"/>
              <a:t>Making better pizza</a:t>
            </a:r>
            <a:endParaRPr lang="en-GB"/>
          </a:p>
        </p:txBody>
      </p:sp>
      <p:pic>
        <p:nvPicPr>
          <p:cNvPr id="29701" name="Picture 5" descr="autii"/>
          <p:cNvPicPr>
            <a:picLocks noChangeAspect="1" noChangeArrowheads="1"/>
          </p:cNvPicPr>
          <p:nvPr/>
        </p:nvPicPr>
        <p:blipFill>
          <a:blip r:embed="rId2" cstate="print"/>
          <a:srcRect/>
          <a:stretch>
            <a:fillRect/>
          </a:stretch>
        </p:blipFill>
        <p:spPr bwMode="auto">
          <a:xfrm>
            <a:off x="1676400" y="3581400"/>
            <a:ext cx="3563938" cy="1000125"/>
          </a:xfrm>
          <a:prstGeom prst="rect">
            <a:avLst/>
          </a:prstGeom>
          <a:noFill/>
        </p:spPr>
      </p:pic>
      <p:sp>
        <p:nvSpPr>
          <p:cNvPr id="29702" name="Text Box 6"/>
          <p:cNvSpPr txBox="1">
            <a:spLocks noChangeArrowheads="1"/>
          </p:cNvSpPr>
          <p:nvPr/>
        </p:nvSpPr>
        <p:spPr bwMode="auto">
          <a:xfrm>
            <a:off x="609600" y="4648200"/>
            <a:ext cx="5791200" cy="2771775"/>
          </a:xfrm>
          <a:prstGeom prst="rect">
            <a:avLst/>
          </a:prstGeom>
          <a:noFill/>
          <a:ln w="9525">
            <a:noFill/>
            <a:miter lim="800000"/>
            <a:headEnd/>
            <a:tailEnd/>
          </a:ln>
          <a:effectLst/>
        </p:spPr>
        <p:txBody>
          <a:bodyPr>
            <a:spAutoFit/>
          </a:bodyPr>
          <a:lstStyle/>
          <a:p>
            <a:pPr>
              <a:spcBef>
                <a:spcPct val="50000"/>
              </a:spcBef>
            </a:pPr>
            <a:r>
              <a:rPr lang="en-GB" sz="1200"/>
              <a:t>The design of </a:t>
            </a:r>
            <a:r>
              <a:rPr lang="en-US" sz="1200"/>
              <a:t>an industrial inspection</a:t>
            </a:r>
            <a:r>
              <a:rPr lang="en-GB" sz="1200"/>
              <a:t> system is specific to a particular task and product, such as examining a particular kind of pizza. If the system was required to examine a different kind of pizza then it would need to be completely re-engineered. These systems also require stable operating environments, with fixed lighting conditions and precise component alignment on the conveyer belt. </a:t>
            </a:r>
            <a:endParaRPr lang="en-US" sz="1200"/>
          </a:p>
          <a:p>
            <a:pPr>
              <a:spcBef>
                <a:spcPct val="50000"/>
              </a:spcBef>
            </a:pPr>
            <a:r>
              <a:rPr lang="en-US" sz="1200"/>
              <a:t>A</a:t>
            </a:r>
            <a:r>
              <a:rPr lang="en-GB" sz="1200"/>
              <a:t> neural network was trained by personnel in the Quality Assurance Department to recognise different variations of the item being inspected. Once trained, the network was then able to identify deviant or defective items. </a:t>
            </a:r>
          </a:p>
          <a:p>
            <a:pPr>
              <a:spcBef>
                <a:spcPct val="50000"/>
              </a:spcBef>
            </a:pPr>
            <a:r>
              <a:rPr lang="en-GB" sz="1200"/>
              <a:t>If requirements change, for example the need to identify a different kind of ingredient in a pizza or the need to handle a totally new type of pizza altogether, the neural network is simply retrained. There is no need to perform a costly system re-engineering exercise. Costs are therefore saved in system maintenance and production line down time. </a:t>
            </a:r>
          </a:p>
        </p:txBody>
      </p:sp>
      <p:sp>
        <p:nvSpPr>
          <p:cNvPr id="29703" name="Text Box 7"/>
          <p:cNvSpPr txBox="1">
            <a:spLocks noChangeArrowheads="1"/>
          </p:cNvSpPr>
          <p:nvPr/>
        </p:nvSpPr>
        <p:spPr bwMode="auto">
          <a:xfrm>
            <a:off x="762000" y="7469188"/>
            <a:ext cx="5410200" cy="2819400"/>
          </a:xfrm>
          <a:prstGeom prst="rect">
            <a:avLst/>
          </a:prstGeom>
          <a:noFill/>
          <a:ln w="9525">
            <a:noFill/>
            <a:miter lim="800000"/>
            <a:headEnd/>
            <a:tailEnd/>
          </a:ln>
          <a:effectLst/>
        </p:spPr>
        <p:txBody>
          <a:bodyPr>
            <a:spAutoFit/>
          </a:bodyPr>
          <a:lstStyle/>
          <a:p>
            <a:pPr>
              <a:spcBef>
                <a:spcPct val="50000"/>
              </a:spcBef>
            </a:pPr>
            <a:r>
              <a:rPr lang="en-GB" sz="1400" b="1"/>
              <a:t>Automatic inspection of components</a:t>
            </a:r>
          </a:p>
          <a:p>
            <a:pPr lvl="1">
              <a:spcBef>
                <a:spcPct val="50000"/>
              </a:spcBef>
              <a:buFontTx/>
              <a:buChar char="•"/>
            </a:pPr>
            <a:r>
              <a:rPr lang="en-US" sz="1200"/>
              <a:t>  I</a:t>
            </a:r>
            <a:r>
              <a:rPr lang="en-GB" sz="1200"/>
              <a:t>nspecting paintwork on cars </a:t>
            </a:r>
          </a:p>
          <a:p>
            <a:pPr lvl="1">
              <a:spcBef>
                <a:spcPct val="50000"/>
              </a:spcBef>
              <a:buFontTx/>
              <a:buChar char="•"/>
            </a:pPr>
            <a:r>
              <a:rPr lang="en-US" sz="1200"/>
              <a:t>  C</a:t>
            </a:r>
            <a:r>
              <a:rPr lang="en-GB" sz="1200"/>
              <a:t>hecking bottles for cracks </a:t>
            </a:r>
          </a:p>
          <a:p>
            <a:pPr lvl="1">
              <a:spcBef>
                <a:spcPct val="50000"/>
              </a:spcBef>
              <a:buFontTx/>
              <a:buChar char="•"/>
            </a:pPr>
            <a:r>
              <a:rPr lang="en-US" sz="1200"/>
              <a:t>  C</a:t>
            </a:r>
            <a:r>
              <a:rPr lang="en-GB" sz="1200"/>
              <a:t>hecking printed circuit boards for surface defects </a:t>
            </a:r>
          </a:p>
          <a:p>
            <a:pPr lvl="1">
              <a:spcBef>
                <a:spcPct val="50000"/>
              </a:spcBef>
            </a:pPr>
            <a:endParaRPr lang="en-GB" sz="1200"/>
          </a:p>
          <a:p>
            <a:pPr lvl="1">
              <a:spcBef>
                <a:spcPct val="50000"/>
              </a:spcBef>
            </a:pPr>
            <a:r>
              <a:rPr lang="en-GB" sz="1200"/>
              <a:t>. </a:t>
            </a:r>
          </a:p>
          <a:p>
            <a:pPr lvl="1">
              <a:spcBef>
                <a:spcPct val="50000"/>
              </a:spcBef>
            </a:pPr>
            <a:endParaRPr lang="en-GB" sz="1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4"/>
          </p:nvPr>
        </p:nvSpPr>
        <p:spPr/>
        <p:txBody>
          <a:bodyPr/>
          <a:lstStyle/>
          <a:p>
            <a:fld id="{C5FC7FA6-A7E0-4660-A3FF-C32533AA7407}" type="slidenum">
              <a:rPr lang="en-GB"/>
              <a:pPr/>
              <a:t>43</a:t>
            </a:fld>
            <a:endParaRPr lang="en-GB"/>
          </a:p>
        </p:txBody>
      </p:sp>
      <p:sp>
        <p:nvSpPr>
          <p:cNvPr id="47106" name="Rectangle 2"/>
          <p:cNvSpPr>
            <a:spLocks noGrp="1" noChangeArrowheads="1"/>
          </p:cNvSpPr>
          <p:nvPr>
            <p:ph type="ctrTitle"/>
          </p:nvPr>
        </p:nvSpPr>
        <p:spPr/>
        <p:txBody>
          <a:bodyPr/>
          <a:lstStyle/>
          <a:p>
            <a:r>
              <a:rPr lang="en-US"/>
              <a:t>A Brief Introduction To </a:t>
            </a:r>
            <a:br>
              <a:rPr lang="en-US"/>
            </a:br>
            <a:r>
              <a:rPr lang="en-US"/>
              <a:t>Neural Networks</a:t>
            </a:r>
            <a:endParaRPr lang="en-GB"/>
          </a:p>
        </p:txBody>
      </p:sp>
      <p:sp>
        <p:nvSpPr>
          <p:cNvPr id="47107" name="Rectangle 3"/>
          <p:cNvSpPr>
            <a:spLocks noGrp="1" noChangeArrowheads="1"/>
          </p:cNvSpPr>
          <p:nvPr>
            <p:ph type="subTitle" idx="1"/>
          </p:nvPr>
        </p:nvSpPr>
        <p:spPr/>
        <p:txBody>
          <a:bodyPr/>
          <a:lstStyle/>
          <a:p>
            <a:r>
              <a:rPr lang="en-US"/>
              <a:t>Part III</a:t>
            </a:r>
            <a:br>
              <a:rPr lang="en-US"/>
            </a:br>
            <a:r>
              <a:rPr lang="en-US"/>
              <a:t>Neural Networks Hardware </a:t>
            </a:r>
            <a:endParaRPr lang="en-GB"/>
          </a:p>
        </p:txBody>
      </p:sp>
      <p:sp>
        <p:nvSpPr>
          <p:cNvPr id="47108" name="Text Box 4"/>
          <p:cNvSpPr txBox="1">
            <a:spLocks noChangeArrowheads="1"/>
          </p:cNvSpPr>
          <p:nvPr/>
        </p:nvSpPr>
        <p:spPr bwMode="auto">
          <a:xfrm>
            <a:off x="1752600" y="4876800"/>
            <a:ext cx="3886200" cy="530225"/>
          </a:xfrm>
          <a:prstGeom prst="rect">
            <a:avLst/>
          </a:prstGeom>
          <a:noFill/>
          <a:ln w="9525">
            <a:noFill/>
            <a:miter lim="800000"/>
            <a:headEnd/>
            <a:tailEnd/>
          </a:ln>
          <a:effectLst/>
        </p:spPr>
        <p:txBody>
          <a:bodyPr>
            <a:spAutoFit/>
          </a:bodyPr>
          <a:lstStyle/>
          <a:p>
            <a:pPr>
              <a:spcBef>
                <a:spcPct val="50000"/>
              </a:spcBef>
            </a:pPr>
            <a:r>
              <a:rPr lang="en-US" sz="1800"/>
              <a:t>Prof. George Papadourakis Phd</a:t>
            </a:r>
            <a:endParaRPr lang="en-GB"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3DC469F6-F645-4A5C-A875-26B7797D2E15}" type="slidenum">
              <a:rPr lang="en-GB"/>
              <a:pPr/>
              <a:t>44</a:t>
            </a:fld>
            <a:endParaRPr lang="en-GB"/>
          </a:p>
        </p:txBody>
      </p:sp>
      <p:sp>
        <p:nvSpPr>
          <p:cNvPr id="50178" name="Rectangle 2"/>
          <p:cNvSpPr>
            <a:spLocks noGrp="1" noChangeArrowheads="1"/>
          </p:cNvSpPr>
          <p:nvPr>
            <p:ph type="title"/>
          </p:nvPr>
        </p:nvSpPr>
        <p:spPr/>
        <p:txBody>
          <a:bodyPr/>
          <a:lstStyle/>
          <a:p>
            <a:r>
              <a:rPr lang="en-GB"/>
              <a:t>Hardware vs Software </a:t>
            </a:r>
          </a:p>
        </p:txBody>
      </p:sp>
      <p:sp>
        <p:nvSpPr>
          <p:cNvPr id="50179" name="Rectangle 3"/>
          <p:cNvSpPr>
            <a:spLocks noGrp="1" noChangeArrowheads="1"/>
          </p:cNvSpPr>
          <p:nvPr>
            <p:ph type="body" idx="1"/>
          </p:nvPr>
        </p:nvSpPr>
        <p:spPr/>
        <p:txBody>
          <a:bodyPr/>
          <a:lstStyle/>
          <a:p>
            <a:r>
              <a:rPr lang="en-GB" sz="1400"/>
              <a:t>Implementing your Neural Network in special hardware can entail a substantial investment of your time and money:   </a:t>
            </a:r>
          </a:p>
          <a:p>
            <a:pPr lvl="1"/>
            <a:r>
              <a:rPr lang="en-GB" sz="1200"/>
              <a:t>the cost of the hardware </a:t>
            </a:r>
          </a:p>
          <a:p>
            <a:pPr lvl="1"/>
            <a:r>
              <a:rPr lang="en-GB" sz="1200"/>
              <a:t>cost of the software to execute on the hardware  </a:t>
            </a:r>
          </a:p>
          <a:p>
            <a:pPr lvl="1"/>
            <a:r>
              <a:rPr lang="en-GB" sz="1200"/>
              <a:t>time and effort to climb the learning curve to master the use of the hardware and software. </a:t>
            </a:r>
          </a:p>
          <a:p>
            <a:r>
              <a:rPr lang="en-GB" sz="1400"/>
              <a:t>Before making this investment, you would like to be sure it is worth it. </a:t>
            </a:r>
          </a:p>
          <a:p>
            <a:r>
              <a:rPr lang="en-GB" sz="1400"/>
              <a:t>A scan of applications in a typical NNW conference proceedings will show that many, if not most, use feedforward networks with 10-100 inputs, 10-100 hidden units, and 1-10 output units. </a:t>
            </a:r>
          </a:p>
          <a:p>
            <a:r>
              <a:rPr lang="en-GB" sz="1400"/>
              <a:t>A forward pass through networks of this size will run in millisecs on a Pentium. </a:t>
            </a:r>
          </a:p>
          <a:p>
            <a:r>
              <a:rPr lang="en-GB" sz="1400"/>
              <a:t>Training may take overnight but if only done once or occasionally, this is not usually a problem. </a:t>
            </a:r>
          </a:p>
          <a:p>
            <a:r>
              <a:rPr lang="en-GB" sz="1400"/>
              <a:t>Most applications involve a number of steps, many not NNW related, that cannot be made parallel. So Amdahl's law limits the overall speedup from your special hardware. </a:t>
            </a:r>
          </a:p>
          <a:p>
            <a:r>
              <a:rPr lang="en-GB" sz="1400"/>
              <a:t>Intel 86 series chips and other von Neuman processors have grown rapidly in speed, plus one can take advantage of huge amount of readily available software.   </a:t>
            </a:r>
          </a:p>
          <a:p>
            <a:r>
              <a:rPr lang="en-GB" sz="1400"/>
              <a:t>One quickly begins to see why the business of Neural Network hardware has not boomed the way some in the field expected back in the 1980's. </a:t>
            </a:r>
          </a:p>
          <a:p>
            <a:endParaRPr lang="en-GB" sz="1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A561DE09-4284-42C3-8957-AC8B2427AABE}" type="slidenum">
              <a:rPr lang="en-GB"/>
              <a:pPr/>
              <a:t>45</a:t>
            </a:fld>
            <a:endParaRPr lang="en-GB"/>
          </a:p>
        </p:txBody>
      </p:sp>
      <p:sp>
        <p:nvSpPr>
          <p:cNvPr id="51202" name="Rectangle 1026"/>
          <p:cNvSpPr>
            <a:spLocks noGrp="1" noChangeArrowheads="1"/>
          </p:cNvSpPr>
          <p:nvPr>
            <p:ph type="title"/>
          </p:nvPr>
        </p:nvSpPr>
        <p:spPr/>
        <p:txBody>
          <a:bodyPr/>
          <a:lstStyle/>
          <a:p>
            <a:r>
              <a:rPr lang="en-GB"/>
              <a:t>Applications</a:t>
            </a:r>
            <a:br>
              <a:rPr lang="en-GB"/>
            </a:br>
            <a:r>
              <a:rPr lang="en-GB"/>
              <a:t>of Hardware NNWs</a:t>
            </a:r>
          </a:p>
        </p:txBody>
      </p:sp>
      <p:sp>
        <p:nvSpPr>
          <p:cNvPr id="51203" name="Rectangle 1027"/>
          <p:cNvSpPr>
            <a:spLocks noGrp="1" noChangeArrowheads="1"/>
          </p:cNvSpPr>
          <p:nvPr>
            <p:ph type="body" idx="1"/>
          </p:nvPr>
        </p:nvSpPr>
        <p:spPr>
          <a:xfrm>
            <a:off x="914400" y="2914650"/>
            <a:ext cx="5802313" cy="6305550"/>
          </a:xfrm>
        </p:spPr>
        <p:txBody>
          <a:bodyPr/>
          <a:lstStyle/>
          <a:p>
            <a:pPr indent="38100">
              <a:buFont typeface="Wingdings" pitchFamily="2" charset="2"/>
              <a:buNone/>
            </a:pPr>
            <a:r>
              <a:rPr lang="en-GB" sz="1800"/>
              <a:t>While not yet as successful as NNWs in software, there are in fact hardware NNW's hard at work in the real world. For example: </a:t>
            </a:r>
          </a:p>
          <a:p>
            <a:pPr indent="38100"/>
            <a:r>
              <a:rPr lang="en-GB" sz="1800"/>
              <a:t>OCR (Optical Character Recognition) </a:t>
            </a:r>
          </a:p>
          <a:p>
            <a:pPr marL="857250" lvl="1"/>
            <a:r>
              <a:rPr lang="en-GB" sz="1600"/>
              <a:t>Adaptive Solutions high volume form and image capture systems. </a:t>
            </a:r>
          </a:p>
          <a:p>
            <a:pPr marL="857250" lvl="1"/>
            <a:r>
              <a:rPr lang="en-GB" sz="1600"/>
              <a:t>Ligature Ltd. OCR-on-a-Chip </a:t>
            </a:r>
          </a:p>
          <a:p>
            <a:pPr indent="38100"/>
            <a:r>
              <a:rPr lang="en-GB" sz="1800"/>
              <a:t>Voice Recognition </a:t>
            </a:r>
          </a:p>
          <a:p>
            <a:pPr marL="857250" lvl="1"/>
            <a:r>
              <a:rPr lang="en-GB" sz="1600"/>
              <a:t>Sensory Inc. RSC Microcontrollers and ASSP speech recognition specific chips. </a:t>
            </a:r>
          </a:p>
          <a:p>
            <a:pPr indent="38100"/>
            <a:r>
              <a:rPr lang="en-GB" sz="1800"/>
              <a:t>Traffic Monitoring </a:t>
            </a:r>
          </a:p>
          <a:p>
            <a:pPr marL="857250" lvl="1"/>
            <a:r>
              <a:rPr lang="en-GB" sz="1600"/>
              <a:t>Nestor TrafficVision Systems </a:t>
            </a:r>
          </a:p>
          <a:p>
            <a:pPr indent="38100"/>
            <a:r>
              <a:rPr lang="en-GB" sz="1800"/>
              <a:t>High Energy Physics </a:t>
            </a:r>
          </a:p>
          <a:p>
            <a:pPr marL="857250" lvl="1"/>
            <a:r>
              <a:rPr lang="en-GB" sz="1600"/>
              <a:t>Online data filter at H1 electon-proton collider experiment in Hamburg using Adaptive Solutions CNAPS boards. </a:t>
            </a:r>
          </a:p>
          <a:p>
            <a:pPr indent="38100">
              <a:buFont typeface="Wingdings" pitchFamily="2" charset="2"/>
              <a:buNone/>
            </a:pPr>
            <a:endParaRPr lang="en-GB" sz="1800"/>
          </a:p>
          <a:p>
            <a:pPr indent="38100">
              <a:buFont typeface="Wingdings" pitchFamily="2" charset="2"/>
              <a:buNone/>
            </a:pPr>
            <a:r>
              <a:rPr lang="en-GB" sz="1800"/>
              <a:t>However, most NNW applications today are still run with conventional software simulation on PC's and workstations with no special hardware add-ons.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40868C8B-F44F-4401-8C99-7561C15DE5C9}" type="slidenum">
              <a:rPr lang="en-GB"/>
              <a:pPr/>
              <a:t>46</a:t>
            </a:fld>
            <a:endParaRPr lang="en-GB"/>
          </a:p>
        </p:txBody>
      </p:sp>
      <p:sp>
        <p:nvSpPr>
          <p:cNvPr id="48130" name="Rectangle 2"/>
          <p:cNvSpPr>
            <a:spLocks noGrp="1" noChangeArrowheads="1"/>
          </p:cNvSpPr>
          <p:nvPr>
            <p:ph type="title"/>
          </p:nvPr>
        </p:nvSpPr>
        <p:spPr/>
        <p:txBody>
          <a:bodyPr/>
          <a:lstStyle/>
          <a:p>
            <a:r>
              <a:rPr lang="en-GB" b="1"/>
              <a:t>NNets in VLSI</a:t>
            </a:r>
          </a:p>
        </p:txBody>
      </p:sp>
      <p:sp>
        <p:nvSpPr>
          <p:cNvPr id="48131" name="Rectangle 3"/>
          <p:cNvSpPr>
            <a:spLocks noGrp="1" noChangeArrowheads="1"/>
          </p:cNvSpPr>
          <p:nvPr>
            <p:ph type="body" idx="1"/>
          </p:nvPr>
        </p:nvSpPr>
        <p:spPr>
          <a:xfrm>
            <a:off x="887413" y="4724400"/>
            <a:ext cx="5829300" cy="4133850"/>
          </a:xfrm>
        </p:spPr>
        <p:txBody>
          <a:bodyPr/>
          <a:lstStyle/>
          <a:p>
            <a:pPr>
              <a:lnSpc>
                <a:spcPct val="90000"/>
              </a:lnSpc>
            </a:pPr>
            <a:r>
              <a:rPr lang="en-GB"/>
              <a:t>Digital </a:t>
            </a:r>
          </a:p>
          <a:p>
            <a:pPr>
              <a:lnSpc>
                <a:spcPct val="90000"/>
              </a:lnSpc>
            </a:pPr>
            <a:r>
              <a:rPr lang="en-GB"/>
              <a:t>Slice Architectures </a:t>
            </a:r>
          </a:p>
          <a:p>
            <a:pPr lvl="1">
              <a:lnSpc>
                <a:spcPct val="90000"/>
              </a:lnSpc>
            </a:pPr>
            <a:r>
              <a:rPr lang="en-GB"/>
              <a:t>Multi-processor Chips </a:t>
            </a:r>
          </a:p>
          <a:p>
            <a:pPr lvl="1">
              <a:lnSpc>
                <a:spcPct val="90000"/>
              </a:lnSpc>
            </a:pPr>
            <a:r>
              <a:rPr lang="en-GB"/>
              <a:t>Radial Basis Functions </a:t>
            </a:r>
          </a:p>
          <a:p>
            <a:pPr lvl="1">
              <a:lnSpc>
                <a:spcPct val="90000"/>
              </a:lnSpc>
            </a:pPr>
            <a:r>
              <a:rPr lang="en-GB"/>
              <a:t>Other Digital Designs </a:t>
            </a:r>
          </a:p>
          <a:p>
            <a:pPr>
              <a:lnSpc>
                <a:spcPct val="90000"/>
              </a:lnSpc>
            </a:pPr>
            <a:r>
              <a:rPr lang="en-GB"/>
              <a:t>Analog </a:t>
            </a:r>
          </a:p>
          <a:p>
            <a:pPr>
              <a:lnSpc>
                <a:spcPct val="90000"/>
              </a:lnSpc>
            </a:pPr>
            <a:r>
              <a:rPr lang="en-GB"/>
              <a:t>Hybrid</a:t>
            </a:r>
            <a:endParaRPr lang="en-US"/>
          </a:p>
          <a:p>
            <a:pPr>
              <a:lnSpc>
                <a:spcPct val="90000"/>
              </a:lnSpc>
            </a:pPr>
            <a:r>
              <a:rPr lang="en-US"/>
              <a:t>Optical hardware</a:t>
            </a:r>
            <a:r>
              <a:rPr lang="en-GB"/>
              <a:t> </a:t>
            </a:r>
          </a:p>
          <a:p>
            <a:pPr>
              <a:lnSpc>
                <a:spcPct val="90000"/>
              </a:lnSpc>
              <a:buFont typeface="Wingdings" pitchFamily="2" charset="2"/>
              <a:buNone/>
            </a:pPr>
            <a:endParaRPr lang="en-GB"/>
          </a:p>
        </p:txBody>
      </p:sp>
      <p:sp>
        <p:nvSpPr>
          <p:cNvPr id="48132" name="Text Box 4"/>
          <p:cNvSpPr txBox="1">
            <a:spLocks noChangeArrowheads="1"/>
          </p:cNvSpPr>
          <p:nvPr/>
        </p:nvSpPr>
        <p:spPr bwMode="auto">
          <a:xfrm>
            <a:off x="914400" y="2895600"/>
            <a:ext cx="5791200" cy="1720850"/>
          </a:xfrm>
          <a:prstGeom prst="rect">
            <a:avLst/>
          </a:prstGeom>
          <a:noFill/>
          <a:ln w="9525">
            <a:noFill/>
            <a:miter lim="800000"/>
            <a:headEnd/>
            <a:tailEnd/>
          </a:ln>
          <a:effectLst/>
        </p:spPr>
        <p:txBody>
          <a:bodyPr>
            <a:spAutoFit/>
          </a:bodyPr>
          <a:lstStyle/>
          <a:p>
            <a:pPr>
              <a:spcBef>
                <a:spcPct val="50000"/>
              </a:spcBef>
            </a:pPr>
            <a:r>
              <a:rPr lang="en-US" sz="1800"/>
              <a:t>Neural networks are parallel devices, but usually is implement in traditional Von Neuman architectures. There is also exist Hardware implementations of NNs.</a:t>
            </a:r>
            <a:r>
              <a:rPr lang="en-GB" sz="1800"/>
              <a:t>Such hardware includes digital and analog hardware chips, PC accelerator boards, and multi-board neurocomputers</a:t>
            </a:r>
            <a:r>
              <a:rPr lang="en-US" sz="1800"/>
              <a:t>.</a:t>
            </a:r>
            <a:endParaRPr lang="en-GB"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1EAB20F5-8211-491D-8212-ED7C77284528}" type="slidenum">
              <a:rPr lang="en-GB"/>
              <a:pPr/>
              <a:t>47</a:t>
            </a:fld>
            <a:endParaRPr lang="en-GB"/>
          </a:p>
        </p:txBody>
      </p:sp>
      <p:sp>
        <p:nvSpPr>
          <p:cNvPr id="52226" name="Rectangle 1026"/>
          <p:cNvSpPr>
            <a:spLocks noGrp="1" noChangeArrowheads="1"/>
          </p:cNvSpPr>
          <p:nvPr>
            <p:ph type="title"/>
          </p:nvPr>
        </p:nvSpPr>
        <p:spPr/>
        <p:txBody>
          <a:bodyPr/>
          <a:lstStyle/>
          <a:p>
            <a:r>
              <a:rPr lang="en-US"/>
              <a:t>NNW Features</a:t>
            </a:r>
            <a:endParaRPr lang="en-GB"/>
          </a:p>
        </p:txBody>
      </p:sp>
      <p:sp>
        <p:nvSpPr>
          <p:cNvPr id="52227" name="Rectangle 1027"/>
          <p:cNvSpPr>
            <a:spLocks noGrp="1" noChangeArrowheads="1"/>
          </p:cNvSpPr>
          <p:nvPr>
            <p:ph type="body" idx="1"/>
          </p:nvPr>
        </p:nvSpPr>
        <p:spPr/>
        <p:txBody>
          <a:bodyPr/>
          <a:lstStyle/>
          <a:p>
            <a:pPr>
              <a:lnSpc>
                <a:spcPct val="90000"/>
              </a:lnSpc>
            </a:pPr>
            <a:r>
              <a:rPr lang="en-GB" sz="2400"/>
              <a:t>Neural Network architecture(s)   </a:t>
            </a:r>
          </a:p>
          <a:p>
            <a:pPr>
              <a:lnSpc>
                <a:spcPct val="90000"/>
              </a:lnSpc>
            </a:pPr>
            <a:r>
              <a:rPr lang="en-GB" sz="2400"/>
              <a:t>Programmable or hardwired network(s) </a:t>
            </a:r>
          </a:p>
          <a:p>
            <a:pPr>
              <a:lnSpc>
                <a:spcPct val="90000"/>
              </a:lnSpc>
            </a:pPr>
            <a:r>
              <a:rPr lang="en-GB" sz="2400"/>
              <a:t>On-chip learning or chip-in-the-loop training </a:t>
            </a:r>
          </a:p>
          <a:p>
            <a:pPr>
              <a:lnSpc>
                <a:spcPct val="90000"/>
              </a:lnSpc>
            </a:pPr>
            <a:r>
              <a:rPr lang="en-GB" sz="2400"/>
              <a:t>Low, medium or high number of parallel processing elements (PE's) </a:t>
            </a:r>
          </a:p>
          <a:p>
            <a:pPr>
              <a:lnSpc>
                <a:spcPct val="90000"/>
              </a:lnSpc>
            </a:pPr>
            <a:r>
              <a:rPr lang="en-GB" sz="2400"/>
              <a:t>Maximum network size. </a:t>
            </a:r>
          </a:p>
          <a:p>
            <a:pPr>
              <a:lnSpc>
                <a:spcPct val="90000"/>
              </a:lnSpc>
            </a:pPr>
            <a:r>
              <a:rPr lang="en-GB" sz="2400"/>
              <a:t>Can chips be chained together to increase network size. </a:t>
            </a:r>
          </a:p>
          <a:p>
            <a:pPr>
              <a:lnSpc>
                <a:spcPct val="90000"/>
              </a:lnSpc>
            </a:pPr>
            <a:r>
              <a:rPr lang="en-GB" sz="2400"/>
              <a:t>Bits of precision (estimate for analog) </a:t>
            </a:r>
          </a:p>
          <a:p>
            <a:pPr>
              <a:lnSpc>
                <a:spcPct val="90000"/>
              </a:lnSpc>
            </a:pPr>
            <a:r>
              <a:rPr lang="en-GB" sz="2400"/>
              <a:t>Transfer function on-chip or off-chip, e.g. in lookup table (LUT). </a:t>
            </a:r>
          </a:p>
          <a:p>
            <a:pPr>
              <a:lnSpc>
                <a:spcPct val="90000"/>
              </a:lnSpc>
            </a:pPr>
            <a:r>
              <a:rPr lang="en-GB" sz="2400"/>
              <a:t>Accumulator size in bits. </a:t>
            </a:r>
          </a:p>
          <a:p>
            <a:pPr>
              <a:lnSpc>
                <a:spcPct val="90000"/>
              </a:lnSpc>
            </a:pPr>
            <a:r>
              <a:rPr lang="en-GB" sz="2400"/>
              <a:t>Expensive or cheap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5D7458D3-73F8-4192-A922-D5F52379D0AF}" type="slidenum">
              <a:rPr lang="en-GB"/>
              <a:pPr/>
              <a:t>48</a:t>
            </a:fld>
            <a:endParaRPr lang="en-GB"/>
          </a:p>
        </p:txBody>
      </p:sp>
      <p:sp>
        <p:nvSpPr>
          <p:cNvPr id="53250" name="Rectangle 2"/>
          <p:cNvSpPr>
            <a:spLocks noGrp="1" noChangeArrowheads="1"/>
          </p:cNvSpPr>
          <p:nvPr>
            <p:ph type="title"/>
          </p:nvPr>
        </p:nvSpPr>
        <p:spPr/>
        <p:txBody>
          <a:bodyPr/>
          <a:lstStyle/>
          <a:p>
            <a:r>
              <a:rPr lang="en-GB"/>
              <a:t>NeuroComputers</a:t>
            </a:r>
          </a:p>
        </p:txBody>
      </p:sp>
      <p:sp>
        <p:nvSpPr>
          <p:cNvPr id="53251" name="Rectangle 3"/>
          <p:cNvSpPr>
            <a:spLocks noGrp="1" noChangeArrowheads="1"/>
          </p:cNvSpPr>
          <p:nvPr>
            <p:ph type="body" idx="1"/>
          </p:nvPr>
        </p:nvSpPr>
        <p:spPr/>
        <p:txBody>
          <a:bodyPr/>
          <a:lstStyle/>
          <a:p>
            <a:pPr>
              <a:lnSpc>
                <a:spcPct val="90000"/>
              </a:lnSpc>
            </a:pPr>
            <a:r>
              <a:rPr lang="en-GB" sz="2000" b="1"/>
              <a:t>Neurocomputers are defined here as standalone systems with elaborate hardware and software.</a:t>
            </a:r>
            <a:r>
              <a:rPr lang="en-GB" sz="2000"/>
              <a:t> </a:t>
            </a:r>
          </a:p>
          <a:p>
            <a:pPr>
              <a:lnSpc>
                <a:spcPct val="90000"/>
              </a:lnSpc>
            </a:pPr>
            <a:r>
              <a:rPr lang="en-GB" sz="2800" b="1"/>
              <a:t>Examples</a:t>
            </a:r>
            <a:r>
              <a:rPr lang="en-GB" sz="2800" b="1">
                <a:solidFill>
                  <a:srgbClr val="000099"/>
                </a:solidFill>
              </a:rPr>
              <a:t>:</a:t>
            </a:r>
            <a:endParaRPr lang="en-US" sz="2800" b="1">
              <a:solidFill>
                <a:srgbClr val="000099"/>
              </a:solidFill>
            </a:endParaRPr>
          </a:p>
          <a:p>
            <a:pPr lvl="1">
              <a:lnSpc>
                <a:spcPct val="90000"/>
              </a:lnSpc>
            </a:pPr>
            <a:r>
              <a:rPr lang="en-US" sz="2000" b="1">
                <a:solidFill>
                  <a:srgbClr val="000099"/>
                </a:solidFill>
              </a:rPr>
              <a:t>Siemens Synapse 1 Neurocomputer:</a:t>
            </a:r>
            <a:r>
              <a:rPr lang="en-US" sz="2400" b="1">
                <a:solidFill>
                  <a:srgbClr val="000099"/>
                </a:solidFill>
              </a:rPr>
              <a:t> </a:t>
            </a:r>
          </a:p>
          <a:p>
            <a:pPr lvl="2">
              <a:lnSpc>
                <a:spcPct val="90000"/>
              </a:lnSpc>
            </a:pPr>
            <a:r>
              <a:rPr lang="en-GB" sz="1200" b="1"/>
              <a:t>Uses 8 of the </a:t>
            </a:r>
            <a:r>
              <a:rPr lang="en-GB" sz="1200" b="1">
                <a:hlinkClick r:id="rId2"/>
              </a:rPr>
              <a:t>MA-16</a:t>
            </a:r>
            <a:r>
              <a:rPr lang="en-GB" sz="1200" b="1"/>
              <a:t> systolic array chips. </a:t>
            </a:r>
            <a:r>
              <a:rPr lang="en-GB" sz="1200"/>
              <a:t> </a:t>
            </a:r>
          </a:p>
          <a:p>
            <a:pPr lvl="2">
              <a:lnSpc>
                <a:spcPct val="90000"/>
              </a:lnSpc>
            </a:pPr>
            <a:r>
              <a:rPr lang="en-GB" sz="1200" b="1"/>
              <a:t>It resides in its own cabinet and communicates via ethernet to a host workstation.</a:t>
            </a:r>
            <a:r>
              <a:rPr lang="en-GB" sz="1200"/>
              <a:t> </a:t>
            </a:r>
          </a:p>
          <a:p>
            <a:pPr lvl="2">
              <a:lnSpc>
                <a:spcPct val="90000"/>
              </a:lnSpc>
            </a:pPr>
            <a:r>
              <a:rPr lang="en-GB" sz="1200" b="1"/>
              <a:t>Peak performance of 3.2 billion multiplications (16-bit x 16-bit) and additions (48-bit) per sec. at 25MHz clock rate.</a:t>
            </a:r>
            <a:r>
              <a:rPr lang="en-GB" sz="1200"/>
              <a:t> </a:t>
            </a:r>
            <a:endParaRPr lang="en-US" sz="1200"/>
          </a:p>
          <a:p>
            <a:pPr lvl="1">
              <a:lnSpc>
                <a:spcPct val="90000"/>
              </a:lnSpc>
            </a:pPr>
            <a:r>
              <a:rPr lang="en-GB" sz="2400"/>
              <a:t> </a:t>
            </a:r>
            <a:r>
              <a:rPr lang="en-US" sz="2400"/>
              <a:t>	</a:t>
            </a:r>
            <a:r>
              <a:rPr lang="en-GB" sz="2000" b="1">
                <a:solidFill>
                  <a:srgbClr val="000099"/>
                </a:solidFill>
              </a:rPr>
              <a:t>Adaptive Solutions</a:t>
            </a:r>
            <a:r>
              <a:rPr lang="en-US" sz="2000" b="1">
                <a:solidFill>
                  <a:srgbClr val="000099"/>
                </a:solidFill>
              </a:rPr>
              <a:t> - </a:t>
            </a:r>
            <a:r>
              <a:rPr lang="en-GB" sz="2000" b="1">
                <a:solidFill>
                  <a:srgbClr val="000099"/>
                </a:solidFill>
              </a:rPr>
              <a:t>CNAPServer </a:t>
            </a:r>
            <a:r>
              <a:rPr lang="en-US" sz="2000" b="1">
                <a:solidFill>
                  <a:srgbClr val="000099"/>
                </a:solidFill>
              </a:rPr>
              <a:t>  	</a:t>
            </a:r>
            <a:r>
              <a:rPr lang="en-GB" sz="2000" b="1">
                <a:solidFill>
                  <a:srgbClr val="000099"/>
                </a:solidFill>
              </a:rPr>
              <a:t>VME System </a:t>
            </a:r>
            <a:endParaRPr lang="en-US" sz="2400"/>
          </a:p>
          <a:p>
            <a:pPr lvl="2">
              <a:lnSpc>
                <a:spcPct val="90000"/>
              </a:lnSpc>
            </a:pPr>
            <a:r>
              <a:rPr lang="en-GB" sz="2000"/>
              <a:t>VME boards in a custom cabinet run from a UNIX host via an ethernet link. </a:t>
            </a:r>
          </a:p>
          <a:p>
            <a:pPr lvl="2">
              <a:lnSpc>
                <a:spcPct val="90000"/>
              </a:lnSpc>
            </a:pPr>
            <a:r>
              <a:rPr lang="en-GB" sz="2000"/>
              <a:t>Boards come with 1 to 4 chips and up to two boards to give a total of 512 PE's.  </a:t>
            </a:r>
          </a:p>
          <a:p>
            <a:pPr lvl="2">
              <a:lnSpc>
                <a:spcPct val="90000"/>
              </a:lnSpc>
            </a:pPr>
            <a:r>
              <a:rPr lang="en-GB" sz="2000"/>
              <a:t>Software includes a C-language library, assembler, compiler, and a package of NN algorithms.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C549283D-8A72-431E-BA99-27E861A9BFD7}" type="slidenum">
              <a:rPr lang="en-GB"/>
              <a:pPr/>
              <a:t>49</a:t>
            </a:fld>
            <a:endParaRPr lang="en-GB"/>
          </a:p>
        </p:txBody>
      </p:sp>
      <p:sp>
        <p:nvSpPr>
          <p:cNvPr id="55298" name="Rectangle 1026"/>
          <p:cNvSpPr>
            <a:spLocks noGrp="1" noChangeArrowheads="1"/>
          </p:cNvSpPr>
          <p:nvPr>
            <p:ph type="title"/>
          </p:nvPr>
        </p:nvSpPr>
        <p:spPr/>
        <p:txBody>
          <a:bodyPr/>
          <a:lstStyle/>
          <a:p>
            <a:r>
              <a:rPr lang="en-GB"/>
              <a:t>Analog &amp; Hybrid</a:t>
            </a:r>
            <a:br>
              <a:rPr lang="en-GB"/>
            </a:br>
            <a:r>
              <a:rPr lang="en-GB"/>
              <a:t>NNW Chips</a:t>
            </a:r>
          </a:p>
        </p:txBody>
      </p:sp>
      <p:sp>
        <p:nvSpPr>
          <p:cNvPr id="55299" name="Rectangle 1027"/>
          <p:cNvSpPr>
            <a:spLocks noGrp="1" noChangeArrowheads="1"/>
          </p:cNvSpPr>
          <p:nvPr>
            <p:ph type="body" idx="1"/>
          </p:nvPr>
        </p:nvSpPr>
        <p:spPr/>
        <p:txBody>
          <a:bodyPr/>
          <a:lstStyle/>
          <a:p>
            <a:pPr>
              <a:lnSpc>
                <a:spcPct val="90000"/>
              </a:lnSpc>
            </a:pPr>
            <a:r>
              <a:rPr lang="en-GB" sz="2000"/>
              <a:t>Analog advantages:</a:t>
            </a:r>
          </a:p>
          <a:p>
            <a:pPr lvl="1">
              <a:lnSpc>
                <a:spcPct val="90000"/>
              </a:lnSpc>
            </a:pPr>
            <a:r>
              <a:rPr lang="en-GB" sz="1800"/>
              <a:t>Exploit physical properties to do network operations, thereby obtain high speed and densities.</a:t>
            </a:r>
          </a:p>
          <a:p>
            <a:pPr lvl="1">
              <a:lnSpc>
                <a:spcPct val="90000"/>
              </a:lnSpc>
            </a:pPr>
            <a:r>
              <a:rPr lang="en-GB" sz="1800"/>
              <a:t>A common output line, for example, can sum current outputs from synapses to sum the neuron inputs.</a:t>
            </a:r>
          </a:p>
          <a:p>
            <a:pPr>
              <a:lnSpc>
                <a:spcPct val="90000"/>
              </a:lnSpc>
            </a:pPr>
            <a:r>
              <a:rPr lang="en-GB" sz="2000"/>
              <a:t>Analog disadvantages</a:t>
            </a:r>
          </a:p>
          <a:p>
            <a:pPr lvl="1">
              <a:lnSpc>
                <a:spcPct val="90000"/>
              </a:lnSpc>
            </a:pPr>
            <a:r>
              <a:rPr lang="en-GB" sz="1800"/>
              <a:t>Design can be very difficult because of the need to compensate for variations in manufacturing, in temperature, etc. </a:t>
            </a:r>
          </a:p>
          <a:p>
            <a:pPr lvl="1">
              <a:lnSpc>
                <a:spcPct val="90000"/>
              </a:lnSpc>
            </a:pPr>
            <a:r>
              <a:rPr lang="en-GB" sz="1800"/>
              <a:t>Analog weight storage complicated, especially if non-volatility required.</a:t>
            </a:r>
          </a:p>
          <a:p>
            <a:pPr lvl="1">
              <a:lnSpc>
                <a:spcPct val="90000"/>
              </a:lnSpc>
            </a:pPr>
            <a:r>
              <a:rPr lang="en-GB" sz="1800"/>
              <a:t>Weight*input must be linear over a wide range.</a:t>
            </a:r>
          </a:p>
          <a:p>
            <a:pPr>
              <a:lnSpc>
                <a:spcPct val="90000"/>
              </a:lnSpc>
            </a:pPr>
            <a:r>
              <a:rPr lang="en-GB" sz="2000"/>
              <a:t>Hybrids combine digital and analog technology to attempt to get the best of both. Variations include:</a:t>
            </a:r>
          </a:p>
          <a:p>
            <a:pPr lvl="1">
              <a:lnSpc>
                <a:spcPct val="90000"/>
              </a:lnSpc>
            </a:pPr>
            <a:r>
              <a:rPr lang="en-GB" sz="1800"/>
              <a:t>Internal processing analog for speed but weights set digitally, e.g. capacitors refreshed periodically with DAC's.</a:t>
            </a:r>
          </a:p>
          <a:p>
            <a:pPr lvl="1">
              <a:lnSpc>
                <a:spcPct val="90000"/>
              </a:lnSpc>
            </a:pPr>
            <a:r>
              <a:rPr lang="en-GB" sz="1800"/>
              <a:t>Pulse networks use rate or widths of pulses to emulate amplitude of I/O and weights.</a:t>
            </a:r>
            <a:r>
              <a:rPr lang="en-GB" sz="240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99BA62C6-A4DE-47AC-B2FE-5009E05F79CB}" type="slidenum">
              <a:rPr lang="en-GB"/>
              <a:pPr/>
              <a:t>5</a:t>
            </a:fld>
            <a:endParaRPr lang="en-GB"/>
          </a:p>
        </p:txBody>
      </p:sp>
      <p:sp>
        <p:nvSpPr>
          <p:cNvPr id="19458" name="Rectangle 1026"/>
          <p:cNvSpPr>
            <a:spLocks noGrp="1" noChangeArrowheads="1"/>
          </p:cNvSpPr>
          <p:nvPr>
            <p:ph type="title"/>
          </p:nvPr>
        </p:nvSpPr>
        <p:spPr/>
        <p:txBody>
          <a:bodyPr/>
          <a:lstStyle/>
          <a:p>
            <a:r>
              <a:rPr lang="en-US"/>
              <a:t>Applications off NNs</a:t>
            </a:r>
            <a:endParaRPr lang="en-GB"/>
          </a:p>
        </p:txBody>
      </p:sp>
      <p:sp>
        <p:nvSpPr>
          <p:cNvPr id="19459" name="Rectangle 1027"/>
          <p:cNvSpPr>
            <a:spLocks noGrp="1" noChangeArrowheads="1"/>
          </p:cNvSpPr>
          <p:nvPr>
            <p:ph type="body" idx="1"/>
          </p:nvPr>
        </p:nvSpPr>
        <p:spPr/>
        <p:txBody>
          <a:bodyPr/>
          <a:lstStyle/>
          <a:p>
            <a:r>
              <a:rPr lang="en-GB" sz="1600" b="1"/>
              <a:t>classification</a:t>
            </a:r>
            <a:r>
              <a:rPr lang="en-GB" sz="1600"/>
              <a:t> </a:t>
            </a:r>
          </a:p>
          <a:p>
            <a:pPr lvl="2">
              <a:buSzPct val="60000"/>
              <a:buFont typeface="Wingdings" pitchFamily="2" charset="2"/>
              <a:buNone/>
            </a:pPr>
            <a:r>
              <a:rPr lang="en-US" sz="1400"/>
              <a:t>	</a:t>
            </a:r>
            <a:r>
              <a:rPr lang="en-GB" sz="1400">
                <a:solidFill>
                  <a:schemeClr val="tx2"/>
                </a:solidFill>
              </a:rPr>
              <a:t>in marketing</a:t>
            </a:r>
            <a:r>
              <a:rPr lang="en-GB" sz="1400"/>
              <a:t>: consumer spending pattern classification </a:t>
            </a:r>
          </a:p>
          <a:p>
            <a:pPr lvl="2">
              <a:buSzPct val="60000"/>
              <a:buFont typeface="Wingdings" pitchFamily="2" charset="2"/>
              <a:buNone/>
            </a:pPr>
            <a:r>
              <a:rPr lang="en-US" sz="1400"/>
              <a:t>	</a:t>
            </a:r>
            <a:r>
              <a:rPr lang="en-GB" sz="1400">
                <a:solidFill>
                  <a:schemeClr val="tx2"/>
                </a:solidFill>
              </a:rPr>
              <a:t>In defence</a:t>
            </a:r>
            <a:r>
              <a:rPr lang="en-GB" sz="1400"/>
              <a:t>: radar and sonar image classification </a:t>
            </a:r>
          </a:p>
          <a:p>
            <a:pPr lvl="2">
              <a:buSzPct val="60000"/>
              <a:buFont typeface="Wingdings" pitchFamily="2" charset="2"/>
              <a:buNone/>
            </a:pPr>
            <a:r>
              <a:rPr lang="en-US" sz="1400"/>
              <a:t>	</a:t>
            </a:r>
            <a:r>
              <a:rPr lang="en-US" sz="1400">
                <a:solidFill>
                  <a:schemeClr val="tx2"/>
                </a:solidFill>
              </a:rPr>
              <a:t>I</a:t>
            </a:r>
            <a:r>
              <a:rPr lang="en-GB" sz="1400">
                <a:solidFill>
                  <a:schemeClr val="tx2"/>
                </a:solidFill>
              </a:rPr>
              <a:t>n agriculture &amp; fishing</a:t>
            </a:r>
            <a:r>
              <a:rPr lang="en-GB" sz="1400"/>
              <a:t>: fruit and catch grading </a:t>
            </a:r>
          </a:p>
          <a:p>
            <a:pPr lvl="2">
              <a:buSzPct val="60000"/>
              <a:buFont typeface="Wingdings" pitchFamily="2" charset="2"/>
              <a:buNone/>
            </a:pPr>
            <a:r>
              <a:rPr lang="en-US" sz="1400"/>
              <a:t>	</a:t>
            </a:r>
            <a:r>
              <a:rPr lang="en-US" sz="1400">
                <a:solidFill>
                  <a:schemeClr val="tx2"/>
                </a:solidFill>
              </a:rPr>
              <a:t>I</a:t>
            </a:r>
            <a:r>
              <a:rPr lang="en-GB" sz="1400">
                <a:solidFill>
                  <a:schemeClr val="tx2"/>
                </a:solidFill>
              </a:rPr>
              <a:t>n medicine</a:t>
            </a:r>
            <a:r>
              <a:rPr lang="en-GB" sz="1400"/>
              <a:t>: ultrasound and electrocardiogram image classification</a:t>
            </a:r>
            <a:r>
              <a:rPr lang="en-US" sz="1400"/>
              <a:t>, EEGs, medical diagnosis</a:t>
            </a:r>
            <a:r>
              <a:rPr lang="en-GB" sz="1400"/>
              <a:t> </a:t>
            </a:r>
          </a:p>
          <a:p>
            <a:r>
              <a:rPr lang="en-GB" sz="1600" b="1"/>
              <a:t>recognition and identification</a:t>
            </a:r>
            <a:r>
              <a:rPr lang="en-GB" sz="1600"/>
              <a:t> </a:t>
            </a:r>
          </a:p>
          <a:p>
            <a:pPr lvl="2">
              <a:buSzPct val="60000"/>
              <a:buFont typeface="Wingdings" pitchFamily="2" charset="2"/>
              <a:buNone/>
            </a:pPr>
            <a:r>
              <a:rPr lang="en-US" sz="1400"/>
              <a:t>	</a:t>
            </a:r>
            <a:r>
              <a:rPr lang="en-US" sz="1400">
                <a:solidFill>
                  <a:schemeClr val="tx2"/>
                </a:solidFill>
              </a:rPr>
              <a:t>I</a:t>
            </a:r>
            <a:r>
              <a:rPr lang="en-GB" sz="1400">
                <a:solidFill>
                  <a:schemeClr val="tx2"/>
                </a:solidFill>
              </a:rPr>
              <a:t>n general computing and telecommunications</a:t>
            </a:r>
            <a:r>
              <a:rPr lang="en-GB" sz="1400"/>
              <a:t>: speech, vision and</a:t>
            </a:r>
            <a:r>
              <a:rPr lang="en-US" sz="1400"/>
              <a:t> </a:t>
            </a:r>
            <a:r>
              <a:rPr lang="en-GB" sz="1400"/>
              <a:t>handwriting recognition </a:t>
            </a:r>
          </a:p>
          <a:p>
            <a:pPr lvl="2">
              <a:buSzPct val="60000"/>
              <a:buFont typeface="Wingdings" pitchFamily="2" charset="2"/>
              <a:buNone/>
            </a:pPr>
            <a:r>
              <a:rPr lang="en-US" sz="1400"/>
              <a:t>	</a:t>
            </a:r>
            <a:r>
              <a:rPr lang="en-US" sz="1400">
                <a:solidFill>
                  <a:schemeClr val="tx2"/>
                </a:solidFill>
              </a:rPr>
              <a:t>I</a:t>
            </a:r>
            <a:r>
              <a:rPr lang="en-GB" sz="1400">
                <a:solidFill>
                  <a:schemeClr val="tx2"/>
                </a:solidFill>
              </a:rPr>
              <a:t>n finance</a:t>
            </a:r>
            <a:r>
              <a:rPr lang="en-GB" sz="1400"/>
              <a:t>: signature verification and bank note verification </a:t>
            </a:r>
          </a:p>
          <a:p>
            <a:r>
              <a:rPr lang="en-GB" sz="1600" b="1"/>
              <a:t>assessment</a:t>
            </a:r>
            <a:r>
              <a:rPr lang="en-GB" sz="1600"/>
              <a:t> </a:t>
            </a:r>
          </a:p>
          <a:p>
            <a:pPr lvl="1">
              <a:buClr>
                <a:schemeClr val="folHlink"/>
              </a:buClr>
              <a:buSzPct val="60000"/>
              <a:buFont typeface="Wingdings" pitchFamily="2" charset="2"/>
              <a:buNone/>
            </a:pPr>
            <a:r>
              <a:rPr lang="en-US" sz="1600"/>
              <a:t>	</a:t>
            </a:r>
            <a:r>
              <a:rPr lang="en-US" sz="1600">
                <a:solidFill>
                  <a:schemeClr val="tx2"/>
                </a:solidFill>
              </a:rPr>
              <a:t>I</a:t>
            </a:r>
            <a:r>
              <a:rPr lang="en-GB" sz="1600">
                <a:solidFill>
                  <a:schemeClr val="tx2"/>
                </a:solidFill>
              </a:rPr>
              <a:t>n </a:t>
            </a:r>
            <a:r>
              <a:rPr lang="en-GB" sz="1400">
                <a:solidFill>
                  <a:schemeClr val="tx2"/>
                </a:solidFill>
              </a:rPr>
              <a:t>engineering</a:t>
            </a:r>
            <a:r>
              <a:rPr lang="en-GB" sz="1400"/>
              <a:t>: product inspection monitoring and control </a:t>
            </a:r>
          </a:p>
          <a:p>
            <a:pPr lvl="1">
              <a:buClr>
                <a:schemeClr val="folHlink"/>
              </a:buClr>
              <a:buSzPct val="60000"/>
              <a:buFont typeface="Wingdings" pitchFamily="2" charset="2"/>
              <a:buNone/>
            </a:pPr>
            <a:r>
              <a:rPr lang="en-US" sz="1400"/>
              <a:t>	</a:t>
            </a:r>
            <a:r>
              <a:rPr lang="en-US" sz="1400">
                <a:solidFill>
                  <a:schemeClr val="tx2"/>
                </a:solidFill>
              </a:rPr>
              <a:t>I</a:t>
            </a:r>
            <a:r>
              <a:rPr lang="en-GB" sz="1400">
                <a:solidFill>
                  <a:schemeClr val="tx2"/>
                </a:solidFill>
              </a:rPr>
              <a:t>n defence</a:t>
            </a:r>
            <a:r>
              <a:rPr lang="en-GB" sz="1400"/>
              <a:t>: target tracking </a:t>
            </a:r>
          </a:p>
          <a:p>
            <a:pPr lvl="1">
              <a:buClr>
                <a:schemeClr val="folHlink"/>
              </a:buClr>
              <a:buSzPct val="60000"/>
              <a:buFont typeface="Wingdings" pitchFamily="2" charset="2"/>
              <a:buNone/>
            </a:pPr>
            <a:r>
              <a:rPr lang="en-US" sz="1400"/>
              <a:t>	</a:t>
            </a:r>
            <a:r>
              <a:rPr lang="en-US" sz="1400">
                <a:solidFill>
                  <a:schemeClr val="tx2"/>
                </a:solidFill>
              </a:rPr>
              <a:t>I</a:t>
            </a:r>
            <a:r>
              <a:rPr lang="en-GB" sz="1400">
                <a:solidFill>
                  <a:schemeClr val="tx2"/>
                </a:solidFill>
              </a:rPr>
              <a:t>n security</a:t>
            </a:r>
            <a:r>
              <a:rPr lang="en-GB" sz="1400"/>
              <a:t>: motion detection, surveillance image analysis and fingerprint</a:t>
            </a:r>
            <a:r>
              <a:rPr lang="en-GB" sz="1600"/>
              <a:t> matching </a:t>
            </a:r>
          </a:p>
          <a:p>
            <a:r>
              <a:rPr lang="en-GB" sz="1600" b="1"/>
              <a:t>forecasting and prediction</a:t>
            </a:r>
            <a:r>
              <a:rPr lang="en-GB" sz="1600"/>
              <a:t> </a:t>
            </a:r>
          </a:p>
          <a:p>
            <a:pPr lvl="1">
              <a:buClr>
                <a:schemeClr val="folHlink"/>
              </a:buClr>
              <a:buSzPct val="60000"/>
              <a:buFont typeface="Wingdings" pitchFamily="2" charset="2"/>
              <a:buNone/>
            </a:pPr>
            <a:r>
              <a:rPr lang="en-US" sz="1600"/>
              <a:t>	</a:t>
            </a:r>
            <a:r>
              <a:rPr lang="en-US" sz="1600">
                <a:solidFill>
                  <a:schemeClr val="tx2"/>
                </a:solidFill>
              </a:rPr>
              <a:t>I</a:t>
            </a:r>
            <a:r>
              <a:rPr lang="en-GB" sz="1600">
                <a:solidFill>
                  <a:schemeClr val="tx2"/>
                </a:solidFill>
              </a:rPr>
              <a:t>n finance</a:t>
            </a:r>
            <a:r>
              <a:rPr lang="en-GB" sz="1600"/>
              <a:t>: foreign exchange rate and stock market forecasting </a:t>
            </a:r>
          </a:p>
          <a:p>
            <a:pPr lvl="1">
              <a:buClr>
                <a:schemeClr val="folHlink"/>
              </a:buClr>
              <a:buSzPct val="60000"/>
              <a:buFont typeface="Wingdings" pitchFamily="2" charset="2"/>
              <a:buNone/>
            </a:pPr>
            <a:r>
              <a:rPr lang="en-US" sz="1600"/>
              <a:t>	</a:t>
            </a:r>
            <a:r>
              <a:rPr lang="en-US" sz="1600">
                <a:solidFill>
                  <a:schemeClr val="tx2"/>
                </a:solidFill>
              </a:rPr>
              <a:t>I</a:t>
            </a:r>
            <a:r>
              <a:rPr lang="en-GB" sz="1600">
                <a:solidFill>
                  <a:schemeClr val="tx2"/>
                </a:solidFill>
              </a:rPr>
              <a:t>n agriculture</a:t>
            </a:r>
            <a:r>
              <a:rPr lang="en-GB" sz="1600"/>
              <a:t>: crop yield forecasting </a:t>
            </a:r>
          </a:p>
          <a:p>
            <a:pPr lvl="1">
              <a:buClr>
                <a:schemeClr val="folHlink"/>
              </a:buClr>
              <a:buSzPct val="60000"/>
              <a:buFont typeface="Wingdings" pitchFamily="2" charset="2"/>
              <a:buNone/>
            </a:pPr>
            <a:r>
              <a:rPr lang="en-US" sz="1600"/>
              <a:t>	</a:t>
            </a:r>
            <a:r>
              <a:rPr lang="en-US" sz="1600">
                <a:solidFill>
                  <a:schemeClr val="tx2"/>
                </a:solidFill>
              </a:rPr>
              <a:t>I</a:t>
            </a:r>
            <a:r>
              <a:rPr lang="en-GB" sz="1600">
                <a:solidFill>
                  <a:schemeClr val="tx2"/>
                </a:solidFill>
              </a:rPr>
              <a:t>n marketing</a:t>
            </a:r>
            <a:r>
              <a:rPr lang="en-GB" sz="1600"/>
              <a:t>: sales forecasting </a:t>
            </a:r>
          </a:p>
          <a:p>
            <a:pPr lvl="1">
              <a:buClr>
                <a:schemeClr val="folHlink"/>
              </a:buClr>
              <a:buSzPct val="60000"/>
              <a:buFont typeface="Wingdings" pitchFamily="2" charset="2"/>
              <a:buNone/>
            </a:pPr>
            <a:r>
              <a:rPr lang="en-US" sz="1600"/>
              <a:t>	</a:t>
            </a:r>
            <a:r>
              <a:rPr lang="en-US" sz="1600">
                <a:solidFill>
                  <a:schemeClr val="tx2"/>
                </a:solidFill>
              </a:rPr>
              <a:t>I</a:t>
            </a:r>
            <a:r>
              <a:rPr lang="en-GB" sz="1600">
                <a:solidFill>
                  <a:schemeClr val="tx2"/>
                </a:solidFill>
              </a:rPr>
              <a:t>n meteorology</a:t>
            </a:r>
            <a:r>
              <a:rPr lang="en-GB" sz="1600"/>
              <a:t>: weather prediction </a:t>
            </a:r>
          </a:p>
          <a:p>
            <a:endParaRPr lang="en-GB" sz="1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0A3C0420-5933-4FA1-AA26-81BA82CA6811}" type="slidenum">
              <a:rPr lang="en-GB"/>
              <a:pPr/>
              <a:t>50</a:t>
            </a:fld>
            <a:endParaRPr lang="en-GB"/>
          </a:p>
        </p:txBody>
      </p:sp>
      <p:sp>
        <p:nvSpPr>
          <p:cNvPr id="54274" name="Rectangle 2"/>
          <p:cNvSpPr>
            <a:spLocks noGrp="1" noChangeArrowheads="1"/>
          </p:cNvSpPr>
          <p:nvPr>
            <p:ph type="title"/>
          </p:nvPr>
        </p:nvSpPr>
        <p:spPr/>
        <p:txBody>
          <a:bodyPr/>
          <a:lstStyle/>
          <a:p>
            <a:r>
              <a:rPr lang="en-GB"/>
              <a:t>NNW Accelerator Cards </a:t>
            </a:r>
          </a:p>
        </p:txBody>
      </p:sp>
      <p:sp>
        <p:nvSpPr>
          <p:cNvPr id="54275" name="Rectangle 3"/>
          <p:cNvSpPr>
            <a:spLocks noGrp="1" noChangeArrowheads="1"/>
          </p:cNvSpPr>
          <p:nvPr>
            <p:ph type="body" idx="1"/>
          </p:nvPr>
        </p:nvSpPr>
        <p:spPr/>
        <p:txBody>
          <a:bodyPr/>
          <a:lstStyle/>
          <a:p>
            <a:r>
              <a:rPr lang="en-GB" sz="1400"/>
              <a:t>Another approach to dealing with the PC, is to work with it in partnership.   </a:t>
            </a:r>
          </a:p>
          <a:p>
            <a:r>
              <a:rPr lang="en-GB" sz="1400"/>
              <a:t>Accelerator cards reside in the expansion slots and are used to speed up the NNW computations. </a:t>
            </a:r>
          </a:p>
          <a:p>
            <a:r>
              <a:rPr lang="en-GB" sz="1400"/>
              <a:t>Cheaper than NeuroComputers.   </a:t>
            </a:r>
          </a:p>
          <a:p>
            <a:r>
              <a:rPr lang="en-GB" sz="1400"/>
              <a:t>Usually based on NNW chips but some just use fast digital signal processors (DSP) that do very fast multiple-accumulate operations. </a:t>
            </a:r>
          </a:p>
          <a:p>
            <a:r>
              <a:rPr lang="en-GB" sz="1400">
                <a:solidFill>
                  <a:schemeClr val="hlink"/>
                </a:solidFill>
              </a:rPr>
              <a:t>Examples</a:t>
            </a:r>
            <a:r>
              <a:rPr lang="en-GB" sz="1400"/>
              <a:t>: </a:t>
            </a:r>
            <a:endParaRPr lang="en-GB" sz="1200"/>
          </a:p>
          <a:p>
            <a:pPr lvl="1"/>
            <a:r>
              <a:rPr lang="en-GB" sz="1000">
                <a:solidFill>
                  <a:schemeClr val="folHlink"/>
                </a:solidFill>
              </a:rPr>
              <a:t>IBM ZISC ISA and PCI Cards:</a:t>
            </a:r>
            <a:r>
              <a:rPr lang="en-GB" sz="1000"/>
              <a:t> </a:t>
            </a:r>
          </a:p>
          <a:p>
            <a:pPr lvl="2"/>
            <a:r>
              <a:rPr lang="en-GB" sz="900"/>
              <a:t>ZISC implements a RBF architecture with RCE learning (more ZISC discussion later.) </a:t>
            </a:r>
          </a:p>
          <a:p>
            <a:pPr lvl="2"/>
            <a:r>
              <a:rPr lang="en-GB" sz="900"/>
              <a:t>ISA card holds to 16 ZISC036 chips, giving 576 prototype neurons. </a:t>
            </a:r>
          </a:p>
          <a:p>
            <a:pPr lvl="2"/>
            <a:r>
              <a:rPr lang="en-GB" sz="900"/>
              <a:t>PCI card holds up to 19 chips for 684 prototypes. </a:t>
            </a:r>
          </a:p>
          <a:p>
            <a:pPr lvl="2"/>
            <a:r>
              <a:rPr lang="en-GB" sz="900"/>
              <a:t>PCI card can process 165,000 patterns/sec, where patterns are 64 8-bit element vectors.  </a:t>
            </a:r>
          </a:p>
          <a:p>
            <a:pPr lvl="1"/>
            <a:r>
              <a:rPr lang="en-GB" sz="1000">
                <a:solidFill>
                  <a:schemeClr val="folHlink"/>
                </a:solidFill>
              </a:rPr>
              <a:t>California Scientific CNAPS accelerators:</a:t>
            </a:r>
            <a:r>
              <a:rPr lang="en-GB" sz="1000"/>
              <a:t> </a:t>
            </a:r>
          </a:p>
          <a:p>
            <a:pPr lvl="2"/>
            <a:r>
              <a:rPr lang="en-GB" sz="900"/>
              <a:t>Runs with CalSci's popular BrainMaker NNW software. </a:t>
            </a:r>
          </a:p>
          <a:p>
            <a:pPr lvl="2"/>
            <a:r>
              <a:rPr lang="en-GB" sz="900"/>
              <a:t>With either 4 or 8 chips (16-PE/chip) to give 64 or 128 total PEs. </a:t>
            </a:r>
          </a:p>
          <a:p>
            <a:pPr lvl="2"/>
            <a:r>
              <a:rPr lang="en-GB" sz="900"/>
              <a:t>Up to  2.27GCPS. See their Benchmarks </a:t>
            </a:r>
          </a:p>
          <a:p>
            <a:pPr lvl="2"/>
            <a:r>
              <a:rPr lang="en-GB" sz="900"/>
              <a:t>Speeds can vary depending on transfer speeds of particular machines. </a:t>
            </a:r>
          </a:p>
          <a:p>
            <a:pPr lvl="2"/>
            <a:r>
              <a:rPr lang="en-GB" sz="900"/>
              <a:t>Hardware and software included </a:t>
            </a:r>
          </a:p>
          <a:p>
            <a:pPr lvl="1"/>
            <a:r>
              <a:rPr lang="en-GB" sz="1000">
                <a:solidFill>
                  <a:schemeClr val="folHlink"/>
                </a:solidFill>
              </a:rPr>
              <a:t>DataFactory NeuroLution PCI Card:</a:t>
            </a:r>
            <a:r>
              <a:rPr lang="en-GB" sz="1000"/>
              <a:t> </a:t>
            </a:r>
          </a:p>
          <a:p>
            <a:pPr lvl="2"/>
            <a:r>
              <a:rPr lang="en-GB" sz="900"/>
              <a:t>contains up to four SAND/1 neurochips. </a:t>
            </a:r>
          </a:p>
          <a:p>
            <a:pPr lvl="2"/>
            <a:r>
              <a:rPr lang="en-GB" sz="900"/>
              <a:t>Cascadable SAND neurochips use a systolic architecture to do fast 4x4 matrix multiplies and accumulates. </a:t>
            </a:r>
          </a:p>
          <a:p>
            <a:pPr lvl="2"/>
            <a:r>
              <a:rPr lang="en-GB" sz="900"/>
              <a:t>Four parallel 16 bit multipliers and eight 40 bit adders execute in one clock cycle. The clock rate is 50 Mhz. </a:t>
            </a:r>
          </a:p>
          <a:p>
            <a:pPr lvl="2"/>
            <a:r>
              <a:rPr lang="en-GB" sz="900"/>
              <a:t>With 4 chips  peak performance of the board is 800 MCPS. </a:t>
            </a:r>
          </a:p>
          <a:p>
            <a:pPr lvl="2"/>
            <a:r>
              <a:rPr lang="en-GB" sz="900"/>
              <a:t>Used with  the NeuoLution Manager and Connect scripting language. </a:t>
            </a:r>
          </a:p>
          <a:p>
            <a:pPr lvl="2"/>
            <a:r>
              <a:rPr lang="en-GB" sz="900"/>
              <a:t>Feedforward neural networks with a maximum of 512 input neurons and three hidden layers.  </a:t>
            </a:r>
          </a:p>
          <a:p>
            <a:pPr lvl="2"/>
            <a:r>
              <a:rPr lang="en-GB" sz="900"/>
              <a:t>The activation function of the neurons can be programmed in a lookup table. </a:t>
            </a:r>
          </a:p>
          <a:p>
            <a:pPr lvl="2"/>
            <a:r>
              <a:rPr lang="en-GB" sz="900"/>
              <a:t>Kohonen feature maps and radial basis function networks also implemented.  </a:t>
            </a:r>
          </a:p>
          <a:p>
            <a:endParaRPr lang="en-GB" sz="12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Slide </a:t>
            </a:r>
            <a:fld id="{A98D86FD-4BCF-45D9-B457-E28C1DAD04A9}" type="slidenum">
              <a:rPr lang="en-GB"/>
              <a:pPr/>
              <a:t>51</a:t>
            </a:fld>
            <a:endParaRPr lang="en-GB"/>
          </a:p>
        </p:txBody>
      </p:sp>
      <p:sp>
        <p:nvSpPr>
          <p:cNvPr id="49154" name="Rectangle 2"/>
          <p:cNvSpPr>
            <a:spLocks noGrp="1" noChangeArrowheads="1"/>
          </p:cNvSpPr>
          <p:nvPr>
            <p:ph type="title"/>
          </p:nvPr>
        </p:nvSpPr>
        <p:spPr/>
        <p:txBody>
          <a:bodyPr/>
          <a:lstStyle/>
          <a:p>
            <a:r>
              <a:rPr lang="en-GB"/>
              <a:t>OCNN</a:t>
            </a:r>
            <a:r>
              <a:rPr lang="en-US"/>
              <a:t>s</a:t>
            </a:r>
            <a:r>
              <a:rPr lang="en-GB"/>
              <a:t> </a:t>
            </a:r>
            <a:r>
              <a:rPr lang="en-US"/>
              <a:t>in</a:t>
            </a:r>
            <a:r>
              <a:rPr lang="en-GB"/>
              <a:t>VLSI</a:t>
            </a:r>
          </a:p>
        </p:txBody>
      </p:sp>
      <p:sp>
        <p:nvSpPr>
          <p:cNvPr id="49155" name="Rectangle 3"/>
          <p:cNvSpPr>
            <a:spLocks noGrp="1" noChangeArrowheads="1"/>
          </p:cNvSpPr>
          <p:nvPr>
            <p:ph type="body" idx="1"/>
          </p:nvPr>
        </p:nvSpPr>
        <p:spPr>
          <a:xfrm>
            <a:off x="457200" y="2895600"/>
            <a:ext cx="6259513" cy="2362200"/>
          </a:xfrm>
        </p:spPr>
        <p:txBody>
          <a:bodyPr/>
          <a:lstStyle/>
          <a:p>
            <a:pPr marL="533400" indent="-533400">
              <a:lnSpc>
                <a:spcPct val="90000"/>
              </a:lnSpc>
              <a:buFont typeface="Wingdings" pitchFamily="2" charset="2"/>
              <a:buNone/>
            </a:pPr>
            <a:r>
              <a:rPr lang="en-US" sz="2000"/>
              <a:t>	</a:t>
            </a:r>
            <a:r>
              <a:rPr lang="en-US" sz="1600"/>
              <a:t>O</a:t>
            </a:r>
            <a:r>
              <a:rPr lang="en-GB" sz="1600"/>
              <a:t>ptimization cellular neural network (OCNN) </a:t>
            </a:r>
            <a:r>
              <a:rPr lang="en-US" sz="1600"/>
              <a:t>can be</a:t>
            </a:r>
            <a:r>
              <a:rPr lang="en-GB" sz="1600"/>
              <a:t> implemented</a:t>
            </a:r>
            <a:r>
              <a:rPr lang="en-US" sz="1600"/>
              <a:t> </a:t>
            </a:r>
            <a:r>
              <a:rPr lang="en-GB" sz="1600"/>
              <a:t>VLSI</a:t>
            </a:r>
            <a:r>
              <a:rPr lang="en-US" sz="1600"/>
              <a:t>. </a:t>
            </a:r>
            <a:r>
              <a:rPr lang="en-GB" sz="1600"/>
              <a:t>The OCNN concept is founded on the concept of the cellular neural network (CNN), which is a recursive neural network that comprises a multidimensional array of mainly identical artificial neural cells, wherein</a:t>
            </a:r>
            <a:endParaRPr lang="en-US" sz="1600"/>
          </a:p>
          <a:p>
            <a:pPr marL="533400" indent="-533400">
              <a:lnSpc>
                <a:spcPct val="90000"/>
              </a:lnSpc>
              <a:buFont typeface="Wingdings" pitchFamily="2" charset="2"/>
              <a:buAutoNum type="arabicPeriod"/>
            </a:pPr>
            <a:r>
              <a:rPr lang="en-GB" sz="1600"/>
              <a:t> </a:t>
            </a:r>
            <a:r>
              <a:rPr lang="en-US" sz="1600"/>
              <a:t>E</a:t>
            </a:r>
            <a:r>
              <a:rPr lang="en-GB" sz="1600"/>
              <a:t>ach cell is a dynamic subsystem with continuous state variables</a:t>
            </a:r>
            <a:endParaRPr lang="en-US" sz="1600"/>
          </a:p>
          <a:p>
            <a:pPr marL="533400" indent="-533400">
              <a:lnSpc>
                <a:spcPct val="90000"/>
              </a:lnSpc>
              <a:buFont typeface="Wingdings" pitchFamily="2" charset="2"/>
              <a:buAutoNum type="arabicPeriod"/>
            </a:pPr>
            <a:r>
              <a:rPr lang="en-US" sz="1600"/>
              <a:t>E</a:t>
            </a:r>
            <a:r>
              <a:rPr lang="en-GB" sz="1600"/>
              <a:t>ach cell is connected to only the few other cells that lie within a specified radius</a:t>
            </a:r>
            <a:endParaRPr lang="en-US" sz="1600"/>
          </a:p>
          <a:p>
            <a:pPr marL="533400" indent="-533400">
              <a:lnSpc>
                <a:spcPct val="90000"/>
              </a:lnSpc>
              <a:buFont typeface="Wingdings" pitchFamily="2" charset="2"/>
              <a:buNone/>
            </a:pPr>
            <a:endParaRPr lang="en-GB" sz="1600"/>
          </a:p>
        </p:txBody>
      </p:sp>
      <p:pic>
        <p:nvPicPr>
          <p:cNvPr id="49156" name="Picture 4" descr="NPO19989_1"/>
          <p:cNvPicPr>
            <a:picLocks noChangeAspect="1" noChangeArrowheads="1"/>
          </p:cNvPicPr>
          <p:nvPr/>
        </p:nvPicPr>
        <p:blipFill>
          <a:blip r:embed="rId2" cstate="print"/>
          <a:srcRect/>
          <a:stretch>
            <a:fillRect/>
          </a:stretch>
        </p:blipFill>
        <p:spPr bwMode="auto">
          <a:xfrm>
            <a:off x="838200" y="5487988"/>
            <a:ext cx="2590800" cy="1739900"/>
          </a:xfrm>
          <a:prstGeom prst="rect">
            <a:avLst/>
          </a:prstGeom>
          <a:noFill/>
        </p:spPr>
      </p:pic>
      <p:pic>
        <p:nvPicPr>
          <p:cNvPr id="49157" name="Picture 5" descr="NPO19989_2"/>
          <p:cNvPicPr>
            <a:picLocks noChangeAspect="1" noChangeArrowheads="1"/>
          </p:cNvPicPr>
          <p:nvPr/>
        </p:nvPicPr>
        <p:blipFill>
          <a:blip r:embed="rId3" cstate="print"/>
          <a:srcRect/>
          <a:stretch>
            <a:fillRect/>
          </a:stretch>
        </p:blipFill>
        <p:spPr bwMode="auto">
          <a:xfrm>
            <a:off x="3124200" y="5638800"/>
            <a:ext cx="3425825" cy="1582738"/>
          </a:xfrm>
          <a:prstGeom prst="rect">
            <a:avLst/>
          </a:prstGeom>
          <a:noFill/>
        </p:spPr>
      </p:pic>
      <p:sp>
        <p:nvSpPr>
          <p:cNvPr id="49158" name="Text Box 6"/>
          <p:cNvSpPr txBox="1">
            <a:spLocks noChangeArrowheads="1"/>
          </p:cNvSpPr>
          <p:nvPr/>
        </p:nvSpPr>
        <p:spPr bwMode="auto">
          <a:xfrm>
            <a:off x="914400" y="7469188"/>
            <a:ext cx="2209800" cy="792162"/>
          </a:xfrm>
          <a:prstGeom prst="rect">
            <a:avLst/>
          </a:prstGeom>
          <a:noFill/>
          <a:ln w="9525">
            <a:noFill/>
            <a:miter lim="800000"/>
            <a:headEnd/>
            <a:tailEnd/>
          </a:ln>
          <a:effectLst/>
        </p:spPr>
        <p:txBody>
          <a:bodyPr>
            <a:spAutoFit/>
          </a:bodyPr>
          <a:lstStyle/>
          <a:p>
            <a:pPr>
              <a:spcBef>
                <a:spcPct val="50000"/>
              </a:spcBef>
            </a:pPr>
            <a:r>
              <a:rPr lang="en-GB"/>
              <a:t>A </a:t>
            </a:r>
            <a:r>
              <a:rPr lang="en-GB" b="1"/>
              <a:t>Typical </a:t>
            </a:r>
            <a:r>
              <a:rPr lang="en-GB" b="1" i="1"/>
              <a:t>n</a:t>
            </a:r>
            <a:r>
              <a:rPr lang="en-GB" b="1"/>
              <a:t>-by-</a:t>
            </a:r>
            <a:r>
              <a:rPr lang="en-GB" b="1" i="1"/>
              <a:t>m</a:t>
            </a:r>
            <a:r>
              <a:rPr lang="en-GB" b="1"/>
              <a:t> Rectangular Cellular Neural Network</a:t>
            </a:r>
            <a:r>
              <a:rPr lang="en-GB"/>
              <a:t> contains cells that are connected to their nearest neighbors only. </a:t>
            </a:r>
          </a:p>
        </p:txBody>
      </p:sp>
      <p:sp>
        <p:nvSpPr>
          <p:cNvPr id="49159" name="Text Box 7"/>
          <p:cNvSpPr txBox="1">
            <a:spLocks noChangeArrowheads="1"/>
          </p:cNvSpPr>
          <p:nvPr/>
        </p:nvSpPr>
        <p:spPr bwMode="auto">
          <a:xfrm>
            <a:off x="3581400" y="7389813"/>
            <a:ext cx="2819400" cy="1617662"/>
          </a:xfrm>
          <a:prstGeom prst="rect">
            <a:avLst/>
          </a:prstGeom>
          <a:noFill/>
          <a:ln w="9525">
            <a:noFill/>
            <a:miter lim="800000"/>
            <a:headEnd/>
            <a:tailEnd/>
          </a:ln>
          <a:effectLst/>
        </p:spPr>
        <p:txBody>
          <a:bodyPr>
            <a:spAutoFit/>
          </a:bodyPr>
          <a:lstStyle/>
          <a:p>
            <a:pPr>
              <a:spcBef>
                <a:spcPct val="50000"/>
              </a:spcBef>
            </a:pPr>
            <a:r>
              <a:rPr lang="en-GB"/>
              <a:t>A </a:t>
            </a:r>
            <a:r>
              <a:rPr lang="en-GB" b="1"/>
              <a:t>"Smart" Optoelectronic Image Sensor</a:t>
            </a:r>
            <a:r>
              <a:rPr lang="en-GB"/>
              <a:t> could include an OCNN sandwiched between a planar array of optical receivers and a planar array of optical transmitters, along with circuitry that would implement a programmable synaptic-weight matrix memory. This combination of optics and electronics would afford fast processing of sensory information within the sensor package.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2965838C-9BEA-4076-94C0-3C7BE85A34E9}" type="slidenum">
              <a:rPr lang="en-GB"/>
              <a:pPr/>
              <a:t>6</a:t>
            </a:fld>
            <a:endParaRPr lang="en-GB"/>
          </a:p>
        </p:txBody>
      </p:sp>
      <p:sp>
        <p:nvSpPr>
          <p:cNvPr id="11266" name="Rectangle 2"/>
          <p:cNvSpPr>
            <a:spLocks noGrp="1" noChangeArrowheads="1"/>
          </p:cNvSpPr>
          <p:nvPr>
            <p:ph type="title"/>
          </p:nvPr>
        </p:nvSpPr>
        <p:spPr/>
        <p:txBody>
          <a:bodyPr/>
          <a:lstStyle/>
          <a:p>
            <a:r>
              <a:rPr lang="en-GB" sz="4000" b="1"/>
              <a:t>What can you do with an NN and what not?</a:t>
            </a:r>
          </a:p>
        </p:txBody>
      </p:sp>
      <p:sp>
        <p:nvSpPr>
          <p:cNvPr id="11267" name="Rectangle 3"/>
          <p:cNvSpPr>
            <a:spLocks noGrp="1" noChangeArrowheads="1"/>
          </p:cNvSpPr>
          <p:nvPr>
            <p:ph type="body" idx="1"/>
          </p:nvPr>
        </p:nvSpPr>
        <p:spPr/>
        <p:txBody>
          <a:bodyPr/>
          <a:lstStyle/>
          <a:p>
            <a:r>
              <a:rPr lang="en-GB" sz="2000"/>
              <a:t>In principle, NNs can compute any computable function, i.e., they can do everything a normal digital computer can do. Almost any mapping between vector spaces can be approximated to arbitrary precision by feedforward NNs </a:t>
            </a:r>
          </a:p>
          <a:p>
            <a:r>
              <a:rPr lang="en-GB" sz="2000"/>
              <a:t>In practice, NNs are especially useful for </a:t>
            </a:r>
            <a:r>
              <a:rPr lang="en-GB" sz="2000">
                <a:solidFill>
                  <a:schemeClr val="hlink"/>
                </a:solidFill>
              </a:rPr>
              <a:t>classification</a:t>
            </a:r>
            <a:r>
              <a:rPr lang="en-GB" sz="2000"/>
              <a:t> and </a:t>
            </a:r>
            <a:r>
              <a:rPr lang="en-GB" sz="2000">
                <a:solidFill>
                  <a:schemeClr val="hlink"/>
                </a:solidFill>
              </a:rPr>
              <a:t>function approximation</a:t>
            </a:r>
            <a:r>
              <a:rPr lang="en-GB" sz="2000"/>
              <a:t> problems usually  when rules such as those that might be used in an expert system cannot easily be applied.</a:t>
            </a:r>
            <a:endParaRPr lang="en-GB" sz="2800"/>
          </a:p>
          <a:p>
            <a:r>
              <a:rPr lang="en-GB" sz="2000"/>
              <a:t>NNs are, at least today, difficult to apply successfully to problems that concern manipulation of symbols and memory. And there are no methods for training NNs that can magically create information that is not contained in the training data. </a:t>
            </a:r>
          </a:p>
          <a:p>
            <a:pPr>
              <a:buFont typeface="Wingdings" pitchFamily="2" charset="2"/>
              <a:buNone/>
            </a:pPr>
            <a:endParaRPr lang="en-GB"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897108EB-8CAC-41DA-AFB7-99E7F5BA9817}" type="slidenum">
              <a:rPr lang="en-GB"/>
              <a:pPr/>
              <a:t>7</a:t>
            </a:fld>
            <a:endParaRPr lang="en-GB"/>
          </a:p>
        </p:txBody>
      </p:sp>
      <p:sp>
        <p:nvSpPr>
          <p:cNvPr id="12290" name="Rectangle 2"/>
          <p:cNvSpPr>
            <a:spLocks noGrp="1" noChangeArrowheads="1"/>
          </p:cNvSpPr>
          <p:nvPr>
            <p:ph type="title"/>
          </p:nvPr>
        </p:nvSpPr>
        <p:spPr/>
        <p:txBody>
          <a:bodyPr/>
          <a:lstStyle/>
          <a:p>
            <a:r>
              <a:rPr lang="en-GB" b="1"/>
              <a:t>Who is concerned with NNs? </a:t>
            </a:r>
          </a:p>
        </p:txBody>
      </p:sp>
      <p:sp>
        <p:nvSpPr>
          <p:cNvPr id="12291" name="Rectangle 3"/>
          <p:cNvSpPr>
            <a:spLocks noGrp="1" noChangeArrowheads="1"/>
          </p:cNvSpPr>
          <p:nvPr>
            <p:ph type="body" idx="1"/>
          </p:nvPr>
        </p:nvSpPr>
        <p:spPr/>
        <p:txBody>
          <a:bodyPr/>
          <a:lstStyle/>
          <a:p>
            <a:pPr>
              <a:lnSpc>
                <a:spcPct val="90000"/>
              </a:lnSpc>
            </a:pPr>
            <a:r>
              <a:rPr lang="en-GB" sz="1800">
                <a:solidFill>
                  <a:schemeClr val="hlink"/>
                </a:solidFill>
              </a:rPr>
              <a:t>Computer scientists</a:t>
            </a:r>
            <a:r>
              <a:rPr lang="en-GB" sz="1800"/>
              <a:t> want to find out about the properties of non-symbolic information processing with neural nets and about learning systems in general. </a:t>
            </a:r>
          </a:p>
          <a:p>
            <a:pPr>
              <a:lnSpc>
                <a:spcPct val="90000"/>
              </a:lnSpc>
            </a:pPr>
            <a:r>
              <a:rPr lang="en-GB" sz="1800">
                <a:solidFill>
                  <a:schemeClr val="hlink"/>
                </a:solidFill>
              </a:rPr>
              <a:t>Statisticians</a:t>
            </a:r>
            <a:r>
              <a:rPr lang="en-GB" sz="1800"/>
              <a:t> use neural nets as flexible, nonlinear regression and classification models. </a:t>
            </a:r>
          </a:p>
          <a:p>
            <a:pPr>
              <a:lnSpc>
                <a:spcPct val="90000"/>
              </a:lnSpc>
            </a:pPr>
            <a:r>
              <a:rPr lang="en-GB" sz="1800">
                <a:solidFill>
                  <a:schemeClr val="hlink"/>
                </a:solidFill>
              </a:rPr>
              <a:t>Engineers</a:t>
            </a:r>
            <a:r>
              <a:rPr lang="en-GB" sz="1800"/>
              <a:t> of many kinds exploit the capabilities of neural networks in many areas, such as signal processing and automatic control. </a:t>
            </a:r>
          </a:p>
          <a:p>
            <a:pPr>
              <a:lnSpc>
                <a:spcPct val="90000"/>
              </a:lnSpc>
            </a:pPr>
            <a:r>
              <a:rPr lang="en-GB" sz="1800">
                <a:solidFill>
                  <a:schemeClr val="hlink"/>
                </a:solidFill>
              </a:rPr>
              <a:t>Cognitive scientists</a:t>
            </a:r>
            <a:r>
              <a:rPr lang="en-GB" sz="1800"/>
              <a:t> view neural networks as a possible apparatus to describe models of thinking and consciousness (High-level brain function). </a:t>
            </a:r>
          </a:p>
          <a:p>
            <a:pPr>
              <a:lnSpc>
                <a:spcPct val="90000"/>
              </a:lnSpc>
            </a:pPr>
            <a:r>
              <a:rPr lang="en-GB" sz="1800">
                <a:solidFill>
                  <a:schemeClr val="hlink"/>
                </a:solidFill>
              </a:rPr>
              <a:t>Neuro-physiologists</a:t>
            </a:r>
            <a:r>
              <a:rPr lang="en-GB" sz="1800"/>
              <a:t> use neural networks to describe and explore medium-level brain function (e.g. memory, sensory system, motorics). </a:t>
            </a:r>
          </a:p>
          <a:p>
            <a:pPr>
              <a:lnSpc>
                <a:spcPct val="90000"/>
              </a:lnSpc>
            </a:pPr>
            <a:r>
              <a:rPr lang="en-GB" sz="1800">
                <a:solidFill>
                  <a:schemeClr val="hlink"/>
                </a:solidFill>
              </a:rPr>
              <a:t>Physicists</a:t>
            </a:r>
            <a:r>
              <a:rPr lang="en-GB" sz="1800"/>
              <a:t> use neural networks to model phenomena in statistical mechanics and for a lot of other tasks. </a:t>
            </a:r>
          </a:p>
          <a:p>
            <a:pPr>
              <a:lnSpc>
                <a:spcPct val="90000"/>
              </a:lnSpc>
            </a:pPr>
            <a:r>
              <a:rPr lang="en-GB" sz="1800">
                <a:solidFill>
                  <a:schemeClr val="hlink"/>
                </a:solidFill>
              </a:rPr>
              <a:t>Biologists</a:t>
            </a:r>
            <a:r>
              <a:rPr lang="en-GB" sz="1800"/>
              <a:t> use Neural Networks to interpret nucleotide sequences. </a:t>
            </a:r>
          </a:p>
          <a:p>
            <a:pPr>
              <a:lnSpc>
                <a:spcPct val="90000"/>
              </a:lnSpc>
            </a:pPr>
            <a:r>
              <a:rPr lang="en-GB" sz="1800">
                <a:solidFill>
                  <a:schemeClr val="hlink"/>
                </a:solidFill>
              </a:rPr>
              <a:t>Philosophers</a:t>
            </a:r>
            <a:r>
              <a:rPr lang="en-GB" sz="1800"/>
              <a:t> and some other people may also be interested in Neural Networks for various reasons</a:t>
            </a:r>
          </a:p>
          <a:p>
            <a:pPr>
              <a:lnSpc>
                <a:spcPct val="90000"/>
              </a:lnSpc>
            </a:pPr>
            <a:endParaRPr lang="en-GB"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r>
              <a:rPr lang="en-US"/>
              <a:t>Slide </a:t>
            </a:r>
            <a:fld id="{02204EF6-B415-422D-8903-8A0B89A71220}" type="slidenum">
              <a:rPr lang="en-GB"/>
              <a:pPr/>
              <a:t>8</a:t>
            </a:fld>
            <a:endParaRPr lang="en-GB"/>
          </a:p>
        </p:txBody>
      </p:sp>
      <p:sp>
        <p:nvSpPr>
          <p:cNvPr id="43010" name="Rectangle 1026"/>
          <p:cNvSpPr>
            <a:spLocks noGrp="1" noChangeArrowheads="1"/>
          </p:cNvSpPr>
          <p:nvPr>
            <p:ph type="title"/>
          </p:nvPr>
        </p:nvSpPr>
        <p:spPr/>
        <p:txBody>
          <a:bodyPr/>
          <a:lstStyle/>
          <a:p>
            <a:r>
              <a:rPr lang="en-US"/>
              <a:t>The Biological Neuron</a:t>
            </a:r>
            <a:endParaRPr lang="el-GR"/>
          </a:p>
        </p:txBody>
      </p:sp>
      <p:sp>
        <p:nvSpPr>
          <p:cNvPr id="43011" name="Rectangle 1027"/>
          <p:cNvSpPr>
            <a:spLocks noGrp="1" noChangeArrowheads="1"/>
          </p:cNvSpPr>
          <p:nvPr>
            <p:ph type="body" sz="half" idx="2"/>
          </p:nvPr>
        </p:nvSpPr>
        <p:spPr>
          <a:xfrm>
            <a:off x="944563" y="5446713"/>
            <a:ext cx="5772150" cy="3411537"/>
          </a:xfrm>
        </p:spPr>
        <p:txBody>
          <a:bodyPr/>
          <a:lstStyle/>
          <a:p>
            <a:r>
              <a:rPr lang="en-GB" sz="1600"/>
              <a:t>The brain is a collection of about 10 billion interconnected neurons. Each neuron is a cell that uses biochemical reactions to receive, process and transmit information. </a:t>
            </a:r>
          </a:p>
          <a:p>
            <a:r>
              <a:rPr lang="en-GB" sz="1600"/>
              <a:t>Each terminal button is connected to other neurons across a small gap called a synapse.</a:t>
            </a:r>
          </a:p>
          <a:p>
            <a:r>
              <a:rPr lang="en-GB" sz="1600"/>
              <a:t> A neuron's dendritic tree is connected to a thousand neighbouring neurons. When one of those neurons fire, a positive or negative charge is received by one of the dendrites. The strengths of all the received charges are added together through the processes of spatial and temporal summation. </a:t>
            </a:r>
            <a:endParaRPr lang="el-GR" sz="1600"/>
          </a:p>
        </p:txBody>
      </p:sp>
      <p:pic>
        <p:nvPicPr>
          <p:cNvPr id="43012" name="Picture 1028" descr="neuron1"/>
          <p:cNvPicPr>
            <a:picLocks noChangeAspect="1" noChangeArrowheads="1"/>
          </p:cNvPicPr>
          <p:nvPr/>
        </p:nvPicPr>
        <p:blipFill>
          <a:blip r:embed="rId2" cstate="print"/>
          <a:srcRect/>
          <a:stretch>
            <a:fillRect/>
          </a:stretch>
        </p:blipFill>
        <p:spPr bwMode="auto">
          <a:xfrm>
            <a:off x="762000" y="2971800"/>
            <a:ext cx="3692525" cy="2276475"/>
          </a:xfrm>
          <a:prstGeom prst="rect">
            <a:avLst/>
          </a:prstGeom>
          <a:noFill/>
        </p:spPr>
      </p:pic>
      <p:pic>
        <p:nvPicPr>
          <p:cNvPr id="43013" name="Picture 1029" descr="neuron2"/>
          <p:cNvPicPr>
            <a:picLocks noChangeAspect="1" noChangeArrowheads="1"/>
          </p:cNvPicPr>
          <p:nvPr/>
        </p:nvPicPr>
        <p:blipFill>
          <a:blip r:embed="rId3" cstate="print"/>
          <a:srcRect/>
          <a:stretch>
            <a:fillRect/>
          </a:stretch>
        </p:blipFill>
        <p:spPr bwMode="auto">
          <a:xfrm>
            <a:off x="4495800" y="3276600"/>
            <a:ext cx="2097088" cy="1819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90DB0EA7-C847-4018-9875-4BF2E6BDAD5F}" type="slidenum">
              <a:rPr lang="en-GB"/>
              <a:pPr/>
              <a:t>9</a:t>
            </a:fld>
            <a:endParaRPr lang="en-GB"/>
          </a:p>
        </p:txBody>
      </p:sp>
      <p:sp>
        <p:nvSpPr>
          <p:cNvPr id="10242" name="Rectangle 2"/>
          <p:cNvSpPr>
            <a:spLocks noGrp="1" noChangeArrowheads="1"/>
          </p:cNvSpPr>
          <p:nvPr>
            <p:ph type="title"/>
          </p:nvPr>
        </p:nvSpPr>
        <p:spPr/>
        <p:txBody>
          <a:bodyPr/>
          <a:lstStyle/>
          <a:p>
            <a:r>
              <a:rPr lang="en-GB" b="1"/>
              <a:t>The Key Elements of Neural </a:t>
            </a:r>
            <a:r>
              <a:rPr lang="en-US" b="1"/>
              <a:t>Networks</a:t>
            </a:r>
            <a:endParaRPr lang="en-GB" b="1"/>
          </a:p>
        </p:txBody>
      </p:sp>
      <p:sp>
        <p:nvSpPr>
          <p:cNvPr id="10243" name="Rectangle 3"/>
          <p:cNvSpPr>
            <a:spLocks noGrp="1" noChangeArrowheads="1"/>
          </p:cNvSpPr>
          <p:nvPr>
            <p:ph type="body" idx="1"/>
          </p:nvPr>
        </p:nvSpPr>
        <p:spPr/>
        <p:txBody>
          <a:bodyPr/>
          <a:lstStyle/>
          <a:p>
            <a:r>
              <a:rPr lang="en-GB" sz="1800"/>
              <a:t>Neural computing requires a number of </a:t>
            </a:r>
            <a:r>
              <a:rPr lang="en-GB" sz="1800">
                <a:solidFill>
                  <a:schemeClr val="hlink"/>
                </a:solidFill>
              </a:rPr>
              <a:t>neurons</a:t>
            </a:r>
            <a:r>
              <a:rPr lang="en-GB" sz="1800"/>
              <a:t>, to be connected together into a </a:t>
            </a:r>
            <a:r>
              <a:rPr lang="en-GB" sz="1800">
                <a:solidFill>
                  <a:schemeClr val="hlink"/>
                </a:solidFill>
              </a:rPr>
              <a:t>neural network</a:t>
            </a:r>
            <a:r>
              <a:rPr lang="en-GB" sz="1800"/>
              <a:t>. </a:t>
            </a:r>
            <a:r>
              <a:rPr lang="en-US" sz="1800"/>
              <a:t>N</a:t>
            </a:r>
            <a:r>
              <a:rPr lang="en-GB" sz="1800"/>
              <a:t>eurons are arranged in layers</a:t>
            </a:r>
            <a:r>
              <a:rPr lang="en-US" sz="1800"/>
              <a:t>.</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r>
              <a:rPr lang="en-GB" sz="1800"/>
              <a:t>Each neuron within the network is usually a simple processing unit which takes one or more inputs and produces an output. At each neuron, every input has an associated </a:t>
            </a:r>
            <a:r>
              <a:rPr lang="en-GB" sz="1800">
                <a:solidFill>
                  <a:schemeClr val="hlink"/>
                </a:solidFill>
              </a:rPr>
              <a:t>weight</a:t>
            </a:r>
            <a:r>
              <a:rPr lang="en-GB" sz="1800"/>
              <a:t> which modifies the strength of each input</a:t>
            </a:r>
            <a:r>
              <a:rPr lang="en-US" sz="1800"/>
              <a:t>. </a:t>
            </a:r>
            <a:r>
              <a:rPr lang="en-GB" sz="1800"/>
              <a:t>The neuron simply adds together all the inputs and calculates an output to be passed on. </a:t>
            </a:r>
          </a:p>
          <a:p>
            <a:endParaRPr lang="en-GB" sz="1800"/>
          </a:p>
          <a:p>
            <a:endParaRPr lang="en-GB" sz="1800"/>
          </a:p>
        </p:txBody>
      </p:sp>
      <p:pic>
        <p:nvPicPr>
          <p:cNvPr id="10246" name="Picture 6"/>
          <p:cNvPicPr>
            <a:picLocks noChangeAspect="1" noChangeArrowheads="1"/>
          </p:cNvPicPr>
          <p:nvPr/>
        </p:nvPicPr>
        <p:blipFill>
          <a:blip r:embed="rId2" cstate="print"/>
          <a:srcRect/>
          <a:stretch>
            <a:fillRect/>
          </a:stretch>
        </p:blipFill>
        <p:spPr bwMode="auto">
          <a:xfrm>
            <a:off x="2209800" y="4113213"/>
            <a:ext cx="2903538" cy="2109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651</TotalTime>
  <Words>4040</Words>
  <Application>Microsoft Office PowerPoint</Application>
  <PresentationFormat>A4 Paper (210x297 mm)</PresentationFormat>
  <Paragraphs>460</Paragraphs>
  <Slides>51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Times New Roman</vt:lpstr>
      <vt:lpstr>Garamond</vt:lpstr>
      <vt:lpstr>Tahoma</vt:lpstr>
      <vt:lpstr>Wingdings</vt:lpstr>
      <vt:lpstr>Arial</vt:lpstr>
      <vt:lpstr>Times New Roman Greek</vt:lpstr>
      <vt:lpstr>Blends</vt:lpstr>
      <vt:lpstr>Εξίσωση</vt:lpstr>
      <vt:lpstr>Introduction To  Neural Networks</vt:lpstr>
      <vt:lpstr>Introduction To Neural Networks</vt:lpstr>
      <vt:lpstr>Neural Network Techniques</vt:lpstr>
      <vt:lpstr>NNs vs Computers</vt:lpstr>
      <vt:lpstr>Applications off NNs</vt:lpstr>
      <vt:lpstr>What can you do with an NN and what not?</vt:lpstr>
      <vt:lpstr>Who is concerned with NNs? </vt:lpstr>
      <vt:lpstr>The Biological Neuron</vt:lpstr>
      <vt:lpstr>The Key Elements of Neural Networks</vt:lpstr>
      <vt:lpstr>Activation functions</vt:lpstr>
      <vt:lpstr>Training methods</vt:lpstr>
      <vt:lpstr>Perceptrons</vt:lpstr>
      <vt:lpstr>Error Surface</vt:lpstr>
      <vt:lpstr>Feedforword NNs</vt:lpstr>
      <vt:lpstr>An overview of the  backpropagation</vt:lpstr>
      <vt:lpstr>The Learning Rule</vt:lpstr>
      <vt:lpstr>The Insides off Delta Rule</vt:lpstr>
      <vt:lpstr>Early stopping</vt:lpstr>
      <vt:lpstr>Other architectures</vt:lpstr>
      <vt:lpstr>Design Conciderations</vt:lpstr>
      <vt:lpstr>Time Delay NNs</vt:lpstr>
      <vt:lpstr>TD NNs applications</vt:lpstr>
      <vt:lpstr>Auto-associative NNs</vt:lpstr>
      <vt:lpstr>Recurrent Networks</vt:lpstr>
      <vt:lpstr>Self Organising Maps (Kohonen)</vt:lpstr>
      <vt:lpstr> Normalization</vt:lpstr>
      <vt:lpstr>Learning procedure</vt:lpstr>
      <vt:lpstr>Neighborhood  kernel function</vt:lpstr>
      <vt:lpstr>Self Organizing Maps</vt:lpstr>
      <vt:lpstr>Introduction To  Neural Networks</vt:lpstr>
      <vt:lpstr>Characteristics of NNs</vt:lpstr>
      <vt:lpstr>Neural Networks Projects Are Different</vt:lpstr>
      <vt:lpstr>Project life cycle</vt:lpstr>
      <vt:lpstr>NNs in real problems</vt:lpstr>
      <vt:lpstr>Pre-processing </vt:lpstr>
      <vt:lpstr>Fibre Optic Image Transmission</vt:lpstr>
      <vt:lpstr>TV Picture Quality Control</vt:lpstr>
      <vt:lpstr>Adaptive Inverse Control</vt:lpstr>
      <vt:lpstr>Chemical Manufacture</vt:lpstr>
      <vt:lpstr>Stock Market Prediction</vt:lpstr>
      <vt:lpstr>Oil Exploration</vt:lpstr>
      <vt:lpstr>Automated  Industrial Inspection</vt:lpstr>
      <vt:lpstr>A Brief Introduction To  Neural Networks</vt:lpstr>
      <vt:lpstr>Hardware vs Software </vt:lpstr>
      <vt:lpstr>Applications of Hardware NNWs</vt:lpstr>
      <vt:lpstr>NNets in VLSI</vt:lpstr>
      <vt:lpstr>NNW Features</vt:lpstr>
      <vt:lpstr>NeuroComputers</vt:lpstr>
      <vt:lpstr>Analog &amp; Hybrid NNW Chips</vt:lpstr>
      <vt:lpstr>NNW Accelerator Cards </vt:lpstr>
      <vt:lpstr>OCNNs inVLSI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creator>vera</dc:creator>
  <cp:lastModifiedBy>sarbin</cp:lastModifiedBy>
  <cp:revision>118</cp:revision>
  <dcterms:created xsi:type="dcterms:W3CDTF">2000-08-17T12:57:50Z</dcterms:created>
  <dcterms:modified xsi:type="dcterms:W3CDTF">2015-07-04T16:27:36Z</dcterms:modified>
</cp:coreProperties>
</file>