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780" r:id="rId2"/>
    <p:sldId id="937" r:id="rId3"/>
    <p:sldId id="939" r:id="rId4"/>
    <p:sldId id="940" r:id="rId5"/>
    <p:sldId id="941" r:id="rId6"/>
    <p:sldId id="943" r:id="rId7"/>
    <p:sldId id="946" r:id="rId8"/>
    <p:sldId id="947" r:id="rId9"/>
    <p:sldId id="948" r:id="rId10"/>
    <p:sldId id="949" r:id="rId11"/>
    <p:sldId id="950" r:id="rId12"/>
    <p:sldId id="951" r:id="rId13"/>
    <p:sldId id="952" r:id="rId14"/>
    <p:sldId id="953" r:id="rId15"/>
    <p:sldId id="954" r:id="rId16"/>
    <p:sldId id="885" r:id="rId17"/>
    <p:sldId id="783" r:id="rId18"/>
    <p:sldId id="924" r:id="rId19"/>
  </p:sldIdLst>
  <p:sldSz cx="9144000" cy="6858000" type="screen4x3"/>
  <p:notesSz cx="6946900" cy="9220200"/>
  <p:defaultTex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829"/>
    <a:srgbClr val="FF0066"/>
    <a:srgbClr val="FC3333"/>
    <a:srgbClr val="FF0000"/>
    <a:srgbClr val="DDD8BD"/>
    <a:srgbClr val="F6F5EE"/>
    <a:srgbClr val="243644"/>
    <a:srgbClr val="001746"/>
    <a:srgbClr val="19163E"/>
    <a:srgbClr val="11113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41" autoAdjust="0"/>
    <p:restoredTop sz="93928" autoAdjust="0"/>
  </p:normalViewPr>
  <p:slideViewPr>
    <p:cSldViewPr>
      <p:cViewPr varScale="1">
        <p:scale>
          <a:sx n="109" d="100"/>
          <a:sy n="109" d="100"/>
        </p:scale>
        <p:origin x="-2064" y="-84"/>
      </p:cViewPr>
      <p:guideLst>
        <p:guide orient="horz" pos="778"/>
        <p:guide orient="horz" pos="2154"/>
        <p:guide pos="288"/>
        <p:guide pos="5472"/>
        <p:guide pos="28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680"/>
    </p:cViewPr>
  </p:sorterViewPr>
  <p:notesViewPr>
    <p:cSldViewPr>
      <p:cViewPr varScale="1">
        <p:scale>
          <a:sx n="72" d="100"/>
          <a:sy n="72" d="100"/>
        </p:scale>
        <p:origin x="-2700" y="-114"/>
      </p:cViewPr>
      <p:guideLst>
        <p:guide orient="horz" pos="2904"/>
        <p:guide pos="2188"/>
      </p:guideLst>
    </p:cSldViewPr>
  </p:notesViewPr>
  <p:gridSpacing cx="93633925" cy="936339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9900" cy="460375"/>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dirty="0"/>
          </a:p>
        </p:txBody>
      </p:sp>
      <p:sp>
        <p:nvSpPr>
          <p:cNvPr id="3" name="Date Placeholder 2"/>
          <p:cNvSpPr>
            <a:spLocks noGrp="1"/>
          </p:cNvSpPr>
          <p:nvPr>
            <p:ph type="dt" sz="quarter" idx="1"/>
          </p:nvPr>
        </p:nvSpPr>
        <p:spPr>
          <a:xfrm>
            <a:off x="3935413" y="0"/>
            <a:ext cx="3009900" cy="460375"/>
          </a:xfrm>
          <a:prstGeom prst="rect">
            <a:avLst/>
          </a:prstGeom>
        </p:spPr>
        <p:txBody>
          <a:bodyPr vert="horz" lIns="91440" tIns="45720" rIns="91440" bIns="45720" rtlCol="0"/>
          <a:lstStyle>
            <a:lvl1pPr algn="r">
              <a:defRPr sz="1200">
                <a:latin typeface="Arial" charset="0"/>
                <a:cs typeface="Arial" charset="0"/>
              </a:defRPr>
            </a:lvl1pPr>
          </a:lstStyle>
          <a:p>
            <a:pPr>
              <a:defRPr/>
            </a:pPr>
            <a:fld id="{FA7CAB19-7F0A-4A9A-92B7-23933C90D862}" type="datetimeFigureOut">
              <a:rPr lang="en-US"/>
              <a:pPr>
                <a:defRPr/>
              </a:pPr>
              <a:t>4/23/2015</a:t>
            </a:fld>
            <a:endParaRPr lang="en-US" dirty="0"/>
          </a:p>
        </p:txBody>
      </p:sp>
      <p:sp>
        <p:nvSpPr>
          <p:cNvPr id="4" name="Footer Placeholder 3"/>
          <p:cNvSpPr>
            <a:spLocks noGrp="1"/>
          </p:cNvSpPr>
          <p:nvPr>
            <p:ph type="ftr" sz="quarter" idx="2"/>
          </p:nvPr>
        </p:nvSpPr>
        <p:spPr>
          <a:xfrm>
            <a:off x="0" y="8758238"/>
            <a:ext cx="3009900" cy="460375"/>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dirty="0"/>
          </a:p>
        </p:txBody>
      </p:sp>
      <p:sp>
        <p:nvSpPr>
          <p:cNvPr id="5" name="Slide Number Placeholder 4"/>
          <p:cNvSpPr>
            <a:spLocks noGrp="1"/>
          </p:cNvSpPr>
          <p:nvPr>
            <p:ph type="sldNum" sz="quarter" idx="3"/>
          </p:nvPr>
        </p:nvSpPr>
        <p:spPr>
          <a:xfrm>
            <a:off x="3935413" y="8758238"/>
            <a:ext cx="3009900" cy="460375"/>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E3BE1A75-C98A-4605-9CBE-6F0D0FD5A17A}" type="slidenum">
              <a:rPr lang="en-US"/>
              <a:pPr>
                <a:defRPr/>
              </a:pPr>
              <a:t>‹#›</a:t>
            </a:fld>
            <a:endParaRPr lang="en-US" dirty="0"/>
          </a:p>
        </p:txBody>
      </p:sp>
    </p:spTree>
    <p:extLst>
      <p:ext uri="{BB962C8B-B14F-4D97-AF65-F5344CB8AC3E}">
        <p14:creationId xmlns="" xmlns:p14="http://schemas.microsoft.com/office/powerpoint/2010/main" val="2112116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09900"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defTabSz="923925">
              <a:defRPr sz="1200">
                <a:latin typeface="Arial" charset="0"/>
                <a:cs typeface="Arial" charset="0"/>
              </a:defRPr>
            </a:lvl1pPr>
          </a:lstStyle>
          <a:p>
            <a:pPr>
              <a:defRPr/>
            </a:pPr>
            <a:endParaRPr lang="en-US" dirty="0"/>
          </a:p>
        </p:txBody>
      </p:sp>
      <p:sp>
        <p:nvSpPr>
          <p:cNvPr id="19459" name="Rectangle 3"/>
          <p:cNvSpPr>
            <a:spLocks noGrp="1" noChangeArrowheads="1"/>
          </p:cNvSpPr>
          <p:nvPr>
            <p:ph type="dt" idx="1"/>
          </p:nvPr>
        </p:nvSpPr>
        <p:spPr bwMode="auto">
          <a:xfrm>
            <a:off x="3935413" y="0"/>
            <a:ext cx="3009900"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a:defRPr sz="1200">
                <a:latin typeface="Arial" charset="0"/>
                <a:cs typeface="Arial" charset="0"/>
              </a:defRPr>
            </a:lvl1pPr>
          </a:lstStyle>
          <a:p>
            <a:pPr>
              <a:defRPr/>
            </a:pPr>
            <a:endParaRPr lang="en-US" dirty="0"/>
          </a:p>
        </p:txBody>
      </p:sp>
      <p:sp>
        <p:nvSpPr>
          <p:cNvPr id="37892" name="Rectangle 4"/>
          <p:cNvSpPr>
            <a:spLocks noGrp="1" noRot="1" noChangeAspect="1" noChangeArrowheads="1" noTextEdit="1"/>
          </p:cNvSpPr>
          <p:nvPr>
            <p:ph type="sldImg" idx="2"/>
          </p:nvPr>
        </p:nvSpPr>
        <p:spPr bwMode="auto">
          <a:xfrm>
            <a:off x="1168400" y="692150"/>
            <a:ext cx="4610100" cy="3457575"/>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95325" y="4379913"/>
            <a:ext cx="5556250" cy="4148137"/>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462" name="Rectangle 6"/>
          <p:cNvSpPr>
            <a:spLocks noGrp="1" noChangeArrowheads="1"/>
          </p:cNvSpPr>
          <p:nvPr>
            <p:ph type="ftr" sz="quarter" idx="4"/>
          </p:nvPr>
        </p:nvSpPr>
        <p:spPr bwMode="auto">
          <a:xfrm>
            <a:off x="0" y="8758238"/>
            <a:ext cx="3009900"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defTabSz="923925">
              <a:defRPr sz="1200">
                <a:latin typeface="Arial" charset="0"/>
                <a:cs typeface="Arial" charset="0"/>
              </a:defRPr>
            </a:lvl1pPr>
          </a:lstStyle>
          <a:p>
            <a:pPr>
              <a:defRPr/>
            </a:pPr>
            <a:endParaRPr lang="en-US" dirty="0"/>
          </a:p>
        </p:txBody>
      </p:sp>
      <p:sp>
        <p:nvSpPr>
          <p:cNvPr id="19463" name="Rectangle 7"/>
          <p:cNvSpPr>
            <a:spLocks noGrp="1" noChangeArrowheads="1"/>
          </p:cNvSpPr>
          <p:nvPr>
            <p:ph type="sldNum" sz="quarter" idx="5"/>
          </p:nvPr>
        </p:nvSpPr>
        <p:spPr bwMode="auto">
          <a:xfrm>
            <a:off x="3935413" y="8758238"/>
            <a:ext cx="3009900"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a:defRPr sz="1200">
                <a:latin typeface="Arial" charset="0"/>
                <a:cs typeface="Arial" charset="0"/>
              </a:defRPr>
            </a:lvl1pPr>
          </a:lstStyle>
          <a:p>
            <a:pPr>
              <a:defRPr/>
            </a:pPr>
            <a:fld id="{E79AC6BC-E670-4DFF-8A5A-A73F29790BD3}" type="slidenum">
              <a:rPr lang="en-US"/>
              <a:pPr>
                <a:defRPr/>
              </a:pPr>
              <a:t>‹#›</a:t>
            </a:fld>
            <a:endParaRPr lang="en-US" dirty="0"/>
          </a:p>
        </p:txBody>
      </p:sp>
    </p:spTree>
    <p:extLst>
      <p:ext uri="{BB962C8B-B14F-4D97-AF65-F5344CB8AC3E}">
        <p14:creationId xmlns="" xmlns:p14="http://schemas.microsoft.com/office/powerpoint/2010/main" val="41427709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descr="ppt_cover4.jpg"/>
          <p:cNvPicPr>
            <a:picLocks noChangeAspect="1"/>
          </p:cNvPicPr>
          <p:nvPr userDrawn="1"/>
        </p:nvPicPr>
        <p:blipFill>
          <a:blip r:embed="rId2" cstate="print"/>
          <a:srcRect/>
          <a:stretch>
            <a:fillRect/>
          </a:stretch>
        </p:blipFill>
        <p:spPr bwMode="auto">
          <a:xfrm>
            <a:off x="0" y="0"/>
            <a:ext cx="9144000" cy="6854825"/>
          </a:xfrm>
          <a:prstGeom prst="rect">
            <a:avLst/>
          </a:prstGeom>
          <a:noFill/>
          <a:ln w="9525">
            <a:noFill/>
            <a:miter lim="800000"/>
            <a:headEnd/>
            <a:tailEnd/>
          </a:ln>
        </p:spPr>
      </p:pic>
      <p:sp>
        <p:nvSpPr>
          <p:cNvPr id="2" name="Title 1"/>
          <p:cNvSpPr>
            <a:spLocks noGrp="1"/>
          </p:cNvSpPr>
          <p:nvPr>
            <p:ph type="ctrTitle" hasCustomPrompt="1"/>
          </p:nvPr>
        </p:nvSpPr>
        <p:spPr>
          <a:xfrm>
            <a:off x="365806" y="4145871"/>
            <a:ext cx="8332107" cy="950976"/>
          </a:xfrm>
          <a:prstGeom prst="rect">
            <a:avLst/>
          </a:prstGeom>
        </p:spPr>
        <p:txBody>
          <a:bodyPr/>
          <a:lstStyle>
            <a:lvl1pPr algn="ctr">
              <a:defRPr baseline="0">
                <a:solidFill>
                  <a:schemeClr val="tx1"/>
                </a:solidFill>
              </a:defRPr>
            </a:lvl1pPr>
          </a:lstStyle>
          <a:p>
            <a:r>
              <a:rPr lang="en-US" dirty="0" smtClean="0"/>
              <a:t>&lt;on Slide Master slide 2, replace this with presentation title&gt;</a:t>
            </a:r>
            <a:endParaRPr lang="en-US" dirty="0"/>
          </a:p>
        </p:txBody>
      </p:sp>
      <p:sp>
        <p:nvSpPr>
          <p:cNvPr id="3" name="Subtitle 2"/>
          <p:cNvSpPr>
            <a:spLocks noGrp="1"/>
          </p:cNvSpPr>
          <p:nvPr>
            <p:ph type="subTitle" idx="1" hasCustomPrompt="1"/>
          </p:nvPr>
        </p:nvSpPr>
        <p:spPr>
          <a:xfrm>
            <a:off x="685800" y="5125422"/>
            <a:ext cx="7772400" cy="1691640"/>
          </a:xfrm>
        </p:spPr>
        <p:txBody>
          <a:bodyPr/>
          <a:lstStyle>
            <a:lvl1pPr marL="342900" indent="-342900" algn="l">
              <a:spcBef>
                <a:spcPct val="20000"/>
              </a:spcBef>
              <a:buNone/>
              <a:defRPr sz="200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&lt;on Slide Master slide 2, edit subtitle here or delete this line&gt;</a:t>
            </a:r>
            <a:endParaRPr lang="en-US" dirty="0"/>
          </a:p>
        </p:txBody>
      </p:sp>
      <p:sp>
        <p:nvSpPr>
          <p:cNvPr id="6" name="Rectangle 5"/>
          <p:cNvSpPr/>
          <p:nvPr userDrawn="1"/>
        </p:nvSpPr>
        <p:spPr>
          <a:xfrm>
            <a:off x="182928" y="2971804"/>
            <a:ext cx="8869634" cy="548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b="1" dirty="0" smtClean="0">
                <a:solidFill>
                  <a:schemeClr val="bg2">
                    <a:lumMod val="10000"/>
                  </a:schemeClr>
                </a:solidFill>
                <a:latin typeface="Courier New" pitchFamily="49" charset="0"/>
                <a:ea typeface="BatangChe" pitchFamily="49" charset="-127"/>
                <a:cs typeface="Courier New" pitchFamily="49" charset="0"/>
              </a:rPr>
              <a:t>2015 NTX-ISSA Cyber Security Conference (Spring)</a:t>
            </a:r>
            <a:endParaRPr lang="en-US" sz="2000" b="1" dirty="0">
              <a:solidFill>
                <a:schemeClr val="bg2">
                  <a:lumMod val="10000"/>
                </a:schemeClr>
              </a:solidFill>
              <a:latin typeface="Courier New" pitchFamily="49" charset="0"/>
              <a:ea typeface="BatangChe" pitchFamily="49" charset="-127"/>
              <a:cs typeface="Courier New" pitchFamily="49" charset="0"/>
            </a:endParaRPr>
          </a:p>
        </p:txBody>
      </p:sp>
      <p:sp>
        <p:nvSpPr>
          <p:cNvPr id="7" name="Rectangle 6"/>
          <p:cNvSpPr txBox="1">
            <a:spLocks noChangeArrowheads="1"/>
          </p:cNvSpPr>
          <p:nvPr userDrawn="1"/>
        </p:nvSpPr>
        <p:spPr bwMode="auto">
          <a:xfrm>
            <a:off x="50" y="6604426"/>
            <a:ext cx="9144000" cy="2587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000" b="1">
                <a:solidFill>
                  <a:schemeClr val="tx1"/>
                </a:solidFill>
                <a:latin typeface="+mn-lt"/>
                <a:ea typeface="Arial Unicode MS" pitchFamily="34" charset="-128"/>
                <a:cs typeface="Arial Unicode MS"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tabLst>
                <a:tab pos="4572000" algn="ctr"/>
                <a:tab pos="8915400" algn="r"/>
              </a:tabLst>
              <a:defRPr/>
            </a:pPr>
            <a:r>
              <a:rPr kumimoji="0" lang="en-US" sz="1000" b="1" i="0" u="none" strike="noStrike" kern="1200" cap="none" spc="0" normalizeH="0" baseline="0" noProof="0" dirty="0" smtClean="0">
                <a:ln>
                  <a:noFill/>
                </a:ln>
                <a:solidFill>
                  <a:schemeClr val="tx1"/>
                </a:solidFill>
                <a:effectLst/>
                <a:uLnTx/>
                <a:uFillTx/>
                <a:latin typeface="+mn-lt"/>
                <a:ea typeface="Arial Unicode MS" pitchFamily="34" charset="-128"/>
                <a:cs typeface="Arial Unicode MS" pitchFamily="34" charset="-128"/>
              </a:rPr>
              <a:t>	Copyright © 2015 Raytheon Company. All rights reserved.</a:t>
            </a:r>
            <a:endParaRPr kumimoji="0" lang="en-US" sz="1000" b="1" i="0" u="none" strike="noStrike" kern="1200" cap="none" spc="0" normalizeH="0" baseline="0" noProof="0" dirty="0">
              <a:ln>
                <a:noFill/>
              </a:ln>
              <a:solidFill>
                <a:schemeClr val="tx1"/>
              </a:solidFill>
              <a:effectLst/>
              <a:uLnTx/>
              <a:uFillTx/>
              <a:latin typeface="+mn-lt"/>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1029810"/>
            <a:ext cx="8229600" cy="509635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4" descr="header.jpg"/>
          <p:cNvPicPr>
            <a:picLocks noChangeAspect="1"/>
          </p:cNvPicPr>
          <p:nvPr userDrawn="1"/>
        </p:nvPicPr>
        <p:blipFill>
          <a:blip r:embed="rId2" cstate="print"/>
          <a:srcRect/>
          <a:stretch>
            <a:fillRect/>
          </a:stretch>
        </p:blipFill>
        <p:spPr bwMode="auto">
          <a:xfrm>
            <a:off x="0" y="0"/>
            <a:ext cx="9144000" cy="685800"/>
          </a:xfrm>
          <a:prstGeom prst="rect">
            <a:avLst/>
          </a:prstGeom>
          <a:noFill/>
          <a:ln w="9525">
            <a:noFill/>
            <a:miter lim="800000"/>
            <a:headEnd/>
            <a:tailEnd/>
          </a:ln>
        </p:spPr>
      </p:pic>
      <p:sp>
        <p:nvSpPr>
          <p:cNvPr id="6" name="Title 5"/>
          <p:cNvSpPr>
            <a:spLocks noGrp="1"/>
          </p:cNvSpPr>
          <p:nvPr>
            <p:ph type="title"/>
          </p:nvPr>
        </p:nvSpPr>
        <p:spPr/>
        <p:txBody>
          <a:bodyPr/>
          <a:lstStyle/>
          <a:p>
            <a:r>
              <a:rPr lang="en-US" smtClean="0"/>
              <a:t>Click to edit Master title style</a:t>
            </a:r>
            <a:endParaRPr lang="en-US"/>
          </a:p>
        </p:txBody>
      </p:sp>
      <p:sp>
        <p:nvSpPr>
          <p:cNvPr id="5" name="Content Placeholder 2"/>
          <p:cNvSpPr>
            <a:spLocks noGrp="1"/>
          </p:cNvSpPr>
          <p:nvPr>
            <p:ph idx="1"/>
          </p:nvPr>
        </p:nvSpPr>
        <p:spPr>
          <a:xfrm>
            <a:off x="457200" y="1029810"/>
            <a:ext cx="8229600" cy="509635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67235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029810"/>
            <a:ext cx="8229600" cy="509635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57200" y="10287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9" name="Picture 4" descr="header.jpg"/>
          <p:cNvPicPr>
            <a:picLocks noChangeAspect="1"/>
          </p:cNvPicPr>
          <p:nvPr userDrawn="1"/>
        </p:nvPicPr>
        <p:blipFill>
          <a:blip r:embed="rId6" cstate="print"/>
          <a:srcRect/>
          <a:stretch>
            <a:fillRect/>
          </a:stretch>
        </p:blipFill>
        <p:spPr bwMode="auto">
          <a:xfrm>
            <a:off x="0" y="0"/>
            <a:ext cx="9144000" cy="685800"/>
          </a:xfrm>
          <a:prstGeom prst="rect">
            <a:avLst/>
          </a:prstGeom>
          <a:noFill/>
          <a:ln w="9525">
            <a:noFill/>
            <a:miter lim="800000"/>
            <a:headEnd/>
            <a:tailEnd/>
          </a:ln>
        </p:spPr>
      </p:pic>
      <p:sp>
        <p:nvSpPr>
          <p:cNvPr id="2" name="Title Placeholder 5"/>
          <p:cNvSpPr>
            <a:spLocks noGrp="1"/>
          </p:cNvSpPr>
          <p:nvPr>
            <p:ph type="title"/>
          </p:nvPr>
        </p:nvSpPr>
        <p:spPr bwMode="auto">
          <a:xfrm>
            <a:off x="914400" y="0"/>
            <a:ext cx="8229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 name="Rectangle 6"/>
          <p:cNvSpPr txBox="1">
            <a:spLocks noChangeArrowheads="1"/>
          </p:cNvSpPr>
          <p:nvPr userDrawn="1"/>
        </p:nvSpPr>
        <p:spPr bwMode="auto">
          <a:xfrm>
            <a:off x="50" y="6604426"/>
            <a:ext cx="9144000" cy="2587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000" b="1">
                <a:solidFill>
                  <a:schemeClr val="tx1"/>
                </a:solidFill>
                <a:latin typeface="+mn-lt"/>
                <a:ea typeface="Arial Unicode MS" pitchFamily="34" charset="-128"/>
                <a:cs typeface="Arial Unicode MS"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tabLst>
                <a:tab pos="4572000" algn="ctr"/>
                <a:tab pos="8915400" algn="r"/>
              </a:tabLst>
              <a:defRPr/>
            </a:pPr>
            <a:r>
              <a:rPr kumimoji="0" lang="en-US" sz="1000" b="1" i="0" u="none" strike="noStrike" kern="1200" cap="none" spc="0" normalizeH="0" baseline="0" noProof="0" dirty="0" smtClean="0">
                <a:ln>
                  <a:noFill/>
                </a:ln>
                <a:solidFill>
                  <a:schemeClr val="tx1"/>
                </a:solidFill>
                <a:effectLst/>
                <a:uLnTx/>
                <a:uFillTx/>
                <a:latin typeface="+mn-lt"/>
                <a:ea typeface="Arial Unicode MS" pitchFamily="34" charset="-128"/>
                <a:cs typeface="Arial Unicode MS" pitchFamily="34" charset="-128"/>
              </a:rPr>
              <a:t>April 24-25, 2015	2015 NTX-ISSA Cyber Security Conference (Spring)	</a:t>
            </a:r>
            <a:fld id="{C90775C2-04C3-41C8-8F68-7D970F4A2D4F}" type="slidenum">
              <a:rPr kumimoji="0" lang="en-US" sz="1000" b="1" i="0" u="none" strike="noStrike" kern="1200" cap="none" spc="0" normalizeH="0" baseline="0" noProof="0" smtClean="0">
                <a:ln>
                  <a:noFill/>
                </a:ln>
                <a:solidFill>
                  <a:schemeClr val="tx1"/>
                </a:solidFill>
                <a:effectLst/>
                <a:uLnTx/>
                <a:uFillTx/>
                <a:latin typeface="+mn-lt"/>
                <a:ea typeface="Arial Unicode MS" pitchFamily="34" charset="-128"/>
                <a:cs typeface="Arial Unicode MS" pitchFamily="34" charset="-128"/>
              </a:rPr>
              <a:pPr marL="0" marR="0" lvl="0" indent="0" algn="l" defTabSz="914400" rtl="0" eaLnBrk="1" fontAlgn="base" latinLnBrk="0" hangingPunct="1">
                <a:lnSpc>
                  <a:spcPct val="100000"/>
                </a:lnSpc>
                <a:spcBef>
                  <a:spcPct val="0"/>
                </a:spcBef>
                <a:spcAft>
                  <a:spcPct val="0"/>
                </a:spcAft>
                <a:buClrTx/>
                <a:buSzTx/>
                <a:buFontTx/>
                <a:buNone/>
                <a:tabLst>
                  <a:tab pos="4572000" algn="ctr"/>
                  <a:tab pos="8915400" algn="r"/>
                </a:tabLst>
                <a:defRPr/>
              </a:pPr>
              <a:t>‹#›</a:t>
            </a:fld>
            <a:endParaRPr kumimoji="0" lang="en-US" sz="1000" b="1" i="0" u="none" strike="noStrike" kern="1200" cap="none" spc="0" normalizeH="0" baseline="0" noProof="0" dirty="0">
              <a:ln>
                <a:noFill/>
              </a:ln>
              <a:solidFill>
                <a:schemeClr val="tx1"/>
              </a:solidFill>
              <a:effectLst/>
              <a:uLnTx/>
              <a:uFillTx/>
              <a:latin typeface="+mn-lt"/>
              <a:ea typeface="Arial Unicode MS" pitchFamily="34" charset="-128"/>
              <a:cs typeface="Arial Unicode MS" pitchFamily="34" charset="-128"/>
            </a:endParaRPr>
          </a:p>
        </p:txBody>
      </p:sp>
    </p:spTree>
  </p:cSld>
  <p:clrMap bg1="lt1" tx1="dk1" bg2="lt2" tx2="dk2" accent1="accent1" accent2="accent2" accent3="accent3" accent4="accent4" accent5="accent5" accent6="accent6" hlink="hlink" folHlink="folHlink"/>
  <p:sldLayoutIdLst>
    <p:sldLayoutId id="2147484773" r:id="rId1"/>
    <p:sldLayoutId id="2147484767" r:id="rId2"/>
    <p:sldLayoutId id="2147484774" r:id="rId3"/>
    <p:sldLayoutId id="2147484770" r:id="rId4"/>
  </p:sldLayoutIdLst>
  <p:timing>
    <p:tnLst>
      <p:par>
        <p:cTn id="1" dur="indefinite" restart="never" nodeType="tmRoot"/>
      </p:par>
    </p:tnLst>
  </p:timing>
  <p:hf hdr="0"/>
  <p:txStyles>
    <p:titleStyle>
      <a:lvl1pPr algn="r" rtl="0" eaLnBrk="0" fontAlgn="base" hangingPunct="0">
        <a:spcBef>
          <a:spcPct val="0"/>
        </a:spcBef>
        <a:spcAft>
          <a:spcPct val="0"/>
        </a:spcAft>
        <a:defRPr sz="2400">
          <a:solidFill>
            <a:srgbClr val="404040"/>
          </a:solidFill>
          <a:latin typeface="+mj-lt"/>
          <a:ea typeface="+mj-ea"/>
          <a:cs typeface="+mj-cs"/>
        </a:defRPr>
      </a:lvl1pPr>
      <a:lvl2pPr algn="r" rtl="0" eaLnBrk="0" fontAlgn="base" hangingPunct="0">
        <a:spcBef>
          <a:spcPct val="0"/>
        </a:spcBef>
        <a:spcAft>
          <a:spcPct val="0"/>
        </a:spcAft>
        <a:defRPr sz="2400">
          <a:solidFill>
            <a:srgbClr val="404040"/>
          </a:solidFill>
          <a:latin typeface="Arial" charset="0"/>
          <a:cs typeface="Arial" charset="0"/>
        </a:defRPr>
      </a:lvl2pPr>
      <a:lvl3pPr algn="r" rtl="0" eaLnBrk="0" fontAlgn="base" hangingPunct="0">
        <a:spcBef>
          <a:spcPct val="0"/>
        </a:spcBef>
        <a:spcAft>
          <a:spcPct val="0"/>
        </a:spcAft>
        <a:defRPr sz="2400">
          <a:solidFill>
            <a:srgbClr val="404040"/>
          </a:solidFill>
          <a:latin typeface="Arial" charset="0"/>
          <a:cs typeface="Arial" charset="0"/>
        </a:defRPr>
      </a:lvl3pPr>
      <a:lvl4pPr algn="r" rtl="0" eaLnBrk="0" fontAlgn="base" hangingPunct="0">
        <a:spcBef>
          <a:spcPct val="0"/>
        </a:spcBef>
        <a:spcAft>
          <a:spcPct val="0"/>
        </a:spcAft>
        <a:defRPr sz="2400">
          <a:solidFill>
            <a:srgbClr val="404040"/>
          </a:solidFill>
          <a:latin typeface="Arial" charset="0"/>
          <a:cs typeface="Arial" charset="0"/>
        </a:defRPr>
      </a:lvl4pPr>
      <a:lvl5pPr algn="r" rtl="0" eaLnBrk="0" fontAlgn="base" hangingPunct="0">
        <a:spcBef>
          <a:spcPct val="0"/>
        </a:spcBef>
        <a:spcAft>
          <a:spcPct val="0"/>
        </a:spcAft>
        <a:defRPr sz="2400">
          <a:solidFill>
            <a:srgbClr val="404040"/>
          </a:solidFill>
          <a:latin typeface="Arial" charset="0"/>
          <a:cs typeface="Arial" charset="0"/>
        </a:defRPr>
      </a:lvl5pPr>
      <a:lvl6pPr marL="457200" algn="ctr" rtl="0" fontAlgn="base">
        <a:spcBef>
          <a:spcPct val="0"/>
        </a:spcBef>
        <a:spcAft>
          <a:spcPct val="0"/>
        </a:spcAft>
        <a:defRPr sz="2800">
          <a:solidFill>
            <a:schemeClr val="bg1"/>
          </a:solidFill>
          <a:latin typeface="Arial" charset="0"/>
          <a:cs typeface="Arial" charset="0"/>
        </a:defRPr>
      </a:lvl6pPr>
      <a:lvl7pPr marL="914400" algn="ctr" rtl="0" fontAlgn="base">
        <a:spcBef>
          <a:spcPct val="0"/>
        </a:spcBef>
        <a:spcAft>
          <a:spcPct val="0"/>
        </a:spcAft>
        <a:defRPr sz="2800">
          <a:solidFill>
            <a:schemeClr val="bg1"/>
          </a:solidFill>
          <a:latin typeface="Arial" charset="0"/>
          <a:cs typeface="Arial" charset="0"/>
        </a:defRPr>
      </a:lvl7pPr>
      <a:lvl8pPr marL="1371600" algn="ctr" rtl="0" fontAlgn="base">
        <a:spcBef>
          <a:spcPct val="0"/>
        </a:spcBef>
        <a:spcAft>
          <a:spcPct val="0"/>
        </a:spcAft>
        <a:defRPr sz="2800">
          <a:solidFill>
            <a:schemeClr val="bg1"/>
          </a:solidFill>
          <a:latin typeface="Arial" charset="0"/>
          <a:cs typeface="Arial" charset="0"/>
        </a:defRPr>
      </a:lvl8pPr>
      <a:lvl9pPr marL="1828800" algn="ctr" rtl="0" fontAlgn="base">
        <a:spcBef>
          <a:spcPct val="0"/>
        </a:spcBef>
        <a:spcAft>
          <a:spcPct val="0"/>
        </a:spcAft>
        <a:defRPr sz="2800">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Unicode MS" pitchFamily="34" charset="-128"/>
        <a:buChar char="-"/>
        <a:defRPr sz="2400">
          <a:solidFill>
            <a:schemeClr val="tx1"/>
          </a:solidFill>
          <a:latin typeface="+mn-lt"/>
          <a:cs typeface="+mn-cs"/>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cs typeface="+mn-cs"/>
        </a:defRPr>
      </a:lvl3pPr>
      <a:lvl4pPr marL="1600200" indent="-228600" algn="l" rtl="0" eaLnBrk="0" fontAlgn="base" hangingPunct="0">
        <a:spcBef>
          <a:spcPct val="20000"/>
        </a:spcBef>
        <a:spcAft>
          <a:spcPct val="0"/>
        </a:spcAft>
        <a:buSzPct val="60000"/>
        <a:buFont typeface="Wingdings" pitchFamily="2" charset="2"/>
        <a:buChar char="q"/>
        <a:defRPr sz="2400">
          <a:solidFill>
            <a:schemeClr val="tx1"/>
          </a:solidFill>
          <a:latin typeface="+mn-lt"/>
          <a:cs typeface="+mn-cs"/>
        </a:defRPr>
      </a:lvl4pPr>
      <a:lvl5pPr marL="2057400" indent="-228600" algn="l" rtl="0" eaLnBrk="0" fontAlgn="base" hangingPunct="0">
        <a:spcBef>
          <a:spcPct val="20000"/>
        </a:spcBef>
        <a:spcAft>
          <a:spcPct val="0"/>
        </a:spcAft>
        <a:buSzPct val="60000"/>
        <a:buChar char="o"/>
        <a:defRPr sz="2400">
          <a:solidFill>
            <a:schemeClr val="tx1"/>
          </a:solidFill>
          <a:latin typeface="+mn-lt"/>
          <a:cs typeface="+mn-cs"/>
        </a:defRPr>
      </a:lvl5pPr>
      <a:lvl6pPr marL="2514600" indent="-228600" algn="l" rtl="0" fontAlgn="base">
        <a:spcBef>
          <a:spcPct val="20000"/>
        </a:spcBef>
        <a:spcAft>
          <a:spcPct val="0"/>
        </a:spcAft>
        <a:buSzPct val="60000"/>
        <a:buChar char="o"/>
        <a:defRPr sz="2400">
          <a:solidFill>
            <a:schemeClr val="tx1"/>
          </a:solidFill>
          <a:latin typeface="+mn-lt"/>
          <a:cs typeface="+mn-cs"/>
        </a:defRPr>
      </a:lvl6pPr>
      <a:lvl7pPr marL="2971800" indent="-228600" algn="l" rtl="0" fontAlgn="base">
        <a:spcBef>
          <a:spcPct val="20000"/>
        </a:spcBef>
        <a:spcAft>
          <a:spcPct val="0"/>
        </a:spcAft>
        <a:buSzPct val="60000"/>
        <a:buChar char="o"/>
        <a:defRPr sz="2400">
          <a:solidFill>
            <a:schemeClr val="tx1"/>
          </a:solidFill>
          <a:latin typeface="+mn-lt"/>
          <a:cs typeface="+mn-cs"/>
        </a:defRPr>
      </a:lvl7pPr>
      <a:lvl8pPr marL="3429000" indent="-228600" algn="l" rtl="0" fontAlgn="base">
        <a:spcBef>
          <a:spcPct val="20000"/>
        </a:spcBef>
        <a:spcAft>
          <a:spcPct val="0"/>
        </a:spcAft>
        <a:buSzPct val="60000"/>
        <a:buChar char="o"/>
        <a:defRPr sz="2400">
          <a:solidFill>
            <a:schemeClr val="tx1"/>
          </a:solidFill>
          <a:latin typeface="+mn-lt"/>
          <a:cs typeface="+mn-cs"/>
        </a:defRPr>
      </a:lvl8pPr>
      <a:lvl9pPr marL="3886200" indent="-228600" algn="l" rtl="0" fontAlgn="base">
        <a:spcBef>
          <a:spcPct val="20000"/>
        </a:spcBef>
        <a:spcAft>
          <a:spcPct val="0"/>
        </a:spcAft>
        <a:buSzPct val="60000"/>
        <a:buChar char="o"/>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sz="2800" b="1" dirty="0" smtClean="0"/>
              <a:t>Advanced Persistent Threat (APT)</a:t>
            </a:r>
            <a:br>
              <a:rPr lang="en-US" sz="2800" b="1" dirty="0" smtClean="0"/>
            </a:br>
            <a:r>
              <a:rPr lang="en-US" sz="2800" b="1" dirty="0" smtClean="0"/>
              <a:t>Life Cycle Management</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ormAutofit/>
          </a:bodyPr>
          <a:lstStyle/>
          <a:p>
            <a:r>
              <a:rPr lang="en-US" dirty="0" smtClean="0"/>
              <a:t>Typical CND Primary Mission Flows</a:t>
            </a:r>
          </a:p>
        </p:txBody>
      </p:sp>
      <p:sp>
        <p:nvSpPr>
          <p:cNvPr id="3" name="Content Placeholder 2"/>
          <p:cNvSpPr>
            <a:spLocks noGrp="1"/>
          </p:cNvSpPr>
          <p:nvPr>
            <p:ph idx="1"/>
          </p:nvPr>
        </p:nvSpPr>
        <p:spPr/>
        <p:txBody>
          <a:bodyPr>
            <a:noAutofit/>
          </a:bodyPr>
          <a:lstStyle/>
          <a:p>
            <a:r>
              <a:rPr lang="en-US" sz="3000" b="1" dirty="0" smtClean="0"/>
              <a:t>Collect Sensor Data</a:t>
            </a:r>
          </a:p>
          <a:p>
            <a:r>
              <a:rPr lang="en-US" sz="3000" b="1" dirty="0" smtClean="0"/>
              <a:t>Data Ingest</a:t>
            </a:r>
          </a:p>
          <a:p>
            <a:r>
              <a:rPr lang="en-US" sz="3000" b="1" dirty="0" smtClean="0"/>
              <a:t>Analytics and Alerting</a:t>
            </a:r>
          </a:p>
          <a:p>
            <a:r>
              <a:rPr lang="en-US" sz="3000" b="1" dirty="0" smtClean="0"/>
              <a:t>SOC Operations</a:t>
            </a:r>
          </a:p>
          <a:p>
            <a:r>
              <a:rPr lang="en-US" sz="3000" b="1" dirty="0" smtClean="0"/>
              <a:t>Incident Response</a:t>
            </a:r>
          </a:p>
          <a:p>
            <a:r>
              <a:rPr lang="en-US" sz="3000" b="1" dirty="0" smtClean="0"/>
              <a:t>Analysis and Data </a:t>
            </a:r>
            <a:br>
              <a:rPr lang="en-US" sz="3000" b="1" dirty="0" smtClean="0"/>
            </a:br>
            <a:r>
              <a:rPr lang="en-US" sz="3000" b="1" dirty="0" smtClean="0"/>
              <a:t>Fusion</a:t>
            </a:r>
          </a:p>
          <a:p>
            <a:r>
              <a:rPr lang="en-US" sz="3000" b="1" dirty="0" smtClean="0"/>
              <a:t>Improve Trade-Craft / KB</a:t>
            </a:r>
          </a:p>
          <a:p>
            <a:pPr lvl="1"/>
            <a:r>
              <a:rPr lang="en-US" b="1" dirty="0" smtClean="0"/>
              <a:t>Update Sensors / Active Defense</a:t>
            </a:r>
          </a:p>
          <a:p>
            <a:pPr lvl="1"/>
            <a:r>
              <a:rPr lang="en-US" b="1" dirty="0" smtClean="0"/>
              <a:t>Update Knowledge Base / Manage Threat &amp; Risk</a:t>
            </a:r>
          </a:p>
        </p:txBody>
      </p:sp>
      <p:sp>
        <p:nvSpPr>
          <p:cNvPr id="8" name="Circular Arrow 7"/>
          <p:cNvSpPr/>
          <p:nvPr/>
        </p:nvSpPr>
        <p:spPr>
          <a:xfrm>
            <a:off x="4762420" y="1234464"/>
            <a:ext cx="3994448" cy="3994448"/>
          </a:xfrm>
          <a:prstGeom prst="circularArrow">
            <a:avLst>
              <a:gd name="adj1" fmla="val 5544"/>
              <a:gd name="adj2" fmla="val 330680"/>
              <a:gd name="adj3" fmla="val 14492195"/>
              <a:gd name="adj4" fmla="val 16963729"/>
              <a:gd name="adj5" fmla="val 5757"/>
            </a:avLst>
          </a:prstGeom>
          <a:solidFill>
            <a:schemeClr val="accent1">
              <a:lumMod val="7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9" name="Freeform 8"/>
          <p:cNvSpPr/>
          <p:nvPr/>
        </p:nvSpPr>
        <p:spPr>
          <a:xfrm>
            <a:off x="6127460" y="1260710"/>
            <a:ext cx="1264370" cy="632184"/>
          </a:xfrm>
          <a:custGeom>
            <a:avLst/>
            <a:gdLst>
              <a:gd name="connsiteX0" fmla="*/ 0 w 1547849"/>
              <a:gd name="connsiteY0" fmla="*/ 128990 h 773924"/>
              <a:gd name="connsiteX1" fmla="*/ 128990 w 1547849"/>
              <a:gd name="connsiteY1" fmla="*/ 0 h 773924"/>
              <a:gd name="connsiteX2" fmla="*/ 1418859 w 1547849"/>
              <a:gd name="connsiteY2" fmla="*/ 0 h 773924"/>
              <a:gd name="connsiteX3" fmla="*/ 1547849 w 1547849"/>
              <a:gd name="connsiteY3" fmla="*/ 128990 h 773924"/>
              <a:gd name="connsiteX4" fmla="*/ 1547849 w 1547849"/>
              <a:gd name="connsiteY4" fmla="*/ 644934 h 773924"/>
              <a:gd name="connsiteX5" fmla="*/ 1418859 w 1547849"/>
              <a:gd name="connsiteY5" fmla="*/ 773924 h 773924"/>
              <a:gd name="connsiteX6" fmla="*/ 128990 w 1547849"/>
              <a:gd name="connsiteY6" fmla="*/ 773924 h 773924"/>
              <a:gd name="connsiteX7" fmla="*/ 0 w 1547849"/>
              <a:gd name="connsiteY7" fmla="*/ 644934 h 773924"/>
              <a:gd name="connsiteX8" fmla="*/ 0 w 1547849"/>
              <a:gd name="connsiteY8" fmla="*/ 128990 h 773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849" h="773924">
                <a:moveTo>
                  <a:pt x="0" y="128990"/>
                </a:moveTo>
                <a:cubicBezTo>
                  <a:pt x="0" y="57751"/>
                  <a:pt x="57751" y="0"/>
                  <a:pt x="128990" y="0"/>
                </a:cubicBezTo>
                <a:lnTo>
                  <a:pt x="1418859" y="0"/>
                </a:lnTo>
                <a:cubicBezTo>
                  <a:pt x="1490098" y="0"/>
                  <a:pt x="1547849" y="57751"/>
                  <a:pt x="1547849" y="128990"/>
                </a:cubicBezTo>
                <a:lnTo>
                  <a:pt x="1547849" y="644934"/>
                </a:lnTo>
                <a:cubicBezTo>
                  <a:pt x="1547849" y="716173"/>
                  <a:pt x="1490098" y="773924"/>
                  <a:pt x="1418859" y="773924"/>
                </a:cubicBezTo>
                <a:lnTo>
                  <a:pt x="128990" y="773924"/>
                </a:lnTo>
                <a:cubicBezTo>
                  <a:pt x="57751" y="773924"/>
                  <a:pt x="0" y="716173"/>
                  <a:pt x="0" y="644934"/>
                </a:cubicBezTo>
                <a:lnTo>
                  <a:pt x="0" y="128990"/>
                </a:lnTo>
                <a:close/>
              </a:path>
            </a:pathLst>
          </a:custGeom>
          <a:solidFill>
            <a:schemeClr val="accent1">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1120" tIns="91120" rIns="91120" bIns="91120" numCol="1" spcCol="1270" anchor="ctr" anchorCtr="0">
            <a:noAutofit/>
          </a:bodyPr>
          <a:lstStyle/>
          <a:p>
            <a:pPr lvl="0" algn="ctr" defTabSz="622300">
              <a:lnSpc>
                <a:spcPct val="90000"/>
              </a:lnSpc>
              <a:spcBef>
                <a:spcPct val="0"/>
              </a:spcBef>
              <a:spcAft>
                <a:spcPct val="35000"/>
              </a:spcAft>
            </a:pPr>
            <a:r>
              <a:rPr lang="en-GB" sz="1400" kern="1200" dirty="0" smtClean="0"/>
              <a:t>Sensors: Client &amp; Gateway</a:t>
            </a:r>
            <a:endParaRPr lang="en-GB" sz="1400" kern="1200" dirty="0"/>
          </a:p>
        </p:txBody>
      </p:sp>
      <p:sp>
        <p:nvSpPr>
          <p:cNvPr id="10" name="Freeform 9"/>
          <p:cNvSpPr/>
          <p:nvPr/>
        </p:nvSpPr>
        <p:spPr>
          <a:xfrm>
            <a:off x="7459223" y="1902053"/>
            <a:ext cx="1264370" cy="632184"/>
          </a:xfrm>
          <a:custGeom>
            <a:avLst/>
            <a:gdLst>
              <a:gd name="connsiteX0" fmla="*/ 0 w 1547849"/>
              <a:gd name="connsiteY0" fmla="*/ 128990 h 773924"/>
              <a:gd name="connsiteX1" fmla="*/ 128990 w 1547849"/>
              <a:gd name="connsiteY1" fmla="*/ 0 h 773924"/>
              <a:gd name="connsiteX2" fmla="*/ 1418859 w 1547849"/>
              <a:gd name="connsiteY2" fmla="*/ 0 h 773924"/>
              <a:gd name="connsiteX3" fmla="*/ 1547849 w 1547849"/>
              <a:gd name="connsiteY3" fmla="*/ 128990 h 773924"/>
              <a:gd name="connsiteX4" fmla="*/ 1547849 w 1547849"/>
              <a:gd name="connsiteY4" fmla="*/ 644934 h 773924"/>
              <a:gd name="connsiteX5" fmla="*/ 1418859 w 1547849"/>
              <a:gd name="connsiteY5" fmla="*/ 773924 h 773924"/>
              <a:gd name="connsiteX6" fmla="*/ 128990 w 1547849"/>
              <a:gd name="connsiteY6" fmla="*/ 773924 h 773924"/>
              <a:gd name="connsiteX7" fmla="*/ 0 w 1547849"/>
              <a:gd name="connsiteY7" fmla="*/ 644934 h 773924"/>
              <a:gd name="connsiteX8" fmla="*/ 0 w 1547849"/>
              <a:gd name="connsiteY8" fmla="*/ 128990 h 773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849" h="773924">
                <a:moveTo>
                  <a:pt x="0" y="128990"/>
                </a:moveTo>
                <a:cubicBezTo>
                  <a:pt x="0" y="57751"/>
                  <a:pt x="57751" y="0"/>
                  <a:pt x="128990" y="0"/>
                </a:cubicBezTo>
                <a:lnTo>
                  <a:pt x="1418859" y="0"/>
                </a:lnTo>
                <a:cubicBezTo>
                  <a:pt x="1490098" y="0"/>
                  <a:pt x="1547849" y="57751"/>
                  <a:pt x="1547849" y="128990"/>
                </a:cubicBezTo>
                <a:lnTo>
                  <a:pt x="1547849" y="644934"/>
                </a:lnTo>
                <a:cubicBezTo>
                  <a:pt x="1547849" y="716173"/>
                  <a:pt x="1490098" y="773924"/>
                  <a:pt x="1418859" y="773924"/>
                </a:cubicBezTo>
                <a:lnTo>
                  <a:pt x="128990" y="773924"/>
                </a:lnTo>
                <a:cubicBezTo>
                  <a:pt x="57751" y="773924"/>
                  <a:pt x="0" y="716173"/>
                  <a:pt x="0" y="644934"/>
                </a:cubicBezTo>
                <a:lnTo>
                  <a:pt x="0" y="128990"/>
                </a:lnTo>
                <a:close/>
              </a:path>
            </a:pathLst>
          </a:custGeom>
          <a:solidFill>
            <a:schemeClr val="accent1">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1120" tIns="91120" rIns="91120" bIns="91120" numCol="1" spcCol="1270" anchor="ctr" anchorCtr="0">
            <a:noAutofit/>
          </a:bodyPr>
          <a:lstStyle/>
          <a:p>
            <a:pPr lvl="0" algn="ctr" defTabSz="622300">
              <a:lnSpc>
                <a:spcPct val="90000"/>
              </a:lnSpc>
              <a:spcBef>
                <a:spcPct val="0"/>
              </a:spcBef>
              <a:spcAft>
                <a:spcPct val="35000"/>
              </a:spcAft>
            </a:pPr>
            <a:r>
              <a:rPr lang="en-GB" sz="1400" kern="1200" dirty="0" smtClean="0"/>
              <a:t>Data Ingest</a:t>
            </a:r>
            <a:endParaRPr lang="en-GB" sz="1400" kern="1200" dirty="0"/>
          </a:p>
        </p:txBody>
      </p:sp>
      <p:sp>
        <p:nvSpPr>
          <p:cNvPr id="11" name="Freeform 10"/>
          <p:cNvSpPr/>
          <p:nvPr/>
        </p:nvSpPr>
        <p:spPr>
          <a:xfrm>
            <a:off x="7788141" y="3343139"/>
            <a:ext cx="1264370" cy="632184"/>
          </a:xfrm>
          <a:custGeom>
            <a:avLst/>
            <a:gdLst>
              <a:gd name="connsiteX0" fmla="*/ 0 w 1547849"/>
              <a:gd name="connsiteY0" fmla="*/ 128990 h 773924"/>
              <a:gd name="connsiteX1" fmla="*/ 128990 w 1547849"/>
              <a:gd name="connsiteY1" fmla="*/ 0 h 773924"/>
              <a:gd name="connsiteX2" fmla="*/ 1418859 w 1547849"/>
              <a:gd name="connsiteY2" fmla="*/ 0 h 773924"/>
              <a:gd name="connsiteX3" fmla="*/ 1547849 w 1547849"/>
              <a:gd name="connsiteY3" fmla="*/ 128990 h 773924"/>
              <a:gd name="connsiteX4" fmla="*/ 1547849 w 1547849"/>
              <a:gd name="connsiteY4" fmla="*/ 644934 h 773924"/>
              <a:gd name="connsiteX5" fmla="*/ 1418859 w 1547849"/>
              <a:gd name="connsiteY5" fmla="*/ 773924 h 773924"/>
              <a:gd name="connsiteX6" fmla="*/ 128990 w 1547849"/>
              <a:gd name="connsiteY6" fmla="*/ 773924 h 773924"/>
              <a:gd name="connsiteX7" fmla="*/ 0 w 1547849"/>
              <a:gd name="connsiteY7" fmla="*/ 644934 h 773924"/>
              <a:gd name="connsiteX8" fmla="*/ 0 w 1547849"/>
              <a:gd name="connsiteY8" fmla="*/ 128990 h 773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849" h="773924">
                <a:moveTo>
                  <a:pt x="0" y="128990"/>
                </a:moveTo>
                <a:cubicBezTo>
                  <a:pt x="0" y="57751"/>
                  <a:pt x="57751" y="0"/>
                  <a:pt x="128990" y="0"/>
                </a:cubicBezTo>
                <a:lnTo>
                  <a:pt x="1418859" y="0"/>
                </a:lnTo>
                <a:cubicBezTo>
                  <a:pt x="1490098" y="0"/>
                  <a:pt x="1547849" y="57751"/>
                  <a:pt x="1547849" y="128990"/>
                </a:cubicBezTo>
                <a:lnTo>
                  <a:pt x="1547849" y="644934"/>
                </a:lnTo>
                <a:cubicBezTo>
                  <a:pt x="1547849" y="716173"/>
                  <a:pt x="1490098" y="773924"/>
                  <a:pt x="1418859" y="773924"/>
                </a:cubicBezTo>
                <a:lnTo>
                  <a:pt x="128990" y="773924"/>
                </a:lnTo>
                <a:cubicBezTo>
                  <a:pt x="57751" y="773924"/>
                  <a:pt x="0" y="716173"/>
                  <a:pt x="0" y="644934"/>
                </a:cubicBezTo>
                <a:lnTo>
                  <a:pt x="0" y="128990"/>
                </a:lnTo>
                <a:close/>
              </a:path>
            </a:pathLst>
          </a:custGeom>
          <a:solidFill>
            <a:schemeClr val="accent1">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1120" tIns="91120" rIns="91120" bIns="91120" numCol="1" spcCol="1270" anchor="ctr" anchorCtr="0">
            <a:noAutofit/>
          </a:bodyPr>
          <a:lstStyle/>
          <a:p>
            <a:pPr lvl="0" algn="ctr" defTabSz="622300">
              <a:lnSpc>
                <a:spcPct val="90000"/>
              </a:lnSpc>
              <a:spcBef>
                <a:spcPct val="0"/>
              </a:spcBef>
              <a:spcAft>
                <a:spcPct val="35000"/>
              </a:spcAft>
            </a:pPr>
            <a:r>
              <a:rPr lang="en-GB" sz="1400" kern="1200" dirty="0" smtClean="0"/>
              <a:t>Analytics and Alerting</a:t>
            </a:r>
            <a:endParaRPr lang="en-GB" sz="1400" kern="1200" dirty="0"/>
          </a:p>
        </p:txBody>
      </p:sp>
      <p:sp>
        <p:nvSpPr>
          <p:cNvPr id="12" name="Freeform 11"/>
          <p:cNvSpPr/>
          <p:nvPr/>
        </p:nvSpPr>
        <p:spPr>
          <a:xfrm>
            <a:off x="6866532" y="4498801"/>
            <a:ext cx="1264370" cy="632184"/>
          </a:xfrm>
          <a:custGeom>
            <a:avLst/>
            <a:gdLst>
              <a:gd name="connsiteX0" fmla="*/ 0 w 1547849"/>
              <a:gd name="connsiteY0" fmla="*/ 128990 h 773924"/>
              <a:gd name="connsiteX1" fmla="*/ 128990 w 1547849"/>
              <a:gd name="connsiteY1" fmla="*/ 0 h 773924"/>
              <a:gd name="connsiteX2" fmla="*/ 1418859 w 1547849"/>
              <a:gd name="connsiteY2" fmla="*/ 0 h 773924"/>
              <a:gd name="connsiteX3" fmla="*/ 1547849 w 1547849"/>
              <a:gd name="connsiteY3" fmla="*/ 128990 h 773924"/>
              <a:gd name="connsiteX4" fmla="*/ 1547849 w 1547849"/>
              <a:gd name="connsiteY4" fmla="*/ 644934 h 773924"/>
              <a:gd name="connsiteX5" fmla="*/ 1418859 w 1547849"/>
              <a:gd name="connsiteY5" fmla="*/ 773924 h 773924"/>
              <a:gd name="connsiteX6" fmla="*/ 128990 w 1547849"/>
              <a:gd name="connsiteY6" fmla="*/ 773924 h 773924"/>
              <a:gd name="connsiteX7" fmla="*/ 0 w 1547849"/>
              <a:gd name="connsiteY7" fmla="*/ 644934 h 773924"/>
              <a:gd name="connsiteX8" fmla="*/ 0 w 1547849"/>
              <a:gd name="connsiteY8" fmla="*/ 128990 h 773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849" h="773924">
                <a:moveTo>
                  <a:pt x="0" y="128990"/>
                </a:moveTo>
                <a:cubicBezTo>
                  <a:pt x="0" y="57751"/>
                  <a:pt x="57751" y="0"/>
                  <a:pt x="128990" y="0"/>
                </a:cubicBezTo>
                <a:lnTo>
                  <a:pt x="1418859" y="0"/>
                </a:lnTo>
                <a:cubicBezTo>
                  <a:pt x="1490098" y="0"/>
                  <a:pt x="1547849" y="57751"/>
                  <a:pt x="1547849" y="128990"/>
                </a:cubicBezTo>
                <a:lnTo>
                  <a:pt x="1547849" y="644934"/>
                </a:lnTo>
                <a:cubicBezTo>
                  <a:pt x="1547849" y="716173"/>
                  <a:pt x="1490098" y="773924"/>
                  <a:pt x="1418859" y="773924"/>
                </a:cubicBezTo>
                <a:lnTo>
                  <a:pt x="128990" y="773924"/>
                </a:lnTo>
                <a:cubicBezTo>
                  <a:pt x="57751" y="773924"/>
                  <a:pt x="0" y="716173"/>
                  <a:pt x="0" y="644934"/>
                </a:cubicBezTo>
                <a:lnTo>
                  <a:pt x="0" y="128990"/>
                </a:lnTo>
                <a:close/>
              </a:path>
            </a:pathLst>
          </a:custGeom>
          <a:solidFill>
            <a:schemeClr val="accent1">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1120" tIns="91120" rIns="91120" bIns="91120" numCol="1" spcCol="1270" anchor="ctr" anchorCtr="0">
            <a:noAutofit/>
          </a:bodyPr>
          <a:lstStyle/>
          <a:p>
            <a:pPr lvl="0" algn="ctr" defTabSz="622300">
              <a:lnSpc>
                <a:spcPct val="90000"/>
              </a:lnSpc>
              <a:spcBef>
                <a:spcPct val="0"/>
              </a:spcBef>
              <a:spcAft>
                <a:spcPct val="35000"/>
              </a:spcAft>
            </a:pPr>
            <a:r>
              <a:rPr lang="en-GB" sz="1400" dirty="0" smtClean="0"/>
              <a:t>SOC</a:t>
            </a:r>
          </a:p>
          <a:p>
            <a:pPr lvl="0" algn="ctr" defTabSz="622300">
              <a:lnSpc>
                <a:spcPct val="90000"/>
              </a:lnSpc>
              <a:spcBef>
                <a:spcPct val="0"/>
              </a:spcBef>
              <a:spcAft>
                <a:spcPct val="35000"/>
              </a:spcAft>
            </a:pPr>
            <a:r>
              <a:rPr lang="en-GB" sz="1400" kern="1200" dirty="0" smtClean="0"/>
              <a:t>Operations</a:t>
            </a:r>
            <a:endParaRPr lang="en-GB" sz="1400" kern="1200" dirty="0"/>
          </a:p>
        </p:txBody>
      </p:sp>
      <p:sp>
        <p:nvSpPr>
          <p:cNvPr id="13" name="Freeform 12"/>
          <p:cNvSpPr/>
          <p:nvPr/>
        </p:nvSpPr>
        <p:spPr>
          <a:xfrm>
            <a:off x="5388386" y="4498801"/>
            <a:ext cx="1264370" cy="632184"/>
          </a:xfrm>
          <a:custGeom>
            <a:avLst/>
            <a:gdLst>
              <a:gd name="connsiteX0" fmla="*/ 0 w 1547849"/>
              <a:gd name="connsiteY0" fmla="*/ 128990 h 773924"/>
              <a:gd name="connsiteX1" fmla="*/ 128990 w 1547849"/>
              <a:gd name="connsiteY1" fmla="*/ 0 h 773924"/>
              <a:gd name="connsiteX2" fmla="*/ 1418859 w 1547849"/>
              <a:gd name="connsiteY2" fmla="*/ 0 h 773924"/>
              <a:gd name="connsiteX3" fmla="*/ 1547849 w 1547849"/>
              <a:gd name="connsiteY3" fmla="*/ 128990 h 773924"/>
              <a:gd name="connsiteX4" fmla="*/ 1547849 w 1547849"/>
              <a:gd name="connsiteY4" fmla="*/ 644934 h 773924"/>
              <a:gd name="connsiteX5" fmla="*/ 1418859 w 1547849"/>
              <a:gd name="connsiteY5" fmla="*/ 773924 h 773924"/>
              <a:gd name="connsiteX6" fmla="*/ 128990 w 1547849"/>
              <a:gd name="connsiteY6" fmla="*/ 773924 h 773924"/>
              <a:gd name="connsiteX7" fmla="*/ 0 w 1547849"/>
              <a:gd name="connsiteY7" fmla="*/ 644934 h 773924"/>
              <a:gd name="connsiteX8" fmla="*/ 0 w 1547849"/>
              <a:gd name="connsiteY8" fmla="*/ 128990 h 773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849" h="773924">
                <a:moveTo>
                  <a:pt x="0" y="128990"/>
                </a:moveTo>
                <a:cubicBezTo>
                  <a:pt x="0" y="57751"/>
                  <a:pt x="57751" y="0"/>
                  <a:pt x="128990" y="0"/>
                </a:cubicBezTo>
                <a:lnTo>
                  <a:pt x="1418859" y="0"/>
                </a:lnTo>
                <a:cubicBezTo>
                  <a:pt x="1490098" y="0"/>
                  <a:pt x="1547849" y="57751"/>
                  <a:pt x="1547849" y="128990"/>
                </a:cubicBezTo>
                <a:lnTo>
                  <a:pt x="1547849" y="644934"/>
                </a:lnTo>
                <a:cubicBezTo>
                  <a:pt x="1547849" y="716173"/>
                  <a:pt x="1490098" y="773924"/>
                  <a:pt x="1418859" y="773924"/>
                </a:cubicBezTo>
                <a:lnTo>
                  <a:pt x="128990" y="773924"/>
                </a:lnTo>
                <a:cubicBezTo>
                  <a:pt x="57751" y="773924"/>
                  <a:pt x="0" y="716173"/>
                  <a:pt x="0" y="644934"/>
                </a:cubicBezTo>
                <a:lnTo>
                  <a:pt x="0" y="128990"/>
                </a:lnTo>
                <a:close/>
              </a:path>
            </a:pathLst>
          </a:custGeom>
          <a:solidFill>
            <a:schemeClr val="accent1">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1120" tIns="91120" rIns="91120" bIns="91120" numCol="1" spcCol="1270" anchor="ctr" anchorCtr="0">
            <a:noAutofit/>
          </a:bodyPr>
          <a:lstStyle/>
          <a:p>
            <a:pPr lvl="0" algn="ctr" defTabSz="622300">
              <a:lnSpc>
                <a:spcPct val="90000"/>
              </a:lnSpc>
              <a:spcBef>
                <a:spcPct val="0"/>
              </a:spcBef>
              <a:spcAft>
                <a:spcPct val="35000"/>
              </a:spcAft>
            </a:pPr>
            <a:r>
              <a:rPr lang="en-GB" sz="1400" kern="1200" dirty="0" smtClean="0"/>
              <a:t>Incident Response</a:t>
            </a:r>
            <a:endParaRPr lang="en-GB" sz="1400" kern="1200" dirty="0"/>
          </a:p>
        </p:txBody>
      </p:sp>
      <p:sp>
        <p:nvSpPr>
          <p:cNvPr id="14" name="Freeform 13"/>
          <p:cNvSpPr/>
          <p:nvPr/>
        </p:nvSpPr>
        <p:spPr>
          <a:xfrm>
            <a:off x="4466777" y="3343139"/>
            <a:ext cx="1264370" cy="632184"/>
          </a:xfrm>
          <a:custGeom>
            <a:avLst/>
            <a:gdLst>
              <a:gd name="connsiteX0" fmla="*/ 0 w 1547849"/>
              <a:gd name="connsiteY0" fmla="*/ 128990 h 773924"/>
              <a:gd name="connsiteX1" fmla="*/ 128990 w 1547849"/>
              <a:gd name="connsiteY1" fmla="*/ 0 h 773924"/>
              <a:gd name="connsiteX2" fmla="*/ 1418859 w 1547849"/>
              <a:gd name="connsiteY2" fmla="*/ 0 h 773924"/>
              <a:gd name="connsiteX3" fmla="*/ 1547849 w 1547849"/>
              <a:gd name="connsiteY3" fmla="*/ 128990 h 773924"/>
              <a:gd name="connsiteX4" fmla="*/ 1547849 w 1547849"/>
              <a:gd name="connsiteY4" fmla="*/ 644934 h 773924"/>
              <a:gd name="connsiteX5" fmla="*/ 1418859 w 1547849"/>
              <a:gd name="connsiteY5" fmla="*/ 773924 h 773924"/>
              <a:gd name="connsiteX6" fmla="*/ 128990 w 1547849"/>
              <a:gd name="connsiteY6" fmla="*/ 773924 h 773924"/>
              <a:gd name="connsiteX7" fmla="*/ 0 w 1547849"/>
              <a:gd name="connsiteY7" fmla="*/ 644934 h 773924"/>
              <a:gd name="connsiteX8" fmla="*/ 0 w 1547849"/>
              <a:gd name="connsiteY8" fmla="*/ 128990 h 773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849" h="773924">
                <a:moveTo>
                  <a:pt x="0" y="128990"/>
                </a:moveTo>
                <a:cubicBezTo>
                  <a:pt x="0" y="57751"/>
                  <a:pt x="57751" y="0"/>
                  <a:pt x="128990" y="0"/>
                </a:cubicBezTo>
                <a:lnTo>
                  <a:pt x="1418859" y="0"/>
                </a:lnTo>
                <a:cubicBezTo>
                  <a:pt x="1490098" y="0"/>
                  <a:pt x="1547849" y="57751"/>
                  <a:pt x="1547849" y="128990"/>
                </a:cubicBezTo>
                <a:lnTo>
                  <a:pt x="1547849" y="644934"/>
                </a:lnTo>
                <a:cubicBezTo>
                  <a:pt x="1547849" y="716173"/>
                  <a:pt x="1490098" y="773924"/>
                  <a:pt x="1418859" y="773924"/>
                </a:cubicBezTo>
                <a:lnTo>
                  <a:pt x="128990" y="773924"/>
                </a:lnTo>
                <a:cubicBezTo>
                  <a:pt x="57751" y="773924"/>
                  <a:pt x="0" y="716173"/>
                  <a:pt x="0" y="644934"/>
                </a:cubicBezTo>
                <a:lnTo>
                  <a:pt x="0" y="128990"/>
                </a:lnTo>
                <a:close/>
              </a:path>
            </a:pathLst>
          </a:custGeom>
          <a:solidFill>
            <a:schemeClr val="accent1">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1120" tIns="91120" rIns="91120" bIns="91120" numCol="1" spcCol="1270" anchor="ctr" anchorCtr="0">
            <a:noAutofit/>
          </a:bodyPr>
          <a:lstStyle/>
          <a:p>
            <a:pPr lvl="0" algn="ctr" defTabSz="622300">
              <a:lnSpc>
                <a:spcPct val="90000"/>
              </a:lnSpc>
              <a:spcBef>
                <a:spcPct val="0"/>
              </a:spcBef>
              <a:spcAft>
                <a:spcPct val="35000"/>
              </a:spcAft>
            </a:pPr>
            <a:r>
              <a:rPr lang="en-GB" sz="1400" kern="1200" dirty="0" smtClean="0"/>
              <a:t>Analysis and Data Fusion</a:t>
            </a:r>
            <a:endParaRPr lang="en-GB" sz="1400" kern="1200" dirty="0"/>
          </a:p>
        </p:txBody>
      </p:sp>
      <p:sp>
        <p:nvSpPr>
          <p:cNvPr id="15" name="Freeform 14"/>
          <p:cNvSpPr/>
          <p:nvPr/>
        </p:nvSpPr>
        <p:spPr>
          <a:xfrm>
            <a:off x="4795695" y="1902053"/>
            <a:ext cx="1264370" cy="632184"/>
          </a:xfrm>
          <a:custGeom>
            <a:avLst/>
            <a:gdLst>
              <a:gd name="connsiteX0" fmla="*/ 0 w 1547849"/>
              <a:gd name="connsiteY0" fmla="*/ 128990 h 773924"/>
              <a:gd name="connsiteX1" fmla="*/ 128990 w 1547849"/>
              <a:gd name="connsiteY1" fmla="*/ 0 h 773924"/>
              <a:gd name="connsiteX2" fmla="*/ 1418859 w 1547849"/>
              <a:gd name="connsiteY2" fmla="*/ 0 h 773924"/>
              <a:gd name="connsiteX3" fmla="*/ 1547849 w 1547849"/>
              <a:gd name="connsiteY3" fmla="*/ 128990 h 773924"/>
              <a:gd name="connsiteX4" fmla="*/ 1547849 w 1547849"/>
              <a:gd name="connsiteY4" fmla="*/ 644934 h 773924"/>
              <a:gd name="connsiteX5" fmla="*/ 1418859 w 1547849"/>
              <a:gd name="connsiteY5" fmla="*/ 773924 h 773924"/>
              <a:gd name="connsiteX6" fmla="*/ 128990 w 1547849"/>
              <a:gd name="connsiteY6" fmla="*/ 773924 h 773924"/>
              <a:gd name="connsiteX7" fmla="*/ 0 w 1547849"/>
              <a:gd name="connsiteY7" fmla="*/ 644934 h 773924"/>
              <a:gd name="connsiteX8" fmla="*/ 0 w 1547849"/>
              <a:gd name="connsiteY8" fmla="*/ 128990 h 773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849" h="773924">
                <a:moveTo>
                  <a:pt x="0" y="128990"/>
                </a:moveTo>
                <a:cubicBezTo>
                  <a:pt x="0" y="57751"/>
                  <a:pt x="57751" y="0"/>
                  <a:pt x="128990" y="0"/>
                </a:cubicBezTo>
                <a:lnTo>
                  <a:pt x="1418859" y="0"/>
                </a:lnTo>
                <a:cubicBezTo>
                  <a:pt x="1490098" y="0"/>
                  <a:pt x="1547849" y="57751"/>
                  <a:pt x="1547849" y="128990"/>
                </a:cubicBezTo>
                <a:lnTo>
                  <a:pt x="1547849" y="644934"/>
                </a:lnTo>
                <a:cubicBezTo>
                  <a:pt x="1547849" y="716173"/>
                  <a:pt x="1490098" y="773924"/>
                  <a:pt x="1418859" y="773924"/>
                </a:cubicBezTo>
                <a:lnTo>
                  <a:pt x="128990" y="773924"/>
                </a:lnTo>
                <a:cubicBezTo>
                  <a:pt x="57751" y="773924"/>
                  <a:pt x="0" y="716173"/>
                  <a:pt x="0" y="644934"/>
                </a:cubicBezTo>
                <a:lnTo>
                  <a:pt x="0" y="128990"/>
                </a:lnTo>
                <a:close/>
              </a:path>
            </a:pathLst>
          </a:custGeom>
          <a:solidFill>
            <a:schemeClr val="accent1">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1120" tIns="91120" rIns="91120" bIns="91120" numCol="1" spcCol="1270" anchor="ctr" anchorCtr="0">
            <a:noAutofit/>
          </a:bodyPr>
          <a:lstStyle/>
          <a:p>
            <a:pPr lvl="0" algn="ctr" defTabSz="622300">
              <a:lnSpc>
                <a:spcPct val="90000"/>
              </a:lnSpc>
              <a:spcBef>
                <a:spcPct val="0"/>
              </a:spcBef>
              <a:spcAft>
                <a:spcPct val="35000"/>
              </a:spcAft>
            </a:pPr>
            <a:r>
              <a:rPr lang="en-GB" sz="1400" kern="1200" dirty="0" smtClean="0"/>
              <a:t>Improve Trade-Craft / KB</a:t>
            </a:r>
            <a:endParaRPr lang="en-GB" sz="1400" kern="1200" dirty="0"/>
          </a:p>
        </p:txBody>
      </p:sp>
      <p:sp>
        <p:nvSpPr>
          <p:cNvPr id="16" name="Flowchart: Magnetic Disk 15"/>
          <p:cNvSpPr/>
          <p:nvPr/>
        </p:nvSpPr>
        <p:spPr>
          <a:xfrm>
            <a:off x="6175927" y="2679007"/>
            <a:ext cx="1147818" cy="887009"/>
          </a:xfrm>
          <a:prstGeom prst="flowChartMagneticDisk">
            <a:avLst/>
          </a:prstGeom>
          <a:solidFill>
            <a:schemeClr val="accent1">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1120" tIns="91120" rIns="91120" bIns="91120" numCol="1" spcCol="1270" anchor="ctr" anchorCtr="0">
            <a:noAutofit/>
          </a:bodyPr>
          <a:lstStyle/>
          <a:p>
            <a:pPr algn="ctr" defTabSz="622300">
              <a:lnSpc>
                <a:spcPct val="90000"/>
              </a:lnSpc>
              <a:spcBef>
                <a:spcPct val="0"/>
              </a:spcBef>
              <a:spcAft>
                <a:spcPct val="35000"/>
              </a:spcAft>
            </a:pPr>
            <a:endParaRPr lang="en-GB" sz="800" dirty="0" smtClean="0"/>
          </a:p>
          <a:p>
            <a:pPr algn="ctr" defTabSz="622300">
              <a:lnSpc>
                <a:spcPct val="90000"/>
              </a:lnSpc>
              <a:spcBef>
                <a:spcPct val="0"/>
              </a:spcBef>
              <a:spcAft>
                <a:spcPct val="35000"/>
              </a:spcAft>
            </a:pPr>
            <a:r>
              <a:rPr lang="en-GB" sz="1400" dirty="0" smtClean="0"/>
              <a:t>Knowledge</a:t>
            </a:r>
          </a:p>
          <a:p>
            <a:pPr algn="ctr" defTabSz="622300">
              <a:lnSpc>
                <a:spcPct val="90000"/>
              </a:lnSpc>
              <a:spcBef>
                <a:spcPct val="0"/>
              </a:spcBef>
              <a:spcAft>
                <a:spcPct val="35000"/>
              </a:spcAft>
            </a:pPr>
            <a:r>
              <a:rPr lang="en-GB" sz="1400" dirty="0" smtClean="0"/>
              <a:t>Base</a:t>
            </a:r>
          </a:p>
        </p:txBody>
      </p:sp>
    </p:spTree>
    <p:extLst>
      <p:ext uri="{BB962C8B-B14F-4D97-AF65-F5344CB8AC3E}">
        <p14:creationId xmlns:p14="http://schemas.microsoft.com/office/powerpoint/2010/main" xmlns="" val="83931628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Collect Sensor Data / Data Ingest</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Attackers</a:t>
            </a:r>
          </a:p>
          <a:p>
            <a:pPr lvl="1"/>
            <a:r>
              <a:rPr lang="en-US" dirty="0" smtClean="0"/>
              <a:t>Improving Trade-Craft to evade sensors</a:t>
            </a:r>
          </a:p>
          <a:p>
            <a:pPr lvl="1"/>
            <a:r>
              <a:rPr lang="en-US" dirty="0" smtClean="0"/>
              <a:t>Attackers will look for side door / back door not being watched</a:t>
            </a:r>
          </a:p>
          <a:p>
            <a:pPr lvl="1"/>
            <a:r>
              <a:rPr lang="en-US" dirty="0" smtClean="0"/>
              <a:t>Attackers test packages against your AVs / </a:t>
            </a:r>
            <a:r>
              <a:rPr lang="en-US" dirty="0" err="1" smtClean="0"/>
              <a:t>IDSes</a:t>
            </a:r>
            <a:r>
              <a:rPr lang="en-US" dirty="0" smtClean="0"/>
              <a:t> to avoid detection</a:t>
            </a:r>
          </a:p>
          <a:p>
            <a:r>
              <a:rPr lang="en-US" b="1" dirty="0" smtClean="0"/>
              <a:t>Defenders</a:t>
            </a:r>
          </a:p>
          <a:p>
            <a:pPr lvl="1"/>
            <a:r>
              <a:rPr lang="en-US" dirty="0" smtClean="0"/>
              <a:t>Sensors will block some of the attacks on your network (good Intel helps)</a:t>
            </a:r>
          </a:p>
          <a:p>
            <a:pPr lvl="1"/>
            <a:r>
              <a:rPr lang="en-US" dirty="0" smtClean="0"/>
              <a:t>Network choke points used to watch the traffic crossing them</a:t>
            </a:r>
          </a:p>
          <a:p>
            <a:pPr lvl="1"/>
            <a:r>
              <a:rPr lang="en-US" dirty="0" smtClean="0"/>
              <a:t>Watch ingress / egress traffic (egress may be of higher value)</a:t>
            </a:r>
          </a:p>
          <a:p>
            <a:pPr lvl="1"/>
            <a:r>
              <a:rPr lang="en-US" dirty="0" smtClean="0"/>
              <a:t>Lock and watch any side doors / back doors to your network</a:t>
            </a:r>
          </a:p>
          <a:p>
            <a:pPr lvl="1"/>
            <a:r>
              <a:rPr lang="en-US" dirty="0" smtClean="0"/>
              <a:t>Log / ingest as much as possible / practical to analytics / SIEMs</a:t>
            </a:r>
          </a:p>
          <a:p>
            <a:pPr lvl="1"/>
            <a:r>
              <a:rPr lang="en-US" dirty="0" smtClean="0"/>
              <a:t>Perform as much full packet / </a:t>
            </a:r>
            <a:r>
              <a:rPr lang="en-US" dirty="0" err="1" smtClean="0"/>
              <a:t>netflow</a:t>
            </a:r>
            <a:r>
              <a:rPr lang="en-US" dirty="0" smtClean="0"/>
              <a:t> capture as possible</a:t>
            </a:r>
          </a:p>
          <a:p>
            <a:pPr lvl="1"/>
            <a:r>
              <a:rPr lang="en-US" dirty="0" smtClean="0"/>
              <a:t>Collect at the perimeter of the network and at “crown jewels” of your network</a:t>
            </a:r>
          </a:p>
          <a:p>
            <a:pPr lvl="1"/>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Analytics and Alerting</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Attackers</a:t>
            </a:r>
          </a:p>
          <a:p>
            <a:pPr lvl="1"/>
            <a:r>
              <a:rPr lang="en-US" dirty="0" smtClean="0"/>
              <a:t>Use low and slow / fragmented attacks to avoid detection</a:t>
            </a:r>
          </a:p>
          <a:p>
            <a:pPr lvl="1"/>
            <a:r>
              <a:rPr lang="en-US" dirty="0" smtClean="0"/>
              <a:t>Attempt to overload your sensors with data and/or false positives to make the analysis and alerting more difficult to process</a:t>
            </a:r>
          </a:p>
          <a:p>
            <a:r>
              <a:rPr lang="en-US" b="1" dirty="0" smtClean="0"/>
              <a:t>Defenders</a:t>
            </a:r>
          </a:p>
          <a:p>
            <a:pPr lvl="1"/>
            <a:r>
              <a:rPr lang="en-US" dirty="0" smtClean="0"/>
              <a:t>Collect as much data as you can process and store, but focus on the most critical alerts first</a:t>
            </a:r>
          </a:p>
          <a:p>
            <a:pPr lvl="1"/>
            <a:r>
              <a:rPr lang="en-US" dirty="0" smtClean="0"/>
              <a:t>The value of your analytics &amp; alerting will be a direct function of:</a:t>
            </a:r>
          </a:p>
          <a:p>
            <a:pPr lvl="2"/>
            <a:r>
              <a:rPr lang="en-US" dirty="0" smtClean="0"/>
              <a:t>The tools you are using</a:t>
            </a:r>
          </a:p>
          <a:p>
            <a:pPr lvl="2"/>
            <a:r>
              <a:rPr lang="en-US" dirty="0" smtClean="0"/>
              <a:t>The value added Intel / signatures you generate internally, you buy, or you get from your friends and family network</a:t>
            </a:r>
          </a:p>
          <a:p>
            <a:pPr lvl="2"/>
            <a:r>
              <a:rPr lang="en-US" dirty="0" smtClean="0"/>
              <a:t>The timeliness and accuracy of your alerts to the SOC</a:t>
            </a:r>
          </a:p>
          <a:p>
            <a:pPr lvl="1"/>
            <a:r>
              <a:rPr lang="en-US" dirty="0" smtClean="0"/>
              <a:t>Running internally developed tools in addition to commercial tools likely will add additional value</a:t>
            </a:r>
          </a:p>
          <a:p>
            <a:pPr lvl="1"/>
            <a:r>
              <a:rPr lang="en-US" dirty="0" smtClean="0"/>
              <a:t>A thorough understanding of the “normal baseline” helps for identifying “anomalies”</a:t>
            </a:r>
          </a:p>
          <a:p>
            <a:pPr lvl="1"/>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SOC Operations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Attackers</a:t>
            </a:r>
          </a:p>
          <a:p>
            <a:pPr lvl="1"/>
            <a:r>
              <a:rPr lang="en-US" dirty="0" smtClean="0"/>
              <a:t>Attackers have limited activities during CND Mission Flow / SOC Operations</a:t>
            </a:r>
          </a:p>
          <a:p>
            <a:pPr lvl="1"/>
            <a:r>
              <a:rPr lang="en-US" dirty="0" smtClean="0"/>
              <a:t>Will target SOC users to be able to understand / watch your defenses</a:t>
            </a:r>
          </a:p>
          <a:p>
            <a:r>
              <a:rPr lang="en-US" b="1" dirty="0" smtClean="0"/>
              <a:t>Defenders</a:t>
            </a:r>
          </a:p>
          <a:p>
            <a:pPr lvl="1"/>
            <a:r>
              <a:rPr lang="en-US" dirty="0" smtClean="0"/>
              <a:t>Standup of a dedicated SOC is essential to counter sophisticated threats</a:t>
            </a:r>
          </a:p>
          <a:p>
            <a:pPr lvl="2"/>
            <a:r>
              <a:rPr lang="en-US" dirty="0" smtClean="0"/>
              <a:t>Need solutions that address business and off hours</a:t>
            </a:r>
          </a:p>
          <a:p>
            <a:pPr lvl="2"/>
            <a:r>
              <a:rPr lang="en-US" dirty="0" smtClean="0"/>
              <a:t>Many of the APTs will not be working your business hours or will target attacks just before normal working hours end</a:t>
            </a:r>
          </a:p>
          <a:p>
            <a:pPr lvl="1"/>
            <a:r>
              <a:rPr lang="en-US" dirty="0" smtClean="0"/>
              <a:t>SOC staff training is important as the SOC ends up being the first responders and decides how the alerts are processed</a:t>
            </a:r>
          </a:p>
          <a:p>
            <a:pPr lvl="2"/>
            <a:r>
              <a:rPr lang="en-US" dirty="0" smtClean="0"/>
              <a:t>Escalate alerts, filter out obvious noise, cleanup obvious attacks</a:t>
            </a:r>
          </a:p>
          <a:p>
            <a:pPr lvl="1"/>
            <a:r>
              <a:rPr lang="en-US" dirty="0" smtClean="0"/>
              <a:t>Reporting and measuring of SOC effectiveness is critical to management support and improvement in operation</a:t>
            </a:r>
          </a:p>
          <a:p>
            <a:pPr lvl="1"/>
            <a:r>
              <a:rPr lang="en-US" dirty="0" smtClean="0"/>
              <a:t>Improving “cycle time” for all SOC functions is critical</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and Data Fusion</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Attackers</a:t>
            </a:r>
          </a:p>
          <a:p>
            <a:pPr lvl="1"/>
            <a:r>
              <a:rPr lang="en-US" dirty="0" smtClean="0"/>
              <a:t>Attackers have limited activities during Analysis and Data Fusion</a:t>
            </a:r>
          </a:p>
          <a:p>
            <a:pPr lvl="1"/>
            <a:r>
              <a:rPr lang="en-US" dirty="0" smtClean="0"/>
              <a:t>Many APTs are however improving their Trade-Craft to combat these functions by being more sophisticated in their C2 use</a:t>
            </a:r>
          </a:p>
          <a:p>
            <a:r>
              <a:rPr lang="en-US" b="1" dirty="0" smtClean="0"/>
              <a:t>Defenders</a:t>
            </a:r>
          </a:p>
          <a:p>
            <a:pPr lvl="1"/>
            <a:r>
              <a:rPr lang="en-US" dirty="0" smtClean="0"/>
              <a:t>Analysis and data fusion is critical to an advanced SOC</a:t>
            </a:r>
          </a:p>
          <a:p>
            <a:pPr lvl="1"/>
            <a:r>
              <a:rPr lang="en-US" dirty="0" smtClean="0"/>
              <a:t>Internal Analysis of malware, indicators, and threats</a:t>
            </a:r>
          </a:p>
          <a:p>
            <a:pPr lvl="2"/>
            <a:r>
              <a:rPr lang="en-US" dirty="0" smtClean="0"/>
              <a:t>Extraction of C2 resources, analysis, and signature generation</a:t>
            </a:r>
          </a:p>
          <a:p>
            <a:pPr lvl="2"/>
            <a:r>
              <a:rPr lang="en-US" dirty="0" smtClean="0"/>
              <a:t>Analysis and OSINT on attackers for predictive purposes</a:t>
            </a:r>
          </a:p>
          <a:p>
            <a:pPr lvl="2"/>
            <a:r>
              <a:rPr lang="en-US" dirty="0" smtClean="0"/>
              <a:t>Tracking of campaigns by threat actors, understanding of who in your org is being targeted and how/why</a:t>
            </a:r>
          </a:p>
          <a:p>
            <a:pPr lvl="2"/>
            <a:r>
              <a:rPr lang="en-US" dirty="0" smtClean="0"/>
              <a:t>Updating internal defenses from all above</a:t>
            </a:r>
          </a:p>
          <a:p>
            <a:pPr lvl="1"/>
            <a:r>
              <a:rPr lang="en-US" dirty="0" smtClean="0"/>
              <a:t>External coordination of malware, indicators, and threats</a:t>
            </a:r>
          </a:p>
          <a:p>
            <a:pPr lvl="2"/>
            <a:r>
              <a:rPr lang="en-US" dirty="0" smtClean="0"/>
              <a:t>Sourcing indicator data from open, commercial, and friends/family sources</a:t>
            </a:r>
          </a:p>
          <a:p>
            <a:pPr lvl="2"/>
            <a:r>
              <a:rPr lang="en-US" dirty="0" smtClean="0"/>
              <a:t>Managing how / what you will share with others</a:t>
            </a:r>
          </a:p>
          <a:p>
            <a:pPr lvl="1"/>
            <a:endParaRPr lang="en-US"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Improve Trade-Craft / KB (Defenders)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Attackers</a:t>
            </a:r>
          </a:p>
          <a:p>
            <a:pPr lvl="1"/>
            <a:r>
              <a:rPr lang="en-US" dirty="0" smtClean="0"/>
              <a:t>Attackers Trade-Craft is improved in their attack lifecycle</a:t>
            </a:r>
          </a:p>
          <a:p>
            <a:r>
              <a:rPr lang="en-US" b="1" dirty="0" smtClean="0"/>
              <a:t>Defenders</a:t>
            </a:r>
          </a:p>
          <a:p>
            <a:pPr lvl="1"/>
            <a:r>
              <a:rPr lang="en-US" dirty="0" smtClean="0"/>
              <a:t>Implement lessons learned and do root cause analysis</a:t>
            </a:r>
          </a:p>
          <a:p>
            <a:pPr lvl="1"/>
            <a:r>
              <a:rPr lang="en-US" dirty="0" smtClean="0"/>
              <a:t>Migrate defense from reactive to proactive and try get in front of the attackers with strong analysis and information sharing functions</a:t>
            </a:r>
          </a:p>
          <a:p>
            <a:pPr lvl="2"/>
            <a:r>
              <a:rPr lang="en-US" dirty="0" smtClean="0"/>
              <a:t>Exploit open source, commercial, and industry data feeds</a:t>
            </a:r>
          </a:p>
          <a:p>
            <a:pPr lvl="1"/>
            <a:r>
              <a:rPr lang="en-US" dirty="0" smtClean="0"/>
              <a:t>Continuously strive to improve efficiencies in defensive operations</a:t>
            </a:r>
          </a:p>
          <a:p>
            <a:pPr lvl="2"/>
            <a:r>
              <a:rPr lang="en-US" dirty="0" smtClean="0"/>
              <a:t>Drive dwell time to zero (as a goal)</a:t>
            </a:r>
          </a:p>
          <a:p>
            <a:pPr lvl="2"/>
            <a:r>
              <a:rPr lang="en-US" dirty="0" smtClean="0"/>
              <a:t>Automate the things that can be automated</a:t>
            </a:r>
          </a:p>
          <a:p>
            <a:pPr lvl="2"/>
            <a:r>
              <a:rPr lang="en-US" dirty="0" smtClean="0"/>
              <a:t>Provide updated training to your defenders and your end users</a:t>
            </a:r>
          </a:p>
          <a:p>
            <a:pPr lvl="1"/>
            <a:r>
              <a:rPr lang="en-US" dirty="0" smtClean="0"/>
              <a:t>Keep </a:t>
            </a:r>
            <a:r>
              <a:rPr lang="en-US" dirty="0" err="1" smtClean="0"/>
              <a:t>intel</a:t>
            </a:r>
            <a:r>
              <a:rPr lang="en-US" dirty="0" smtClean="0"/>
              <a:t> on attackers, attacks, threats, and targets current</a:t>
            </a:r>
          </a:p>
          <a:p>
            <a:pPr lvl="1"/>
            <a:r>
              <a:rPr lang="en-US" dirty="0" smtClean="0"/>
              <a:t>Your network is not static – make sure your defenses are not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pPr marL="568325" indent="-568325"/>
            <a:r>
              <a:rPr lang="en-US" dirty="0" smtClean="0"/>
              <a:t>Questions?</a:t>
            </a:r>
            <a:endParaRPr lang="en-US" dirty="0"/>
          </a:p>
        </p:txBody>
      </p:sp>
      <p:grpSp>
        <p:nvGrpSpPr>
          <p:cNvPr id="2" name="Group 12"/>
          <p:cNvGrpSpPr/>
          <p:nvPr/>
        </p:nvGrpSpPr>
        <p:grpSpPr>
          <a:xfrm>
            <a:off x="1371600" y="1676400"/>
            <a:ext cx="5562600" cy="3886200"/>
            <a:chOff x="2743200" y="2362200"/>
            <a:chExt cx="2917466" cy="2057172"/>
          </a:xfrm>
        </p:grpSpPr>
        <p:pic>
          <p:nvPicPr>
            <p:cNvPr id="11" name="Picture 2" descr="C:\Users\jwhited\AppData\Local\Microsoft\Windows\Temporary Internet Files\Content.IE5\IDZWBOU2\MC900441498[1].png"/>
            <p:cNvPicPr>
              <a:picLocks noChangeAspect="1" noChangeArrowheads="1"/>
            </p:cNvPicPr>
            <p:nvPr/>
          </p:nvPicPr>
          <p:blipFill>
            <a:blip r:embed="rId2" cstate="print"/>
            <a:srcRect/>
            <a:stretch>
              <a:fillRect/>
            </a:stretch>
          </p:blipFill>
          <p:spPr bwMode="auto">
            <a:xfrm>
              <a:off x="2743200" y="2362200"/>
              <a:ext cx="2057172" cy="2057172"/>
            </a:xfrm>
            <a:prstGeom prst="rect">
              <a:avLst/>
            </a:prstGeom>
            <a:noFill/>
          </p:spPr>
        </p:pic>
        <p:pic>
          <p:nvPicPr>
            <p:cNvPr id="12" name="Picture 3" descr="C:\Users\jwhited\AppData\Local\Microsoft\Windows\Temporary Internet Files\Content.IE5\3V0XW4C4\MC900078711[1].wmf"/>
            <p:cNvPicPr>
              <a:picLocks noChangeAspect="1" noChangeArrowheads="1"/>
            </p:cNvPicPr>
            <p:nvPr/>
          </p:nvPicPr>
          <p:blipFill>
            <a:blip r:embed="rId3" cstate="print"/>
            <a:srcRect/>
            <a:stretch>
              <a:fillRect/>
            </a:stretch>
          </p:blipFill>
          <p:spPr bwMode="auto">
            <a:xfrm>
              <a:off x="4953000" y="2362200"/>
              <a:ext cx="707666" cy="1716437"/>
            </a:xfrm>
            <a:prstGeom prst="rect">
              <a:avLst/>
            </a:prstGeom>
            <a:noFill/>
          </p:spPr>
        </p:pic>
      </p:grpSp>
      <p:grpSp>
        <p:nvGrpSpPr>
          <p:cNvPr id="3" name="Group 15"/>
          <p:cNvGrpSpPr/>
          <p:nvPr/>
        </p:nvGrpSpPr>
        <p:grpSpPr>
          <a:xfrm>
            <a:off x="762000" y="1066800"/>
            <a:ext cx="7467600" cy="5105400"/>
            <a:chOff x="762000" y="1066800"/>
            <a:chExt cx="7467600" cy="5105400"/>
          </a:xfrm>
        </p:grpSpPr>
        <p:pic>
          <p:nvPicPr>
            <p:cNvPr id="14" name="Picture 7"/>
            <p:cNvPicPr>
              <a:picLocks noChangeAspect="1" noChangeArrowheads="1"/>
            </p:cNvPicPr>
            <p:nvPr/>
          </p:nvPicPr>
          <p:blipFill>
            <a:blip r:embed="rId4" cstate="print"/>
            <a:srcRect l="3749" t="23090" r="31496" b="19241"/>
            <a:stretch>
              <a:fillRect/>
            </a:stretch>
          </p:blipFill>
          <p:spPr bwMode="auto">
            <a:xfrm>
              <a:off x="969137" y="1128154"/>
              <a:ext cx="7260463" cy="5044046"/>
            </a:xfrm>
            <a:prstGeom prst="rect">
              <a:avLst/>
            </a:prstGeom>
            <a:noFill/>
            <a:ln w="9525">
              <a:noFill/>
              <a:miter lim="800000"/>
              <a:headEnd/>
              <a:tailEnd/>
            </a:ln>
          </p:spPr>
        </p:pic>
        <p:sp>
          <p:nvSpPr>
            <p:cNvPr id="15" name="Rectangle 14"/>
            <p:cNvSpPr/>
            <p:nvPr/>
          </p:nvSpPr>
          <p:spPr bwMode="auto">
            <a:xfrm>
              <a:off x="762000" y="1066800"/>
              <a:ext cx="2286000" cy="457200"/>
            </a:xfrm>
            <a:prstGeom prst="rect">
              <a:avLst/>
            </a:prstGeom>
            <a:solidFill>
              <a:schemeClr val="bg1"/>
            </a:solidFill>
            <a:ln w="12700" algn="ctr">
              <a:noFill/>
              <a:miter lim="800000"/>
              <a:headEnd/>
              <a:tailEnd/>
            </a:ln>
          </p:spPr>
          <p:txBody>
            <a:bodyPr wrap="none" rtlCol="0" anchor="ctr"/>
            <a:lstStyle/>
            <a:p>
              <a:pPr algn="ctr"/>
              <a:endParaRPr lang="en-US" dirty="0" err="1" smtClean="0"/>
            </a:p>
          </p:txBody>
        </p:sp>
      </p:gr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Presenter Bio</a:t>
            </a:r>
            <a:endParaRPr lang="en-US" dirty="0"/>
          </a:p>
        </p:txBody>
      </p:sp>
      <p:sp>
        <p:nvSpPr>
          <p:cNvPr id="5" name="Content Placeholder 6"/>
          <p:cNvSpPr>
            <a:spLocks noGrp="1"/>
          </p:cNvSpPr>
          <p:nvPr>
            <p:ph idx="4294967295"/>
          </p:nvPr>
        </p:nvSpPr>
        <p:spPr>
          <a:xfrm>
            <a:off x="2560342" y="1039813"/>
            <a:ext cx="6107408" cy="4962525"/>
          </a:xfrm>
        </p:spPr>
        <p:txBody>
          <a:bodyPr>
            <a:normAutofit fontScale="62500" lnSpcReduction="20000"/>
          </a:bodyPr>
          <a:lstStyle/>
          <a:p>
            <a:pPr indent="0">
              <a:buNone/>
            </a:pPr>
            <a:r>
              <a:rPr lang="en-US" dirty="0" smtClean="0"/>
              <a:t>Monty D. McDougal is a Raytheon Intelligence, Information and Services (IIS) Cyber Engineering Fellow. He has worked for Raytheon for the last 16+ years performing tasks ranging from programming to system administration and has an extensive web development / programming background spanning 18+ years. His work has included development/integration / architecture / accreditation work on numerous security projects for multiple government programs, internal and external security / wireless assessments, DCID 6/3 compliant web-based single sign-on solutions, PL-4 Controlled Interfaces (guards), reliable human review processes, audit log reduction tools, mail </a:t>
            </a:r>
            <a:r>
              <a:rPr lang="en-US" dirty="0" err="1" smtClean="0"/>
              <a:t>bannering</a:t>
            </a:r>
            <a:r>
              <a:rPr lang="en-US" dirty="0" smtClean="0"/>
              <a:t> solutions, and several advanced anti-malware IRADs / products / patents.</a:t>
            </a:r>
          </a:p>
          <a:p>
            <a:pPr indent="0">
              <a:buNone/>
            </a:pPr>
            <a:endParaRPr lang="en-US" dirty="0" smtClean="0"/>
          </a:p>
          <a:p>
            <a:pPr indent="0">
              <a:buNone/>
            </a:pPr>
            <a:r>
              <a:rPr lang="en-US" dirty="0" smtClean="0"/>
              <a:t>Monty holds the following major degrees and certifications: BBA in Computer Science / Management (double major) from Angelo State University, MS in Network Security from Capitol College, CISSP, ISSEP, ISSAP, GCFE, GAWN-C, GSEC, and serves on the SANS Advisory Board. Monty has previously held the GCIH, GCFA, GREM, GCUX, and GCWN certifications. Monty is also the author of the Windows Forensic </a:t>
            </a:r>
            <a:r>
              <a:rPr lang="en-US" dirty="0" err="1" smtClean="0"/>
              <a:t>Toolchest</a:t>
            </a:r>
            <a:r>
              <a:rPr lang="en-US" dirty="0" smtClean="0"/>
              <a:t> (WFT).</a:t>
            </a:r>
          </a:p>
          <a:p>
            <a:pPr marL="2286000" indent="-2286000">
              <a:buNone/>
            </a:pPr>
            <a:endParaRPr lang="en-US" dirty="0" smtClean="0"/>
          </a:p>
          <a:p>
            <a:pPr>
              <a:buNone/>
            </a:pPr>
            <a:r>
              <a:rPr lang="en-US" dirty="0" smtClean="0"/>
              <a:t>	E-mail: Monty_D_McDougal@raytheon.com</a:t>
            </a:r>
          </a:p>
        </p:txBody>
      </p:sp>
      <p:sp>
        <p:nvSpPr>
          <p:cNvPr id="7" name="Rectangle 6"/>
          <p:cNvSpPr/>
          <p:nvPr/>
        </p:nvSpPr>
        <p:spPr>
          <a:xfrm>
            <a:off x="365806" y="1325903"/>
            <a:ext cx="2103097" cy="2834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&lt;mug shot&gt;</a:t>
            </a:r>
            <a:endParaRPr lang="en-US" dirty="0"/>
          </a:p>
        </p:txBody>
      </p:sp>
      <p:pic>
        <p:nvPicPr>
          <p:cNvPr id="6" name="Picture 5" descr="Monty_McDougal_Pict.JPG"/>
          <p:cNvPicPr>
            <a:picLocks noChangeAspect="1"/>
          </p:cNvPicPr>
          <p:nvPr/>
        </p:nvPicPr>
        <p:blipFill>
          <a:blip r:embed="rId2" cstate="print"/>
          <a:stretch>
            <a:fillRect/>
          </a:stretch>
        </p:blipFill>
        <p:spPr>
          <a:xfrm>
            <a:off x="365805" y="1325903"/>
            <a:ext cx="2103097" cy="294383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Abstract</a:t>
            </a:r>
            <a:endParaRPr lang="en-US" dirty="0"/>
          </a:p>
        </p:txBody>
      </p:sp>
      <p:sp>
        <p:nvSpPr>
          <p:cNvPr id="3" name="Content Placeholder 2"/>
          <p:cNvSpPr>
            <a:spLocks noGrp="1"/>
          </p:cNvSpPr>
          <p:nvPr>
            <p:ph sz="half" idx="4294967295"/>
          </p:nvPr>
        </p:nvSpPr>
        <p:spPr>
          <a:xfrm>
            <a:off x="457199" y="1097280"/>
            <a:ext cx="8046677" cy="5166360"/>
          </a:xfrm>
        </p:spPr>
        <p:txBody>
          <a:bodyPr/>
          <a:lstStyle/>
          <a:p>
            <a:pPr indent="0" algn="ctr">
              <a:spcAft>
                <a:spcPts val="1200"/>
              </a:spcAft>
              <a:buNone/>
            </a:pPr>
            <a:r>
              <a:rPr lang="en-US" sz="1800" b="1" dirty="0" smtClean="0"/>
              <a:t>Advanced Persistent Threat (APT) Life Cycle Management</a:t>
            </a:r>
          </a:p>
          <a:p>
            <a:pPr indent="0">
              <a:spcAft>
                <a:spcPts val="600"/>
              </a:spcAft>
              <a:buNone/>
            </a:pPr>
            <a:r>
              <a:rPr lang="en-US" sz="1400" dirty="0" smtClean="0"/>
              <a:t>This presentation will cover the full Advanced Persistent Threat (APT) Life Cycle and Management of the resulting intrusions.  It will cover both what the APTs are doing as attackers and what we as defenders should be doing for both the APT Mission Flows and the Computer Network Defense (CND) Mission Flows.  </a:t>
            </a:r>
          </a:p>
          <a:p>
            <a:pPr indent="0">
              <a:spcAft>
                <a:spcPts val="600"/>
              </a:spcAft>
              <a:buNone/>
            </a:pPr>
            <a:r>
              <a:rPr lang="en-US" sz="1400" b="1" dirty="0" smtClean="0"/>
              <a:t>The APT Mission Flows cover:</a:t>
            </a:r>
          </a:p>
          <a:p>
            <a:pPr indent="0">
              <a:spcAft>
                <a:spcPts val="600"/>
              </a:spcAft>
              <a:buNone/>
            </a:pPr>
            <a:r>
              <a:rPr lang="en-US" sz="1400" dirty="0" smtClean="0"/>
              <a:t>Recon / Plan, Attack Phase, Initial Infection, Command and Control, Internal Pivot / Escalation, Data Prep and </a:t>
            </a:r>
            <a:r>
              <a:rPr lang="en-US" sz="1400" dirty="0" err="1" smtClean="0"/>
              <a:t>Exfill</a:t>
            </a:r>
            <a:r>
              <a:rPr lang="en-US" sz="1400" dirty="0" smtClean="0"/>
              <a:t>, Improve Trade-Craft / Data Analysis</a:t>
            </a:r>
          </a:p>
          <a:p>
            <a:pPr indent="0">
              <a:spcAft>
                <a:spcPts val="600"/>
              </a:spcAft>
              <a:buNone/>
            </a:pPr>
            <a:r>
              <a:rPr lang="en-US" sz="1400" b="1" dirty="0" smtClean="0"/>
              <a:t>The Computer Network Defense (CND) Mission Flows cover:</a:t>
            </a:r>
          </a:p>
          <a:p>
            <a:pPr indent="0">
              <a:spcAft>
                <a:spcPts val="600"/>
              </a:spcAft>
              <a:buNone/>
            </a:pPr>
            <a:r>
              <a:rPr lang="en-US" sz="1400" dirty="0" smtClean="0"/>
              <a:t>Collect Sensor Data, Data Ingest, Analytics and Alerting, SOC Operations, Incident Response, Analysis and Data  Fusion, Improve Trade-Craft / KB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APT Life Cycle</a:t>
            </a:r>
            <a:endParaRPr lang="en-GB" dirty="0"/>
          </a:p>
        </p:txBody>
      </p:sp>
      <p:grpSp>
        <p:nvGrpSpPr>
          <p:cNvPr id="3" name="Group 12"/>
          <p:cNvGrpSpPr/>
          <p:nvPr/>
        </p:nvGrpSpPr>
        <p:grpSpPr>
          <a:xfrm>
            <a:off x="76200" y="5773801"/>
            <a:ext cx="3815858" cy="720598"/>
            <a:chOff x="76200" y="5773801"/>
            <a:chExt cx="3815858" cy="720598"/>
          </a:xfrm>
        </p:grpSpPr>
        <p:pic>
          <p:nvPicPr>
            <p:cNvPr id="131" name="Picture 13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38869" y="6044857"/>
              <a:ext cx="449542" cy="449542"/>
            </a:xfrm>
            <a:prstGeom prst="rect">
              <a:avLst/>
            </a:prstGeom>
          </p:spPr>
        </p:pic>
        <p:sp>
          <p:nvSpPr>
            <p:cNvPr id="132" name="TextBox 131"/>
            <p:cNvSpPr txBox="1"/>
            <p:nvPr/>
          </p:nvSpPr>
          <p:spPr>
            <a:xfrm>
              <a:off x="888410" y="5940401"/>
              <a:ext cx="2442597" cy="523220"/>
            </a:xfrm>
            <a:prstGeom prst="rect">
              <a:avLst/>
            </a:prstGeom>
            <a:noFill/>
          </p:spPr>
          <p:txBody>
            <a:bodyPr wrap="square" rtlCol="0">
              <a:spAutoFit/>
            </a:bodyPr>
            <a:lstStyle/>
            <a:p>
              <a:r>
                <a:rPr lang="en-GB" sz="1400" dirty="0" smtClean="0">
                  <a:latin typeface="Calibri" pitchFamily="34" charset="0"/>
                  <a:cs typeface="Calibri" pitchFamily="34" charset="0"/>
                </a:rPr>
                <a:t>SOC Analyst investigates alert &amp; raises Security Incident.</a:t>
              </a:r>
              <a:endParaRPr lang="en-GB" sz="1400" dirty="0">
                <a:latin typeface="Calibri" pitchFamily="34" charset="0"/>
                <a:cs typeface="Calibri" pitchFamily="34" charset="0"/>
              </a:endParaRPr>
            </a:p>
          </p:txBody>
        </p:sp>
        <p:pic>
          <p:nvPicPr>
            <p:cNvPr id="134" name="Picture 13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04800" y="6244017"/>
              <a:ext cx="224771" cy="224771"/>
            </a:xfrm>
            <a:prstGeom prst="rect">
              <a:avLst/>
            </a:prstGeom>
          </p:spPr>
        </p:pic>
        <p:sp>
          <p:nvSpPr>
            <p:cNvPr id="135" name="Right Arrow 134"/>
            <p:cNvSpPr/>
            <p:nvPr/>
          </p:nvSpPr>
          <p:spPr>
            <a:xfrm rot="10800000">
              <a:off x="3505200" y="5960999"/>
              <a:ext cx="386858" cy="400110"/>
            </a:xfrm>
            <a:prstGeom prst="rightArrow">
              <a:avLst/>
            </a:prstGeom>
            <a:solidFill>
              <a:schemeClr val="accent1">
                <a:lumMod val="20000"/>
                <a:lumOff val="80000"/>
              </a:schemeClr>
            </a:solidFill>
            <a:ln/>
          </p:spPr>
          <p:style>
            <a:lnRef idx="1">
              <a:schemeClr val="accent6"/>
            </a:lnRef>
            <a:fillRef idx="2">
              <a:schemeClr val="accent6"/>
            </a:fillRef>
            <a:effectRef idx="1">
              <a:schemeClr val="accent6"/>
            </a:effectRef>
            <a:fontRef idx="minor">
              <a:schemeClr val="dk1"/>
            </a:fontRef>
          </p:style>
          <p:txBody>
            <a:bodyPr lIns="65291" tIns="32646" rIns="65291" bIns="32646" anchor="ctr"/>
            <a:lstStyle/>
            <a:p>
              <a:endParaRPr lang="en-GB" sz="1200" dirty="0">
                <a:solidFill>
                  <a:srgbClr val="000000"/>
                </a:solidFill>
                <a:latin typeface="Calibri" pitchFamily="34" charset="0"/>
              </a:endParaRPr>
            </a:p>
          </p:txBody>
        </p:sp>
        <p:grpSp>
          <p:nvGrpSpPr>
            <p:cNvPr id="4" name="Group 132"/>
            <p:cNvGrpSpPr/>
            <p:nvPr/>
          </p:nvGrpSpPr>
          <p:grpSpPr>
            <a:xfrm>
              <a:off x="76200" y="5773801"/>
              <a:ext cx="413615" cy="398399"/>
              <a:chOff x="312700" y="3726130"/>
              <a:chExt cx="413615" cy="398399"/>
            </a:xfrm>
          </p:grpSpPr>
          <p:pic>
            <p:nvPicPr>
              <p:cNvPr id="138" name="Picture 13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7916" y="3726130"/>
                <a:ext cx="398399" cy="398399"/>
              </a:xfrm>
              <a:prstGeom prst="rect">
                <a:avLst/>
              </a:prstGeom>
            </p:spPr>
          </p:pic>
          <p:sp>
            <p:nvSpPr>
              <p:cNvPr id="140" name="TextBox 139"/>
              <p:cNvSpPr txBox="1"/>
              <p:nvPr/>
            </p:nvSpPr>
            <p:spPr>
              <a:xfrm>
                <a:off x="312700" y="3755197"/>
                <a:ext cx="413615" cy="369332"/>
              </a:xfrm>
              <a:prstGeom prst="rect">
                <a:avLst/>
              </a:prstGeom>
              <a:noFill/>
            </p:spPr>
            <p:txBody>
              <a:bodyPr wrap="square" rtlCol="0" anchor="ctr" anchorCtr="0">
                <a:noAutofit/>
              </a:bodyPr>
              <a:lstStyle/>
              <a:p>
                <a:pPr algn="ctr"/>
                <a:r>
                  <a:rPr lang="en-GB" dirty="0"/>
                  <a:t>7</a:t>
                </a:r>
              </a:p>
            </p:txBody>
          </p:sp>
        </p:grpSp>
      </p:grpSp>
      <p:grpSp>
        <p:nvGrpSpPr>
          <p:cNvPr id="5" name="Group 16"/>
          <p:cNvGrpSpPr/>
          <p:nvPr/>
        </p:nvGrpSpPr>
        <p:grpSpPr>
          <a:xfrm>
            <a:off x="76200" y="4876119"/>
            <a:ext cx="3461614" cy="1067483"/>
            <a:chOff x="76200" y="4876117"/>
            <a:chExt cx="3461614" cy="1067483"/>
          </a:xfrm>
        </p:grpSpPr>
        <p:sp>
          <p:nvSpPr>
            <p:cNvPr id="143" name="Right Arrow 142"/>
            <p:cNvSpPr/>
            <p:nvPr/>
          </p:nvSpPr>
          <p:spPr>
            <a:xfrm rot="16200000">
              <a:off x="1495818" y="5550116"/>
              <a:ext cx="386858" cy="400110"/>
            </a:xfrm>
            <a:prstGeom prst="rightArrow">
              <a:avLst/>
            </a:prstGeom>
            <a:solidFill>
              <a:schemeClr val="accent1">
                <a:lumMod val="20000"/>
                <a:lumOff val="80000"/>
              </a:schemeClr>
            </a:solidFill>
            <a:ln/>
          </p:spPr>
          <p:style>
            <a:lnRef idx="1">
              <a:schemeClr val="accent6"/>
            </a:lnRef>
            <a:fillRef idx="2">
              <a:schemeClr val="accent6"/>
            </a:fillRef>
            <a:effectRef idx="1">
              <a:schemeClr val="accent6"/>
            </a:effectRef>
            <a:fontRef idx="minor">
              <a:schemeClr val="dk1"/>
            </a:fontRef>
          </p:style>
          <p:txBody>
            <a:bodyPr lIns="65291" tIns="32646" rIns="65291" bIns="32646" anchor="ctr"/>
            <a:lstStyle/>
            <a:p>
              <a:endParaRPr lang="en-GB" sz="1200" dirty="0">
                <a:solidFill>
                  <a:srgbClr val="000000"/>
                </a:solidFill>
                <a:latin typeface="Calibri" pitchFamily="34" charset="0"/>
              </a:endParaRPr>
            </a:p>
          </p:txBody>
        </p:sp>
        <p:pic>
          <p:nvPicPr>
            <p:cNvPr id="144" name="Picture 14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34696" y="5097466"/>
              <a:ext cx="449542" cy="449542"/>
            </a:xfrm>
            <a:prstGeom prst="rect">
              <a:avLst/>
            </a:prstGeom>
          </p:spPr>
        </p:pic>
        <p:sp>
          <p:nvSpPr>
            <p:cNvPr id="146" name="TextBox 145"/>
            <p:cNvSpPr txBox="1"/>
            <p:nvPr/>
          </p:nvSpPr>
          <p:spPr>
            <a:xfrm>
              <a:off x="884237" y="5045238"/>
              <a:ext cx="2653577" cy="523220"/>
            </a:xfrm>
            <a:prstGeom prst="rect">
              <a:avLst/>
            </a:prstGeom>
            <a:noFill/>
          </p:spPr>
          <p:txBody>
            <a:bodyPr wrap="square" rtlCol="0">
              <a:spAutoFit/>
            </a:bodyPr>
            <a:lstStyle/>
            <a:p>
              <a:r>
                <a:rPr lang="en-GB" sz="1400" dirty="0" smtClean="0">
                  <a:latin typeface="Calibri" pitchFamily="34" charset="0"/>
                  <a:cs typeface="Calibri" pitchFamily="34" charset="0"/>
                </a:rPr>
                <a:t>Remediation team carries out actions and closes incident.</a:t>
              </a:r>
            </a:p>
          </p:txBody>
        </p:sp>
        <p:pic>
          <p:nvPicPr>
            <p:cNvPr id="147" name="Picture 14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38565" y="5263658"/>
              <a:ext cx="224771" cy="224771"/>
            </a:xfrm>
            <a:prstGeom prst="rect">
              <a:avLst/>
            </a:prstGeom>
          </p:spPr>
        </p:pic>
        <p:grpSp>
          <p:nvGrpSpPr>
            <p:cNvPr id="6" name="Group 135"/>
            <p:cNvGrpSpPr/>
            <p:nvPr/>
          </p:nvGrpSpPr>
          <p:grpSpPr>
            <a:xfrm>
              <a:off x="76200" y="4876117"/>
              <a:ext cx="413615" cy="398399"/>
              <a:chOff x="312700" y="3667329"/>
              <a:chExt cx="413615" cy="398399"/>
            </a:xfrm>
          </p:grpSpPr>
          <p:pic>
            <p:nvPicPr>
              <p:cNvPr id="153" name="Picture 15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7916" y="3667329"/>
                <a:ext cx="398399" cy="398399"/>
              </a:xfrm>
              <a:prstGeom prst="rect">
                <a:avLst/>
              </a:prstGeom>
            </p:spPr>
          </p:pic>
          <p:sp>
            <p:nvSpPr>
              <p:cNvPr id="155" name="TextBox 154"/>
              <p:cNvSpPr txBox="1"/>
              <p:nvPr/>
            </p:nvSpPr>
            <p:spPr>
              <a:xfrm>
                <a:off x="312700" y="3675513"/>
                <a:ext cx="413615" cy="369332"/>
              </a:xfrm>
              <a:prstGeom prst="rect">
                <a:avLst/>
              </a:prstGeom>
              <a:noFill/>
            </p:spPr>
            <p:txBody>
              <a:bodyPr wrap="square" rtlCol="0" anchor="ctr" anchorCtr="0">
                <a:noAutofit/>
              </a:bodyPr>
              <a:lstStyle/>
              <a:p>
                <a:pPr algn="ctr"/>
                <a:r>
                  <a:rPr lang="en-GB" dirty="0"/>
                  <a:t>8</a:t>
                </a:r>
              </a:p>
            </p:txBody>
          </p:sp>
        </p:grpSp>
      </p:grpSp>
      <p:grpSp>
        <p:nvGrpSpPr>
          <p:cNvPr id="7" name="Group 17"/>
          <p:cNvGrpSpPr/>
          <p:nvPr/>
        </p:nvGrpSpPr>
        <p:grpSpPr>
          <a:xfrm>
            <a:off x="76201" y="3761825"/>
            <a:ext cx="3428999" cy="1273235"/>
            <a:chOff x="76200" y="3761823"/>
            <a:chExt cx="3428999" cy="1273235"/>
          </a:xfrm>
        </p:grpSpPr>
        <p:sp>
          <p:nvSpPr>
            <p:cNvPr id="158" name="Right Arrow 157"/>
            <p:cNvSpPr/>
            <p:nvPr/>
          </p:nvSpPr>
          <p:spPr>
            <a:xfrm rot="16200000">
              <a:off x="1511516" y="4641574"/>
              <a:ext cx="386858" cy="400110"/>
            </a:xfrm>
            <a:prstGeom prst="rightArrow">
              <a:avLst/>
            </a:prstGeom>
            <a:gradFill rotWithShape="1">
              <a:gsLst>
                <a:gs pos="0">
                  <a:schemeClr val="bg2"/>
                </a:gs>
                <a:gs pos="100000">
                  <a:schemeClr val="bg2">
                    <a:gamma/>
                    <a:shade val="46275"/>
                    <a:invGamma/>
                  </a:scheme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b="1" dirty="0">
                <a:solidFill>
                  <a:srgbClr val="FFFFFF"/>
                </a:solidFill>
                <a:latin typeface="Calibri" pitchFamily="34" charset="0"/>
                <a:cs typeface="Arial" charset="0"/>
              </a:endParaRPr>
            </a:p>
          </p:txBody>
        </p:sp>
        <p:grpSp>
          <p:nvGrpSpPr>
            <p:cNvPr id="8" name="Group 121"/>
            <p:cNvGrpSpPr/>
            <p:nvPr/>
          </p:nvGrpSpPr>
          <p:grpSpPr>
            <a:xfrm>
              <a:off x="315642" y="3909536"/>
              <a:ext cx="3189557" cy="738664"/>
              <a:chOff x="557217" y="3260111"/>
              <a:chExt cx="3189557" cy="738664"/>
            </a:xfrm>
          </p:grpSpPr>
          <p:pic>
            <p:nvPicPr>
              <p:cNvPr id="178" name="Picture 17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53348" y="3312339"/>
                <a:ext cx="449542" cy="449542"/>
              </a:xfrm>
              <a:prstGeom prst="rect">
                <a:avLst/>
              </a:prstGeom>
            </p:spPr>
          </p:pic>
          <p:sp>
            <p:nvSpPr>
              <p:cNvPr id="180" name="TextBox 179"/>
              <p:cNvSpPr txBox="1"/>
              <p:nvPr/>
            </p:nvSpPr>
            <p:spPr>
              <a:xfrm>
                <a:off x="1102887" y="3260111"/>
                <a:ext cx="2643887" cy="738664"/>
              </a:xfrm>
              <a:prstGeom prst="rect">
                <a:avLst/>
              </a:prstGeom>
              <a:noFill/>
            </p:spPr>
            <p:txBody>
              <a:bodyPr wrap="square" rtlCol="0">
                <a:spAutoFit/>
              </a:bodyPr>
              <a:lstStyle/>
              <a:p>
                <a:r>
                  <a:rPr lang="en-GB" sz="1400" dirty="0">
                    <a:latin typeface="Calibri" pitchFamily="34" charset="0"/>
                    <a:cs typeface="Calibri" pitchFamily="34" charset="0"/>
                  </a:rPr>
                  <a:t>U</a:t>
                </a:r>
                <a:r>
                  <a:rPr lang="en-GB" sz="1400" dirty="0" smtClean="0">
                    <a:latin typeface="Calibri" pitchFamily="34" charset="0"/>
                    <a:cs typeface="Calibri" pitchFamily="34" charset="0"/>
                  </a:rPr>
                  <a:t>ser’s machine passed to the Forensics Lab for analysis. Malware Lab generates new IOCs.</a:t>
                </a:r>
              </a:p>
            </p:txBody>
          </p:sp>
          <p:pic>
            <p:nvPicPr>
              <p:cNvPr id="185" name="Picture 184"/>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557217" y="3510272"/>
                <a:ext cx="224771" cy="224771"/>
              </a:xfrm>
              <a:prstGeom prst="rect">
                <a:avLst/>
              </a:prstGeom>
            </p:spPr>
          </p:pic>
        </p:grpSp>
        <p:grpSp>
          <p:nvGrpSpPr>
            <p:cNvPr id="9" name="Group 138"/>
            <p:cNvGrpSpPr/>
            <p:nvPr/>
          </p:nvGrpSpPr>
          <p:grpSpPr>
            <a:xfrm>
              <a:off x="76200" y="3761823"/>
              <a:ext cx="413615" cy="398399"/>
              <a:chOff x="312700" y="3667329"/>
              <a:chExt cx="413615" cy="398399"/>
            </a:xfrm>
          </p:grpSpPr>
          <p:pic>
            <p:nvPicPr>
              <p:cNvPr id="175" name="Picture 17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7916" y="3667329"/>
                <a:ext cx="398399" cy="398399"/>
              </a:xfrm>
              <a:prstGeom prst="rect">
                <a:avLst/>
              </a:prstGeom>
            </p:spPr>
          </p:pic>
          <p:sp>
            <p:nvSpPr>
              <p:cNvPr id="177" name="TextBox 176"/>
              <p:cNvSpPr txBox="1"/>
              <p:nvPr/>
            </p:nvSpPr>
            <p:spPr>
              <a:xfrm>
                <a:off x="312700" y="3675513"/>
                <a:ext cx="413615" cy="369332"/>
              </a:xfrm>
              <a:prstGeom prst="rect">
                <a:avLst/>
              </a:prstGeom>
              <a:noFill/>
            </p:spPr>
            <p:txBody>
              <a:bodyPr wrap="square" rtlCol="0" anchor="ctr" anchorCtr="0">
                <a:noAutofit/>
              </a:bodyPr>
              <a:lstStyle/>
              <a:p>
                <a:pPr algn="ctr"/>
                <a:r>
                  <a:rPr lang="en-GB" dirty="0"/>
                  <a:t>9</a:t>
                </a:r>
              </a:p>
            </p:txBody>
          </p:sp>
        </p:grpSp>
      </p:grpSp>
      <p:grpSp>
        <p:nvGrpSpPr>
          <p:cNvPr id="10" name="Group 18"/>
          <p:cNvGrpSpPr/>
          <p:nvPr/>
        </p:nvGrpSpPr>
        <p:grpSpPr>
          <a:xfrm>
            <a:off x="66019" y="2227993"/>
            <a:ext cx="3652239" cy="1658209"/>
            <a:chOff x="66019" y="2227991"/>
            <a:chExt cx="3652239" cy="1658209"/>
          </a:xfrm>
        </p:grpSpPr>
        <p:sp>
          <p:nvSpPr>
            <p:cNvPr id="189" name="Right Arrow 188"/>
            <p:cNvSpPr/>
            <p:nvPr/>
          </p:nvSpPr>
          <p:spPr>
            <a:xfrm rot="16200000">
              <a:off x="1536351" y="3492716"/>
              <a:ext cx="386858" cy="400110"/>
            </a:xfrm>
            <a:prstGeom prst="rightArrow">
              <a:avLst/>
            </a:prstGeom>
            <a:gradFill rotWithShape="1">
              <a:gsLst>
                <a:gs pos="0">
                  <a:schemeClr val="bg2"/>
                </a:gs>
                <a:gs pos="100000">
                  <a:schemeClr val="bg2">
                    <a:gamma/>
                    <a:shade val="46275"/>
                    <a:invGamma/>
                  </a:scheme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b="1" dirty="0">
                <a:solidFill>
                  <a:srgbClr val="FFFFFF"/>
                </a:solidFill>
                <a:latin typeface="Calibri" pitchFamily="34" charset="0"/>
                <a:cs typeface="Arial" charset="0"/>
              </a:endParaRPr>
            </a:p>
          </p:txBody>
        </p:sp>
        <p:grpSp>
          <p:nvGrpSpPr>
            <p:cNvPr id="11" name="Group 15"/>
            <p:cNvGrpSpPr/>
            <p:nvPr/>
          </p:nvGrpSpPr>
          <p:grpSpPr>
            <a:xfrm>
              <a:off x="66019" y="2227991"/>
              <a:ext cx="3652239" cy="1277209"/>
              <a:chOff x="66019" y="2227991"/>
              <a:chExt cx="3652239" cy="1277209"/>
            </a:xfrm>
          </p:grpSpPr>
          <p:grpSp>
            <p:nvGrpSpPr>
              <p:cNvPr id="12" name="Group 127"/>
              <p:cNvGrpSpPr/>
              <p:nvPr/>
            </p:nvGrpSpPr>
            <p:grpSpPr>
              <a:xfrm>
                <a:off x="338285" y="2335649"/>
                <a:ext cx="3379973" cy="1169551"/>
                <a:chOff x="73892" y="2360944"/>
                <a:chExt cx="3379973" cy="1169551"/>
              </a:xfrm>
            </p:grpSpPr>
            <p:pic>
              <p:nvPicPr>
                <p:cNvPr id="200" name="Picture 19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0023" y="2454785"/>
                  <a:ext cx="449542" cy="449542"/>
                </a:xfrm>
                <a:prstGeom prst="rect">
                  <a:avLst/>
                </a:prstGeom>
              </p:spPr>
            </p:pic>
            <p:sp>
              <p:nvSpPr>
                <p:cNvPr id="201" name="TextBox 200"/>
                <p:cNvSpPr txBox="1"/>
                <p:nvPr/>
              </p:nvSpPr>
              <p:spPr>
                <a:xfrm>
                  <a:off x="619565" y="2360944"/>
                  <a:ext cx="2834300" cy="1169551"/>
                </a:xfrm>
                <a:prstGeom prst="rect">
                  <a:avLst/>
                </a:prstGeom>
                <a:noFill/>
              </p:spPr>
              <p:txBody>
                <a:bodyPr wrap="square" rtlCol="0">
                  <a:spAutoFit/>
                </a:bodyPr>
                <a:lstStyle/>
                <a:p>
                  <a:r>
                    <a:rPr lang="en-GB" sz="1400" dirty="0" smtClean="0">
                      <a:latin typeface="Calibri" pitchFamily="34" charset="0"/>
                      <a:cs typeface="Calibri" pitchFamily="34" charset="0"/>
                    </a:rPr>
                    <a:t>Threat Fusion </a:t>
                  </a:r>
                  <a:r>
                    <a:rPr lang="en-GB" sz="1400" dirty="0">
                      <a:latin typeface="Calibri" pitchFamily="34" charset="0"/>
                      <a:cs typeface="Calibri" pitchFamily="34" charset="0"/>
                    </a:rPr>
                    <a:t>Teams conducts attribution analysis on Attack </a:t>
                  </a:r>
                  <a:r>
                    <a:rPr lang="en-GB" sz="1400" dirty="0" smtClean="0">
                      <a:latin typeface="Calibri" pitchFamily="34" charset="0"/>
                      <a:cs typeface="Calibri" pitchFamily="34" charset="0"/>
                    </a:rPr>
                    <a:t>Group; tasks probes with new signature and behaviours; and informs  external partners (depending on policy).</a:t>
                  </a:r>
                </a:p>
              </p:txBody>
            </p:sp>
            <p:pic>
              <p:nvPicPr>
                <p:cNvPr id="202" name="Picture 201"/>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73892" y="2652718"/>
                  <a:ext cx="224771" cy="224771"/>
                </a:xfrm>
                <a:prstGeom prst="rect">
                  <a:avLst/>
                </a:prstGeom>
              </p:spPr>
            </p:pic>
          </p:grpSp>
          <p:grpSp>
            <p:nvGrpSpPr>
              <p:cNvPr id="13" name="Group 141"/>
              <p:cNvGrpSpPr/>
              <p:nvPr/>
            </p:nvGrpSpPr>
            <p:grpSpPr>
              <a:xfrm>
                <a:off x="66019" y="2227991"/>
                <a:ext cx="413615" cy="398399"/>
                <a:chOff x="312700" y="3667329"/>
                <a:chExt cx="413615" cy="398399"/>
              </a:xfrm>
            </p:grpSpPr>
            <p:pic>
              <p:nvPicPr>
                <p:cNvPr id="198" name="Picture 19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7916" y="3667329"/>
                  <a:ext cx="398399" cy="398399"/>
                </a:xfrm>
                <a:prstGeom prst="rect">
                  <a:avLst/>
                </a:prstGeom>
              </p:spPr>
            </p:pic>
            <p:sp>
              <p:nvSpPr>
                <p:cNvPr id="199" name="TextBox 198"/>
                <p:cNvSpPr txBox="1"/>
                <p:nvPr/>
              </p:nvSpPr>
              <p:spPr>
                <a:xfrm>
                  <a:off x="312700" y="3675513"/>
                  <a:ext cx="413615" cy="369332"/>
                </a:xfrm>
                <a:prstGeom prst="rect">
                  <a:avLst/>
                </a:prstGeom>
                <a:noFill/>
              </p:spPr>
              <p:txBody>
                <a:bodyPr wrap="square" rtlCol="0" anchor="ctr" anchorCtr="0">
                  <a:noAutofit/>
                </a:bodyPr>
                <a:lstStyle/>
                <a:p>
                  <a:pPr algn="ctr"/>
                  <a:r>
                    <a:rPr lang="en-GB" sz="1600" dirty="0" smtClean="0"/>
                    <a:t>10</a:t>
                  </a:r>
                  <a:endParaRPr lang="en-GB" sz="1600" dirty="0"/>
                </a:p>
              </p:txBody>
            </p:sp>
          </p:grpSp>
        </p:grpSp>
      </p:grpSp>
      <p:grpSp>
        <p:nvGrpSpPr>
          <p:cNvPr id="14" name="Group 11"/>
          <p:cNvGrpSpPr/>
          <p:nvPr/>
        </p:nvGrpSpPr>
        <p:grpSpPr>
          <a:xfrm>
            <a:off x="3919677" y="5562600"/>
            <a:ext cx="1953583" cy="917154"/>
            <a:chOff x="3919676" y="5562600"/>
            <a:chExt cx="1953583" cy="917154"/>
          </a:xfrm>
        </p:grpSpPr>
        <p:sp>
          <p:nvSpPr>
            <p:cNvPr id="204" name="TextBox 203"/>
            <p:cNvSpPr txBox="1"/>
            <p:nvPr/>
          </p:nvSpPr>
          <p:spPr>
            <a:xfrm>
              <a:off x="3919676" y="5894979"/>
              <a:ext cx="1496382" cy="584775"/>
            </a:xfrm>
            <a:prstGeom prst="rect">
              <a:avLst/>
            </a:prstGeom>
            <a:noFill/>
          </p:spPr>
          <p:txBody>
            <a:bodyPr wrap="square" rtlCol="0">
              <a:spAutoFit/>
            </a:bodyPr>
            <a:lstStyle/>
            <a:p>
              <a:pPr algn="ctr"/>
              <a:r>
                <a:rPr lang="en-GB" b="1" dirty="0" smtClean="0">
                  <a:latin typeface="Calibri" pitchFamily="34" charset="0"/>
                  <a:cs typeface="Calibri" pitchFamily="34" charset="0"/>
                </a:rPr>
                <a:t>ALERT</a:t>
              </a:r>
            </a:p>
            <a:p>
              <a:pPr algn="ctr"/>
              <a:r>
                <a:rPr lang="en-GB" sz="1400" dirty="0" smtClean="0">
                  <a:latin typeface="Calibri" pitchFamily="34" charset="0"/>
                  <a:cs typeface="Calibri" pitchFamily="34" charset="0"/>
                </a:rPr>
                <a:t>Correlated Events </a:t>
              </a:r>
              <a:endParaRPr lang="en-GB" sz="1400" b="1" dirty="0">
                <a:latin typeface="Calibri" pitchFamily="34" charset="0"/>
                <a:cs typeface="Calibri" pitchFamily="34" charset="0"/>
              </a:endParaRPr>
            </a:p>
          </p:txBody>
        </p:sp>
        <p:sp>
          <p:nvSpPr>
            <p:cNvPr id="293" name="Right Arrow 292"/>
            <p:cNvSpPr/>
            <p:nvPr/>
          </p:nvSpPr>
          <p:spPr>
            <a:xfrm rot="10800000">
              <a:off x="5486401" y="5943600"/>
              <a:ext cx="386858" cy="400110"/>
            </a:xfrm>
            <a:prstGeom prst="rightArrow">
              <a:avLst/>
            </a:prstGeom>
            <a:solidFill>
              <a:schemeClr val="accent1">
                <a:lumMod val="20000"/>
                <a:lumOff val="80000"/>
              </a:schemeClr>
            </a:solidFill>
            <a:ln/>
          </p:spPr>
          <p:style>
            <a:lnRef idx="1">
              <a:schemeClr val="accent6"/>
            </a:lnRef>
            <a:fillRef idx="2">
              <a:schemeClr val="accent6"/>
            </a:fillRef>
            <a:effectRef idx="1">
              <a:schemeClr val="accent6"/>
            </a:effectRef>
            <a:fontRef idx="minor">
              <a:schemeClr val="dk1"/>
            </a:fontRef>
          </p:style>
          <p:txBody>
            <a:bodyPr lIns="65291" tIns="32646" rIns="65291" bIns="32646" anchor="ctr"/>
            <a:lstStyle/>
            <a:p>
              <a:endParaRPr lang="en-GB" sz="1200" dirty="0">
                <a:solidFill>
                  <a:srgbClr val="000000"/>
                </a:solidFill>
                <a:latin typeface="Calibri" pitchFamily="34" charset="0"/>
              </a:endParaRPr>
            </a:p>
          </p:txBody>
        </p:sp>
        <p:grpSp>
          <p:nvGrpSpPr>
            <p:cNvPr id="15" name="Group 144"/>
            <p:cNvGrpSpPr/>
            <p:nvPr/>
          </p:nvGrpSpPr>
          <p:grpSpPr>
            <a:xfrm>
              <a:off x="4044458" y="5562600"/>
              <a:ext cx="413615" cy="398399"/>
              <a:chOff x="312700" y="3667329"/>
              <a:chExt cx="413615" cy="398399"/>
            </a:xfrm>
          </p:grpSpPr>
          <p:pic>
            <p:nvPicPr>
              <p:cNvPr id="295" name="Picture 29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7916" y="3667329"/>
                <a:ext cx="398399" cy="398399"/>
              </a:xfrm>
              <a:prstGeom prst="rect">
                <a:avLst/>
              </a:prstGeom>
            </p:spPr>
          </p:pic>
          <p:sp>
            <p:nvSpPr>
              <p:cNvPr id="296" name="TextBox 295"/>
              <p:cNvSpPr txBox="1"/>
              <p:nvPr/>
            </p:nvSpPr>
            <p:spPr>
              <a:xfrm>
                <a:off x="312700" y="3675513"/>
                <a:ext cx="413615" cy="369332"/>
              </a:xfrm>
              <a:prstGeom prst="rect">
                <a:avLst/>
              </a:prstGeom>
              <a:noFill/>
            </p:spPr>
            <p:txBody>
              <a:bodyPr wrap="square" rtlCol="0" anchor="ctr" anchorCtr="0">
                <a:noAutofit/>
              </a:bodyPr>
              <a:lstStyle/>
              <a:p>
                <a:pPr algn="ctr"/>
                <a:r>
                  <a:rPr lang="en-GB" dirty="0"/>
                  <a:t>6</a:t>
                </a:r>
              </a:p>
            </p:txBody>
          </p:sp>
        </p:grpSp>
      </p:grpSp>
      <p:grpSp>
        <p:nvGrpSpPr>
          <p:cNvPr id="16" name="Group 7"/>
          <p:cNvGrpSpPr/>
          <p:nvPr/>
        </p:nvGrpSpPr>
        <p:grpSpPr>
          <a:xfrm>
            <a:off x="3413258" y="3048000"/>
            <a:ext cx="5883143" cy="1676400"/>
            <a:chOff x="3413257" y="3048000"/>
            <a:chExt cx="5883143" cy="1676400"/>
          </a:xfrm>
        </p:grpSpPr>
        <p:sp>
          <p:nvSpPr>
            <p:cNvPr id="298" name="Right Arrow 297"/>
            <p:cNvSpPr/>
            <p:nvPr/>
          </p:nvSpPr>
          <p:spPr>
            <a:xfrm rot="5400000">
              <a:off x="4699254" y="3041374"/>
              <a:ext cx="386858" cy="400110"/>
            </a:xfrm>
            <a:prstGeom prst="rightArrow">
              <a:avLst/>
            </a:prstGeom>
            <a:solidFill>
              <a:schemeClr val="accent1">
                <a:lumMod val="20000"/>
                <a:lumOff val="80000"/>
              </a:schemeClr>
            </a:solidFill>
            <a:ln/>
          </p:spPr>
          <p:style>
            <a:lnRef idx="1">
              <a:schemeClr val="accent6"/>
            </a:lnRef>
            <a:fillRef idx="2">
              <a:schemeClr val="accent6"/>
            </a:fillRef>
            <a:effectRef idx="1">
              <a:schemeClr val="accent6"/>
            </a:effectRef>
            <a:fontRef idx="minor">
              <a:schemeClr val="dk1"/>
            </a:fontRef>
          </p:style>
          <p:txBody>
            <a:bodyPr lIns="65291" tIns="32646" rIns="65291" bIns="32646" anchor="ctr"/>
            <a:lstStyle/>
            <a:p>
              <a:endParaRPr lang="en-GB" sz="1200" dirty="0">
                <a:solidFill>
                  <a:srgbClr val="000000"/>
                </a:solidFill>
                <a:latin typeface="Calibri" pitchFamily="34" charset="0"/>
              </a:endParaRPr>
            </a:p>
          </p:txBody>
        </p:sp>
        <p:sp>
          <p:nvSpPr>
            <p:cNvPr id="299" name="Right Arrow 298"/>
            <p:cNvSpPr/>
            <p:nvPr/>
          </p:nvSpPr>
          <p:spPr>
            <a:xfrm rot="5400000">
              <a:off x="7442672" y="3041374"/>
              <a:ext cx="386858" cy="400110"/>
            </a:xfrm>
            <a:prstGeom prst="rightArrow">
              <a:avLst/>
            </a:prstGeom>
            <a:solidFill>
              <a:schemeClr val="accent1">
                <a:lumMod val="20000"/>
                <a:lumOff val="80000"/>
              </a:schemeClr>
            </a:solidFill>
            <a:ln/>
          </p:spPr>
          <p:style>
            <a:lnRef idx="1">
              <a:schemeClr val="accent6"/>
            </a:lnRef>
            <a:fillRef idx="2">
              <a:schemeClr val="accent6"/>
            </a:fillRef>
            <a:effectRef idx="1">
              <a:schemeClr val="accent6"/>
            </a:effectRef>
            <a:fontRef idx="minor">
              <a:schemeClr val="dk1"/>
            </a:fontRef>
          </p:style>
          <p:txBody>
            <a:bodyPr lIns="65291" tIns="32646" rIns="65291" bIns="32646" anchor="ctr"/>
            <a:lstStyle/>
            <a:p>
              <a:endParaRPr lang="en-GB" sz="1200" dirty="0">
                <a:solidFill>
                  <a:srgbClr val="000000"/>
                </a:solidFill>
                <a:latin typeface="Calibri" pitchFamily="34" charset="0"/>
              </a:endParaRPr>
            </a:p>
          </p:txBody>
        </p:sp>
        <p:grpSp>
          <p:nvGrpSpPr>
            <p:cNvPr id="17" name="Group 2"/>
            <p:cNvGrpSpPr/>
            <p:nvPr/>
          </p:nvGrpSpPr>
          <p:grpSpPr>
            <a:xfrm>
              <a:off x="3413257" y="3325788"/>
              <a:ext cx="5883143" cy="1398612"/>
              <a:chOff x="3413257" y="3388191"/>
              <a:chExt cx="5883143" cy="1398612"/>
            </a:xfrm>
          </p:grpSpPr>
          <p:sp>
            <p:nvSpPr>
              <p:cNvPr id="301" name="Rounded Rectangle 300"/>
              <p:cNvSpPr/>
              <p:nvPr/>
            </p:nvSpPr>
            <p:spPr>
              <a:xfrm>
                <a:off x="3548400" y="3551974"/>
                <a:ext cx="2700000" cy="1234829"/>
              </a:xfrm>
              <a:prstGeom prst="roundRect">
                <a:avLst/>
              </a:prstGeom>
              <a:solidFill>
                <a:schemeClr val="accent1">
                  <a:lumMod val="20000"/>
                  <a:lumOff val="80000"/>
                </a:schemeClr>
              </a:solidFill>
              <a:ln/>
            </p:spPr>
            <p:style>
              <a:lnRef idx="1">
                <a:schemeClr val="accent6"/>
              </a:lnRef>
              <a:fillRef idx="2">
                <a:schemeClr val="accent6"/>
              </a:fillRef>
              <a:effectRef idx="1">
                <a:schemeClr val="accent6"/>
              </a:effectRef>
              <a:fontRef idx="minor">
                <a:schemeClr val="dk1"/>
              </a:fontRef>
            </p:style>
            <p:txBody>
              <a:bodyPr lIns="65291" tIns="32646" rIns="65291" bIns="32646" anchor="ctr"/>
              <a:lstStyle/>
              <a:p>
                <a:endParaRPr lang="en-GB" sz="1200" dirty="0">
                  <a:solidFill>
                    <a:srgbClr val="000000"/>
                  </a:solidFill>
                  <a:latin typeface="Calibri" pitchFamily="34" charset="0"/>
                </a:endParaRPr>
              </a:p>
            </p:txBody>
          </p:sp>
          <p:sp>
            <p:nvSpPr>
              <p:cNvPr id="302" name="Rounded Rectangle 301"/>
              <p:cNvSpPr/>
              <p:nvPr/>
            </p:nvSpPr>
            <p:spPr>
              <a:xfrm>
                <a:off x="6286100" y="3551974"/>
                <a:ext cx="2781699" cy="1234829"/>
              </a:xfrm>
              <a:prstGeom prst="roundRect">
                <a:avLst/>
              </a:prstGeom>
              <a:solidFill>
                <a:schemeClr val="accent1">
                  <a:lumMod val="20000"/>
                  <a:lumOff val="80000"/>
                </a:schemeClr>
              </a:solidFill>
              <a:ln/>
            </p:spPr>
            <p:style>
              <a:lnRef idx="1">
                <a:schemeClr val="accent6"/>
              </a:lnRef>
              <a:fillRef idx="2">
                <a:schemeClr val="accent6"/>
              </a:fillRef>
              <a:effectRef idx="1">
                <a:schemeClr val="accent6"/>
              </a:effectRef>
              <a:fontRef idx="minor">
                <a:schemeClr val="dk1"/>
              </a:fontRef>
            </p:style>
            <p:txBody>
              <a:bodyPr lIns="65291" tIns="32646" rIns="65291" bIns="32646" anchor="ctr"/>
              <a:lstStyle/>
              <a:p>
                <a:endParaRPr lang="en-GB" sz="1200" dirty="0">
                  <a:solidFill>
                    <a:srgbClr val="000000"/>
                  </a:solidFill>
                  <a:latin typeface="Calibri" pitchFamily="34" charset="0"/>
                </a:endParaRPr>
              </a:p>
            </p:txBody>
          </p:sp>
          <p:grpSp>
            <p:nvGrpSpPr>
              <p:cNvPr id="18" name="Group 77"/>
              <p:cNvGrpSpPr/>
              <p:nvPr/>
            </p:nvGrpSpPr>
            <p:grpSpPr>
              <a:xfrm>
                <a:off x="6461096" y="3853240"/>
                <a:ext cx="2835304" cy="307777"/>
                <a:chOff x="3286288" y="1620207"/>
                <a:chExt cx="2835304" cy="307777"/>
              </a:xfrm>
            </p:grpSpPr>
            <p:pic>
              <p:nvPicPr>
                <p:cNvPr id="324" name="Picture 323"/>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3286288" y="1630829"/>
                  <a:ext cx="224978" cy="224978"/>
                </a:xfrm>
                <a:prstGeom prst="rect">
                  <a:avLst/>
                </a:prstGeom>
              </p:spPr>
            </p:pic>
            <p:sp>
              <p:nvSpPr>
                <p:cNvPr id="325" name="TextBox 324"/>
                <p:cNvSpPr txBox="1"/>
                <p:nvPr/>
              </p:nvSpPr>
              <p:spPr>
                <a:xfrm>
                  <a:off x="3480747" y="1620207"/>
                  <a:ext cx="2640845" cy="307777"/>
                </a:xfrm>
                <a:prstGeom prst="rect">
                  <a:avLst/>
                </a:prstGeom>
                <a:noFill/>
              </p:spPr>
              <p:txBody>
                <a:bodyPr wrap="square" rtlCol="0">
                  <a:spAutoFit/>
                </a:bodyPr>
                <a:lstStyle/>
                <a:p>
                  <a:r>
                    <a:rPr lang="en-GB" sz="1400" dirty="0" smtClean="0">
                      <a:latin typeface="Calibri" pitchFamily="34" charset="0"/>
                      <a:cs typeface="Calibri" pitchFamily="34" charset="0"/>
                    </a:rPr>
                    <a:t>User/Machine/IP (AD Log Entry)</a:t>
                  </a:r>
                  <a:endParaRPr lang="en-GB" sz="1400" dirty="0">
                    <a:latin typeface="Calibri" pitchFamily="34" charset="0"/>
                    <a:cs typeface="Calibri" pitchFamily="34" charset="0"/>
                  </a:endParaRPr>
                </a:p>
              </p:txBody>
            </p:sp>
          </p:grpSp>
          <p:grpSp>
            <p:nvGrpSpPr>
              <p:cNvPr id="19" name="Group 80"/>
              <p:cNvGrpSpPr/>
              <p:nvPr/>
            </p:nvGrpSpPr>
            <p:grpSpPr>
              <a:xfrm>
                <a:off x="6461096" y="4445219"/>
                <a:ext cx="2154392" cy="307777"/>
                <a:chOff x="3286288" y="1957467"/>
                <a:chExt cx="2154392" cy="307777"/>
              </a:xfrm>
            </p:grpSpPr>
            <p:pic>
              <p:nvPicPr>
                <p:cNvPr id="322" name="Picture 321"/>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3286288" y="1968089"/>
                  <a:ext cx="224978" cy="224978"/>
                </a:xfrm>
                <a:prstGeom prst="rect">
                  <a:avLst/>
                </a:prstGeom>
              </p:spPr>
            </p:pic>
            <p:sp>
              <p:nvSpPr>
                <p:cNvPr id="323" name="TextBox 322"/>
                <p:cNvSpPr txBox="1"/>
                <p:nvPr/>
              </p:nvSpPr>
              <p:spPr>
                <a:xfrm>
                  <a:off x="3480748" y="1957467"/>
                  <a:ext cx="1959932" cy="307777"/>
                </a:xfrm>
                <a:prstGeom prst="rect">
                  <a:avLst/>
                </a:prstGeom>
                <a:noFill/>
              </p:spPr>
              <p:txBody>
                <a:bodyPr wrap="square" rtlCol="0">
                  <a:spAutoFit/>
                </a:bodyPr>
                <a:lstStyle/>
                <a:p>
                  <a:r>
                    <a:rPr lang="en-GB" sz="1400" dirty="0" smtClean="0">
                      <a:latin typeface="Calibri" pitchFamily="34" charset="0"/>
                      <a:cs typeface="Calibri" pitchFamily="34" charset="0"/>
                    </a:rPr>
                    <a:t>Browsing History</a:t>
                  </a:r>
                  <a:endParaRPr lang="en-GB" sz="1400" dirty="0">
                    <a:latin typeface="Calibri" pitchFamily="34" charset="0"/>
                    <a:cs typeface="Calibri" pitchFamily="34" charset="0"/>
                  </a:endParaRPr>
                </a:p>
              </p:txBody>
            </p:sp>
          </p:grpSp>
          <p:grpSp>
            <p:nvGrpSpPr>
              <p:cNvPr id="20" name="Group 83"/>
              <p:cNvGrpSpPr/>
              <p:nvPr/>
            </p:nvGrpSpPr>
            <p:grpSpPr>
              <a:xfrm>
                <a:off x="3718257" y="4131616"/>
                <a:ext cx="2424752" cy="307777"/>
                <a:chOff x="3286288" y="2317414"/>
                <a:chExt cx="2424752" cy="307777"/>
              </a:xfrm>
            </p:grpSpPr>
            <p:pic>
              <p:nvPicPr>
                <p:cNvPr id="320" name="Picture 319"/>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3286288" y="2328140"/>
                  <a:ext cx="224771" cy="224771"/>
                </a:xfrm>
                <a:prstGeom prst="rect">
                  <a:avLst/>
                </a:prstGeom>
              </p:spPr>
            </p:pic>
            <p:sp>
              <p:nvSpPr>
                <p:cNvPr id="321" name="TextBox 320"/>
                <p:cNvSpPr txBox="1"/>
                <p:nvPr/>
              </p:nvSpPr>
              <p:spPr>
                <a:xfrm>
                  <a:off x="3480747" y="2317414"/>
                  <a:ext cx="2230293" cy="307777"/>
                </a:xfrm>
                <a:prstGeom prst="rect">
                  <a:avLst/>
                </a:prstGeom>
                <a:noFill/>
              </p:spPr>
              <p:txBody>
                <a:bodyPr wrap="square" rtlCol="0">
                  <a:spAutoFit/>
                </a:bodyPr>
                <a:lstStyle/>
                <a:p>
                  <a:r>
                    <a:rPr lang="en-GB" sz="1400" dirty="0" smtClean="0">
                      <a:latin typeface="Calibri" pitchFamily="34" charset="0"/>
                      <a:cs typeface="Calibri" pitchFamily="34" charset="0"/>
                    </a:rPr>
                    <a:t>HTTP Request</a:t>
                  </a:r>
                  <a:endParaRPr lang="en-GB" sz="1400" dirty="0">
                    <a:latin typeface="Calibri" pitchFamily="34" charset="0"/>
                    <a:cs typeface="Calibri" pitchFamily="34" charset="0"/>
                  </a:endParaRPr>
                </a:p>
              </p:txBody>
            </p:sp>
          </p:grpSp>
          <p:grpSp>
            <p:nvGrpSpPr>
              <p:cNvPr id="21" name="Group 86"/>
              <p:cNvGrpSpPr/>
              <p:nvPr/>
            </p:nvGrpSpPr>
            <p:grpSpPr>
              <a:xfrm>
                <a:off x="3718257" y="3855520"/>
                <a:ext cx="2154392" cy="307777"/>
                <a:chOff x="3286288" y="3084463"/>
                <a:chExt cx="2154392" cy="307777"/>
              </a:xfrm>
            </p:grpSpPr>
            <p:pic>
              <p:nvPicPr>
                <p:cNvPr id="318" name="Picture 317"/>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3286288" y="3095189"/>
                  <a:ext cx="224771" cy="224771"/>
                </a:xfrm>
                <a:prstGeom prst="rect">
                  <a:avLst/>
                </a:prstGeom>
                <a:solidFill>
                  <a:schemeClr val="accent1">
                    <a:lumMod val="20000"/>
                    <a:lumOff val="80000"/>
                  </a:schemeClr>
                </a:solidFill>
                <a:ln/>
              </p:spPr>
            </p:pic>
            <p:sp>
              <p:nvSpPr>
                <p:cNvPr id="319" name="TextBox 318"/>
                <p:cNvSpPr txBox="1"/>
                <p:nvPr/>
              </p:nvSpPr>
              <p:spPr>
                <a:xfrm>
                  <a:off x="3480748" y="3084463"/>
                  <a:ext cx="1959932" cy="307777"/>
                </a:xfrm>
                <a:prstGeom prst="rect">
                  <a:avLst/>
                </a:prstGeom>
                <a:noFill/>
              </p:spPr>
              <p:txBody>
                <a:bodyPr wrap="square" rtlCol="0">
                  <a:spAutoFit/>
                </a:bodyPr>
                <a:lstStyle/>
                <a:p>
                  <a:r>
                    <a:rPr lang="en-GB" sz="1400" dirty="0" smtClean="0">
                      <a:latin typeface="Calibri" pitchFamily="34" charset="0"/>
                      <a:cs typeface="Calibri" pitchFamily="34" charset="0"/>
                    </a:rPr>
                    <a:t>DNS Requests</a:t>
                  </a:r>
                  <a:endParaRPr lang="en-GB" sz="1400" dirty="0">
                    <a:latin typeface="Calibri" pitchFamily="34" charset="0"/>
                    <a:cs typeface="Calibri" pitchFamily="34" charset="0"/>
                  </a:endParaRPr>
                </a:p>
              </p:txBody>
            </p:sp>
          </p:grpSp>
          <p:grpSp>
            <p:nvGrpSpPr>
              <p:cNvPr id="22" name="Group 89"/>
              <p:cNvGrpSpPr/>
              <p:nvPr/>
            </p:nvGrpSpPr>
            <p:grpSpPr>
              <a:xfrm>
                <a:off x="6461096" y="4140419"/>
                <a:ext cx="2154392" cy="307777"/>
                <a:chOff x="3286288" y="3534005"/>
                <a:chExt cx="2154392" cy="307777"/>
              </a:xfrm>
            </p:grpSpPr>
            <p:pic>
              <p:nvPicPr>
                <p:cNvPr id="316" name="Picture 315"/>
                <p:cNvPicPr>
                  <a:picLocks noChangeAspect="1"/>
                </p:cNvPicPr>
                <p:nvPr/>
              </p:nvPicPr>
              <p:blipFill>
                <a:blip r:embed="rId12" cstate="print">
                  <a:extLst>
                    <a:ext uri="{28A0092B-C50C-407E-A947-70E740481C1C}">
                      <a14:useLocalDpi xmlns:a14="http://schemas.microsoft.com/office/drawing/2010/main" xmlns="" val="0"/>
                    </a:ext>
                  </a:extLst>
                </a:blip>
                <a:stretch>
                  <a:fillRect/>
                </a:stretch>
              </p:blipFill>
              <p:spPr>
                <a:xfrm>
                  <a:off x="3286288" y="3544731"/>
                  <a:ext cx="224771" cy="224771"/>
                </a:xfrm>
                <a:prstGeom prst="rect">
                  <a:avLst/>
                </a:prstGeom>
              </p:spPr>
            </p:pic>
            <p:sp>
              <p:nvSpPr>
                <p:cNvPr id="317" name="TextBox 316"/>
                <p:cNvSpPr txBox="1"/>
                <p:nvPr/>
              </p:nvSpPr>
              <p:spPr>
                <a:xfrm>
                  <a:off x="3480748" y="3534005"/>
                  <a:ext cx="1959932" cy="307777"/>
                </a:xfrm>
                <a:prstGeom prst="rect">
                  <a:avLst/>
                </a:prstGeom>
                <a:noFill/>
              </p:spPr>
              <p:txBody>
                <a:bodyPr wrap="square" rtlCol="0">
                  <a:spAutoFit/>
                </a:bodyPr>
                <a:lstStyle/>
                <a:p>
                  <a:r>
                    <a:rPr lang="en-GB" sz="1400" dirty="0" smtClean="0">
                      <a:latin typeface="Calibri" pitchFamily="34" charset="0"/>
                      <a:cs typeface="Calibri" pitchFamily="34" charset="0"/>
                    </a:rPr>
                    <a:t>Proxy Log Entries</a:t>
                  </a:r>
                  <a:endParaRPr lang="en-GB" sz="1400" dirty="0">
                    <a:latin typeface="Calibri" pitchFamily="34" charset="0"/>
                    <a:cs typeface="Calibri" pitchFamily="34" charset="0"/>
                  </a:endParaRPr>
                </a:p>
              </p:txBody>
            </p:sp>
          </p:grpSp>
          <p:grpSp>
            <p:nvGrpSpPr>
              <p:cNvPr id="23" name="Group 92"/>
              <p:cNvGrpSpPr/>
              <p:nvPr/>
            </p:nvGrpSpPr>
            <p:grpSpPr>
              <a:xfrm>
                <a:off x="3718257" y="4424851"/>
                <a:ext cx="2154392" cy="307777"/>
                <a:chOff x="3286288" y="3979576"/>
                <a:chExt cx="2154392" cy="307777"/>
              </a:xfrm>
            </p:grpSpPr>
            <p:pic>
              <p:nvPicPr>
                <p:cNvPr id="314" name="Picture 313"/>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3286288" y="3990302"/>
                  <a:ext cx="224771" cy="224771"/>
                </a:xfrm>
                <a:prstGeom prst="rect">
                  <a:avLst/>
                </a:prstGeom>
              </p:spPr>
            </p:pic>
            <p:sp>
              <p:nvSpPr>
                <p:cNvPr id="315" name="TextBox 314"/>
                <p:cNvSpPr txBox="1"/>
                <p:nvPr/>
              </p:nvSpPr>
              <p:spPr>
                <a:xfrm>
                  <a:off x="3480748" y="3979576"/>
                  <a:ext cx="1959932" cy="307777"/>
                </a:xfrm>
                <a:prstGeom prst="rect">
                  <a:avLst/>
                </a:prstGeom>
                <a:noFill/>
              </p:spPr>
              <p:txBody>
                <a:bodyPr wrap="square" rtlCol="0">
                  <a:spAutoFit/>
                </a:bodyPr>
                <a:lstStyle/>
                <a:p>
                  <a:r>
                    <a:rPr lang="en-GB" sz="1400" dirty="0" smtClean="0">
                      <a:latin typeface="Calibri" pitchFamily="34" charset="0"/>
                      <a:cs typeface="Calibri" pitchFamily="34" charset="0"/>
                    </a:rPr>
                    <a:t>Netflow Log Entries</a:t>
                  </a:r>
                  <a:endParaRPr lang="en-GB" sz="1400" dirty="0">
                    <a:latin typeface="Calibri" pitchFamily="34" charset="0"/>
                    <a:cs typeface="Calibri" pitchFamily="34" charset="0"/>
                  </a:endParaRPr>
                </a:p>
              </p:txBody>
            </p:sp>
          </p:grpSp>
          <p:sp>
            <p:nvSpPr>
              <p:cNvPr id="309" name="TextBox 308"/>
              <p:cNvSpPr txBox="1"/>
              <p:nvPr/>
            </p:nvSpPr>
            <p:spPr>
              <a:xfrm>
                <a:off x="3671456" y="3591238"/>
                <a:ext cx="2402077" cy="307777"/>
              </a:xfrm>
              <a:prstGeom prst="rect">
                <a:avLst/>
              </a:prstGeom>
              <a:noFill/>
            </p:spPr>
            <p:txBody>
              <a:bodyPr wrap="square" rtlCol="0">
                <a:spAutoFit/>
              </a:bodyPr>
              <a:lstStyle/>
              <a:p>
                <a:r>
                  <a:rPr lang="en-GB" sz="1400" b="1" dirty="0" smtClean="0">
                    <a:latin typeface="Calibri" pitchFamily="34" charset="0"/>
                    <a:cs typeface="Calibri" pitchFamily="34" charset="0"/>
                  </a:rPr>
                  <a:t>Collected by Network Probe:</a:t>
                </a:r>
                <a:endParaRPr lang="en-GB" sz="1400" b="1" dirty="0">
                  <a:latin typeface="Calibri" pitchFamily="34" charset="0"/>
                  <a:cs typeface="Calibri" pitchFamily="34" charset="0"/>
                </a:endParaRPr>
              </a:p>
            </p:txBody>
          </p:sp>
          <p:sp>
            <p:nvSpPr>
              <p:cNvPr id="310" name="TextBox 309"/>
              <p:cNvSpPr txBox="1"/>
              <p:nvPr/>
            </p:nvSpPr>
            <p:spPr>
              <a:xfrm>
                <a:off x="6324600" y="3591238"/>
                <a:ext cx="2819400" cy="307777"/>
              </a:xfrm>
              <a:prstGeom prst="rect">
                <a:avLst/>
              </a:prstGeom>
              <a:noFill/>
            </p:spPr>
            <p:txBody>
              <a:bodyPr wrap="square" rtlCol="0">
                <a:spAutoFit/>
              </a:bodyPr>
              <a:lstStyle/>
              <a:p>
                <a:r>
                  <a:rPr lang="en-GB" sz="1400" b="1" dirty="0">
                    <a:latin typeface="Calibri" pitchFamily="34" charset="0"/>
                    <a:cs typeface="Calibri" pitchFamily="34" charset="0"/>
                  </a:rPr>
                  <a:t>F</a:t>
                </a:r>
                <a:r>
                  <a:rPr lang="en-GB" sz="1400" b="1" dirty="0" smtClean="0">
                    <a:cs typeface="Calibri" pitchFamily="34" charset="0"/>
                  </a:rPr>
                  <a:t>rom devices within Network</a:t>
                </a:r>
                <a:r>
                  <a:rPr lang="en-GB" sz="1400" b="1" dirty="0" smtClean="0">
                    <a:latin typeface="Calibri" pitchFamily="34" charset="0"/>
                    <a:cs typeface="Calibri" pitchFamily="34" charset="0"/>
                  </a:rPr>
                  <a:t>:</a:t>
                </a:r>
                <a:endParaRPr lang="en-GB" sz="1400" b="1" dirty="0">
                  <a:latin typeface="Calibri" pitchFamily="34" charset="0"/>
                  <a:cs typeface="Calibri" pitchFamily="34" charset="0"/>
                </a:endParaRPr>
              </a:p>
            </p:txBody>
          </p:sp>
          <p:grpSp>
            <p:nvGrpSpPr>
              <p:cNvPr id="24" name="Group 150"/>
              <p:cNvGrpSpPr/>
              <p:nvPr/>
            </p:nvGrpSpPr>
            <p:grpSpPr>
              <a:xfrm>
                <a:off x="3413257" y="3388191"/>
                <a:ext cx="413615" cy="398399"/>
                <a:chOff x="312700" y="3667329"/>
                <a:chExt cx="413615" cy="398399"/>
              </a:xfrm>
            </p:grpSpPr>
            <p:pic>
              <p:nvPicPr>
                <p:cNvPr id="312" name="Picture 31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7916" y="3667329"/>
                  <a:ext cx="398399" cy="398399"/>
                </a:xfrm>
                <a:prstGeom prst="rect">
                  <a:avLst/>
                </a:prstGeom>
              </p:spPr>
            </p:pic>
            <p:sp>
              <p:nvSpPr>
                <p:cNvPr id="313" name="TextBox 312"/>
                <p:cNvSpPr txBox="1"/>
                <p:nvPr/>
              </p:nvSpPr>
              <p:spPr>
                <a:xfrm>
                  <a:off x="312700" y="3675513"/>
                  <a:ext cx="413615" cy="369332"/>
                </a:xfrm>
                <a:prstGeom prst="rect">
                  <a:avLst/>
                </a:prstGeom>
                <a:noFill/>
              </p:spPr>
              <p:txBody>
                <a:bodyPr wrap="square" rtlCol="0" anchor="ctr" anchorCtr="0">
                  <a:noAutofit/>
                </a:bodyPr>
                <a:lstStyle/>
                <a:p>
                  <a:pPr algn="ctr"/>
                  <a:r>
                    <a:rPr lang="en-GB" dirty="0"/>
                    <a:t>4</a:t>
                  </a:r>
                </a:p>
              </p:txBody>
            </p:sp>
          </p:grpSp>
        </p:grpSp>
      </p:grpSp>
      <p:grpSp>
        <p:nvGrpSpPr>
          <p:cNvPr id="25" name="Group 4"/>
          <p:cNvGrpSpPr/>
          <p:nvPr/>
        </p:nvGrpSpPr>
        <p:grpSpPr>
          <a:xfrm>
            <a:off x="76200" y="1327137"/>
            <a:ext cx="2857500" cy="1024458"/>
            <a:chOff x="76200" y="1327135"/>
            <a:chExt cx="2857500" cy="1024458"/>
          </a:xfrm>
        </p:grpSpPr>
        <p:pic>
          <p:nvPicPr>
            <p:cNvPr id="327" name="Picture 57"/>
            <p:cNvPicPr>
              <a:picLocks noChangeAspect="1"/>
            </p:cNvPicPr>
            <p:nvPr/>
          </p:nvPicPr>
          <p:blipFill>
            <a:blip r:embed="rId14" cstate="print">
              <a:duotone>
                <a:schemeClr val="accent2">
                  <a:shade val="45000"/>
                  <a:satMod val="135000"/>
                </a:schemeClr>
                <a:prstClr val="white"/>
              </a:duotone>
              <a:extLst>
                <a:ext uri="{28A0092B-C50C-407E-A947-70E740481C1C}">
                  <a14:useLocalDpi xmlns:a14="http://schemas.microsoft.com/office/drawing/2010/main" xmlns="" val="0"/>
                </a:ext>
              </a:extLst>
            </a:blip>
            <a:stretch>
              <a:fillRect/>
            </a:stretch>
          </p:blipFill>
          <p:spPr>
            <a:xfrm>
              <a:off x="381000" y="1461144"/>
              <a:ext cx="449542" cy="449542"/>
            </a:xfrm>
            <a:prstGeom prst="rect">
              <a:avLst/>
            </a:prstGeom>
          </p:spPr>
        </p:pic>
        <p:sp>
          <p:nvSpPr>
            <p:cNvPr id="328" name="TextBox 327"/>
            <p:cNvSpPr txBox="1"/>
            <p:nvPr/>
          </p:nvSpPr>
          <p:spPr>
            <a:xfrm>
              <a:off x="886360" y="1397486"/>
              <a:ext cx="2047340" cy="954107"/>
            </a:xfrm>
            <a:prstGeom prst="rect">
              <a:avLst/>
            </a:prstGeom>
            <a:noFill/>
          </p:spPr>
          <p:txBody>
            <a:bodyPr wrap="square" rtlCol="0">
              <a:spAutoFit/>
            </a:bodyPr>
            <a:lstStyle/>
            <a:p>
              <a:r>
                <a:rPr lang="en-GB" sz="1400" dirty="0" smtClean="0">
                  <a:latin typeface="Calibri" pitchFamily="34" charset="0"/>
                  <a:cs typeface="Calibri" pitchFamily="34" charset="0"/>
                </a:rPr>
                <a:t>APT compromises supplier website / sends email attachment to an internal user. </a:t>
              </a:r>
            </a:p>
          </p:txBody>
        </p:sp>
        <p:grpSp>
          <p:nvGrpSpPr>
            <p:cNvPr id="26" name="Group 156"/>
            <p:cNvGrpSpPr/>
            <p:nvPr/>
          </p:nvGrpSpPr>
          <p:grpSpPr>
            <a:xfrm>
              <a:off x="76200" y="1327135"/>
              <a:ext cx="413615" cy="398399"/>
              <a:chOff x="312700" y="3667329"/>
              <a:chExt cx="413615" cy="398399"/>
            </a:xfrm>
          </p:grpSpPr>
          <p:pic>
            <p:nvPicPr>
              <p:cNvPr id="330" name="Picture 32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7916" y="3667329"/>
                <a:ext cx="398399" cy="398399"/>
              </a:xfrm>
              <a:prstGeom prst="rect">
                <a:avLst/>
              </a:prstGeom>
            </p:spPr>
          </p:pic>
          <p:sp>
            <p:nvSpPr>
              <p:cNvPr id="331" name="TextBox 330"/>
              <p:cNvSpPr txBox="1"/>
              <p:nvPr/>
            </p:nvSpPr>
            <p:spPr>
              <a:xfrm>
                <a:off x="312700" y="3675513"/>
                <a:ext cx="413615" cy="369332"/>
              </a:xfrm>
              <a:prstGeom prst="rect">
                <a:avLst/>
              </a:prstGeom>
              <a:noFill/>
            </p:spPr>
            <p:txBody>
              <a:bodyPr wrap="square" rtlCol="0" anchor="ctr" anchorCtr="0">
                <a:noAutofit/>
              </a:bodyPr>
              <a:lstStyle/>
              <a:p>
                <a:pPr algn="ctr"/>
                <a:r>
                  <a:rPr lang="en-GB" dirty="0" smtClean="0"/>
                  <a:t>1</a:t>
                </a:r>
                <a:endParaRPr lang="en-GB" dirty="0"/>
              </a:p>
            </p:txBody>
          </p:sp>
        </p:grpSp>
      </p:grpSp>
      <p:grpSp>
        <p:nvGrpSpPr>
          <p:cNvPr id="27" name="Group 5"/>
          <p:cNvGrpSpPr/>
          <p:nvPr/>
        </p:nvGrpSpPr>
        <p:grpSpPr>
          <a:xfrm>
            <a:off x="2781725" y="1327137"/>
            <a:ext cx="4955428" cy="661708"/>
            <a:chOff x="2781726" y="1327135"/>
            <a:chExt cx="4955427" cy="661708"/>
          </a:xfrm>
        </p:grpSpPr>
        <p:sp>
          <p:nvSpPr>
            <p:cNvPr id="333" name="Right Arrow 332"/>
            <p:cNvSpPr/>
            <p:nvPr/>
          </p:nvSpPr>
          <p:spPr>
            <a:xfrm>
              <a:off x="2781726" y="1588733"/>
              <a:ext cx="386858" cy="400110"/>
            </a:xfrm>
            <a:prstGeom prst="rightArrow">
              <a:avLst/>
            </a:prstGeom>
            <a:solidFill>
              <a:schemeClr val="accent1">
                <a:lumMod val="20000"/>
                <a:lumOff val="80000"/>
              </a:schemeClr>
            </a:solidFill>
            <a:ln/>
          </p:spPr>
          <p:style>
            <a:lnRef idx="1">
              <a:schemeClr val="accent6"/>
            </a:lnRef>
            <a:fillRef idx="2">
              <a:schemeClr val="accent6"/>
            </a:fillRef>
            <a:effectRef idx="1">
              <a:schemeClr val="accent6"/>
            </a:effectRef>
            <a:fontRef idx="minor">
              <a:schemeClr val="dk1"/>
            </a:fontRef>
          </p:style>
          <p:txBody>
            <a:bodyPr lIns="65291" tIns="32646" rIns="65291" bIns="32646" anchor="ctr"/>
            <a:lstStyle/>
            <a:p>
              <a:endParaRPr lang="en-GB" sz="1200" dirty="0">
                <a:solidFill>
                  <a:srgbClr val="000000"/>
                </a:solidFill>
                <a:latin typeface="Calibri" pitchFamily="34" charset="0"/>
              </a:endParaRPr>
            </a:p>
          </p:txBody>
        </p:sp>
        <p:pic>
          <p:nvPicPr>
            <p:cNvPr id="334" name="Picture 333"/>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a:off x="3446507" y="1461144"/>
              <a:ext cx="449542" cy="449542"/>
            </a:xfrm>
            <a:prstGeom prst="rect">
              <a:avLst/>
            </a:prstGeom>
          </p:spPr>
        </p:pic>
        <p:sp>
          <p:nvSpPr>
            <p:cNvPr id="335" name="TextBox 334"/>
            <p:cNvSpPr txBox="1"/>
            <p:nvPr/>
          </p:nvSpPr>
          <p:spPr>
            <a:xfrm>
              <a:off x="3962400" y="1397486"/>
              <a:ext cx="3774753" cy="523220"/>
            </a:xfrm>
            <a:prstGeom prst="rect">
              <a:avLst/>
            </a:prstGeom>
            <a:noFill/>
          </p:spPr>
          <p:txBody>
            <a:bodyPr wrap="square" rtlCol="0">
              <a:spAutoFit/>
            </a:bodyPr>
            <a:lstStyle/>
            <a:p>
              <a:r>
                <a:rPr lang="en-GB" sz="1400" dirty="0" smtClean="0">
                  <a:latin typeface="Calibri" pitchFamily="34" charset="0"/>
                  <a:cs typeface="Calibri" pitchFamily="34" charset="0"/>
                </a:rPr>
                <a:t>User visits compromised website and/or opens infected attachment.</a:t>
              </a:r>
            </a:p>
          </p:txBody>
        </p:sp>
        <p:grpSp>
          <p:nvGrpSpPr>
            <p:cNvPr id="28" name="Group 175"/>
            <p:cNvGrpSpPr/>
            <p:nvPr/>
          </p:nvGrpSpPr>
          <p:grpSpPr>
            <a:xfrm>
              <a:off x="3124200" y="1327135"/>
              <a:ext cx="413615" cy="398399"/>
              <a:chOff x="312700" y="3667329"/>
              <a:chExt cx="413615" cy="398399"/>
            </a:xfrm>
          </p:grpSpPr>
          <p:pic>
            <p:nvPicPr>
              <p:cNvPr id="337" name="Picture 33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7916" y="3667329"/>
                <a:ext cx="398399" cy="398399"/>
              </a:xfrm>
              <a:prstGeom prst="rect">
                <a:avLst/>
              </a:prstGeom>
            </p:spPr>
          </p:pic>
          <p:sp>
            <p:nvSpPr>
              <p:cNvPr id="338" name="TextBox 337"/>
              <p:cNvSpPr txBox="1"/>
              <p:nvPr/>
            </p:nvSpPr>
            <p:spPr>
              <a:xfrm>
                <a:off x="312700" y="3675513"/>
                <a:ext cx="413615" cy="369332"/>
              </a:xfrm>
              <a:prstGeom prst="rect">
                <a:avLst/>
              </a:prstGeom>
              <a:noFill/>
            </p:spPr>
            <p:txBody>
              <a:bodyPr wrap="square" rtlCol="0" anchor="ctr" anchorCtr="0">
                <a:noAutofit/>
              </a:bodyPr>
              <a:lstStyle/>
              <a:p>
                <a:pPr algn="ctr"/>
                <a:r>
                  <a:rPr lang="en-GB" dirty="0"/>
                  <a:t>2</a:t>
                </a:r>
              </a:p>
            </p:txBody>
          </p:sp>
        </p:grpSp>
      </p:grpSp>
      <p:grpSp>
        <p:nvGrpSpPr>
          <p:cNvPr id="29" name="Group 6"/>
          <p:cNvGrpSpPr/>
          <p:nvPr/>
        </p:nvGrpSpPr>
        <p:grpSpPr>
          <a:xfrm>
            <a:off x="3657600" y="1538221"/>
            <a:ext cx="5410200" cy="1486445"/>
            <a:chOff x="3657600" y="1538219"/>
            <a:chExt cx="5410200" cy="1486445"/>
          </a:xfrm>
        </p:grpSpPr>
        <p:sp>
          <p:nvSpPr>
            <p:cNvPr id="340" name="Rounded Rectangle 339"/>
            <p:cNvSpPr/>
            <p:nvPr/>
          </p:nvSpPr>
          <p:spPr>
            <a:xfrm>
              <a:off x="3962400" y="2253685"/>
              <a:ext cx="5105400" cy="767811"/>
            </a:xfrm>
            <a:prstGeom prst="roundRect">
              <a:avLst/>
            </a:prstGeom>
            <a:solidFill>
              <a:schemeClr val="accent1">
                <a:lumMod val="20000"/>
                <a:lumOff val="80000"/>
              </a:schemeClr>
            </a:solidFill>
            <a:ln/>
          </p:spPr>
          <p:style>
            <a:lnRef idx="1">
              <a:schemeClr val="accent6"/>
            </a:lnRef>
            <a:fillRef idx="2">
              <a:schemeClr val="accent6"/>
            </a:fillRef>
            <a:effectRef idx="1">
              <a:schemeClr val="accent6"/>
            </a:effectRef>
            <a:fontRef idx="minor">
              <a:schemeClr val="dk1"/>
            </a:fontRef>
          </p:style>
          <p:txBody>
            <a:bodyPr lIns="65291" tIns="32646" rIns="65291" bIns="32646" anchor="ctr"/>
            <a:lstStyle/>
            <a:p>
              <a:endParaRPr lang="en-GB" sz="1200" dirty="0">
                <a:solidFill>
                  <a:srgbClr val="000000"/>
                </a:solidFill>
                <a:latin typeface="Calibri" pitchFamily="34" charset="0"/>
              </a:endParaRPr>
            </a:p>
          </p:txBody>
        </p:sp>
        <p:pic>
          <p:nvPicPr>
            <p:cNvPr id="341" name="Picture 340"/>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4026296" y="2338228"/>
              <a:ext cx="317104" cy="317104"/>
            </a:xfrm>
            <a:prstGeom prst="rect">
              <a:avLst/>
            </a:prstGeom>
          </p:spPr>
        </p:pic>
        <p:sp>
          <p:nvSpPr>
            <p:cNvPr id="342" name="TextBox 341"/>
            <p:cNvSpPr txBox="1"/>
            <p:nvPr/>
          </p:nvSpPr>
          <p:spPr>
            <a:xfrm>
              <a:off x="4287160" y="2286000"/>
              <a:ext cx="1443836" cy="738664"/>
            </a:xfrm>
            <a:prstGeom prst="rect">
              <a:avLst/>
            </a:prstGeom>
            <a:noFill/>
          </p:spPr>
          <p:txBody>
            <a:bodyPr wrap="square" rtlCol="0">
              <a:spAutoFit/>
            </a:bodyPr>
            <a:lstStyle/>
            <a:p>
              <a:r>
                <a:rPr lang="en-GB" sz="1400" dirty="0" smtClean="0">
                  <a:latin typeface="Calibri" pitchFamily="34" charset="0"/>
                  <a:cs typeface="Calibri" pitchFamily="34" charset="0"/>
                </a:rPr>
                <a:t>Software downloaded to User’s machine </a:t>
              </a:r>
              <a:endParaRPr lang="en-GB" sz="1400" dirty="0">
                <a:latin typeface="Calibri" pitchFamily="34" charset="0"/>
                <a:cs typeface="Calibri" pitchFamily="34" charset="0"/>
              </a:endParaRPr>
            </a:p>
          </p:txBody>
        </p:sp>
        <p:pic>
          <p:nvPicPr>
            <p:cNvPr id="343" name="Picture 342"/>
            <p:cNvPicPr>
              <a:picLocks noChangeAspect="1"/>
            </p:cNvPicPr>
            <p:nvPr/>
          </p:nvPicPr>
          <p:blipFill>
            <a:blip r:embed="rId16" cstate="print">
              <a:extLst>
                <a:ext uri="{28A0092B-C50C-407E-A947-70E740481C1C}">
                  <a14:useLocalDpi xmlns:a14="http://schemas.microsoft.com/office/drawing/2010/main" xmlns="" val="0"/>
                </a:ext>
              </a:extLst>
            </a:blip>
            <a:stretch>
              <a:fillRect/>
            </a:stretch>
          </p:blipFill>
          <p:spPr>
            <a:xfrm>
              <a:off x="5558634" y="2338908"/>
              <a:ext cx="308766" cy="308766"/>
            </a:xfrm>
            <a:prstGeom prst="rect">
              <a:avLst/>
            </a:prstGeom>
          </p:spPr>
        </p:pic>
        <p:sp>
          <p:nvSpPr>
            <p:cNvPr id="344" name="TextBox 343"/>
            <p:cNvSpPr txBox="1"/>
            <p:nvPr/>
          </p:nvSpPr>
          <p:spPr>
            <a:xfrm>
              <a:off x="5820001" y="2286000"/>
              <a:ext cx="1931927" cy="738664"/>
            </a:xfrm>
            <a:prstGeom prst="rect">
              <a:avLst/>
            </a:prstGeom>
            <a:noFill/>
          </p:spPr>
          <p:txBody>
            <a:bodyPr wrap="square" rtlCol="0">
              <a:spAutoFit/>
            </a:bodyPr>
            <a:lstStyle/>
            <a:p>
              <a:r>
                <a:rPr lang="en-GB" sz="1400" dirty="0" smtClean="0">
                  <a:latin typeface="Calibri" pitchFamily="34" charset="0"/>
                  <a:cs typeface="Calibri" pitchFamily="34" charset="0"/>
                </a:rPr>
                <a:t>Regular successful connections to camouflaged C2 domain</a:t>
              </a:r>
              <a:endParaRPr lang="en-GB" sz="1400" dirty="0">
                <a:latin typeface="Calibri" pitchFamily="34" charset="0"/>
                <a:cs typeface="Calibri" pitchFamily="34" charset="0"/>
              </a:endParaRPr>
            </a:p>
          </p:txBody>
        </p:sp>
        <p:pic>
          <p:nvPicPr>
            <p:cNvPr id="345" name="Picture 74"/>
            <p:cNvPicPr>
              <a:picLocks noChangeAspect="1"/>
            </p:cNvPicPr>
            <p:nvPr/>
          </p:nvPicPr>
          <p:blipFill>
            <a:blip r:embed="rId17" cstate="print">
              <a:extLst>
                <a:ext uri="{28A0092B-C50C-407E-A947-70E740481C1C}">
                  <a14:useLocalDpi xmlns:a14="http://schemas.microsoft.com/office/drawing/2010/main" xmlns="" val="0"/>
                </a:ext>
              </a:extLst>
            </a:blip>
            <a:stretch>
              <a:fillRect/>
            </a:stretch>
          </p:blipFill>
          <p:spPr>
            <a:xfrm>
              <a:off x="7421817" y="2338228"/>
              <a:ext cx="271004" cy="271004"/>
            </a:xfrm>
            <a:prstGeom prst="rect">
              <a:avLst/>
            </a:prstGeom>
          </p:spPr>
        </p:pic>
        <p:sp>
          <p:nvSpPr>
            <p:cNvPr id="346" name="TextBox 345"/>
            <p:cNvSpPr txBox="1"/>
            <p:nvPr/>
          </p:nvSpPr>
          <p:spPr>
            <a:xfrm>
              <a:off x="7693552" y="2286000"/>
              <a:ext cx="1374248" cy="738664"/>
            </a:xfrm>
            <a:prstGeom prst="rect">
              <a:avLst/>
            </a:prstGeom>
            <a:noFill/>
          </p:spPr>
          <p:txBody>
            <a:bodyPr wrap="square" rtlCol="0">
              <a:spAutoFit/>
            </a:bodyPr>
            <a:lstStyle/>
            <a:p>
              <a:r>
                <a:rPr lang="en-GB" sz="1400" dirty="0" smtClean="0">
                  <a:latin typeface="Calibri" pitchFamily="34" charset="0"/>
                  <a:cs typeface="Calibri" pitchFamily="34" charset="0"/>
                </a:rPr>
                <a:t>FTP connections over non- </a:t>
              </a:r>
            </a:p>
            <a:p>
              <a:r>
                <a:rPr lang="en-GB" sz="1400" dirty="0" smtClean="0">
                  <a:latin typeface="Calibri" pitchFamily="34" charset="0"/>
                  <a:cs typeface="Calibri" pitchFamily="34" charset="0"/>
                </a:rPr>
                <a:t>standard port</a:t>
              </a:r>
              <a:endParaRPr lang="en-GB" sz="1400" dirty="0">
                <a:latin typeface="Calibri" pitchFamily="34" charset="0"/>
                <a:cs typeface="Calibri" pitchFamily="34" charset="0"/>
              </a:endParaRPr>
            </a:p>
          </p:txBody>
        </p:sp>
        <p:grpSp>
          <p:nvGrpSpPr>
            <p:cNvPr id="30" name="Group 153"/>
            <p:cNvGrpSpPr/>
            <p:nvPr/>
          </p:nvGrpSpPr>
          <p:grpSpPr>
            <a:xfrm>
              <a:off x="3657600" y="2057400"/>
              <a:ext cx="413615" cy="398399"/>
              <a:chOff x="312700" y="3667329"/>
              <a:chExt cx="413615" cy="398399"/>
            </a:xfrm>
          </p:grpSpPr>
          <p:pic>
            <p:nvPicPr>
              <p:cNvPr id="349" name="Picture 34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7916" y="3667329"/>
                <a:ext cx="398399" cy="398399"/>
              </a:xfrm>
              <a:prstGeom prst="rect">
                <a:avLst/>
              </a:prstGeom>
            </p:spPr>
          </p:pic>
          <p:sp>
            <p:nvSpPr>
              <p:cNvPr id="350" name="TextBox 349"/>
              <p:cNvSpPr txBox="1"/>
              <p:nvPr/>
            </p:nvSpPr>
            <p:spPr>
              <a:xfrm>
                <a:off x="312700" y="3675513"/>
                <a:ext cx="413615" cy="369332"/>
              </a:xfrm>
              <a:prstGeom prst="rect">
                <a:avLst/>
              </a:prstGeom>
              <a:noFill/>
            </p:spPr>
            <p:txBody>
              <a:bodyPr wrap="square" rtlCol="0" anchor="ctr" anchorCtr="0">
                <a:noAutofit/>
              </a:bodyPr>
              <a:lstStyle/>
              <a:p>
                <a:pPr algn="ctr"/>
                <a:r>
                  <a:rPr lang="en-GB" dirty="0"/>
                  <a:t>3</a:t>
                </a:r>
              </a:p>
            </p:txBody>
          </p:sp>
        </p:grpSp>
        <p:sp>
          <p:nvSpPr>
            <p:cNvPr id="348" name="Bent Arrow 347"/>
            <p:cNvSpPr/>
            <p:nvPr/>
          </p:nvSpPr>
          <p:spPr>
            <a:xfrm rot="16200000" flipH="1" flipV="1">
              <a:off x="7994076" y="1392744"/>
              <a:ext cx="597933" cy="888884"/>
            </a:xfrm>
            <a:prstGeom prst="bentArrow">
              <a:avLst>
                <a:gd name="adj1" fmla="val 25000"/>
                <a:gd name="adj2" fmla="val 24312"/>
                <a:gd name="adj3" fmla="val 25000"/>
                <a:gd name="adj4" fmla="val 43750"/>
              </a:avLst>
            </a:prstGeom>
            <a:solidFill>
              <a:schemeClr val="accent1">
                <a:lumMod val="20000"/>
                <a:lumOff val="80000"/>
              </a:schemeClr>
            </a:solidFill>
            <a:ln/>
          </p:spPr>
          <p:style>
            <a:lnRef idx="1">
              <a:schemeClr val="accent6"/>
            </a:lnRef>
            <a:fillRef idx="2">
              <a:schemeClr val="accent6"/>
            </a:fillRef>
            <a:effectRef idx="1">
              <a:schemeClr val="accent6"/>
            </a:effectRef>
            <a:fontRef idx="minor">
              <a:schemeClr val="dk1"/>
            </a:fontRef>
          </p:style>
          <p:txBody>
            <a:bodyPr lIns="65291" tIns="32646" rIns="65291" bIns="32646" anchor="ctr"/>
            <a:lstStyle/>
            <a:p>
              <a:endParaRPr lang="en-GB" sz="1200" dirty="0">
                <a:solidFill>
                  <a:srgbClr val="000000"/>
                </a:solidFill>
                <a:latin typeface="Calibri" pitchFamily="34" charset="0"/>
              </a:endParaRPr>
            </a:p>
          </p:txBody>
        </p:sp>
      </p:grpSp>
      <p:grpSp>
        <p:nvGrpSpPr>
          <p:cNvPr id="31" name="Group 10"/>
          <p:cNvGrpSpPr/>
          <p:nvPr/>
        </p:nvGrpSpPr>
        <p:grpSpPr>
          <a:xfrm>
            <a:off x="5102148" y="4721425"/>
            <a:ext cx="4056217" cy="1783933"/>
            <a:chOff x="5102147" y="4721423"/>
            <a:chExt cx="4056217" cy="1783933"/>
          </a:xfrm>
        </p:grpSpPr>
        <p:grpSp>
          <p:nvGrpSpPr>
            <p:cNvPr id="288" name="Group 8"/>
            <p:cNvGrpSpPr/>
            <p:nvPr/>
          </p:nvGrpSpPr>
          <p:grpSpPr>
            <a:xfrm>
              <a:off x="5102147" y="4721423"/>
              <a:ext cx="4041853" cy="1783933"/>
              <a:chOff x="5102147" y="4721423"/>
              <a:chExt cx="4041853" cy="1783933"/>
            </a:xfrm>
          </p:grpSpPr>
          <p:sp>
            <p:nvSpPr>
              <p:cNvPr id="368" name="Bent Arrow 367"/>
              <p:cNvSpPr/>
              <p:nvPr/>
            </p:nvSpPr>
            <p:spPr>
              <a:xfrm flipV="1">
                <a:off x="5102147" y="4800600"/>
                <a:ext cx="841453" cy="898181"/>
              </a:xfrm>
              <a:prstGeom prst="bentArrow">
                <a:avLst/>
              </a:prstGeom>
              <a:solidFill>
                <a:schemeClr val="accent1">
                  <a:lumMod val="20000"/>
                  <a:lumOff val="80000"/>
                </a:schemeClr>
              </a:solidFill>
              <a:ln/>
            </p:spPr>
            <p:style>
              <a:lnRef idx="1">
                <a:schemeClr val="accent6"/>
              </a:lnRef>
              <a:fillRef idx="2">
                <a:schemeClr val="accent6"/>
              </a:fillRef>
              <a:effectRef idx="1">
                <a:schemeClr val="accent6"/>
              </a:effectRef>
              <a:fontRef idx="minor">
                <a:schemeClr val="dk1"/>
              </a:fontRef>
            </p:style>
            <p:txBody>
              <a:bodyPr lIns="65291" tIns="32646" rIns="65291" bIns="32646" anchor="ctr"/>
              <a:lstStyle/>
              <a:p>
                <a:endParaRPr lang="en-GB" sz="1200" dirty="0">
                  <a:solidFill>
                    <a:srgbClr val="000000"/>
                  </a:solidFill>
                  <a:latin typeface="Calibri" pitchFamily="34" charset="0"/>
                </a:endParaRPr>
              </a:p>
            </p:txBody>
          </p:sp>
          <p:sp>
            <p:nvSpPr>
              <p:cNvPr id="369" name="TextBox 368"/>
              <p:cNvSpPr txBox="1"/>
              <p:nvPr/>
            </p:nvSpPr>
            <p:spPr>
              <a:xfrm>
                <a:off x="5561927" y="4721423"/>
                <a:ext cx="3582073" cy="307777"/>
              </a:xfrm>
              <a:prstGeom prst="rect">
                <a:avLst/>
              </a:prstGeom>
              <a:noFill/>
            </p:spPr>
            <p:txBody>
              <a:bodyPr wrap="square" rtlCol="0">
                <a:spAutoFit/>
              </a:bodyPr>
              <a:lstStyle/>
              <a:p>
                <a:r>
                  <a:rPr lang="en-GB" sz="1400" b="1" dirty="0" smtClean="0">
                    <a:latin typeface="Calibri" pitchFamily="34" charset="0"/>
                    <a:cs typeface="Calibri" pitchFamily="34" charset="0"/>
                  </a:rPr>
                  <a:t>Automated Data Analysis Reveals Behaviours:</a:t>
                </a:r>
                <a:endParaRPr lang="en-GB" sz="1400" b="1" dirty="0">
                  <a:latin typeface="Calibri" pitchFamily="34" charset="0"/>
                  <a:cs typeface="Calibri" pitchFamily="34" charset="0"/>
                </a:endParaRPr>
              </a:p>
            </p:txBody>
          </p:sp>
          <p:sp>
            <p:nvSpPr>
              <p:cNvPr id="370" name="Rounded Rectangle 369"/>
              <p:cNvSpPr/>
              <p:nvPr/>
            </p:nvSpPr>
            <p:spPr>
              <a:xfrm>
                <a:off x="6102281" y="4986763"/>
                <a:ext cx="2949998" cy="1518593"/>
              </a:xfrm>
              <a:prstGeom prst="roundRect">
                <a:avLst/>
              </a:prstGeom>
              <a:solidFill>
                <a:schemeClr val="accent1">
                  <a:lumMod val="20000"/>
                  <a:lumOff val="80000"/>
                </a:schemeClr>
              </a:solidFill>
              <a:ln/>
            </p:spPr>
            <p:style>
              <a:lnRef idx="1">
                <a:schemeClr val="accent6"/>
              </a:lnRef>
              <a:fillRef idx="2">
                <a:schemeClr val="accent6"/>
              </a:fillRef>
              <a:effectRef idx="1">
                <a:schemeClr val="accent6"/>
              </a:effectRef>
              <a:fontRef idx="minor">
                <a:schemeClr val="dk1"/>
              </a:fontRef>
            </p:style>
            <p:txBody>
              <a:bodyPr lIns="65291" tIns="32646" rIns="65291" bIns="32646" anchor="ctr"/>
              <a:lstStyle/>
              <a:p>
                <a:endParaRPr lang="en-GB" sz="1200" dirty="0">
                  <a:solidFill>
                    <a:srgbClr val="000000"/>
                  </a:solidFill>
                  <a:latin typeface="Calibri" pitchFamily="34" charset="0"/>
                </a:endParaRPr>
              </a:p>
            </p:txBody>
          </p:sp>
          <p:grpSp>
            <p:nvGrpSpPr>
              <p:cNvPr id="289" name="Group 186"/>
              <p:cNvGrpSpPr/>
              <p:nvPr/>
            </p:nvGrpSpPr>
            <p:grpSpPr>
              <a:xfrm>
                <a:off x="5834785" y="4977644"/>
                <a:ext cx="413615" cy="398399"/>
                <a:chOff x="312700" y="3667329"/>
                <a:chExt cx="413615" cy="398399"/>
              </a:xfrm>
            </p:grpSpPr>
            <p:pic>
              <p:nvPicPr>
                <p:cNvPr id="372" name="Picture 37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7916" y="3667329"/>
                  <a:ext cx="398399" cy="398399"/>
                </a:xfrm>
                <a:prstGeom prst="rect">
                  <a:avLst/>
                </a:prstGeom>
              </p:spPr>
            </p:pic>
            <p:sp>
              <p:nvSpPr>
                <p:cNvPr id="373" name="TextBox 372"/>
                <p:cNvSpPr txBox="1"/>
                <p:nvPr/>
              </p:nvSpPr>
              <p:spPr>
                <a:xfrm>
                  <a:off x="312700" y="3675513"/>
                  <a:ext cx="413615" cy="369332"/>
                </a:xfrm>
                <a:prstGeom prst="rect">
                  <a:avLst/>
                </a:prstGeom>
                <a:noFill/>
              </p:spPr>
              <p:txBody>
                <a:bodyPr wrap="square" rtlCol="0" anchor="ctr" anchorCtr="0">
                  <a:noAutofit/>
                </a:bodyPr>
                <a:lstStyle/>
                <a:p>
                  <a:pPr algn="ctr"/>
                  <a:r>
                    <a:rPr lang="en-GB" dirty="0"/>
                    <a:t>5</a:t>
                  </a:r>
                </a:p>
              </p:txBody>
            </p:sp>
          </p:grpSp>
        </p:grpSp>
        <p:grpSp>
          <p:nvGrpSpPr>
            <p:cNvPr id="290" name="Group 189"/>
            <p:cNvGrpSpPr/>
            <p:nvPr/>
          </p:nvGrpSpPr>
          <p:grpSpPr>
            <a:xfrm>
              <a:off x="6303808" y="4986764"/>
              <a:ext cx="2154392" cy="307777"/>
              <a:chOff x="1837245" y="1453208"/>
              <a:chExt cx="2154392" cy="307777"/>
            </a:xfrm>
          </p:grpSpPr>
          <p:pic>
            <p:nvPicPr>
              <p:cNvPr id="366" name="Picture 365"/>
              <p:cNvPicPr>
                <a:picLocks noChangeAspect="1"/>
              </p:cNvPicPr>
              <p:nvPr/>
            </p:nvPicPr>
            <p:blipFill>
              <a:blip r:embed="rId18" cstate="print">
                <a:extLst>
                  <a:ext uri="{28A0092B-C50C-407E-A947-70E740481C1C}">
                    <a14:useLocalDpi xmlns:a14="http://schemas.microsoft.com/office/drawing/2010/main" xmlns="" val="0"/>
                  </a:ext>
                </a:extLst>
              </a:blip>
              <a:stretch>
                <a:fillRect/>
              </a:stretch>
            </p:blipFill>
            <p:spPr>
              <a:xfrm>
                <a:off x="1837245" y="1494711"/>
                <a:ext cx="224771" cy="224771"/>
              </a:xfrm>
              <a:prstGeom prst="rect">
                <a:avLst/>
              </a:prstGeom>
              <a:ln/>
            </p:spPr>
          </p:pic>
          <p:sp>
            <p:nvSpPr>
              <p:cNvPr id="367" name="TextBox 366"/>
              <p:cNvSpPr txBox="1"/>
              <p:nvPr/>
            </p:nvSpPr>
            <p:spPr>
              <a:xfrm>
                <a:off x="2031705" y="1453208"/>
                <a:ext cx="1959932" cy="307777"/>
              </a:xfrm>
              <a:prstGeom prst="rect">
                <a:avLst/>
              </a:prstGeom>
              <a:noFill/>
            </p:spPr>
            <p:txBody>
              <a:bodyPr wrap="square" rtlCol="0">
                <a:spAutoFit/>
              </a:bodyPr>
              <a:lstStyle/>
              <a:p>
                <a:r>
                  <a:rPr lang="en-GB" sz="1400" dirty="0" smtClean="0">
                    <a:latin typeface="Calibri" pitchFamily="34" charset="0"/>
                    <a:cs typeface="Calibri" pitchFamily="34" charset="0"/>
                  </a:rPr>
                  <a:t>Beaconing</a:t>
                </a:r>
                <a:endParaRPr lang="en-GB" sz="1400" dirty="0">
                  <a:latin typeface="Calibri" pitchFamily="34" charset="0"/>
                  <a:cs typeface="Calibri" pitchFamily="34" charset="0"/>
                </a:endParaRPr>
              </a:p>
            </p:txBody>
          </p:sp>
        </p:grpSp>
        <p:grpSp>
          <p:nvGrpSpPr>
            <p:cNvPr id="291" name="Group 190"/>
            <p:cNvGrpSpPr/>
            <p:nvPr/>
          </p:nvGrpSpPr>
          <p:grpSpPr>
            <a:xfrm>
              <a:off x="6303808" y="6197579"/>
              <a:ext cx="2840192" cy="307777"/>
              <a:chOff x="3938797" y="4953000"/>
              <a:chExt cx="2840192" cy="307777"/>
            </a:xfrm>
          </p:grpSpPr>
          <p:pic>
            <p:nvPicPr>
              <p:cNvPr id="364" name="Picture 363"/>
              <p:cNvPicPr>
                <a:picLocks noChangeAspect="1"/>
              </p:cNvPicPr>
              <p:nvPr/>
            </p:nvPicPr>
            <p:blipFill>
              <a:blip r:embed="rId18" cstate="print">
                <a:extLst>
                  <a:ext uri="{28A0092B-C50C-407E-A947-70E740481C1C}">
                    <a14:useLocalDpi xmlns:a14="http://schemas.microsoft.com/office/drawing/2010/main" xmlns="" val="0"/>
                  </a:ext>
                </a:extLst>
              </a:blip>
              <a:stretch>
                <a:fillRect/>
              </a:stretch>
            </p:blipFill>
            <p:spPr>
              <a:xfrm>
                <a:off x="3938797" y="4994503"/>
                <a:ext cx="224771" cy="224771"/>
              </a:xfrm>
              <a:prstGeom prst="rect">
                <a:avLst/>
              </a:prstGeom>
            </p:spPr>
          </p:pic>
          <p:sp>
            <p:nvSpPr>
              <p:cNvPr id="365" name="TextBox 364"/>
              <p:cNvSpPr txBox="1"/>
              <p:nvPr/>
            </p:nvSpPr>
            <p:spPr>
              <a:xfrm>
                <a:off x="4133257" y="4953000"/>
                <a:ext cx="2645732" cy="307777"/>
              </a:xfrm>
              <a:prstGeom prst="rect">
                <a:avLst/>
              </a:prstGeom>
              <a:noFill/>
            </p:spPr>
            <p:txBody>
              <a:bodyPr wrap="square" rtlCol="0">
                <a:spAutoFit/>
              </a:bodyPr>
              <a:lstStyle/>
              <a:p>
                <a:r>
                  <a:rPr lang="en-GB" sz="1400" dirty="0" smtClean="0">
                    <a:latin typeface="Calibri" pitchFamily="34" charset="0"/>
                    <a:cs typeface="Calibri" pitchFamily="34" charset="0"/>
                  </a:rPr>
                  <a:t>Unknown Software Downloaded</a:t>
                </a:r>
                <a:endParaRPr lang="en-GB" sz="1400" dirty="0">
                  <a:latin typeface="Calibri" pitchFamily="34" charset="0"/>
                  <a:cs typeface="Calibri" pitchFamily="34" charset="0"/>
                </a:endParaRPr>
              </a:p>
            </p:txBody>
          </p:sp>
        </p:grpSp>
        <p:grpSp>
          <p:nvGrpSpPr>
            <p:cNvPr id="292" name="Group 191"/>
            <p:cNvGrpSpPr/>
            <p:nvPr/>
          </p:nvGrpSpPr>
          <p:grpSpPr>
            <a:xfrm>
              <a:off x="6303808" y="5292171"/>
              <a:ext cx="2294280" cy="307777"/>
              <a:chOff x="3746074" y="1371600"/>
              <a:chExt cx="2294280" cy="307777"/>
            </a:xfrm>
          </p:grpSpPr>
          <p:pic>
            <p:nvPicPr>
              <p:cNvPr id="362" name="Picture 361"/>
              <p:cNvPicPr>
                <a:picLocks noChangeAspect="1"/>
              </p:cNvPicPr>
              <p:nvPr/>
            </p:nvPicPr>
            <p:blipFill>
              <a:blip r:embed="rId18" cstate="print">
                <a:extLst>
                  <a:ext uri="{28A0092B-C50C-407E-A947-70E740481C1C}">
                    <a14:useLocalDpi xmlns:a14="http://schemas.microsoft.com/office/drawing/2010/main" xmlns="" val="0"/>
                  </a:ext>
                </a:extLst>
              </a:blip>
              <a:stretch>
                <a:fillRect/>
              </a:stretch>
            </p:blipFill>
            <p:spPr>
              <a:xfrm>
                <a:off x="3746074" y="1413103"/>
                <a:ext cx="224771" cy="224771"/>
              </a:xfrm>
              <a:prstGeom prst="rect">
                <a:avLst/>
              </a:prstGeom>
            </p:spPr>
          </p:pic>
          <p:sp>
            <p:nvSpPr>
              <p:cNvPr id="363" name="TextBox 362"/>
              <p:cNvSpPr txBox="1"/>
              <p:nvPr/>
            </p:nvSpPr>
            <p:spPr>
              <a:xfrm>
                <a:off x="3940533" y="1371600"/>
                <a:ext cx="2099821" cy="307777"/>
              </a:xfrm>
              <a:prstGeom prst="rect">
                <a:avLst/>
              </a:prstGeom>
              <a:noFill/>
            </p:spPr>
            <p:txBody>
              <a:bodyPr wrap="square" rtlCol="0">
                <a:spAutoFit/>
              </a:bodyPr>
              <a:lstStyle/>
              <a:p>
                <a:r>
                  <a:rPr lang="en-GB" sz="1400" dirty="0" smtClean="0">
                    <a:latin typeface="Calibri" pitchFamily="34" charset="0"/>
                    <a:cs typeface="Calibri" pitchFamily="34" charset="0"/>
                  </a:rPr>
                  <a:t>Camouflaged C2 Domain</a:t>
                </a:r>
                <a:endParaRPr lang="en-GB" sz="1400" dirty="0">
                  <a:latin typeface="Calibri" pitchFamily="34" charset="0"/>
                  <a:cs typeface="Calibri" pitchFamily="34" charset="0"/>
                </a:endParaRPr>
              </a:p>
            </p:txBody>
          </p:sp>
        </p:grpSp>
        <p:grpSp>
          <p:nvGrpSpPr>
            <p:cNvPr id="294" name="Group 192"/>
            <p:cNvGrpSpPr/>
            <p:nvPr/>
          </p:nvGrpSpPr>
          <p:grpSpPr>
            <a:xfrm>
              <a:off x="6303808" y="5882642"/>
              <a:ext cx="2854556" cy="307777"/>
              <a:chOff x="4003443" y="4216441"/>
              <a:chExt cx="2854556" cy="307777"/>
            </a:xfrm>
          </p:grpSpPr>
          <p:pic>
            <p:nvPicPr>
              <p:cNvPr id="360" name="Picture 359"/>
              <p:cNvPicPr>
                <a:picLocks noChangeAspect="1"/>
              </p:cNvPicPr>
              <p:nvPr/>
            </p:nvPicPr>
            <p:blipFill>
              <a:blip r:embed="rId18" cstate="print">
                <a:extLst>
                  <a:ext uri="{28A0092B-C50C-407E-A947-70E740481C1C}">
                    <a14:useLocalDpi xmlns:a14="http://schemas.microsoft.com/office/drawing/2010/main" xmlns="" val="0"/>
                  </a:ext>
                </a:extLst>
              </a:blip>
              <a:stretch>
                <a:fillRect/>
              </a:stretch>
            </p:blipFill>
            <p:spPr>
              <a:xfrm>
                <a:off x="4003443" y="4257944"/>
                <a:ext cx="224771" cy="224771"/>
              </a:xfrm>
              <a:prstGeom prst="rect">
                <a:avLst/>
              </a:prstGeom>
            </p:spPr>
          </p:pic>
          <p:sp>
            <p:nvSpPr>
              <p:cNvPr id="361" name="TextBox 360"/>
              <p:cNvSpPr txBox="1"/>
              <p:nvPr/>
            </p:nvSpPr>
            <p:spPr>
              <a:xfrm>
                <a:off x="4197902" y="4216441"/>
                <a:ext cx="2660097" cy="307777"/>
              </a:xfrm>
              <a:prstGeom prst="rect">
                <a:avLst/>
              </a:prstGeom>
              <a:noFill/>
            </p:spPr>
            <p:txBody>
              <a:bodyPr wrap="square" rtlCol="0">
                <a:spAutoFit/>
              </a:bodyPr>
              <a:lstStyle/>
              <a:p>
                <a:r>
                  <a:rPr lang="en-GB" sz="1400" dirty="0" smtClean="0">
                    <a:latin typeface="Calibri" pitchFamily="34" charset="0"/>
                    <a:cs typeface="Calibri" pitchFamily="34" charset="0"/>
                  </a:rPr>
                  <a:t>Invalid Port/Protocol Combination</a:t>
                </a:r>
                <a:endParaRPr lang="en-GB" sz="1400" dirty="0">
                  <a:latin typeface="Calibri" pitchFamily="34" charset="0"/>
                  <a:cs typeface="Calibri" pitchFamily="34" charset="0"/>
                </a:endParaRPr>
              </a:p>
            </p:txBody>
          </p:sp>
        </p:grpSp>
        <p:grpSp>
          <p:nvGrpSpPr>
            <p:cNvPr id="297" name="Group 193"/>
            <p:cNvGrpSpPr/>
            <p:nvPr/>
          </p:nvGrpSpPr>
          <p:grpSpPr>
            <a:xfrm>
              <a:off x="6303808" y="5587979"/>
              <a:ext cx="2703091" cy="307777"/>
              <a:chOff x="954509" y="4191000"/>
              <a:chExt cx="2703091" cy="307777"/>
            </a:xfrm>
          </p:grpSpPr>
          <p:pic>
            <p:nvPicPr>
              <p:cNvPr id="358" name="Picture 357"/>
              <p:cNvPicPr>
                <a:picLocks noChangeAspect="1"/>
              </p:cNvPicPr>
              <p:nvPr/>
            </p:nvPicPr>
            <p:blipFill>
              <a:blip r:embed="rId18" cstate="print">
                <a:extLst>
                  <a:ext uri="{28A0092B-C50C-407E-A947-70E740481C1C}">
                    <a14:useLocalDpi xmlns:a14="http://schemas.microsoft.com/office/drawing/2010/main" xmlns="" val="0"/>
                  </a:ext>
                </a:extLst>
              </a:blip>
              <a:stretch>
                <a:fillRect/>
              </a:stretch>
            </p:blipFill>
            <p:spPr>
              <a:xfrm>
                <a:off x="954509" y="4232503"/>
                <a:ext cx="224771" cy="224771"/>
              </a:xfrm>
              <a:prstGeom prst="rect">
                <a:avLst/>
              </a:prstGeom>
            </p:spPr>
          </p:pic>
          <p:sp>
            <p:nvSpPr>
              <p:cNvPr id="359" name="TextBox 358"/>
              <p:cNvSpPr txBox="1"/>
              <p:nvPr/>
            </p:nvSpPr>
            <p:spPr>
              <a:xfrm>
                <a:off x="1148969" y="4191000"/>
                <a:ext cx="2508631" cy="307777"/>
              </a:xfrm>
              <a:prstGeom prst="rect">
                <a:avLst/>
              </a:prstGeom>
              <a:noFill/>
            </p:spPr>
            <p:txBody>
              <a:bodyPr wrap="square" rtlCol="0">
                <a:spAutoFit/>
              </a:bodyPr>
              <a:lstStyle/>
              <a:p>
                <a:r>
                  <a:rPr lang="en-GB" sz="1400" dirty="0" smtClean="0">
                    <a:latin typeface="Calibri" pitchFamily="34" charset="0"/>
                    <a:cs typeface="Calibri" pitchFamily="34" charset="0"/>
                  </a:rPr>
                  <a:t>DNS Requests contain keywords</a:t>
                </a:r>
                <a:endParaRPr lang="en-GB" sz="1400" dirty="0">
                  <a:latin typeface="Calibri" pitchFamily="34" charset="0"/>
                  <a:cs typeface="Calibri" pitchFamily="34" charset="0"/>
                </a:endParaRPr>
              </a:p>
            </p:txBody>
          </p:sp>
        </p:grpSp>
      </p:grpSp>
      <p:cxnSp>
        <p:nvCxnSpPr>
          <p:cNvPr id="303" name="Straight Connector 302"/>
          <p:cNvCxnSpPr/>
          <p:nvPr/>
        </p:nvCxnSpPr>
        <p:spPr>
          <a:xfrm>
            <a:off x="0" y="2229480"/>
            <a:ext cx="830542" cy="0"/>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434008" y="3352395"/>
            <a:ext cx="0" cy="3247350"/>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627673" y="2351595"/>
            <a:ext cx="10493" cy="974451"/>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904781" y="2224034"/>
            <a:ext cx="0" cy="127561"/>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940253" y="2351595"/>
            <a:ext cx="2717347" cy="0"/>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3484509" y="3325788"/>
            <a:ext cx="126062" cy="0"/>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0" y="6599745"/>
            <a:ext cx="3446506" cy="0"/>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351" name="TextBox 350"/>
          <p:cNvSpPr txBox="1"/>
          <p:nvPr/>
        </p:nvSpPr>
        <p:spPr>
          <a:xfrm>
            <a:off x="5591000" y="3103297"/>
            <a:ext cx="1300868" cy="338554"/>
          </a:xfrm>
          <a:prstGeom prst="rect">
            <a:avLst/>
          </a:prstGeom>
          <a:noFill/>
          <a:ln w="25400">
            <a:solidFill>
              <a:srgbClr val="00B0F0"/>
            </a:solidFill>
            <a:prstDash val="dash"/>
          </a:ln>
        </p:spPr>
        <p:txBody>
          <a:bodyPr wrap="square" rtlCol="0">
            <a:spAutoFit/>
          </a:bodyPr>
          <a:lstStyle/>
          <a:p>
            <a:r>
              <a:rPr lang="en-US" sz="1600" dirty="0" smtClean="0">
                <a:solidFill>
                  <a:srgbClr val="00B0F0"/>
                </a:solidFill>
                <a:latin typeface="Arial" pitchFamily="34" charset="0"/>
                <a:cs typeface="Arial" pitchFamily="34" charset="0"/>
              </a:rPr>
              <a:t>SOC Tier I</a:t>
            </a:r>
          </a:p>
        </p:txBody>
      </p:sp>
      <p:sp>
        <p:nvSpPr>
          <p:cNvPr id="142" name="TextBox 141"/>
          <p:cNvSpPr txBox="1"/>
          <p:nvPr/>
        </p:nvSpPr>
        <p:spPr>
          <a:xfrm>
            <a:off x="0" y="3053244"/>
            <a:ext cx="855133" cy="584775"/>
          </a:xfrm>
          <a:prstGeom prst="rect">
            <a:avLst/>
          </a:prstGeom>
          <a:noFill/>
          <a:ln w="25400">
            <a:solidFill>
              <a:srgbClr val="00B0F0"/>
            </a:solidFill>
            <a:prstDash val="dash"/>
          </a:ln>
        </p:spPr>
        <p:txBody>
          <a:bodyPr wrap="square" rtlCol="0">
            <a:spAutoFit/>
          </a:bodyPr>
          <a:lstStyle/>
          <a:p>
            <a:r>
              <a:rPr lang="en-US" sz="1600" dirty="0" smtClean="0">
                <a:solidFill>
                  <a:srgbClr val="00B0F0"/>
                </a:solidFill>
                <a:latin typeface="Arial" pitchFamily="34" charset="0"/>
                <a:cs typeface="Arial" pitchFamily="34" charset="0"/>
              </a:rPr>
              <a:t>SOC</a:t>
            </a:r>
            <a:br>
              <a:rPr lang="en-US" sz="1600" dirty="0" smtClean="0">
                <a:solidFill>
                  <a:srgbClr val="00B0F0"/>
                </a:solidFill>
                <a:latin typeface="Arial" pitchFamily="34" charset="0"/>
                <a:cs typeface="Arial" pitchFamily="34" charset="0"/>
              </a:rPr>
            </a:br>
            <a:r>
              <a:rPr lang="en-US" sz="1600" dirty="0" smtClean="0">
                <a:solidFill>
                  <a:srgbClr val="00B0F0"/>
                </a:solidFill>
                <a:latin typeface="Arial" pitchFamily="34" charset="0"/>
                <a:cs typeface="Arial" pitchFamily="34" charset="0"/>
              </a:rPr>
              <a:t>Tier II+</a:t>
            </a:r>
          </a:p>
        </p:txBody>
      </p:sp>
      <p:cxnSp>
        <p:nvCxnSpPr>
          <p:cNvPr id="145" name="Straight Connector 144"/>
          <p:cNvCxnSpPr/>
          <p:nvPr/>
        </p:nvCxnSpPr>
        <p:spPr>
          <a:xfrm flipV="1">
            <a:off x="3650404" y="3094830"/>
            <a:ext cx="5493596" cy="8445"/>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4267201" y="1063577"/>
            <a:ext cx="3073400" cy="338554"/>
          </a:xfrm>
          <a:prstGeom prst="rect">
            <a:avLst/>
          </a:prstGeom>
          <a:noFill/>
          <a:ln w="25400">
            <a:solidFill>
              <a:srgbClr val="00B0F0"/>
            </a:solidFill>
            <a:prstDash val="dash"/>
          </a:ln>
        </p:spPr>
        <p:txBody>
          <a:bodyPr wrap="square" rtlCol="0">
            <a:spAutoFit/>
          </a:bodyPr>
          <a:lstStyle/>
          <a:p>
            <a:r>
              <a:rPr lang="en-US" sz="1600" dirty="0" smtClean="0">
                <a:solidFill>
                  <a:srgbClr val="00B0F0"/>
                </a:solidFill>
                <a:latin typeface="Arial" pitchFamily="34" charset="0"/>
                <a:cs typeface="Arial" pitchFamily="34" charset="0"/>
              </a:rPr>
              <a:t>Advanced Persistent Threat(s)</a:t>
            </a:r>
          </a:p>
        </p:txBody>
      </p:sp>
    </p:spTree>
    <p:extLst>
      <p:ext uri="{BB962C8B-B14F-4D97-AF65-F5344CB8AC3E}">
        <p14:creationId xmlns:p14="http://schemas.microsoft.com/office/powerpoint/2010/main" xmlns="" val="33808941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ormAutofit/>
          </a:bodyPr>
          <a:lstStyle/>
          <a:p>
            <a:r>
              <a:rPr lang="en-US" dirty="0" smtClean="0"/>
              <a:t>Typical APT Primary Mission Flows</a:t>
            </a:r>
          </a:p>
        </p:txBody>
      </p:sp>
      <p:sp>
        <p:nvSpPr>
          <p:cNvPr id="3" name="Content Placeholder 2"/>
          <p:cNvSpPr>
            <a:spLocks noGrp="1"/>
          </p:cNvSpPr>
          <p:nvPr>
            <p:ph idx="1"/>
          </p:nvPr>
        </p:nvSpPr>
        <p:spPr/>
        <p:txBody>
          <a:bodyPr>
            <a:noAutofit/>
          </a:bodyPr>
          <a:lstStyle/>
          <a:p>
            <a:r>
              <a:rPr lang="en-US" sz="3000" b="1" dirty="0" smtClean="0"/>
              <a:t>Recon / Plan</a:t>
            </a:r>
          </a:p>
          <a:p>
            <a:r>
              <a:rPr lang="en-US" sz="3000" b="1" dirty="0" smtClean="0"/>
              <a:t>Attack Phase</a:t>
            </a:r>
          </a:p>
          <a:p>
            <a:r>
              <a:rPr lang="en-US" sz="3000" b="1" dirty="0" smtClean="0"/>
              <a:t>Initial Infection</a:t>
            </a:r>
          </a:p>
          <a:p>
            <a:r>
              <a:rPr lang="en-US" sz="3000" b="1" dirty="0" smtClean="0"/>
              <a:t>Command &amp; Control</a:t>
            </a:r>
          </a:p>
          <a:p>
            <a:r>
              <a:rPr lang="en-US" sz="3000" b="1" dirty="0" smtClean="0"/>
              <a:t>Internal Pivot / </a:t>
            </a:r>
            <a:br>
              <a:rPr lang="en-US" sz="3000" b="1" dirty="0" smtClean="0"/>
            </a:br>
            <a:r>
              <a:rPr lang="en-US" sz="3000" b="1" dirty="0" smtClean="0"/>
              <a:t>Escalation</a:t>
            </a:r>
          </a:p>
          <a:p>
            <a:r>
              <a:rPr lang="en-US" sz="3000" b="1" dirty="0" smtClean="0"/>
              <a:t>Data Prep and </a:t>
            </a:r>
            <a:r>
              <a:rPr lang="en-US" sz="3000" b="1" dirty="0" err="1" smtClean="0"/>
              <a:t>Exfill</a:t>
            </a:r>
            <a:endParaRPr lang="en-US" sz="3000" b="1" dirty="0" smtClean="0"/>
          </a:p>
          <a:p>
            <a:r>
              <a:rPr lang="en-US" sz="3000" b="1" dirty="0" smtClean="0"/>
              <a:t>Improve Trade-Craft / </a:t>
            </a:r>
            <a:br>
              <a:rPr lang="en-US" sz="3000" b="1" dirty="0" smtClean="0"/>
            </a:br>
            <a:r>
              <a:rPr lang="en-US" sz="3000" b="1" dirty="0" smtClean="0"/>
              <a:t>Data Analysis</a:t>
            </a:r>
          </a:p>
          <a:p>
            <a:pPr lvl="1"/>
            <a:r>
              <a:rPr lang="en-US" b="1" dirty="0" smtClean="0"/>
              <a:t>Update Knowledge Base</a:t>
            </a:r>
          </a:p>
        </p:txBody>
      </p:sp>
      <p:sp>
        <p:nvSpPr>
          <p:cNvPr id="8" name="Circular Arrow 7"/>
          <p:cNvSpPr/>
          <p:nvPr/>
        </p:nvSpPr>
        <p:spPr>
          <a:xfrm>
            <a:off x="4762420" y="1543626"/>
            <a:ext cx="3994448" cy="3994448"/>
          </a:xfrm>
          <a:prstGeom prst="circularArrow">
            <a:avLst>
              <a:gd name="adj1" fmla="val 5544"/>
              <a:gd name="adj2" fmla="val 330680"/>
              <a:gd name="adj3" fmla="val 14492195"/>
              <a:gd name="adj4" fmla="val 16963729"/>
              <a:gd name="adj5" fmla="val 5757"/>
            </a:avLst>
          </a:prstGeom>
          <a:solidFill>
            <a:schemeClr val="accent1">
              <a:lumMod val="7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9" name="Freeform 8"/>
          <p:cNvSpPr/>
          <p:nvPr/>
        </p:nvSpPr>
        <p:spPr>
          <a:xfrm>
            <a:off x="6127460" y="1569872"/>
            <a:ext cx="1264370" cy="632184"/>
          </a:xfrm>
          <a:custGeom>
            <a:avLst/>
            <a:gdLst>
              <a:gd name="connsiteX0" fmla="*/ 0 w 1547849"/>
              <a:gd name="connsiteY0" fmla="*/ 128990 h 773924"/>
              <a:gd name="connsiteX1" fmla="*/ 128990 w 1547849"/>
              <a:gd name="connsiteY1" fmla="*/ 0 h 773924"/>
              <a:gd name="connsiteX2" fmla="*/ 1418859 w 1547849"/>
              <a:gd name="connsiteY2" fmla="*/ 0 h 773924"/>
              <a:gd name="connsiteX3" fmla="*/ 1547849 w 1547849"/>
              <a:gd name="connsiteY3" fmla="*/ 128990 h 773924"/>
              <a:gd name="connsiteX4" fmla="*/ 1547849 w 1547849"/>
              <a:gd name="connsiteY4" fmla="*/ 644934 h 773924"/>
              <a:gd name="connsiteX5" fmla="*/ 1418859 w 1547849"/>
              <a:gd name="connsiteY5" fmla="*/ 773924 h 773924"/>
              <a:gd name="connsiteX6" fmla="*/ 128990 w 1547849"/>
              <a:gd name="connsiteY6" fmla="*/ 773924 h 773924"/>
              <a:gd name="connsiteX7" fmla="*/ 0 w 1547849"/>
              <a:gd name="connsiteY7" fmla="*/ 644934 h 773924"/>
              <a:gd name="connsiteX8" fmla="*/ 0 w 1547849"/>
              <a:gd name="connsiteY8" fmla="*/ 128990 h 773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849" h="773924">
                <a:moveTo>
                  <a:pt x="0" y="128990"/>
                </a:moveTo>
                <a:cubicBezTo>
                  <a:pt x="0" y="57751"/>
                  <a:pt x="57751" y="0"/>
                  <a:pt x="128990" y="0"/>
                </a:cubicBezTo>
                <a:lnTo>
                  <a:pt x="1418859" y="0"/>
                </a:lnTo>
                <a:cubicBezTo>
                  <a:pt x="1490098" y="0"/>
                  <a:pt x="1547849" y="57751"/>
                  <a:pt x="1547849" y="128990"/>
                </a:cubicBezTo>
                <a:lnTo>
                  <a:pt x="1547849" y="644934"/>
                </a:lnTo>
                <a:cubicBezTo>
                  <a:pt x="1547849" y="716173"/>
                  <a:pt x="1490098" y="773924"/>
                  <a:pt x="1418859" y="773924"/>
                </a:cubicBezTo>
                <a:lnTo>
                  <a:pt x="128990" y="773924"/>
                </a:lnTo>
                <a:cubicBezTo>
                  <a:pt x="57751" y="773924"/>
                  <a:pt x="0" y="716173"/>
                  <a:pt x="0" y="644934"/>
                </a:cubicBezTo>
                <a:lnTo>
                  <a:pt x="0" y="128990"/>
                </a:lnTo>
                <a:close/>
              </a:path>
            </a:pathLst>
          </a:custGeom>
          <a:solidFill>
            <a:schemeClr val="accent1">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1120" tIns="91120" rIns="91120" bIns="91120" numCol="1" spcCol="1270" anchor="ctr" anchorCtr="0">
            <a:noAutofit/>
          </a:bodyPr>
          <a:lstStyle/>
          <a:p>
            <a:pPr lvl="0" algn="ctr" defTabSz="622300">
              <a:lnSpc>
                <a:spcPct val="90000"/>
              </a:lnSpc>
              <a:spcBef>
                <a:spcPct val="0"/>
              </a:spcBef>
              <a:spcAft>
                <a:spcPct val="35000"/>
              </a:spcAft>
            </a:pPr>
            <a:r>
              <a:rPr lang="en-GB" sz="1400" kern="1200" dirty="0" smtClean="0"/>
              <a:t>Recon / Plan</a:t>
            </a:r>
            <a:endParaRPr lang="en-GB" sz="1400" kern="1200" dirty="0"/>
          </a:p>
        </p:txBody>
      </p:sp>
      <p:sp>
        <p:nvSpPr>
          <p:cNvPr id="10" name="Freeform 9"/>
          <p:cNvSpPr/>
          <p:nvPr/>
        </p:nvSpPr>
        <p:spPr>
          <a:xfrm>
            <a:off x="7459223" y="2211215"/>
            <a:ext cx="1264370" cy="632184"/>
          </a:xfrm>
          <a:custGeom>
            <a:avLst/>
            <a:gdLst>
              <a:gd name="connsiteX0" fmla="*/ 0 w 1547849"/>
              <a:gd name="connsiteY0" fmla="*/ 128990 h 773924"/>
              <a:gd name="connsiteX1" fmla="*/ 128990 w 1547849"/>
              <a:gd name="connsiteY1" fmla="*/ 0 h 773924"/>
              <a:gd name="connsiteX2" fmla="*/ 1418859 w 1547849"/>
              <a:gd name="connsiteY2" fmla="*/ 0 h 773924"/>
              <a:gd name="connsiteX3" fmla="*/ 1547849 w 1547849"/>
              <a:gd name="connsiteY3" fmla="*/ 128990 h 773924"/>
              <a:gd name="connsiteX4" fmla="*/ 1547849 w 1547849"/>
              <a:gd name="connsiteY4" fmla="*/ 644934 h 773924"/>
              <a:gd name="connsiteX5" fmla="*/ 1418859 w 1547849"/>
              <a:gd name="connsiteY5" fmla="*/ 773924 h 773924"/>
              <a:gd name="connsiteX6" fmla="*/ 128990 w 1547849"/>
              <a:gd name="connsiteY6" fmla="*/ 773924 h 773924"/>
              <a:gd name="connsiteX7" fmla="*/ 0 w 1547849"/>
              <a:gd name="connsiteY7" fmla="*/ 644934 h 773924"/>
              <a:gd name="connsiteX8" fmla="*/ 0 w 1547849"/>
              <a:gd name="connsiteY8" fmla="*/ 128990 h 773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849" h="773924">
                <a:moveTo>
                  <a:pt x="0" y="128990"/>
                </a:moveTo>
                <a:cubicBezTo>
                  <a:pt x="0" y="57751"/>
                  <a:pt x="57751" y="0"/>
                  <a:pt x="128990" y="0"/>
                </a:cubicBezTo>
                <a:lnTo>
                  <a:pt x="1418859" y="0"/>
                </a:lnTo>
                <a:cubicBezTo>
                  <a:pt x="1490098" y="0"/>
                  <a:pt x="1547849" y="57751"/>
                  <a:pt x="1547849" y="128990"/>
                </a:cubicBezTo>
                <a:lnTo>
                  <a:pt x="1547849" y="644934"/>
                </a:lnTo>
                <a:cubicBezTo>
                  <a:pt x="1547849" y="716173"/>
                  <a:pt x="1490098" y="773924"/>
                  <a:pt x="1418859" y="773924"/>
                </a:cubicBezTo>
                <a:lnTo>
                  <a:pt x="128990" y="773924"/>
                </a:lnTo>
                <a:cubicBezTo>
                  <a:pt x="57751" y="773924"/>
                  <a:pt x="0" y="716173"/>
                  <a:pt x="0" y="644934"/>
                </a:cubicBezTo>
                <a:lnTo>
                  <a:pt x="0" y="128990"/>
                </a:lnTo>
                <a:close/>
              </a:path>
            </a:pathLst>
          </a:custGeom>
          <a:solidFill>
            <a:schemeClr val="accent1">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1120" tIns="91120" rIns="91120" bIns="91120" numCol="1" spcCol="1270" anchor="ctr" anchorCtr="0">
            <a:noAutofit/>
          </a:bodyPr>
          <a:lstStyle/>
          <a:p>
            <a:pPr lvl="0" algn="ctr" defTabSz="622300">
              <a:lnSpc>
                <a:spcPct val="90000"/>
              </a:lnSpc>
              <a:spcBef>
                <a:spcPct val="0"/>
              </a:spcBef>
              <a:spcAft>
                <a:spcPct val="35000"/>
              </a:spcAft>
            </a:pPr>
            <a:r>
              <a:rPr lang="en-GB" sz="1400" kern="1200" dirty="0" smtClean="0"/>
              <a:t>Attack Phase</a:t>
            </a:r>
            <a:endParaRPr lang="en-GB" sz="1400" kern="1200" dirty="0"/>
          </a:p>
        </p:txBody>
      </p:sp>
      <p:sp>
        <p:nvSpPr>
          <p:cNvPr id="11" name="Freeform 10"/>
          <p:cNvSpPr/>
          <p:nvPr/>
        </p:nvSpPr>
        <p:spPr>
          <a:xfrm>
            <a:off x="7788141" y="3652301"/>
            <a:ext cx="1264370" cy="632184"/>
          </a:xfrm>
          <a:custGeom>
            <a:avLst/>
            <a:gdLst>
              <a:gd name="connsiteX0" fmla="*/ 0 w 1547849"/>
              <a:gd name="connsiteY0" fmla="*/ 128990 h 773924"/>
              <a:gd name="connsiteX1" fmla="*/ 128990 w 1547849"/>
              <a:gd name="connsiteY1" fmla="*/ 0 h 773924"/>
              <a:gd name="connsiteX2" fmla="*/ 1418859 w 1547849"/>
              <a:gd name="connsiteY2" fmla="*/ 0 h 773924"/>
              <a:gd name="connsiteX3" fmla="*/ 1547849 w 1547849"/>
              <a:gd name="connsiteY3" fmla="*/ 128990 h 773924"/>
              <a:gd name="connsiteX4" fmla="*/ 1547849 w 1547849"/>
              <a:gd name="connsiteY4" fmla="*/ 644934 h 773924"/>
              <a:gd name="connsiteX5" fmla="*/ 1418859 w 1547849"/>
              <a:gd name="connsiteY5" fmla="*/ 773924 h 773924"/>
              <a:gd name="connsiteX6" fmla="*/ 128990 w 1547849"/>
              <a:gd name="connsiteY6" fmla="*/ 773924 h 773924"/>
              <a:gd name="connsiteX7" fmla="*/ 0 w 1547849"/>
              <a:gd name="connsiteY7" fmla="*/ 644934 h 773924"/>
              <a:gd name="connsiteX8" fmla="*/ 0 w 1547849"/>
              <a:gd name="connsiteY8" fmla="*/ 128990 h 773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849" h="773924">
                <a:moveTo>
                  <a:pt x="0" y="128990"/>
                </a:moveTo>
                <a:cubicBezTo>
                  <a:pt x="0" y="57751"/>
                  <a:pt x="57751" y="0"/>
                  <a:pt x="128990" y="0"/>
                </a:cubicBezTo>
                <a:lnTo>
                  <a:pt x="1418859" y="0"/>
                </a:lnTo>
                <a:cubicBezTo>
                  <a:pt x="1490098" y="0"/>
                  <a:pt x="1547849" y="57751"/>
                  <a:pt x="1547849" y="128990"/>
                </a:cubicBezTo>
                <a:lnTo>
                  <a:pt x="1547849" y="644934"/>
                </a:lnTo>
                <a:cubicBezTo>
                  <a:pt x="1547849" y="716173"/>
                  <a:pt x="1490098" y="773924"/>
                  <a:pt x="1418859" y="773924"/>
                </a:cubicBezTo>
                <a:lnTo>
                  <a:pt x="128990" y="773924"/>
                </a:lnTo>
                <a:cubicBezTo>
                  <a:pt x="57751" y="773924"/>
                  <a:pt x="0" y="716173"/>
                  <a:pt x="0" y="644934"/>
                </a:cubicBezTo>
                <a:lnTo>
                  <a:pt x="0" y="128990"/>
                </a:lnTo>
                <a:close/>
              </a:path>
            </a:pathLst>
          </a:custGeom>
          <a:solidFill>
            <a:schemeClr val="accent1">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1120" tIns="91120" rIns="91120" bIns="91120" numCol="1" spcCol="1270" anchor="ctr" anchorCtr="0">
            <a:noAutofit/>
          </a:bodyPr>
          <a:lstStyle/>
          <a:p>
            <a:pPr lvl="0" algn="ctr" defTabSz="622300">
              <a:lnSpc>
                <a:spcPct val="90000"/>
              </a:lnSpc>
              <a:spcBef>
                <a:spcPct val="0"/>
              </a:spcBef>
              <a:spcAft>
                <a:spcPct val="35000"/>
              </a:spcAft>
            </a:pPr>
            <a:r>
              <a:rPr lang="en-GB" sz="1400" kern="1200" dirty="0" smtClean="0"/>
              <a:t>Initial Infection</a:t>
            </a:r>
            <a:endParaRPr lang="en-GB" sz="1400" kern="1200" dirty="0"/>
          </a:p>
        </p:txBody>
      </p:sp>
      <p:sp>
        <p:nvSpPr>
          <p:cNvPr id="12" name="Freeform 11"/>
          <p:cNvSpPr/>
          <p:nvPr/>
        </p:nvSpPr>
        <p:spPr>
          <a:xfrm>
            <a:off x="6866532" y="4807963"/>
            <a:ext cx="1264370" cy="632184"/>
          </a:xfrm>
          <a:custGeom>
            <a:avLst/>
            <a:gdLst>
              <a:gd name="connsiteX0" fmla="*/ 0 w 1547849"/>
              <a:gd name="connsiteY0" fmla="*/ 128990 h 773924"/>
              <a:gd name="connsiteX1" fmla="*/ 128990 w 1547849"/>
              <a:gd name="connsiteY1" fmla="*/ 0 h 773924"/>
              <a:gd name="connsiteX2" fmla="*/ 1418859 w 1547849"/>
              <a:gd name="connsiteY2" fmla="*/ 0 h 773924"/>
              <a:gd name="connsiteX3" fmla="*/ 1547849 w 1547849"/>
              <a:gd name="connsiteY3" fmla="*/ 128990 h 773924"/>
              <a:gd name="connsiteX4" fmla="*/ 1547849 w 1547849"/>
              <a:gd name="connsiteY4" fmla="*/ 644934 h 773924"/>
              <a:gd name="connsiteX5" fmla="*/ 1418859 w 1547849"/>
              <a:gd name="connsiteY5" fmla="*/ 773924 h 773924"/>
              <a:gd name="connsiteX6" fmla="*/ 128990 w 1547849"/>
              <a:gd name="connsiteY6" fmla="*/ 773924 h 773924"/>
              <a:gd name="connsiteX7" fmla="*/ 0 w 1547849"/>
              <a:gd name="connsiteY7" fmla="*/ 644934 h 773924"/>
              <a:gd name="connsiteX8" fmla="*/ 0 w 1547849"/>
              <a:gd name="connsiteY8" fmla="*/ 128990 h 773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849" h="773924">
                <a:moveTo>
                  <a:pt x="0" y="128990"/>
                </a:moveTo>
                <a:cubicBezTo>
                  <a:pt x="0" y="57751"/>
                  <a:pt x="57751" y="0"/>
                  <a:pt x="128990" y="0"/>
                </a:cubicBezTo>
                <a:lnTo>
                  <a:pt x="1418859" y="0"/>
                </a:lnTo>
                <a:cubicBezTo>
                  <a:pt x="1490098" y="0"/>
                  <a:pt x="1547849" y="57751"/>
                  <a:pt x="1547849" y="128990"/>
                </a:cubicBezTo>
                <a:lnTo>
                  <a:pt x="1547849" y="644934"/>
                </a:lnTo>
                <a:cubicBezTo>
                  <a:pt x="1547849" y="716173"/>
                  <a:pt x="1490098" y="773924"/>
                  <a:pt x="1418859" y="773924"/>
                </a:cubicBezTo>
                <a:lnTo>
                  <a:pt x="128990" y="773924"/>
                </a:lnTo>
                <a:cubicBezTo>
                  <a:pt x="57751" y="773924"/>
                  <a:pt x="0" y="716173"/>
                  <a:pt x="0" y="644934"/>
                </a:cubicBezTo>
                <a:lnTo>
                  <a:pt x="0" y="128990"/>
                </a:lnTo>
                <a:close/>
              </a:path>
            </a:pathLst>
          </a:custGeom>
          <a:solidFill>
            <a:schemeClr val="accent1">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1120" tIns="91120" rIns="91120" bIns="91120" numCol="1" spcCol="1270" anchor="ctr" anchorCtr="0">
            <a:noAutofit/>
          </a:bodyPr>
          <a:lstStyle/>
          <a:p>
            <a:pPr lvl="0" algn="ctr" defTabSz="622300">
              <a:lnSpc>
                <a:spcPct val="90000"/>
              </a:lnSpc>
              <a:spcBef>
                <a:spcPct val="0"/>
              </a:spcBef>
              <a:spcAft>
                <a:spcPct val="35000"/>
              </a:spcAft>
            </a:pPr>
            <a:r>
              <a:rPr lang="en-GB" sz="1400" dirty="0" smtClean="0"/>
              <a:t>Command &amp; Control</a:t>
            </a:r>
            <a:endParaRPr lang="en-GB" sz="1400" kern="1200" dirty="0"/>
          </a:p>
        </p:txBody>
      </p:sp>
      <p:sp>
        <p:nvSpPr>
          <p:cNvPr id="13" name="Freeform 12"/>
          <p:cNvSpPr/>
          <p:nvPr/>
        </p:nvSpPr>
        <p:spPr>
          <a:xfrm>
            <a:off x="5388386" y="4807963"/>
            <a:ext cx="1264370" cy="632184"/>
          </a:xfrm>
          <a:custGeom>
            <a:avLst/>
            <a:gdLst>
              <a:gd name="connsiteX0" fmla="*/ 0 w 1547849"/>
              <a:gd name="connsiteY0" fmla="*/ 128990 h 773924"/>
              <a:gd name="connsiteX1" fmla="*/ 128990 w 1547849"/>
              <a:gd name="connsiteY1" fmla="*/ 0 h 773924"/>
              <a:gd name="connsiteX2" fmla="*/ 1418859 w 1547849"/>
              <a:gd name="connsiteY2" fmla="*/ 0 h 773924"/>
              <a:gd name="connsiteX3" fmla="*/ 1547849 w 1547849"/>
              <a:gd name="connsiteY3" fmla="*/ 128990 h 773924"/>
              <a:gd name="connsiteX4" fmla="*/ 1547849 w 1547849"/>
              <a:gd name="connsiteY4" fmla="*/ 644934 h 773924"/>
              <a:gd name="connsiteX5" fmla="*/ 1418859 w 1547849"/>
              <a:gd name="connsiteY5" fmla="*/ 773924 h 773924"/>
              <a:gd name="connsiteX6" fmla="*/ 128990 w 1547849"/>
              <a:gd name="connsiteY6" fmla="*/ 773924 h 773924"/>
              <a:gd name="connsiteX7" fmla="*/ 0 w 1547849"/>
              <a:gd name="connsiteY7" fmla="*/ 644934 h 773924"/>
              <a:gd name="connsiteX8" fmla="*/ 0 w 1547849"/>
              <a:gd name="connsiteY8" fmla="*/ 128990 h 773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849" h="773924">
                <a:moveTo>
                  <a:pt x="0" y="128990"/>
                </a:moveTo>
                <a:cubicBezTo>
                  <a:pt x="0" y="57751"/>
                  <a:pt x="57751" y="0"/>
                  <a:pt x="128990" y="0"/>
                </a:cubicBezTo>
                <a:lnTo>
                  <a:pt x="1418859" y="0"/>
                </a:lnTo>
                <a:cubicBezTo>
                  <a:pt x="1490098" y="0"/>
                  <a:pt x="1547849" y="57751"/>
                  <a:pt x="1547849" y="128990"/>
                </a:cubicBezTo>
                <a:lnTo>
                  <a:pt x="1547849" y="644934"/>
                </a:lnTo>
                <a:cubicBezTo>
                  <a:pt x="1547849" y="716173"/>
                  <a:pt x="1490098" y="773924"/>
                  <a:pt x="1418859" y="773924"/>
                </a:cubicBezTo>
                <a:lnTo>
                  <a:pt x="128990" y="773924"/>
                </a:lnTo>
                <a:cubicBezTo>
                  <a:pt x="57751" y="773924"/>
                  <a:pt x="0" y="716173"/>
                  <a:pt x="0" y="644934"/>
                </a:cubicBezTo>
                <a:lnTo>
                  <a:pt x="0" y="128990"/>
                </a:lnTo>
                <a:close/>
              </a:path>
            </a:pathLst>
          </a:custGeom>
          <a:solidFill>
            <a:schemeClr val="accent1">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1120" tIns="91120" rIns="91120" bIns="91120" numCol="1" spcCol="1270" anchor="ctr" anchorCtr="0">
            <a:noAutofit/>
          </a:bodyPr>
          <a:lstStyle/>
          <a:p>
            <a:pPr lvl="0" algn="ctr" defTabSz="622300">
              <a:lnSpc>
                <a:spcPct val="90000"/>
              </a:lnSpc>
              <a:spcBef>
                <a:spcPct val="0"/>
              </a:spcBef>
              <a:spcAft>
                <a:spcPct val="35000"/>
              </a:spcAft>
            </a:pPr>
            <a:r>
              <a:rPr lang="en-GB" sz="1400" kern="1200" dirty="0" smtClean="0"/>
              <a:t>Internal Pivot / Escalation</a:t>
            </a:r>
            <a:endParaRPr lang="en-GB" sz="1400" kern="1200" dirty="0"/>
          </a:p>
        </p:txBody>
      </p:sp>
      <p:sp>
        <p:nvSpPr>
          <p:cNvPr id="14" name="Freeform 13"/>
          <p:cNvSpPr/>
          <p:nvPr/>
        </p:nvSpPr>
        <p:spPr>
          <a:xfrm>
            <a:off x="4466777" y="3652301"/>
            <a:ext cx="1264370" cy="632184"/>
          </a:xfrm>
          <a:custGeom>
            <a:avLst/>
            <a:gdLst>
              <a:gd name="connsiteX0" fmla="*/ 0 w 1547849"/>
              <a:gd name="connsiteY0" fmla="*/ 128990 h 773924"/>
              <a:gd name="connsiteX1" fmla="*/ 128990 w 1547849"/>
              <a:gd name="connsiteY1" fmla="*/ 0 h 773924"/>
              <a:gd name="connsiteX2" fmla="*/ 1418859 w 1547849"/>
              <a:gd name="connsiteY2" fmla="*/ 0 h 773924"/>
              <a:gd name="connsiteX3" fmla="*/ 1547849 w 1547849"/>
              <a:gd name="connsiteY3" fmla="*/ 128990 h 773924"/>
              <a:gd name="connsiteX4" fmla="*/ 1547849 w 1547849"/>
              <a:gd name="connsiteY4" fmla="*/ 644934 h 773924"/>
              <a:gd name="connsiteX5" fmla="*/ 1418859 w 1547849"/>
              <a:gd name="connsiteY5" fmla="*/ 773924 h 773924"/>
              <a:gd name="connsiteX6" fmla="*/ 128990 w 1547849"/>
              <a:gd name="connsiteY6" fmla="*/ 773924 h 773924"/>
              <a:gd name="connsiteX7" fmla="*/ 0 w 1547849"/>
              <a:gd name="connsiteY7" fmla="*/ 644934 h 773924"/>
              <a:gd name="connsiteX8" fmla="*/ 0 w 1547849"/>
              <a:gd name="connsiteY8" fmla="*/ 128990 h 773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849" h="773924">
                <a:moveTo>
                  <a:pt x="0" y="128990"/>
                </a:moveTo>
                <a:cubicBezTo>
                  <a:pt x="0" y="57751"/>
                  <a:pt x="57751" y="0"/>
                  <a:pt x="128990" y="0"/>
                </a:cubicBezTo>
                <a:lnTo>
                  <a:pt x="1418859" y="0"/>
                </a:lnTo>
                <a:cubicBezTo>
                  <a:pt x="1490098" y="0"/>
                  <a:pt x="1547849" y="57751"/>
                  <a:pt x="1547849" y="128990"/>
                </a:cubicBezTo>
                <a:lnTo>
                  <a:pt x="1547849" y="644934"/>
                </a:lnTo>
                <a:cubicBezTo>
                  <a:pt x="1547849" y="716173"/>
                  <a:pt x="1490098" y="773924"/>
                  <a:pt x="1418859" y="773924"/>
                </a:cubicBezTo>
                <a:lnTo>
                  <a:pt x="128990" y="773924"/>
                </a:lnTo>
                <a:cubicBezTo>
                  <a:pt x="57751" y="773924"/>
                  <a:pt x="0" y="716173"/>
                  <a:pt x="0" y="644934"/>
                </a:cubicBezTo>
                <a:lnTo>
                  <a:pt x="0" y="128990"/>
                </a:lnTo>
                <a:close/>
              </a:path>
            </a:pathLst>
          </a:custGeom>
          <a:solidFill>
            <a:schemeClr val="accent1">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1120" tIns="91120" rIns="91120" bIns="91120" numCol="1" spcCol="1270" anchor="ctr" anchorCtr="0">
            <a:noAutofit/>
          </a:bodyPr>
          <a:lstStyle/>
          <a:p>
            <a:pPr lvl="0" algn="ctr" defTabSz="622300">
              <a:lnSpc>
                <a:spcPct val="90000"/>
              </a:lnSpc>
              <a:spcBef>
                <a:spcPct val="0"/>
              </a:spcBef>
              <a:spcAft>
                <a:spcPct val="35000"/>
              </a:spcAft>
            </a:pPr>
            <a:r>
              <a:rPr lang="en-GB" sz="1400" kern="1200" dirty="0" smtClean="0"/>
              <a:t>Data Prep and </a:t>
            </a:r>
            <a:r>
              <a:rPr lang="en-GB" sz="1400" kern="1200" dirty="0" err="1" smtClean="0"/>
              <a:t>Exfill</a:t>
            </a:r>
            <a:endParaRPr lang="en-GB" sz="1400" kern="1200" dirty="0"/>
          </a:p>
        </p:txBody>
      </p:sp>
      <p:sp>
        <p:nvSpPr>
          <p:cNvPr id="15" name="Freeform 14"/>
          <p:cNvSpPr/>
          <p:nvPr/>
        </p:nvSpPr>
        <p:spPr>
          <a:xfrm>
            <a:off x="4580036" y="2240293"/>
            <a:ext cx="1264370" cy="822951"/>
          </a:xfrm>
          <a:custGeom>
            <a:avLst/>
            <a:gdLst>
              <a:gd name="connsiteX0" fmla="*/ 0 w 1547849"/>
              <a:gd name="connsiteY0" fmla="*/ 128990 h 773924"/>
              <a:gd name="connsiteX1" fmla="*/ 128990 w 1547849"/>
              <a:gd name="connsiteY1" fmla="*/ 0 h 773924"/>
              <a:gd name="connsiteX2" fmla="*/ 1418859 w 1547849"/>
              <a:gd name="connsiteY2" fmla="*/ 0 h 773924"/>
              <a:gd name="connsiteX3" fmla="*/ 1547849 w 1547849"/>
              <a:gd name="connsiteY3" fmla="*/ 128990 h 773924"/>
              <a:gd name="connsiteX4" fmla="*/ 1547849 w 1547849"/>
              <a:gd name="connsiteY4" fmla="*/ 644934 h 773924"/>
              <a:gd name="connsiteX5" fmla="*/ 1418859 w 1547849"/>
              <a:gd name="connsiteY5" fmla="*/ 773924 h 773924"/>
              <a:gd name="connsiteX6" fmla="*/ 128990 w 1547849"/>
              <a:gd name="connsiteY6" fmla="*/ 773924 h 773924"/>
              <a:gd name="connsiteX7" fmla="*/ 0 w 1547849"/>
              <a:gd name="connsiteY7" fmla="*/ 644934 h 773924"/>
              <a:gd name="connsiteX8" fmla="*/ 0 w 1547849"/>
              <a:gd name="connsiteY8" fmla="*/ 128990 h 773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849" h="773924">
                <a:moveTo>
                  <a:pt x="0" y="128990"/>
                </a:moveTo>
                <a:cubicBezTo>
                  <a:pt x="0" y="57751"/>
                  <a:pt x="57751" y="0"/>
                  <a:pt x="128990" y="0"/>
                </a:cubicBezTo>
                <a:lnTo>
                  <a:pt x="1418859" y="0"/>
                </a:lnTo>
                <a:cubicBezTo>
                  <a:pt x="1490098" y="0"/>
                  <a:pt x="1547849" y="57751"/>
                  <a:pt x="1547849" y="128990"/>
                </a:cubicBezTo>
                <a:lnTo>
                  <a:pt x="1547849" y="644934"/>
                </a:lnTo>
                <a:cubicBezTo>
                  <a:pt x="1547849" y="716173"/>
                  <a:pt x="1490098" y="773924"/>
                  <a:pt x="1418859" y="773924"/>
                </a:cubicBezTo>
                <a:lnTo>
                  <a:pt x="128990" y="773924"/>
                </a:lnTo>
                <a:cubicBezTo>
                  <a:pt x="57751" y="773924"/>
                  <a:pt x="0" y="716173"/>
                  <a:pt x="0" y="644934"/>
                </a:cubicBezTo>
                <a:lnTo>
                  <a:pt x="0" y="128990"/>
                </a:lnTo>
                <a:close/>
              </a:path>
            </a:pathLst>
          </a:custGeom>
          <a:solidFill>
            <a:schemeClr val="accent1">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1120" tIns="91120" rIns="91120" bIns="91120" numCol="1" spcCol="1270" anchor="ctr" anchorCtr="0">
            <a:noAutofit/>
          </a:bodyPr>
          <a:lstStyle/>
          <a:p>
            <a:pPr lvl="0" algn="ctr" defTabSz="622300">
              <a:lnSpc>
                <a:spcPct val="90000"/>
              </a:lnSpc>
              <a:spcBef>
                <a:spcPct val="0"/>
              </a:spcBef>
              <a:spcAft>
                <a:spcPct val="35000"/>
              </a:spcAft>
            </a:pPr>
            <a:r>
              <a:rPr lang="en-GB" sz="1400" kern="1200" dirty="0" smtClean="0"/>
              <a:t>Improve Trade-Craft / Data Analysis</a:t>
            </a:r>
            <a:endParaRPr lang="en-GB" sz="1400" kern="1200" dirty="0"/>
          </a:p>
        </p:txBody>
      </p:sp>
      <p:sp>
        <p:nvSpPr>
          <p:cNvPr id="16" name="Flowchart: Magnetic Disk 15"/>
          <p:cNvSpPr/>
          <p:nvPr/>
        </p:nvSpPr>
        <p:spPr>
          <a:xfrm>
            <a:off x="6175927" y="2988169"/>
            <a:ext cx="1147818" cy="887009"/>
          </a:xfrm>
          <a:prstGeom prst="flowChartMagneticDisk">
            <a:avLst/>
          </a:prstGeom>
          <a:solidFill>
            <a:schemeClr val="accent1">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1120" tIns="91120" rIns="91120" bIns="91120" numCol="1" spcCol="1270" anchor="ctr" anchorCtr="0">
            <a:noAutofit/>
          </a:bodyPr>
          <a:lstStyle/>
          <a:p>
            <a:pPr algn="ctr" defTabSz="622300">
              <a:lnSpc>
                <a:spcPct val="90000"/>
              </a:lnSpc>
              <a:spcBef>
                <a:spcPct val="0"/>
              </a:spcBef>
              <a:spcAft>
                <a:spcPct val="35000"/>
              </a:spcAft>
            </a:pPr>
            <a:endParaRPr lang="en-GB" sz="800" dirty="0" smtClean="0"/>
          </a:p>
          <a:p>
            <a:pPr algn="ctr" defTabSz="622300">
              <a:lnSpc>
                <a:spcPct val="90000"/>
              </a:lnSpc>
              <a:spcBef>
                <a:spcPct val="0"/>
              </a:spcBef>
              <a:spcAft>
                <a:spcPct val="35000"/>
              </a:spcAft>
            </a:pPr>
            <a:r>
              <a:rPr lang="en-GB" sz="1400" dirty="0" smtClean="0"/>
              <a:t>Knowledge</a:t>
            </a:r>
          </a:p>
          <a:p>
            <a:pPr algn="ctr" defTabSz="622300">
              <a:lnSpc>
                <a:spcPct val="90000"/>
              </a:lnSpc>
              <a:spcBef>
                <a:spcPct val="0"/>
              </a:spcBef>
              <a:spcAft>
                <a:spcPct val="35000"/>
              </a:spcAft>
            </a:pPr>
            <a:r>
              <a:rPr lang="en-GB" sz="1400" dirty="0" smtClean="0"/>
              <a:t>Base</a:t>
            </a:r>
          </a:p>
        </p:txBody>
      </p:sp>
    </p:spTree>
    <p:extLst>
      <p:ext uri="{BB962C8B-B14F-4D97-AF65-F5344CB8AC3E}">
        <p14:creationId xmlns:p14="http://schemas.microsoft.com/office/powerpoint/2010/main" xmlns="" val="83931628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Recon / Plan</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Attackers</a:t>
            </a:r>
          </a:p>
          <a:p>
            <a:pPr lvl="1"/>
            <a:r>
              <a:rPr lang="en-US" dirty="0" smtClean="0"/>
              <a:t>Open Source Collection and Target Identification</a:t>
            </a:r>
          </a:p>
          <a:p>
            <a:pPr lvl="1"/>
            <a:r>
              <a:rPr lang="en-US" dirty="0" smtClean="0"/>
              <a:t>Attack and Command &amp; Control (C2) Domain Setup / Registration</a:t>
            </a:r>
          </a:p>
          <a:p>
            <a:pPr lvl="1"/>
            <a:r>
              <a:rPr lang="en-US" dirty="0" smtClean="0"/>
              <a:t>C2 Framework Development (Usually Custom)</a:t>
            </a:r>
          </a:p>
          <a:p>
            <a:pPr lvl="2"/>
            <a:r>
              <a:rPr lang="en-US" dirty="0" smtClean="0"/>
              <a:t>Persistence and Stealth</a:t>
            </a:r>
          </a:p>
          <a:p>
            <a:pPr lvl="2"/>
            <a:r>
              <a:rPr lang="en-US" dirty="0" smtClean="0"/>
              <a:t>Reverse Shell Access (On Beacon) Primary Goal</a:t>
            </a:r>
          </a:p>
          <a:p>
            <a:r>
              <a:rPr lang="en-US" b="1" dirty="0" smtClean="0"/>
              <a:t>Defenders</a:t>
            </a:r>
          </a:p>
          <a:p>
            <a:pPr lvl="1"/>
            <a:r>
              <a:rPr lang="en-US" dirty="0" smtClean="0"/>
              <a:t>Open Source Foot Printing - Understand How Attackers See You</a:t>
            </a:r>
          </a:p>
          <a:p>
            <a:pPr lvl="1"/>
            <a:r>
              <a:rPr lang="en-US" dirty="0" smtClean="0"/>
              <a:t>Information Sharing and Open Source Intel Collection on Attackers / Tools / Underground Sites</a:t>
            </a:r>
          </a:p>
          <a:p>
            <a:pPr lvl="1"/>
            <a:r>
              <a:rPr lang="en-US" dirty="0" smtClean="0"/>
              <a:t>Prepare Defensive Controls</a:t>
            </a:r>
          </a:p>
          <a:p>
            <a:pPr lvl="2"/>
            <a:r>
              <a:rPr lang="en-US" dirty="0" smtClean="0"/>
              <a:t>Training for all, more for High-Value / High-Exposure Users</a:t>
            </a:r>
          </a:p>
          <a:p>
            <a:pPr lvl="2"/>
            <a:r>
              <a:rPr lang="en-US" dirty="0" smtClean="0"/>
              <a:t>Canaries / Miss-Information – to Detect / Mislead Attackers</a:t>
            </a:r>
          </a:p>
          <a:p>
            <a:pPr lvl="2"/>
            <a:r>
              <a:rPr lang="en-US" dirty="0" smtClean="0"/>
              <a:t>Update Defensive Controls… w/ Intel from Above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Phase</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Attackers</a:t>
            </a:r>
          </a:p>
          <a:p>
            <a:pPr lvl="1"/>
            <a:r>
              <a:rPr lang="en-US" dirty="0" smtClean="0"/>
              <a:t>Gain initial foothold once attack code is executed</a:t>
            </a:r>
          </a:p>
          <a:p>
            <a:pPr lvl="1"/>
            <a:r>
              <a:rPr lang="en-US" dirty="0" smtClean="0"/>
              <a:t>Prepare and package 0-Day or N-Day Exploits</a:t>
            </a:r>
          </a:p>
          <a:p>
            <a:pPr lvl="1"/>
            <a:r>
              <a:rPr lang="en-US" dirty="0" smtClean="0"/>
              <a:t>Embed customized exploit and payload (no previous signatures)</a:t>
            </a:r>
          </a:p>
          <a:p>
            <a:pPr lvl="1"/>
            <a:r>
              <a:rPr lang="en-US" dirty="0" smtClean="0"/>
              <a:t>Make sure attack is not detected by conventional detection tools</a:t>
            </a:r>
          </a:p>
          <a:p>
            <a:pPr lvl="1"/>
            <a:r>
              <a:rPr lang="en-US" dirty="0" smtClean="0"/>
              <a:t>Utilize Previous Research to Attack Likely Targets via Spear-Phishing and/or Water-Hole Attack</a:t>
            </a:r>
          </a:p>
          <a:p>
            <a:pPr lvl="1"/>
            <a:r>
              <a:rPr lang="en-US" dirty="0" smtClean="0"/>
              <a:t>Gain initial foothold once attack code is executed</a:t>
            </a:r>
          </a:p>
          <a:p>
            <a:r>
              <a:rPr lang="en-US" b="1" dirty="0" smtClean="0"/>
              <a:t>Defenders</a:t>
            </a:r>
          </a:p>
          <a:p>
            <a:pPr lvl="1"/>
            <a:r>
              <a:rPr lang="en-US" dirty="0" smtClean="0"/>
              <a:t>Hopefully have pre-deployed defenses against these attacks</a:t>
            </a:r>
          </a:p>
          <a:p>
            <a:pPr lvl="1"/>
            <a:r>
              <a:rPr lang="en-US" dirty="0" smtClean="0"/>
              <a:t>Advanced Anti-Malware for Email / Web (behavioral analysis)</a:t>
            </a:r>
          </a:p>
          <a:p>
            <a:pPr lvl="1"/>
            <a:r>
              <a:rPr lang="en-US" dirty="0" smtClean="0"/>
              <a:t>Sensors Configured To Alert / Log to SIEM</a:t>
            </a:r>
          </a:p>
          <a:p>
            <a:pPr lvl="1"/>
            <a:r>
              <a:rPr lang="en-US" dirty="0" smtClean="0"/>
              <a:t>Updated AV, Patching, Limited Admin, and Other Controls</a:t>
            </a:r>
          </a:p>
          <a:p>
            <a:pPr lvl="1"/>
            <a:r>
              <a:rPr lang="en-US" dirty="0" smtClean="0"/>
              <a:t>Disrupting or Limiting Egress Traffic</a:t>
            </a:r>
          </a:p>
          <a:p>
            <a:pPr lvl="1"/>
            <a:r>
              <a:rPr lang="en-US" dirty="0" smtClean="0"/>
              <a:t>Good Intel to Pre-Blacklist / Pre Gray-Listing C2 domains is effective</a:t>
            </a:r>
          </a:p>
          <a:p>
            <a:endParaRPr lang="en-US"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Initial Infection / Command &amp; Control (C2)</a:t>
            </a:r>
            <a:endParaRPr lang="en-US" dirty="0"/>
          </a:p>
        </p:txBody>
      </p:sp>
      <p:sp>
        <p:nvSpPr>
          <p:cNvPr id="3" name="Content Placeholder 2"/>
          <p:cNvSpPr>
            <a:spLocks noGrp="1"/>
          </p:cNvSpPr>
          <p:nvPr>
            <p:ph idx="1"/>
          </p:nvPr>
        </p:nvSpPr>
        <p:spPr>
          <a:xfrm>
            <a:off x="236538" y="1039813"/>
            <a:ext cx="8667750" cy="5284787"/>
          </a:xfrm>
        </p:spPr>
        <p:txBody>
          <a:bodyPr>
            <a:normAutofit fontScale="70000" lnSpcReduction="20000"/>
          </a:bodyPr>
          <a:lstStyle/>
          <a:p>
            <a:r>
              <a:rPr lang="en-US" b="1" dirty="0" smtClean="0"/>
              <a:t>Attackers</a:t>
            </a:r>
          </a:p>
          <a:p>
            <a:pPr lvl="1"/>
            <a:r>
              <a:rPr lang="en-US" dirty="0" smtClean="0"/>
              <a:t>Ride the “Initial Infection” (reverse shell) into the enterprise</a:t>
            </a:r>
          </a:p>
          <a:p>
            <a:pPr lvl="2"/>
            <a:r>
              <a:rPr lang="en-US" dirty="0" smtClean="0"/>
              <a:t>Usually done near real-time (the initial attack is not usually persistent)</a:t>
            </a:r>
          </a:p>
          <a:p>
            <a:pPr lvl="1"/>
            <a:r>
              <a:rPr lang="en-US" dirty="0" smtClean="0"/>
              <a:t>Escalation of initial foothold via installation of one or more Command and Control (C2) binaries that beacon out and wait for instructions / reverse shell</a:t>
            </a:r>
          </a:p>
          <a:p>
            <a:pPr lvl="1"/>
            <a:r>
              <a:rPr lang="en-US" dirty="0" smtClean="0"/>
              <a:t>Get additional login credentials and beacon hosts</a:t>
            </a:r>
          </a:p>
          <a:p>
            <a:pPr lvl="1"/>
            <a:r>
              <a:rPr lang="en-US" dirty="0" smtClean="0"/>
              <a:t>“A Team” and “B Team” hand-off</a:t>
            </a:r>
          </a:p>
          <a:p>
            <a:r>
              <a:rPr lang="en-US" b="1" dirty="0" smtClean="0"/>
              <a:t>Defenders</a:t>
            </a:r>
          </a:p>
          <a:p>
            <a:pPr lvl="1"/>
            <a:r>
              <a:rPr lang="en-US" dirty="0" smtClean="0"/>
              <a:t>Defenders quickly to triage this initial access and prevent C2 client installations</a:t>
            </a:r>
          </a:p>
          <a:p>
            <a:pPr lvl="1"/>
            <a:r>
              <a:rPr lang="en-US" dirty="0" smtClean="0"/>
              <a:t>Disruption of this C2 (and Initial Infection) is highly valuable when achievable</a:t>
            </a:r>
          </a:p>
          <a:p>
            <a:pPr lvl="1"/>
            <a:r>
              <a:rPr lang="en-US" dirty="0" smtClean="0"/>
              <a:t>Good credential management, limiting admin rights, and multi-factor auth help greatly (as does restricting or not enabling RDP)</a:t>
            </a:r>
          </a:p>
          <a:p>
            <a:pPr lvl="1"/>
            <a:r>
              <a:rPr lang="en-US" dirty="0" smtClean="0"/>
              <a:t>Heuristically looking for unusual login times, unusual RDP use, or “beacon tells”</a:t>
            </a:r>
          </a:p>
          <a:p>
            <a:pPr lvl="1"/>
            <a:r>
              <a:rPr lang="en-US" dirty="0" smtClean="0"/>
              <a:t>White-Listing of known executables does wonders to prevent this stage</a:t>
            </a:r>
          </a:p>
          <a:p>
            <a:pPr lvl="1"/>
            <a:r>
              <a:rPr lang="en-US" dirty="0" smtClean="0"/>
              <a:t>Don’t let servers connect to the internet unless to a White-List site</a:t>
            </a:r>
          </a:p>
          <a:p>
            <a:pPr lvl="1"/>
            <a:r>
              <a:rPr lang="en-US" dirty="0" smtClean="0"/>
              <a:t>Backdoors and side-doors into your network need to be defended</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Internal Pivot / Escalation</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Attackers</a:t>
            </a:r>
          </a:p>
          <a:p>
            <a:pPr lvl="1"/>
            <a:r>
              <a:rPr lang="en-US" dirty="0" smtClean="0"/>
              <a:t>At this point the “B Team” (collection specialists) are usually in control of the operation</a:t>
            </a:r>
          </a:p>
          <a:p>
            <a:pPr lvl="2"/>
            <a:r>
              <a:rPr lang="en-US" dirty="0" smtClean="0"/>
              <a:t>Attackers use RDP over the Web C2 as it beacons out</a:t>
            </a:r>
          </a:p>
          <a:p>
            <a:pPr lvl="2"/>
            <a:r>
              <a:rPr lang="en-US" dirty="0" smtClean="0"/>
              <a:t>Will often use previously compromised credentials to move between hosts and look for data (traffic will fan out from these C2 client hosts)</a:t>
            </a:r>
          </a:p>
          <a:p>
            <a:pPr lvl="1"/>
            <a:r>
              <a:rPr lang="en-US" dirty="0" smtClean="0"/>
              <a:t>Escalate credentials and look for pivot points between networks</a:t>
            </a:r>
          </a:p>
          <a:p>
            <a:pPr lvl="1"/>
            <a:r>
              <a:rPr lang="en-US" dirty="0" smtClean="0"/>
              <a:t>Sometimes the “B Team” asks the “A Team” to further enable their access…</a:t>
            </a:r>
          </a:p>
          <a:p>
            <a:pPr lvl="1"/>
            <a:r>
              <a:rPr lang="en-US" dirty="0" smtClean="0"/>
              <a:t>Attackers will identify data and systems for </a:t>
            </a:r>
            <a:r>
              <a:rPr lang="en-US" dirty="0" err="1" smtClean="0"/>
              <a:t>exfill</a:t>
            </a:r>
            <a:endParaRPr lang="en-US" dirty="0" smtClean="0"/>
          </a:p>
          <a:p>
            <a:r>
              <a:rPr lang="en-US" b="1" dirty="0" smtClean="0"/>
              <a:t>Defenders</a:t>
            </a:r>
          </a:p>
          <a:p>
            <a:pPr lvl="1"/>
            <a:r>
              <a:rPr lang="en-US" dirty="0" smtClean="0"/>
              <a:t>Good credential management, limiting admin rights, and multi-factor auth help greatly (as does restricting or not enabling RDP)</a:t>
            </a:r>
          </a:p>
          <a:p>
            <a:pPr lvl="1"/>
            <a:r>
              <a:rPr lang="en-US" dirty="0" smtClean="0"/>
              <a:t>Heuristically looking for unusual login times / “beacon tells” / unusual uses of RDP / unusual data movements (volumes, types of data)</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Prep and </a:t>
            </a:r>
            <a:r>
              <a:rPr lang="en-US" dirty="0" err="1" smtClean="0"/>
              <a:t>Exfill</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Attackers</a:t>
            </a:r>
          </a:p>
          <a:p>
            <a:pPr lvl="1"/>
            <a:r>
              <a:rPr lang="en-US" dirty="0" smtClean="0"/>
              <a:t>Attackers will collect data and move it to a host for </a:t>
            </a:r>
            <a:r>
              <a:rPr lang="en-US" dirty="0" err="1" smtClean="0"/>
              <a:t>exfill</a:t>
            </a:r>
            <a:endParaRPr lang="en-US" dirty="0" smtClean="0"/>
          </a:p>
          <a:p>
            <a:pPr lvl="2"/>
            <a:r>
              <a:rPr lang="en-US" dirty="0" smtClean="0"/>
              <a:t>Of note these hosts are usually not the originally compromised host nor one of the C2 client hosts or first-hops off that host</a:t>
            </a:r>
          </a:p>
          <a:p>
            <a:pPr lvl="1"/>
            <a:r>
              <a:rPr lang="en-US" dirty="0" smtClean="0"/>
              <a:t>Data will be in encrypted archive (often RAR, sometimes ZIP)</a:t>
            </a:r>
          </a:p>
          <a:p>
            <a:pPr lvl="1"/>
            <a:r>
              <a:rPr lang="en-US" dirty="0" smtClean="0"/>
              <a:t>When enough data has been collected it will be sent back to the attacker via FTP, Email, HTTP/HTTPS (including web email) are their favorite protocols</a:t>
            </a:r>
          </a:p>
          <a:p>
            <a:pPr lvl="1"/>
            <a:r>
              <a:rPr lang="en-US" dirty="0" smtClean="0"/>
              <a:t>Often the remote endpoint is not a previously used domain</a:t>
            </a:r>
          </a:p>
          <a:p>
            <a:pPr lvl="1"/>
            <a:r>
              <a:rPr lang="en-US" dirty="0" smtClean="0"/>
              <a:t>Any intermediary files / tools will be securely deleted from host</a:t>
            </a:r>
          </a:p>
          <a:p>
            <a:r>
              <a:rPr lang="en-US" b="1" dirty="0" smtClean="0"/>
              <a:t>Defenders</a:t>
            </a:r>
          </a:p>
          <a:p>
            <a:pPr lvl="1"/>
            <a:r>
              <a:rPr lang="en-US" dirty="0" smtClean="0"/>
              <a:t>Watch for uncharacteristic file types (RAR, ACE, GZIP, etc.)</a:t>
            </a:r>
          </a:p>
          <a:p>
            <a:pPr lvl="1"/>
            <a:r>
              <a:rPr lang="en-US" dirty="0" smtClean="0"/>
              <a:t>Heuristic watch for unusual data collection points / transfers (internal hosts)</a:t>
            </a:r>
          </a:p>
          <a:p>
            <a:pPr lvl="1"/>
            <a:r>
              <a:rPr lang="en-US" dirty="0" smtClean="0"/>
              <a:t>Watch for large bundled data transfers out of your network</a:t>
            </a:r>
          </a:p>
          <a:p>
            <a:endParaRPr lang="en-US" dirty="0" smtClean="0">
              <a:solidFill>
                <a:srgbClr val="FF0000"/>
              </a:solidFill>
            </a:endParaRPr>
          </a:p>
          <a:p>
            <a:pPr lvl="1"/>
            <a:endParaRPr lang="en-US" dirty="0" smtClean="0">
              <a:solidFill>
                <a:srgbClr val="FF0000"/>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Improve Trade-Craft / Data Analysis (APT)</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Attackers</a:t>
            </a:r>
          </a:p>
          <a:p>
            <a:pPr lvl="1"/>
            <a:r>
              <a:rPr lang="en-US" dirty="0" smtClean="0"/>
              <a:t>Receives data (new external host) and sends to home base for analysis</a:t>
            </a:r>
          </a:p>
          <a:p>
            <a:pPr lvl="1"/>
            <a:r>
              <a:rPr lang="en-US" dirty="0" smtClean="0"/>
              <a:t>Attackers extract the archive(s) and analyze the data</a:t>
            </a:r>
          </a:p>
          <a:p>
            <a:pPr lvl="1"/>
            <a:r>
              <a:rPr lang="en-US" dirty="0" smtClean="0"/>
              <a:t>Data analysis yields collection requirements to be executed</a:t>
            </a:r>
          </a:p>
          <a:p>
            <a:pPr lvl="1"/>
            <a:r>
              <a:rPr lang="en-US" dirty="0" smtClean="0"/>
              <a:t>Attackers will track and monitor C2 beacon hosts and come back in and re-infect if your IT staff gets too good at finding their C2 hosts</a:t>
            </a:r>
          </a:p>
          <a:p>
            <a:pPr lvl="2"/>
            <a:r>
              <a:rPr lang="en-US" dirty="0" smtClean="0"/>
              <a:t>If they lose access they will restart the recon / attack phase</a:t>
            </a:r>
          </a:p>
          <a:p>
            <a:pPr lvl="1"/>
            <a:r>
              <a:rPr lang="en-US" dirty="0" smtClean="0"/>
              <a:t>Attackers use their previous Intel of network info, download personnel lists / email addresses, identified admin and admin hosts, dumped AD / SAM files, documented / identified key information flows / information brokers to facilitate and plan future attacks</a:t>
            </a:r>
          </a:p>
          <a:p>
            <a:r>
              <a:rPr lang="en-US" b="1" dirty="0" smtClean="0"/>
              <a:t>Defenders</a:t>
            </a:r>
          </a:p>
          <a:p>
            <a:pPr lvl="1"/>
            <a:r>
              <a:rPr lang="en-US" dirty="0" smtClean="0"/>
              <a:t>Defenders have limited options in this phase</a:t>
            </a:r>
          </a:p>
          <a:p>
            <a:pPr lvl="1"/>
            <a:r>
              <a:rPr lang="en-US" dirty="0" smtClean="0"/>
              <a:t>Innovation, unpredictable / evolving defenses help</a:t>
            </a:r>
          </a:p>
          <a:p>
            <a:pPr lvl="1"/>
            <a:endParaRPr lang="en-US"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Arial"/>
      </a:majorFont>
      <a:minorFont>
        <a:latin typeface="Arial Unicode MS"/>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64966</TotalTime>
  <Words>2043</Words>
  <Application>Microsoft Office PowerPoint</Application>
  <PresentationFormat>On-screen Show (4:3)</PresentationFormat>
  <Paragraphs>238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Default Design</vt:lpstr>
      <vt:lpstr>Advanced Persistent Threat (APT) Life Cycle Management </vt:lpstr>
      <vt:lpstr>APT Life Cycle</vt:lpstr>
      <vt:lpstr>Typical APT Primary Mission Flows</vt:lpstr>
      <vt:lpstr>Recon / Plan</vt:lpstr>
      <vt:lpstr>Attack Phase</vt:lpstr>
      <vt:lpstr>Initial Infection / Command &amp; Control (C2)</vt:lpstr>
      <vt:lpstr>Internal Pivot / Escalation</vt:lpstr>
      <vt:lpstr>Data Prep and Exfill</vt:lpstr>
      <vt:lpstr>Improve Trade-Craft / Data Analysis (APT)</vt:lpstr>
      <vt:lpstr>Typical CND Primary Mission Flows</vt:lpstr>
      <vt:lpstr>Collect Sensor Data / Data Ingest</vt:lpstr>
      <vt:lpstr>Analytics and Alerting</vt:lpstr>
      <vt:lpstr>SOC Operations</vt:lpstr>
      <vt:lpstr>Analysis and Data Fusion</vt:lpstr>
      <vt:lpstr>Improve Trade-Craft / KB (Defenders)</vt:lpstr>
      <vt:lpstr>Questions?</vt:lpstr>
      <vt:lpstr>Presenter Bio</vt:lpstr>
      <vt:lpstr>Abstract</vt:lpstr>
    </vt:vector>
  </TitlesOfParts>
  <Company>NMCI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Chase, Scott G. SIG0001</dc:creator>
  <cp:lastModifiedBy>mmcdoug</cp:lastModifiedBy>
  <cp:revision>3115</cp:revision>
  <cp:lastPrinted>2008-08-13T13:26:29Z</cp:lastPrinted>
  <dcterms:created xsi:type="dcterms:W3CDTF">2006-08-18T13:47:25Z</dcterms:created>
  <dcterms:modified xsi:type="dcterms:W3CDTF">2015-04-23T17:07:45Z</dcterms:modified>
</cp:coreProperties>
</file>