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0"/>
  </p:notesMasterIdLst>
  <p:handoutMasterIdLst>
    <p:handoutMasterId r:id="rId31"/>
  </p:handoutMasterIdLst>
  <p:sldIdLst>
    <p:sldId id="324" r:id="rId2"/>
    <p:sldId id="280" r:id="rId3"/>
    <p:sldId id="369" r:id="rId4"/>
    <p:sldId id="304" r:id="rId5"/>
    <p:sldId id="276" r:id="rId6"/>
    <p:sldId id="358" r:id="rId7"/>
    <p:sldId id="359" r:id="rId8"/>
    <p:sldId id="339" r:id="rId9"/>
    <p:sldId id="347" r:id="rId10"/>
    <p:sldId id="355" r:id="rId11"/>
    <p:sldId id="370" r:id="rId12"/>
    <p:sldId id="357" r:id="rId13"/>
    <p:sldId id="348" r:id="rId14"/>
    <p:sldId id="371" r:id="rId15"/>
    <p:sldId id="372" r:id="rId16"/>
    <p:sldId id="365" r:id="rId17"/>
    <p:sldId id="362" r:id="rId18"/>
    <p:sldId id="278" r:id="rId19"/>
    <p:sldId id="366" r:id="rId20"/>
    <p:sldId id="368" r:id="rId21"/>
    <p:sldId id="360" r:id="rId22"/>
    <p:sldId id="279" r:id="rId23"/>
    <p:sldId id="336" r:id="rId24"/>
    <p:sldId id="337" r:id="rId25"/>
    <p:sldId id="356" r:id="rId26"/>
    <p:sldId id="361" r:id="rId27"/>
    <p:sldId id="344" r:id="rId28"/>
    <p:sldId id="351" r:id="rId29"/>
  </p:sldIdLst>
  <p:sldSz cx="9144000" cy="6858000" type="screen4x3"/>
  <p:notesSz cx="10982325" cy="15481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CC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 horzBarState="maximized">
    <p:restoredLeft sz="34615" autoAdjust="0"/>
    <p:restoredTop sz="86477" autoAdjust="0"/>
  </p:normalViewPr>
  <p:slideViewPr>
    <p:cSldViewPr>
      <p:cViewPr>
        <p:scale>
          <a:sx n="66" d="100"/>
          <a:sy n="66" d="100"/>
        </p:scale>
        <p:origin x="-1956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759325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1193" tIns="75597" rIns="151193" bIns="75597" numCol="1" anchor="t" anchorCtr="0" compatLnSpc="1">
            <a:prstTxWarp prst="textNoShape">
              <a:avLst/>
            </a:prstTxWarp>
          </a:bodyPr>
          <a:lstStyle>
            <a:lvl1pPr defTabSz="1510911">
              <a:defRPr sz="20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23000" y="0"/>
            <a:ext cx="47561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1193" tIns="75597" rIns="151193" bIns="75597" numCol="1" anchor="t" anchorCtr="0" compatLnSpc="1">
            <a:prstTxWarp prst="textNoShape">
              <a:avLst/>
            </a:prstTxWarp>
          </a:bodyPr>
          <a:lstStyle>
            <a:lvl1pPr algn="r" defTabSz="1510911">
              <a:defRPr sz="20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4705013"/>
            <a:ext cx="4759325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1193" tIns="75597" rIns="151193" bIns="75597" numCol="1" anchor="b" anchorCtr="0" compatLnSpc="1">
            <a:prstTxWarp prst="textNoShape">
              <a:avLst/>
            </a:prstTxWarp>
          </a:bodyPr>
          <a:lstStyle>
            <a:lvl1pPr defTabSz="1510911">
              <a:defRPr sz="20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23000" y="14705013"/>
            <a:ext cx="475615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1193" tIns="75597" rIns="151193" bIns="75597" numCol="1" anchor="b" anchorCtr="0" compatLnSpc="1">
            <a:prstTxWarp prst="textNoShape">
              <a:avLst/>
            </a:prstTxWarp>
          </a:bodyPr>
          <a:lstStyle>
            <a:lvl1pPr algn="r" defTabSz="1510911">
              <a:defRPr sz="20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0C75D774-8BE7-4FDF-9F9F-1C63423C84E3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759325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1193" tIns="75597" rIns="151193" bIns="75597" numCol="1" anchor="t" anchorCtr="0" compatLnSpc="1">
            <a:prstTxWarp prst="textNoShape">
              <a:avLst/>
            </a:prstTxWarp>
          </a:bodyPr>
          <a:lstStyle>
            <a:lvl1pPr defTabSz="1510911">
              <a:defRPr sz="20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6223000" y="0"/>
            <a:ext cx="47561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1193" tIns="75597" rIns="151193" bIns="75597" numCol="1" anchor="t" anchorCtr="0" compatLnSpc="1">
            <a:prstTxWarp prst="textNoShape">
              <a:avLst/>
            </a:prstTxWarp>
          </a:bodyPr>
          <a:lstStyle>
            <a:lvl1pPr algn="r" defTabSz="1510911">
              <a:defRPr sz="20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24013" y="1165225"/>
            <a:ext cx="7734300" cy="5800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96963" y="7353300"/>
            <a:ext cx="8788400" cy="696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1193" tIns="75597" rIns="151193" bIns="755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Click to edit Master text styles</a:t>
            </a:r>
          </a:p>
          <a:p>
            <a:pPr lvl="1"/>
            <a:r>
              <a:rPr lang="it-IT" noProof="0" smtClean="0"/>
              <a:t>Second level</a:t>
            </a:r>
          </a:p>
          <a:p>
            <a:pPr lvl="2"/>
            <a:r>
              <a:rPr lang="it-IT" noProof="0" smtClean="0"/>
              <a:t>Third level</a:t>
            </a:r>
          </a:p>
          <a:p>
            <a:pPr lvl="3"/>
            <a:r>
              <a:rPr lang="it-IT" noProof="0" smtClean="0"/>
              <a:t>Fourth level</a:t>
            </a:r>
          </a:p>
          <a:p>
            <a:pPr lvl="4"/>
            <a:r>
              <a:rPr lang="it-IT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4705013"/>
            <a:ext cx="4759325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1193" tIns="75597" rIns="151193" bIns="75597" numCol="1" anchor="b" anchorCtr="0" compatLnSpc="1">
            <a:prstTxWarp prst="textNoShape">
              <a:avLst/>
            </a:prstTxWarp>
          </a:bodyPr>
          <a:lstStyle>
            <a:lvl1pPr defTabSz="1510911">
              <a:defRPr sz="20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223000" y="14705013"/>
            <a:ext cx="475615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1193" tIns="75597" rIns="151193" bIns="75597" numCol="1" anchor="b" anchorCtr="0" compatLnSpc="1">
            <a:prstTxWarp prst="textNoShape">
              <a:avLst/>
            </a:prstTxWarp>
          </a:bodyPr>
          <a:lstStyle>
            <a:lvl1pPr algn="r" defTabSz="1510911">
              <a:defRPr sz="20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C3F403D5-0417-415E-91B7-6492FD991CDF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DCF7E-8533-4E2E-9F5C-F25E92FD1E41}" type="slidenum">
              <a:rPr lang="it-IT" smtClean="0">
                <a:latin typeface="Times New Roman" pitchFamily="18" charset="0"/>
              </a:rPr>
              <a:pPr>
                <a:defRPr/>
              </a:pPr>
              <a:t>1</a:t>
            </a:fld>
            <a:endParaRPr lang="it-IT" smtClean="0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509827">
              <a:defRPr/>
            </a:pPr>
            <a:fld id="{EC3495EF-9B33-46FD-A59F-60E7426A7665}" type="slidenum">
              <a:rPr lang="it-IT" smtClean="0">
                <a:latin typeface="Times New Roman" pitchFamily="18" charset="0"/>
              </a:rPr>
              <a:pPr defTabSz="1509827">
                <a:defRPr/>
              </a:pPr>
              <a:t>19</a:t>
            </a:fld>
            <a:endParaRPr lang="it-IT" dirty="0" smtClean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509827">
              <a:defRPr/>
            </a:pPr>
            <a:fld id="{EC3495EF-9B33-46FD-A59F-60E7426A7665}" type="slidenum">
              <a:rPr lang="it-IT" smtClean="0">
                <a:latin typeface="Times New Roman" pitchFamily="18" charset="0"/>
              </a:rPr>
              <a:pPr defTabSz="1509827">
                <a:defRPr/>
              </a:pPr>
              <a:t>20</a:t>
            </a:fld>
            <a:endParaRPr lang="it-IT" dirty="0" smtClean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509827">
              <a:defRPr/>
            </a:pPr>
            <a:fld id="{68C28CD2-6631-40A5-A1B3-3033974C6AEB}" type="slidenum">
              <a:rPr lang="it-IT" smtClean="0">
                <a:latin typeface="Times New Roman" pitchFamily="18" charset="0"/>
              </a:rPr>
              <a:pPr defTabSz="1509827">
                <a:defRPr/>
              </a:pPr>
              <a:t>21</a:t>
            </a:fld>
            <a:endParaRPr lang="it-IT" dirty="0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509827">
              <a:defRPr/>
            </a:pPr>
            <a:fld id="{7D39CCD9-E0F2-4906-B069-071A88CC6721}" type="slidenum">
              <a:rPr lang="it-IT" smtClean="0">
                <a:latin typeface="Times New Roman" pitchFamily="18" charset="0"/>
              </a:rPr>
              <a:pPr defTabSz="1509827">
                <a:defRPr/>
              </a:pPr>
              <a:t>22</a:t>
            </a:fld>
            <a:endParaRPr lang="it-IT" dirty="0" smtClean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509827">
              <a:defRPr/>
            </a:pPr>
            <a:fld id="{06BAFBAF-C86A-481E-A0AE-0DBFE2354224}" type="slidenum">
              <a:rPr lang="it-IT" smtClean="0">
                <a:latin typeface="Times New Roman" pitchFamily="18" charset="0"/>
              </a:rPr>
              <a:pPr defTabSz="1509827">
                <a:defRPr/>
              </a:pPr>
              <a:t>25</a:t>
            </a:fld>
            <a:endParaRPr lang="it-IT" dirty="0" smtClean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509827">
              <a:defRPr/>
            </a:pPr>
            <a:fld id="{68C28CD2-6631-40A5-A1B3-3033974C6AEB}" type="slidenum">
              <a:rPr lang="it-IT" smtClean="0">
                <a:latin typeface="Times New Roman" pitchFamily="18" charset="0"/>
              </a:rPr>
              <a:pPr defTabSz="1509827">
                <a:defRPr/>
              </a:pPr>
              <a:t>26</a:t>
            </a:fld>
            <a:endParaRPr lang="it-IT" dirty="0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509827">
              <a:defRPr/>
            </a:pPr>
            <a:fld id="{541A4EA1-AA89-48D8-8865-133AD452DB98}" type="slidenum">
              <a:rPr lang="it-IT" smtClean="0">
                <a:latin typeface="Times New Roman" pitchFamily="18" charset="0"/>
              </a:rPr>
              <a:pPr defTabSz="1509827">
                <a:defRPr/>
              </a:pPr>
              <a:t>2</a:t>
            </a:fld>
            <a:endParaRPr lang="it-IT" dirty="0" smtClean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509827">
              <a:defRPr/>
            </a:pPr>
            <a:fld id="{3318EB26-8C00-41F5-BF9F-39FFBFA82B20}" type="slidenum">
              <a:rPr lang="it-IT" smtClean="0">
                <a:latin typeface="Times New Roman" pitchFamily="18" charset="0"/>
              </a:rPr>
              <a:pPr defTabSz="1509827">
                <a:defRPr/>
              </a:pPr>
              <a:t>3</a:t>
            </a:fld>
            <a:endParaRPr lang="it-IT" dirty="0" smtClean="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509827">
              <a:defRPr/>
            </a:pPr>
            <a:fld id="{68C28CD2-6631-40A5-A1B3-3033974C6AEB}" type="slidenum">
              <a:rPr lang="it-IT" smtClean="0">
                <a:latin typeface="Times New Roman" pitchFamily="18" charset="0"/>
              </a:rPr>
              <a:pPr defTabSz="1509827">
                <a:defRPr/>
              </a:pPr>
              <a:t>4</a:t>
            </a:fld>
            <a:endParaRPr lang="it-IT" dirty="0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509827">
              <a:defRPr/>
            </a:pPr>
            <a:fld id="{42929F35-A1F2-4C4F-9721-057E7BDCC215}" type="slidenum">
              <a:rPr lang="it-IT" smtClean="0">
                <a:latin typeface="Times New Roman" pitchFamily="18" charset="0"/>
              </a:rPr>
              <a:pPr defTabSz="1509827">
                <a:defRPr/>
              </a:pPr>
              <a:t>5</a:t>
            </a:fld>
            <a:endParaRPr lang="it-IT" dirty="0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509827">
              <a:defRPr/>
            </a:pPr>
            <a:fld id="{06BAFBAF-C86A-481E-A0AE-0DBFE2354224}" type="slidenum">
              <a:rPr lang="it-IT" smtClean="0">
                <a:latin typeface="Times New Roman" pitchFamily="18" charset="0"/>
              </a:rPr>
              <a:pPr defTabSz="1509827">
                <a:defRPr/>
              </a:pPr>
              <a:t>12</a:t>
            </a:fld>
            <a:endParaRPr lang="it-IT" dirty="0" smtClean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509827">
              <a:defRPr/>
            </a:pPr>
            <a:fld id="{68C28CD2-6631-40A5-A1B3-3033974C6AEB}" type="slidenum">
              <a:rPr lang="it-IT" smtClean="0">
                <a:latin typeface="Times New Roman" pitchFamily="18" charset="0"/>
              </a:rPr>
              <a:pPr defTabSz="1509827">
                <a:defRPr/>
              </a:pPr>
              <a:t>16</a:t>
            </a:fld>
            <a:endParaRPr lang="it-IT" dirty="0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509827">
              <a:defRPr/>
            </a:pPr>
            <a:fld id="{06BAFBAF-C86A-481E-A0AE-0DBFE2354224}" type="slidenum">
              <a:rPr lang="it-IT" smtClean="0">
                <a:latin typeface="Times New Roman" pitchFamily="18" charset="0"/>
              </a:rPr>
              <a:pPr defTabSz="1509827">
                <a:defRPr/>
              </a:pPr>
              <a:t>17</a:t>
            </a:fld>
            <a:endParaRPr lang="it-IT" dirty="0" smtClean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1509827">
              <a:defRPr/>
            </a:pPr>
            <a:fld id="{EC3495EF-9B33-46FD-A59F-60E7426A7665}" type="slidenum">
              <a:rPr lang="it-IT" smtClean="0">
                <a:latin typeface="Times New Roman" pitchFamily="18" charset="0"/>
              </a:rPr>
              <a:pPr defTabSz="1509827">
                <a:defRPr/>
              </a:pPr>
              <a:t>18</a:t>
            </a:fld>
            <a:endParaRPr lang="it-IT" dirty="0" smtClean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1908175" y="1841500"/>
            <a:ext cx="0" cy="20875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>
              <a:cs typeface="+mn-cs"/>
            </a:endParaRPr>
          </a:p>
        </p:txBody>
      </p:sp>
      <p:sp>
        <p:nvSpPr>
          <p:cNvPr id="4" name="Oval 8"/>
          <p:cNvSpPr>
            <a:spLocks noChangeArrowheads="1"/>
          </p:cNvSpPr>
          <p:nvPr/>
        </p:nvSpPr>
        <p:spPr bwMode="auto">
          <a:xfrm>
            <a:off x="163513" y="2747963"/>
            <a:ext cx="347662" cy="3476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it-IT" sz="2400">
              <a:latin typeface="Times New Roman" charset="0"/>
              <a:cs typeface="+mn-cs"/>
            </a:endParaRP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739775" y="2749550"/>
            <a:ext cx="349250" cy="3476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it-IT" sz="2400">
              <a:latin typeface="Times New Roman" charset="0"/>
              <a:cs typeface="+mn-cs"/>
            </a:endParaRP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1317625" y="2749550"/>
            <a:ext cx="347663" cy="3476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it-IT" sz="2400">
              <a:latin typeface="Times New Roman" charset="0"/>
              <a:cs typeface="+mn-cs"/>
            </a:endParaRP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684213" y="6165850"/>
            <a:ext cx="7775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>
              <a:cs typeface="+mn-cs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2016128"/>
            <a:ext cx="6477000" cy="1752600"/>
          </a:xfrm>
        </p:spPr>
        <p:txBody>
          <a:bodyPr/>
          <a:lstStyle>
            <a:lvl1pPr>
              <a:defRPr sz="5400" b="1"/>
            </a:lvl1pPr>
          </a:lstStyle>
          <a:p>
            <a:r>
              <a:rPr lang="it-IT" dirty="0"/>
              <a:t>Click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edit</a:t>
            </a:r>
            <a:r>
              <a:rPr lang="it-IT" dirty="0"/>
              <a:t> Master </a:t>
            </a:r>
            <a:r>
              <a:rPr lang="it-IT" dirty="0" err="1"/>
              <a:t>title</a:t>
            </a:r>
            <a:r>
              <a:rPr lang="it-IT" dirty="0"/>
              <a:t> style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40588" y="6237288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2CACE-1A93-4F59-A7BA-5CFD7FEEB7CE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© </a:t>
            </a:r>
            <a:r>
              <a:rPr lang="it-IT" err="1"/>
              <a:t>Hacking</a:t>
            </a:r>
            <a:r>
              <a:rPr lang="it-IT"/>
              <a:t> Team</a:t>
            </a:r>
          </a:p>
          <a:p>
            <a:pPr>
              <a:defRPr/>
            </a:pPr>
            <a:r>
              <a:rPr lang="en-US"/>
              <a:t>All Rights Reserved</a:t>
            </a:r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© Hacking Team</a:t>
            </a:r>
          </a:p>
          <a:p>
            <a:pPr>
              <a:defRPr/>
            </a:pPr>
            <a:r>
              <a:rPr lang="en-US"/>
              <a:t>All Rights Reserved</a:t>
            </a: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B0AA2-1C74-427D-B060-C9C4EEAC4B9B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© Hacking Team</a:t>
            </a:r>
          </a:p>
          <a:p>
            <a:pPr>
              <a:defRPr/>
            </a:pPr>
            <a:r>
              <a:rPr lang="en-US"/>
              <a:t>All Rights Reserved</a:t>
            </a: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896B8-9160-4705-9297-CF33CC22C3FA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"/>
          <p:cNvSpPr>
            <a:spLocks noChangeShapeType="1"/>
          </p:cNvSpPr>
          <p:nvPr/>
        </p:nvSpPr>
        <p:spPr bwMode="auto">
          <a:xfrm>
            <a:off x="684213" y="6165850"/>
            <a:ext cx="7775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>
              <a:cs typeface="+mn-cs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4414" y="1371600"/>
            <a:ext cx="6477000" cy="1752600"/>
          </a:xfrm>
        </p:spPr>
        <p:txBody>
          <a:bodyPr/>
          <a:lstStyle>
            <a:lvl1pPr>
              <a:defRPr sz="5400" b="1"/>
            </a:lvl1pPr>
          </a:lstStyle>
          <a:p>
            <a:r>
              <a:rPr lang="it-IT" dirty="0"/>
              <a:t>Click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edit</a:t>
            </a:r>
            <a:r>
              <a:rPr lang="it-IT" dirty="0"/>
              <a:t> Master </a:t>
            </a:r>
            <a:r>
              <a:rPr lang="it-IT" dirty="0" err="1"/>
              <a:t>title</a:t>
            </a:r>
            <a:r>
              <a:rPr lang="it-IT" dirty="0"/>
              <a:t>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4414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 i="1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Click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edit</a:t>
            </a:r>
            <a:r>
              <a:rPr lang="it-IT" dirty="0"/>
              <a:t> Master </a:t>
            </a:r>
            <a:r>
              <a:rPr lang="it-IT" dirty="0" err="1"/>
              <a:t>subtitle</a:t>
            </a:r>
            <a:r>
              <a:rPr lang="it-IT" dirty="0"/>
              <a:t>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40588" y="6237288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71E30-8FA2-45CD-B7E3-85DC32D7505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© </a:t>
            </a:r>
            <a:r>
              <a:rPr lang="it-IT" err="1"/>
              <a:t>Hacking</a:t>
            </a:r>
            <a:r>
              <a:rPr lang="it-IT"/>
              <a:t> Team</a:t>
            </a:r>
          </a:p>
          <a:p>
            <a:pPr>
              <a:defRPr/>
            </a:pPr>
            <a:r>
              <a:rPr lang="en-US"/>
              <a:t>All Rights Reserved</a:t>
            </a:r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© Hacking Team</a:t>
            </a:r>
          </a:p>
          <a:p>
            <a:pPr>
              <a:defRPr/>
            </a:pPr>
            <a:r>
              <a:rPr lang="en-US"/>
              <a:t>All Rights Reserved</a:t>
            </a: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9AFFB-7D8B-4733-8AFA-6911C0B7C6E8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© Hacking Team</a:t>
            </a:r>
          </a:p>
          <a:p>
            <a:pPr>
              <a:defRPr/>
            </a:pPr>
            <a:r>
              <a:rPr lang="en-US"/>
              <a:t>All Rights Reserved</a:t>
            </a: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1B4BE-81AC-4346-ABAD-BA8B2CCF3F69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© Hacking Team</a:t>
            </a:r>
          </a:p>
          <a:p>
            <a:pPr>
              <a:defRPr/>
            </a:pPr>
            <a:r>
              <a:rPr lang="en-US"/>
              <a:t>All Rights Reserved</a:t>
            </a: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D506C-6150-4AC1-99CC-E182F2895FF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© Hacking Team</a:t>
            </a:r>
          </a:p>
          <a:p>
            <a:pPr>
              <a:defRPr/>
            </a:pPr>
            <a:r>
              <a:rPr lang="en-US"/>
              <a:t>All Rights Reserved</a:t>
            </a:r>
            <a:endParaRPr lang="it-IT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1EDCF-3C69-4CCF-99DD-174CE1DA3F01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© Hacking Team</a:t>
            </a:r>
          </a:p>
          <a:p>
            <a:pPr>
              <a:defRPr/>
            </a:pPr>
            <a:r>
              <a:rPr lang="en-US"/>
              <a:t>All Rights Reserved</a:t>
            </a: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EB006-6716-439E-A5DB-675C6135C06B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© Hacking Team</a:t>
            </a:r>
          </a:p>
          <a:p>
            <a:pPr>
              <a:defRPr/>
            </a:pPr>
            <a:r>
              <a:rPr lang="en-US"/>
              <a:t>All Rights Reserved</a:t>
            </a:r>
            <a:endParaRPr lang="it-IT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FE07D-961E-4976-B592-8794E58E456E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© Hacking Team</a:t>
            </a:r>
          </a:p>
          <a:p>
            <a:pPr>
              <a:defRPr/>
            </a:pPr>
            <a:r>
              <a:rPr lang="en-US"/>
              <a:t>All Rights Reserved</a:t>
            </a: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8D937-2453-4543-B976-005C2F1E687E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© Hacking Team</a:t>
            </a:r>
          </a:p>
          <a:p>
            <a:pPr>
              <a:defRPr/>
            </a:pPr>
            <a:r>
              <a:rPr lang="en-US"/>
              <a:t>All Rights Reserved</a:t>
            </a: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E5B88-1E49-4DCA-99D0-59A060C35231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89288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cs typeface="+mn-cs"/>
              </a:defRPr>
            </a:lvl1pPr>
          </a:lstStyle>
          <a:p>
            <a:pPr>
              <a:defRPr/>
            </a:pPr>
            <a:r>
              <a:rPr lang="it-IT"/>
              <a:t>© Hacking Team</a:t>
            </a:r>
          </a:p>
          <a:p>
            <a:pPr>
              <a:defRPr/>
            </a:pPr>
            <a:r>
              <a:rPr lang="en-US"/>
              <a:t>All Rights Reserved</a:t>
            </a:r>
            <a:endParaRPr lang="it-IT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23728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0E60EBFE-03FC-4E5D-808B-B7D1D326460B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 flipV="1">
            <a:off x="1331913" y="404813"/>
            <a:ext cx="0" cy="11525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>
              <a:cs typeface="+mn-cs"/>
            </a:endParaRPr>
          </a:p>
        </p:txBody>
      </p:sp>
      <p:sp>
        <p:nvSpPr>
          <p:cNvPr id="114696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it-IT" sz="2400">
              <a:latin typeface="Times New Roman" charset="0"/>
              <a:cs typeface="+mn-cs"/>
            </a:endParaRPr>
          </a:p>
        </p:txBody>
      </p:sp>
      <p:sp>
        <p:nvSpPr>
          <p:cNvPr id="114697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it-IT" sz="2400">
              <a:latin typeface="Times New Roman" charset="0"/>
              <a:cs typeface="+mn-cs"/>
            </a:endParaRPr>
          </a:p>
        </p:txBody>
      </p:sp>
      <p:sp>
        <p:nvSpPr>
          <p:cNvPr id="114698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it-IT" sz="2400">
              <a:latin typeface="Times New Roman" charset="0"/>
              <a:cs typeface="+mn-cs"/>
            </a:endParaRPr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>
            <a:off x="684213" y="6165850"/>
            <a:ext cx="7775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5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charset="0"/>
        <a:buChar char="►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037322-8959-4165-B534-BFFA1E7BC9B4}" type="slidenum">
              <a:rPr lang="it-IT" smtClean="0"/>
              <a:pPr>
                <a:defRPr/>
              </a:pPr>
              <a:t>1</a:t>
            </a:fld>
            <a:endParaRPr lang="it-IT" smtClean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14348" y="1714488"/>
            <a:ext cx="8001000" cy="3357562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600" dirty="0" smtClean="0">
                <a:solidFill>
                  <a:schemeClr val="accent4"/>
                </a:solidFill>
              </a:rPr>
              <a:t/>
            </a:r>
            <a:br>
              <a:rPr lang="en-GB" sz="3600" dirty="0" smtClean="0">
                <a:solidFill>
                  <a:schemeClr val="accent4"/>
                </a:solidFill>
              </a:rPr>
            </a:br>
            <a:r>
              <a:rPr lang="en-GB" sz="3600" dirty="0" smtClean="0">
                <a:solidFill>
                  <a:schemeClr val="accent4"/>
                </a:solidFill>
              </a:rPr>
              <a:t/>
            </a:r>
            <a:br>
              <a:rPr lang="en-GB" sz="3600" dirty="0" smtClean="0">
                <a:solidFill>
                  <a:schemeClr val="accent4"/>
                </a:solidFill>
              </a:rPr>
            </a:br>
            <a:r>
              <a:rPr lang="en-GB" sz="3700" dirty="0" smtClean="0"/>
              <a:t>REMOTE CONTROL SYSTEM V5.3</a:t>
            </a:r>
            <a:br>
              <a:rPr lang="en-GB" sz="3700" dirty="0" smtClean="0"/>
            </a:br>
            <a:r>
              <a:rPr lang="en-GB" sz="3200" b="0" dirty="0" smtClean="0">
                <a:solidFill>
                  <a:schemeClr val="tx2"/>
                </a:solidFill>
              </a:rPr>
              <a:t/>
            </a:r>
            <a:br>
              <a:rPr lang="en-GB" sz="3200" b="0" dirty="0" smtClean="0">
                <a:solidFill>
                  <a:schemeClr val="tx2"/>
                </a:solidFill>
              </a:rPr>
            </a:br>
            <a:r>
              <a:rPr lang="en-GB" sz="2400" b="0" dirty="0" smtClean="0">
                <a:solidFill>
                  <a:schemeClr val="tx2"/>
                </a:solidFill>
              </a:rPr>
              <a:t/>
            </a:r>
            <a:br>
              <a:rPr lang="en-GB" sz="2400" b="0" dirty="0" smtClean="0">
                <a:solidFill>
                  <a:schemeClr val="tx2"/>
                </a:solidFill>
              </a:rPr>
            </a:br>
            <a:endParaRPr lang="en-GB" sz="2400" b="0" dirty="0" smtClean="0">
              <a:solidFill>
                <a:schemeClr val="tx2"/>
              </a:solidFill>
            </a:endParaRP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072066" y="5786438"/>
            <a:ext cx="4786313" cy="928687"/>
          </a:xfrm>
        </p:spPr>
        <p:txBody>
          <a:bodyPr/>
          <a:lstStyle/>
          <a:p>
            <a:pPr eaLnBrk="1" hangingPunct="1"/>
            <a:r>
              <a:rPr lang="en-GB" sz="2000" i="0" dirty="0" smtClean="0">
                <a:solidFill>
                  <a:schemeClr val="tx2"/>
                </a:solidFill>
              </a:rPr>
              <a:t>www.hackingteam.it</a:t>
            </a:r>
          </a:p>
        </p:txBody>
      </p:sp>
      <p:pic>
        <p:nvPicPr>
          <p:cNvPr id="4101" name="Picture 13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8644" y="500042"/>
            <a:ext cx="544671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© Hacking Team</a:t>
            </a:r>
          </a:p>
          <a:p>
            <a:pPr>
              <a:defRPr/>
            </a:pPr>
            <a:r>
              <a:rPr lang="en-US" smtClean="0"/>
              <a:t>All Rights Reserved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29AFFB-7D8B-4733-8AFA-6911C0B7C6E8}" type="slidenum">
              <a:rPr lang="it-IT" smtClean="0"/>
              <a:pPr>
                <a:defRPr/>
              </a:pPr>
              <a:t>10</a:t>
            </a:fld>
            <a:endParaRPr lang="it-IT"/>
          </a:p>
        </p:txBody>
      </p:sp>
      <p:sp>
        <p:nvSpPr>
          <p:cNvPr id="6" name="Segnaposto piè di pagina 3"/>
          <p:cNvSpPr txBox="1">
            <a:spLocks/>
          </p:cNvSpPr>
          <p:nvPr/>
        </p:nvSpPr>
        <p:spPr bwMode="auto">
          <a:xfrm>
            <a:off x="3189288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Hacking Team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All Rights Reserved</a:t>
            </a: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Segnaposto numero diapositiva 4"/>
          <p:cNvSpPr txBox="1">
            <a:spLocks/>
          </p:cNvSpPr>
          <p:nvPr/>
        </p:nvSpPr>
        <p:spPr bwMode="auto">
          <a:xfrm>
            <a:off x="7164388" y="623728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699E8F-54F0-4325-A876-F2749930CBF3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Segnaposto piè di pagina 4"/>
          <p:cNvSpPr txBox="1">
            <a:spLocks/>
          </p:cNvSpPr>
          <p:nvPr/>
        </p:nvSpPr>
        <p:spPr bwMode="auto">
          <a:xfrm>
            <a:off x="3189288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it-IT" sz="1000">
                <a:cs typeface="+mn-cs"/>
              </a:rPr>
              <a:t>© Hacking Team</a:t>
            </a:r>
          </a:p>
          <a:p>
            <a:pPr algn="ctr">
              <a:defRPr/>
            </a:pPr>
            <a:r>
              <a:rPr lang="en-US" sz="1000">
                <a:cs typeface="+mn-cs"/>
              </a:rPr>
              <a:t>All Rights Reserved</a:t>
            </a:r>
            <a:endParaRPr lang="it-IT" sz="1000" dirty="0">
              <a:cs typeface="+mn-cs"/>
            </a:endParaRPr>
          </a:p>
        </p:txBody>
      </p:sp>
      <p:sp>
        <p:nvSpPr>
          <p:cNvPr id="9" name="Segnaposto numero diapositiva 5"/>
          <p:cNvSpPr txBox="1">
            <a:spLocks/>
          </p:cNvSpPr>
          <p:nvPr/>
        </p:nvSpPr>
        <p:spPr bwMode="auto">
          <a:xfrm>
            <a:off x="7164388" y="623728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770CB3AC-406D-40C8-B064-DA066E718DC5}" type="slidenum">
              <a:rPr lang="it-IT" sz="1400">
                <a:cs typeface="+mn-cs"/>
              </a:rPr>
              <a:pPr algn="r">
                <a:defRPr/>
              </a:pPr>
              <a:t>10</a:t>
            </a:fld>
            <a:endParaRPr lang="it-IT" sz="1400">
              <a:cs typeface="+mn-cs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15875"/>
            <a:ext cx="7262842" cy="1527175"/>
          </a:xfrm>
        </p:spPr>
        <p:txBody>
          <a:bodyPr/>
          <a:lstStyle/>
          <a:p>
            <a:pPr eaLnBrk="1" hangingPunct="1"/>
            <a:r>
              <a:rPr lang="en-GB" sz="3000" dirty="0" smtClean="0"/>
              <a:t>Mobile Version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600" dirty="0" smtClean="0"/>
              <a:t>Online Captured data transmission </a:t>
            </a:r>
            <a:endParaRPr lang="en-GB" dirty="0" smtClean="0"/>
          </a:p>
        </p:txBody>
      </p:sp>
      <p:sp>
        <p:nvSpPr>
          <p:cNvPr id="12" name="Segnaposto contenuto 2"/>
          <p:cNvSpPr>
            <a:spLocks noGrp="1"/>
          </p:cNvSpPr>
          <p:nvPr>
            <p:ph idx="1"/>
          </p:nvPr>
        </p:nvSpPr>
        <p:spPr>
          <a:xfrm>
            <a:off x="1357290" y="1714488"/>
            <a:ext cx="7010400" cy="4114800"/>
          </a:xfrm>
        </p:spPr>
        <p:txBody>
          <a:bodyPr/>
          <a:lstStyle/>
          <a:p>
            <a:r>
              <a:rPr lang="en-US" dirty="0" smtClean="0"/>
              <a:t>Connection via GPRS/UMTS/3G to the Collection Node</a:t>
            </a:r>
          </a:p>
          <a:p>
            <a:r>
              <a:rPr lang="en-US" dirty="0" smtClean="0"/>
              <a:t>Connection through any open/preconfigured </a:t>
            </a:r>
            <a:r>
              <a:rPr lang="en-US" dirty="0" err="1" smtClean="0"/>
              <a:t>WiFi</a:t>
            </a:r>
            <a:r>
              <a:rPr lang="en-US" dirty="0" smtClean="0"/>
              <a:t> network to the Collection Node</a:t>
            </a:r>
          </a:p>
          <a:p>
            <a:r>
              <a:rPr lang="en-US" dirty="0" smtClean="0"/>
              <a:t>Connection via </a:t>
            </a:r>
            <a:r>
              <a:rPr lang="en-US" dirty="0" err="1" smtClean="0"/>
              <a:t>BlueTooth</a:t>
            </a:r>
            <a:r>
              <a:rPr lang="en-US" dirty="0" smtClean="0"/>
              <a:t>/</a:t>
            </a:r>
            <a:r>
              <a:rPr lang="en-US" dirty="0" err="1" smtClean="0"/>
              <a:t>WiFi</a:t>
            </a:r>
            <a:r>
              <a:rPr lang="en-US" dirty="0" smtClean="0"/>
              <a:t> to the Mobile Mediation Node (data can later be sent to the database)</a:t>
            </a:r>
          </a:p>
          <a:p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© Hacking Team</a:t>
            </a:r>
          </a:p>
          <a:p>
            <a:pPr>
              <a:defRPr/>
            </a:pPr>
            <a:r>
              <a:rPr lang="en-US" smtClean="0"/>
              <a:t>All Rights Reserved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29AFFB-7D8B-4733-8AFA-6911C0B7C6E8}" type="slidenum">
              <a:rPr lang="it-IT" smtClean="0"/>
              <a:pPr>
                <a:defRPr/>
              </a:pPr>
              <a:t>11</a:t>
            </a:fld>
            <a:endParaRPr lang="it-IT"/>
          </a:p>
        </p:txBody>
      </p:sp>
      <p:sp>
        <p:nvSpPr>
          <p:cNvPr id="6" name="Segnaposto piè di pagina 3"/>
          <p:cNvSpPr txBox="1">
            <a:spLocks/>
          </p:cNvSpPr>
          <p:nvPr/>
        </p:nvSpPr>
        <p:spPr bwMode="auto">
          <a:xfrm>
            <a:off x="3189288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Hacking Team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All Rights Reserved</a:t>
            </a: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Segnaposto numero diapositiva 4"/>
          <p:cNvSpPr txBox="1">
            <a:spLocks/>
          </p:cNvSpPr>
          <p:nvPr/>
        </p:nvSpPr>
        <p:spPr bwMode="auto">
          <a:xfrm>
            <a:off x="7164388" y="623728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699E8F-54F0-4325-A876-F2749930CBF3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Segnaposto piè di pagina 4"/>
          <p:cNvSpPr txBox="1">
            <a:spLocks/>
          </p:cNvSpPr>
          <p:nvPr/>
        </p:nvSpPr>
        <p:spPr bwMode="auto">
          <a:xfrm>
            <a:off x="3189288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it-IT" sz="1000">
                <a:cs typeface="+mn-cs"/>
              </a:rPr>
              <a:t>© Hacking Team</a:t>
            </a:r>
          </a:p>
          <a:p>
            <a:pPr algn="ctr">
              <a:defRPr/>
            </a:pPr>
            <a:r>
              <a:rPr lang="en-US" sz="1000">
                <a:cs typeface="+mn-cs"/>
              </a:rPr>
              <a:t>All Rights Reserved</a:t>
            </a:r>
            <a:endParaRPr lang="it-IT" sz="1000" dirty="0">
              <a:cs typeface="+mn-cs"/>
            </a:endParaRPr>
          </a:p>
        </p:txBody>
      </p:sp>
      <p:sp>
        <p:nvSpPr>
          <p:cNvPr id="9" name="Segnaposto numero diapositiva 5"/>
          <p:cNvSpPr txBox="1">
            <a:spLocks/>
          </p:cNvSpPr>
          <p:nvPr/>
        </p:nvSpPr>
        <p:spPr bwMode="auto">
          <a:xfrm>
            <a:off x="7164388" y="623728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770CB3AC-406D-40C8-B064-DA066E718DC5}" type="slidenum">
              <a:rPr lang="it-IT" sz="1400">
                <a:cs typeface="+mn-cs"/>
              </a:rPr>
              <a:pPr algn="r">
                <a:defRPr/>
              </a:pPr>
              <a:t>11</a:t>
            </a:fld>
            <a:endParaRPr lang="it-IT" sz="1400">
              <a:cs typeface="+mn-cs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15875"/>
            <a:ext cx="7262842" cy="1527175"/>
          </a:xfrm>
        </p:spPr>
        <p:txBody>
          <a:bodyPr/>
          <a:lstStyle/>
          <a:p>
            <a:pPr eaLnBrk="1" hangingPunct="1"/>
            <a:r>
              <a:rPr lang="en-GB" sz="3000" dirty="0" smtClean="0"/>
              <a:t>Mobile Version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600" dirty="0" smtClean="0"/>
              <a:t>Mediation Node</a:t>
            </a:r>
            <a:endParaRPr lang="en-GB" dirty="0" smtClean="0"/>
          </a:p>
        </p:txBody>
      </p:sp>
      <p:sp>
        <p:nvSpPr>
          <p:cNvPr id="12" name="Segnaposto contenuto 2"/>
          <p:cNvSpPr>
            <a:spLocks noGrp="1"/>
          </p:cNvSpPr>
          <p:nvPr>
            <p:ph idx="1"/>
          </p:nvPr>
        </p:nvSpPr>
        <p:spPr>
          <a:xfrm>
            <a:off x="1357290" y="1714488"/>
            <a:ext cx="7010400" cy="928694"/>
          </a:xfrm>
        </p:spPr>
        <p:txBody>
          <a:bodyPr/>
          <a:lstStyle/>
          <a:p>
            <a:r>
              <a:rPr lang="en-US" sz="2500" dirty="0" smtClean="0"/>
              <a:t>Useful if the target cannot access any </a:t>
            </a:r>
            <a:r>
              <a:rPr lang="en-US" sz="2500" dirty="0" err="1" smtClean="0"/>
              <a:t>WiFi</a:t>
            </a:r>
            <a:r>
              <a:rPr lang="en-US" sz="2500" dirty="0" smtClean="0"/>
              <a:t> or 3G/GPRS Network</a:t>
            </a:r>
          </a:p>
          <a:p>
            <a:pPr>
              <a:buNone/>
            </a:pPr>
            <a:endParaRPr lang="en-US" sz="2500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10" name="Immagine 9" descr="medi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4" y="2812644"/>
            <a:ext cx="7929586" cy="2759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© Hacking Team</a:t>
            </a:r>
          </a:p>
          <a:p>
            <a:pPr>
              <a:defRPr/>
            </a:pPr>
            <a:r>
              <a:rPr lang="en-US"/>
              <a:t>All Rights Reserved</a:t>
            </a:r>
            <a:endParaRPr lang="it-IT"/>
          </a:p>
        </p:txBody>
      </p:sp>
      <p:sp>
        <p:nvSpPr>
          <p:cNvPr id="11267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CEC1AF-0287-440F-90B7-E3A5991696A3}" type="slidenum">
              <a:rPr lang="it-IT" smtClean="0"/>
              <a:pPr>
                <a:defRPr/>
              </a:pPr>
              <a:t>12</a:t>
            </a:fld>
            <a:endParaRPr lang="it-IT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405688" cy="1527175"/>
          </a:xfrm>
        </p:spPr>
        <p:txBody>
          <a:bodyPr/>
          <a:lstStyle/>
          <a:p>
            <a:pPr eaLnBrk="1" hangingPunct="1"/>
            <a:r>
              <a:rPr lang="en-GB" dirty="0" smtClean="0"/>
              <a:t>Mobile Configuration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928802"/>
            <a:ext cx="7786688" cy="3429024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sz="2800" dirty="0" smtClean="0"/>
              <a:t>As for the PC version, Remote Control System for Mobile devices can be re-configured after each synchronization...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sz="2800" dirty="0" smtClean="0"/>
              <a:t>... And ‘on the fly’:</a:t>
            </a:r>
          </a:p>
          <a:p>
            <a:pPr lvl="2" eaLnBrk="1" hangingPunct="1">
              <a:lnSpc>
                <a:spcPct val="90000"/>
              </a:lnSpc>
            </a:pPr>
            <a:r>
              <a:rPr lang="en-GB" dirty="0" smtClean="0"/>
              <a:t>Control SMS: messages sent from a pre-configured phone number can be used to control the backdoor.</a:t>
            </a:r>
          </a:p>
          <a:p>
            <a:pPr lvl="2" eaLnBrk="1" hangingPunct="1">
              <a:lnSpc>
                <a:spcPct val="90000"/>
              </a:lnSpc>
            </a:pPr>
            <a:r>
              <a:rPr lang="en-GB" dirty="0" smtClean="0"/>
              <a:t>Control SMS are </a:t>
            </a:r>
            <a:r>
              <a:rPr lang="en-GB" b="1" dirty="0" smtClean="0"/>
              <a:t>completely invisible </a:t>
            </a:r>
            <a:r>
              <a:rPr lang="en-GB" dirty="0" smtClean="0"/>
              <a:t>to the user and they leave no trace on the phone.</a:t>
            </a:r>
            <a:endParaRPr lang="it-IT" sz="2000" dirty="0" smtClean="0"/>
          </a:p>
          <a:p>
            <a:pPr lvl="2" eaLnBrk="1" hangingPunct="1">
              <a:lnSpc>
                <a:spcPct val="90000"/>
              </a:lnSpc>
            </a:pPr>
            <a:endParaRPr lang="it-IT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© Hacking Team</a:t>
            </a:r>
          </a:p>
          <a:p>
            <a:pPr>
              <a:defRPr/>
            </a:pPr>
            <a:r>
              <a:rPr lang="en-US" smtClean="0"/>
              <a:t>All Rights Reserved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29AFFB-7D8B-4733-8AFA-6911C0B7C6E8}" type="slidenum">
              <a:rPr lang="it-IT" smtClean="0"/>
              <a:pPr>
                <a:defRPr/>
              </a:pPr>
              <a:t>13</a:t>
            </a:fld>
            <a:endParaRPr lang="it-IT"/>
          </a:p>
        </p:txBody>
      </p:sp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1643042" y="214290"/>
            <a:ext cx="7010400" cy="1527175"/>
          </a:xfrm>
        </p:spPr>
        <p:txBody>
          <a:bodyPr/>
          <a:lstStyle/>
          <a:p>
            <a:r>
              <a:rPr lang="en-US" dirty="0" smtClean="0"/>
              <a:t>Mobile architectures</a:t>
            </a:r>
          </a:p>
        </p:txBody>
      </p:sp>
      <p:sp>
        <p:nvSpPr>
          <p:cNvPr id="11" name="Segnaposto contenuto 2"/>
          <p:cNvSpPr>
            <a:spLocks noGrp="1"/>
          </p:cNvSpPr>
          <p:nvPr>
            <p:ph idx="1"/>
          </p:nvPr>
        </p:nvSpPr>
        <p:spPr>
          <a:xfrm>
            <a:off x="1571604" y="1857364"/>
            <a:ext cx="7010400" cy="4114800"/>
          </a:xfrm>
        </p:spPr>
        <p:txBody>
          <a:bodyPr/>
          <a:lstStyle/>
          <a:p>
            <a:r>
              <a:rPr lang="en-US" dirty="0" smtClean="0"/>
              <a:t>Windows Mobile 5</a:t>
            </a:r>
          </a:p>
          <a:p>
            <a:r>
              <a:rPr lang="en-US" dirty="0" smtClean="0"/>
              <a:t>Windows Mobile 6</a:t>
            </a:r>
          </a:p>
          <a:p>
            <a:r>
              <a:rPr lang="en-US" dirty="0" smtClean="0"/>
              <a:t>Windows CE 4.2 (for Thuraya)*</a:t>
            </a:r>
          </a:p>
          <a:p>
            <a:r>
              <a:rPr lang="en-US" dirty="0" err="1" smtClean="0"/>
              <a:t>iPhone</a:t>
            </a:r>
            <a:r>
              <a:rPr lang="en-US" dirty="0" smtClean="0"/>
              <a:t> OS 2.x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642910" y="5715016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* Under development</a:t>
            </a:r>
            <a:endParaRPr lang="it-IT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91C3-CE2D-4C05-B2EA-18AE303FCB82}" type="slidenum">
              <a:rPr lang="en-US"/>
              <a:pPr/>
              <a:t>14</a:t>
            </a:fld>
            <a:endParaRPr lang="en-US"/>
          </a:p>
        </p:txBody>
      </p:sp>
      <p:sp>
        <p:nvSpPr>
          <p:cNvPr id="2049" name="Line 1"/>
          <p:cNvSpPr>
            <a:spLocks noChangeShapeType="1"/>
          </p:cNvSpPr>
          <p:nvPr/>
        </p:nvSpPr>
        <p:spPr bwMode="auto">
          <a:xfrm rot="10800000" flipH="1">
            <a:off x="1331913" y="404813"/>
            <a:ext cx="0" cy="115252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2050" name="Oval 2"/>
          <p:cNvSpPr>
            <a:spLocks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2051" name="Oval 3"/>
          <p:cNvSpPr>
            <a:spLocks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rgbClr val="99CCCC"/>
          </a:solidFill>
          <a:ln w="952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2052" name="Oval 4"/>
          <p:cNvSpPr>
            <a:spLocks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rgbClr val="CCCCCC"/>
          </a:solidFill>
          <a:ln w="952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684213" y="6165850"/>
            <a:ext cx="7775575" cy="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2054" name="Rectangle 6"/>
          <p:cNvSpPr>
            <a:spLocks/>
          </p:cNvSpPr>
          <p:nvPr/>
        </p:nvSpPr>
        <p:spPr bwMode="auto">
          <a:xfrm>
            <a:off x="6248400" y="0"/>
            <a:ext cx="2908300" cy="2159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000" u="sng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CONFIDENTIAL</a:t>
            </a:r>
          </a:p>
        </p:txBody>
      </p:sp>
      <p:sp>
        <p:nvSpPr>
          <p:cNvPr id="2055" name="Rectangle 7"/>
          <p:cNvSpPr>
            <a:spLocks/>
          </p:cNvSpPr>
          <p:nvPr/>
        </p:nvSpPr>
        <p:spPr bwMode="auto">
          <a:xfrm>
            <a:off x="3189288" y="6248400"/>
            <a:ext cx="2908300" cy="355600"/>
          </a:xfrm>
          <a:prstGeom prst="rect">
            <a:avLst/>
          </a:prstGeom>
          <a:noFill/>
          <a:ln w="9525" cap="flat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© Hacking Team</a:t>
            </a:r>
          </a:p>
          <a:p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All Rights Reserved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524000" y="5478463"/>
            <a:ext cx="7010400" cy="635000"/>
          </a:xfrm>
          <a:ln/>
        </p:spPr>
        <p:txBody>
          <a:bodyPr/>
          <a:lstStyle/>
          <a:p>
            <a:pPr marL="304800" indent="-304800">
              <a:lnSpc>
                <a:spcPct val="80000"/>
              </a:lnSpc>
              <a:spcBef>
                <a:spcPct val="0"/>
              </a:spcBef>
            </a:pPr>
            <a:r>
              <a:rPr lang="en-US" sz="1800"/>
              <a:t>RCS Corporate edition with restricted infection capabilities to be released H1 09</a:t>
            </a:r>
          </a:p>
        </p:txBody>
      </p:sp>
      <p:sp>
        <p:nvSpPr>
          <p:cNvPr id="2057" name="AutoShape 9"/>
          <p:cNvSpPr>
            <a:spLocks/>
          </p:cNvSpPr>
          <p:nvPr/>
        </p:nvSpPr>
        <p:spPr bwMode="auto">
          <a:xfrm>
            <a:off x="5559425" y="1598613"/>
            <a:ext cx="2679700" cy="406400"/>
          </a:xfrm>
          <a:prstGeom prst="roundRect">
            <a:avLst>
              <a:gd name="adj" fmla="val 20505"/>
            </a:avLst>
          </a:prstGeom>
          <a:gradFill rotWithShape="0">
            <a:gsLst>
              <a:gs pos="0">
                <a:srgbClr val="FFCCCC"/>
              </a:gs>
              <a:gs pos="100000">
                <a:srgbClr val="F1FAFA"/>
              </a:gs>
            </a:gsLst>
            <a:lin ang="0" scaled="1"/>
          </a:gradFill>
          <a:ln w="25400" cap="flat">
            <a:solidFill>
              <a:srgbClr val="6F94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ln/>
        </p:spPr>
        <p:txBody>
          <a:bodyPr/>
          <a:lstStyle/>
          <a:p>
            <a:r>
              <a:rPr lang="en-US" sz="3700"/>
              <a:t>Clear technology &amp; product roadmap to market dominance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355725" y="3762375"/>
            <a:ext cx="6896100" cy="381000"/>
            <a:chOff x="0" y="0"/>
            <a:chExt cx="4344" cy="240"/>
          </a:xfrm>
        </p:grpSpPr>
        <p:sp>
          <p:nvSpPr>
            <p:cNvPr id="2060" name="AutoShape 12"/>
            <p:cNvSpPr>
              <a:spLocks/>
            </p:cNvSpPr>
            <p:nvPr/>
          </p:nvSpPr>
          <p:spPr bwMode="auto">
            <a:xfrm>
              <a:off x="0" y="0"/>
              <a:ext cx="4344" cy="240"/>
            </a:xfrm>
            <a:prstGeom prst="roundRect">
              <a:avLst>
                <a:gd name="adj" fmla="val 21875"/>
              </a:avLst>
            </a:prstGeom>
            <a:gradFill rotWithShape="0">
              <a:gsLst>
                <a:gs pos="0">
                  <a:srgbClr val="00B050"/>
                </a:gs>
                <a:gs pos="100000">
                  <a:srgbClr val="F1FAFA"/>
                </a:gs>
              </a:gsLst>
              <a:lin ang="0" scaled="1"/>
            </a:gradFill>
            <a:ln w="25400" cap="flat">
              <a:solidFill>
                <a:srgbClr val="6F949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t-IT"/>
            </a:p>
          </p:txBody>
        </p:sp>
        <p:sp>
          <p:nvSpPr>
            <p:cNvPr id="2061" name="Rectangle 13"/>
            <p:cNvSpPr>
              <a:spLocks/>
            </p:cNvSpPr>
            <p:nvPr/>
          </p:nvSpPr>
          <p:spPr bwMode="auto">
            <a:xfrm>
              <a:off x="295" y="35"/>
              <a:ext cx="4033" cy="1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200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Windows 2003/XP/Vista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354138" y="3443288"/>
            <a:ext cx="6896100" cy="292100"/>
            <a:chOff x="0" y="0"/>
            <a:chExt cx="4343" cy="183"/>
          </a:xfrm>
        </p:grpSpPr>
        <p:sp>
          <p:nvSpPr>
            <p:cNvPr id="2063" name="AutoShape 15"/>
            <p:cNvSpPr>
              <a:spLocks/>
            </p:cNvSpPr>
            <p:nvPr/>
          </p:nvSpPr>
          <p:spPr bwMode="auto">
            <a:xfrm>
              <a:off x="0" y="0"/>
              <a:ext cx="4343" cy="183"/>
            </a:xfrm>
            <a:prstGeom prst="roundRect">
              <a:avLst>
                <a:gd name="adj" fmla="val 16301"/>
              </a:avLst>
            </a:prstGeom>
            <a:gradFill rotWithShape="0">
              <a:gsLst>
                <a:gs pos="0">
                  <a:srgbClr val="00B050"/>
                </a:gs>
                <a:gs pos="100000">
                  <a:srgbClr val="F1FAFA"/>
                </a:gs>
              </a:gsLst>
              <a:lin ang="0" scaled="1"/>
            </a:gradFill>
            <a:ln w="25400" cap="flat">
              <a:solidFill>
                <a:srgbClr val="6F949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t-IT"/>
            </a:p>
          </p:txBody>
        </p:sp>
        <p:sp>
          <p:nvSpPr>
            <p:cNvPr id="2064" name="Rectangle 16"/>
            <p:cNvSpPr>
              <a:spLocks/>
            </p:cNvSpPr>
            <p:nvPr/>
          </p:nvSpPr>
          <p:spPr bwMode="auto">
            <a:xfrm>
              <a:off x="287" y="8"/>
              <a:ext cx="4048" cy="16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200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Windows Mobile 5/6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819525" y="2986088"/>
            <a:ext cx="4419600" cy="355600"/>
            <a:chOff x="0" y="0"/>
            <a:chExt cx="2784" cy="224"/>
          </a:xfrm>
        </p:grpSpPr>
        <p:sp>
          <p:nvSpPr>
            <p:cNvPr id="2066" name="AutoShape 18"/>
            <p:cNvSpPr>
              <a:spLocks/>
            </p:cNvSpPr>
            <p:nvPr/>
          </p:nvSpPr>
          <p:spPr bwMode="auto">
            <a:xfrm>
              <a:off x="0" y="0"/>
              <a:ext cx="2784" cy="224"/>
            </a:xfrm>
            <a:prstGeom prst="roundRect">
              <a:avLst>
                <a:gd name="adj" fmla="val 23435"/>
              </a:avLst>
            </a:prstGeom>
            <a:gradFill rotWithShape="0">
              <a:gsLst>
                <a:gs pos="0">
                  <a:srgbClr val="FFDF79"/>
                </a:gs>
                <a:gs pos="100000">
                  <a:srgbClr val="F1FAFA"/>
                </a:gs>
              </a:gsLst>
              <a:lin ang="0" scaled="1"/>
            </a:gradFill>
            <a:ln w="25400" cap="flat">
              <a:solidFill>
                <a:srgbClr val="6F949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t-IT"/>
            </a:p>
          </p:txBody>
        </p:sp>
        <p:sp>
          <p:nvSpPr>
            <p:cNvPr id="2067" name="Rectangle 19"/>
            <p:cNvSpPr>
              <a:spLocks/>
            </p:cNvSpPr>
            <p:nvPr/>
          </p:nvSpPr>
          <p:spPr bwMode="auto">
            <a:xfrm>
              <a:off x="211" y="14"/>
              <a:ext cx="2559" cy="195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200">
                  <a:latin typeface="Arial" charset="0"/>
                  <a:cs typeface="Arial" charset="0"/>
                  <a:sym typeface="Arial" charset="0"/>
                </a:rPr>
                <a:t>Mac OS X Leopard (10.5)</a:t>
              </a:r>
            </a:p>
          </p:txBody>
        </p:sp>
      </p:grpSp>
      <p:pic>
        <p:nvPicPr>
          <p:cNvPr id="2068" name="Picture 20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9375" y="2986088"/>
            <a:ext cx="241300" cy="3048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069" name="Rectangle 21"/>
          <p:cNvSpPr>
            <a:spLocks/>
          </p:cNvSpPr>
          <p:nvPr/>
        </p:nvSpPr>
        <p:spPr bwMode="auto">
          <a:xfrm>
            <a:off x="1143000" y="4143375"/>
            <a:ext cx="1870075" cy="500063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304800" indent="-304800">
              <a:spcBef>
                <a:spcPts val="475"/>
              </a:spcBef>
            </a:pPr>
            <a:r>
              <a:rPr lang="en-US" sz="2000">
                <a:latin typeface="Arial" charset="0"/>
                <a:cs typeface="Arial" charset="0"/>
                <a:sym typeface="Arial" charset="0"/>
              </a:rPr>
              <a:t>Today</a:t>
            </a:r>
          </a:p>
        </p:txBody>
      </p:sp>
      <p:sp>
        <p:nvSpPr>
          <p:cNvPr id="2070" name="Rectangle 22"/>
          <p:cNvSpPr>
            <a:spLocks/>
          </p:cNvSpPr>
          <p:nvPr/>
        </p:nvSpPr>
        <p:spPr bwMode="auto">
          <a:xfrm>
            <a:off x="2928938" y="4143375"/>
            <a:ext cx="1870075" cy="500063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304800" indent="-304800">
              <a:spcBef>
                <a:spcPts val="475"/>
              </a:spcBef>
            </a:pPr>
            <a:r>
              <a:rPr lang="en-US" sz="2000">
                <a:latin typeface="Arial" charset="0"/>
                <a:cs typeface="Arial" charset="0"/>
                <a:sym typeface="Arial" charset="0"/>
              </a:rPr>
              <a:t>Q2 2009</a:t>
            </a:r>
          </a:p>
        </p:txBody>
      </p:sp>
      <p:sp>
        <p:nvSpPr>
          <p:cNvPr id="2071" name="Rectangle 23"/>
          <p:cNvSpPr>
            <a:spLocks/>
          </p:cNvSpPr>
          <p:nvPr/>
        </p:nvSpPr>
        <p:spPr bwMode="auto">
          <a:xfrm>
            <a:off x="4714875" y="4143375"/>
            <a:ext cx="1870075" cy="500063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304800" indent="-304800">
              <a:spcBef>
                <a:spcPts val="475"/>
              </a:spcBef>
            </a:pPr>
            <a:r>
              <a:rPr lang="en-US" sz="2000">
                <a:latin typeface="Arial" charset="0"/>
                <a:cs typeface="Arial" charset="0"/>
                <a:sym typeface="Arial" charset="0"/>
              </a:rPr>
              <a:t>Q3 2009</a:t>
            </a:r>
          </a:p>
        </p:txBody>
      </p:sp>
      <p:pic>
        <p:nvPicPr>
          <p:cNvPr id="2072" name="Picture 2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1613" y="3843338"/>
            <a:ext cx="266700" cy="2286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073" name="Rectangle 25"/>
          <p:cNvSpPr>
            <a:spLocks/>
          </p:cNvSpPr>
          <p:nvPr/>
        </p:nvSpPr>
        <p:spPr bwMode="auto">
          <a:xfrm rot="-5400000">
            <a:off x="3759994" y="4526757"/>
            <a:ext cx="192087" cy="63500"/>
          </a:xfrm>
          <a:prstGeom prst="rect">
            <a:avLst/>
          </a:prstGeom>
          <a:solidFill>
            <a:srgbClr val="9FCFCF"/>
          </a:solidFill>
          <a:ln w="25400" cap="flat">
            <a:solidFill>
              <a:srgbClr val="6F94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2074" name="Rectangle 26"/>
          <p:cNvSpPr>
            <a:spLocks/>
          </p:cNvSpPr>
          <p:nvPr/>
        </p:nvSpPr>
        <p:spPr bwMode="auto">
          <a:xfrm rot="-5400000">
            <a:off x="1974056" y="4526757"/>
            <a:ext cx="192087" cy="63500"/>
          </a:xfrm>
          <a:prstGeom prst="rect">
            <a:avLst/>
          </a:prstGeom>
          <a:solidFill>
            <a:srgbClr val="9FCFCF"/>
          </a:solidFill>
          <a:ln w="25400" cap="flat">
            <a:solidFill>
              <a:srgbClr val="6F94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2075" name="Rectangle 27"/>
          <p:cNvSpPr>
            <a:spLocks/>
          </p:cNvSpPr>
          <p:nvPr/>
        </p:nvSpPr>
        <p:spPr bwMode="auto">
          <a:xfrm rot="-5400000">
            <a:off x="7331869" y="4526757"/>
            <a:ext cx="192087" cy="63500"/>
          </a:xfrm>
          <a:prstGeom prst="rect">
            <a:avLst/>
          </a:prstGeom>
          <a:solidFill>
            <a:srgbClr val="9FCFCF"/>
          </a:solidFill>
          <a:ln w="25400" cap="flat">
            <a:solidFill>
              <a:srgbClr val="6F94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2076" name="Rectangle 28"/>
          <p:cNvSpPr>
            <a:spLocks/>
          </p:cNvSpPr>
          <p:nvPr/>
        </p:nvSpPr>
        <p:spPr bwMode="auto">
          <a:xfrm rot="-5400000">
            <a:off x="5545931" y="4526757"/>
            <a:ext cx="192087" cy="63500"/>
          </a:xfrm>
          <a:prstGeom prst="rect">
            <a:avLst/>
          </a:prstGeom>
          <a:solidFill>
            <a:srgbClr val="9FCFCF"/>
          </a:solidFill>
          <a:ln w="25400" cap="flat">
            <a:solidFill>
              <a:srgbClr val="6F94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2077" name="AutoShape 29"/>
          <p:cNvSpPr>
            <a:spLocks/>
          </p:cNvSpPr>
          <p:nvPr/>
        </p:nvSpPr>
        <p:spPr bwMode="auto">
          <a:xfrm>
            <a:off x="1319213" y="4498975"/>
            <a:ext cx="6896100" cy="215900"/>
          </a:xfrm>
          <a:prstGeom prst="rightArrow">
            <a:avLst>
              <a:gd name="adj1" fmla="val 50000"/>
              <a:gd name="adj2" fmla="val 49686"/>
            </a:avLst>
          </a:prstGeom>
          <a:solidFill>
            <a:srgbClr val="9FCFCF"/>
          </a:solidFill>
          <a:ln w="25400" cap="flat">
            <a:solidFill>
              <a:srgbClr val="6F94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2078" name="Rectangle 30"/>
          <p:cNvSpPr>
            <a:spLocks/>
          </p:cNvSpPr>
          <p:nvPr/>
        </p:nvSpPr>
        <p:spPr bwMode="auto">
          <a:xfrm>
            <a:off x="3859213" y="4992688"/>
            <a:ext cx="2209800" cy="355600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ysDot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304800" indent="-304800" algn="l">
              <a:spcBef>
                <a:spcPts val="325"/>
              </a:spcBef>
            </a:pPr>
            <a:r>
              <a:rPr lang="en-US" sz="1400">
                <a:latin typeface="Arial" charset="0"/>
                <a:cs typeface="Arial" charset="0"/>
                <a:sym typeface="Arial" charset="0"/>
              </a:rPr>
              <a:t>Launch of RCS Corporate</a:t>
            </a:r>
          </a:p>
        </p:txBody>
      </p:sp>
      <p:pic>
        <p:nvPicPr>
          <p:cNvPr id="2079" name="Picture 3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3200" y="3467100"/>
            <a:ext cx="266700" cy="2286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080" name="Rectangle 32"/>
          <p:cNvSpPr>
            <a:spLocks/>
          </p:cNvSpPr>
          <p:nvPr/>
        </p:nvSpPr>
        <p:spPr bwMode="auto">
          <a:xfrm>
            <a:off x="6477000" y="4152900"/>
            <a:ext cx="1870075" cy="500063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342900" indent="-342900">
              <a:spcBef>
                <a:spcPts val="475"/>
              </a:spcBef>
            </a:pPr>
            <a:r>
              <a:rPr lang="en-US" sz="2000">
                <a:latin typeface="Arial" charset="0"/>
                <a:cs typeface="Arial" charset="0"/>
                <a:sym typeface="Arial" charset="0"/>
              </a:rPr>
              <a:t>Q4 2009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3822700" y="2578100"/>
            <a:ext cx="4419600" cy="368300"/>
            <a:chOff x="0" y="0"/>
            <a:chExt cx="2784" cy="232"/>
          </a:xfrm>
        </p:grpSpPr>
        <p:sp>
          <p:nvSpPr>
            <p:cNvPr id="2082" name="AutoShape 34"/>
            <p:cNvSpPr>
              <a:spLocks/>
            </p:cNvSpPr>
            <p:nvPr/>
          </p:nvSpPr>
          <p:spPr bwMode="auto">
            <a:xfrm>
              <a:off x="0" y="0"/>
              <a:ext cx="2784" cy="232"/>
            </a:xfrm>
            <a:prstGeom prst="roundRect">
              <a:avLst>
                <a:gd name="adj" fmla="val 22630"/>
              </a:avLst>
            </a:prstGeom>
            <a:gradFill rotWithShape="0">
              <a:gsLst>
                <a:gs pos="0">
                  <a:srgbClr val="FFDF79"/>
                </a:gs>
                <a:gs pos="100000">
                  <a:srgbClr val="F1FAFA"/>
                </a:gs>
              </a:gsLst>
              <a:lin ang="0" scaled="1"/>
            </a:gradFill>
            <a:ln w="25400" cap="flat">
              <a:solidFill>
                <a:srgbClr val="6F949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t-IT"/>
            </a:p>
          </p:txBody>
        </p:sp>
        <p:sp>
          <p:nvSpPr>
            <p:cNvPr id="2083" name="Rectangle 35"/>
            <p:cNvSpPr>
              <a:spLocks/>
            </p:cNvSpPr>
            <p:nvPr/>
          </p:nvSpPr>
          <p:spPr bwMode="auto">
            <a:xfrm>
              <a:off x="218" y="16"/>
              <a:ext cx="2552" cy="199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l"/>
              <a:r>
                <a:rPr lang="en-US" sz="1200">
                  <a:latin typeface="Arial" charset="0"/>
                  <a:cs typeface="Arial" charset="0"/>
                  <a:sym typeface="Arial" charset="0"/>
                </a:rPr>
                <a:t>iPhone 2.x</a:t>
              </a:r>
            </a:p>
          </p:txBody>
        </p:sp>
      </p:grpSp>
      <p:pic>
        <p:nvPicPr>
          <p:cNvPr id="2084" name="Picture 3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8900" y="2590800"/>
            <a:ext cx="241300" cy="3048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085" name="Line 37"/>
          <p:cNvSpPr>
            <a:spLocks noChangeShapeType="1"/>
          </p:cNvSpPr>
          <p:nvPr/>
        </p:nvSpPr>
        <p:spPr bwMode="auto">
          <a:xfrm>
            <a:off x="5429256" y="4500570"/>
            <a:ext cx="0" cy="579437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2086" name="Rectangle 38"/>
          <p:cNvSpPr>
            <a:spLocks/>
          </p:cNvSpPr>
          <p:nvPr/>
        </p:nvSpPr>
        <p:spPr bwMode="auto">
          <a:xfrm>
            <a:off x="5992813" y="1684338"/>
            <a:ext cx="2236787" cy="20955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Symbian</a:t>
            </a:r>
          </a:p>
          <a:p>
            <a:pPr algn="l"/>
            <a:endParaRPr lang="en-US" sz="1800">
              <a:solidFill>
                <a:srgbClr val="FFFFFF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2087" name="Picture 39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13400" y="1638300"/>
            <a:ext cx="368300" cy="342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088" name="AutoShape 40"/>
          <p:cNvSpPr>
            <a:spLocks/>
          </p:cNvSpPr>
          <p:nvPr/>
        </p:nvSpPr>
        <p:spPr bwMode="auto">
          <a:xfrm>
            <a:off x="3841750" y="2079625"/>
            <a:ext cx="4394200" cy="419100"/>
          </a:xfrm>
          <a:prstGeom prst="roundRect">
            <a:avLst>
              <a:gd name="adj" fmla="val 19884"/>
            </a:avLst>
          </a:prstGeom>
          <a:solidFill>
            <a:srgbClr val="FFFFFF"/>
          </a:solidFill>
          <a:ln w="25400" cap="flat">
            <a:solidFill>
              <a:srgbClr val="6F94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2089" name="Rectangle 41"/>
          <p:cNvSpPr>
            <a:spLocks/>
          </p:cNvSpPr>
          <p:nvPr/>
        </p:nvSpPr>
        <p:spPr bwMode="auto">
          <a:xfrm>
            <a:off x="4305300" y="2146300"/>
            <a:ext cx="3822700" cy="317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/>
            <a:r>
              <a:rPr lang="en-US" sz="1200">
                <a:latin typeface="Arial" charset="0"/>
                <a:cs typeface="Arial" charset="0"/>
                <a:sym typeface="Arial" charset="0"/>
              </a:rPr>
              <a:t>Injection Proxy Appliance</a:t>
            </a:r>
          </a:p>
        </p:txBody>
      </p:sp>
      <p:pic>
        <p:nvPicPr>
          <p:cNvPr id="2090" name="Picture 4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73500" y="2159000"/>
            <a:ext cx="419100" cy="2794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51FB7-F878-4A96-82F2-0A66BD05778C}" type="slidenum">
              <a:rPr lang="en-US"/>
              <a:pPr/>
              <a:t>15</a:t>
            </a:fld>
            <a:endParaRPr lang="en-US"/>
          </a:p>
        </p:txBody>
      </p:sp>
      <p:sp>
        <p:nvSpPr>
          <p:cNvPr id="3073" name="Line 1"/>
          <p:cNvSpPr>
            <a:spLocks noChangeShapeType="1"/>
          </p:cNvSpPr>
          <p:nvPr/>
        </p:nvSpPr>
        <p:spPr bwMode="auto">
          <a:xfrm rot="10800000" flipH="1">
            <a:off x="1331913" y="404813"/>
            <a:ext cx="0" cy="115252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3074" name="Oval 2"/>
          <p:cNvSpPr>
            <a:spLocks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3075" name="Oval 3"/>
          <p:cNvSpPr>
            <a:spLocks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rgbClr val="99CCCC"/>
          </a:solidFill>
          <a:ln w="952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3076" name="Oval 4"/>
          <p:cNvSpPr>
            <a:spLocks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rgbClr val="CCCCCC"/>
          </a:solidFill>
          <a:ln w="9525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684213" y="6165850"/>
            <a:ext cx="7775575" cy="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3078" name="Rectangle 6"/>
          <p:cNvSpPr>
            <a:spLocks/>
          </p:cNvSpPr>
          <p:nvPr/>
        </p:nvSpPr>
        <p:spPr bwMode="auto">
          <a:xfrm>
            <a:off x="6248400" y="0"/>
            <a:ext cx="2908300" cy="2159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000" u="sng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CONFIDENTIAL</a:t>
            </a:r>
          </a:p>
        </p:txBody>
      </p:sp>
      <p:sp>
        <p:nvSpPr>
          <p:cNvPr id="3079" name="Rectangle 7"/>
          <p:cNvSpPr>
            <a:spLocks/>
          </p:cNvSpPr>
          <p:nvPr/>
        </p:nvSpPr>
        <p:spPr bwMode="auto">
          <a:xfrm>
            <a:off x="3189288" y="6248400"/>
            <a:ext cx="2908300" cy="355600"/>
          </a:xfrm>
          <a:prstGeom prst="rect">
            <a:avLst/>
          </a:prstGeom>
          <a:noFill/>
          <a:ln w="9525" cap="flat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© Hacking Team</a:t>
            </a:r>
          </a:p>
          <a:p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All Rights Reserved</a:t>
            </a:r>
          </a:p>
        </p:txBody>
      </p:sp>
      <p:sp>
        <p:nvSpPr>
          <p:cNvPr id="3080" name="AutoShape 8"/>
          <p:cNvSpPr>
            <a:spLocks/>
          </p:cNvSpPr>
          <p:nvPr/>
        </p:nvSpPr>
        <p:spPr bwMode="auto">
          <a:xfrm>
            <a:off x="5584825" y="2601913"/>
            <a:ext cx="2679700" cy="406400"/>
          </a:xfrm>
          <a:prstGeom prst="roundRect">
            <a:avLst>
              <a:gd name="adj" fmla="val 20505"/>
            </a:avLst>
          </a:prstGeom>
          <a:gradFill rotWithShape="0">
            <a:gsLst>
              <a:gs pos="0">
                <a:srgbClr val="FFCCCC"/>
              </a:gs>
              <a:gs pos="100000">
                <a:srgbClr val="F1FAFA"/>
              </a:gs>
            </a:gsLst>
            <a:lin ang="0" scaled="1"/>
          </a:gradFill>
          <a:ln w="25400" cap="flat">
            <a:solidFill>
              <a:srgbClr val="6F94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ln/>
        </p:spPr>
        <p:txBody>
          <a:bodyPr/>
          <a:lstStyle/>
          <a:p>
            <a:r>
              <a:rPr lang="en-US" sz="3700"/>
              <a:t>Clear technology &amp; product roadmap to market dominance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016125" y="4829175"/>
            <a:ext cx="6235700" cy="381000"/>
            <a:chOff x="0" y="0"/>
            <a:chExt cx="3928" cy="240"/>
          </a:xfrm>
        </p:grpSpPr>
        <p:sp>
          <p:nvSpPr>
            <p:cNvPr id="3083" name="AutoShape 11"/>
            <p:cNvSpPr>
              <a:spLocks/>
            </p:cNvSpPr>
            <p:nvPr/>
          </p:nvSpPr>
          <p:spPr bwMode="auto">
            <a:xfrm>
              <a:off x="0" y="0"/>
              <a:ext cx="3928" cy="240"/>
            </a:xfrm>
            <a:prstGeom prst="roundRect">
              <a:avLst>
                <a:gd name="adj" fmla="val 21875"/>
              </a:avLst>
            </a:prstGeom>
            <a:gradFill rotWithShape="0">
              <a:gsLst>
                <a:gs pos="0">
                  <a:srgbClr val="00B050"/>
                </a:gs>
                <a:gs pos="100000">
                  <a:srgbClr val="F1FAFA"/>
                </a:gs>
              </a:gsLst>
              <a:lin ang="0" scaled="1"/>
            </a:gradFill>
            <a:ln w="25400" cap="flat">
              <a:solidFill>
                <a:srgbClr val="6F949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t-IT"/>
            </a:p>
          </p:txBody>
        </p:sp>
        <p:sp>
          <p:nvSpPr>
            <p:cNvPr id="3084" name="Rectangle 12"/>
            <p:cNvSpPr>
              <a:spLocks/>
            </p:cNvSpPr>
            <p:nvPr/>
          </p:nvSpPr>
          <p:spPr bwMode="auto">
            <a:xfrm>
              <a:off x="267" y="35"/>
              <a:ext cx="3646" cy="1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200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Windows 7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014538" y="4510088"/>
            <a:ext cx="6237287" cy="292100"/>
            <a:chOff x="0" y="0"/>
            <a:chExt cx="3928" cy="184"/>
          </a:xfrm>
        </p:grpSpPr>
        <p:sp>
          <p:nvSpPr>
            <p:cNvPr id="3086" name="AutoShape 14"/>
            <p:cNvSpPr>
              <a:spLocks/>
            </p:cNvSpPr>
            <p:nvPr/>
          </p:nvSpPr>
          <p:spPr bwMode="auto">
            <a:xfrm>
              <a:off x="0" y="0"/>
              <a:ext cx="3928" cy="184"/>
            </a:xfrm>
            <a:prstGeom prst="roundRect">
              <a:avLst>
                <a:gd name="adj" fmla="val 16301"/>
              </a:avLst>
            </a:prstGeom>
            <a:gradFill rotWithShape="0">
              <a:gsLst>
                <a:gs pos="0">
                  <a:srgbClr val="00B050"/>
                </a:gs>
                <a:gs pos="100000">
                  <a:srgbClr val="F1FAFA"/>
                </a:gs>
              </a:gsLst>
              <a:lin ang="0" scaled="1"/>
            </a:gradFill>
            <a:ln w="25400" cap="flat">
              <a:solidFill>
                <a:srgbClr val="6F949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t-IT"/>
            </a:p>
          </p:txBody>
        </p:sp>
        <p:sp>
          <p:nvSpPr>
            <p:cNvPr id="3087" name="Rectangle 15"/>
            <p:cNvSpPr>
              <a:spLocks/>
            </p:cNvSpPr>
            <p:nvPr/>
          </p:nvSpPr>
          <p:spPr bwMode="auto">
            <a:xfrm>
              <a:off x="259" y="8"/>
              <a:ext cx="3661" cy="168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200" dirty="0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Windows </a:t>
              </a:r>
              <a:r>
                <a:rPr lang="en-US" sz="1200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Mobile 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  <a:cs typeface="Arial" charset="0"/>
                  <a:sym typeface="Arial" charset="0"/>
                </a:rPr>
                <a:t>6.5 &amp; 7</a:t>
              </a:r>
              <a:endParaRPr lang="en-US" sz="1200" dirty="0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016125" y="4052888"/>
            <a:ext cx="6235700" cy="355600"/>
            <a:chOff x="0" y="0"/>
            <a:chExt cx="3927" cy="224"/>
          </a:xfrm>
        </p:grpSpPr>
        <p:sp>
          <p:nvSpPr>
            <p:cNvPr id="3089" name="AutoShape 17"/>
            <p:cNvSpPr>
              <a:spLocks/>
            </p:cNvSpPr>
            <p:nvPr/>
          </p:nvSpPr>
          <p:spPr bwMode="auto">
            <a:xfrm>
              <a:off x="0" y="0"/>
              <a:ext cx="3927" cy="224"/>
            </a:xfrm>
            <a:prstGeom prst="roundRect">
              <a:avLst>
                <a:gd name="adj" fmla="val 23435"/>
              </a:avLst>
            </a:prstGeom>
            <a:gradFill rotWithShape="0">
              <a:gsLst>
                <a:gs pos="0">
                  <a:srgbClr val="FFDF79"/>
                </a:gs>
                <a:gs pos="100000">
                  <a:srgbClr val="F1FAFA"/>
                </a:gs>
              </a:gsLst>
              <a:lin ang="0" scaled="1"/>
            </a:gradFill>
            <a:ln w="25400" cap="flat">
              <a:solidFill>
                <a:srgbClr val="6F949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t-IT"/>
            </a:p>
          </p:txBody>
        </p:sp>
        <p:sp>
          <p:nvSpPr>
            <p:cNvPr id="3090" name="Rectangle 18"/>
            <p:cNvSpPr>
              <a:spLocks/>
            </p:cNvSpPr>
            <p:nvPr/>
          </p:nvSpPr>
          <p:spPr bwMode="auto">
            <a:xfrm>
              <a:off x="277" y="14"/>
              <a:ext cx="3610" cy="195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200">
                  <a:latin typeface="Arial" charset="0"/>
                  <a:cs typeface="Arial" charset="0"/>
                  <a:sym typeface="Arial" charset="0"/>
                </a:rPr>
                <a:t>Mac OS X Snow Leopard (10.6)</a:t>
              </a:r>
            </a:p>
          </p:txBody>
        </p:sp>
      </p:grpSp>
      <p:pic>
        <p:nvPicPr>
          <p:cNvPr id="3091" name="Picture 19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1375" y="4065588"/>
            <a:ext cx="241300" cy="3048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092" name="AutoShape 20"/>
          <p:cNvSpPr>
            <a:spLocks/>
          </p:cNvSpPr>
          <p:nvPr/>
        </p:nvSpPr>
        <p:spPr bwMode="auto">
          <a:xfrm>
            <a:off x="3803650" y="3121025"/>
            <a:ext cx="4445000" cy="419100"/>
          </a:xfrm>
          <a:prstGeom prst="roundRect">
            <a:avLst>
              <a:gd name="adj" fmla="val 19884"/>
            </a:avLst>
          </a:prstGeom>
          <a:solidFill>
            <a:srgbClr val="FFFFFF"/>
          </a:solidFill>
          <a:ln w="25400" cap="flat">
            <a:solidFill>
              <a:srgbClr val="6F94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it-IT"/>
          </a:p>
        </p:txBody>
      </p:sp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8263" y="3184525"/>
            <a:ext cx="1384300" cy="296863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3094" name="Rectangle 22"/>
          <p:cNvSpPr>
            <a:spLocks/>
          </p:cNvSpPr>
          <p:nvPr/>
        </p:nvSpPr>
        <p:spPr bwMode="auto">
          <a:xfrm>
            <a:off x="1143000" y="5210175"/>
            <a:ext cx="1870075" cy="500063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304800" indent="-304800">
              <a:spcBef>
                <a:spcPts val="475"/>
              </a:spcBef>
            </a:pPr>
            <a:r>
              <a:rPr lang="en-US" sz="2000">
                <a:latin typeface="Arial" charset="0"/>
                <a:cs typeface="Arial" charset="0"/>
                <a:sym typeface="Arial" charset="0"/>
              </a:rPr>
              <a:t>Q1 2010</a:t>
            </a:r>
          </a:p>
        </p:txBody>
      </p:sp>
      <p:sp>
        <p:nvSpPr>
          <p:cNvPr id="3095" name="Rectangle 23"/>
          <p:cNvSpPr>
            <a:spLocks/>
          </p:cNvSpPr>
          <p:nvPr/>
        </p:nvSpPr>
        <p:spPr bwMode="auto">
          <a:xfrm>
            <a:off x="2928938" y="5210175"/>
            <a:ext cx="1870075" cy="500063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304800" indent="-304800">
              <a:spcBef>
                <a:spcPts val="475"/>
              </a:spcBef>
            </a:pPr>
            <a:r>
              <a:rPr lang="en-US" sz="2000">
                <a:latin typeface="Arial" charset="0"/>
                <a:cs typeface="Arial" charset="0"/>
                <a:sym typeface="Arial" charset="0"/>
              </a:rPr>
              <a:t>Q2 2010</a:t>
            </a:r>
          </a:p>
        </p:txBody>
      </p:sp>
      <p:sp>
        <p:nvSpPr>
          <p:cNvPr id="3096" name="Rectangle 24"/>
          <p:cNvSpPr>
            <a:spLocks/>
          </p:cNvSpPr>
          <p:nvPr/>
        </p:nvSpPr>
        <p:spPr bwMode="auto">
          <a:xfrm>
            <a:off x="4714875" y="5210175"/>
            <a:ext cx="1870075" cy="500063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304800" indent="-304800">
              <a:spcBef>
                <a:spcPts val="475"/>
              </a:spcBef>
            </a:pPr>
            <a:r>
              <a:rPr lang="en-US" sz="2000">
                <a:latin typeface="Arial" charset="0"/>
                <a:cs typeface="Arial" charset="0"/>
                <a:sym typeface="Arial" charset="0"/>
              </a:rPr>
              <a:t>Q3 2010</a:t>
            </a:r>
          </a:p>
        </p:txBody>
      </p:sp>
      <p:pic>
        <p:nvPicPr>
          <p:cNvPr id="3097" name="Picture 2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3913" y="4910138"/>
            <a:ext cx="266700" cy="2286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098" name="Rectangle 26"/>
          <p:cNvSpPr>
            <a:spLocks/>
          </p:cNvSpPr>
          <p:nvPr/>
        </p:nvSpPr>
        <p:spPr bwMode="auto">
          <a:xfrm rot="-5400000">
            <a:off x="3759994" y="5593557"/>
            <a:ext cx="192087" cy="63500"/>
          </a:xfrm>
          <a:prstGeom prst="rect">
            <a:avLst/>
          </a:prstGeom>
          <a:solidFill>
            <a:srgbClr val="9FCFCF"/>
          </a:solidFill>
          <a:ln w="25400" cap="flat">
            <a:solidFill>
              <a:srgbClr val="6F94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3099" name="Rectangle 27"/>
          <p:cNvSpPr>
            <a:spLocks/>
          </p:cNvSpPr>
          <p:nvPr/>
        </p:nvSpPr>
        <p:spPr bwMode="auto">
          <a:xfrm rot="-5400000">
            <a:off x="1974056" y="5593557"/>
            <a:ext cx="192087" cy="63500"/>
          </a:xfrm>
          <a:prstGeom prst="rect">
            <a:avLst/>
          </a:prstGeom>
          <a:solidFill>
            <a:srgbClr val="9FCFCF"/>
          </a:solidFill>
          <a:ln w="25400" cap="flat">
            <a:solidFill>
              <a:srgbClr val="6F94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3100" name="Rectangle 28"/>
          <p:cNvSpPr>
            <a:spLocks/>
          </p:cNvSpPr>
          <p:nvPr/>
        </p:nvSpPr>
        <p:spPr bwMode="auto">
          <a:xfrm rot="-5400000">
            <a:off x="7331869" y="5593557"/>
            <a:ext cx="192087" cy="63500"/>
          </a:xfrm>
          <a:prstGeom prst="rect">
            <a:avLst/>
          </a:prstGeom>
          <a:solidFill>
            <a:srgbClr val="9FCFCF"/>
          </a:solidFill>
          <a:ln w="25400" cap="flat">
            <a:solidFill>
              <a:srgbClr val="6F94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3101" name="Rectangle 29"/>
          <p:cNvSpPr>
            <a:spLocks/>
          </p:cNvSpPr>
          <p:nvPr/>
        </p:nvSpPr>
        <p:spPr bwMode="auto">
          <a:xfrm rot="-5400000">
            <a:off x="5545931" y="5593557"/>
            <a:ext cx="192087" cy="63500"/>
          </a:xfrm>
          <a:prstGeom prst="rect">
            <a:avLst/>
          </a:prstGeom>
          <a:solidFill>
            <a:srgbClr val="9FCFCF"/>
          </a:solidFill>
          <a:ln w="25400" cap="flat">
            <a:solidFill>
              <a:srgbClr val="6F94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3102" name="AutoShape 30"/>
          <p:cNvSpPr>
            <a:spLocks/>
          </p:cNvSpPr>
          <p:nvPr/>
        </p:nvSpPr>
        <p:spPr bwMode="auto">
          <a:xfrm>
            <a:off x="1319213" y="5565775"/>
            <a:ext cx="6896100" cy="215900"/>
          </a:xfrm>
          <a:prstGeom prst="rightArrow">
            <a:avLst>
              <a:gd name="adj1" fmla="val 50000"/>
              <a:gd name="adj2" fmla="val 49686"/>
            </a:avLst>
          </a:prstGeom>
          <a:solidFill>
            <a:srgbClr val="9FCFCF"/>
          </a:solidFill>
          <a:ln w="25400" cap="flat">
            <a:solidFill>
              <a:srgbClr val="6F94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it-IT"/>
          </a:p>
        </p:txBody>
      </p:sp>
      <p:pic>
        <p:nvPicPr>
          <p:cNvPr id="3103" name="Picture 31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5500" y="4533900"/>
            <a:ext cx="266700" cy="2286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104" name="Rectangle 32"/>
          <p:cNvSpPr>
            <a:spLocks/>
          </p:cNvSpPr>
          <p:nvPr/>
        </p:nvSpPr>
        <p:spPr bwMode="auto">
          <a:xfrm>
            <a:off x="6477000" y="5219700"/>
            <a:ext cx="1870075" cy="500063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342900" indent="-342900">
              <a:spcBef>
                <a:spcPts val="475"/>
              </a:spcBef>
            </a:pPr>
            <a:r>
              <a:rPr lang="en-US" sz="2000">
                <a:latin typeface="Arial" charset="0"/>
                <a:cs typeface="Arial" charset="0"/>
                <a:sym typeface="Arial" charset="0"/>
              </a:rPr>
              <a:t>Q4 2010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019300" y="3644900"/>
            <a:ext cx="6235700" cy="368300"/>
            <a:chOff x="0" y="0"/>
            <a:chExt cx="3928" cy="232"/>
          </a:xfrm>
        </p:grpSpPr>
        <p:sp>
          <p:nvSpPr>
            <p:cNvPr id="3106" name="AutoShape 34"/>
            <p:cNvSpPr>
              <a:spLocks/>
            </p:cNvSpPr>
            <p:nvPr/>
          </p:nvSpPr>
          <p:spPr bwMode="auto">
            <a:xfrm>
              <a:off x="0" y="0"/>
              <a:ext cx="3928" cy="232"/>
            </a:xfrm>
            <a:prstGeom prst="roundRect">
              <a:avLst>
                <a:gd name="adj" fmla="val 22630"/>
              </a:avLst>
            </a:prstGeom>
            <a:gradFill rotWithShape="0">
              <a:gsLst>
                <a:gs pos="0">
                  <a:srgbClr val="FFDF79"/>
                </a:gs>
                <a:gs pos="100000">
                  <a:srgbClr val="F1FAFA"/>
                </a:gs>
              </a:gsLst>
              <a:lin ang="0" scaled="1"/>
            </a:gradFill>
            <a:ln w="25400" cap="flat">
              <a:solidFill>
                <a:srgbClr val="6F949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it-IT"/>
            </a:p>
          </p:txBody>
        </p:sp>
        <p:sp>
          <p:nvSpPr>
            <p:cNvPr id="3107" name="Rectangle 35"/>
            <p:cNvSpPr>
              <a:spLocks/>
            </p:cNvSpPr>
            <p:nvPr/>
          </p:nvSpPr>
          <p:spPr bwMode="auto">
            <a:xfrm>
              <a:off x="279" y="16"/>
              <a:ext cx="3601" cy="199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l"/>
              <a:r>
                <a:rPr lang="en-US" sz="1200">
                  <a:latin typeface="Arial" charset="0"/>
                  <a:cs typeface="Arial" charset="0"/>
                  <a:sym typeface="Arial" charset="0"/>
                </a:rPr>
                <a:t>iPhone 3.x</a:t>
              </a:r>
            </a:p>
          </p:txBody>
        </p:sp>
      </p:grpSp>
      <p:pic>
        <p:nvPicPr>
          <p:cNvPr id="3108" name="Picture 3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8200" y="3670300"/>
            <a:ext cx="241300" cy="3048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109" name="Picture 37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14988" y="2622550"/>
            <a:ext cx="304800" cy="3683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110" name="AutoShape 38"/>
          <p:cNvSpPr>
            <a:spLocks/>
          </p:cNvSpPr>
          <p:nvPr/>
        </p:nvSpPr>
        <p:spPr bwMode="auto">
          <a:xfrm>
            <a:off x="5588000" y="2171700"/>
            <a:ext cx="2679700" cy="406400"/>
          </a:xfrm>
          <a:prstGeom prst="roundRect">
            <a:avLst>
              <a:gd name="adj" fmla="val 20505"/>
            </a:avLst>
          </a:prstGeom>
          <a:gradFill rotWithShape="0">
            <a:gsLst>
              <a:gs pos="0">
                <a:srgbClr val="FFCCCC"/>
              </a:gs>
              <a:gs pos="100000">
                <a:srgbClr val="F1FAFA"/>
              </a:gs>
            </a:gsLst>
            <a:lin ang="0" scaled="1"/>
          </a:gradFill>
          <a:ln w="25400" cap="flat">
            <a:solidFill>
              <a:srgbClr val="6F94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it-IT"/>
          </a:p>
        </p:txBody>
      </p:sp>
      <p:pic>
        <p:nvPicPr>
          <p:cNvPr id="3111" name="Picture 39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07100" y="2273300"/>
            <a:ext cx="1308100" cy="1778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112" name="Picture 40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51500" y="2222500"/>
            <a:ext cx="241300" cy="2921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113" name="Rectangle 41"/>
          <p:cNvSpPr>
            <a:spLocks/>
          </p:cNvSpPr>
          <p:nvPr/>
        </p:nvSpPr>
        <p:spPr bwMode="auto">
          <a:xfrm>
            <a:off x="6000750" y="2684463"/>
            <a:ext cx="2133600" cy="254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Linux 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C1754-F67F-41F5-8764-F3A112EE9D08}" type="slidenum">
              <a:rPr lang="it-IT" smtClean="0"/>
              <a:pPr>
                <a:defRPr/>
              </a:pPr>
              <a:t>16</a:t>
            </a:fld>
            <a:endParaRPr lang="it-IT" smtClean="0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33600" y="2016125"/>
            <a:ext cx="6477000" cy="1752600"/>
          </a:xfrm>
        </p:spPr>
        <p:txBody>
          <a:bodyPr/>
          <a:lstStyle/>
          <a:p>
            <a:pPr eaLnBrk="1" hangingPunct="1"/>
            <a:r>
              <a:rPr lang="en-GB" sz="4800" dirty="0" smtClean="0"/>
              <a:t>System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© Hacking Team</a:t>
            </a:r>
          </a:p>
          <a:p>
            <a:pPr>
              <a:defRPr/>
            </a:pPr>
            <a:r>
              <a:rPr lang="en-US"/>
              <a:t>All Rights Reserved</a:t>
            </a:r>
            <a:endParaRPr lang="it-IT"/>
          </a:p>
        </p:txBody>
      </p:sp>
      <p:sp>
        <p:nvSpPr>
          <p:cNvPr id="11267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CEC1AF-0287-440F-90B7-E3A5991696A3}" type="slidenum">
              <a:rPr lang="it-IT" smtClean="0"/>
              <a:pPr>
                <a:defRPr/>
              </a:pPr>
              <a:t>17</a:t>
            </a:fld>
            <a:endParaRPr lang="it-IT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405688" cy="1527175"/>
          </a:xfrm>
        </p:spPr>
        <p:txBody>
          <a:bodyPr/>
          <a:lstStyle/>
          <a:p>
            <a:pPr eaLnBrk="1" hangingPunct="1"/>
            <a:r>
              <a:rPr lang="en-GB" dirty="0" smtClean="0"/>
              <a:t>Invisibility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2052658"/>
            <a:ext cx="7786688" cy="43053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sz="2400" dirty="0" smtClean="0"/>
              <a:t>After the installation, Remote Control System cannot be detected by any bugged user</a:t>
            </a:r>
            <a:endParaRPr lang="en-GB" sz="1100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GB" sz="2200" dirty="0" smtClean="0"/>
              <a:t>Existing files are not modified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sz="2200" dirty="0" smtClean="0"/>
              <a:t>No new files appear on the computer’s hard disk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sz="2200" dirty="0" smtClean="0"/>
              <a:t>No new processes are executed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sz="2200" dirty="0" smtClean="0"/>
              <a:t>No new network connections are established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sz="2200" b="1" dirty="0" smtClean="0"/>
              <a:t>Antivirus, antispyware, anti-key-loggers cannot detect  our bug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sz="1800" b="1" dirty="0" smtClean="0"/>
              <a:t>E.g., Gartner Endpoint Security Magic Quadrant </a:t>
            </a:r>
          </a:p>
          <a:p>
            <a:pPr lvl="2" eaLnBrk="1" hangingPunct="1">
              <a:lnSpc>
                <a:spcPct val="90000"/>
              </a:lnSpc>
            </a:pPr>
            <a:endParaRPr lang="it-IT" sz="2000" dirty="0" smtClean="0"/>
          </a:p>
          <a:p>
            <a:pPr lvl="2" eaLnBrk="1" hangingPunct="1">
              <a:lnSpc>
                <a:spcPct val="90000"/>
              </a:lnSpc>
            </a:pPr>
            <a:endParaRPr lang="it-IT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© Hacking Team</a:t>
            </a:r>
          </a:p>
          <a:p>
            <a:pPr>
              <a:defRPr/>
            </a:pPr>
            <a:r>
              <a:rPr lang="en-US"/>
              <a:t>All Rights Reserved</a:t>
            </a:r>
            <a:endParaRPr lang="it-IT"/>
          </a:p>
        </p:txBody>
      </p:sp>
      <p:sp>
        <p:nvSpPr>
          <p:cNvPr id="12291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7771BB-DC6E-4E5A-8AF8-7A5E9BA3B5EC}" type="slidenum">
              <a:rPr lang="it-IT" smtClean="0"/>
              <a:pPr>
                <a:defRPr/>
              </a:pPr>
              <a:t>18</a:t>
            </a:fld>
            <a:endParaRPr lang="it-IT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620000" cy="1527175"/>
          </a:xfrm>
        </p:spPr>
        <p:txBody>
          <a:bodyPr/>
          <a:lstStyle/>
          <a:p>
            <a:pPr eaLnBrk="1" hangingPunct="1"/>
            <a:r>
              <a:rPr lang="en-GB" dirty="0" smtClean="0"/>
              <a:t>Flexibility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743092"/>
            <a:ext cx="7500938" cy="4114800"/>
          </a:xfrm>
        </p:spPr>
        <p:txBody>
          <a:bodyPr/>
          <a:lstStyle/>
          <a:p>
            <a:pPr lvl="1" algn="just" eaLnBrk="1" hangingPunct="1"/>
            <a:r>
              <a:rPr lang="en-GB" sz="2400" dirty="0" smtClean="0"/>
              <a:t>Goes beyond logging and monitoring </a:t>
            </a:r>
          </a:p>
          <a:p>
            <a:pPr lvl="1" algn="just" eaLnBrk="1" hangingPunct="1"/>
            <a:r>
              <a:rPr lang="en-GB" sz="2400" dirty="0" smtClean="0"/>
              <a:t>Allows performing actions on a bugged device</a:t>
            </a:r>
          </a:p>
          <a:p>
            <a:pPr lvl="2" algn="just" eaLnBrk="1" hangingPunct="1"/>
            <a:r>
              <a:rPr lang="en-GB" dirty="0" smtClean="0"/>
              <a:t>Search and view data on the hard disk</a:t>
            </a:r>
          </a:p>
          <a:p>
            <a:pPr lvl="2" algn="just" eaLnBrk="1" hangingPunct="1"/>
            <a:r>
              <a:rPr lang="en-GB" dirty="0" smtClean="0"/>
              <a:t>Execute commands remotely</a:t>
            </a:r>
          </a:p>
          <a:p>
            <a:pPr lvl="2" algn="just" eaLnBrk="1" hangingPunct="1"/>
            <a:r>
              <a:rPr lang="en-GB" dirty="0" smtClean="0"/>
              <a:t>Possibly modify hard disk contents</a:t>
            </a:r>
          </a:p>
          <a:p>
            <a:pPr lvl="2" algn="just" eaLnBrk="1" hangingPunct="1"/>
            <a:r>
              <a:rPr lang="en-GB" dirty="0" smtClean="0"/>
              <a:t>Inner logic for automated response (No human interaction required)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© Hacking Team</a:t>
            </a:r>
          </a:p>
          <a:p>
            <a:pPr>
              <a:defRPr/>
            </a:pPr>
            <a:r>
              <a:rPr lang="en-US"/>
              <a:t>All Rights Reserved</a:t>
            </a:r>
            <a:endParaRPr lang="it-IT"/>
          </a:p>
        </p:txBody>
      </p:sp>
      <p:sp>
        <p:nvSpPr>
          <p:cNvPr id="12291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7771BB-DC6E-4E5A-8AF8-7A5E9BA3B5EC}" type="slidenum">
              <a:rPr lang="it-IT" smtClean="0"/>
              <a:pPr>
                <a:defRPr/>
              </a:pPr>
              <a:t>19</a:t>
            </a:fld>
            <a:endParaRPr lang="it-IT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620000" cy="1527175"/>
          </a:xfrm>
        </p:spPr>
        <p:txBody>
          <a:bodyPr/>
          <a:lstStyle/>
          <a:p>
            <a:pPr eaLnBrk="1" hangingPunct="1"/>
            <a:r>
              <a:rPr lang="en-GB" dirty="0" smtClean="0"/>
              <a:t>Inner Logic </a:t>
            </a:r>
            <a:r>
              <a:rPr lang="en-GB" sz="2000" dirty="0" smtClean="0"/>
              <a:t>(1)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643063"/>
            <a:ext cx="7500938" cy="4114800"/>
          </a:xfrm>
        </p:spPr>
        <p:txBody>
          <a:bodyPr/>
          <a:lstStyle/>
          <a:p>
            <a:pPr lvl="1" algn="just" eaLnBrk="1" hangingPunct="1"/>
            <a:r>
              <a:rPr lang="en-GB" sz="2400" dirty="0" smtClean="0"/>
              <a:t>It is based on an Event/Action paradigm</a:t>
            </a:r>
          </a:p>
          <a:p>
            <a:pPr lvl="2" algn="just" eaLnBrk="1" hangingPunct="1"/>
            <a:r>
              <a:rPr lang="en-GB" sz="2000" dirty="0" smtClean="0"/>
              <a:t>Events:</a:t>
            </a:r>
          </a:p>
          <a:p>
            <a:pPr lvl="3" algn="just" eaLnBrk="1" hangingPunct="1"/>
            <a:r>
              <a:rPr lang="en-GB" sz="1600" dirty="0" smtClean="0"/>
              <a:t>On </a:t>
            </a:r>
            <a:r>
              <a:rPr lang="en-GB" sz="1600" dirty="0" err="1" smtClean="0"/>
              <a:t>ScreenSaver</a:t>
            </a:r>
            <a:endParaRPr lang="en-GB" sz="1600" dirty="0" smtClean="0"/>
          </a:p>
          <a:p>
            <a:pPr lvl="3" algn="just" eaLnBrk="1" hangingPunct="1"/>
            <a:r>
              <a:rPr lang="en-GB" sz="1600" dirty="0" smtClean="0"/>
              <a:t>Time based</a:t>
            </a:r>
          </a:p>
          <a:p>
            <a:pPr lvl="3" algn="just" eaLnBrk="1" hangingPunct="1"/>
            <a:r>
              <a:rPr lang="en-GB" sz="1600" dirty="0" smtClean="0"/>
              <a:t>On process execution</a:t>
            </a:r>
          </a:p>
          <a:p>
            <a:pPr lvl="3" algn="just" eaLnBrk="1" hangingPunct="1"/>
            <a:r>
              <a:rPr lang="en-GB" sz="1600" dirty="0" smtClean="0"/>
              <a:t>On SMS reception</a:t>
            </a:r>
          </a:p>
          <a:p>
            <a:pPr lvl="3" algn="just" eaLnBrk="1" hangingPunct="1"/>
            <a:r>
              <a:rPr lang="en-GB" sz="1600" dirty="0" smtClean="0"/>
              <a:t>On GPS position</a:t>
            </a:r>
          </a:p>
          <a:p>
            <a:pPr lvl="3" algn="just" eaLnBrk="1" hangingPunct="1"/>
            <a:r>
              <a:rPr lang="en-GB" sz="1600" dirty="0" smtClean="0"/>
              <a:t>...</a:t>
            </a:r>
          </a:p>
          <a:p>
            <a:pPr lvl="2" algn="just" eaLnBrk="1" hangingPunct="1"/>
            <a:r>
              <a:rPr lang="en-GB" sz="2000" dirty="0" smtClean="0"/>
              <a:t>Actions:</a:t>
            </a:r>
          </a:p>
          <a:p>
            <a:pPr lvl="3" algn="just" eaLnBrk="1" hangingPunct="1"/>
            <a:r>
              <a:rPr lang="en-GB" sz="1600" dirty="0" smtClean="0"/>
              <a:t>Synchronize</a:t>
            </a:r>
          </a:p>
          <a:p>
            <a:pPr lvl="3" algn="just" eaLnBrk="1" hangingPunct="1"/>
            <a:r>
              <a:rPr lang="en-GB" sz="1600" dirty="0" smtClean="0"/>
              <a:t>Uninstall</a:t>
            </a:r>
          </a:p>
          <a:p>
            <a:pPr lvl="3" algn="just" eaLnBrk="1" hangingPunct="1"/>
            <a:r>
              <a:rPr lang="en-GB" sz="1600" dirty="0" smtClean="0"/>
              <a:t>Start/Stop Agent</a:t>
            </a:r>
          </a:p>
          <a:p>
            <a:pPr lvl="3" algn="just" eaLnBrk="1" hangingPunct="1"/>
            <a:r>
              <a:rPr lang="en-GB" sz="1600" dirty="0" smtClean="0"/>
              <a:t>Send SMS</a:t>
            </a:r>
          </a:p>
          <a:p>
            <a:pPr lvl="3" algn="just" eaLnBrk="1" hangingPunct="1"/>
            <a:r>
              <a:rPr lang="en-GB" sz="1600" dirty="0" smtClean="0"/>
              <a:t>Execute command</a:t>
            </a:r>
          </a:p>
          <a:p>
            <a:pPr lvl="3" algn="just" eaLnBrk="1" hangingPunct="1">
              <a:buNone/>
            </a:pP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8469E6-8EED-4705-BCCD-AF99091B57C4}" type="slidenum">
              <a:rPr lang="it-IT" smtClean="0"/>
              <a:pPr>
                <a:defRPr/>
              </a:pPr>
              <a:t>2</a:t>
            </a:fld>
            <a:endParaRPr lang="it-IT" smtClean="0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33600" y="2016125"/>
            <a:ext cx="6477000" cy="1752600"/>
          </a:xfrm>
        </p:spPr>
        <p:txBody>
          <a:bodyPr/>
          <a:lstStyle/>
          <a:p>
            <a:pPr eaLnBrk="1" hangingPunct="1"/>
            <a:r>
              <a:rPr lang="en-GB" sz="4800" dirty="0" smtClean="0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© Hacking Team</a:t>
            </a:r>
          </a:p>
          <a:p>
            <a:pPr>
              <a:defRPr/>
            </a:pPr>
            <a:r>
              <a:rPr lang="en-US"/>
              <a:t>All Rights Reserved</a:t>
            </a:r>
            <a:endParaRPr lang="it-IT"/>
          </a:p>
        </p:txBody>
      </p:sp>
      <p:sp>
        <p:nvSpPr>
          <p:cNvPr id="12291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7771BB-DC6E-4E5A-8AF8-7A5E9BA3B5EC}" type="slidenum">
              <a:rPr lang="it-IT" smtClean="0"/>
              <a:pPr>
                <a:defRPr/>
              </a:pPr>
              <a:t>20</a:t>
            </a:fld>
            <a:endParaRPr lang="it-IT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620000" cy="1527175"/>
          </a:xfrm>
        </p:spPr>
        <p:txBody>
          <a:bodyPr/>
          <a:lstStyle/>
          <a:p>
            <a:pPr eaLnBrk="1" hangingPunct="1"/>
            <a:r>
              <a:rPr lang="en-GB" dirty="0" smtClean="0"/>
              <a:t>Inner Logic </a:t>
            </a:r>
            <a:r>
              <a:rPr lang="en-GB" sz="2000" dirty="0" smtClean="0"/>
              <a:t>(2)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885968"/>
            <a:ext cx="7500938" cy="4114800"/>
          </a:xfrm>
        </p:spPr>
        <p:txBody>
          <a:bodyPr/>
          <a:lstStyle/>
          <a:p>
            <a:pPr algn="just" eaLnBrk="1" hangingPunct="1"/>
            <a:r>
              <a:rPr lang="en-GB" sz="2800" dirty="0" smtClean="0"/>
              <a:t>Some examples...</a:t>
            </a:r>
          </a:p>
          <a:p>
            <a:pPr algn="just" eaLnBrk="1" hangingPunct="1">
              <a:buNone/>
            </a:pPr>
            <a:endParaRPr lang="en-GB" sz="1000" dirty="0" smtClean="0"/>
          </a:p>
          <a:p>
            <a:pPr lvl="1" algn="just" eaLnBrk="1" hangingPunct="1"/>
            <a:r>
              <a:rPr lang="en-GB" sz="2000" dirty="0" smtClean="0"/>
              <a:t>Screen saver starts -&gt; Send data</a:t>
            </a:r>
          </a:p>
          <a:p>
            <a:pPr lvl="1" algn="just" eaLnBrk="1" hangingPunct="1">
              <a:buNone/>
            </a:pPr>
            <a:endParaRPr lang="en-GB" sz="1000" dirty="0" smtClean="0"/>
          </a:p>
          <a:p>
            <a:pPr lvl="1" algn="just" eaLnBrk="1" hangingPunct="1"/>
            <a:r>
              <a:rPr lang="en-GB" sz="2000" dirty="0" smtClean="0"/>
              <a:t>SIM changes -&gt; Send SMS with SIM information</a:t>
            </a:r>
          </a:p>
          <a:p>
            <a:pPr lvl="1" algn="just" eaLnBrk="1" hangingPunct="1">
              <a:buNone/>
            </a:pPr>
            <a:endParaRPr lang="en-GB" sz="1000" dirty="0" smtClean="0"/>
          </a:p>
          <a:p>
            <a:pPr lvl="1" algn="just" eaLnBrk="1" hangingPunct="1"/>
            <a:r>
              <a:rPr lang="en-GB" sz="2000" dirty="0" smtClean="0"/>
              <a:t>Received Covert SMS -&gt; Send SMS with GPS position</a:t>
            </a:r>
          </a:p>
          <a:p>
            <a:pPr lvl="1" algn="just" eaLnBrk="1" hangingPunct="1">
              <a:buNone/>
            </a:pPr>
            <a:endParaRPr lang="en-GB" sz="1000" dirty="0" smtClean="0"/>
          </a:p>
          <a:p>
            <a:pPr lvl="1" algn="just" eaLnBrk="1" hangingPunct="1"/>
            <a:r>
              <a:rPr lang="en-GB" sz="2000" dirty="0" smtClean="0"/>
              <a:t>On GPS position -&gt; Start the Microphone capture and Send SMS with GPS position </a:t>
            </a:r>
          </a:p>
          <a:p>
            <a:pPr lvl="3" algn="just" eaLnBrk="1" hangingPunct="1">
              <a:buNone/>
            </a:pP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C1754-F67F-41F5-8764-F3A112EE9D08}" type="slidenum">
              <a:rPr lang="it-IT" smtClean="0"/>
              <a:pPr>
                <a:defRPr/>
              </a:pPr>
              <a:t>21</a:t>
            </a:fld>
            <a:endParaRPr lang="it-IT" smtClean="0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33600" y="2016125"/>
            <a:ext cx="6477000" cy="1752600"/>
          </a:xfrm>
        </p:spPr>
        <p:txBody>
          <a:bodyPr/>
          <a:lstStyle/>
          <a:p>
            <a:pPr eaLnBrk="1" hangingPunct="1"/>
            <a:r>
              <a:rPr lang="en-GB" sz="4800" dirty="0" smtClean="0"/>
              <a:t>Infection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© Hacking Team</a:t>
            </a:r>
          </a:p>
          <a:p>
            <a:pPr>
              <a:defRPr/>
            </a:pPr>
            <a:r>
              <a:rPr lang="en-US"/>
              <a:t>All Rights Reserved</a:t>
            </a:r>
            <a:endParaRPr lang="it-IT"/>
          </a:p>
        </p:txBody>
      </p:sp>
      <p:sp>
        <p:nvSpPr>
          <p:cNvPr id="13315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F2A258-2129-48E1-A29C-E2230B476F45}" type="slidenum">
              <a:rPr lang="it-IT" smtClean="0"/>
              <a:pPr>
                <a:defRPr/>
              </a:pPr>
              <a:t>22</a:t>
            </a:fld>
            <a:endParaRPr lang="it-IT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477125" cy="1527175"/>
          </a:xfrm>
        </p:spPr>
        <p:txBody>
          <a:bodyPr/>
          <a:lstStyle/>
          <a:p>
            <a:pPr eaLnBrk="1" hangingPunct="1"/>
            <a:r>
              <a:rPr lang="en-GB" dirty="0" smtClean="0"/>
              <a:t>Attack/Infection vectors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714500"/>
            <a:ext cx="7643812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GB" sz="2600" dirty="0" smtClean="0"/>
              <a:t>Remote Control System is software, not a physical device</a:t>
            </a:r>
          </a:p>
          <a:p>
            <a:pPr lvl="1" eaLnBrk="1" hangingPunct="1">
              <a:defRPr/>
            </a:pPr>
            <a:r>
              <a:rPr lang="en-GB" sz="2600" dirty="0" smtClean="0">
                <a:ea typeface="+mn-ea"/>
                <a:cs typeface="+mn-cs"/>
              </a:rPr>
              <a:t>Which can be installed </a:t>
            </a:r>
            <a:r>
              <a:rPr lang="en-GB" sz="2600" b="1" i="1" dirty="0" smtClean="0">
                <a:ea typeface="+mn-ea"/>
                <a:cs typeface="+mn-cs"/>
              </a:rPr>
              <a:t>remotely</a:t>
            </a:r>
            <a:endParaRPr lang="en-GB" dirty="0" smtClean="0"/>
          </a:p>
          <a:p>
            <a:pPr lvl="2" eaLnBrk="1" hangingPunct="1">
              <a:defRPr/>
            </a:pPr>
            <a:r>
              <a:rPr lang="en-GB" dirty="0" smtClean="0"/>
              <a:t>Computer can be bugged by means of several infection vectors</a:t>
            </a:r>
          </a:p>
          <a:p>
            <a:pPr lvl="2" eaLnBrk="1" hangingPunct="1">
              <a:defRPr/>
            </a:pPr>
            <a:r>
              <a:rPr lang="en-GB" dirty="0" smtClean="0"/>
              <a:t>Intelligence information about remote target mandatory</a:t>
            </a:r>
          </a:p>
          <a:p>
            <a:pPr lvl="1" eaLnBrk="1" hangingPunct="1">
              <a:defRPr/>
            </a:pPr>
            <a:r>
              <a:rPr lang="en-GB" dirty="0" smtClean="0"/>
              <a:t>… </a:t>
            </a:r>
            <a:r>
              <a:rPr lang="en-GB" sz="2600" dirty="0" smtClean="0">
                <a:ea typeface="+mn-ea"/>
                <a:cs typeface="+mn-cs"/>
              </a:rPr>
              <a:t>but</a:t>
            </a:r>
            <a:r>
              <a:rPr lang="en-GB" sz="2600" b="1" dirty="0" smtClean="0">
                <a:ea typeface="+mn-ea"/>
                <a:cs typeface="+mn-cs"/>
              </a:rPr>
              <a:t> </a:t>
            </a:r>
            <a:r>
              <a:rPr lang="en-GB" sz="2600" b="1" i="1" dirty="0" smtClean="0">
                <a:ea typeface="+mn-ea"/>
                <a:cs typeface="+mn-cs"/>
              </a:rPr>
              <a:t>local</a:t>
            </a:r>
            <a:r>
              <a:rPr lang="en-GB" sz="2600" b="1" dirty="0" smtClean="0">
                <a:ea typeface="+mn-ea"/>
                <a:cs typeface="+mn-cs"/>
              </a:rPr>
              <a:t> </a:t>
            </a:r>
            <a:r>
              <a:rPr lang="en-GB" sz="2600" dirty="0" smtClean="0">
                <a:ea typeface="+mn-ea"/>
                <a:cs typeface="+mn-cs"/>
              </a:rPr>
              <a:t>installation</a:t>
            </a:r>
            <a:r>
              <a:rPr lang="en-GB" sz="2600" b="1" dirty="0" smtClean="0">
                <a:ea typeface="+mn-ea"/>
                <a:cs typeface="+mn-cs"/>
              </a:rPr>
              <a:t> </a:t>
            </a:r>
            <a:r>
              <a:rPr lang="en-GB" sz="2600" dirty="0" smtClean="0">
                <a:ea typeface="+mn-ea"/>
                <a:cs typeface="+mn-cs"/>
              </a:rPr>
              <a:t>remains an option</a:t>
            </a:r>
            <a:endParaRPr lang="en-GB" sz="2200" dirty="0" smtClean="0">
              <a:ea typeface="+mn-ea"/>
              <a:cs typeface="+mn-cs"/>
            </a:endParaRPr>
          </a:p>
          <a:p>
            <a:pPr lvl="2" eaLnBrk="1" hangingPunct="1">
              <a:defRPr/>
            </a:pPr>
            <a:r>
              <a:rPr lang="en-GB" sz="2200" dirty="0" smtClean="0">
                <a:ea typeface="+mn-ea"/>
                <a:cs typeface="+mn-cs"/>
              </a:rPr>
              <a:t>Usually very effective</a:t>
            </a:r>
          </a:p>
          <a:p>
            <a:pPr lvl="2" eaLnBrk="1" hangingPunct="1">
              <a:defRPr/>
            </a:pPr>
            <a:endParaRPr lang="en-GB" sz="2200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Remote installation</a:t>
            </a:r>
          </a:p>
        </p:txBody>
      </p:sp>
      <p:sp>
        <p:nvSpPr>
          <p:cNvPr id="28675" name="Segnaposto contenuto 2"/>
          <p:cNvSpPr>
            <a:spLocks noGrp="1"/>
          </p:cNvSpPr>
          <p:nvPr>
            <p:ph idx="1"/>
          </p:nvPr>
        </p:nvSpPr>
        <p:spPr>
          <a:xfrm>
            <a:off x="1500166" y="1643050"/>
            <a:ext cx="7010400" cy="4114800"/>
          </a:xfrm>
        </p:spPr>
        <p:txBody>
          <a:bodyPr/>
          <a:lstStyle/>
          <a:p>
            <a:r>
              <a:rPr lang="en-US" dirty="0" smtClean="0"/>
              <a:t>Remote infection vectors</a:t>
            </a:r>
          </a:p>
          <a:p>
            <a:pPr lvl="1"/>
            <a:r>
              <a:rPr lang="en-US" dirty="0" smtClean="0"/>
              <a:t>Executable melting tool</a:t>
            </a:r>
          </a:p>
          <a:p>
            <a:pPr lvl="1"/>
            <a:r>
              <a:rPr lang="en-US" dirty="0" smtClean="0"/>
              <a:t>HTTP Injection Proxy</a:t>
            </a:r>
          </a:p>
          <a:p>
            <a:pPr lvl="1"/>
            <a:r>
              <a:rPr lang="en-US" dirty="0" smtClean="0"/>
              <a:t>HT Zero-day Exploits library (library is “indirectly” accessed by customer)</a:t>
            </a:r>
          </a:p>
          <a:p>
            <a:pPr lvl="1"/>
            <a:r>
              <a:rPr lang="en-US" dirty="0" smtClean="0"/>
              <a:t>HT consultancy: anonymous attack scenario analysis</a:t>
            </a:r>
          </a:p>
          <a:p>
            <a:pPr lvl="2"/>
            <a:r>
              <a:rPr lang="en-US" dirty="0" smtClean="0"/>
              <a:t>E.g., Moving target using Skype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© Hacking Team</a:t>
            </a:r>
          </a:p>
          <a:p>
            <a:pPr>
              <a:defRPr/>
            </a:pPr>
            <a:r>
              <a:rPr lang="en-US"/>
              <a:t>All Rights Reserved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DB9FC5-D619-4946-9D49-E5A0E4F73778}" type="slidenum">
              <a:rPr lang="it-IT" smtClean="0"/>
              <a:pPr>
                <a:defRPr/>
              </a:pPr>
              <a:t>23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Local (physical) installation</a:t>
            </a:r>
          </a:p>
        </p:txBody>
      </p:sp>
      <p:sp>
        <p:nvSpPr>
          <p:cNvPr id="29699" name="Segnaposto contenuto 2"/>
          <p:cNvSpPr>
            <a:spLocks noGrp="1"/>
          </p:cNvSpPr>
          <p:nvPr>
            <p:ph idx="1"/>
          </p:nvPr>
        </p:nvSpPr>
        <p:spPr>
          <a:xfrm>
            <a:off x="1524000" y="1571612"/>
            <a:ext cx="7010400" cy="4114800"/>
          </a:xfrm>
        </p:spPr>
        <p:txBody>
          <a:bodyPr/>
          <a:lstStyle/>
          <a:p>
            <a:pPr eaLnBrk="1" hangingPunct="1"/>
            <a:r>
              <a:rPr lang="en-GB" dirty="0" smtClean="0"/>
              <a:t>Local infection vectors</a:t>
            </a:r>
          </a:p>
          <a:p>
            <a:pPr lvl="1" eaLnBrk="1" hangingPunct="1"/>
            <a:r>
              <a:rPr lang="en-GB" smtClean="0"/>
              <a:t>Bootable </a:t>
            </a:r>
            <a:r>
              <a:rPr lang="en-GB" dirty="0" smtClean="0"/>
              <a:t>CDROM or USB pen drive</a:t>
            </a:r>
          </a:p>
          <a:p>
            <a:pPr lvl="1" eaLnBrk="1" hangingPunct="1"/>
            <a:r>
              <a:rPr lang="en-GB" dirty="0" smtClean="0"/>
              <a:t>Direct hard disk infection by means of tampering with computer case</a:t>
            </a:r>
          </a:p>
          <a:p>
            <a:pPr lvl="1" eaLnBrk="1" hangingPunct="1"/>
            <a:r>
              <a:rPr lang="en-GB" dirty="0" err="1" smtClean="0"/>
              <a:t>Firewire</a:t>
            </a:r>
            <a:r>
              <a:rPr lang="en-GB" dirty="0" smtClean="0"/>
              <a:t> Port/PCMCIA attacks</a:t>
            </a:r>
          </a:p>
          <a:p>
            <a:pPr lvl="1"/>
            <a:r>
              <a:rPr lang="en-US" dirty="0" smtClean="0"/>
              <a:t>HT consultancy: anonymous attack scenario analysis</a:t>
            </a:r>
          </a:p>
          <a:p>
            <a:pPr lvl="2"/>
            <a:r>
              <a:rPr lang="en-US" dirty="0" smtClean="0"/>
              <a:t>E.g., Internet Café using </a:t>
            </a:r>
            <a:r>
              <a:rPr lang="en-US" dirty="0" err="1" smtClean="0"/>
              <a:t>DeepFreeze</a:t>
            </a:r>
            <a:endParaRPr lang="en-US" dirty="0" smtClean="0"/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 smtClean="0"/>
          </a:p>
          <a:p>
            <a:pPr eaLnBrk="1" hangingPunct="1">
              <a:buFont typeface="Wingdings" pitchFamily="2" charset="2"/>
              <a:buNone/>
            </a:pPr>
            <a:endParaRPr lang="en-GB" dirty="0" smtClean="0"/>
          </a:p>
          <a:p>
            <a:endParaRPr lang="en-US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© Hacking Team</a:t>
            </a:r>
          </a:p>
          <a:p>
            <a:pPr>
              <a:defRPr/>
            </a:pPr>
            <a:r>
              <a:rPr lang="en-US"/>
              <a:t>All Rights Reserved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C0E562-D653-49BE-BADE-99CA05BCFA99}" type="slidenum">
              <a:rPr lang="it-IT" smtClean="0"/>
              <a:pPr>
                <a:defRPr/>
              </a:pPr>
              <a:t>24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© Hacking Team</a:t>
            </a:r>
          </a:p>
          <a:p>
            <a:pPr>
              <a:defRPr/>
            </a:pPr>
            <a:r>
              <a:rPr lang="en-US"/>
              <a:t>All Rights Reserved</a:t>
            </a:r>
            <a:endParaRPr lang="it-IT"/>
          </a:p>
        </p:txBody>
      </p:sp>
      <p:sp>
        <p:nvSpPr>
          <p:cNvPr id="11267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CEC1AF-0287-440F-90B7-E3A5991696A3}" type="slidenum">
              <a:rPr lang="it-IT" smtClean="0"/>
              <a:pPr>
                <a:defRPr/>
              </a:pPr>
              <a:t>25</a:t>
            </a:fld>
            <a:endParaRPr lang="it-IT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405688" cy="1527175"/>
          </a:xfrm>
        </p:spPr>
        <p:txBody>
          <a:bodyPr/>
          <a:lstStyle/>
          <a:p>
            <a:pPr eaLnBrk="1" hangingPunct="1"/>
            <a:r>
              <a:rPr lang="en-GB" dirty="0" smtClean="0"/>
              <a:t>Mobile Installation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604" y="2000240"/>
            <a:ext cx="5929300" cy="328614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sz="2800" dirty="0" smtClean="0"/>
              <a:t>Local Infection: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dirty="0" smtClean="0"/>
              <a:t>Memory Card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ActiveSync direct connection</a:t>
            </a:r>
            <a:br>
              <a:rPr lang="en-GB" dirty="0" smtClean="0"/>
            </a:br>
            <a:endParaRPr lang="en-GB" dirty="0" smtClean="0"/>
          </a:p>
          <a:p>
            <a:pPr algn="just" eaLnBrk="1" hangingPunct="1">
              <a:lnSpc>
                <a:spcPct val="90000"/>
              </a:lnSpc>
            </a:pPr>
            <a:r>
              <a:rPr lang="en-GB" sz="2800" dirty="0" smtClean="0"/>
              <a:t>Remote Infection: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dirty="0" smtClean="0"/>
              <a:t>Remote CAB delivery*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dirty="0" smtClean="0"/>
              <a:t>SIM Application*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642910" y="5715016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* Under development</a:t>
            </a:r>
            <a:endParaRPr lang="it-IT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C1754-F67F-41F5-8764-F3A112EE9D08}" type="slidenum">
              <a:rPr lang="it-IT" smtClean="0"/>
              <a:pPr>
                <a:defRPr/>
              </a:pPr>
              <a:t>26</a:t>
            </a:fld>
            <a:endParaRPr lang="it-IT" smtClean="0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33600" y="2016125"/>
            <a:ext cx="6477000" cy="1752600"/>
          </a:xfrm>
        </p:spPr>
        <p:txBody>
          <a:bodyPr/>
          <a:lstStyle/>
          <a:p>
            <a:pPr eaLnBrk="1" hangingPunct="1"/>
            <a:r>
              <a:rPr lang="en-GB" sz="4800" dirty="0" smtClean="0"/>
              <a:t>Demo time!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PC Demo setup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© Hacking Team</a:t>
            </a:r>
          </a:p>
          <a:p>
            <a:pPr>
              <a:defRPr/>
            </a:pPr>
            <a:r>
              <a:rPr lang="en-US" smtClean="0"/>
              <a:t>All Rights Reserved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29AFFB-7D8B-4733-8AFA-6911C0B7C6E8}" type="slidenum">
              <a:rPr lang="it-IT" smtClean="0"/>
              <a:pPr>
                <a:defRPr/>
              </a:pPr>
              <a:t>27</a:t>
            </a:fld>
            <a:endParaRPr lang="it-IT"/>
          </a:p>
        </p:txBody>
      </p:sp>
      <p:pic>
        <p:nvPicPr>
          <p:cNvPr id="7" name="Immagine 6" descr="demo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328863"/>
            <a:ext cx="8655658" cy="2100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 smtClean="0"/>
              <a:t>Mobile Demo setup</a:t>
            </a:r>
            <a:endParaRPr lang="it-IT" sz="40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© Hacking Team</a:t>
            </a:r>
          </a:p>
          <a:p>
            <a:pPr>
              <a:defRPr/>
            </a:pPr>
            <a:r>
              <a:rPr lang="en-US" smtClean="0"/>
              <a:t>All Rights Reserved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29AFFB-7D8B-4733-8AFA-6911C0B7C6E8}" type="slidenum">
              <a:rPr lang="it-IT" smtClean="0"/>
              <a:pPr>
                <a:defRPr/>
              </a:pPr>
              <a:t>28</a:t>
            </a:fld>
            <a:endParaRPr lang="it-IT"/>
          </a:p>
        </p:txBody>
      </p:sp>
      <p:pic>
        <p:nvPicPr>
          <p:cNvPr id="7" name="Immagine 6" descr="demo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90" y="2330092"/>
            <a:ext cx="8501090" cy="2670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© Hacking Team</a:t>
            </a:r>
          </a:p>
          <a:p>
            <a:pPr>
              <a:defRPr/>
            </a:pPr>
            <a:r>
              <a:rPr lang="en-US"/>
              <a:t>All Rights Reserved</a:t>
            </a:r>
            <a:endParaRPr lang="it-IT"/>
          </a:p>
        </p:txBody>
      </p:sp>
      <p:sp>
        <p:nvSpPr>
          <p:cNvPr id="8195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617BFB-E029-4578-A97E-C30AA8AB3B40}" type="slidenum">
              <a:rPr lang="it-IT" smtClean="0"/>
              <a:pPr>
                <a:defRPr/>
              </a:pPr>
              <a:t>3</a:t>
            </a:fld>
            <a:endParaRPr lang="it-IT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620000" cy="1527175"/>
          </a:xfrm>
        </p:spPr>
        <p:txBody>
          <a:bodyPr/>
          <a:lstStyle/>
          <a:p>
            <a:pPr eaLnBrk="1" hangingPunct="1"/>
            <a:r>
              <a:rPr lang="en-GB" sz="4000" dirty="0" smtClean="0"/>
              <a:t>System Architecture</a:t>
            </a:r>
          </a:p>
        </p:txBody>
      </p:sp>
      <p:pic>
        <p:nvPicPr>
          <p:cNvPr id="6" name="Immagine 5" descr="targets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12" y="1381143"/>
            <a:ext cx="5362575" cy="4619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C1754-F67F-41F5-8764-F3A112EE9D08}" type="slidenum">
              <a:rPr lang="it-IT" smtClean="0"/>
              <a:pPr>
                <a:defRPr/>
              </a:pPr>
              <a:t>4</a:t>
            </a:fld>
            <a:endParaRPr lang="it-IT" smtClean="0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33600" y="2016125"/>
            <a:ext cx="6477000" cy="1752600"/>
          </a:xfrm>
        </p:spPr>
        <p:txBody>
          <a:bodyPr/>
          <a:lstStyle/>
          <a:p>
            <a:pPr eaLnBrk="1" hangingPunct="1"/>
            <a:r>
              <a:rPr lang="en-GB" sz="4800" dirty="0" smtClean="0"/>
              <a:t>Backdoor Functionalities</a:t>
            </a:r>
            <a:br>
              <a:rPr lang="en-GB" sz="4800" dirty="0" smtClean="0"/>
            </a:br>
            <a:r>
              <a:rPr lang="en-GB" sz="3000" dirty="0" smtClean="0"/>
              <a:t>(PC &amp; Mobile)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© </a:t>
            </a:r>
            <a:r>
              <a:rPr lang="it-IT" err="1"/>
              <a:t>Hacking</a:t>
            </a:r>
            <a:r>
              <a:rPr lang="it-IT"/>
              <a:t> Team</a:t>
            </a:r>
          </a:p>
          <a:p>
            <a:pPr>
              <a:defRPr/>
            </a:pPr>
            <a:r>
              <a:rPr lang="en-US"/>
              <a:t>All Rights Reserved</a:t>
            </a:r>
            <a:endParaRPr lang="it-IT"/>
          </a:p>
        </p:txBody>
      </p:sp>
      <p:sp>
        <p:nvSpPr>
          <p:cNvPr id="10243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B3FAD9-7923-41C7-95DD-90EC1C423AF0}" type="slidenum">
              <a:rPr lang="it-IT" smtClean="0"/>
              <a:pPr>
                <a:defRPr/>
              </a:pPr>
              <a:t>5</a:t>
            </a:fld>
            <a:endParaRPr lang="it-IT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 smtClean="0"/>
              <a:t>PC Version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Monitoring and Logging 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612900"/>
            <a:ext cx="7643813" cy="438785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800" b="1" dirty="0" smtClean="0"/>
              <a:t>   </a:t>
            </a:r>
            <a:r>
              <a:rPr lang="en-GB" sz="2400" b="1" i="1" dirty="0" smtClean="0"/>
              <a:t>Remote Control System</a:t>
            </a:r>
            <a:r>
              <a:rPr lang="en-GB" sz="2400" dirty="0" smtClean="0"/>
              <a:t> can monitor and log any action performed by means of a </a:t>
            </a:r>
            <a:r>
              <a:rPr lang="en-GB" sz="2400" b="1" dirty="0" smtClean="0"/>
              <a:t>personal computer</a:t>
            </a:r>
            <a:endParaRPr lang="en-GB" sz="800" b="1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GB" sz="2200" dirty="0" smtClean="0"/>
              <a:t>Web browsing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sz="2200" dirty="0" smtClean="0"/>
              <a:t>Opened/Closed/Deleted files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sz="2200" dirty="0" smtClean="0"/>
              <a:t>Keystrokes (any UNICODE language)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sz="2200" dirty="0" smtClean="0"/>
              <a:t>Printed documents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sz="2200" dirty="0" smtClean="0"/>
              <a:t>Chat, email, instant messaging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sz="2200" dirty="0" smtClean="0"/>
              <a:t>Remote Audio Spy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sz="2200" dirty="0" smtClean="0"/>
              <a:t>Camera snapshots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sz="2200" dirty="0" smtClean="0"/>
              <a:t>VoIP (Skype, MSN, etc.) conversations</a:t>
            </a:r>
            <a:endParaRPr lang="en-GB" sz="2200" b="1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GB" sz="2200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© Hacking Team</a:t>
            </a:r>
          </a:p>
          <a:p>
            <a:pPr>
              <a:defRPr/>
            </a:pPr>
            <a:r>
              <a:rPr lang="en-US" smtClean="0"/>
              <a:t>All Rights Reserved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29AFFB-7D8B-4733-8AFA-6911C0B7C6E8}" type="slidenum">
              <a:rPr lang="it-IT" smtClean="0"/>
              <a:pPr>
                <a:defRPr/>
              </a:pPr>
              <a:t>6</a:t>
            </a:fld>
            <a:endParaRPr lang="it-IT"/>
          </a:p>
        </p:txBody>
      </p:sp>
      <p:sp>
        <p:nvSpPr>
          <p:cNvPr id="6" name="Segnaposto piè di pagina 3"/>
          <p:cNvSpPr txBox="1">
            <a:spLocks/>
          </p:cNvSpPr>
          <p:nvPr/>
        </p:nvSpPr>
        <p:spPr bwMode="auto">
          <a:xfrm>
            <a:off x="3189288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Hacking Team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All Rights Reserved</a:t>
            </a: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Segnaposto numero diapositiva 4"/>
          <p:cNvSpPr txBox="1">
            <a:spLocks/>
          </p:cNvSpPr>
          <p:nvPr/>
        </p:nvSpPr>
        <p:spPr bwMode="auto">
          <a:xfrm>
            <a:off x="7164388" y="623728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699E8F-54F0-4325-A876-F2749930CBF3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Segnaposto piè di pagina 4"/>
          <p:cNvSpPr txBox="1">
            <a:spLocks/>
          </p:cNvSpPr>
          <p:nvPr/>
        </p:nvSpPr>
        <p:spPr bwMode="auto">
          <a:xfrm>
            <a:off x="3189288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it-IT" sz="1000">
                <a:cs typeface="+mn-cs"/>
              </a:rPr>
              <a:t>© Hacking Team</a:t>
            </a:r>
          </a:p>
          <a:p>
            <a:pPr algn="ctr">
              <a:defRPr/>
            </a:pPr>
            <a:r>
              <a:rPr lang="en-US" sz="1000">
                <a:cs typeface="+mn-cs"/>
              </a:rPr>
              <a:t>All Rights Reserved</a:t>
            </a:r>
            <a:endParaRPr lang="it-IT" sz="1000" dirty="0">
              <a:cs typeface="+mn-cs"/>
            </a:endParaRPr>
          </a:p>
        </p:txBody>
      </p:sp>
      <p:sp>
        <p:nvSpPr>
          <p:cNvPr id="9" name="Segnaposto numero diapositiva 5"/>
          <p:cNvSpPr txBox="1">
            <a:spLocks/>
          </p:cNvSpPr>
          <p:nvPr/>
        </p:nvSpPr>
        <p:spPr bwMode="auto">
          <a:xfrm>
            <a:off x="7164388" y="623728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770CB3AC-406D-40C8-B064-DA066E718DC5}" type="slidenum">
              <a:rPr lang="it-IT" sz="1400">
                <a:cs typeface="+mn-cs"/>
              </a:rPr>
              <a:pPr algn="r">
                <a:defRPr/>
              </a:pPr>
              <a:t>6</a:t>
            </a:fld>
            <a:endParaRPr lang="it-IT" sz="1400">
              <a:cs typeface="+mn-cs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01627"/>
            <a:ext cx="7262842" cy="1527175"/>
          </a:xfrm>
        </p:spPr>
        <p:txBody>
          <a:bodyPr/>
          <a:lstStyle/>
          <a:p>
            <a:pPr eaLnBrk="1" hangingPunct="1"/>
            <a:r>
              <a:rPr lang="en-GB" sz="3000" dirty="0" smtClean="0"/>
              <a:t>PC Version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600" dirty="0" smtClean="0"/>
              <a:t>Online Captured data transmission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sz="3500" dirty="0" smtClean="0"/>
          </a:p>
        </p:txBody>
      </p:sp>
      <p:sp>
        <p:nvSpPr>
          <p:cNvPr id="12" name="Segnaposto contenuto 2"/>
          <p:cNvSpPr>
            <a:spLocks noGrp="1"/>
          </p:cNvSpPr>
          <p:nvPr>
            <p:ph idx="1"/>
          </p:nvPr>
        </p:nvSpPr>
        <p:spPr>
          <a:xfrm>
            <a:off x="1357290" y="1785926"/>
            <a:ext cx="7010400" cy="4114800"/>
          </a:xfrm>
        </p:spPr>
        <p:txBody>
          <a:bodyPr/>
          <a:lstStyle/>
          <a:p>
            <a:r>
              <a:rPr lang="en-US" dirty="0" smtClean="0"/>
              <a:t>Connects through the internet to the collection node</a:t>
            </a:r>
          </a:p>
          <a:p>
            <a:endParaRPr lang="en-US" sz="2000" dirty="0" smtClean="0"/>
          </a:p>
          <a:p>
            <a:r>
              <a:rPr lang="en-US" dirty="0" smtClean="0"/>
              <a:t>Works both in home and enterprise environments</a:t>
            </a:r>
          </a:p>
          <a:p>
            <a:pPr lvl="1"/>
            <a:r>
              <a:rPr lang="en-US" dirty="0" smtClean="0"/>
              <a:t>Network Firewalls </a:t>
            </a:r>
            <a:r>
              <a:rPr lang="en-US" sz="2000" dirty="0" smtClean="0"/>
              <a:t>(passed through)</a:t>
            </a:r>
          </a:p>
          <a:p>
            <a:pPr lvl="1"/>
            <a:r>
              <a:rPr lang="en-US" dirty="0" smtClean="0"/>
              <a:t>Web Proxies </a:t>
            </a:r>
            <a:r>
              <a:rPr lang="en-US" sz="2000" dirty="0" smtClean="0"/>
              <a:t>(passed through)</a:t>
            </a:r>
          </a:p>
          <a:p>
            <a:pPr lvl="1"/>
            <a:r>
              <a:rPr lang="en-US" dirty="0" smtClean="0"/>
              <a:t>Domain credentials </a:t>
            </a:r>
            <a:r>
              <a:rPr lang="en-US" sz="2000" dirty="0" smtClean="0"/>
              <a:t>(stolen)</a:t>
            </a:r>
          </a:p>
          <a:p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© Hacking Team</a:t>
            </a:r>
          </a:p>
          <a:p>
            <a:pPr>
              <a:defRPr/>
            </a:pPr>
            <a:r>
              <a:rPr lang="en-US" smtClean="0"/>
              <a:t>All Rights Reserved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29AFFB-7D8B-4733-8AFA-6911C0B7C6E8}" type="slidenum">
              <a:rPr lang="it-IT" smtClean="0"/>
              <a:pPr>
                <a:defRPr/>
              </a:pPr>
              <a:t>7</a:t>
            </a:fld>
            <a:endParaRPr lang="it-IT"/>
          </a:p>
        </p:txBody>
      </p:sp>
      <p:sp>
        <p:nvSpPr>
          <p:cNvPr id="6" name="Segnaposto piè di pagina 3"/>
          <p:cNvSpPr txBox="1">
            <a:spLocks/>
          </p:cNvSpPr>
          <p:nvPr/>
        </p:nvSpPr>
        <p:spPr bwMode="auto">
          <a:xfrm>
            <a:off x="3189288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Hacking Team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All Rights Reserved</a:t>
            </a: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Segnaposto numero diapositiva 4"/>
          <p:cNvSpPr txBox="1">
            <a:spLocks/>
          </p:cNvSpPr>
          <p:nvPr/>
        </p:nvSpPr>
        <p:spPr bwMode="auto">
          <a:xfrm>
            <a:off x="7164388" y="623728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699E8F-54F0-4325-A876-F2749930CBF3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Segnaposto piè di pagina 4"/>
          <p:cNvSpPr txBox="1">
            <a:spLocks/>
          </p:cNvSpPr>
          <p:nvPr/>
        </p:nvSpPr>
        <p:spPr bwMode="auto">
          <a:xfrm>
            <a:off x="3189288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it-IT" sz="1000">
                <a:cs typeface="+mn-cs"/>
              </a:rPr>
              <a:t>© Hacking Team</a:t>
            </a:r>
          </a:p>
          <a:p>
            <a:pPr algn="ctr">
              <a:defRPr/>
            </a:pPr>
            <a:r>
              <a:rPr lang="en-US" sz="1000">
                <a:cs typeface="+mn-cs"/>
              </a:rPr>
              <a:t>All Rights Reserved</a:t>
            </a:r>
            <a:endParaRPr lang="it-IT" sz="1000" dirty="0">
              <a:cs typeface="+mn-cs"/>
            </a:endParaRPr>
          </a:p>
        </p:txBody>
      </p:sp>
      <p:sp>
        <p:nvSpPr>
          <p:cNvPr id="9" name="Segnaposto numero diapositiva 5"/>
          <p:cNvSpPr txBox="1">
            <a:spLocks/>
          </p:cNvSpPr>
          <p:nvPr/>
        </p:nvSpPr>
        <p:spPr bwMode="auto">
          <a:xfrm>
            <a:off x="7164388" y="623728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770CB3AC-406D-40C8-B064-DA066E718DC5}" type="slidenum">
              <a:rPr lang="it-IT" sz="1400">
                <a:cs typeface="+mn-cs"/>
              </a:rPr>
              <a:pPr algn="r">
                <a:defRPr/>
              </a:pPr>
              <a:t>7</a:t>
            </a:fld>
            <a:endParaRPr lang="it-IT" sz="1400">
              <a:cs typeface="+mn-cs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pPr eaLnBrk="1" hangingPunct="1"/>
            <a:r>
              <a:rPr lang="en-GB" sz="3000" dirty="0" smtClean="0"/>
              <a:t>PC Version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Offline data retrieving</a:t>
            </a:r>
          </a:p>
        </p:txBody>
      </p:sp>
      <p:sp>
        <p:nvSpPr>
          <p:cNvPr id="12" name="Segnaposto contenuto 2"/>
          <p:cNvSpPr>
            <a:spLocks noGrp="1"/>
          </p:cNvSpPr>
          <p:nvPr>
            <p:ph idx="1"/>
          </p:nvPr>
        </p:nvSpPr>
        <p:spPr>
          <a:xfrm>
            <a:off x="1357290" y="1714488"/>
            <a:ext cx="7010400" cy="4114800"/>
          </a:xfrm>
        </p:spPr>
        <p:txBody>
          <a:bodyPr/>
          <a:lstStyle/>
          <a:p>
            <a:r>
              <a:rPr lang="en-US" dirty="0" smtClean="0"/>
              <a:t>No internet connection required</a:t>
            </a:r>
          </a:p>
          <a:p>
            <a:endParaRPr lang="en-US" sz="2000" dirty="0" smtClean="0"/>
          </a:p>
          <a:p>
            <a:r>
              <a:rPr lang="en-US" dirty="0" smtClean="0"/>
              <a:t>Data can be exported in an encrypted format to any external device (</a:t>
            </a:r>
            <a:r>
              <a:rPr lang="en-US" dirty="0" err="1" smtClean="0"/>
              <a:t>eg</a:t>
            </a:r>
            <a:r>
              <a:rPr lang="en-US" dirty="0" smtClean="0"/>
              <a:t>: USB dongle)</a:t>
            </a:r>
          </a:p>
          <a:p>
            <a:endParaRPr lang="en-US" sz="2000" dirty="0" smtClean="0"/>
          </a:p>
          <a:p>
            <a:r>
              <a:rPr lang="en-US" dirty="0" smtClean="0"/>
              <a:t>Data can later be imported into the database </a:t>
            </a:r>
          </a:p>
          <a:p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architectures</a:t>
            </a:r>
          </a:p>
        </p:txBody>
      </p:sp>
      <p:sp>
        <p:nvSpPr>
          <p:cNvPr id="22531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XP</a:t>
            </a:r>
          </a:p>
          <a:p>
            <a:r>
              <a:rPr lang="en-US" dirty="0" smtClean="0"/>
              <a:t>Windows 2003</a:t>
            </a:r>
          </a:p>
          <a:p>
            <a:r>
              <a:rPr lang="en-US" dirty="0" smtClean="0"/>
              <a:t>Windows Vista</a:t>
            </a:r>
          </a:p>
          <a:p>
            <a:r>
              <a:rPr lang="en-US" dirty="0" smtClean="0"/>
              <a:t>Mac OS X (Leopard 10.x)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© Hacking Team</a:t>
            </a:r>
          </a:p>
          <a:p>
            <a:pPr>
              <a:defRPr/>
            </a:pPr>
            <a:r>
              <a:rPr lang="en-US"/>
              <a:t>All Rights Reserved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1783CA-2C4F-48A1-80F5-2B50E917C5F9}" type="slidenum">
              <a:rPr lang="it-IT" smtClean="0"/>
              <a:pPr>
                <a:defRPr/>
              </a:pPr>
              <a:t>8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© Hacking Team</a:t>
            </a:r>
          </a:p>
          <a:p>
            <a:pPr>
              <a:defRPr/>
            </a:pPr>
            <a:r>
              <a:rPr lang="en-US" smtClean="0"/>
              <a:t>All Rights Reserved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29AFFB-7D8B-4733-8AFA-6911C0B7C6E8}" type="slidenum">
              <a:rPr lang="it-IT" smtClean="0"/>
              <a:pPr>
                <a:defRPr/>
              </a:pPr>
              <a:t>9</a:t>
            </a:fld>
            <a:endParaRPr lang="it-IT"/>
          </a:p>
        </p:txBody>
      </p:sp>
      <p:sp>
        <p:nvSpPr>
          <p:cNvPr id="6" name="Segnaposto piè di pagina 3"/>
          <p:cNvSpPr txBox="1">
            <a:spLocks/>
          </p:cNvSpPr>
          <p:nvPr/>
        </p:nvSpPr>
        <p:spPr bwMode="auto">
          <a:xfrm>
            <a:off x="3189288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Hacking Team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All Rights Reserved</a:t>
            </a: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Segnaposto numero diapositiva 4"/>
          <p:cNvSpPr txBox="1">
            <a:spLocks/>
          </p:cNvSpPr>
          <p:nvPr/>
        </p:nvSpPr>
        <p:spPr bwMode="auto">
          <a:xfrm>
            <a:off x="7164388" y="623728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699E8F-54F0-4325-A876-F2749930CBF3}" type="slidenum">
              <a:rPr kumimoji="0" lang="it-IT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Segnaposto piè di pagina 4"/>
          <p:cNvSpPr txBox="1">
            <a:spLocks/>
          </p:cNvSpPr>
          <p:nvPr/>
        </p:nvSpPr>
        <p:spPr bwMode="auto">
          <a:xfrm>
            <a:off x="3189288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it-IT" sz="1000">
                <a:cs typeface="+mn-cs"/>
              </a:rPr>
              <a:t>© Hacking Team</a:t>
            </a:r>
          </a:p>
          <a:p>
            <a:pPr algn="ctr">
              <a:defRPr/>
            </a:pPr>
            <a:r>
              <a:rPr lang="en-US" sz="1000">
                <a:cs typeface="+mn-cs"/>
              </a:rPr>
              <a:t>All Rights Reserved</a:t>
            </a:r>
            <a:endParaRPr lang="it-IT" sz="1000" dirty="0">
              <a:cs typeface="+mn-cs"/>
            </a:endParaRPr>
          </a:p>
        </p:txBody>
      </p:sp>
      <p:sp>
        <p:nvSpPr>
          <p:cNvPr id="9" name="Segnaposto numero diapositiva 5"/>
          <p:cNvSpPr txBox="1">
            <a:spLocks/>
          </p:cNvSpPr>
          <p:nvPr/>
        </p:nvSpPr>
        <p:spPr bwMode="auto">
          <a:xfrm>
            <a:off x="7164388" y="623728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770CB3AC-406D-40C8-B064-DA066E718DC5}" type="slidenum">
              <a:rPr lang="it-IT" sz="1400">
                <a:cs typeface="+mn-cs"/>
              </a:rPr>
              <a:pPr algn="r">
                <a:defRPr/>
              </a:pPr>
              <a:t>9</a:t>
            </a:fld>
            <a:endParaRPr lang="it-IT" sz="1400"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857250" y="1541480"/>
            <a:ext cx="7643813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lang="en-GB" sz="2800" b="1" kern="0" dirty="0">
                <a:solidFill>
                  <a:schemeClr val="tx2"/>
                </a:solidFill>
                <a:latin typeface="+mn-lt"/>
                <a:cs typeface="+mn-cs"/>
              </a:rPr>
              <a:t>   </a:t>
            </a:r>
            <a:r>
              <a:rPr lang="en-GB" sz="2400" b="1" i="1" kern="0" dirty="0">
                <a:solidFill>
                  <a:schemeClr val="tx2"/>
                </a:solidFill>
                <a:latin typeface="+mn-lt"/>
                <a:cs typeface="+mn-cs"/>
              </a:rPr>
              <a:t>Remote Control System</a:t>
            </a:r>
            <a:r>
              <a:rPr lang="en-GB" sz="2400" kern="0" dirty="0">
                <a:solidFill>
                  <a:schemeClr val="tx2"/>
                </a:solidFill>
                <a:latin typeface="+mn-lt"/>
                <a:cs typeface="+mn-cs"/>
              </a:rPr>
              <a:t> can monitor and log any action performed by means of a </a:t>
            </a:r>
            <a:r>
              <a:rPr lang="en-GB" sz="2400" b="1" kern="0" dirty="0" err="1">
                <a:solidFill>
                  <a:schemeClr val="tx2"/>
                </a:solidFill>
                <a:latin typeface="+mn-lt"/>
                <a:cs typeface="+mn-cs"/>
              </a:rPr>
              <a:t>smartphone</a:t>
            </a:r>
            <a:endParaRPr lang="en-GB" sz="800" b="1" kern="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GB" sz="2200" kern="0" dirty="0">
                <a:solidFill>
                  <a:schemeClr val="tx2"/>
                </a:solidFill>
                <a:latin typeface="+mn-lt"/>
              </a:rPr>
              <a:t>Call history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GB" sz="2200" kern="0" dirty="0">
                <a:solidFill>
                  <a:schemeClr val="tx2"/>
                </a:solidFill>
                <a:latin typeface="+mn-lt"/>
              </a:rPr>
              <a:t>Address book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GB" sz="2200" kern="0" dirty="0">
                <a:solidFill>
                  <a:schemeClr val="tx2"/>
                </a:solidFill>
                <a:latin typeface="+mn-lt"/>
              </a:rPr>
              <a:t>Calendar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GB" sz="2200" kern="0" dirty="0">
                <a:solidFill>
                  <a:schemeClr val="tx2"/>
                </a:solidFill>
                <a:latin typeface="+mn-lt"/>
              </a:rPr>
              <a:t>Email messages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GB" sz="2200" kern="0" dirty="0" smtClean="0">
                <a:solidFill>
                  <a:schemeClr val="tx2"/>
                </a:solidFill>
                <a:latin typeface="+mn-lt"/>
              </a:rPr>
              <a:t>SMS/MMS </a:t>
            </a:r>
            <a:r>
              <a:rPr lang="en-GB" sz="2200" kern="0" dirty="0">
                <a:solidFill>
                  <a:schemeClr val="tx2"/>
                </a:solidFill>
                <a:latin typeface="+mn-lt"/>
              </a:rPr>
              <a:t>interception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GB" sz="2200" kern="0" dirty="0">
                <a:solidFill>
                  <a:schemeClr val="tx2"/>
                </a:solidFill>
                <a:latin typeface="+mn-lt"/>
              </a:rPr>
              <a:t>Localization (cell signal info, GPS info)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GB" sz="2200" kern="0" dirty="0">
                <a:solidFill>
                  <a:schemeClr val="tx2"/>
                </a:solidFill>
                <a:latin typeface="+mn-lt"/>
              </a:rPr>
              <a:t>Remote Audio Spy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GB" sz="2200" kern="0" dirty="0">
                <a:solidFill>
                  <a:schemeClr val="tx2"/>
                </a:solidFill>
                <a:latin typeface="+mn-lt"/>
              </a:rPr>
              <a:t>Camera snapshots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GB" sz="2200" kern="0" dirty="0">
                <a:solidFill>
                  <a:schemeClr val="tx2"/>
                </a:solidFill>
                <a:latin typeface="+mn-lt"/>
              </a:rPr>
              <a:t>Voice calls interception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GB" sz="2200" kern="0" dirty="0">
                <a:solidFill>
                  <a:schemeClr val="tx2"/>
                </a:solidFill>
                <a:latin typeface="+mn-lt"/>
              </a:rPr>
              <a:t>…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endParaRPr lang="en-GB" sz="2200" kern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pPr eaLnBrk="1" hangingPunct="1"/>
            <a:r>
              <a:rPr lang="en-GB" sz="3000" dirty="0" smtClean="0"/>
              <a:t>Mobile Version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Monitoring and Logging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master">
  <a:themeElements>
    <a:clrScheme name="slide master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FF0000"/>
          </a:solidFill>
          <a:tailEnd type="arrow"/>
        </a:ln>
        <a:scene3d>
          <a:camera prst="orthographicFront">
            <a:rot lat="0" lon="300000" rev="0"/>
          </a:camera>
          <a:lightRig rig="threePt" dir="t"/>
        </a:scene3d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lide master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master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master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master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master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master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master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master</Template>
  <TotalTime>4988</TotalTime>
  <Words>976</Words>
  <Application>Microsoft Office PowerPoint</Application>
  <PresentationFormat>On-screen Show (4:3)</PresentationFormat>
  <Paragraphs>286</Paragraphs>
  <Slides>28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slide master</vt:lpstr>
      <vt:lpstr>  REMOTE CONTROL SYSTEM V5.3   </vt:lpstr>
      <vt:lpstr>Introduction</vt:lpstr>
      <vt:lpstr>System Architecture</vt:lpstr>
      <vt:lpstr>Backdoor Functionalities (PC &amp; Mobile)</vt:lpstr>
      <vt:lpstr>PC Version Monitoring and Logging </vt:lpstr>
      <vt:lpstr>PC Version  Online Captured data transmission  </vt:lpstr>
      <vt:lpstr>PC Version  Offline data retrieving</vt:lpstr>
      <vt:lpstr>PC architectures</vt:lpstr>
      <vt:lpstr>Mobile Version Monitoring and Logging </vt:lpstr>
      <vt:lpstr>Mobile Version Online Captured data transmission </vt:lpstr>
      <vt:lpstr>Mobile Version Mediation Node</vt:lpstr>
      <vt:lpstr>Mobile Configuration</vt:lpstr>
      <vt:lpstr>Mobile architectures</vt:lpstr>
      <vt:lpstr>Clear technology &amp; product roadmap to market dominance</vt:lpstr>
      <vt:lpstr>Clear technology &amp; product roadmap to market dominance</vt:lpstr>
      <vt:lpstr>System features</vt:lpstr>
      <vt:lpstr>Invisibility</vt:lpstr>
      <vt:lpstr>Flexibility</vt:lpstr>
      <vt:lpstr>Inner Logic (1)</vt:lpstr>
      <vt:lpstr>Inner Logic (2)</vt:lpstr>
      <vt:lpstr>Infection</vt:lpstr>
      <vt:lpstr>Attack/Infection vectors</vt:lpstr>
      <vt:lpstr>PC Remote installation</vt:lpstr>
      <vt:lpstr>PC Local (physical) installation</vt:lpstr>
      <vt:lpstr>Mobile Installation</vt:lpstr>
      <vt:lpstr>Demo time!</vt:lpstr>
      <vt:lpstr>PC Demo setup</vt:lpstr>
      <vt:lpstr>Mobile Demo setup</vt:lpstr>
    </vt:vector>
  </TitlesOfParts>
  <Company>Hacking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Primario</dc:title>
  <dc:creator>Gianluca Vadruccio</dc:creator>
  <cp:lastModifiedBy>1337_Anon</cp:lastModifiedBy>
  <cp:revision>479</cp:revision>
  <dcterms:created xsi:type="dcterms:W3CDTF">2004-07-26T12:48:06Z</dcterms:created>
  <dcterms:modified xsi:type="dcterms:W3CDTF">2015-07-09T09:34:42Z</dcterms:modified>
</cp:coreProperties>
</file>