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a:xfrm>
            <a:off x="609600" y="1577340"/>
            <a:ext cx="10972800" cy="266700"/>
          </a:xfrm>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5" y="990595"/>
            <a:ext cx="1743075" cy="1333495"/>
            <a:chOff x="742950" y="1104895"/>
            <a:chExt cx="1743075" cy="1333495"/>
          </a:xfrm>
        </p:grpSpPr>
        <p:sp>
          <p:nvSpPr>
            <p:cNvPr id="1048596" name="object 3"/>
            <p:cNvSpPr/>
            <p:nvPr/>
          </p:nvSpPr>
          <p:spPr>
            <a:xfrm>
              <a:off x="742950" y="1381129"/>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pPr/>
            </a:p>
          </p:txBody>
        </p:sp>
        <p:sp>
          <p:nvSpPr>
            <p:cNvPr id="1048597" name="object 4"/>
            <p:cNvSpPr/>
            <p:nvPr/>
          </p:nvSpPr>
          <p:spPr>
            <a:xfrm>
              <a:off x="1838329" y="1104895"/>
              <a:ext cx="647695" cy="561970"/>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pPr/>
            </a:p>
          </p:txBody>
        </p:sp>
      </p:grpSp>
      <p:sp>
        <p:nvSpPr>
          <p:cNvPr id="1048598" name="object 5"/>
          <p:cNvSpPr/>
          <p:nvPr/>
        </p:nvSpPr>
        <p:spPr>
          <a:xfrm>
            <a:off x="3752854" y="1190620"/>
            <a:ext cx="1666879" cy="1438279"/>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pPr/>
          </a:p>
        </p:txBody>
      </p:sp>
      <p:sp>
        <p:nvSpPr>
          <p:cNvPr id="1048599" name="object 6"/>
          <p:cNvSpPr/>
          <p:nvPr/>
        </p:nvSpPr>
        <p:spPr>
          <a:xfrm>
            <a:off x="3800475" y="5229225"/>
            <a:ext cx="723904" cy="619120"/>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pPr/>
          </a:p>
        </p:txBody>
      </p:sp>
      <p:sp>
        <p:nvSpPr>
          <p:cNvPr id="1048600" name="object 7"/>
          <p:cNvSpPr txBox="1">
            <a:spLocks noGrp="1"/>
          </p:cNvSpPr>
          <p:nvPr>
            <p:ph type="ctrTitle"/>
          </p:nvPr>
        </p:nvSpPr>
        <p:spPr>
          <a:xfrm>
            <a:off x="-828675" y="19659"/>
            <a:ext cx="9982204" cy="1001562"/>
          </a:xfrm>
          <a:prstGeom prst="rect"/>
        </p:spPr>
        <p:txBody>
          <a:bodyPr bIns="0" lIns="0" rIns="0" rtlCol="0" tIns="16510" vert="horz" wrap="square">
            <a:spAutoFit/>
          </a:bodyPr>
          <a:p>
            <a:pPr marL="3213738"/>
            <a:r>
              <a:rPr b="1">
                <a:solidFill>
                  <a:srgbClr val="0F0F0F"/>
                </a:solidFill>
                <a:latin typeface="Times New Roman"/>
                <a:cs typeface="Times New Roman"/>
              </a:rPr>
              <a:t>Employee Data Analysis using Excel</a:t>
            </a:r>
            <a:r>
              <a:rPr b="1">
                <a:solidFill>
                  <a:srgbClr val="0F0F0F"/>
                </a:solidFill>
                <a:latin typeface="Times New Roman"/>
                <a:cs typeface="Times New Roman"/>
              </a:rPr>
              <a:t> </a:t>
            </a:r>
            <a:br>
              <a:rPr b="1">
                <a:solidFill>
                  <a:srgbClr val="0F0F0F"/>
                </a:solidFill>
              </a:rPr>
            </a:br>
          </a:p>
        </p:txBody>
      </p:sp>
      <p:pic>
        <p:nvPicPr>
          <p:cNvPr id="2097152" name="object 9"/>
          <p:cNvPicPr>
            <a:picLocks/>
          </p:cNvPicPr>
          <p:nvPr/>
        </p:nvPicPr>
        <p:blipFill>
          <a:blip xmlns:r="http://schemas.openxmlformats.org/officeDocument/2006/relationships" r:embed="rId1" cstate="print"/>
          <a:stretch>
            <a:fillRect/>
          </a:stretch>
        </p:blipFill>
        <p:spPr>
          <a:xfrm>
            <a:off x="676270" y="6467479"/>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rPr/>
              <a:t>1</a:t>
            </a:r>
          </a:p>
        </p:txBody>
      </p:sp>
      <p:sp>
        <p:nvSpPr>
          <p:cNvPr id="1048602" name="TextBox 13"/>
          <p:cNvSpPr txBox="1"/>
          <p:nvPr/>
        </p:nvSpPr>
        <p:spPr>
          <a:xfrm>
            <a:off x="2554546" y="3314155"/>
            <a:ext cx="8610604" cy="1869444"/>
          </a:xfrm>
          <a:prstGeom prst="rect"/>
          <a:noFill/>
        </p:spPr>
        <p:txBody>
          <a:bodyPr rtlCol="0" wrap="square">
            <a:spAutoFit/>
          </a:bodyPr>
          <a:p>
            <a:pPr/>
            <a:r>
              <a:rPr sz="2400"/>
              <a:t>STUDENT NAME: Ajai.V</a:t>
            </a:r>
          </a:p>
          <a:p>
            <a:pPr/>
            <a:r>
              <a:rPr sz="2400"/>
              <a:t>REGISTER NO:</a:t>
            </a:r>
            <a:r>
              <a:rPr sz="2400"/>
              <a:t>312</a:t>
            </a:r>
            <a:r>
              <a:rPr sz="2400"/>
              <a:t>2</a:t>
            </a:r>
            <a:r>
              <a:rPr sz="2400"/>
              <a:t>1</a:t>
            </a:r>
            <a:r>
              <a:rPr sz="2400"/>
              <a:t>2415</a:t>
            </a:r>
          </a:p>
          <a:p>
            <a:pPr/>
            <a:r>
              <a:rPr sz="2400"/>
              <a:t>DEPARTMENT:</a:t>
            </a:r>
            <a:r>
              <a:rPr sz="2400"/>
              <a:t> (B.COM GENERAL)</a:t>
            </a:r>
          </a:p>
          <a:p>
            <a:pPr/>
            <a:r>
              <a:rPr sz="2400"/>
              <a:t>COLLEGE</a:t>
            </a:r>
            <a:r>
              <a:rPr sz="2400"/>
              <a:t>: </a:t>
            </a:r>
            <a:r>
              <a:rPr sz="2400"/>
              <a:t>S</a:t>
            </a:r>
            <a:r>
              <a:rPr sz="2400"/>
              <a:t>r</a:t>
            </a:r>
            <a:r>
              <a:rPr sz="2400"/>
              <a:t>e</a:t>
            </a:r>
            <a:r>
              <a:rPr sz="2400"/>
              <a:t>e</a:t>
            </a:r>
            <a:r>
              <a:rPr sz="2400"/>
              <a:t> </a:t>
            </a:r>
            <a:r>
              <a:rPr sz="2400"/>
              <a:t>m</a:t>
            </a:r>
            <a:r>
              <a:rPr sz="2400"/>
              <a:t>u</a:t>
            </a:r>
            <a:r>
              <a:rPr sz="2400"/>
              <a:t>t</a:t>
            </a:r>
            <a:r>
              <a:rPr sz="2400"/>
              <a:t>h</a:t>
            </a:r>
            <a:r>
              <a:rPr sz="2400"/>
              <a:t>u</a:t>
            </a:r>
            <a:r>
              <a:rPr sz="2400"/>
              <a:t>kumaraswamy </a:t>
            </a:r>
            <a:r>
              <a:rPr sz="2400"/>
              <a:t>college </a:t>
            </a:r>
          </a:p>
          <a:p>
            <a:pPr/>
            <a:r>
              <a:rPr sz="240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pic>
        <p:nvPicPr>
          <p:cNvPr id="2097170" name="object 6"/>
          <p:cNvPicPr>
            <a:picLocks/>
          </p:cNvPicPr>
          <p:nvPr/>
        </p:nvPicPr>
        <p:blipFill>
          <a:blip xmlns:r="http://schemas.openxmlformats.org/officeDocument/2006/relationships" r:embed="rId1" cstate="print"/>
          <a:stretch>
            <a:fillRect/>
          </a:stretch>
        </p:blipFill>
        <p:spPr>
          <a:xfrm>
            <a:off x="1666879" y="6467479"/>
            <a:ext cx="76195" cy="177798"/>
          </a:xfrm>
          <a:prstGeom prst="rect"/>
        </p:spPr>
      </p:pic>
      <p:sp>
        <p:nvSpPr>
          <p:cNvPr id="1048688" name="object 9"/>
          <p:cNvSpPr txBox="1"/>
          <p:nvPr/>
        </p:nvSpPr>
        <p:spPr>
          <a:xfrm>
            <a:off x="11277218" y="6473339"/>
            <a:ext cx="228600" cy="191765"/>
          </a:xfrm>
          <a:prstGeom prst="rect"/>
        </p:spPr>
        <p:txBody>
          <a:bodyPr bIns="0" lIns="0" rIns="0" rtlCol="0" tIns="6985" vert="horz" wrap="square">
            <a:spAutoFit/>
          </a:bodyPr>
          <a:p>
            <a:pPr marL="38104">
              <a:lnSpc>
                <a:spcPct val="100000"/>
              </a:lnSpc>
              <a:spcBef>
                <a:spcPts val="55"/>
              </a:spcBef>
            </a:pPr>
            <a:r>
              <a:rPr sz="1100">
                <a:solidFill>
                  <a:srgbClr val="2D936B"/>
                </a:solidFill>
                <a:latin typeface="Trebuchet MS"/>
                <a:cs typeface="Trebuchet MS"/>
              </a:rPr>
              <a:t>10</a:t>
            </a:r>
          </a:p>
        </p:txBody>
      </p:sp>
      <p:sp>
        <p:nvSpPr>
          <p:cNvPr id="1048689" name="object 8"/>
          <p:cNvSpPr txBox="1"/>
          <p:nvPr/>
        </p:nvSpPr>
        <p:spPr>
          <a:xfrm>
            <a:off x="739768" y="291149"/>
            <a:ext cx="3303900" cy="1461134"/>
          </a:xfrm>
          <a:prstGeom prst="rect"/>
        </p:spPr>
        <p:txBody>
          <a:bodyPr bIns="0" lIns="0" rIns="0" rtlCol="0" tIns="13335" vert="horz" wrap="square">
            <a:spAutoFit/>
          </a:bodyPr>
          <a:p>
            <a:pPr marL="12696">
              <a:lnSpc>
                <a:spcPct val="100000"/>
              </a:lnSpc>
              <a:spcBef>
                <a:spcPts val="105"/>
              </a:spcBef>
            </a:pPr>
            <a:r>
              <a:rPr b="1" sz="4800">
                <a:latin typeface="Trebuchet MS"/>
                <a:cs typeface="Trebuchet MS"/>
              </a:rPr>
              <a:t>M</a:t>
            </a:r>
            <a:r>
              <a:rPr b="1" sz="4800">
                <a:latin typeface="Trebuchet MS"/>
                <a:cs typeface="Trebuchet MS"/>
              </a:rPr>
              <a:t>O</a:t>
            </a:r>
            <a:r>
              <a:rPr b="1" sz="4800">
                <a:latin typeface="Trebuchet MS"/>
                <a:cs typeface="Trebuchet MS"/>
              </a:rPr>
              <a:t>D</a:t>
            </a:r>
            <a:r>
              <a:rPr b="1" sz="4800">
                <a:latin typeface="Trebuchet MS"/>
                <a:cs typeface="Trebuchet MS"/>
              </a:rPr>
              <a:t>E</a:t>
            </a:r>
            <a:r>
              <a:rPr b="1" sz="4800">
                <a:latin typeface="Trebuchet MS"/>
                <a:cs typeface="Trebuchet MS"/>
              </a:rPr>
              <a:t>LL</a:t>
            </a:r>
            <a:r>
              <a:rPr b="1" sz="4800">
                <a:latin typeface="Trebuchet MS"/>
                <a:cs typeface="Trebuchet MS"/>
              </a:rPr>
              <a:t>I</a:t>
            </a:r>
            <a:r>
              <a:rPr b="1" sz="4800">
                <a:latin typeface="Trebuchet MS"/>
                <a:cs typeface="Trebuchet MS"/>
              </a:rPr>
              <a:t>N</a:t>
            </a:r>
            <a:r>
              <a:rPr b="1" sz="4800">
                <a:latin typeface="Trebuchet MS"/>
                <a:cs typeface="Trebuchet MS"/>
              </a:rPr>
              <a:t>G</a:t>
            </a:r>
          </a:p>
        </p:txBody>
      </p:sp>
      <p:sp>
        <p:nvSpPr>
          <p:cNvPr id="1048690" name="object 3"/>
          <p:cNvSpPr/>
          <p:nvPr/>
        </p:nvSpPr>
        <p:spPr>
          <a:xfrm>
            <a:off x="10058400" y="52513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9"/>
            <a:ext cx="3014941" cy="2887819"/>
          </a:xfrm>
          <a:prstGeom prst="rect"/>
        </p:spPr>
      </p:pic>
      <p:sp>
        <p:nvSpPr>
          <p:cNvPr id="1048691" name="TextBox 1"/>
          <p:cNvSpPr txBox="1"/>
          <p:nvPr/>
        </p:nvSpPr>
        <p:spPr>
          <a:xfrm>
            <a:off x="764702" y="1720834"/>
            <a:ext cx="6557962" cy="3558536"/>
          </a:xfrm>
          <a:prstGeom prst="rect"/>
          <a:noFill/>
        </p:spPr>
        <p:txBody>
          <a:bodyPr rtlCol="0" wrap="square">
            <a:spAutoFit/>
          </a:bodyPr>
          <a:p>
            <a:pPr marL="285750" algn="just" indent="-285750">
              <a:buFont typeface="Arial"/>
              <a:buChar char="•"/>
            </a:pPr>
          </a:p>
          <a:p>
            <a:pPr marL="285750" algn="just" indent="-285750">
              <a:buFont typeface="Arial"/>
              <a:buChar char="•"/>
            </a:pPr>
            <a:r>
              <a:rPr/>
              <a:t>DATA COLLECTION 
Identification 
Gathering 
Preparation 
DATA CLEANING </a:t>
            </a:r>
          </a:p>
          <a:p>
            <a:pPr marL="285750" algn="just" indent="-285750">
              <a:buFont typeface="Arial"/>
              <a:buChar char="•"/>
            </a:pPr>
            <a:r>
              <a:rPr/>
              <a:t>Standardization 
Correction
Validation 
SUMMARY </a:t>
            </a:r>
          </a:p>
          <a:p>
            <a:pPr marL="285750" algn="just" indent="-285750">
              <a:buFont typeface="Arial"/>
              <a:buChar char="•"/>
            </a:pPr>
            <a:r>
              <a:rPr/>
              <a:t>Data analysis involves examining, transforming, and </a:t>
            </a:r>
            <a:r>
              <a:rPr/>
              <a:t>modeling</a:t>
            </a:r>
            <a:r>
              <a:rPr/>
              <a:t> data to extract meaningful insights, identify patterns, and support decision-making.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93" name="object 4"/>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pPr/>
          </a:p>
        </p:txBody>
      </p:sp>
      <p:sp>
        <p:nvSpPr>
          <p:cNvPr id="1048694" name="object 5"/>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pic>
        <p:nvPicPr>
          <p:cNvPr id="2097172" name="object 6"/>
          <p:cNvPicPr>
            <a:picLocks/>
          </p:cNvPicPr>
          <p:nvPr/>
        </p:nvPicPr>
        <p:blipFill>
          <a:blip xmlns:r="http://schemas.openxmlformats.org/officeDocument/2006/relationships" r:embed="rId2" cstate="print"/>
          <a:stretch>
            <a:fillRect/>
          </a:stretch>
        </p:blipFill>
        <p:spPr>
          <a:xfrm>
            <a:off x="1666879" y="6467479"/>
            <a:ext cx="76195" cy="177798"/>
          </a:xfrm>
          <a:prstGeom prst="rect"/>
        </p:spPr>
      </p:pic>
      <p:sp>
        <p:nvSpPr>
          <p:cNvPr id="1048695" name="object 7"/>
          <p:cNvSpPr txBox="1">
            <a:spLocks noGrp="1"/>
          </p:cNvSpPr>
          <p:nvPr>
            <p:ph type="title"/>
          </p:nvPr>
        </p:nvSpPr>
        <p:spPr>
          <a:xfrm>
            <a:off x="755325" y="385441"/>
            <a:ext cx="3637857" cy="737229"/>
          </a:xfrm>
          <a:prstGeom prst="rect"/>
        </p:spPr>
        <p:txBody>
          <a:bodyPr bIns="0" lIns="0" rIns="0" rtlCol="0" tIns="13335" vert="horz" wrap="square">
            <a:spAutoFit/>
          </a:bodyPr>
          <a:p>
            <a:pPr marL="12696">
              <a:lnSpc>
                <a:spcPct val="100000"/>
              </a:lnSpc>
              <a:spcBef>
                <a:spcPts val="105"/>
              </a:spcBef>
            </a:pPr>
            <a:r>
              <a:rPr/>
              <a:t>R</a:t>
            </a:r>
            <a:r>
              <a:rPr/>
              <a:t>E</a:t>
            </a:r>
            <a:r>
              <a:rPr/>
              <a:t>S</a:t>
            </a:r>
            <a:r>
              <a:rPr/>
              <a:t>U</a:t>
            </a:r>
            <a:r>
              <a:rPr/>
              <a:t>L</a:t>
            </a:r>
            <a:r>
              <a:rPr/>
              <a:t>TS</a:t>
            </a:r>
          </a:p>
        </p:txBody>
      </p:sp>
      <p:sp>
        <p:nvSpPr>
          <p:cNvPr id="1048696" name="object 9"/>
          <p:cNvSpPr txBox="1"/>
          <p:nvPr/>
        </p:nvSpPr>
        <p:spPr>
          <a:xfrm>
            <a:off x="11277218" y="6473339"/>
            <a:ext cx="228600" cy="191765"/>
          </a:xfrm>
          <a:prstGeom prst="rect"/>
        </p:spPr>
        <p:txBody>
          <a:bodyPr bIns="0" lIns="0" rIns="0" rtlCol="0" tIns="6985" vert="horz" wrap="square">
            <a:spAutoFit/>
          </a:bodyPr>
          <a:p>
            <a:pPr marL="38104">
              <a:lnSpc>
                <a:spcPct val="100000"/>
              </a:lnSpc>
              <a:spcBef>
                <a:spcPts val="55"/>
              </a:spcBef>
            </a:pPr>
            <a:r>
              <a:rPr sz="1100">
                <a:solidFill>
                  <a:srgbClr val="2D936B"/>
                </a:solidFill>
                <a:latin typeface="Trebuchet MS"/>
                <a:cs typeface="Trebuchet MS"/>
              </a:rPr>
              <a:t>11</a:t>
            </a: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a:xfrm>
            <a:off x="755325" y="385441"/>
            <a:ext cx="10681329" cy="723904"/>
          </a:xfrm>
        </p:spPr>
        <p:txBody>
          <a:bodyPr/>
          <a:p>
            <a:pPr/>
            <a:r>
              <a:rPr>
                <a:latin typeface="Times New Roman"/>
                <a:cs typeface="Times New Roman"/>
              </a:rPr>
              <a:t>conclusion</a:t>
            </a:r>
          </a:p>
        </p:txBody>
      </p:sp>
      <p:sp>
        <p:nvSpPr>
          <p:cNvPr id="1048698" name="TextBox 2"/>
          <p:cNvSpPr txBox="1"/>
          <p:nvPr/>
        </p:nvSpPr>
        <p:spPr>
          <a:xfrm>
            <a:off x="514224" y="1625203"/>
            <a:ext cx="8120769" cy="1920245"/>
          </a:xfrm>
          <a:prstGeom prst="rect"/>
          <a:noFill/>
        </p:spPr>
        <p:txBody>
          <a:bodyPr rtlCol="0" wrap="square">
            <a:spAutoFit/>
          </a:bodyPr>
          <a:p>
            <a:pPr marL="285750" indent="-285750">
              <a:buFont typeface="Arial"/>
              <a:buChar char="•"/>
            </a:pPr>
            <a:r>
              <a:rPr sz="2000">
                <a:latin typeface="Times New Roman"/>
                <a:cs typeface="Times New Roman"/>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sz="2000"/>
              <a:t>ployee satisfaction.</a:t>
            </a:r>
          </a:p>
        </p:txBody>
      </p:sp>
      <p:pic>
        <p:nvPicPr>
          <p:cNvPr id="2097173" name="Picture 3"/>
          <p:cNvPicPr>
            <a:picLocks noChangeAspect="1"/>
          </p:cNvPicPr>
          <p:nvPr/>
        </p:nvPicPr>
        <p:blipFill>
          <a:blip xmlns:r="http://schemas.openxmlformats.org/officeDocument/2006/relationships" r:embed="rId1"/>
          <a:stretch>
            <a:fillRect/>
          </a:stretch>
        </p:blipFill>
        <p:spPr>
          <a:xfrm>
            <a:off x="2625425" y="4107321"/>
            <a:ext cx="4670728" cy="2000543"/>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1995"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pPr/>
          </a:p>
        </p:txBody>
      </p:sp>
      <p:grpSp>
        <p:nvGrpSpPr>
          <p:cNvPr id="27" name="object 3"/>
          <p:cNvGrpSpPr/>
          <p:nvPr/>
        </p:nvGrpSpPr>
        <p:grpSpPr>
          <a:xfrm>
            <a:off x="7443843" y="0"/>
            <a:ext cx="4752979" cy="6863078"/>
            <a:chOff x="7443843" y="0"/>
            <a:chExt cx="4752979" cy="6863078"/>
          </a:xfrm>
        </p:grpSpPr>
        <p:sp>
          <p:nvSpPr>
            <p:cNvPr id="1048611" name="object 4"/>
            <p:cNvSpPr/>
            <p:nvPr/>
          </p:nvSpPr>
          <p:spPr>
            <a:xfrm>
              <a:off x="9377427" y="4827"/>
              <a:ext cx="1218567" cy="6853549"/>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pPr/>
            </a:p>
          </p:txBody>
        </p:sp>
        <p:sp>
          <p:nvSpPr>
            <p:cNvPr id="1048612" name="object 5"/>
            <p:cNvSpPr/>
            <p:nvPr/>
          </p:nvSpPr>
          <p:spPr>
            <a:xfrm>
              <a:off x="7448615" y="3694895"/>
              <a:ext cx="4743450" cy="3163565"/>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pPr/>
            </a:p>
          </p:txBody>
        </p:sp>
        <p:sp>
          <p:nvSpPr>
            <p:cNvPr id="1048613" name="object 6"/>
            <p:cNvSpPr/>
            <p:nvPr/>
          </p:nvSpPr>
          <p:spPr>
            <a:xfrm>
              <a:off x="9182104" y="0"/>
              <a:ext cx="3009904"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4901"/>
              </a:srgbClr>
            </a:solidFill>
          </p:spPr>
          <p:txBody>
            <a:bodyPr bIns="0" lIns="0" rIns="0" rtlCol="0" tIns="0" wrap="square"/>
            <a:p>
              <a:pPr/>
            </a:p>
          </p:txBody>
        </p:sp>
        <p:sp>
          <p:nvSpPr>
            <p:cNvPr id="1048614" name="object 7"/>
            <p:cNvSpPr/>
            <p:nvPr/>
          </p:nvSpPr>
          <p:spPr>
            <a:xfrm>
              <a:off x="9602874" y="0"/>
              <a:ext cx="2589525"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8823"/>
              </a:srgbClr>
            </a:solidFill>
          </p:spPr>
          <p:txBody>
            <a:bodyPr bIns="0" lIns="0" rIns="0" rtlCol="0" tIns="0" wrap="square"/>
            <a:p>
              <a:pPr/>
            </a:p>
          </p:txBody>
        </p:sp>
        <p:sp>
          <p:nvSpPr>
            <p:cNvPr id="1048615" name="object 8"/>
            <p:cNvSpPr/>
            <p:nvPr/>
          </p:nvSpPr>
          <p:spPr>
            <a:xfrm>
              <a:off x="8934445" y="3047995"/>
              <a:ext cx="3257550" cy="3810004"/>
            </a:xfrm>
            <a:custGeom>
              <a:avLst/>
              <a:ahLst/>
              <a:rect l="l" t="t" r="r" b="b"/>
              <a:pathLst>
                <a:path w="3257550" h="3810000">
                  <a:moveTo>
                    <a:pt x="3257550" y="0"/>
                  </a:moveTo>
                  <a:lnTo>
                    <a:pt x="0" y="3810000"/>
                  </a:lnTo>
                  <a:lnTo>
                    <a:pt x="3257550" y="3810000"/>
                  </a:lnTo>
                  <a:lnTo>
                    <a:pt x="3257550" y="0"/>
                  </a:lnTo>
                  <a:close/>
                </a:path>
              </a:pathLst>
            </a:custGeom>
            <a:solidFill>
              <a:srgbClr val="17AFE3">
                <a:alpha val="64704"/>
              </a:srgbClr>
            </a:solidFill>
          </p:spPr>
          <p:txBody>
            <a:bodyPr bIns="0" lIns="0" rIns="0" rtlCol="0" tIns="0" wrap="square"/>
            <a:p>
              <a:pPr/>
            </a:p>
          </p:txBody>
        </p:sp>
        <p:sp>
          <p:nvSpPr>
            <p:cNvPr id="1048616" name="object 9"/>
            <p:cNvSpPr/>
            <p:nvPr/>
          </p:nvSpPr>
          <p:spPr>
            <a:xfrm>
              <a:off x="9337927" y="0"/>
              <a:ext cx="2854318"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49018"/>
              </a:srgbClr>
            </a:solidFill>
          </p:spPr>
          <p:txBody>
            <a:bodyPr bIns="0" lIns="0" rIns="0" rtlCol="0" tIns="0" wrap="square"/>
            <a:p>
              <a:pPr/>
            </a:p>
          </p:txBody>
        </p:sp>
        <p:sp>
          <p:nvSpPr>
            <p:cNvPr id="1048617" name="object 10"/>
            <p:cNvSpPr/>
            <p:nvPr/>
          </p:nvSpPr>
          <p:spPr>
            <a:xfrm>
              <a:off x="10896604" y="0"/>
              <a:ext cx="1295404"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69018"/>
              </a:srgbClr>
            </a:solidFill>
          </p:spPr>
          <p:txBody>
            <a:bodyPr bIns="0" lIns="0" rIns="0" rtlCol="0" tIns="0" wrap="square"/>
            <a:p>
              <a:pPr/>
            </a:p>
          </p:txBody>
        </p:sp>
        <p:sp>
          <p:nvSpPr>
            <p:cNvPr id="1048618" name="object 11"/>
            <p:cNvSpPr/>
            <p:nvPr/>
          </p:nvSpPr>
          <p:spPr>
            <a:xfrm>
              <a:off x="10936244"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8822"/>
              </a:srgbClr>
            </a:solidFill>
          </p:spPr>
          <p:txBody>
            <a:bodyPr bIns="0" lIns="0" rIns="0" rtlCol="0" tIns="0" wrap="square"/>
            <a:p>
              <a:pPr/>
            </a:p>
          </p:txBody>
        </p:sp>
        <p:sp>
          <p:nvSpPr>
            <p:cNvPr id="1048619" name="object 12"/>
            <p:cNvSpPr/>
            <p:nvPr/>
          </p:nvSpPr>
          <p:spPr>
            <a:xfrm>
              <a:off x="10372725" y="3590920"/>
              <a:ext cx="1819270" cy="3267079"/>
            </a:xfrm>
            <a:custGeom>
              <a:avLst/>
              <a:ahLst/>
              <a:rect l="l" t="t" r="r" b="b"/>
              <a:pathLst>
                <a:path w="1819275" h="3267075">
                  <a:moveTo>
                    <a:pt x="1819275" y="0"/>
                  </a:moveTo>
                  <a:lnTo>
                    <a:pt x="0" y="3267075"/>
                  </a:lnTo>
                  <a:lnTo>
                    <a:pt x="1819275" y="3267075"/>
                  </a:lnTo>
                  <a:lnTo>
                    <a:pt x="1819275" y="0"/>
                  </a:lnTo>
                  <a:close/>
                </a:path>
              </a:pathLst>
            </a:custGeom>
            <a:solidFill>
              <a:srgbClr val="17AFE3">
                <a:alpha val="64704"/>
              </a:srgbClr>
            </a:solidFill>
          </p:spPr>
          <p:txBody>
            <a:bodyPr bIns="0" lIns="0" rIns="0" rtlCol="0" tIns="0" wrap="square"/>
            <a:p>
              <a:pPr/>
            </a:p>
          </p:txBody>
        </p:sp>
      </p:grpSp>
      <p:sp>
        <p:nvSpPr>
          <p:cNvPr id="1048620" name="object 13"/>
          <p:cNvSpPr/>
          <p:nvPr/>
        </p:nvSpPr>
        <p:spPr>
          <a:xfrm>
            <a:off x="0" y="4010029"/>
            <a:ext cx="447670" cy="2847970"/>
          </a:xfrm>
          <a:custGeom>
            <a:avLst/>
            <a:ahLst/>
            <a:rect l="l" t="t" r="r" b="b"/>
            <a:pathLst>
              <a:path w="447675" h="2847975">
                <a:moveTo>
                  <a:pt x="0" y="0"/>
                </a:moveTo>
                <a:lnTo>
                  <a:pt x="0" y="2847975"/>
                </a:lnTo>
                <a:lnTo>
                  <a:pt x="447675" y="2847975"/>
                </a:lnTo>
                <a:lnTo>
                  <a:pt x="0" y="0"/>
                </a:lnTo>
                <a:close/>
              </a:path>
            </a:pathLst>
          </a:custGeom>
          <a:solidFill>
            <a:srgbClr val="5FCAEE">
              <a:alpha val="69018"/>
            </a:srgbClr>
          </a:solidFill>
        </p:spPr>
        <p:txBody>
          <a:bodyPr bIns="0" lIns="0" rIns="0" rtlCol="0" tIns="0" wrap="square"/>
          <a:p>
            <a:pPr/>
          </a:p>
        </p:txBody>
      </p:sp>
      <p:sp>
        <p:nvSpPr>
          <p:cNvPr id="1048621" name="object 14"/>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22" name="object 15"/>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pPr/>
          </a:p>
        </p:txBody>
      </p:sp>
      <p:sp>
        <p:nvSpPr>
          <p:cNvPr id="1048623" name="object 16"/>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sp>
        <p:nvSpPr>
          <p:cNvPr id="1048624" name="object 17"/>
          <p:cNvSpPr txBox="1">
            <a:spLocks noGrp="1"/>
          </p:cNvSpPr>
          <p:nvPr>
            <p:ph type="title"/>
          </p:nvPr>
        </p:nvSpPr>
        <p:spPr>
          <a:xfrm>
            <a:off x="739768" y="829623"/>
            <a:ext cx="3909696" cy="638807"/>
          </a:xfrm>
          <a:prstGeom prst="rect"/>
        </p:spPr>
        <p:txBody>
          <a:bodyPr bIns="0" lIns="0" rIns="0" rtlCol="0" tIns="16510" vert="horz" wrap="square">
            <a:spAutoFit/>
          </a:bodyPr>
          <a:p>
            <a:pPr marL="12696">
              <a:lnSpc>
                <a:spcPct val="100000"/>
              </a:lnSpc>
              <a:spcBef>
                <a:spcPts val="130"/>
              </a:spcBef>
            </a:pPr>
            <a:r>
              <a:rPr sz="4250"/>
              <a:t>PROJECT</a:t>
            </a:r>
            <a:r>
              <a:rPr sz="4250"/>
              <a:t> </a:t>
            </a:r>
            <a:r>
              <a:rPr sz="4250"/>
              <a:t>TITLE</a:t>
            </a:r>
          </a:p>
        </p:txBody>
      </p:sp>
      <p:grpSp>
        <p:nvGrpSpPr>
          <p:cNvPr id="28" name="object 18"/>
          <p:cNvGrpSpPr/>
          <p:nvPr/>
        </p:nvGrpSpPr>
        <p:grpSpPr>
          <a:xfrm>
            <a:off x="466729" y="6410329"/>
            <a:ext cx="3705220" cy="295279"/>
            <a:chOff x="466729" y="6410329"/>
            <a:chExt cx="3705220" cy="295279"/>
          </a:xfrm>
        </p:grpSpPr>
        <p:pic>
          <p:nvPicPr>
            <p:cNvPr id="2097153" name="object 19"/>
            <p:cNvPicPr>
              <a:picLocks/>
            </p:cNvPicPr>
            <p:nvPr/>
          </p:nvPicPr>
          <p:blipFill>
            <a:blip xmlns:r="http://schemas.openxmlformats.org/officeDocument/2006/relationships" r:embed="rId1" cstate="print"/>
            <a:stretch>
              <a:fillRect/>
            </a:stretch>
          </p:blipFill>
          <p:spPr>
            <a:xfrm>
              <a:off x="676270" y="6467479"/>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9" y="6410329"/>
              <a:ext cx="3705220" cy="295279"/>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rPr/>
              <a:t>2</a:t>
            </a:r>
          </a:p>
        </p:txBody>
      </p:sp>
      <p:sp>
        <p:nvSpPr>
          <p:cNvPr id="1048626" name="TextBox 22"/>
          <p:cNvSpPr txBox="1"/>
          <p:nvPr/>
        </p:nvSpPr>
        <p:spPr>
          <a:xfrm>
            <a:off x="1217521" y="2123270"/>
            <a:ext cx="8593233" cy="1412244"/>
          </a:xfrm>
          <a:prstGeom prst="rect"/>
          <a:noFill/>
        </p:spPr>
        <p:txBody>
          <a:bodyPr rtlCol="0" wrap="square">
            <a:spAutoFit/>
          </a:bodyPr>
          <a:p>
            <a:pPr/>
            <a:r>
              <a:rPr b="1" sz="4400">
                <a:solidFill>
                  <a:srgbClr val="0F0F0F"/>
                </a:solidFill>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195" y="28575"/>
            <a:ext cx="12481707"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pPr/>
          </a:p>
        </p:txBody>
      </p:sp>
      <p:grpSp>
        <p:nvGrpSpPr>
          <p:cNvPr id="30" name="object 3"/>
          <p:cNvGrpSpPr/>
          <p:nvPr/>
        </p:nvGrpSpPr>
        <p:grpSpPr>
          <a:xfrm>
            <a:off x="7443843" y="0"/>
            <a:ext cx="4752979" cy="6863078"/>
            <a:chOff x="7443843" y="0"/>
            <a:chExt cx="4752979" cy="6863078"/>
          </a:xfrm>
        </p:grpSpPr>
        <p:sp>
          <p:nvSpPr>
            <p:cNvPr id="1048628" name="object 4"/>
            <p:cNvSpPr/>
            <p:nvPr/>
          </p:nvSpPr>
          <p:spPr>
            <a:xfrm>
              <a:off x="9377427" y="4827"/>
              <a:ext cx="1218567" cy="6853549"/>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pPr/>
            </a:p>
          </p:txBody>
        </p:sp>
        <p:sp>
          <p:nvSpPr>
            <p:cNvPr id="1048629" name="object 5"/>
            <p:cNvSpPr/>
            <p:nvPr/>
          </p:nvSpPr>
          <p:spPr>
            <a:xfrm>
              <a:off x="7448615" y="3694895"/>
              <a:ext cx="4743450" cy="3163565"/>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pPr/>
            </a:p>
          </p:txBody>
        </p:sp>
        <p:sp>
          <p:nvSpPr>
            <p:cNvPr id="1048630" name="object 6"/>
            <p:cNvSpPr/>
            <p:nvPr/>
          </p:nvSpPr>
          <p:spPr>
            <a:xfrm>
              <a:off x="9182104" y="0"/>
              <a:ext cx="3009904"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4901"/>
              </a:srgbClr>
            </a:solidFill>
          </p:spPr>
          <p:txBody>
            <a:bodyPr bIns="0" lIns="0" rIns="0" rtlCol="0" tIns="0" wrap="square"/>
            <a:p>
              <a:pPr/>
            </a:p>
          </p:txBody>
        </p:sp>
        <p:sp>
          <p:nvSpPr>
            <p:cNvPr id="1048631" name="object 7"/>
            <p:cNvSpPr/>
            <p:nvPr/>
          </p:nvSpPr>
          <p:spPr>
            <a:xfrm>
              <a:off x="9602874" y="0"/>
              <a:ext cx="2589525"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8823"/>
              </a:srgbClr>
            </a:solidFill>
          </p:spPr>
          <p:txBody>
            <a:bodyPr bIns="0" lIns="0" rIns="0" rtlCol="0" tIns="0" wrap="square"/>
            <a:p>
              <a:pPr/>
            </a:p>
          </p:txBody>
        </p:sp>
        <p:sp>
          <p:nvSpPr>
            <p:cNvPr id="1048632" name="object 8"/>
            <p:cNvSpPr/>
            <p:nvPr/>
          </p:nvSpPr>
          <p:spPr>
            <a:xfrm>
              <a:off x="8934445" y="3047995"/>
              <a:ext cx="3257550" cy="3810004"/>
            </a:xfrm>
            <a:custGeom>
              <a:avLst/>
              <a:ahLst/>
              <a:rect l="l" t="t" r="r" b="b"/>
              <a:pathLst>
                <a:path w="3257550" h="3810000">
                  <a:moveTo>
                    <a:pt x="3257550" y="0"/>
                  </a:moveTo>
                  <a:lnTo>
                    <a:pt x="0" y="3810000"/>
                  </a:lnTo>
                  <a:lnTo>
                    <a:pt x="3257550" y="3810000"/>
                  </a:lnTo>
                  <a:lnTo>
                    <a:pt x="3257550" y="0"/>
                  </a:lnTo>
                  <a:close/>
                </a:path>
              </a:pathLst>
            </a:custGeom>
            <a:solidFill>
              <a:srgbClr val="17AFE3">
                <a:alpha val="64704"/>
              </a:srgbClr>
            </a:solidFill>
          </p:spPr>
          <p:txBody>
            <a:bodyPr bIns="0" lIns="0" rIns="0" rtlCol="0" tIns="0" wrap="square"/>
            <a:p>
              <a:pPr/>
            </a:p>
          </p:txBody>
        </p:sp>
        <p:sp>
          <p:nvSpPr>
            <p:cNvPr id="1048633" name="object 9"/>
            <p:cNvSpPr/>
            <p:nvPr/>
          </p:nvSpPr>
          <p:spPr>
            <a:xfrm>
              <a:off x="9337927" y="0"/>
              <a:ext cx="2854318"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49018"/>
              </a:srgbClr>
            </a:solidFill>
          </p:spPr>
          <p:txBody>
            <a:bodyPr bIns="0" lIns="0" rIns="0" rtlCol="0" tIns="0" wrap="square"/>
            <a:p>
              <a:pPr/>
            </a:p>
          </p:txBody>
        </p:sp>
        <p:sp>
          <p:nvSpPr>
            <p:cNvPr id="1048634" name="object 10"/>
            <p:cNvSpPr/>
            <p:nvPr/>
          </p:nvSpPr>
          <p:spPr>
            <a:xfrm>
              <a:off x="10896604" y="0"/>
              <a:ext cx="1295404"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69018"/>
              </a:srgbClr>
            </a:solidFill>
          </p:spPr>
          <p:txBody>
            <a:bodyPr bIns="0" lIns="0" rIns="0" rtlCol="0" tIns="0" wrap="square"/>
            <a:p>
              <a:pPr/>
            </a:p>
          </p:txBody>
        </p:sp>
        <p:sp>
          <p:nvSpPr>
            <p:cNvPr id="1048635" name="object 11"/>
            <p:cNvSpPr/>
            <p:nvPr/>
          </p:nvSpPr>
          <p:spPr>
            <a:xfrm>
              <a:off x="10936244"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8822"/>
              </a:srgbClr>
            </a:solidFill>
          </p:spPr>
          <p:txBody>
            <a:bodyPr bIns="0" lIns="0" rIns="0" rtlCol="0" tIns="0" wrap="square"/>
            <a:p>
              <a:pPr/>
            </a:p>
          </p:txBody>
        </p:sp>
        <p:sp>
          <p:nvSpPr>
            <p:cNvPr id="1048636" name="object 12"/>
            <p:cNvSpPr/>
            <p:nvPr/>
          </p:nvSpPr>
          <p:spPr>
            <a:xfrm>
              <a:off x="10372725" y="3590920"/>
              <a:ext cx="1819270" cy="3267079"/>
            </a:xfrm>
            <a:custGeom>
              <a:avLst/>
              <a:ahLst/>
              <a:rect l="l" t="t" r="r" b="b"/>
              <a:pathLst>
                <a:path w="1819275" h="3267075">
                  <a:moveTo>
                    <a:pt x="1819275" y="0"/>
                  </a:moveTo>
                  <a:lnTo>
                    <a:pt x="0" y="3267075"/>
                  </a:lnTo>
                  <a:lnTo>
                    <a:pt x="1819275" y="3267075"/>
                  </a:lnTo>
                  <a:lnTo>
                    <a:pt x="1819275" y="0"/>
                  </a:lnTo>
                  <a:close/>
                </a:path>
              </a:pathLst>
            </a:custGeom>
            <a:solidFill>
              <a:srgbClr val="17AFE3">
                <a:alpha val="64704"/>
              </a:srgbClr>
            </a:solidFill>
          </p:spPr>
          <p:txBody>
            <a:bodyPr bIns="0" lIns="0" rIns="0" rtlCol="0" tIns="0" wrap="square"/>
            <a:p>
              <a:pPr/>
            </a:p>
          </p:txBody>
        </p:sp>
      </p:grpSp>
      <p:sp>
        <p:nvSpPr>
          <p:cNvPr id="1048637" name="object 13"/>
          <p:cNvSpPr/>
          <p:nvPr/>
        </p:nvSpPr>
        <p:spPr>
          <a:xfrm>
            <a:off x="0" y="4010029"/>
            <a:ext cx="447670" cy="2847970"/>
          </a:xfrm>
          <a:custGeom>
            <a:avLst/>
            <a:ahLst/>
            <a:rect l="l" t="t" r="r" b="b"/>
            <a:pathLst>
              <a:path w="447675" h="2847975">
                <a:moveTo>
                  <a:pt x="0" y="0"/>
                </a:moveTo>
                <a:lnTo>
                  <a:pt x="0" y="2847975"/>
                </a:lnTo>
                <a:lnTo>
                  <a:pt x="447675" y="2847975"/>
                </a:lnTo>
                <a:lnTo>
                  <a:pt x="0" y="0"/>
                </a:lnTo>
                <a:close/>
              </a:path>
            </a:pathLst>
          </a:custGeom>
          <a:solidFill>
            <a:srgbClr val="5FCAEE">
              <a:alpha val="69018"/>
            </a:srgbClr>
          </a:solidFill>
        </p:spPr>
        <p:txBody>
          <a:bodyPr bIns="0" lIns="0" rIns="0" rtlCol="0" tIns="0" wrap="square"/>
          <a:p>
            <a:pPr/>
          </a:p>
        </p:txBody>
      </p:sp>
      <p:sp>
        <p:nvSpPr>
          <p:cNvPr id="1048638" name="object 14"/>
          <p:cNvSpPr txBox="1"/>
          <p:nvPr/>
        </p:nvSpPr>
        <p:spPr>
          <a:xfrm>
            <a:off x="752479" y="6486036"/>
            <a:ext cx="1773561" cy="166371"/>
          </a:xfrm>
          <a:prstGeom prst="rect"/>
        </p:spPr>
        <p:txBody>
          <a:bodyPr bIns="0" lIns="0" rIns="0" rtlCol="0" tIns="0" vert="horz" wrap="square">
            <a:spAutoFit/>
          </a:bodyPr>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1048639" name="object 15"/>
          <p:cNvSpPr/>
          <p:nvPr/>
        </p:nvSpPr>
        <p:spPr>
          <a:xfrm>
            <a:off x="7362820" y="447670"/>
            <a:ext cx="361945" cy="361945"/>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pPr/>
          </a:p>
        </p:txBody>
      </p:sp>
      <p:sp>
        <p:nvSpPr>
          <p:cNvPr id="1048640" name="object 16"/>
          <p:cNvSpPr/>
          <p:nvPr/>
        </p:nvSpPr>
        <p:spPr>
          <a:xfrm>
            <a:off x="11010904" y="5610229"/>
            <a:ext cx="647695" cy="647695"/>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pPr/>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095"/>
            <a:ext cx="247645" cy="247645"/>
          </a:xfrm>
          <a:prstGeom prst="rect"/>
        </p:spPr>
      </p:pic>
      <p:grpSp>
        <p:nvGrpSpPr>
          <p:cNvPr id="31" name="object 18"/>
          <p:cNvGrpSpPr/>
          <p:nvPr/>
        </p:nvGrpSpPr>
        <p:grpSpPr>
          <a:xfrm>
            <a:off x="47620" y="3819520"/>
            <a:ext cx="4124329" cy="3009904"/>
            <a:chOff x="47620" y="3819520"/>
            <a:chExt cx="4124329" cy="3009904"/>
          </a:xfrm>
        </p:grpSpPr>
        <p:pic>
          <p:nvPicPr>
            <p:cNvPr id="2097156" name="object 19"/>
            <p:cNvPicPr>
              <a:picLocks/>
            </p:cNvPicPr>
            <p:nvPr/>
          </p:nvPicPr>
          <p:blipFill>
            <a:blip xmlns:r="http://schemas.openxmlformats.org/officeDocument/2006/relationships" r:embed="rId2" cstate="print"/>
            <a:stretch>
              <a:fillRect/>
            </a:stretch>
          </p:blipFill>
          <p:spPr>
            <a:xfrm>
              <a:off x="466729" y="6410329"/>
              <a:ext cx="3705220" cy="295279"/>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0" y="3819520"/>
              <a:ext cx="1733545" cy="3009904"/>
            </a:xfrm>
            <a:prstGeom prst="rect"/>
          </p:spPr>
        </p:pic>
      </p:grpSp>
      <p:sp>
        <p:nvSpPr>
          <p:cNvPr id="1048641" name="object 21"/>
          <p:cNvSpPr txBox="1">
            <a:spLocks noGrp="1"/>
          </p:cNvSpPr>
          <p:nvPr>
            <p:ph type="title"/>
          </p:nvPr>
        </p:nvSpPr>
        <p:spPr>
          <a:xfrm>
            <a:off x="739768" y="445382"/>
            <a:ext cx="3589594" cy="737229"/>
          </a:xfrm>
          <a:prstGeom prst="rect"/>
        </p:spPr>
        <p:txBody>
          <a:bodyPr bIns="0" lIns="0" rIns="0" rtlCol="0" tIns="13335" vert="horz" wrap="square">
            <a:spAutoFit/>
          </a:bodyPr>
          <a:p>
            <a:pPr marL="12696">
              <a:lnSpc>
                <a:spcPct val="100000"/>
              </a:lnSpc>
              <a:spcBef>
                <a:spcPts val="105"/>
              </a:spcBef>
            </a:pPr>
            <a:r>
              <a:rPr/>
              <a:t>A</a:t>
            </a:r>
            <a:r>
              <a:rPr/>
              <a:t>G</a:t>
            </a:r>
            <a:r>
              <a:rPr/>
              <a:t>E</a:t>
            </a:r>
            <a:r>
              <a:rPr/>
              <a:t>N</a:t>
            </a:r>
            <a:r>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rPr/>
              <a:t>3</a:t>
            </a:r>
          </a:p>
        </p:txBody>
      </p:sp>
      <p:sp>
        <p:nvSpPr>
          <p:cNvPr id="1048643" name="TextBox 22"/>
          <p:cNvSpPr txBox="1"/>
          <p:nvPr/>
        </p:nvSpPr>
        <p:spPr>
          <a:xfrm>
            <a:off x="2509800" y="1041536"/>
            <a:ext cx="5029200" cy="4282440"/>
          </a:xfrm>
          <a:prstGeom prst="rect"/>
          <a:noFill/>
        </p:spPr>
        <p:txBody>
          <a:bodyPr rtlCol="0" wrap="square">
            <a:spAutoFit/>
          </a:bodyPr>
          <a:p>
            <a:pPr/>
          </a:p>
          <a:p>
            <a:pPr>
              <a:buFont typeface="+mj-lt"/>
              <a:buAutoNum type="arabicPeriod"/>
            </a:pPr>
            <a:r>
              <a:rPr sz="2800">
                <a:solidFill>
                  <a:srgbClr val="0D0D0D"/>
                </a:solidFill>
                <a:latin typeface="Times New Roman"/>
                <a:cs typeface="Times New Roman"/>
              </a:rPr>
              <a:t>Problem Statement</a:t>
            </a:r>
          </a:p>
          <a:p>
            <a:pPr>
              <a:buFont typeface="+mj-lt"/>
              <a:buAutoNum type="arabicPeriod"/>
            </a:pPr>
            <a:r>
              <a:rPr sz="2800">
                <a:solidFill>
                  <a:srgbClr val="0D0D0D"/>
                </a:solidFill>
                <a:latin typeface="Times New Roman"/>
                <a:cs typeface="Times New Roman"/>
              </a:rPr>
              <a:t>Project Overview</a:t>
            </a:r>
          </a:p>
          <a:p>
            <a:pPr>
              <a:buFont typeface="+mj-lt"/>
              <a:buAutoNum type="arabicPeriod"/>
            </a:pPr>
            <a:r>
              <a:rPr sz="2800">
                <a:solidFill>
                  <a:srgbClr val="0D0D0D"/>
                </a:solidFill>
                <a:latin typeface="Times New Roman"/>
                <a:cs typeface="Times New Roman"/>
              </a:rPr>
              <a:t>End Users</a:t>
            </a:r>
          </a:p>
          <a:p>
            <a:pPr>
              <a:buFont typeface="+mj-lt"/>
              <a:buAutoNum type="arabicPeriod"/>
            </a:pPr>
            <a:r>
              <a:rPr sz="2800">
                <a:solidFill>
                  <a:srgbClr val="0D0D0D"/>
                </a:solidFill>
                <a:latin typeface="Times New Roman"/>
                <a:cs typeface="Times New Roman"/>
              </a:rPr>
              <a:t>Our Solution and Proposition</a:t>
            </a:r>
          </a:p>
          <a:p>
            <a:pPr>
              <a:buFont typeface="+mj-lt"/>
              <a:buAutoNum type="arabicPeriod"/>
            </a:pPr>
            <a:r>
              <a:rPr sz="2800">
                <a:solidFill>
                  <a:srgbClr val="0D0D0D"/>
                </a:solidFill>
                <a:latin typeface="Times New Roman"/>
                <a:cs typeface="Times New Roman"/>
              </a:rPr>
              <a:t>Dataset Description</a:t>
            </a:r>
          </a:p>
          <a:p>
            <a:pPr>
              <a:buFont typeface="+mj-lt"/>
              <a:buAutoNum type="arabicPeriod"/>
            </a:pPr>
            <a:r>
              <a:rPr sz="2800">
                <a:solidFill>
                  <a:srgbClr val="0D0D0D"/>
                </a:solidFill>
                <a:latin typeface="Times New Roman"/>
                <a:cs typeface="Times New Roman"/>
              </a:rPr>
              <a:t>Modelling Approach</a:t>
            </a:r>
          </a:p>
          <a:p>
            <a:pPr>
              <a:buFont typeface="+mj-lt"/>
              <a:buAutoNum type="arabicPeriod"/>
            </a:pPr>
            <a:r>
              <a:rPr sz="2800">
                <a:solidFill>
                  <a:srgbClr val="0D0D0D"/>
                </a:solidFill>
                <a:latin typeface="Times New Roman"/>
                <a:cs typeface="Times New Roman"/>
              </a:rPr>
              <a:t>Results and </a:t>
            </a:r>
            <a:r>
              <a:rPr sz="2800">
                <a:solidFill>
                  <a:srgbClr val="0D0D0D"/>
                </a:solidFill>
                <a:latin typeface="Times New Roman"/>
                <a:cs typeface="Times New Roman"/>
              </a:rPr>
              <a:t>Discussion</a:t>
            </a:r>
          </a:p>
          <a:p>
            <a:pPr>
              <a:buFont typeface="+mj-lt"/>
              <a:buAutoNum type="arabicPeriod"/>
            </a:pPr>
            <a:r>
              <a:rPr sz="2800">
                <a:solidFill>
                  <a:srgbClr val="0D0D0D"/>
                </a:solidFill>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0" y="2933695"/>
            <a:ext cx="2762245" cy="3257550"/>
            <a:chOff x="7991470" y="2933695"/>
            <a:chExt cx="2762245" cy="3257550"/>
          </a:xfrm>
        </p:grpSpPr>
        <p:sp>
          <p:nvSpPr>
            <p:cNvPr id="1048644"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45" name="object 4"/>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pic>
          <p:nvPicPr>
            <p:cNvPr id="2097158" name="object 5"/>
            <p:cNvPicPr>
              <a:picLocks/>
            </p:cNvPicPr>
            <p:nvPr/>
          </p:nvPicPr>
          <p:blipFill>
            <a:blip xmlns:r="http://schemas.openxmlformats.org/officeDocument/2006/relationships" r:embed="rId1" cstate="print"/>
            <a:stretch>
              <a:fillRect/>
            </a:stretch>
          </p:blipFill>
          <p:spPr>
            <a:xfrm>
              <a:off x="7991470" y="2933695"/>
              <a:ext cx="2762245" cy="3257550"/>
            </a:xfrm>
            <a:prstGeom prst="rect"/>
          </p:spPr>
        </p:pic>
      </p:grpSp>
      <p:sp>
        <p:nvSpPr>
          <p:cNvPr id="1048646" name="object 6"/>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pPr/>
          </a:p>
        </p:txBody>
      </p:sp>
      <p:sp>
        <p:nvSpPr>
          <p:cNvPr id="1048647" name="object 7"/>
          <p:cNvSpPr txBox="1">
            <a:spLocks noGrp="1"/>
          </p:cNvSpPr>
          <p:nvPr>
            <p:ph type="title"/>
          </p:nvPr>
        </p:nvSpPr>
        <p:spPr>
          <a:xfrm>
            <a:off x="834074" y="575057"/>
            <a:ext cx="7527461" cy="638807"/>
          </a:xfrm>
          <a:prstGeom prst="rect"/>
        </p:spPr>
        <p:txBody>
          <a:bodyPr bIns="0" lIns="0" rIns="0" rtlCol="0" tIns="16510" vert="horz" wrap="square">
            <a:spAutoFit/>
          </a:bodyPr>
          <a:p>
            <a:pPr marL="12696">
              <a:lnSpc>
                <a:spcPct val="100000"/>
              </a:lnSpc>
              <a:spcBef>
                <a:spcPts val="130"/>
              </a:spcBef>
            </a:pPr>
            <a:r>
              <a:rPr sz="4250"/>
              <a:t>P</a:t>
            </a:r>
            <a:r>
              <a:rPr sz="4250"/>
              <a:t>ROB</a:t>
            </a:r>
            <a:r>
              <a:rPr sz="4250"/>
              <a:t>L</a:t>
            </a:r>
            <a:r>
              <a:rPr sz="4250"/>
              <a:t>E</a:t>
            </a:r>
            <a:r>
              <a:rPr sz="4250"/>
              <a:t>M</a:t>
            </a:r>
            <a:r>
              <a:rPr sz="4250"/>
              <a:t>	</a:t>
            </a:r>
            <a:r>
              <a:rPr sz="4250"/>
              <a:t>S</a:t>
            </a:r>
            <a:r>
              <a:rPr sz="4250"/>
              <a:t>T</a:t>
            </a:r>
            <a:r>
              <a:rPr sz="4250"/>
              <a:t>A</a:t>
            </a:r>
            <a:r>
              <a:rPr sz="4250"/>
              <a:t>T</a:t>
            </a:r>
            <a:r>
              <a:rPr sz="4250"/>
              <a:t>E</a:t>
            </a:r>
            <a:r>
              <a:rPr sz="4250"/>
              <a:t>ME</a:t>
            </a:r>
            <a:r>
              <a:rPr sz="4250"/>
              <a:t>NT</a:t>
            </a:r>
          </a:p>
        </p:txBody>
      </p:sp>
      <p:pic>
        <p:nvPicPr>
          <p:cNvPr id="2097159" name="object 8"/>
          <p:cNvPicPr>
            <a:picLocks/>
          </p:cNvPicPr>
          <p:nvPr/>
        </p:nvPicPr>
        <p:blipFill>
          <a:blip xmlns:r="http://schemas.openxmlformats.org/officeDocument/2006/relationships" r:embed="rId2" cstate="print"/>
          <a:stretch>
            <a:fillRect/>
          </a:stretch>
        </p:blipFill>
        <p:spPr>
          <a:xfrm>
            <a:off x="676270" y="6467479"/>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rPr/>
              <a:t>4</a:t>
            </a:r>
          </a:p>
        </p:txBody>
      </p:sp>
      <p:sp>
        <p:nvSpPr>
          <p:cNvPr id="1048650" name="TextBox 10"/>
          <p:cNvSpPr txBox="1"/>
          <p:nvPr/>
        </p:nvSpPr>
        <p:spPr>
          <a:xfrm>
            <a:off x="676270" y="1857375"/>
            <a:ext cx="7556510" cy="2847342"/>
          </a:xfrm>
          <a:prstGeom prst="rect"/>
          <a:noFill/>
        </p:spPr>
        <p:txBody>
          <a:bodyPr rtlCol="0" wrap="square">
            <a:spAutoFit/>
          </a:bodyPr>
          <a:p>
            <a:pPr/>
          </a:p>
          <a:p>
            <a:pPr marL="285750" algn="just" indent="-285750">
              <a:buFont typeface="Arial"/>
              <a:buChar char="•"/>
            </a:pPr>
            <a:r>
              <a:rPr sz="2400">
                <a:latin typeface="Times New Roman"/>
                <a:cs typeface="Times New Roman"/>
              </a:rPr>
              <a:t>Utilize Excel to ef</a:t>
            </a:r>
            <a:r>
              <a:rPr sz="2400">
                <a:latin typeface="Times New Roman"/>
                <a:cs typeface="Times New Roman"/>
              </a:rPr>
              <a:t>f</a:t>
            </a:r>
            <a:r>
              <a:rPr sz="2400">
                <a:latin typeface="Times New Roman"/>
                <a:cs typeface="Times New Roman"/>
              </a:rPr>
              <a:t>c</a:t>
            </a:r>
            <a:r>
              <a:rPr sz="2400">
                <a:latin typeface="Times New Roman"/>
                <a:cs typeface="Times New Roman"/>
              </a:rPr>
              <a:t>i</a:t>
            </a:r>
            <a:r>
              <a:rPr sz="2400">
                <a:latin typeface="Times New Roman"/>
                <a:cs typeface="Times New Roman"/>
              </a:rPr>
              <a:t>ently analyse employee data by leveraging functions such as PivotTables, and </a:t>
            </a:r>
            <a:r>
              <a:rPr sz="2400">
                <a:latin typeface="Times New Roman"/>
                <a:cs typeface="Times New Roman"/>
              </a:rPr>
              <a:t>c</a:t>
            </a:r>
            <a:r>
              <a:rPr sz="2400">
                <a:latin typeface="Times New Roman"/>
                <a:cs typeface="Times New Roman"/>
              </a:rPr>
              <a:t>o</a:t>
            </a:r>
            <a:r>
              <a:rPr sz="2400">
                <a:latin typeface="Times New Roman"/>
                <a:cs typeface="Times New Roman"/>
              </a:rPr>
              <a:t>n</a:t>
            </a:r>
            <a:r>
              <a:rPr sz="2400">
                <a:latin typeface="Times New Roman"/>
                <a:cs typeface="Times New Roman"/>
              </a:rPr>
              <a:t>d</a:t>
            </a:r>
            <a:r>
              <a:rPr sz="2400">
                <a:latin typeface="Times New Roman"/>
                <a:cs typeface="Times New Roman"/>
              </a:rPr>
              <a:t>i</a:t>
            </a:r>
            <a:r>
              <a:rPr sz="2400">
                <a:latin typeface="Times New Roman"/>
                <a:cs typeface="Times New Roman"/>
              </a:rPr>
              <a:t>tion</a:t>
            </a:r>
            <a:r>
              <a:rPr sz="2400">
                <a:latin typeface="Times New Roman"/>
                <a:cs typeface="Times New Roman"/>
              </a:rPr>
              <a:t>a</a:t>
            </a:r>
            <a:r>
              <a:rPr sz="2400">
                <a:latin typeface="Times New Roman"/>
                <a:cs typeface="Times New Roman"/>
              </a:rPr>
              <a:t>l</a:t>
            </a:r>
            <a:r>
              <a:rPr sz="2400">
                <a:latin typeface="Times New Roman"/>
                <a:cs typeface="Times New Roman"/>
              </a:rPr>
              <a:t> formatting</a:t>
            </a:r>
            <a:r>
              <a:rPr sz="2400">
                <a:latin typeface="Times New Roman"/>
                <a:cs typeface="Times New Roman"/>
              </a:rPr>
              <a:t>. 
This enables the identification of key trends, such as current employee rates, performance levels.
Decision-making processes by visualizing this data through pie chart.”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45"/>
            <a:ext cx="3533770" cy="3810004"/>
            <a:chOff x="8658225" y="2647945"/>
            <a:chExt cx="3533770" cy="3810004"/>
          </a:xfrm>
        </p:grpSpPr>
        <p:sp>
          <p:nvSpPr>
            <p:cNvPr id="1048651"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52" name="object 4"/>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45"/>
              <a:ext cx="3533770" cy="3810004"/>
            </a:xfrm>
            <a:prstGeom prst="rect"/>
          </p:spPr>
        </p:pic>
      </p:grpSp>
      <p:sp>
        <p:nvSpPr>
          <p:cNvPr id="1048653" name="object 6"/>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pPr/>
          </a:p>
        </p:txBody>
      </p:sp>
      <p:sp>
        <p:nvSpPr>
          <p:cNvPr id="1048654" name="object 7"/>
          <p:cNvSpPr txBox="1">
            <a:spLocks noGrp="1"/>
          </p:cNvSpPr>
          <p:nvPr>
            <p:ph type="title"/>
          </p:nvPr>
        </p:nvSpPr>
        <p:spPr>
          <a:xfrm>
            <a:off x="739768" y="829623"/>
            <a:ext cx="5263520" cy="638807"/>
          </a:xfrm>
          <a:prstGeom prst="rect"/>
        </p:spPr>
        <p:txBody>
          <a:bodyPr bIns="0" lIns="0" rIns="0" rtlCol="0" tIns="16510" vert="horz" wrap="square">
            <a:spAutoFit/>
          </a:bodyPr>
          <a:p>
            <a:pPr marL="12696">
              <a:lnSpc>
                <a:spcPct val="100000"/>
              </a:lnSpc>
              <a:spcBef>
                <a:spcPts val="130"/>
              </a:spcBef>
            </a:pPr>
            <a:r>
              <a:rPr sz="4250"/>
              <a:t>PROJECT	</a:t>
            </a:r>
            <a:r>
              <a:rPr sz="4250"/>
              <a:t>OVERVIEW</a:t>
            </a:r>
          </a:p>
        </p:txBody>
      </p:sp>
      <p:pic>
        <p:nvPicPr>
          <p:cNvPr id="2097161" name="object 8"/>
          <p:cNvPicPr>
            <a:picLocks/>
          </p:cNvPicPr>
          <p:nvPr/>
        </p:nvPicPr>
        <p:blipFill>
          <a:blip xmlns:r="http://schemas.openxmlformats.org/officeDocument/2006/relationships" r:embed="rId2" cstate="print"/>
          <a:stretch>
            <a:fillRect/>
          </a:stretch>
        </p:blipFill>
        <p:spPr>
          <a:xfrm>
            <a:off x="676270" y="6467479"/>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rPr/>
              <a:t>5</a:t>
            </a:r>
          </a:p>
        </p:txBody>
      </p:sp>
      <p:sp>
        <p:nvSpPr>
          <p:cNvPr id="1048656" name="TextBox 10"/>
          <p:cNvSpPr txBox="1"/>
          <p:nvPr/>
        </p:nvSpPr>
        <p:spPr>
          <a:xfrm>
            <a:off x="990595" y="2133595"/>
            <a:ext cx="7924804" cy="802639"/>
          </a:xfrm>
          <a:prstGeom prst="rect"/>
          <a:noFill/>
        </p:spPr>
        <p:txBody>
          <a:bodyPr rtlCol="0" wrap="square">
            <a:spAutoFit/>
          </a:bodyPr>
          <a:p>
            <a:pPr/>
          </a:p>
          <a:p>
            <a:pPr/>
          </a:p>
        </p:txBody>
      </p:sp>
      <p:sp>
        <p:nvSpPr>
          <p:cNvPr id="1048657" name="TextBox 8"/>
          <p:cNvSpPr txBox="1"/>
          <p:nvPr/>
        </p:nvSpPr>
        <p:spPr>
          <a:xfrm>
            <a:off x="676270" y="1725480"/>
            <a:ext cx="7924804" cy="4358636"/>
          </a:xfrm>
          <a:prstGeom prst="rect"/>
          <a:noFill/>
        </p:spPr>
        <p:txBody>
          <a:bodyPr rtlCol="0" wrap="square">
            <a:spAutoFit/>
          </a:bodyPr>
          <a:p>
            <a:pPr marL="285750" indent="-285750">
              <a:buFont typeface="Arial"/>
              <a:buChar char="•"/>
            </a:pPr>
            <a:r>
              <a:rPr sz="2400">
                <a:latin typeface="Times New Roman"/>
                <a:cs typeface="Times New Roman"/>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59" name="object 3"/>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pPr/>
          </a:p>
        </p:txBody>
      </p:sp>
      <p:sp>
        <p:nvSpPr>
          <p:cNvPr id="1048660" name="object 4"/>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sp>
        <p:nvSpPr>
          <p:cNvPr id="1048661" name="object 5"/>
          <p:cNvSpPr txBox="1">
            <a:spLocks noGrp="1"/>
          </p:cNvSpPr>
          <p:nvPr>
            <p:ph type="title"/>
          </p:nvPr>
        </p:nvSpPr>
        <p:spPr>
          <a:xfrm>
            <a:off x="699445" y="891796"/>
            <a:ext cx="5014591" cy="518159"/>
          </a:xfrm>
          <a:prstGeom prst="rect"/>
        </p:spPr>
        <p:txBody>
          <a:bodyPr bIns="0" lIns="0" rIns="0" rtlCol="0" tIns="16510" vert="horz" wrap="square">
            <a:spAutoFit/>
          </a:bodyPr>
          <a:p>
            <a:pPr marL="12696">
              <a:lnSpc>
                <a:spcPct val="100000"/>
              </a:lnSpc>
              <a:spcBef>
                <a:spcPts val="130"/>
              </a:spcBef>
            </a:pPr>
            <a:r>
              <a:rPr sz="3200"/>
              <a:t>W</a:t>
            </a:r>
            <a:r>
              <a:rPr sz="3200"/>
              <a:t>H</a:t>
            </a:r>
            <a:r>
              <a:rPr sz="3200"/>
              <a:t>O</a:t>
            </a:r>
            <a:r>
              <a:rPr sz="3200"/>
              <a:t> </a:t>
            </a:r>
            <a:r>
              <a:rPr sz="3200"/>
              <a:t>AR</a:t>
            </a:r>
            <a:r>
              <a:rPr sz="3200"/>
              <a:t>E</a:t>
            </a:r>
            <a:r>
              <a:rPr sz="3200"/>
              <a:t> </a:t>
            </a:r>
            <a:r>
              <a:rPr sz="3200"/>
              <a:t>T</a:t>
            </a:r>
            <a:r>
              <a:rPr sz="3200"/>
              <a:t>H</a:t>
            </a:r>
            <a:r>
              <a:rPr sz="3200"/>
              <a:t>E</a:t>
            </a:r>
            <a:r>
              <a:rPr sz="3200"/>
              <a:t> </a:t>
            </a:r>
            <a:r>
              <a:rPr sz="3200"/>
              <a:t>E</a:t>
            </a:r>
            <a:r>
              <a:rPr sz="3200"/>
              <a:t>N</a:t>
            </a:r>
            <a:r>
              <a:rPr sz="3200"/>
              <a:t>D</a:t>
            </a:r>
            <a:r>
              <a:rPr sz="3200"/>
              <a:t> </a:t>
            </a:r>
            <a:r>
              <a:rPr sz="3200"/>
              <a:t>U</a:t>
            </a:r>
            <a:r>
              <a:rPr sz="3200"/>
              <a:t>S</a:t>
            </a:r>
            <a:r>
              <a:rPr sz="3200"/>
              <a:t>E</a:t>
            </a:r>
            <a:r>
              <a:rPr sz="3200"/>
              <a:t>R</a:t>
            </a:r>
            <a:r>
              <a:rPr sz="3200"/>
              <a:t>S?</a:t>
            </a:r>
          </a:p>
        </p:txBody>
      </p:sp>
      <p:pic>
        <p:nvPicPr>
          <p:cNvPr id="2097162" name="object 6"/>
          <p:cNvPicPr>
            <a:picLocks/>
          </p:cNvPicPr>
          <p:nvPr/>
        </p:nvPicPr>
        <p:blipFill>
          <a:blip xmlns:r="http://schemas.openxmlformats.org/officeDocument/2006/relationships" r:embed="rId1" cstate="print"/>
          <a:stretch>
            <a:fillRect/>
          </a:stretch>
        </p:blipFill>
        <p:spPr>
          <a:xfrm>
            <a:off x="723904" y="6172200"/>
            <a:ext cx="2181229"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rPr/>
              <a:t>6</a:t>
            </a:r>
          </a:p>
        </p:txBody>
      </p:sp>
      <p:sp>
        <p:nvSpPr>
          <p:cNvPr id="1048663" name="TextBox 6"/>
          <p:cNvSpPr txBox="1"/>
          <p:nvPr/>
        </p:nvSpPr>
        <p:spPr>
          <a:xfrm>
            <a:off x="5193506" y="2523529"/>
            <a:ext cx="1828800" cy="358136"/>
          </a:xfrm>
          <a:prstGeom prst="rect"/>
          <a:noFill/>
        </p:spPr>
        <p:txBody>
          <a:bodyPr rtlCol="0" wrap="square">
            <a:spAutoFit/>
          </a:bodyPr>
          <a:p>
            <a:pPr/>
          </a:p>
        </p:txBody>
      </p:sp>
      <p:grpSp>
        <p:nvGrpSpPr>
          <p:cNvPr id="37" name="object 2"/>
          <p:cNvGrpSpPr/>
          <p:nvPr/>
        </p:nvGrpSpPr>
        <p:grpSpPr>
          <a:xfrm>
            <a:off x="7991470" y="2933695"/>
            <a:ext cx="2762245" cy="3257550"/>
            <a:chOff x="7991470" y="2933695"/>
            <a:chExt cx="2762245" cy="3257550"/>
          </a:xfrm>
        </p:grpSpPr>
        <p:sp>
          <p:nvSpPr>
            <p:cNvPr id="1048664"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65" name="object 4"/>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pic>
          <p:nvPicPr>
            <p:cNvPr id="2097163" name="object 5"/>
            <p:cNvPicPr>
              <a:picLocks/>
            </p:cNvPicPr>
            <p:nvPr/>
          </p:nvPicPr>
          <p:blipFill>
            <a:blip xmlns:r="http://schemas.openxmlformats.org/officeDocument/2006/relationships" r:embed="rId2" cstate="print"/>
            <a:stretch>
              <a:fillRect/>
            </a:stretch>
          </p:blipFill>
          <p:spPr>
            <a:xfrm>
              <a:off x="7991470" y="2933695"/>
              <a:ext cx="2762245" cy="3257550"/>
            </a:xfrm>
            <a:prstGeom prst="rect"/>
          </p:spPr>
        </p:pic>
      </p:grpSp>
      <p:grpSp>
        <p:nvGrpSpPr>
          <p:cNvPr id="38" name="object 2"/>
          <p:cNvGrpSpPr/>
          <p:nvPr/>
        </p:nvGrpSpPr>
        <p:grpSpPr>
          <a:xfrm>
            <a:off x="8143875" y="3086100"/>
            <a:ext cx="2762245" cy="3257550"/>
            <a:chOff x="7991470" y="2933695"/>
            <a:chExt cx="2762245" cy="3257550"/>
          </a:xfrm>
        </p:grpSpPr>
        <p:sp>
          <p:nvSpPr>
            <p:cNvPr id="1048666"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67" name="object 4"/>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pic>
          <p:nvPicPr>
            <p:cNvPr id="2097164" name="object 5"/>
            <p:cNvPicPr>
              <a:picLocks/>
            </p:cNvPicPr>
            <p:nvPr/>
          </p:nvPicPr>
          <p:blipFill>
            <a:blip xmlns:r="http://schemas.openxmlformats.org/officeDocument/2006/relationships" r:embed="rId2" cstate="print"/>
            <a:stretch>
              <a:fillRect/>
            </a:stretch>
          </p:blipFill>
          <p:spPr>
            <a:xfrm>
              <a:off x="7991470" y="2933695"/>
              <a:ext cx="2762245" cy="3257550"/>
            </a:xfrm>
            <a:prstGeom prst="rect"/>
          </p:spPr>
        </p:pic>
      </p:grpSp>
      <p:sp>
        <p:nvSpPr>
          <p:cNvPr id="1048668" name="TextBox 8"/>
          <p:cNvSpPr txBox="1"/>
          <p:nvPr/>
        </p:nvSpPr>
        <p:spPr>
          <a:xfrm>
            <a:off x="5193506" y="2523529"/>
            <a:ext cx="1828800" cy="358136"/>
          </a:xfrm>
          <a:prstGeom prst="rect"/>
          <a:noFill/>
        </p:spPr>
        <p:txBody>
          <a:bodyPr rtlCol="0" wrap="square">
            <a:spAutoFit/>
          </a:bodyPr>
          <a:p>
            <a:pPr/>
          </a:p>
        </p:txBody>
      </p:sp>
      <p:pic>
        <p:nvPicPr>
          <p:cNvPr id="2097165" name="Picture 13"/>
          <p:cNvPicPr>
            <a:picLocks noChangeAspect="1"/>
          </p:cNvPicPr>
          <p:nvPr/>
        </p:nvPicPr>
        <p:blipFill>
          <a:blip xmlns:r="http://schemas.openxmlformats.org/officeDocument/2006/relationships" r:embed="rId3"/>
          <a:stretch>
            <a:fillRect/>
          </a:stretch>
        </p:blipFill>
        <p:spPr>
          <a:xfrm>
            <a:off x="2019295" y="3132883"/>
            <a:ext cx="4676770" cy="2686901"/>
          </a:xfrm>
          <a:prstGeom prst="rect"/>
        </p:spPr>
      </p:pic>
      <p:sp>
        <p:nvSpPr>
          <p:cNvPr id="1048669" name="TextBox 18"/>
          <p:cNvSpPr txBox="1"/>
          <p:nvPr/>
        </p:nvSpPr>
        <p:spPr>
          <a:xfrm>
            <a:off x="5193506" y="2523529"/>
            <a:ext cx="1828800" cy="358136"/>
          </a:xfrm>
          <a:prstGeom prst="rect"/>
          <a:noFill/>
        </p:spPr>
        <p:txBody>
          <a:bodyPr rtlCol="0" wrap="square">
            <a:spAutoFit/>
          </a:bodyPr>
          <a:p>
            <a:pPr/>
          </a:p>
        </p:txBody>
      </p:sp>
      <p:sp>
        <p:nvSpPr>
          <p:cNvPr id="1048670" name="TextBox 19"/>
          <p:cNvSpPr txBox="1"/>
          <p:nvPr/>
        </p:nvSpPr>
        <p:spPr>
          <a:xfrm>
            <a:off x="517921" y="1643578"/>
            <a:ext cx="6093618" cy="1158236"/>
          </a:xfrm>
          <a:prstGeom prst="rect"/>
          <a:noFill/>
        </p:spPr>
        <p:txBody>
          <a:bodyPr rtlCol="0" wrap="square">
            <a:spAutoFit/>
          </a:bodyPr>
          <a:p>
            <a:pPr/>
            <a:r>
              <a:rPr sz="2400">
                <a:latin typeface="Times New Roman"/>
                <a:cs typeface="Times New Roman"/>
              </a:rPr>
              <a:t>The end users of the employee data analysis are HR managers, team leads, and senior 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0"/>
            <a:ext cx="2695579" cy="3248020"/>
          </a:xfrm>
          <a:prstGeom prst="rect"/>
        </p:spPr>
      </p:pic>
      <p:sp>
        <p:nvSpPr>
          <p:cNvPr id="1048671"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72" name="object 4"/>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pPr/>
          </a:p>
        </p:txBody>
      </p:sp>
      <p:sp>
        <p:nvSpPr>
          <p:cNvPr id="1048673" name="object 5"/>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sp>
        <p:nvSpPr>
          <p:cNvPr id="1048674" name="object 6"/>
          <p:cNvSpPr txBox="1">
            <a:spLocks noGrp="1"/>
          </p:cNvSpPr>
          <p:nvPr>
            <p:ph type="title"/>
          </p:nvPr>
        </p:nvSpPr>
        <p:spPr>
          <a:xfrm>
            <a:off x="558161" y="857891"/>
            <a:ext cx="9763120" cy="546734"/>
          </a:xfrm>
          <a:prstGeom prst="rect"/>
        </p:spPr>
        <p:txBody>
          <a:bodyPr bIns="0" lIns="0" rIns="0" rtlCol="0" tIns="13335" vert="horz" wrap="square">
            <a:spAutoFit/>
          </a:bodyPr>
          <a:p>
            <a:pPr marL="12696">
              <a:lnSpc>
                <a:spcPct val="100000"/>
              </a:lnSpc>
              <a:spcBef>
                <a:spcPts val="105"/>
              </a:spcBef>
            </a:pPr>
            <a:r>
              <a:rPr sz="3600"/>
              <a:t>O</a:t>
            </a:r>
            <a:r>
              <a:rPr sz="3600"/>
              <a:t>U</a:t>
            </a:r>
            <a:r>
              <a:rPr sz="3600"/>
              <a:t>R</a:t>
            </a:r>
            <a:r>
              <a:rPr sz="3600"/>
              <a:t> </a:t>
            </a:r>
            <a:r>
              <a:rPr sz="3600"/>
              <a:t>S</a:t>
            </a:r>
            <a:r>
              <a:rPr sz="3600"/>
              <a:t>O</a:t>
            </a:r>
            <a:r>
              <a:rPr sz="3600"/>
              <a:t>LU</a:t>
            </a:r>
            <a:r>
              <a:rPr sz="3600"/>
              <a:t>T</a:t>
            </a:r>
            <a:r>
              <a:rPr sz="3600"/>
              <a:t>I</a:t>
            </a:r>
            <a:r>
              <a:rPr sz="3600"/>
              <a:t>O</a:t>
            </a:r>
            <a:r>
              <a:rPr sz="3600"/>
              <a:t>N</a:t>
            </a:r>
            <a:r>
              <a:rPr sz="3600"/>
              <a:t> </a:t>
            </a:r>
            <a:r>
              <a:rPr sz="3600"/>
              <a:t>A</a:t>
            </a:r>
            <a:r>
              <a:rPr sz="3600"/>
              <a:t>N</a:t>
            </a:r>
            <a:r>
              <a:rPr sz="3600"/>
              <a:t>D</a:t>
            </a:r>
            <a:r>
              <a:rPr sz="3600"/>
              <a:t> </a:t>
            </a:r>
            <a:r>
              <a:rPr sz="3600"/>
              <a:t>I</a:t>
            </a:r>
            <a:r>
              <a:rPr sz="3600"/>
              <a:t>T</a:t>
            </a:r>
            <a:r>
              <a:rPr sz="3600"/>
              <a:t>S</a:t>
            </a:r>
            <a:r>
              <a:rPr sz="3600"/>
              <a:t> </a:t>
            </a:r>
            <a:r>
              <a:rPr sz="3600"/>
              <a:t>V</a:t>
            </a:r>
            <a:r>
              <a:rPr sz="3600"/>
              <a:t>A</a:t>
            </a:r>
            <a:r>
              <a:rPr sz="3600"/>
              <a:t>LU</a:t>
            </a:r>
            <a:r>
              <a:rPr sz="3600"/>
              <a:t>E</a:t>
            </a:r>
            <a:r>
              <a:rPr sz="3600"/>
              <a:t> </a:t>
            </a:r>
            <a:r>
              <a:rPr sz="3600"/>
              <a:t>P</a:t>
            </a:r>
            <a:r>
              <a:rPr sz="3600"/>
              <a:t>R</a:t>
            </a:r>
            <a:r>
              <a:rPr sz="3600"/>
              <a:t>O</a:t>
            </a:r>
            <a:r>
              <a:rPr sz="3600"/>
              <a:t>P</a:t>
            </a:r>
            <a:r>
              <a:rPr sz="3600"/>
              <a:t>O</a:t>
            </a:r>
            <a:r>
              <a:rPr sz="3600"/>
              <a:t>S</a:t>
            </a:r>
            <a:r>
              <a:rPr sz="3600"/>
              <a:t>I</a:t>
            </a:r>
            <a:r>
              <a:rPr sz="3600"/>
              <a:t>T</a:t>
            </a:r>
            <a:r>
              <a:rPr sz="3600"/>
              <a:t>I</a:t>
            </a:r>
            <a:r>
              <a:rPr sz="3600"/>
              <a:t>O</a:t>
            </a:r>
            <a:r>
              <a:rPr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0" y="6467479"/>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rPr/>
              <a:t>7</a:t>
            </a:r>
          </a:p>
        </p:txBody>
      </p:sp>
      <p:sp>
        <p:nvSpPr>
          <p:cNvPr id="1048676" name="TextBox 7"/>
          <p:cNvSpPr txBox="1"/>
          <p:nvPr/>
        </p:nvSpPr>
        <p:spPr>
          <a:xfrm>
            <a:off x="3786187" y="2233426"/>
            <a:ext cx="5748332" cy="2936234"/>
          </a:xfrm>
          <a:prstGeom prst="rect"/>
          <a:noFill/>
        </p:spPr>
        <p:txBody>
          <a:bodyPr rtlCol="0" wrap="square">
            <a:spAutoFit/>
          </a:bodyPr>
          <a:p>
            <a:pPr marL="342900" indent="-342900">
              <a:buFont typeface="+mj-lt"/>
              <a:buAutoNum type="arabicPeriod"/>
            </a:pPr>
            <a:r>
              <a:rPr sz="2400">
                <a:latin typeface="Times New Roman"/>
                <a:cs typeface="Times New Roman"/>
              </a:rPr>
              <a:t>Conditional formatting – highlights missing cells 
Filter- helps to remove the empty cells 
Formula – helps to identify the performance of employees 
Pivot table – helps to summarise 
Pie chart – shows the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25" y="385441"/>
            <a:ext cx="10681329" cy="723904"/>
          </a:xfrm>
        </p:spPr>
        <p:txBody>
          <a:bodyPr/>
          <a:p>
            <a:pPr/>
            <a:r>
              <a:rPr/>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1" y="2083589"/>
            <a:ext cx="2695579" cy="3248020"/>
          </a:xfrm>
          <a:prstGeom prst="rect"/>
          <a:effectLst>
            <a:outerShdw algn="t" blurRad="50800" dir="5400000" dist="38100" rotWithShape="0">
              <a:prstClr val="black">
                <a:alpha val="40000"/>
              </a:prstClr>
            </a:outerShdw>
          </a:effectLst>
        </p:spPr>
      </p:pic>
      <p:sp>
        <p:nvSpPr>
          <p:cNvPr id="1048678" name="TextBox 2"/>
          <p:cNvSpPr txBox="1"/>
          <p:nvPr/>
        </p:nvSpPr>
        <p:spPr>
          <a:xfrm>
            <a:off x="1585912" y="2083589"/>
            <a:ext cx="6772275" cy="3025140"/>
          </a:xfrm>
          <a:prstGeom prst="rect"/>
          <a:noFill/>
        </p:spPr>
        <p:txBody>
          <a:bodyPr rtlCol="0" wrap="square">
            <a:spAutoFit/>
          </a:bodyPr>
          <a:p>
            <a:pPr marL="342900" indent="-342900">
              <a:buFont typeface="+mj-lt"/>
              <a:buAutoNum type="arabicPeriod"/>
            </a:pPr>
            <a:r>
              <a:rPr/>
              <a:t>EMPLOYEE ID 
FIRST NAME
LAST NAME
BUSINESS UNIT 
EMPLOYEE TYPE
EMPLOYEE CLASSIFICATION TYPE
GENDER
PERFORMANCE SCORE
CURRENT EMPLOYEE RATE
PERFORMANCE LEVEL</a:t>
            </a:r>
          </a:p>
          <a:p>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9" y="6486036"/>
            <a:ext cx="1773561" cy="166371"/>
          </a:xfrm>
          <a:prstGeom prst="rect"/>
        </p:spPr>
        <p:txBody>
          <a:bodyPr bIns="0" lIns="0" rIns="0" rtlCol="0" tIns="0" vert="horz" wrap="square">
            <a:spAutoFit/>
          </a:bodyPr>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1048680"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81" name="object 4"/>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pPr/>
          </a:p>
        </p:txBody>
      </p:sp>
      <p:sp>
        <p:nvSpPr>
          <p:cNvPr id="1048682" name="object 5"/>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4"/>
            <a:ext cx="2466979" cy="3419470"/>
          </a:xfrm>
          <a:prstGeom prst="rect"/>
        </p:spPr>
      </p:pic>
      <p:sp>
        <p:nvSpPr>
          <p:cNvPr id="1048683" name="object 7"/>
          <p:cNvSpPr txBox="1">
            <a:spLocks noGrp="1"/>
          </p:cNvSpPr>
          <p:nvPr>
            <p:ph type="title"/>
          </p:nvPr>
        </p:nvSpPr>
        <p:spPr>
          <a:xfrm>
            <a:off x="739768" y="654936"/>
            <a:ext cx="8480426" cy="638807"/>
          </a:xfrm>
          <a:prstGeom prst="rect"/>
        </p:spPr>
        <p:txBody>
          <a:bodyPr bIns="0" lIns="0" rIns="0" rtlCol="0" tIns="16510" vert="horz" wrap="square">
            <a:spAutoFit/>
          </a:bodyPr>
          <a:p>
            <a:pPr marL="12696">
              <a:lnSpc>
                <a:spcPct val="100000"/>
              </a:lnSpc>
              <a:spcBef>
                <a:spcPts val="130"/>
              </a:spcBef>
            </a:pPr>
            <a:r>
              <a:rPr sz="4250"/>
              <a:t>THE</a:t>
            </a:r>
            <a:r>
              <a:rPr sz="4250"/>
              <a:t> </a:t>
            </a:r>
            <a:r>
              <a:rPr sz="4250"/>
              <a:t>"</a:t>
            </a:r>
            <a:r>
              <a:rPr sz="4250"/>
              <a:t>WOW</a:t>
            </a:r>
            <a:r>
              <a:rPr sz="4250"/>
              <a:t>"</a:t>
            </a:r>
            <a:r>
              <a:rPr sz="4250"/>
              <a:t> </a:t>
            </a:r>
            <a:r>
              <a:rPr sz="4250"/>
              <a:t>IN</a:t>
            </a:r>
            <a:r>
              <a:rPr sz="4250"/>
              <a:t> </a:t>
            </a:r>
            <a:r>
              <a:rPr sz="4250"/>
              <a:t>OUR</a:t>
            </a:r>
            <a:r>
              <a:rPr sz="4250"/>
              <a:t> </a:t>
            </a:r>
            <a:r>
              <a:rPr sz="4250"/>
              <a:t>SOLUTION</a:t>
            </a:r>
          </a:p>
        </p:txBody>
      </p:sp>
      <p:sp>
        <p:nvSpPr>
          <p:cNvPr id="1048684" name="object 8"/>
          <p:cNvSpPr txBox="1"/>
          <p:nvPr/>
        </p:nvSpPr>
        <p:spPr>
          <a:xfrm>
            <a:off x="11277218" y="6473339"/>
            <a:ext cx="228600" cy="191765"/>
          </a:xfrm>
          <a:prstGeom prst="rect"/>
        </p:spPr>
        <p:txBody>
          <a:bodyPr bIns="0" lIns="0" rIns="0" rtlCol="0" tIns="6985" vert="horz" wrap="square">
            <a:spAutoFit/>
          </a:bodyPr>
          <a:p>
            <a:pPr marL="38104">
              <a:lnSpc>
                <a:spcPct val="100000"/>
              </a:lnSpc>
              <a:spcBef>
                <a:spcPts val="55"/>
              </a:spcBef>
            </a:pPr>
            <a:r>
              <a:rPr sz="1100">
                <a:solidFill>
                  <a:srgbClr val="2D936B"/>
                </a:solidFill>
                <a:latin typeface="Trebuchet MS"/>
                <a:cs typeface="Trebuchet MS"/>
              </a:rPr>
              <a:t>9</a:t>
            </a:r>
          </a:p>
        </p:txBody>
      </p:sp>
      <p:sp>
        <p:nvSpPr>
          <p:cNvPr id="1048685" name="TextBox 8"/>
          <p:cNvSpPr txBox="1"/>
          <p:nvPr/>
        </p:nvSpPr>
        <p:spPr>
          <a:xfrm>
            <a:off x="2707006" y="2354702"/>
            <a:ext cx="3186586" cy="954109"/>
          </a:xfrm>
          <a:prstGeom prst="rect"/>
          <a:noFill/>
        </p:spPr>
        <p:txBody>
          <a:bodyPr rtlCol="0" wrap="square">
            <a:spAutoFit/>
          </a:bodyPr>
          <a:p>
            <a:pPr/>
          </a:p>
          <a:p>
            <a:pPr/>
          </a:p>
        </p:txBody>
      </p:sp>
      <p:sp>
        <p:nvSpPr>
          <p:cNvPr id="1048686" name="TextBox 9"/>
          <p:cNvSpPr txBox="1"/>
          <p:nvPr/>
        </p:nvSpPr>
        <p:spPr>
          <a:xfrm>
            <a:off x="752479" y="3075691"/>
            <a:ext cx="5924163" cy="1158236"/>
          </a:xfrm>
          <a:prstGeom prst="rect"/>
          <a:noFill/>
        </p:spPr>
        <p:txBody>
          <a:bodyPr anchor="ctr" rtlCol="0" wrap="square">
            <a:spAutoFit/>
          </a:bodyPr>
          <a:p>
            <a:pPr algn="ctr"/>
            <a:r>
              <a:rPr sz="3600">
                <a:solidFill>
                  <a:schemeClr val="accent2"/>
                </a:solidFill>
                <a:latin typeface="Algerian"/>
              </a:rPr>
              <a:t>Performance level</a:t>
            </a:r>
            <a:r>
              <a:rPr/>
              <a:t>
=IFS(Z9&gt;=5,”VERY HIGH”,Z9&gt;=4,”HIGH”,Z9&gt;=3,”MED”,TRUE,”LOW”)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2024-03-29T04:07:22Z</dcterms:created>
  <dcterms:modified xsi:type="dcterms:W3CDTF">2024-09-04T14:09:39Z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