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58" r:id="rId5"/>
    <p:sldId id="259" r:id="rId6"/>
    <p:sldId id="267" r:id="rId7"/>
    <p:sldId id="269" r:id="rId8"/>
    <p:sldId id="268" r:id="rId9"/>
    <p:sldId id="270" r:id="rId10"/>
    <p:sldId id="271" r:id="rId11"/>
    <p:sldId id="261" r:id="rId12"/>
    <p:sldId id="262" r:id="rId13"/>
    <p:sldId id="263" r:id="rId14"/>
    <p:sldId id="273" r:id="rId15"/>
    <p:sldId id="274" r:id="rId16"/>
    <p:sldId id="276" r:id="rId17"/>
    <p:sldId id="278" r:id="rId18"/>
    <p:sldId id="280" r:id="rId19"/>
    <p:sldId id="281" r:id="rId20"/>
    <p:sldId id="282" r:id="rId21"/>
    <p:sldId id="264" r:id="rId22"/>
    <p:sldId id="265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237" autoAdjust="0"/>
  </p:normalViewPr>
  <p:slideViewPr>
    <p:cSldViewPr>
      <p:cViewPr varScale="1">
        <p:scale>
          <a:sx n="87" d="100"/>
          <a:sy n="87" d="100"/>
        </p:scale>
        <p:origin x="-134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D811B-A5D8-4B68-867F-4ED61181F107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A3C14-6DAF-4600-B535-1D8CCD964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A3C14-6DAF-4600-B535-1D8CCD964A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6958" y="1451546"/>
            <a:ext cx="3450082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1979" y="-130810"/>
            <a:ext cx="540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950" y="1441450"/>
            <a:ext cx="8401050" cy="3814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52400"/>
            <a:ext cx="5943599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600" b="1" dirty="0" smtClean="0"/>
              <a:t>Advanced Hybrid image Encryption for Defense and       Medical Security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3886200"/>
            <a:ext cx="4511420" cy="1458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15"/>
              </a:spcBef>
            </a:pPr>
            <a:r>
              <a:rPr lang="en-US" sz="1800" b="1" spc="20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20" smtClean="0">
                <a:solidFill>
                  <a:srgbClr val="375F92"/>
                </a:solidFill>
                <a:latin typeface="Times New Roman"/>
                <a:cs typeface="Times New Roman"/>
              </a:rPr>
              <a:t>Pre</a:t>
            </a:r>
            <a:r>
              <a:rPr sz="1800" b="1" spc="-30" smtClean="0">
                <a:solidFill>
                  <a:srgbClr val="375F92"/>
                </a:solidFill>
                <a:latin typeface="Times New Roman"/>
                <a:cs typeface="Times New Roman"/>
              </a:rPr>
              <a:t>s</a:t>
            </a:r>
            <a:r>
              <a:rPr sz="1800" b="1" spc="20" smtClean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1800" b="1" spc="-30" smtClean="0">
                <a:solidFill>
                  <a:srgbClr val="375F92"/>
                </a:solidFill>
                <a:latin typeface="Times New Roman"/>
                <a:cs typeface="Times New Roman"/>
              </a:rPr>
              <a:t>n</a:t>
            </a:r>
            <a:r>
              <a:rPr sz="1800" b="1" smtClean="0">
                <a:solidFill>
                  <a:srgbClr val="375F92"/>
                </a:solidFill>
                <a:latin typeface="Times New Roman"/>
                <a:cs typeface="Times New Roman"/>
              </a:rPr>
              <a:t>t</a:t>
            </a:r>
            <a:r>
              <a:rPr sz="1800" b="1" spc="20" smtClean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1800" b="1" smtClean="0">
                <a:solidFill>
                  <a:srgbClr val="375F92"/>
                </a:solidFill>
                <a:latin typeface="Times New Roman"/>
                <a:cs typeface="Times New Roman"/>
              </a:rPr>
              <a:t>d</a:t>
            </a:r>
            <a:r>
              <a:rPr sz="1800" b="1" spc="-105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-30" smtClean="0">
                <a:solidFill>
                  <a:srgbClr val="375F92"/>
                </a:solidFill>
                <a:latin typeface="Times New Roman"/>
                <a:cs typeface="Times New Roman"/>
              </a:rPr>
              <a:t>b</a:t>
            </a:r>
            <a:r>
              <a:rPr lang="en-US" sz="1800" b="1" spc="-30" dirty="0" smtClean="0">
                <a:solidFill>
                  <a:srgbClr val="375F92"/>
                </a:solidFill>
                <a:latin typeface="Times New Roman"/>
                <a:cs typeface="Times New Roman"/>
              </a:rPr>
              <a:t>y</a:t>
            </a:r>
          </a:p>
          <a:p>
            <a:pPr marL="3175" algn="ctr">
              <a:lnSpc>
                <a:spcPct val="100000"/>
              </a:lnSpc>
              <a:spcBef>
                <a:spcPts val="515"/>
              </a:spcBef>
            </a:pPr>
            <a:r>
              <a:rPr lang="en-US" sz="2000" b="1" spc="-135" dirty="0" smtClean="0">
                <a:solidFill>
                  <a:srgbClr val="943735"/>
                </a:solidFill>
                <a:latin typeface="Times New Roman"/>
                <a:cs typeface="Times New Roman"/>
              </a:rPr>
              <a:t>SURYAPRAKASH K    </a:t>
            </a:r>
            <a:r>
              <a:rPr lang="en-US" sz="2000" b="1" spc="5" dirty="0" smtClean="0">
                <a:solidFill>
                  <a:srgbClr val="943735"/>
                </a:solidFill>
                <a:latin typeface="Times New Roman"/>
                <a:cs typeface="Times New Roman"/>
              </a:rPr>
              <a:t>- 913121106109</a:t>
            </a: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lang="en-US" sz="2000" b="1" spc="5" dirty="0" smtClean="0">
                <a:solidFill>
                  <a:srgbClr val="943735"/>
                </a:solidFill>
                <a:latin typeface="Times New Roman"/>
                <a:cs typeface="Times New Roman"/>
              </a:rPr>
              <a:t>AJAI V                       - 913121106006</a:t>
            </a: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lang="en-US" sz="2000" b="1" spc="5" dirty="0" smtClean="0">
                <a:solidFill>
                  <a:srgbClr val="943735"/>
                </a:solidFill>
                <a:latin typeface="Times New Roman"/>
                <a:cs typeface="Times New Roman"/>
              </a:rPr>
              <a:t> KISHORE S              - 913121106303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5638800"/>
            <a:ext cx="5403215" cy="96964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565"/>
              </a:spcBef>
            </a:pPr>
            <a:r>
              <a:rPr lang="en-US" sz="1800" b="1" spc="25" dirty="0" smtClean="0">
                <a:solidFill>
                  <a:srgbClr val="375F92"/>
                </a:solidFill>
                <a:latin typeface="Times New Roman"/>
                <a:cs typeface="Times New Roman"/>
              </a:rPr>
              <a:t> Pre-</a:t>
            </a:r>
            <a:r>
              <a:rPr sz="1800" b="1" spc="25" dirty="0" smtClean="0">
                <a:solidFill>
                  <a:srgbClr val="375F92"/>
                </a:solidFill>
                <a:latin typeface="Times New Roman"/>
                <a:cs typeface="Times New Roman"/>
              </a:rPr>
              <a:t>Fi</a:t>
            </a:r>
            <a:r>
              <a:rPr sz="1800" b="1" spc="-30" dirty="0" smtClean="0">
                <a:solidFill>
                  <a:srgbClr val="375F92"/>
                </a:solidFill>
                <a:latin typeface="Times New Roman"/>
                <a:cs typeface="Times New Roman"/>
              </a:rPr>
              <a:t>n</a:t>
            </a:r>
            <a:r>
              <a:rPr sz="1800" b="1" dirty="0" smtClean="0">
                <a:solidFill>
                  <a:srgbClr val="375F92"/>
                </a:solidFill>
                <a:latin typeface="Times New Roman"/>
                <a:cs typeface="Times New Roman"/>
              </a:rPr>
              <a:t>al</a:t>
            </a:r>
            <a:r>
              <a:rPr sz="1800" b="1" spc="-125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-250" dirty="0" smtClean="0">
                <a:solidFill>
                  <a:srgbClr val="375F92"/>
                </a:solidFill>
                <a:latin typeface="Times New Roman"/>
                <a:cs typeface="Times New Roman"/>
              </a:rPr>
              <a:t>Y</a:t>
            </a:r>
            <a:r>
              <a:rPr lang="en-US" sz="1800" b="1" spc="-250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 smtClean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1800" b="1" dirty="0" smtClean="0">
                <a:solidFill>
                  <a:srgbClr val="375F92"/>
                </a:solidFill>
                <a:latin typeface="Times New Roman"/>
                <a:cs typeface="Times New Roman"/>
              </a:rPr>
              <a:t>ar</a:t>
            </a:r>
            <a:r>
              <a:rPr sz="1800" b="1" spc="25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1800" b="1" spc="-25" dirty="0">
                <a:solidFill>
                  <a:srgbClr val="375F92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899"/>
              </a:lnSpc>
              <a:spcBef>
                <a:spcPts val="450"/>
              </a:spcBef>
            </a:pPr>
            <a:r>
              <a:rPr lang="en-US" sz="1800" b="1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dirty="0" smtClean="0">
                <a:solidFill>
                  <a:srgbClr val="375F92"/>
                </a:solidFill>
                <a:latin typeface="Times New Roman"/>
                <a:cs typeface="Times New Roman"/>
              </a:rPr>
              <a:t>9131</a:t>
            </a:r>
            <a:r>
              <a:rPr sz="1800" b="1" spc="-5" dirty="0" smtClean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5F92"/>
                </a:solidFill>
                <a:latin typeface="Times New Roman"/>
                <a:cs typeface="Times New Roman"/>
              </a:rPr>
              <a:t>-</a:t>
            </a:r>
            <a:r>
              <a:rPr sz="18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375F92"/>
                </a:solidFill>
                <a:latin typeface="Times New Roman"/>
                <a:cs typeface="Times New Roman"/>
              </a:rPr>
              <a:t>Velammal</a:t>
            </a:r>
            <a:r>
              <a:rPr sz="1800" b="1" spc="14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75F92"/>
                </a:solidFill>
                <a:latin typeface="Times New Roman"/>
                <a:cs typeface="Times New Roman"/>
              </a:rPr>
              <a:t>College</a:t>
            </a:r>
            <a:r>
              <a:rPr sz="1800" b="1" spc="-50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5F92"/>
                </a:solidFill>
                <a:latin typeface="Times New Roman"/>
                <a:cs typeface="Times New Roman"/>
              </a:rPr>
              <a:t>of Engineering</a:t>
            </a:r>
            <a:r>
              <a:rPr sz="1800" b="1" spc="-75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75F92"/>
                </a:solidFill>
                <a:latin typeface="Times New Roman"/>
                <a:cs typeface="Times New Roman"/>
              </a:rPr>
              <a:t>&amp; </a:t>
            </a:r>
            <a:r>
              <a:rPr sz="1800" b="1" spc="-25" dirty="0">
                <a:solidFill>
                  <a:srgbClr val="375F92"/>
                </a:solidFill>
                <a:latin typeface="Times New Roman"/>
                <a:cs typeface="Times New Roman"/>
              </a:rPr>
              <a:t>Technology </a:t>
            </a:r>
            <a:r>
              <a:rPr sz="1800" b="1" spc="-434" dirty="0">
                <a:solidFill>
                  <a:srgbClr val="375F92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434" dirty="0" smtClean="0">
                <a:solidFill>
                  <a:srgbClr val="375F92"/>
                </a:solidFill>
                <a:latin typeface="Times New Roman"/>
                <a:cs typeface="Times New Roman"/>
              </a:rPr>
              <a:t>   </a:t>
            </a:r>
            <a:r>
              <a:rPr sz="1800" b="1" spc="-20" dirty="0" smtClean="0">
                <a:solidFill>
                  <a:srgbClr val="375F92"/>
                </a:solidFill>
                <a:latin typeface="Times New Roman"/>
                <a:cs typeface="Times New Roman"/>
              </a:rPr>
              <a:t>(</a:t>
            </a:r>
            <a:r>
              <a:rPr sz="1800" b="1" spc="-20" dirty="0">
                <a:solidFill>
                  <a:srgbClr val="375F92"/>
                </a:solidFill>
                <a:latin typeface="Times New Roman"/>
                <a:cs typeface="Times New Roman"/>
              </a:rPr>
              <a:t>Autonomous)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2362201"/>
            <a:ext cx="396240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b="1" spc="15" dirty="0" smtClean="0">
                <a:latin typeface="Times New Roman"/>
                <a:cs typeface="Times New Roman"/>
              </a:rPr>
              <a:t>     </a:t>
            </a:r>
            <a:r>
              <a:rPr lang="en-US" sz="2000" b="1" spc="1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Dr.J.SIVASANKARI</a:t>
            </a:r>
            <a:endParaRPr lang="en-US" sz="2000" b="1" spc="1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00" b="1" spc="15" dirty="0">
                <a:latin typeface="Times New Roman"/>
                <a:cs typeface="Times New Roman"/>
              </a:rPr>
              <a:t> </a:t>
            </a:r>
            <a:r>
              <a:rPr lang="en-US" sz="2000" b="1" spc="15" dirty="0" smtClean="0">
                <a:latin typeface="Times New Roman"/>
                <a:cs typeface="Times New Roman"/>
              </a:rPr>
              <a:t>              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59587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V="1">
            <a:off x="1676400" y="3200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Velammal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college of Engineering and Technology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2743200"/>
            <a:ext cx="330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Assistant professor-II , ECE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1752600"/>
            <a:ext cx="91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504" y="204406"/>
            <a:ext cx="52425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10" dirty="0" smtClean="0"/>
              <a:t>Existing </a:t>
            </a:r>
            <a:r>
              <a:rPr spc="-150" dirty="0" smtClean="0"/>
              <a:t> </a:t>
            </a:r>
            <a:r>
              <a:rPr spc="-15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67000" y="274320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SHA-256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67000" y="3810000"/>
            <a:ext cx="2590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FIBONACCI TRANSFORM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3200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667000" y="5181600"/>
            <a:ext cx="266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TRIBONACCI TRANSFORM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81000" y="2743200"/>
            <a:ext cx="45719" cy="3048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>
            <a:off x="1981200" y="2743200"/>
            <a:ext cx="76200" cy="304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Diffusion phase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3886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phase</a:t>
            </a:r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381000" y="3962400"/>
            <a:ext cx="45719" cy="3048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2133600" y="3962400"/>
            <a:ext cx="45719" cy="304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2133600" y="5257800"/>
            <a:ext cx="76200" cy="304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381000" y="5257800"/>
            <a:ext cx="76200" cy="381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886200" y="31242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86200" y="4191000"/>
            <a:ext cx="152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3886200" y="1981200"/>
            <a:ext cx="152400" cy="74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creenshot_2023-11-03-21-41-33-70~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1447800"/>
            <a:ext cx="1207460" cy="1219200"/>
          </a:xfrm>
          <a:prstGeom prst="rect">
            <a:avLst/>
          </a:prstGeom>
        </p:spPr>
      </p:pic>
      <p:pic>
        <p:nvPicPr>
          <p:cNvPr id="63" name="Picture 62" descr="Screenshot_2023-11-03-21-42-01-98~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3200400"/>
            <a:ext cx="1180681" cy="1219200"/>
          </a:xfrm>
          <a:prstGeom prst="rect">
            <a:avLst/>
          </a:prstGeom>
        </p:spPr>
      </p:pic>
      <p:pic>
        <p:nvPicPr>
          <p:cNvPr id="64" name="Picture 63" descr="Screenshot_2023-11-03-21-42-13-00~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4876800"/>
            <a:ext cx="1194045" cy="1219200"/>
          </a:xfrm>
          <a:prstGeom prst="rect">
            <a:avLst/>
          </a:prstGeom>
        </p:spPr>
      </p:pic>
      <p:sp>
        <p:nvSpPr>
          <p:cNvPr id="65" name="Down Arrow 64"/>
          <p:cNvSpPr/>
          <p:nvPr/>
        </p:nvSpPr>
        <p:spPr>
          <a:xfrm>
            <a:off x="6934200" y="2743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7010400" y="4419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6172200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CIPHER IMAGE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3886200" y="5562600"/>
            <a:ext cx="152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505142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051560" marR="5080" indent="-1039494">
              <a:lnSpc>
                <a:spcPts val="5260"/>
              </a:lnSpc>
              <a:spcBef>
                <a:spcPts val="254"/>
              </a:spcBef>
            </a:pPr>
            <a:r>
              <a:rPr spc="45" dirty="0"/>
              <a:t>D</a:t>
            </a:r>
            <a:r>
              <a:rPr spc="25" dirty="0"/>
              <a:t>r</a:t>
            </a:r>
            <a:r>
              <a:rPr spc="-5" dirty="0"/>
              <a:t>a</a:t>
            </a:r>
            <a:r>
              <a:rPr spc="45" dirty="0"/>
              <a:t>wb</a:t>
            </a:r>
            <a:r>
              <a:rPr spc="-5" dirty="0"/>
              <a:t>ac</a:t>
            </a:r>
            <a:r>
              <a:rPr spc="45" dirty="0"/>
              <a:t>k</a:t>
            </a:r>
            <a:r>
              <a:rPr spc="10" dirty="0"/>
              <a:t>s</a:t>
            </a:r>
            <a:r>
              <a:rPr spc="-275" dirty="0"/>
              <a:t> </a:t>
            </a:r>
            <a:r>
              <a:rPr spc="-25" dirty="0"/>
              <a:t>o</a:t>
            </a:r>
            <a:r>
              <a:rPr spc="10" dirty="0"/>
              <a:t>f</a:t>
            </a:r>
            <a:r>
              <a:rPr spc="45" dirty="0"/>
              <a:t> </a:t>
            </a:r>
            <a:r>
              <a:rPr spc="-5" dirty="0"/>
              <a:t>e</a:t>
            </a:r>
            <a:r>
              <a:rPr spc="-25" dirty="0"/>
              <a:t>x</a:t>
            </a:r>
            <a:r>
              <a:rPr spc="-30" dirty="0"/>
              <a:t>i</a:t>
            </a:r>
            <a:r>
              <a:rPr spc="10" dirty="0"/>
              <a:t>s</a:t>
            </a:r>
            <a:r>
              <a:rPr spc="-25" dirty="0"/>
              <a:t>t</a:t>
            </a:r>
            <a:r>
              <a:rPr spc="-30" dirty="0"/>
              <a:t>i</a:t>
            </a:r>
            <a:r>
              <a:rPr spc="45" dirty="0"/>
              <a:t>n</a:t>
            </a:r>
            <a:r>
              <a:rPr spc="10" dirty="0"/>
              <a:t>g  </a:t>
            </a:r>
            <a:r>
              <a:rPr spc="-5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7848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Drawbacks of SHA-256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Low key space ( no of possible keys ) – brute force attack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concerns </a:t>
            </a:r>
            <a:r>
              <a:rPr lang="en-US" dirty="0"/>
              <a:t>about the length extension </a:t>
            </a:r>
            <a:r>
              <a:rPr lang="en-US" dirty="0" smtClean="0"/>
              <a:t>attack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Fixed length </a:t>
            </a:r>
            <a:r>
              <a:rPr lang="en-IN" dirty="0" err="1" smtClean="0"/>
              <a:t>upto</a:t>
            </a:r>
            <a:r>
              <a:rPr lang="en-IN" dirty="0" smtClean="0"/>
              <a:t> 256 bits</a:t>
            </a:r>
            <a:r>
              <a:rPr lang="en-US" dirty="0"/>
              <a:t>( Block size 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Fixed </a:t>
            </a:r>
            <a:r>
              <a:rPr lang="en-IN" dirty="0"/>
              <a:t>output </a:t>
            </a:r>
            <a:r>
              <a:rPr lang="en-IN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Not </a:t>
            </a:r>
            <a:r>
              <a:rPr lang="en-US" dirty="0"/>
              <a:t>specifically designed for resistance to quantum attacks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70" y="3962400"/>
            <a:ext cx="7967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Drawbacks of Fibonacci transform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Lack of </a:t>
            </a:r>
            <a:r>
              <a:rPr lang="en-US" dirty="0" smtClean="0"/>
              <a:t>Robustness - straightforward </a:t>
            </a:r>
            <a:r>
              <a:rPr lang="en-US" dirty="0"/>
              <a:t>and predictable </a:t>
            </a:r>
            <a:r>
              <a:rPr lang="en-US" dirty="0" smtClean="0"/>
              <a:t>structure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simplicity may not provide as much confusion as more complex </a:t>
            </a:r>
            <a:r>
              <a:rPr lang="en-US" dirty="0" smtClean="0"/>
              <a:t>transformations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Lack of randomness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504" y="204406"/>
            <a:ext cx="52425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Proposed</a:t>
            </a:r>
            <a:r>
              <a:rPr spc="-150" dirty="0"/>
              <a:t> </a:t>
            </a:r>
            <a:r>
              <a:rPr spc="-15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838200" y="2286000"/>
            <a:ext cx="914400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SHA-3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838200" y="3657600"/>
            <a:ext cx="914400" cy="612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46203" y="3654552"/>
            <a:ext cx="1600199" cy="12176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Tribonacci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277058" y="1910399"/>
            <a:ext cx="1600200" cy="12954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Fibonacci-</a:t>
            </a:r>
            <a:r>
              <a:rPr lang="en-US" dirty="0" err="1" smtClean="0"/>
              <a:t>lucas</a:t>
            </a:r>
            <a:r>
              <a:rPr lang="en-US" dirty="0" smtClean="0"/>
              <a:t> transform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840518" y="3274282"/>
            <a:ext cx="7589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2"/>
          </p:cNvCxnSpPr>
          <p:nvPr/>
        </p:nvCxnSpPr>
        <p:spPr>
          <a:xfrm rot="5400000">
            <a:off x="496824" y="5068824"/>
            <a:ext cx="15971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95400" y="5867400"/>
            <a:ext cx="4898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74963" y="4876801"/>
            <a:ext cx="19258" cy="100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74963" y="3205799"/>
            <a:ext cx="0" cy="44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7" idx="0"/>
          </p:cNvCxnSpPr>
          <p:nvPr/>
        </p:nvCxnSpPr>
        <p:spPr>
          <a:xfrm rot="5400000">
            <a:off x="876300" y="1866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" idx="3"/>
          </p:cNvCxnSpPr>
          <p:nvPr/>
        </p:nvCxnSpPr>
        <p:spPr>
          <a:xfrm flipV="1">
            <a:off x="1752600" y="3962400"/>
            <a:ext cx="1676400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 flipH="1" flipV="1">
            <a:off x="2705100" y="3238500"/>
            <a:ext cx="1448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5800" y="1066800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image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497481" y="4044572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Cipher image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358806" y="5445757"/>
            <a:ext cx="69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d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581400" y="1828800"/>
            <a:ext cx="66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c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885032" y="1186934"/>
            <a:ext cx="4232994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5795094" y="1562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549299" y="1287463"/>
            <a:ext cx="1882967" cy="408623"/>
          </a:xfrm>
          <a:prstGeom prst="bracketPai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Confusion  phase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505104" y="6052457"/>
            <a:ext cx="1650023" cy="408623"/>
          </a:xfrm>
          <a:prstGeom prst="bracketPai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diffusion phase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447800" y="3124200"/>
            <a:ext cx="1752600" cy="408623"/>
          </a:xfrm>
          <a:prstGeom prst="bracketPai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29000" y="251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53101" y="4252562"/>
            <a:ext cx="644380" cy="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33611"/>
            <a:ext cx="5400040" cy="13684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156970" marR="5080" indent="-1144270">
              <a:lnSpc>
                <a:spcPts val="5260"/>
              </a:lnSpc>
              <a:spcBef>
                <a:spcPts val="250"/>
              </a:spcBef>
            </a:pPr>
            <a:r>
              <a:rPr spc="-5" dirty="0"/>
              <a:t>Advantage </a:t>
            </a:r>
            <a:r>
              <a:rPr spc="-10" dirty="0"/>
              <a:t>of </a:t>
            </a:r>
            <a:r>
              <a:rPr spc="10" dirty="0"/>
              <a:t>proposed </a:t>
            </a:r>
            <a:r>
              <a:rPr spc="-1085" dirty="0"/>
              <a:t> </a:t>
            </a:r>
            <a:r>
              <a:rPr spc="-5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123" y="1752600"/>
            <a:ext cx="800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Advantages of SHA-3 algorithm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Large key space - variable </a:t>
            </a:r>
            <a:r>
              <a:rPr lang="en-US" dirty="0" err="1" smtClean="0"/>
              <a:t>upto</a:t>
            </a:r>
            <a:r>
              <a:rPr lang="en-US" dirty="0" smtClean="0"/>
              <a:t> 1024 bits (military applications 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High </a:t>
            </a:r>
            <a:r>
              <a:rPr lang="en-US" dirty="0"/>
              <a:t>resistance due to sponge </a:t>
            </a:r>
            <a:r>
              <a:rPr lang="en-US" dirty="0" smtClean="0"/>
              <a:t>construction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Variable </a:t>
            </a:r>
            <a:r>
              <a:rPr lang="en-IN" dirty="0"/>
              <a:t>output </a:t>
            </a:r>
            <a:r>
              <a:rPr lang="en-IN" dirty="0" smtClean="0"/>
              <a:t>lengths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Simple </a:t>
            </a:r>
            <a:r>
              <a:rPr lang="en-IN" dirty="0"/>
              <a:t>padding </a:t>
            </a:r>
            <a:r>
              <a:rPr lang="en-IN" dirty="0" smtClean="0"/>
              <a:t>scheme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Performance - Balanced </a:t>
            </a:r>
            <a:r>
              <a:rPr lang="en-US" dirty="0"/>
              <a:t>between security and speed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Advantages  of Fibonacci-</a:t>
            </a:r>
            <a:r>
              <a:rPr lang="en-US" sz="2400" dirty="0" err="1" smtClean="0">
                <a:solidFill>
                  <a:srgbClr val="FF0000"/>
                </a:solidFill>
              </a:rPr>
              <a:t>lucas</a:t>
            </a:r>
            <a:r>
              <a:rPr lang="en-US" sz="2400" dirty="0" smtClean="0">
                <a:solidFill>
                  <a:srgbClr val="FF0000"/>
                </a:solidFill>
              </a:rPr>
              <a:t> transform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High randomness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Strong key distribution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Combines </a:t>
            </a:r>
            <a:r>
              <a:rPr lang="en-US" dirty="0"/>
              <a:t>Fibonacci and Lucas </a:t>
            </a:r>
            <a:r>
              <a:rPr lang="en-US" dirty="0" smtClean="0"/>
              <a:t>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adds complexity by incorporating both the Fibonacci and Lucas sequences.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18288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key_c</a:t>
            </a:r>
            <a:r>
              <a:rPr lang="en-US" dirty="0" smtClean="0"/>
              <a:t>(1: 128) = 0,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key_d</a:t>
            </a:r>
            <a:r>
              <a:rPr lang="en-US" dirty="0" smtClean="0"/>
              <a:t>(1: 128) = 0</a:t>
            </a:r>
          </a:p>
          <a:p>
            <a:endParaRPr lang="en-US" dirty="0" smtClean="0"/>
          </a:p>
          <a:p>
            <a:r>
              <a:rPr lang="en-US" b="1" dirty="0" smtClean="0"/>
              <a:t>Step 2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(1:256)= SHA3(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Step 3</a:t>
            </a:r>
            <a:r>
              <a:rPr lang="en-US" dirty="0" smtClean="0"/>
              <a:t>. For </a:t>
            </a:r>
            <a:r>
              <a:rPr lang="en-US" dirty="0" err="1" smtClean="0"/>
              <a:t>i</a:t>
            </a:r>
            <a:r>
              <a:rPr lang="en-US" dirty="0" smtClean="0"/>
              <a:t>= 1 to 128</a:t>
            </a:r>
          </a:p>
          <a:p>
            <a:r>
              <a:rPr lang="en-US" dirty="0" smtClean="0"/>
              <a:t>             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             b.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 key(128 +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Return {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6078" y="840207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u="sng" dirty="0" smtClean="0"/>
              <a:t>STEP 1 : KEY GENERATION (SHA – 3)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00200"/>
            <a:ext cx="50621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dirty="0" smtClean="0"/>
              <a:t> the plain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: Keys {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key_d</a:t>
            </a:r>
            <a:r>
              <a:rPr lang="en-US" dirty="0" smtClean="0"/>
              <a:t>} and key image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key_img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524000"/>
            <a:ext cx="5867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. Compute r' and c' </a:t>
            </a:r>
          </a:p>
          <a:p>
            <a:r>
              <a:rPr lang="en-US" dirty="0" smtClean="0"/>
              <a:t>              </a:t>
            </a:r>
            <a:r>
              <a:rPr lang="en-US" dirty="0" err="1" smtClean="0">
                <a:solidFill>
                  <a:schemeClr val="accent2"/>
                </a:solidFill>
              </a:rPr>
              <a:t>Img_conf</a:t>
            </a:r>
            <a:r>
              <a:rPr lang="en-US" dirty="0" smtClean="0"/>
              <a:t>(r’, c’) = </a:t>
            </a:r>
            <a:r>
              <a:rPr lang="en-US" dirty="0" err="1" smtClean="0">
                <a:solidFill>
                  <a:srgbClr val="00B050"/>
                </a:solidFill>
              </a:rPr>
              <a:t>fib_luc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Img</a:t>
            </a:r>
            <a:r>
              <a:rPr lang="en-US" dirty="0" smtClean="0"/>
              <a:t>(r, c),</a:t>
            </a:r>
            <a:r>
              <a:rPr lang="en-US" dirty="0" err="1" smtClean="0">
                <a:solidFill>
                  <a:schemeClr val="accent2"/>
                </a:solidFill>
              </a:rPr>
              <a:t>key_c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Step 2. </a:t>
            </a:r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2"/>
                </a:solidFill>
              </a:rPr>
              <a:t>Img_conf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078468"/>
            <a:ext cx="369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2 –CONFUSION PHASE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00200"/>
            <a:ext cx="495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   </a:t>
            </a:r>
            <a:r>
              <a:rPr lang="en-US" dirty="0" smtClean="0"/>
              <a:t>:   Plain image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Img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, confusion key </a:t>
            </a:r>
            <a:r>
              <a:rPr lang="en-US" dirty="0" err="1" smtClean="0">
                <a:solidFill>
                  <a:schemeClr val="accent2"/>
                </a:solidFill>
              </a:rPr>
              <a:t>key_c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:   Confused image </a:t>
            </a:r>
            <a:r>
              <a:rPr lang="en-US" dirty="0" err="1" smtClean="0">
                <a:solidFill>
                  <a:schemeClr val="accent2"/>
                </a:solidFill>
              </a:rPr>
              <a:t>Img_conf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Step 1 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=mod(</a:t>
            </a:r>
            <a:r>
              <a:rPr lang="en-US" dirty="0" err="1" smtClean="0">
                <a:solidFill>
                  <a:schemeClr val="accent2"/>
                </a:solidFill>
              </a:rPr>
              <a:t>key_d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chemeClr val="accent2"/>
                </a:solidFill>
              </a:rPr>
              <a:t>key_img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Step 2 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img_enc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tri_trans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img_conf,k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2"/>
                </a:solidFill>
              </a:rPr>
              <a:t>img_enc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143000"/>
            <a:ext cx="314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3 – DIFFUSION PHASE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752600"/>
            <a:ext cx="73050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:    </a:t>
            </a:r>
            <a:r>
              <a:rPr lang="en-US" dirty="0" smtClean="0"/>
              <a:t>confused image </a:t>
            </a:r>
            <a:r>
              <a:rPr lang="en-US" dirty="0" err="1" smtClean="0">
                <a:solidFill>
                  <a:schemeClr val="accent2"/>
                </a:solidFill>
              </a:rPr>
              <a:t>img_conf</a:t>
            </a:r>
            <a:r>
              <a:rPr lang="en-US" dirty="0" smtClean="0"/>
              <a:t> , key image </a:t>
            </a:r>
            <a:r>
              <a:rPr lang="en-US" dirty="0" err="1" smtClean="0">
                <a:solidFill>
                  <a:schemeClr val="accent2"/>
                </a:solidFill>
              </a:rPr>
              <a:t>key_img</a:t>
            </a:r>
            <a:r>
              <a:rPr lang="en-US" dirty="0" smtClean="0"/>
              <a:t> , diffusion key </a:t>
            </a:r>
            <a:r>
              <a:rPr lang="en-US" dirty="0" err="1" smtClean="0">
                <a:solidFill>
                  <a:schemeClr val="accent2"/>
                </a:solidFill>
              </a:rPr>
              <a:t>key_d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Output </a:t>
            </a:r>
            <a:r>
              <a:rPr lang="en-US" dirty="0" smtClean="0"/>
              <a:t> : cipher image </a:t>
            </a:r>
            <a:r>
              <a:rPr lang="en-US" dirty="0" err="1" smtClean="0">
                <a:solidFill>
                  <a:schemeClr val="accent2"/>
                </a:solidFill>
              </a:rPr>
              <a:t>img_enc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094096" y="38862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4092" y="1371600"/>
            <a:ext cx="1524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90970" y="3733800"/>
            <a:ext cx="1524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95" y="898756"/>
            <a:ext cx="6095999" cy="2987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0"/>
            <a:ext cx="3788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Key Generation</a:t>
            </a:r>
            <a:endParaRPr lang="en-US" sz="4400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876800"/>
            <a:ext cx="8077201" cy="1409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7189" y="229511"/>
            <a:ext cx="7914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Encrypted and Decrypted image  </a:t>
            </a:r>
            <a:endParaRPr lang="en-US" sz="44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" y="864672"/>
            <a:ext cx="8610600" cy="30977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5756" y="3962400"/>
            <a:ext cx="762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Flow of Work</a:t>
            </a:r>
          </a:p>
          <a:p>
            <a:pPr algn="just"/>
            <a:r>
              <a:rPr lang="en-US" sz="2000" b="1" dirty="0" smtClean="0"/>
              <a:t>Encryption -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/>
              <a:t>Image from user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/>
              <a:t>Image to key generation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/>
              <a:t>Confusion phase – </a:t>
            </a:r>
            <a:r>
              <a:rPr lang="en-US" sz="2000" dirty="0" smtClean="0"/>
              <a:t>Fibonacci-</a:t>
            </a:r>
            <a:r>
              <a:rPr lang="en-US" sz="2000" dirty="0" err="1" smtClean="0"/>
              <a:t>lucas</a:t>
            </a:r>
            <a:r>
              <a:rPr lang="en-US" sz="2000" dirty="0" smtClean="0"/>
              <a:t> </a:t>
            </a:r>
            <a:r>
              <a:rPr lang="en-US" sz="2000" dirty="0" smtClean="0"/>
              <a:t>transform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/>
              <a:t>Diffusion phase -    </a:t>
            </a:r>
            <a:r>
              <a:rPr lang="en-US" sz="2000" dirty="0" err="1" smtClean="0"/>
              <a:t>Tribonacci</a:t>
            </a:r>
            <a:r>
              <a:rPr lang="en-US" sz="2000" dirty="0" smtClean="0"/>
              <a:t> transform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/>
              <a:t>Cipher image ( Encrypted image )</a:t>
            </a:r>
          </a:p>
          <a:p>
            <a:pPr algn="just"/>
            <a:r>
              <a:rPr lang="en-US" sz="2000" b="1" dirty="0" smtClean="0"/>
              <a:t>Decryption </a:t>
            </a:r>
            <a:r>
              <a:rPr lang="en-US" sz="2000" b="1" dirty="0"/>
              <a:t>-</a:t>
            </a:r>
            <a:endParaRPr lang="en-US" sz="20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Inverse of encryption</a:t>
            </a:r>
            <a:endParaRPr lang="en-US" sz="20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02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41331" y="127715"/>
            <a:ext cx="46885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Histogram analysis </a:t>
            </a:r>
            <a:endParaRPr lang="en-US" sz="44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1040555" y="4572000"/>
            <a:ext cx="7300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histogram analysis involves examining and visualizing the distribution of pixel intensity values in the original and encrypted </a:t>
            </a:r>
            <a:r>
              <a:rPr lang="en-US" dirty="0" smtClean="0"/>
              <a:t>images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Our proposed methodology showed excellent results for histogram analysis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43322"/>
            <a:ext cx="6781800" cy="34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00860"/>
            <a:ext cx="279273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 smtClean="0"/>
              <a:t>I</a:t>
            </a:r>
            <a:r>
              <a:rPr spc="45" dirty="0" smtClean="0"/>
              <a:t>n</a:t>
            </a:r>
            <a:r>
              <a:rPr spc="-30" dirty="0" smtClean="0"/>
              <a:t>t</a:t>
            </a:r>
            <a:r>
              <a:rPr spc="30" dirty="0" smtClean="0"/>
              <a:t>r</a:t>
            </a:r>
            <a:r>
              <a:rPr spc="-25" dirty="0" smtClean="0"/>
              <a:t>o</a:t>
            </a:r>
            <a:r>
              <a:rPr spc="45" dirty="0" smtClean="0"/>
              <a:t>du</a:t>
            </a:r>
            <a:r>
              <a:rPr spc="-10" dirty="0" smtClean="0"/>
              <a:t>c</a:t>
            </a:r>
            <a:r>
              <a:rPr spc="-30" dirty="0" smtClean="0"/>
              <a:t>ti</a:t>
            </a:r>
            <a:r>
              <a:rPr spc="-25" dirty="0" smtClean="0"/>
              <a:t>o</a:t>
            </a:r>
            <a:r>
              <a:rPr spc="15" dirty="0" smtClean="0"/>
              <a:t>n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00125" y="1905000"/>
            <a:ext cx="7321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We have proposed an efficient and secure method of image encryption. This image encryption method is new , where the plain image is scrambled with respect to pixel position using confusion phase and diffusion phase modifies  the intensity  of the individual pixel values 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255431"/>
            <a:ext cx="33213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/>
              <a:t>Time analysis</a:t>
            </a:r>
            <a:endParaRPr lang="en-US" sz="4400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1407"/>
              </p:ext>
            </p:extLst>
          </p:nvPr>
        </p:nvGraphicFramePr>
        <p:xfrm>
          <a:off x="490970" y="3962400"/>
          <a:ext cx="8001000" cy="227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0500"/>
                <a:gridCol w="4000500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AVG</a:t>
                      </a:r>
                      <a:r>
                        <a:rPr lang="en-US" baseline="0" dirty="0" smtClean="0"/>
                        <a:t> TIME ( sec 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Fibonacci-Lucas</a:t>
                      </a:r>
                      <a:r>
                        <a:rPr lang="en-IN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l"/>
                      <a:r>
                        <a:rPr lang="en-IN" b="0" i="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0.68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Arnold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</a:t>
                      </a:r>
                      <a:r>
                        <a:rPr lang="en-IN" baseline="0" dirty="0" smtClean="0"/>
                        <a:t>  </a:t>
                      </a:r>
                      <a:r>
                        <a:rPr lang="en-IN" dirty="0" smtClean="0"/>
                        <a:t>2.6047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Fibonacci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        2.2097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Poker Shuffle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        0.79689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" y="1295400"/>
            <a:ext cx="2370025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95400"/>
            <a:ext cx="6019800" cy="8687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34209" y="3235486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Lena.bmp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05200" y="2438400"/>
            <a:ext cx="32258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Performed in </a:t>
            </a:r>
            <a:r>
              <a:rPr lang="en-US" dirty="0" err="1" smtClean="0"/>
              <a:t>intel</a:t>
            </a:r>
            <a:r>
              <a:rPr lang="en-US" dirty="0" smtClean="0"/>
              <a:t> i5 11400H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GB ram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175" y="204406"/>
            <a:ext cx="26409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Action</a:t>
            </a:r>
            <a:r>
              <a:rPr spc="-35" dirty="0"/>
              <a:t> </a:t>
            </a:r>
            <a:r>
              <a:rPr spc="-15" dirty="0"/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1292" cy="102487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79136"/>
              </p:ext>
            </p:extLst>
          </p:nvPr>
        </p:nvGraphicFramePr>
        <p:xfrm>
          <a:off x="1289050" y="1670050"/>
          <a:ext cx="6553200" cy="363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  <a:gridCol w="3276600"/>
              </a:tblGrid>
              <a:tr h="71285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Work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Progress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Month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12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800" b="1" spc="3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b="1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spc="15" dirty="0">
                          <a:latin typeface="Cambria"/>
                          <a:cs typeface="Cambria"/>
                        </a:rPr>
                        <a:t>ev</a:t>
                      </a:r>
                      <a:r>
                        <a:rPr sz="1800" b="1" spc="3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spc="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w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000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Sep 2023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work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        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70</a:t>
                      </a:r>
                      <a:r>
                        <a:rPr lang="en-IN" sz="2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% of  work –</a:t>
                      </a:r>
                      <a:r>
                        <a:rPr lang="en-IN" sz="2000" baseline="0" dirty="0" smtClean="0">
                          <a:latin typeface="Times New Roman"/>
                          <a:cs typeface="Times New Roman"/>
                        </a:rPr>
                        <a:t> Feb 2024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800" b="1" spc="3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spc="-4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800" b="1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spc="1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00" b="1" spc="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800" b="1" spc="-1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b="1" spc="3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ss</a:t>
                      </a:r>
                      <a:r>
                        <a:rPr sz="1800" b="1" spc="2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spc="2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   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               March 2024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80923">
                <a:tc>
                  <a:txBody>
                    <a:bodyPr/>
                    <a:lstStyle/>
                    <a:p>
                      <a:pPr marL="1036955" marR="605790" indent="-419734">
                        <a:lnSpc>
                          <a:spcPct val="1008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Cambria"/>
                          <a:cs typeface="Cambria"/>
                        </a:rPr>
                        <a:t>Results 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and Journal </a:t>
                      </a:r>
                      <a:r>
                        <a:rPr sz="1800" b="1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Publication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0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dirty="0" smtClean="0">
                          <a:latin typeface="Times New Roman"/>
                          <a:cs typeface="Times New Roman"/>
                        </a:rPr>
                        <a:t>               April –</a:t>
                      </a:r>
                      <a:r>
                        <a:rPr lang="en-IN" sz="2000" baseline="0" dirty="0" smtClean="0">
                          <a:latin typeface="Times New Roman"/>
                          <a:cs typeface="Times New Roman"/>
                        </a:rPr>
                        <a:t> 2024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104" y="281305"/>
            <a:ext cx="25107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</a:t>
            </a:r>
            <a:r>
              <a:rPr spc="-40" dirty="0"/>
              <a:t>f</a:t>
            </a:r>
            <a:r>
              <a:rPr spc="-10" dirty="0"/>
              <a:t>e</a:t>
            </a:r>
            <a:r>
              <a:rPr spc="30" dirty="0"/>
              <a:t>r</a:t>
            </a:r>
            <a:r>
              <a:rPr spc="-10" dirty="0"/>
              <a:t>e</a:t>
            </a:r>
            <a:r>
              <a:rPr spc="45" dirty="0"/>
              <a:t>n</a:t>
            </a:r>
            <a:r>
              <a:rPr spc="-10" dirty="0"/>
              <a:t>ce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8035925" cy="54983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r>
              <a:rPr lang="en-US" dirty="0" smtClean="0">
                <a:latin typeface="+mj-lt"/>
                <a:cs typeface="Times New Roman"/>
              </a:rPr>
              <a:t>[1] </a:t>
            </a:r>
            <a:r>
              <a:rPr lang="en-US" dirty="0" smtClean="0">
                <a:latin typeface="+mj-lt"/>
              </a:rPr>
              <a:t>Z. </a:t>
            </a:r>
            <a:r>
              <a:rPr lang="en-US" dirty="0" err="1" smtClean="0">
                <a:latin typeface="+mj-lt"/>
              </a:rPr>
              <a:t>Hua</a:t>
            </a:r>
            <a:r>
              <a:rPr lang="en-US" dirty="0" smtClean="0">
                <a:latin typeface="+mj-lt"/>
              </a:rPr>
              <a:t>, F. Jin, B.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, and H. Huang 2D Logistic-Modulated-Sine-Coupling-Logistic Chaotic Map for Image Encryption January 2019  PP(99):1-1 IEEE access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  <a:cs typeface="Times New Roman"/>
            </a:endParaRPr>
          </a:p>
          <a:p>
            <a:r>
              <a:rPr lang="en-US" dirty="0" smtClean="0">
                <a:latin typeface="+mj-lt"/>
                <a:cs typeface="Times New Roman"/>
              </a:rPr>
              <a:t>[2] </a:t>
            </a:r>
            <a:r>
              <a:rPr lang="en-US" dirty="0" smtClean="0">
                <a:latin typeface="+mj-lt"/>
              </a:rPr>
              <a:t>C. </a:t>
            </a:r>
            <a:r>
              <a:rPr lang="en-US" dirty="0" err="1" smtClean="0">
                <a:latin typeface="+mj-lt"/>
              </a:rPr>
              <a:t>Maiti</a:t>
            </a:r>
            <a:r>
              <a:rPr lang="en-US" dirty="0" smtClean="0">
                <a:latin typeface="+mj-lt"/>
              </a:rPr>
              <a:t>  ,B. C. </a:t>
            </a:r>
            <a:r>
              <a:rPr lang="en-US" dirty="0" err="1" smtClean="0">
                <a:latin typeface="+mj-lt"/>
              </a:rPr>
              <a:t>Dhara</a:t>
            </a:r>
            <a:r>
              <a:rPr lang="en-US" dirty="0" smtClean="0">
                <a:latin typeface="+mj-lt"/>
              </a:rPr>
              <a:t> Conference: 2018 Fifth International Conference on Emerging Applications of Information Technology (EAIT) 10 </a:t>
            </a:r>
            <a:r>
              <a:rPr lang="en-US" dirty="0" err="1" smtClean="0">
                <a:latin typeface="+mj-lt"/>
              </a:rPr>
              <a:t>jan</a:t>
            </a:r>
            <a:r>
              <a:rPr lang="en-US" dirty="0" smtClean="0">
                <a:latin typeface="+mj-lt"/>
              </a:rPr>
              <a:t> 2018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[3] R. K. </a:t>
            </a:r>
            <a:r>
              <a:rPr lang="en-US" dirty="0" err="1" smtClean="0">
                <a:latin typeface="+mj-lt"/>
              </a:rPr>
              <a:t>Sinha</a:t>
            </a:r>
            <a:r>
              <a:rPr lang="en-US" dirty="0" smtClean="0">
                <a:latin typeface="+mj-lt"/>
              </a:rPr>
              <a:t> et al ‘Advances in Computational Intelligence (pp.69-78)’ 11 </a:t>
            </a:r>
            <a:r>
              <a:rPr lang="en-US" dirty="0" err="1" smtClean="0">
                <a:latin typeface="+mj-lt"/>
              </a:rPr>
              <a:t>jul</a:t>
            </a:r>
            <a:r>
              <a:rPr lang="en-US" dirty="0" smtClean="0">
                <a:latin typeface="+mj-lt"/>
              </a:rPr>
              <a:t> 2019</a:t>
            </a:r>
          </a:p>
          <a:p>
            <a:endParaRPr lang="en-US" dirty="0" smtClean="0">
              <a:latin typeface="+mj-lt"/>
              <a:cs typeface="Times New Roman"/>
            </a:endParaRPr>
          </a:p>
          <a:p>
            <a:r>
              <a:rPr lang="en-US" dirty="0" smtClean="0">
                <a:latin typeface="+mj-lt"/>
                <a:cs typeface="Times New Roman"/>
              </a:rPr>
              <a:t>[4] </a:t>
            </a:r>
            <a:r>
              <a:rPr lang="sv-SE" dirty="0" smtClean="0">
                <a:latin typeface="+mj-lt"/>
              </a:rPr>
              <a:t>S. Kumar, B. Panna, R. K. Jha</a:t>
            </a:r>
            <a:r>
              <a:rPr lang="en-US" dirty="0" smtClean="0">
                <a:latin typeface="+mj-lt"/>
              </a:rPr>
              <a:t> ‘Medical image encryption using fractional discrete cosine transform with chaotic </a:t>
            </a:r>
            <a:r>
              <a:rPr lang="en-US" dirty="0" err="1" smtClean="0">
                <a:latin typeface="+mj-lt"/>
              </a:rPr>
              <a:t>function’international</a:t>
            </a:r>
            <a:r>
              <a:rPr lang="en-US" dirty="0" smtClean="0">
                <a:latin typeface="+mj-lt"/>
              </a:rPr>
              <a:t> journal of information security 09 </a:t>
            </a:r>
            <a:r>
              <a:rPr lang="en-US" dirty="0" err="1" smtClean="0">
                <a:latin typeface="+mj-lt"/>
              </a:rPr>
              <a:t>oct</a:t>
            </a:r>
            <a:r>
              <a:rPr lang="en-US" dirty="0" smtClean="0">
                <a:latin typeface="+mj-lt"/>
              </a:rPr>
              <a:t> 2009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[5] C.-S. Lin C. Chen Y, c. Chen, ‘XOR-based progressively secret image sharing ’ IEEE Access (pp.66-76) 11 </a:t>
            </a:r>
            <a:r>
              <a:rPr lang="en-US" dirty="0" err="1" smtClean="0">
                <a:latin typeface="+mj-lt"/>
              </a:rPr>
              <a:t>oct</a:t>
            </a:r>
            <a:r>
              <a:rPr lang="en-US" dirty="0" smtClean="0">
                <a:latin typeface="+mj-lt"/>
              </a:rPr>
              <a:t> 2019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[6] A. Paul,  S. </a:t>
            </a:r>
            <a:r>
              <a:rPr lang="en-US" dirty="0" err="1" smtClean="0">
                <a:latin typeface="+mj-lt"/>
              </a:rPr>
              <a:t>Kandar</a:t>
            </a:r>
            <a:r>
              <a:rPr lang="en-US" dirty="0" smtClean="0">
                <a:latin typeface="+mj-lt"/>
              </a:rPr>
              <a:t>,  </a:t>
            </a:r>
            <a:r>
              <a:rPr lang="en-US" dirty="0" err="1" smtClean="0">
                <a:latin typeface="+mj-lt"/>
              </a:rPr>
              <a:t>B.C.Dhara</a:t>
            </a:r>
            <a:r>
              <a:rPr lang="en-US" dirty="0" smtClean="0">
                <a:latin typeface="+mj-lt"/>
              </a:rPr>
              <a:t> ‘Image encryption using permutation generated by modified </a:t>
            </a:r>
            <a:r>
              <a:rPr lang="en-US" dirty="0" err="1" smtClean="0">
                <a:latin typeface="+mj-lt"/>
              </a:rPr>
              <a:t>Regula–Falsi</a:t>
            </a:r>
            <a:r>
              <a:rPr lang="en-US" dirty="0" smtClean="0">
                <a:latin typeface="+mj-lt"/>
              </a:rPr>
              <a:t> method ’  IEEE transactions  (pp-76-87) 21 </a:t>
            </a:r>
            <a:r>
              <a:rPr lang="en-US" dirty="0" err="1" smtClean="0">
                <a:latin typeface="+mj-lt"/>
              </a:rPr>
              <a:t>jan</a:t>
            </a:r>
            <a:r>
              <a:rPr lang="en-US" dirty="0" smtClean="0">
                <a:latin typeface="+mj-lt"/>
              </a:rPr>
              <a:t> 2022</a:t>
            </a:r>
          </a:p>
          <a:p>
            <a:endParaRPr lang="en-IN" sz="1400" dirty="0" smtClean="0"/>
          </a:p>
          <a:p>
            <a:endParaRPr lang="en-US" sz="1400" dirty="0" smtClean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971800" y="762000"/>
            <a:ext cx="2357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O</a:t>
            </a:r>
            <a:r>
              <a:rPr lang="en-IN" sz="4400" dirty="0" smtClean="0"/>
              <a:t>bjective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981200"/>
            <a:ext cx="739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  To generate the key using SHA-3 algorithm for the given image </a:t>
            </a:r>
          </a:p>
          <a:p>
            <a:pPr>
              <a:buFont typeface="Arial" pitchFamily="34" charset="0"/>
              <a:buChar char="•"/>
            </a:pPr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  To design the </a:t>
            </a:r>
            <a:r>
              <a:rPr lang="en-IN" sz="3200" dirty="0" err="1" smtClean="0"/>
              <a:t>fibonacci</a:t>
            </a:r>
            <a:r>
              <a:rPr lang="en-IN" sz="3200" dirty="0" smtClean="0"/>
              <a:t>-Lucas transform in order to change the pixel position</a:t>
            </a:r>
          </a:p>
          <a:p>
            <a:pPr>
              <a:buFont typeface="Arial" pitchFamily="34" charset="0"/>
              <a:buChar char="•"/>
            </a:pPr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  To  change the individual pixel intensity using </a:t>
            </a:r>
            <a:r>
              <a:rPr lang="en-IN" sz="3200" dirty="0" err="1" smtClean="0"/>
              <a:t>tribonacci</a:t>
            </a:r>
            <a:r>
              <a:rPr lang="en-IN" sz="3200" dirty="0" smtClean="0"/>
              <a:t> transform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579" y="0"/>
            <a:ext cx="5269865" cy="6747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657860">
              <a:lnSpc>
                <a:spcPts val="5260"/>
              </a:lnSpc>
              <a:spcBef>
                <a:spcPts val="254"/>
              </a:spcBef>
            </a:pPr>
            <a:r>
              <a:rPr lang="en-US" spc="-15" dirty="0" smtClean="0"/>
              <a:t>Literature</a:t>
            </a:r>
            <a:r>
              <a:rPr lang="en-US" spc="65" dirty="0" smtClean="0"/>
              <a:t> </a:t>
            </a:r>
            <a:r>
              <a:rPr lang="en-US" spc="15" dirty="0" smtClean="0"/>
              <a:t>Survey </a:t>
            </a:r>
            <a:endParaRPr spc="15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47725" cy="76200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23269"/>
              </p:ext>
            </p:extLst>
          </p:nvPr>
        </p:nvGraphicFramePr>
        <p:xfrm>
          <a:off x="685800" y="914400"/>
          <a:ext cx="7848599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280"/>
                <a:gridCol w="2255781"/>
                <a:gridCol w="1228205"/>
                <a:gridCol w="1680534"/>
                <a:gridCol w="1828799"/>
              </a:tblGrid>
              <a:tr h="74739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lang="en-US"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208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4066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592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23006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 Efficient and Secure         Method of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Plaintext-Based Image Encryption sing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Fibonacci and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Tribonacci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Transformations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Chinmay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maiti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Bibhas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chandra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dhara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Saiyed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Vijayan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asari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May 2023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Plaintext based image encryption using Fibonacci and </a:t>
                      </a:r>
                      <a:r>
                        <a:rPr lang="en-US" sz="1600" dirty="0" err="1" smtClean="0"/>
                        <a:t>Tribonacci</a:t>
                      </a:r>
                      <a:r>
                        <a:rPr lang="en-US" sz="1600" baseline="0" dirty="0" smtClean="0"/>
                        <a:t> transforms</a:t>
                      </a:r>
                      <a:endParaRPr lang="en-US" sz="1600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Proposed</a:t>
                      </a:r>
                      <a:r>
                        <a:rPr lang="en-US" sz="1600" baseline="0" dirty="0" smtClean="0"/>
                        <a:t> the method for </a:t>
                      </a:r>
                      <a:r>
                        <a:rPr lang="en-US" sz="1600" dirty="0" smtClean="0"/>
                        <a:t>Grey</a:t>
                      </a:r>
                      <a:r>
                        <a:rPr lang="en-US" sz="1600" baseline="0" dirty="0" smtClean="0"/>
                        <a:t> scale image encryption </a:t>
                      </a:r>
                      <a:endParaRPr lang="en-US" sz="1600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660526">
                <a:tc>
                  <a:txBody>
                    <a:bodyPr/>
                    <a:lstStyle/>
                    <a:p>
                      <a:r>
                        <a:rPr lang="en-US" dirty="0" smtClean="0"/>
                        <a:t>     2</a:t>
                      </a:r>
                      <a:endParaRPr lang="en-US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2D logistic-sine-coupling map for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image encryption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Z.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F. Jin, B.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 Huang</a:t>
                      </a:r>
                    </a:p>
                    <a:p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Aug 2018</a:t>
                      </a:r>
                      <a:endParaRPr lang="en-US" sz="1600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new two-dimensional chaotic map (2D-CCLS)applied in a chaotic image encryption algorithm to scramble, rotate and diffuse the pixels of the image</a:t>
                      </a:r>
                      <a:endParaRPr lang="en-US" sz="1600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algorithm has good performance such as large key space, strong anti-noise attack capability, strong key sensitivity and high security.</a:t>
                      </a:r>
                      <a:endParaRPr lang="en-US" sz="1600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566" y="0"/>
            <a:ext cx="39643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Literature</a:t>
            </a:r>
            <a:r>
              <a:rPr spc="20" dirty="0"/>
              <a:t> </a:t>
            </a:r>
            <a:r>
              <a:rPr spc="15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940" cy="102487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40559"/>
              </p:ext>
            </p:extLst>
          </p:nvPr>
        </p:nvGraphicFramePr>
        <p:xfrm>
          <a:off x="457200" y="1219200"/>
          <a:ext cx="8383268" cy="5249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2552700"/>
                <a:gridCol w="1805304"/>
                <a:gridCol w="1759585"/>
                <a:gridCol w="1579879"/>
              </a:tblGrid>
              <a:tr h="58648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837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j-lt"/>
                          <a:cs typeface="Times New Roman"/>
                        </a:rPr>
                        <a:t>3.</a:t>
                      </a:r>
                      <a:endParaRPr sz="14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Arnold transform based image scrambling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L. Min,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L. Ting,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H. Yu-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may 2020</a:t>
                      </a:r>
                      <a:endParaRPr lang="en-US" sz="24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Arnold transform is used to change the pixel position of the original image to obtain the initial scrambled image  </a:t>
                      </a:r>
                    </a:p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performs a bitwise exclusive-or operation on each pixel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+mj-lt"/>
                          <a:cs typeface="Times New Roman"/>
                        </a:rPr>
                        <a:t>This algorithm improves the</a:t>
                      </a:r>
                      <a:r>
                        <a:rPr lang="en-US" sz="1800" baseline="0" dirty="0" smtClean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+mj-lt"/>
                          <a:cs typeface="Times New Roman"/>
                        </a:rPr>
                        <a:t>scrambling</a:t>
                      </a:r>
                      <a:r>
                        <a:rPr lang="en-US" sz="1800" baseline="0" dirty="0" smtClean="0">
                          <a:latin typeface="+mj-lt"/>
                          <a:cs typeface="Times New Roman"/>
                        </a:rPr>
                        <a:t> effect</a:t>
                      </a:r>
                      <a:endParaRPr sz="180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10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j-lt"/>
                          <a:cs typeface="Times New Roman"/>
                        </a:rPr>
                        <a:t>4</a:t>
                      </a:r>
                      <a:endParaRPr sz="140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Image encryption with a new Fibonacci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Maiti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C.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Dhara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Fourier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transform with the property of </a:t>
                      </a:r>
                      <a:r>
                        <a:rPr lang="en-US" sz="1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fourier</a:t>
                      </a: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series to obtain scrambled image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simple and fast and gives robust performance against different attacks 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4441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5" dirty="0" smtClean="0"/>
              <a:t>Literature</a:t>
            </a:r>
            <a:r>
              <a:rPr lang="en-US" spc="65" dirty="0" smtClean="0"/>
              <a:t> </a:t>
            </a:r>
            <a:r>
              <a:rPr lang="en-US" spc="15" dirty="0" smtClean="0"/>
              <a:t>Survey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1" y="1447800"/>
          <a:ext cx="868679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/>
                <a:gridCol w="2389174"/>
                <a:gridCol w="1229989"/>
                <a:gridCol w="1921858"/>
                <a:gridCol w="24599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spc="-2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Image encryption using modified Rubik’s cube algorithm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R. K.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Sinha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</a:p>
                    <a:p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original image is scrambled using two secret keys, which is generated using logistic function and shift register method</a:t>
                      </a:r>
                    </a:p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with XOR operator, rows and columns of the scrambled image are again mixed using various 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</a:t>
                      </a:r>
                      <a:r>
                        <a:rPr lang="en-US" b="0" i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observed that the proposed scheme can resist exhaustive attack, statistical attack and differential attack.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4441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5" dirty="0" smtClean="0"/>
              <a:t>Literature</a:t>
            </a:r>
            <a:r>
              <a:rPr lang="en-US" spc="65" dirty="0" smtClean="0"/>
              <a:t> </a:t>
            </a:r>
            <a:r>
              <a:rPr lang="en-US" spc="15" dirty="0" smtClean="0"/>
              <a:t>Survey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447800"/>
          <a:ext cx="8610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438400"/>
                <a:gridCol w="1143000"/>
                <a:gridCol w="1905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spc="-2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Medical image encryption using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fractional discrete cosine transform with chaotic function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Kumar, B. Panna, R. K. Jha</a:t>
                      </a:r>
                    </a:p>
                    <a:p>
                      <a:endParaRPr lang="sv-SE" sz="18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oct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 is first operated between the original image and logistic map.</a:t>
                      </a:r>
                    </a:p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Then the chaotic image is transformed with Discrete</a:t>
                      </a:r>
                      <a:r>
                        <a:rPr lang="en-US" b="0" i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fractional cosine transform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two times using different keys successively by rows and by columns.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transmission of the encrypted image with </a:t>
                      </a:r>
                      <a:r>
                        <a:rPr lang="en-US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DFrCT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chaos is faster than with fractional Fourier transform (</a:t>
                      </a:r>
                      <a:r>
                        <a:rPr lang="en-US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DFrFT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and chaos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4441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5" dirty="0" smtClean="0"/>
              <a:t>Literature</a:t>
            </a:r>
            <a:r>
              <a:rPr lang="en-US" spc="65" dirty="0" smtClean="0"/>
              <a:t> </a:t>
            </a:r>
            <a:r>
              <a:rPr lang="en-US" spc="15" dirty="0" smtClean="0"/>
              <a:t>Survey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447800"/>
          <a:ext cx="8610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438400"/>
                <a:gridCol w="1143000"/>
                <a:gridCol w="1905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spc="-2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XOR-based progressively secret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image sharing</a:t>
                      </a:r>
                      <a:endParaRPr lang="en-US" b="1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C.-S. Lin C. Chen Y,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Chen,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Progressive</a:t>
                      </a:r>
                      <a:r>
                        <a:rPr lang="en-US" b="0" i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secret sharing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produces a set of shared images in noisy-like form, while Friendly Secret Sharing generates shared images into more-visually-friendly appearance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proposed method offers  a lossless ability in the recovery result of secret image.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28600"/>
            <a:ext cx="4441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5" dirty="0" smtClean="0"/>
              <a:t>Literature</a:t>
            </a:r>
            <a:r>
              <a:rPr lang="en-US" spc="65" dirty="0" smtClean="0"/>
              <a:t> </a:t>
            </a:r>
            <a:r>
              <a:rPr lang="en-US" spc="15" dirty="0" smtClean="0"/>
              <a:t>Survey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0125" cy="1047750"/>
          </a:xfrm>
          <a:prstGeom prst="rect">
            <a:avLst/>
          </a:prstGeom>
        </p:spPr>
      </p:pic>
      <p:sp>
        <p:nvSpPr>
          <p:cNvPr id="6" name="AutoShape 2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Gate-diffusion input (GDI): a power-efficient method for digital  combinatorial circui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447800"/>
          <a:ext cx="8610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438400"/>
                <a:gridCol w="1143000"/>
                <a:gridCol w="1905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pc="-15" dirty="0" err="1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spc="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 sz="1800" b="1" spc="-2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Methodology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Image encryption using permutation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generated by modified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Regula–Falsi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Paul,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Kandar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B.C.Dhara</a:t>
                      </a:r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</a:t>
                      </a:r>
                      <a:r>
                        <a:rPr lang="en-US" sz="18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permutation is defined by the modified </a:t>
                      </a:r>
                      <a:r>
                        <a:rPr lang="en-US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Regula-Falsi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 and image encryption is achieved by pixel value substitution and iterative addition with the cyclic shift.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the result of this proposed method, fully noisy images are obtained. </a:t>
                      </a:r>
                    </a:p>
                    <a:p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b="0" i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immune against different attacks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1210</Words>
  <Application>Microsoft Office PowerPoint</Application>
  <PresentationFormat>On-screen Show (4:3)</PresentationFormat>
  <Paragraphs>287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Hybrid image Encryption for Defense and       Medical Security</vt:lpstr>
      <vt:lpstr>Introduction</vt:lpstr>
      <vt:lpstr>PowerPoint Presentation</vt:lpstr>
      <vt:lpstr>Literature Survey </vt:lpstr>
      <vt:lpstr>Literature Survey</vt:lpstr>
      <vt:lpstr>Literature Survey</vt:lpstr>
      <vt:lpstr>Literature Survey</vt:lpstr>
      <vt:lpstr>Literature Survey</vt:lpstr>
      <vt:lpstr>Literature Survey</vt:lpstr>
      <vt:lpstr>Existing  Methodology</vt:lpstr>
      <vt:lpstr>Drawbacks of existing  methodology</vt:lpstr>
      <vt:lpstr>Proposed Methodology</vt:lpstr>
      <vt:lpstr>Advantage of proposed 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plan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Gate-diffusion input (GDI) - A technique for low power design of digital circuits</dc:title>
  <dc:creator>Karthick</dc:creator>
  <cp:lastModifiedBy>Ajai V</cp:lastModifiedBy>
  <cp:revision>108</cp:revision>
  <dcterms:created xsi:type="dcterms:W3CDTF">2023-09-20T14:10:31Z</dcterms:created>
  <dcterms:modified xsi:type="dcterms:W3CDTF">2024-02-12T04:06:56Z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LastSaved">
    <vt:filetime>2023-09-20T00:00:00Z</vt:filetime>
  </property>
</Properties>
</file>