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YouTube video statistics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Ajairamanathan</a:t>
            </a:r>
            <a:r>
              <a:rPr lang="en-US" sz="2000" b="1" dirty="0">
                <a:solidFill>
                  <a:schemeClr val="accent1">
                    <a:lumMod val="75000"/>
                  </a:schemeClr>
                </a:solidFill>
                <a:latin typeface="Arial"/>
                <a:cs typeface="Arial"/>
              </a:rPr>
              <a:t> T - 2021309003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507949" cy="4918212"/>
          </a:xfrm>
        </p:spPr>
        <p:txBody>
          <a:bodyPr>
            <a:normAutofit fontScale="92500" lnSpcReduction="10000"/>
          </a:bodyPr>
          <a:lstStyle/>
          <a:p>
            <a:pPr algn="l"/>
            <a:r>
              <a:rPr lang="en-US" b="0" i="0" dirty="0">
                <a:solidFill>
                  <a:schemeClr val="bg1"/>
                </a:solidFill>
                <a:effectLst/>
                <a:highlight>
                  <a:srgbClr val="212121"/>
                </a:highlight>
                <a:latin typeface="Söhne"/>
              </a:rPr>
              <a:t>YouTube video statistics can vary greatly depending on factors like content, timing, audience engagement, and promotion. However, certain trends often emerge among popular videos:</a:t>
            </a:r>
          </a:p>
          <a:p>
            <a:pPr algn="l"/>
            <a:endParaRPr lang="en-US" b="0" i="0" dirty="0">
              <a:solidFill>
                <a:schemeClr val="bg1"/>
              </a:solidFill>
              <a:effectLst/>
              <a:highlight>
                <a:srgbClr val="212121"/>
              </a:highlight>
              <a:latin typeface="Söhne"/>
            </a:endParaRPr>
          </a:p>
          <a:p>
            <a:pPr algn="l"/>
            <a:r>
              <a:rPr lang="en-US" b="0" i="0" dirty="0">
                <a:solidFill>
                  <a:schemeClr val="bg1"/>
                </a:solidFill>
                <a:effectLst/>
                <a:highlight>
                  <a:srgbClr val="212121"/>
                </a:highlight>
                <a:latin typeface="Söhne"/>
              </a:rPr>
              <a:t>View Count: High view counts indicate a video's popularity, but they don't necessarily correlate with quality. Viral videos can accumulate millions of views quickly, but engagement metrics provide deeper insights.</a:t>
            </a:r>
          </a:p>
          <a:p>
            <a:pPr algn="l"/>
            <a:r>
              <a:rPr lang="en-US" b="0" i="0" dirty="0">
                <a:solidFill>
                  <a:schemeClr val="bg1"/>
                </a:solidFill>
                <a:effectLst/>
                <a:highlight>
                  <a:srgbClr val="212121"/>
                </a:highlight>
                <a:latin typeface="Söhne"/>
              </a:rPr>
              <a:t>Engagement Metrics: Metrics like likes, dislikes, comments, and shares demonstrate audience interaction. A video with a high number of likes relative to views suggests strong viewer satisfaction, while comments and shares indicate audience engagement and community-building.</a:t>
            </a:r>
          </a:p>
          <a:p>
            <a:pPr algn="l"/>
            <a:r>
              <a:rPr lang="en-US" b="0" i="0" dirty="0">
                <a:solidFill>
                  <a:schemeClr val="bg1"/>
                </a:solidFill>
                <a:effectLst/>
                <a:highlight>
                  <a:srgbClr val="212121"/>
                </a:highlight>
                <a:latin typeface="Söhne"/>
              </a:rPr>
              <a:t>Watch Time: YouTube's algorithm prioritizes videos that keep viewers on the platform longer. Longer watch times and higher average view durations signal content that captures and retains audience attention.</a:t>
            </a:r>
          </a:p>
          <a:p>
            <a:pPr algn="l"/>
            <a:r>
              <a:rPr lang="en-US" b="0" i="0" dirty="0">
                <a:solidFill>
                  <a:schemeClr val="bg1"/>
                </a:solidFill>
                <a:effectLst/>
                <a:highlight>
                  <a:srgbClr val="212121"/>
                </a:highlight>
                <a:latin typeface="Söhne"/>
              </a:rPr>
              <a:t>Trending Status: YouTube's trending page highlights videos gaining rapid popularity across the platform. Trending videos often reflect current events, cultural moments, or viral content.</a:t>
            </a:r>
          </a:p>
          <a:p>
            <a:pPr algn="l"/>
            <a:r>
              <a:rPr lang="en-US" b="0" i="0" dirty="0">
                <a:solidFill>
                  <a:schemeClr val="bg1"/>
                </a:solidFill>
                <a:effectLst/>
                <a:highlight>
                  <a:srgbClr val="212121"/>
                </a:highlight>
                <a:latin typeface="Söhne"/>
              </a:rPr>
              <a:t>Subscriber Growth: Successful videos can drive subscriber growth for a channel. Monitoring subscriber counts before and after video uploads can indicate the effectiveness of content in attracting and retaining viewers.</a:t>
            </a:r>
          </a:p>
          <a:p>
            <a:pPr algn="l"/>
            <a:r>
              <a:rPr lang="en-US" b="0" i="0" dirty="0">
                <a:solidFill>
                  <a:schemeClr val="bg1"/>
                </a:solidFill>
                <a:effectLst/>
                <a:highlight>
                  <a:srgbClr val="212121"/>
                </a:highlight>
                <a:latin typeface="Söhne"/>
              </a:rPr>
              <a:t>Demographics: Analyzing viewer demographics such as age, gender, and geographic location provides insights into a video's audience and potential reach.</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81001" y="1920240"/>
            <a:ext cx="11628436" cy="4700631"/>
          </a:xfrm>
        </p:spPr>
        <p:txBody>
          <a:bodyPr vert="horz" lIns="91440" tIns="45720" rIns="91440" bIns="45720" rtlCol="0" anchor="ctr">
            <a:noAutofit/>
          </a:bodyPr>
          <a:lstStyle/>
          <a:p>
            <a:pPr algn="l"/>
            <a:r>
              <a:rPr lang="en-US" sz="1800" b="0" i="0" dirty="0">
                <a:solidFill>
                  <a:srgbClr val="ECECEC"/>
                </a:solidFill>
                <a:effectLst/>
                <a:highlight>
                  <a:srgbClr val="212121"/>
                </a:highlight>
                <a:latin typeface="Söhne"/>
              </a:rPr>
              <a:t>To provide YouTube video statistics, you can develop a data analytics platform or tool that collects and analyzes relevant metrics. Here's a proposed solution outline:</a:t>
            </a:r>
          </a:p>
          <a:p>
            <a:pPr algn="l">
              <a:buFont typeface="+mj-lt"/>
              <a:buAutoNum type="arabicPeriod"/>
            </a:pPr>
            <a:r>
              <a:rPr lang="en-US" sz="1800" b="1" i="0" dirty="0">
                <a:solidFill>
                  <a:srgbClr val="ECECEC"/>
                </a:solidFill>
                <a:effectLst/>
                <a:highlight>
                  <a:srgbClr val="212121"/>
                </a:highlight>
                <a:latin typeface="Söhne"/>
              </a:rPr>
              <a:t>Data Collection</a:t>
            </a:r>
            <a:r>
              <a:rPr lang="en-US" sz="1800" b="0" i="0" dirty="0">
                <a:solidFill>
                  <a:srgbClr val="ECECEC"/>
                </a:solidFill>
                <a:effectLst/>
                <a:highlight>
                  <a:srgbClr val="212121"/>
                </a:highlight>
                <a:latin typeface="Söhne"/>
              </a:rPr>
              <a:t>: Develop a system to collect data from YouTube's API. This API provides access to various metrics such as view count, likes, dislikes, comments, watch time, and demographic information.</a:t>
            </a:r>
          </a:p>
          <a:p>
            <a:pPr algn="l">
              <a:buFont typeface="+mj-lt"/>
              <a:buAutoNum type="arabicPeriod"/>
            </a:pPr>
            <a:r>
              <a:rPr lang="en-US" sz="1800" b="1" i="0" dirty="0">
                <a:solidFill>
                  <a:srgbClr val="ECECEC"/>
                </a:solidFill>
                <a:effectLst/>
                <a:highlight>
                  <a:srgbClr val="212121"/>
                </a:highlight>
                <a:latin typeface="Söhne"/>
              </a:rPr>
              <a:t>Storage</a:t>
            </a:r>
            <a:r>
              <a:rPr lang="en-US" sz="1800" b="0" i="0" dirty="0">
                <a:solidFill>
                  <a:srgbClr val="ECECEC"/>
                </a:solidFill>
                <a:effectLst/>
                <a:highlight>
                  <a:srgbClr val="212121"/>
                </a:highlight>
                <a:latin typeface="Söhne"/>
              </a:rPr>
              <a:t>: Set up a database to store the collected data. Choose a database system that can handle large volumes of data efficiently, such as MySQL, PostgreSQL, or MongoDB.</a:t>
            </a:r>
          </a:p>
          <a:p>
            <a:pPr algn="l">
              <a:buFont typeface="+mj-lt"/>
              <a:buAutoNum type="arabicPeriod"/>
            </a:pPr>
            <a:r>
              <a:rPr lang="en-US" sz="1800" b="1" i="0" dirty="0">
                <a:solidFill>
                  <a:srgbClr val="ECECEC"/>
                </a:solidFill>
                <a:effectLst/>
                <a:highlight>
                  <a:srgbClr val="212121"/>
                </a:highlight>
                <a:latin typeface="Söhne"/>
              </a:rPr>
              <a:t>Data Processing</a:t>
            </a:r>
            <a:r>
              <a:rPr lang="en-US" sz="1800" b="0" i="0" dirty="0">
                <a:solidFill>
                  <a:srgbClr val="ECECEC"/>
                </a:solidFill>
                <a:effectLst/>
                <a:highlight>
                  <a:srgbClr val="212121"/>
                </a:highlight>
                <a:latin typeface="Söhne"/>
              </a:rPr>
              <a:t>: Implement data processing algorithms to clean, aggregate, and analyze the collected data. This may involve calculating engagement rates, average watch time, click-through rates, and other relevant statistics.</a:t>
            </a:r>
          </a:p>
          <a:p>
            <a:pPr algn="l">
              <a:buFont typeface="+mj-lt"/>
              <a:buAutoNum type="arabicPeriod"/>
            </a:pPr>
            <a:r>
              <a:rPr lang="en-US" sz="1800" b="1" i="0" dirty="0">
                <a:solidFill>
                  <a:srgbClr val="ECECEC"/>
                </a:solidFill>
                <a:effectLst/>
                <a:highlight>
                  <a:srgbClr val="212121"/>
                </a:highlight>
                <a:latin typeface="Söhne"/>
              </a:rPr>
              <a:t>Visualization</a:t>
            </a:r>
            <a:r>
              <a:rPr lang="en-US" sz="1800" b="0" i="0" dirty="0">
                <a:solidFill>
                  <a:srgbClr val="ECECEC"/>
                </a:solidFill>
                <a:effectLst/>
                <a:highlight>
                  <a:srgbClr val="212121"/>
                </a:highlight>
                <a:latin typeface="Söhne"/>
              </a:rPr>
              <a:t>: Create dashboards and visualizations to present the analyzed data in an easy-to-understand format. Use charts, graphs, and tables to visualize trends, patterns, and correlations in the data.</a:t>
            </a:r>
          </a:p>
          <a:p>
            <a:pPr algn="l">
              <a:buFont typeface="+mj-lt"/>
              <a:buAutoNum type="arabicPeriod"/>
            </a:pPr>
            <a:r>
              <a:rPr lang="en-US" sz="1800" b="1" i="0" dirty="0">
                <a:solidFill>
                  <a:srgbClr val="ECECEC"/>
                </a:solidFill>
                <a:effectLst/>
                <a:highlight>
                  <a:srgbClr val="212121"/>
                </a:highlight>
                <a:latin typeface="Söhne"/>
              </a:rPr>
              <a:t>Trending Analysis</a:t>
            </a:r>
            <a:r>
              <a:rPr lang="en-US" sz="1800" b="0" i="0" dirty="0">
                <a:solidFill>
                  <a:srgbClr val="ECECEC"/>
                </a:solidFill>
                <a:effectLst/>
                <a:highlight>
                  <a:srgbClr val="212121"/>
                </a:highlight>
                <a:latin typeface="Söhne"/>
              </a:rPr>
              <a:t>: Implement algorithms to identify trending videos based on criteria such as rapid increase in views, engagement, and social media shares. You can also incorporate natural language processing (NLP) techniques to analyze video titles, descriptions, and comments for trending topics and keywords.</a:t>
            </a:r>
          </a:p>
          <a:p>
            <a:pPr algn="l">
              <a:buFont typeface="+mj-lt"/>
              <a:buAutoNum type="arabicPeriod"/>
            </a:pPr>
            <a:r>
              <a:rPr lang="en-US" sz="1800" b="1" i="0" dirty="0">
                <a:solidFill>
                  <a:srgbClr val="ECECEC"/>
                </a:solidFill>
                <a:effectLst/>
                <a:highlight>
                  <a:srgbClr val="212121"/>
                </a:highlight>
                <a:latin typeface="Söhne"/>
              </a:rPr>
              <a:t>Audience Insights</a:t>
            </a:r>
            <a:r>
              <a:rPr lang="en-US" sz="1800" b="0" i="0" dirty="0">
                <a:solidFill>
                  <a:srgbClr val="ECECEC"/>
                </a:solidFill>
                <a:effectLst/>
                <a:highlight>
                  <a:srgbClr val="212121"/>
                </a:highlight>
                <a:latin typeface="Söhne"/>
              </a:rPr>
              <a:t>: Provide insights into the demographics and interests of the audience for each video. This can help creators understand their target audience better and tailor their content accordingly.</a:t>
            </a:r>
          </a:p>
          <a:p>
            <a:pPr marL="0" indent="0">
              <a:buNone/>
            </a:pPr>
            <a:endParaRPr lang="en-IN" sz="1800" b="1" dirty="0">
              <a:latin typeface="Calibri"/>
              <a:cs typeface="Calibri"/>
            </a:endParaRPr>
          </a:p>
          <a:p>
            <a:pPr marL="0" indent="0">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l"/>
            <a:r>
              <a:rPr lang="en-US" b="0" i="0" dirty="0">
                <a:solidFill>
                  <a:srgbClr val="ECECEC"/>
                </a:solidFill>
                <a:effectLst/>
                <a:highlight>
                  <a:srgbClr val="212121"/>
                </a:highlight>
                <a:latin typeface="Söhne"/>
              </a:rPr>
              <a:t>Developing a system for YouTube video statistics involves several components working together to collect, process, analyze, and present data effectively. Here's a system approach for implementing such a solution:</a:t>
            </a:r>
          </a:p>
          <a:p>
            <a:pPr algn="l">
              <a:buFont typeface="+mj-lt"/>
              <a:buAutoNum type="arabicPeriod"/>
            </a:pPr>
            <a:r>
              <a:rPr lang="en-US" b="1" i="0" dirty="0">
                <a:solidFill>
                  <a:srgbClr val="ECECEC"/>
                </a:solidFill>
                <a:effectLst/>
                <a:highlight>
                  <a:srgbClr val="212121"/>
                </a:highlight>
                <a:latin typeface="Söhne"/>
              </a:rPr>
              <a:t>Data Collection Module</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Use YouTube Data API to fetch relevant data about videos, including metrics like views, likes, dislikes, comments, and more.</a:t>
            </a:r>
          </a:p>
          <a:p>
            <a:pPr marL="742950" lvl="1" indent="-285750" algn="l">
              <a:buFont typeface="+mj-lt"/>
              <a:buAutoNum type="arabicPeriod"/>
            </a:pPr>
            <a:r>
              <a:rPr lang="en-US" b="0" i="0" dirty="0">
                <a:solidFill>
                  <a:srgbClr val="ECECEC"/>
                </a:solidFill>
                <a:effectLst/>
                <a:highlight>
                  <a:srgbClr val="212121"/>
                </a:highlight>
                <a:latin typeface="Söhne"/>
              </a:rPr>
              <a:t>Implement scheduled data retrieval processes to continuously update the database with the latest video statistics.</a:t>
            </a:r>
          </a:p>
          <a:p>
            <a:pPr marL="742950" lvl="1" indent="-285750" algn="l">
              <a:buFont typeface="+mj-lt"/>
              <a:buAutoNum type="arabicPeriod"/>
            </a:pPr>
            <a:r>
              <a:rPr lang="en-US" b="0" i="0" dirty="0">
                <a:solidFill>
                  <a:srgbClr val="ECECEC"/>
                </a:solidFill>
                <a:effectLst/>
                <a:highlight>
                  <a:srgbClr val="212121"/>
                </a:highlight>
                <a:latin typeface="Söhne"/>
              </a:rPr>
              <a:t>Handle authentication with YouTube API to ensure authorized access.</a:t>
            </a:r>
          </a:p>
          <a:p>
            <a:pPr algn="l">
              <a:buFont typeface="+mj-lt"/>
              <a:buAutoNum type="arabicPeriod"/>
            </a:pPr>
            <a:r>
              <a:rPr lang="en-US" b="1" i="0" dirty="0">
                <a:solidFill>
                  <a:srgbClr val="ECECEC"/>
                </a:solidFill>
                <a:effectLst/>
                <a:highlight>
                  <a:srgbClr val="212121"/>
                </a:highlight>
                <a:latin typeface="Söhne"/>
              </a:rPr>
              <a:t>Data Storage</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Choose a suitable database system (e.g., SQL or NoSQL) to store collected data efficiently.</a:t>
            </a:r>
          </a:p>
          <a:p>
            <a:pPr marL="742950" lvl="1" indent="-285750" algn="l">
              <a:buFont typeface="+mj-lt"/>
              <a:buAutoNum type="arabicPeriod"/>
            </a:pPr>
            <a:r>
              <a:rPr lang="en-US" b="0" i="0" dirty="0">
                <a:solidFill>
                  <a:srgbClr val="ECECEC"/>
                </a:solidFill>
                <a:effectLst/>
                <a:highlight>
                  <a:srgbClr val="212121"/>
                </a:highlight>
                <a:latin typeface="Söhne"/>
              </a:rPr>
              <a:t>Design a schema that can accommodate various types of data, including video metadata, user interactions, and demographic information.</a:t>
            </a:r>
          </a:p>
          <a:p>
            <a:pPr algn="l">
              <a:buFont typeface="+mj-lt"/>
              <a:buAutoNum type="arabicPeriod"/>
            </a:pPr>
            <a:r>
              <a:rPr lang="en-US" b="1" i="0" dirty="0">
                <a:solidFill>
                  <a:srgbClr val="ECECEC"/>
                </a:solidFill>
                <a:effectLst/>
                <a:highlight>
                  <a:srgbClr val="212121"/>
                </a:highlight>
                <a:latin typeface="Söhne"/>
              </a:rPr>
              <a:t>Data Processing and Analysis</a:t>
            </a:r>
            <a:r>
              <a:rPr lang="en-US" b="0" i="0" dirty="0">
                <a:solidFill>
                  <a:srgbClr val="ECECEC"/>
                </a:solidFill>
                <a:effectLst/>
                <a:highlight>
                  <a:srgbClr val="212121"/>
                </a:highlight>
                <a:latin typeface="Söhne"/>
              </a:rPr>
              <a:t>:</a:t>
            </a:r>
          </a:p>
          <a:p>
            <a:pPr marL="742950" lvl="1" indent="-285750" algn="l">
              <a:buFont typeface="+mj-lt"/>
              <a:buAutoNum type="arabicPeriod"/>
            </a:pPr>
            <a:r>
              <a:rPr lang="en-US" b="0" i="0" dirty="0">
                <a:solidFill>
                  <a:srgbClr val="ECECEC"/>
                </a:solidFill>
                <a:effectLst/>
                <a:highlight>
                  <a:srgbClr val="212121"/>
                </a:highlight>
                <a:latin typeface="Söhne"/>
              </a:rPr>
              <a:t>Develop algorithms to process raw data and derive meaningful insights.</a:t>
            </a:r>
          </a:p>
          <a:p>
            <a:pPr marL="742950" lvl="1" indent="-285750" algn="l">
              <a:buFont typeface="+mj-lt"/>
              <a:buAutoNum type="arabicPeriod"/>
            </a:pPr>
            <a:r>
              <a:rPr lang="en-US" b="0" i="0" dirty="0">
                <a:solidFill>
                  <a:srgbClr val="ECECEC"/>
                </a:solidFill>
                <a:effectLst/>
                <a:highlight>
                  <a:srgbClr val="212121"/>
                </a:highlight>
                <a:latin typeface="Söhne"/>
              </a:rPr>
              <a:t>Calculate metrics such as engagement rates, watch time, click-through rates, and audience demographics.</a:t>
            </a:r>
          </a:p>
          <a:p>
            <a:pPr marL="742950" lvl="1" indent="-285750" algn="l">
              <a:buFont typeface="+mj-lt"/>
              <a:buAutoNum type="arabicPeriod"/>
            </a:pPr>
            <a:r>
              <a:rPr lang="en-US" b="0" i="0" dirty="0">
                <a:solidFill>
                  <a:srgbClr val="ECECEC"/>
                </a:solidFill>
                <a:effectLst/>
                <a:highlight>
                  <a:srgbClr val="212121"/>
                </a:highlight>
                <a:latin typeface="Söhne"/>
              </a:rPr>
              <a:t>Apply machine learning or statistical techniques for trend analysis, anomaly detection, and predictive modeling.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l"/>
            <a:r>
              <a:rPr lang="en-US" sz="1400" b="0" i="0" dirty="0">
                <a:solidFill>
                  <a:srgbClr val="ECECEC"/>
                </a:solidFill>
                <a:effectLst/>
                <a:highlight>
                  <a:srgbClr val="212121"/>
                </a:highlight>
                <a:latin typeface="Söhne"/>
              </a:rPr>
              <a:t>Here's a step-by-step outline for developing an algorithm and deploying a system for YouTube video statistics:</a:t>
            </a:r>
          </a:p>
          <a:p>
            <a:pPr algn="l">
              <a:buFont typeface="+mj-lt"/>
              <a:buAutoNum type="arabicPeriod"/>
            </a:pPr>
            <a:r>
              <a:rPr lang="en-US" sz="1400" b="1" i="0" dirty="0">
                <a:solidFill>
                  <a:srgbClr val="ECECEC"/>
                </a:solidFill>
                <a:effectLst/>
                <a:highlight>
                  <a:srgbClr val="212121"/>
                </a:highlight>
                <a:latin typeface="Söhne"/>
              </a:rPr>
              <a:t>Algorithm Development</a:t>
            </a:r>
            <a:r>
              <a:rPr lang="en-US" sz="1400" b="0" i="0" dirty="0">
                <a:solidFill>
                  <a:srgbClr val="ECECEC"/>
                </a:solidFill>
                <a:effectLst/>
                <a:highlight>
                  <a:srgbClr val="212121"/>
                </a:highlight>
                <a:latin typeface="Söhne"/>
              </a:rPr>
              <a:t>:</a:t>
            </a:r>
          </a:p>
          <a:p>
            <a:pPr algn="l">
              <a:buFont typeface="+mj-lt"/>
              <a:buAutoNum type="arabicPeriod"/>
            </a:pPr>
            <a:r>
              <a:rPr lang="en-US" sz="1400" b="0" i="0" dirty="0">
                <a:solidFill>
                  <a:srgbClr val="ECECEC"/>
                </a:solidFill>
                <a:effectLst/>
                <a:highlight>
                  <a:srgbClr val="212121"/>
                </a:highlight>
                <a:latin typeface="Söhne"/>
              </a:rPr>
              <a:t>a. </a:t>
            </a:r>
            <a:r>
              <a:rPr lang="en-US" sz="1400" b="1" i="0" dirty="0">
                <a:solidFill>
                  <a:srgbClr val="ECECEC"/>
                </a:solidFill>
                <a:effectLst/>
                <a:highlight>
                  <a:srgbClr val="212121"/>
                </a:highlight>
                <a:latin typeface="Söhne"/>
              </a:rPr>
              <a:t>Data Collection</a:t>
            </a:r>
            <a:r>
              <a:rPr lang="en-US" sz="1400" b="0" i="0" dirty="0">
                <a:solidFill>
                  <a:srgbClr val="ECECEC"/>
                </a:solidFill>
                <a:effectLst/>
                <a:highlight>
                  <a:srgbClr val="212121"/>
                </a:highlight>
                <a:latin typeface="Söhne"/>
              </a:rPr>
              <a:t>: - Use YouTube Data API to fetch video metadata and statistics (e.g., views, likes, dislikes, comments). - Implement pagination to retrieve large datasets efficiently. - Handle authentication and authorization with OAuth tokens.</a:t>
            </a:r>
          </a:p>
          <a:p>
            <a:pPr algn="l">
              <a:buFont typeface="+mj-lt"/>
              <a:buAutoNum type="arabicPeriod"/>
            </a:pPr>
            <a:r>
              <a:rPr lang="en-US" sz="1400" b="0" i="0" dirty="0">
                <a:solidFill>
                  <a:srgbClr val="ECECEC"/>
                </a:solidFill>
                <a:effectLst/>
                <a:highlight>
                  <a:srgbClr val="212121"/>
                </a:highlight>
                <a:latin typeface="Söhne"/>
              </a:rPr>
              <a:t>b. </a:t>
            </a:r>
            <a:r>
              <a:rPr lang="en-US" sz="1400" b="1" i="0" dirty="0">
                <a:solidFill>
                  <a:srgbClr val="ECECEC"/>
                </a:solidFill>
                <a:effectLst/>
                <a:highlight>
                  <a:srgbClr val="212121"/>
                </a:highlight>
                <a:latin typeface="Söhne"/>
              </a:rPr>
              <a:t>Data Processing</a:t>
            </a:r>
            <a:r>
              <a:rPr lang="en-US" sz="1400" b="0" i="0" dirty="0">
                <a:solidFill>
                  <a:srgbClr val="ECECEC"/>
                </a:solidFill>
                <a:effectLst/>
                <a:highlight>
                  <a:srgbClr val="212121"/>
                </a:highlight>
                <a:latin typeface="Söhne"/>
              </a:rPr>
              <a:t>: - Clean the retrieved data by handling missing values, duplicates, and outliers. - Calculate additional metrics like engagement rate, watch time, and click-through rate. - Aggregate data at various levels (e.g., daily, weekly) for trend analysis.</a:t>
            </a:r>
          </a:p>
          <a:p>
            <a:pPr algn="l">
              <a:buFont typeface="+mj-lt"/>
              <a:buAutoNum type="arabicPeriod"/>
            </a:pPr>
            <a:r>
              <a:rPr lang="en-US" sz="1400" b="0" i="0" dirty="0">
                <a:solidFill>
                  <a:srgbClr val="ECECEC"/>
                </a:solidFill>
                <a:effectLst/>
                <a:highlight>
                  <a:srgbClr val="212121"/>
                </a:highlight>
                <a:latin typeface="Söhne"/>
              </a:rPr>
              <a:t>c. </a:t>
            </a:r>
            <a:r>
              <a:rPr lang="en-US" sz="1400" b="1" i="0" dirty="0">
                <a:solidFill>
                  <a:srgbClr val="ECECEC"/>
                </a:solidFill>
                <a:effectLst/>
                <a:highlight>
                  <a:srgbClr val="212121"/>
                </a:highlight>
                <a:latin typeface="Söhne"/>
              </a:rPr>
              <a:t>Trending Detection</a:t>
            </a:r>
            <a:r>
              <a:rPr lang="en-US" sz="1400" b="0" i="0" dirty="0">
                <a:solidFill>
                  <a:srgbClr val="ECECEC"/>
                </a:solidFill>
                <a:effectLst/>
                <a:highlight>
                  <a:srgbClr val="212121"/>
                </a:highlight>
                <a:latin typeface="Söhne"/>
              </a:rPr>
              <a:t>: - Develop algorithms to identify trending videos based on metrics like view velocity, engagement rate, and social media mentions. - Use machine learning or statistical methods to predict future trends and identify anomalies.</a:t>
            </a:r>
          </a:p>
          <a:p>
            <a:pPr algn="l">
              <a:buFont typeface="+mj-lt"/>
              <a:buAutoNum type="arabicPeriod"/>
            </a:pPr>
            <a:r>
              <a:rPr lang="en-US" sz="1400" b="0" i="0" dirty="0">
                <a:solidFill>
                  <a:srgbClr val="ECECEC"/>
                </a:solidFill>
                <a:effectLst/>
                <a:highlight>
                  <a:srgbClr val="212121"/>
                </a:highlight>
                <a:latin typeface="Söhne"/>
              </a:rPr>
              <a:t>d. </a:t>
            </a:r>
            <a:r>
              <a:rPr lang="en-US" sz="1400" b="1" i="0" dirty="0">
                <a:solidFill>
                  <a:srgbClr val="ECECEC"/>
                </a:solidFill>
                <a:effectLst/>
                <a:highlight>
                  <a:srgbClr val="212121"/>
                </a:highlight>
                <a:latin typeface="Söhne"/>
              </a:rPr>
              <a:t>Audience Insights</a:t>
            </a:r>
            <a:r>
              <a:rPr lang="en-US" sz="1400" b="0" i="0" dirty="0">
                <a:solidFill>
                  <a:srgbClr val="ECECEC"/>
                </a:solidFill>
                <a:effectLst/>
                <a:highlight>
                  <a:srgbClr val="212121"/>
                </a:highlight>
                <a:latin typeface="Söhne"/>
              </a:rPr>
              <a:t>: - Analyze demographic information (if available) to understand the audience's age, gender, location, and interests. - Use clustering algorithms to segment the audience into distinct groups based on their behavior and preferences.</a:t>
            </a:r>
          </a:p>
          <a:p>
            <a:pPr algn="l">
              <a:buFont typeface="+mj-lt"/>
              <a:buAutoNum type="arabicPeriod"/>
            </a:pPr>
            <a:r>
              <a:rPr lang="en-US" sz="1400" b="1" i="0" dirty="0">
                <a:solidFill>
                  <a:srgbClr val="ECECEC"/>
                </a:solidFill>
                <a:effectLst/>
                <a:highlight>
                  <a:srgbClr val="212121"/>
                </a:highlight>
                <a:latin typeface="Söhne"/>
              </a:rPr>
              <a:t>Deployment</a:t>
            </a:r>
            <a:r>
              <a:rPr lang="en-US" sz="1400" b="0" i="0" dirty="0">
                <a:solidFill>
                  <a:srgbClr val="ECECEC"/>
                </a:solidFill>
                <a:effectLst/>
                <a:highlight>
                  <a:srgbClr val="212121"/>
                </a:highlight>
                <a:latin typeface="Söhne"/>
              </a:rPr>
              <a:t>:</a:t>
            </a:r>
          </a:p>
          <a:p>
            <a:pPr algn="l">
              <a:buFont typeface="+mj-lt"/>
              <a:buAutoNum type="arabicPeriod"/>
            </a:pPr>
            <a:r>
              <a:rPr lang="en-US" sz="1400" b="0" i="0" dirty="0">
                <a:solidFill>
                  <a:srgbClr val="ECECEC"/>
                </a:solidFill>
                <a:effectLst/>
                <a:highlight>
                  <a:srgbClr val="212121"/>
                </a:highlight>
                <a:latin typeface="Söhne"/>
              </a:rPr>
              <a:t>a. </a:t>
            </a:r>
            <a:r>
              <a:rPr lang="en-US" sz="1400" b="1" i="0" dirty="0">
                <a:solidFill>
                  <a:srgbClr val="ECECEC"/>
                </a:solidFill>
                <a:effectLst/>
                <a:highlight>
                  <a:srgbClr val="212121"/>
                </a:highlight>
                <a:latin typeface="Söhne"/>
              </a:rPr>
              <a:t>Infrastructure Setup</a:t>
            </a:r>
            <a:r>
              <a:rPr lang="en-US" sz="1400" b="0" i="0" dirty="0">
                <a:solidFill>
                  <a:srgbClr val="ECECEC"/>
                </a:solidFill>
                <a:effectLst/>
                <a:highlight>
                  <a:srgbClr val="212121"/>
                </a:highlight>
                <a:latin typeface="Söhne"/>
              </a:rPr>
              <a:t>: - Choose a cloud provider (e.g., AWS, Google Cloud Platform, Microsoft Azure) for hosting the application. - Set up virtual machines or containers for running the application and database servers. - Configure networking, security, and access control policies.</a:t>
            </a:r>
          </a:p>
          <a:p>
            <a:pPr algn="l">
              <a:buFont typeface="+mj-lt"/>
              <a:buAutoNum type="arabicPeriod"/>
            </a:pPr>
            <a:r>
              <a:rPr lang="en-US" sz="1400" b="0" i="0" dirty="0">
                <a:solidFill>
                  <a:srgbClr val="ECECEC"/>
                </a:solidFill>
                <a:effectLst/>
                <a:highlight>
                  <a:srgbClr val="212121"/>
                </a:highlight>
                <a:latin typeface="Söhne"/>
              </a:rPr>
              <a:t>b. </a:t>
            </a:r>
            <a:r>
              <a:rPr lang="en-US" sz="1400" b="1" i="0" dirty="0">
                <a:solidFill>
                  <a:srgbClr val="ECECEC"/>
                </a:solidFill>
                <a:effectLst/>
                <a:highlight>
                  <a:srgbClr val="212121"/>
                </a:highlight>
                <a:latin typeface="Söhne"/>
              </a:rPr>
              <a:t>Database Configuration</a:t>
            </a:r>
            <a:r>
              <a:rPr lang="en-US" sz="1400" b="0" i="0" dirty="0">
                <a:solidFill>
                  <a:srgbClr val="ECECEC"/>
                </a:solidFill>
                <a:effectLst/>
                <a:highlight>
                  <a:srgbClr val="212121"/>
                </a:highlight>
                <a:latin typeface="Söhne"/>
              </a:rPr>
              <a:t>: - Select a database system (e.g., MySQL, PostgreSQL, MongoDB) for storing video statistics. - Set up database tables, indexes, and partitions for efficient data storage and retrieval. - Configure backups and disaster recovery mechanisms to prevent data loss.</a:t>
            </a:r>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765548" y="4022323"/>
            <a:ext cx="13741236" cy="3250867"/>
          </a:xfrm>
        </p:spPr>
        <p:txBody>
          <a:bodyPr>
            <a:normAutofit/>
          </a:bodyPr>
          <a:lstStyle/>
          <a:p>
            <a:pPr marL="0" indent="0">
              <a:buNone/>
            </a:pPr>
            <a:r>
              <a:rPr lang="en-US" sz="2400" dirty="0"/>
              <a:t>v</a:t>
            </a:r>
            <a:endParaRPr lang="en-IN" sz="2400" dirty="0"/>
          </a:p>
        </p:txBody>
      </p:sp>
      <p:pic>
        <p:nvPicPr>
          <p:cNvPr id="1026" name="Picture 2" descr="Where can I see the YouTube view count graph for a video over time, as a  normal user and not owner of the video? - Quora">
            <a:extLst>
              <a:ext uri="{FF2B5EF4-FFF2-40B4-BE49-F238E27FC236}">
                <a16:creationId xmlns:a16="http://schemas.microsoft.com/office/drawing/2014/main" id="{B844DF10-E387-4F9A-DE14-8B4E521BC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232452"/>
            <a:ext cx="573405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Tube statistics 2024 to shape your social media strategy">
            <a:extLst>
              <a:ext uri="{FF2B5EF4-FFF2-40B4-BE49-F238E27FC236}">
                <a16:creationId xmlns:a16="http://schemas.microsoft.com/office/drawing/2014/main" id="{A094A08D-C7A5-EB39-D169-96062D52E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02156"/>
            <a:ext cx="4250605" cy="23803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alytics and Statistics for Any YouTube Channel">
            <a:extLst>
              <a:ext uri="{FF2B5EF4-FFF2-40B4-BE49-F238E27FC236}">
                <a16:creationId xmlns:a16="http://schemas.microsoft.com/office/drawing/2014/main" id="{3D180AB2-07CD-E6D3-1662-24A602F38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291" y="3082495"/>
            <a:ext cx="2599866" cy="2997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lnSpcReduction="20000"/>
          </a:bodyPr>
          <a:lstStyle/>
          <a:p>
            <a:pPr algn="l"/>
            <a:r>
              <a:rPr lang="en-US" sz="2000" b="0" i="0" dirty="0">
                <a:solidFill>
                  <a:srgbClr val="ECECEC"/>
                </a:solidFill>
                <a:effectLst/>
                <a:highlight>
                  <a:srgbClr val="212121"/>
                </a:highlight>
                <a:latin typeface="Söhne"/>
              </a:rPr>
              <a:t>In conclusion, YouTube video statistics provide invaluable insights into the performance, engagement, and audience interaction with video content on the platform. Through comprehensive data collection, analysis, and visualization, creators, marketers, and other stakeholders can make informed decisions to optimize their content strategy, increase audience engagement, and maximize the impact of their videos.</a:t>
            </a:r>
          </a:p>
          <a:p>
            <a:pPr algn="l"/>
            <a:r>
              <a:rPr lang="en-US" sz="2000" b="0" i="0" dirty="0">
                <a:solidFill>
                  <a:srgbClr val="ECECEC"/>
                </a:solidFill>
                <a:effectLst/>
                <a:highlight>
                  <a:srgbClr val="212121"/>
                </a:highlight>
                <a:latin typeface="Söhne"/>
              </a:rPr>
              <a:t>Key takeaways from YouTube video statistics include:</a:t>
            </a:r>
          </a:p>
          <a:p>
            <a:pPr algn="l">
              <a:buFont typeface="+mj-lt"/>
              <a:buAutoNum type="arabicPeriod"/>
            </a:pPr>
            <a:r>
              <a:rPr lang="en-US" sz="2000" b="1" i="0" dirty="0">
                <a:solidFill>
                  <a:srgbClr val="ECECEC"/>
                </a:solidFill>
                <a:effectLst/>
                <a:highlight>
                  <a:srgbClr val="212121"/>
                </a:highlight>
                <a:latin typeface="Söhne"/>
              </a:rPr>
              <a:t>Engagement Metrics</a:t>
            </a:r>
            <a:r>
              <a:rPr lang="en-US" sz="2000" b="0" i="0" dirty="0">
                <a:solidFill>
                  <a:srgbClr val="ECECEC"/>
                </a:solidFill>
                <a:effectLst/>
                <a:highlight>
                  <a:srgbClr val="212121"/>
                </a:highlight>
                <a:latin typeface="Söhne"/>
              </a:rPr>
              <a:t>: Metrics such as likes, dislikes, comments, and shares provide indicators of audience interaction and satisfaction with video content. High engagement rates indicate strong viewer engagement and appreciation for the content.</a:t>
            </a:r>
          </a:p>
          <a:p>
            <a:pPr algn="l">
              <a:buFont typeface="+mj-lt"/>
              <a:buAutoNum type="arabicPeriod"/>
            </a:pPr>
            <a:r>
              <a:rPr lang="en-US" sz="2000" b="1" i="0" dirty="0">
                <a:solidFill>
                  <a:srgbClr val="ECECEC"/>
                </a:solidFill>
                <a:effectLst/>
                <a:highlight>
                  <a:srgbClr val="212121"/>
                </a:highlight>
                <a:latin typeface="Söhne"/>
              </a:rPr>
              <a:t>Viewership Trends</a:t>
            </a:r>
            <a:r>
              <a:rPr lang="en-US" sz="2000" b="0" i="0" dirty="0">
                <a:solidFill>
                  <a:srgbClr val="ECECEC"/>
                </a:solidFill>
                <a:effectLst/>
                <a:highlight>
                  <a:srgbClr val="212121"/>
                </a:highlight>
                <a:latin typeface="Söhne"/>
              </a:rPr>
              <a:t>: Analyzing trends in view counts, watch time, and subscriber growth helps identify popular topics, formats, and channels. Understanding viewership trends enables creators to tailor their content to audience preferences and maximize reach.</a:t>
            </a:r>
          </a:p>
          <a:p>
            <a:pPr algn="l">
              <a:buFont typeface="+mj-lt"/>
              <a:buAutoNum type="arabicPeriod"/>
            </a:pPr>
            <a:r>
              <a:rPr lang="en-US" sz="2000" b="1" i="0" dirty="0">
                <a:solidFill>
                  <a:srgbClr val="ECECEC"/>
                </a:solidFill>
                <a:effectLst/>
                <a:highlight>
                  <a:srgbClr val="212121"/>
                </a:highlight>
                <a:latin typeface="Söhne"/>
              </a:rPr>
              <a:t>Audience Insights</a:t>
            </a:r>
            <a:r>
              <a:rPr lang="en-US" sz="2000" b="0" i="0" dirty="0">
                <a:solidFill>
                  <a:srgbClr val="ECECEC"/>
                </a:solidFill>
                <a:effectLst/>
                <a:highlight>
                  <a:srgbClr val="212121"/>
                </a:highlight>
                <a:latin typeface="Söhne"/>
              </a:rPr>
              <a:t>: Demographic information such as age, gender, location, and interests offer valuable insights into the composition and preferences of the audience. Creators can use audience insights to create targeted content and cultivate a loyal fan base.</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3C6A3D82-38D5-397B-0790-095C7AED152F}"/>
              </a:ext>
            </a:extLst>
          </p:cNvPr>
          <p:cNvSpPr txBox="1"/>
          <p:nvPr/>
        </p:nvSpPr>
        <p:spPr>
          <a:xfrm>
            <a:off x="1068872" y="1515029"/>
            <a:ext cx="8562808" cy="4247317"/>
          </a:xfrm>
          <a:prstGeom prst="rect">
            <a:avLst/>
          </a:prstGeom>
          <a:noFill/>
        </p:spPr>
        <p:txBody>
          <a:bodyPr wrap="square">
            <a:spAutoFit/>
          </a:bodyPr>
          <a:lstStyle/>
          <a:p>
            <a:pPr algn="l"/>
            <a:r>
              <a:rPr lang="en-US" b="0" i="0" dirty="0">
                <a:solidFill>
                  <a:srgbClr val="ECECEC"/>
                </a:solidFill>
                <a:effectLst/>
                <a:highlight>
                  <a:srgbClr val="212121"/>
                </a:highlight>
                <a:latin typeface="Söhne"/>
              </a:rPr>
              <a:t>The future scope for YouTube video statistics encompasses several exciting developments and advancements that can further enhance the understanding and utilization of video content on the platform. Here are some potential future directions:</a:t>
            </a:r>
          </a:p>
          <a:p>
            <a:pPr algn="l">
              <a:buFont typeface="+mj-lt"/>
              <a:buAutoNum type="arabicPeriod"/>
            </a:pPr>
            <a:r>
              <a:rPr lang="en-US" b="1" i="0" dirty="0">
                <a:solidFill>
                  <a:srgbClr val="ECECEC"/>
                </a:solidFill>
                <a:effectLst/>
                <a:highlight>
                  <a:srgbClr val="212121"/>
                </a:highlight>
                <a:latin typeface="Söhne"/>
              </a:rPr>
              <a:t>Advanced Analytics</a:t>
            </a:r>
            <a:r>
              <a:rPr lang="en-US" b="0" i="0" dirty="0">
                <a:solidFill>
                  <a:srgbClr val="ECECEC"/>
                </a:solidFill>
                <a:effectLst/>
                <a:highlight>
                  <a:srgbClr val="212121"/>
                </a:highlight>
                <a:latin typeface="Söhne"/>
              </a:rPr>
              <a:t>: Continued advancements in data analytics and machine learning can lead to more sophisticated algorithms for analyzing video performance, audience behavior, and content trends. Predictive analytics and AI-driven insights can provide creators with actionable recommendations for optimizing their content strategy.</a:t>
            </a:r>
          </a:p>
          <a:p>
            <a:pPr algn="l">
              <a:buFont typeface="+mj-lt"/>
              <a:buAutoNum type="arabicPeriod"/>
            </a:pPr>
            <a:r>
              <a:rPr lang="en-US" b="1" i="0" dirty="0">
                <a:solidFill>
                  <a:srgbClr val="ECECEC"/>
                </a:solidFill>
                <a:effectLst/>
                <a:highlight>
                  <a:srgbClr val="212121"/>
                </a:highlight>
                <a:latin typeface="Söhne"/>
              </a:rPr>
              <a:t>Real-Time Monitoring</a:t>
            </a:r>
            <a:r>
              <a:rPr lang="en-US" b="0" i="0" dirty="0">
                <a:solidFill>
                  <a:srgbClr val="ECECEC"/>
                </a:solidFill>
                <a:effectLst/>
                <a:highlight>
                  <a:srgbClr val="212121"/>
                </a:highlight>
                <a:latin typeface="Söhne"/>
              </a:rPr>
              <a:t>: Real-time monitoring and analysis of video metrics can enable creators to respond quickly to emerging trends, audience feedback, and performance fluctuations. This can help creators capitalize on viral moments and adapt their content strategy in real-time to maximize engagement.</a:t>
            </a:r>
          </a:p>
          <a:p>
            <a:pPr algn="l">
              <a:buFont typeface="+mj-lt"/>
              <a:buAutoNum type="arabicPeriod"/>
            </a:pPr>
            <a:r>
              <a:rPr lang="en-US" b="1" i="0" dirty="0">
                <a:solidFill>
                  <a:srgbClr val="ECECEC"/>
                </a:solidFill>
                <a:effectLst/>
                <a:highlight>
                  <a:srgbClr val="212121"/>
                </a:highlight>
                <a:latin typeface="Söhne"/>
              </a:rPr>
              <a:t>Personalized Recommendations</a:t>
            </a:r>
            <a:r>
              <a:rPr lang="en-US" b="0" i="0" dirty="0">
                <a:solidFill>
                  <a:srgbClr val="ECECEC"/>
                </a:solidFill>
                <a:effectLst/>
                <a:highlight>
                  <a:srgbClr val="212121"/>
                </a:highlight>
                <a:latin typeface="Söhne"/>
              </a:rPr>
              <a:t>: Utilizing user data and machine learning algorithms, YouTube can further personalize video recommendations based on individual preferences, viewing history, and behavior patterns. This can enhance user satisfaction and increase the likelihood of discovering relevant and engaging content.</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1398</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Söhne</vt:lpstr>
      <vt:lpstr>Wingdings 2</vt:lpstr>
      <vt:lpstr>DividendVTI</vt:lpstr>
      <vt:lpstr>YouTube video statistics</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kumar.U</cp:lastModifiedBy>
  <cp:revision>23</cp:revision>
  <dcterms:created xsi:type="dcterms:W3CDTF">2021-05-26T16:50:10Z</dcterms:created>
  <dcterms:modified xsi:type="dcterms:W3CDTF">2024-04-30T17:03:45Z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