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8"/>
  </p:notesMasterIdLst>
  <p:sldIdLst>
    <p:sldId id="282" r:id="rId2"/>
    <p:sldId id="280" r:id="rId3"/>
    <p:sldId id="257" r:id="rId4"/>
    <p:sldId id="270" r:id="rId5"/>
    <p:sldId id="258" r:id="rId6"/>
    <p:sldId id="259" r:id="rId7"/>
    <p:sldId id="261" r:id="rId8"/>
    <p:sldId id="265" r:id="rId9"/>
    <p:sldId id="260" r:id="rId10"/>
    <p:sldId id="272" r:id="rId11"/>
    <p:sldId id="273" r:id="rId12"/>
    <p:sldId id="274" r:id="rId13"/>
    <p:sldId id="275" r:id="rId14"/>
    <p:sldId id="276" r:id="rId15"/>
    <p:sldId id="277" r:id="rId16"/>
    <p:sldId id="28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p:cViewPr varScale="1">
        <p:scale>
          <a:sx n="68" d="100"/>
          <a:sy n="68" d="100"/>
        </p:scale>
        <p:origin x="15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28084-602A-4C51-9776-4EAE3739DAB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08A22CE-486F-4E0C-9EC3-932F6763C529}">
      <dgm:prSet phldrT="[Text]"/>
      <dgm:spPr/>
      <dgm:t>
        <a:bodyPr/>
        <a:lstStyle/>
        <a:p>
          <a:r>
            <a:rPr lang="en-US" dirty="0">
              <a:solidFill>
                <a:schemeClr val="accent6"/>
              </a:solidFill>
            </a:rPr>
            <a:t>Car manufacturers</a:t>
          </a:r>
        </a:p>
      </dgm:t>
    </dgm:pt>
    <dgm:pt modelId="{F4CF66B3-F56A-4190-9FF3-E7FFE9ED5F13}" type="parTrans" cxnId="{DDCF4CD6-E659-40FD-8C2E-FE72621C816C}">
      <dgm:prSet/>
      <dgm:spPr/>
      <dgm:t>
        <a:bodyPr/>
        <a:lstStyle/>
        <a:p>
          <a:endParaRPr lang="en-US"/>
        </a:p>
      </dgm:t>
    </dgm:pt>
    <dgm:pt modelId="{C4D9E0CF-1046-408F-8A13-87C0E953E800}" type="sibTrans" cxnId="{DDCF4CD6-E659-40FD-8C2E-FE72621C816C}">
      <dgm:prSet/>
      <dgm:spPr/>
      <dgm:t>
        <a:bodyPr/>
        <a:lstStyle/>
        <a:p>
          <a:endParaRPr lang="en-US"/>
        </a:p>
      </dgm:t>
    </dgm:pt>
    <dgm:pt modelId="{0D664BE2-647A-40D4-BC07-3817C36182A7}">
      <dgm:prSet phldrT="[Text]"/>
      <dgm:spPr/>
      <dgm:t>
        <a:bodyPr/>
        <a:lstStyle/>
        <a:p>
          <a:r>
            <a:rPr lang="en-US" dirty="0">
              <a:solidFill>
                <a:schemeClr val="accent6"/>
              </a:solidFill>
            </a:rPr>
            <a:t>Transport service providers</a:t>
          </a:r>
        </a:p>
      </dgm:t>
    </dgm:pt>
    <dgm:pt modelId="{F4D601FB-8707-49DA-A2AB-D6BE5B0F86A5}" type="parTrans" cxnId="{E77EF573-FFD9-434C-88DF-137B981AC6F5}">
      <dgm:prSet/>
      <dgm:spPr/>
      <dgm:t>
        <a:bodyPr/>
        <a:lstStyle/>
        <a:p>
          <a:endParaRPr lang="en-US"/>
        </a:p>
      </dgm:t>
    </dgm:pt>
    <dgm:pt modelId="{423F9572-ABEF-40EF-A1AA-C700A43B9583}" type="sibTrans" cxnId="{E77EF573-FFD9-434C-88DF-137B981AC6F5}">
      <dgm:prSet/>
      <dgm:spPr/>
      <dgm:t>
        <a:bodyPr/>
        <a:lstStyle/>
        <a:p>
          <a:endParaRPr lang="en-US"/>
        </a:p>
      </dgm:t>
    </dgm:pt>
    <dgm:pt modelId="{C703A575-9745-41F4-82BF-FA23EE0E9865}">
      <dgm:prSet phldrT="[Text]" custT="1"/>
      <dgm:spPr/>
      <dgm:t>
        <a:bodyPr/>
        <a:lstStyle/>
        <a:p>
          <a:r>
            <a:rPr lang="en-US" sz="3200" dirty="0" err="1">
              <a:solidFill>
                <a:schemeClr val="accent6"/>
              </a:solidFill>
            </a:rPr>
            <a:t>eSafety</a:t>
          </a:r>
          <a:endParaRPr lang="en-US" sz="3200" dirty="0">
            <a:solidFill>
              <a:schemeClr val="accent6"/>
            </a:solidFill>
          </a:endParaRPr>
        </a:p>
      </dgm:t>
    </dgm:pt>
    <dgm:pt modelId="{C4ABC7E2-49B3-4105-8D79-85C102652135}" type="parTrans" cxnId="{7DE350D4-D844-4F0D-AC21-49F5D2456853}">
      <dgm:prSet/>
      <dgm:spPr/>
      <dgm:t>
        <a:bodyPr/>
        <a:lstStyle/>
        <a:p>
          <a:endParaRPr lang="en-US"/>
        </a:p>
      </dgm:t>
    </dgm:pt>
    <dgm:pt modelId="{B54BD85C-23FE-407C-A67D-A31F04ADFEEF}" type="sibTrans" cxnId="{7DE350D4-D844-4F0D-AC21-49F5D2456853}">
      <dgm:prSet/>
      <dgm:spPr/>
      <dgm:t>
        <a:bodyPr/>
        <a:lstStyle/>
        <a:p>
          <a:endParaRPr lang="en-US"/>
        </a:p>
      </dgm:t>
    </dgm:pt>
    <dgm:pt modelId="{C352FE27-C406-496A-9F07-0095580D6A5D}">
      <dgm:prSet/>
      <dgm:spPr/>
      <dgm:t>
        <a:bodyPr/>
        <a:lstStyle/>
        <a:p>
          <a:r>
            <a:rPr lang="en-US" dirty="0">
              <a:solidFill>
                <a:schemeClr val="accent6"/>
              </a:solidFill>
            </a:rPr>
            <a:t>Telecom companies</a:t>
          </a:r>
        </a:p>
      </dgm:t>
    </dgm:pt>
    <dgm:pt modelId="{4F7EB7A3-FB68-4013-ADF5-F7555B7EDA56}" type="parTrans" cxnId="{5E58E016-41B6-450D-BA94-996A6CBD5A71}">
      <dgm:prSet/>
      <dgm:spPr/>
      <dgm:t>
        <a:bodyPr/>
        <a:lstStyle/>
        <a:p>
          <a:endParaRPr lang="en-US"/>
        </a:p>
      </dgm:t>
    </dgm:pt>
    <dgm:pt modelId="{70B192A2-81F1-49E4-AD94-863150C5E581}" type="sibTrans" cxnId="{5E58E016-41B6-450D-BA94-996A6CBD5A71}">
      <dgm:prSet custAng="19609" custLinFactNeighborX="-33087" custLinFactNeighborY="9536"/>
      <dgm:spPr/>
      <dgm:t>
        <a:bodyPr/>
        <a:lstStyle/>
        <a:p>
          <a:endParaRPr lang="en-US"/>
        </a:p>
      </dgm:t>
    </dgm:pt>
    <dgm:pt modelId="{7253876C-7A32-4DC8-A21A-2B694808039E}" type="pres">
      <dgm:prSet presAssocID="{B9D28084-602A-4C51-9776-4EAE3739DABE}" presName="diagram" presStyleCnt="0">
        <dgm:presLayoutVars>
          <dgm:dir/>
          <dgm:resizeHandles val="exact"/>
        </dgm:presLayoutVars>
      </dgm:prSet>
      <dgm:spPr/>
    </dgm:pt>
    <dgm:pt modelId="{BA2DE081-4DAE-432B-8802-2964EEA4F4F4}" type="pres">
      <dgm:prSet presAssocID="{D08A22CE-486F-4E0C-9EC3-932F6763C529}" presName="node" presStyleLbl="node1" presStyleIdx="0" presStyleCnt="4" custScaleX="70236" custScaleY="70236" custLinFactNeighborX="-64632" custLinFactNeighborY="47374">
        <dgm:presLayoutVars>
          <dgm:bulletEnabled val="1"/>
        </dgm:presLayoutVars>
      </dgm:prSet>
      <dgm:spPr/>
    </dgm:pt>
    <dgm:pt modelId="{40E929F3-6A8E-46B8-BEEE-6D5D41D2CBF1}" type="pres">
      <dgm:prSet presAssocID="{C4D9E0CF-1046-408F-8A13-87C0E953E800}" presName="sibTrans" presStyleLbl="sibTrans2D1" presStyleIdx="0" presStyleCnt="3" custAng="19609" custLinFactNeighborX="-33087" custLinFactNeighborY="9536"/>
      <dgm:spPr/>
    </dgm:pt>
    <dgm:pt modelId="{CCF18679-931D-4B64-88ED-27F49B6CB759}" type="pres">
      <dgm:prSet presAssocID="{C4D9E0CF-1046-408F-8A13-87C0E953E800}" presName="connectorText" presStyleLbl="sibTrans2D1" presStyleIdx="0" presStyleCnt="3"/>
      <dgm:spPr/>
    </dgm:pt>
    <dgm:pt modelId="{9DD72A63-8EBF-4541-B223-D4653F2AB716}" type="pres">
      <dgm:prSet presAssocID="{0D664BE2-647A-40D4-BC07-3817C36182A7}" presName="node" presStyleLbl="node1" presStyleIdx="1" presStyleCnt="4" custScaleX="59026" custScaleY="59026" custLinFactNeighborX="-64750" custLinFactNeighborY="46211">
        <dgm:presLayoutVars>
          <dgm:bulletEnabled val="1"/>
        </dgm:presLayoutVars>
      </dgm:prSet>
      <dgm:spPr/>
    </dgm:pt>
    <dgm:pt modelId="{44597815-4E9F-493A-BD61-6C3FB9CB04C1}" type="pres">
      <dgm:prSet presAssocID="{423F9572-ABEF-40EF-A1AA-C700A43B9583}" presName="sibTrans" presStyleLbl="sibTrans2D1" presStyleIdx="1" presStyleCnt="3" custAng="6033054" custScaleX="251529" custLinFactX="497955" custLinFactNeighborX="500000" custLinFactNeighborY="68175"/>
      <dgm:spPr/>
    </dgm:pt>
    <dgm:pt modelId="{AF677018-3136-42CF-947E-2B7411329BB1}" type="pres">
      <dgm:prSet presAssocID="{423F9572-ABEF-40EF-A1AA-C700A43B9583}" presName="connectorText" presStyleLbl="sibTrans2D1" presStyleIdx="1" presStyleCnt="3"/>
      <dgm:spPr/>
    </dgm:pt>
    <dgm:pt modelId="{48B7D22B-02CE-4B23-B00E-B4A5F0DCAE91}" type="pres">
      <dgm:prSet presAssocID="{C703A575-9745-41F4-82BF-FA23EE0E9865}" presName="node" presStyleLbl="node1" presStyleIdx="2" presStyleCnt="4" custScaleX="64202" custScaleY="64202" custLinFactNeighborX="-51014" custLinFactNeighborY="-1354">
        <dgm:presLayoutVars>
          <dgm:bulletEnabled val="1"/>
        </dgm:presLayoutVars>
      </dgm:prSet>
      <dgm:spPr/>
    </dgm:pt>
    <dgm:pt modelId="{0190914E-DD5D-4D72-8437-51D8E63E5033}" type="pres">
      <dgm:prSet presAssocID="{B54BD85C-23FE-407C-A67D-A31F04ADFEEF}" presName="sibTrans" presStyleLbl="sibTrans2D1" presStyleIdx="2" presStyleCnt="3" custAng="1842985" custScaleX="140156" custLinFactY="-12131" custLinFactNeighborX="-33561" custLinFactNeighborY="-100000"/>
      <dgm:spPr/>
    </dgm:pt>
    <dgm:pt modelId="{DB979C30-BCE6-4A78-AD19-89F7D0C4AB06}" type="pres">
      <dgm:prSet presAssocID="{B54BD85C-23FE-407C-A67D-A31F04ADFEEF}" presName="connectorText" presStyleLbl="sibTrans2D1" presStyleIdx="2" presStyleCnt="3"/>
      <dgm:spPr/>
    </dgm:pt>
    <dgm:pt modelId="{EBCB48CC-2445-4D32-BD40-4857E7A158B4}" type="pres">
      <dgm:prSet presAssocID="{C352FE27-C406-496A-9F07-0095580D6A5D}" presName="node" presStyleLbl="node1" presStyleIdx="3" presStyleCnt="4" custScaleX="70236" custScaleY="70236" custLinFactX="74419" custLinFactNeighborX="100000" custLinFactNeighborY="-99969">
        <dgm:presLayoutVars>
          <dgm:bulletEnabled val="1"/>
        </dgm:presLayoutVars>
      </dgm:prSet>
      <dgm:spPr/>
    </dgm:pt>
  </dgm:ptLst>
  <dgm:cxnLst>
    <dgm:cxn modelId="{DC76480F-3AA6-424D-B215-CD40DF6E7D2E}" type="presOf" srcId="{B54BD85C-23FE-407C-A67D-A31F04ADFEEF}" destId="{0190914E-DD5D-4D72-8437-51D8E63E5033}" srcOrd="0" destOrd="0" presId="urn:microsoft.com/office/officeart/2005/8/layout/process5"/>
    <dgm:cxn modelId="{5E58E016-41B6-450D-BA94-996A6CBD5A71}" srcId="{B9D28084-602A-4C51-9776-4EAE3739DABE}" destId="{C352FE27-C406-496A-9F07-0095580D6A5D}" srcOrd="3" destOrd="0" parTransId="{4F7EB7A3-FB68-4013-ADF5-F7555B7EDA56}" sibTransId="{70B192A2-81F1-49E4-AD94-863150C5E581}"/>
    <dgm:cxn modelId="{D0DBA31A-55EE-4B75-84E6-302753CC6FD2}" type="presOf" srcId="{C352FE27-C406-496A-9F07-0095580D6A5D}" destId="{EBCB48CC-2445-4D32-BD40-4857E7A158B4}" srcOrd="0" destOrd="0" presId="urn:microsoft.com/office/officeart/2005/8/layout/process5"/>
    <dgm:cxn modelId="{A0649324-9438-478B-BA9E-B138ECA434AA}" type="presOf" srcId="{0D664BE2-647A-40D4-BC07-3817C36182A7}" destId="{9DD72A63-8EBF-4541-B223-D4653F2AB716}" srcOrd="0" destOrd="0" presId="urn:microsoft.com/office/officeart/2005/8/layout/process5"/>
    <dgm:cxn modelId="{3D149429-CC1D-4C46-91C6-5D43A9CD0F61}" type="presOf" srcId="{D08A22CE-486F-4E0C-9EC3-932F6763C529}" destId="{BA2DE081-4DAE-432B-8802-2964EEA4F4F4}" srcOrd="0" destOrd="0" presId="urn:microsoft.com/office/officeart/2005/8/layout/process5"/>
    <dgm:cxn modelId="{93E73B30-3454-465C-9A6E-35B6C562AA64}" type="presOf" srcId="{C4D9E0CF-1046-408F-8A13-87C0E953E800}" destId="{40E929F3-6A8E-46B8-BEEE-6D5D41D2CBF1}" srcOrd="0" destOrd="0" presId="urn:microsoft.com/office/officeart/2005/8/layout/process5"/>
    <dgm:cxn modelId="{A0733C6E-8966-490D-B805-D0B1BF52AE71}" type="presOf" srcId="{C4D9E0CF-1046-408F-8A13-87C0E953E800}" destId="{CCF18679-931D-4B64-88ED-27F49B6CB759}" srcOrd="1" destOrd="0" presId="urn:microsoft.com/office/officeart/2005/8/layout/process5"/>
    <dgm:cxn modelId="{E77EF573-FFD9-434C-88DF-137B981AC6F5}" srcId="{B9D28084-602A-4C51-9776-4EAE3739DABE}" destId="{0D664BE2-647A-40D4-BC07-3817C36182A7}" srcOrd="1" destOrd="0" parTransId="{F4D601FB-8707-49DA-A2AB-D6BE5B0F86A5}" sibTransId="{423F9572-ABEF-40EF-A1AA-C700A43B9583}"/>
    <dgm:cxn modelId="{7DE350D4-D844-4F0D-AC21-49F5D2456853}" srcId="{B9D28084-602A-4C51-9776-4EAE3739DABE}" destId="{C703A575-9745-41F4-82BF-FA23EE0E9865}" srcOrd="2" destOrd="0" parTransId="{C4ABC7E2-49B3-4105-8D79-85C102652135}" sibTransId="{B54BD85C-23FE-407C-A67D-A31F04ADFEEF}"/>
    <dgm:cxn modelId="{F824D8D4-862D-4E74-AB8C-538094DE5B19}" type="presOf" srcId="{423F9572-ABEF-40EF-A1AA-C700A43B9583}" destId="{44597815-4E9F-493A-BD61-6C3FB9CB04C1}" srcOrd="0" destOrd="0" presId="urn:microsoft.com/office/officeart/2005/8/layout/process5"/>
    <dgm:cxn modelId="{DDCF4CD6-E659-40FD-8C2E-FE72621C816C}" srcId="{B9D28084-602A-4C51-9776-4EAE3739DABE}" destId="{D08A22CE-486F-4E0C-9EC3-932F6763C529}" srcOrd="0" destOrd="0" parTransId="{F4CF66B3-F56A-4190-9FF3-E7FFE9ED5F13}" sibTransId="{C4D9E0CF-1046-408F-8A13-87C0E953E800}"/>
    <dgm:cxn modelId="{10CBD8DF-F375-44DB-BAA1-9EA718CE7B61}" type="presOf" srcId="{423F9572-ABEF-40EF-A1AA-C700A43B9583}" destId="{AF677018-3136-42CF-947E-2B7411329BB1}" srcOrd="1" destOrd="0" presId="urn:microsoft.com/office/officeart/2005/8/layout/process5"/>
    <dgm:cxn modelId="{F211FCE2-2AFF-4DD2-8CAA-3BD5EBBCDAB7}" type="presOf" srcId="{B9D28084-602A-4C51-9776-4EAE3739DABE}" destId="{7253876C-7A32-4DC8-A21A-2B694808039E}" srcOrd="0" destOrd="0" presId="urn:microsoft.com/office/officeart/2005/8/layout/process5"/>
    <dgm:cxn modelId="{6E51CBE9-7447-4A13-A95A-B777D87B9BEC}" type="presOf" srcId="{B54BD85C-23FE-407C-A67D-A31F04ADFEEF}" destId="{DB979C30-BCE6-4A78-AD19-89F7D0C4AB06}" srcOrd="1" destOrd="0" presId="urn:microsoft.com/office/officeart/2005/8/layout/process5"/>
    <dgm:cxn modelId="{0F471EEF-CA1D-4B55-A809-6A7EBAC198D4}" type="presOf" srcId="{C703A575-9745-41F4-82BF-FA23EE0E9865}" destId="{48B7D22B-02CE-4B23-B00E-B4A5F0DCAE91}" srcOrd="0" destOrd="0" presId="urn:microsoft.com/office/officeart/2005/8/layout/process5"/>
    <dgm:cxn modelId="{8D96C10B-236A-467B-A505-7172D8D85ADA}" type="presParOf" srcId="{7253876C-7A32-4DC8-A21A-2B694808039E}" destId="{BA2DE081-4DAE-432B-8802-2964EEA4F4F4}" srcOrd="0" destOrd="0" presId="urn:microsoft.com/office/officeart/2005/8/layout/process5"/>
    <dgm:cxn modelId="{98066454-9844-4923-8C0B-ECD13F82ABE1}" type="presParOf" srcId="{7253876C-7A32-4DC8-A21A-2B694808039E}" destId="{40E929F3-6A8E-46B8-BEEE-6D5D41D2CBF1}" srcOrd="1" destOrd="0" presId="urn:microsoft.com/office/officeart/2005/8/layout/process5"/>
    <dgm:cxn modelId="{FEC2E753-47C0-48FE-BEBE-093CE757BF4C}" type="presParOf" srcId="{40E929F3-6A8E-46B8-BEEE-6D5D41D2CBF1}" destId="{CCF18679-931D-4B64-88ED-27F49B6CB759}" srcOrd="0" destOrd="0" presId="urn:microsoft.com/office/officeart/2005/8/layout/process5"/>
    <dgm:cxn modelId="{5CB7A91A-73D1-4893-B76D-F673DEDBA1F1}" type="presParOf" srcId="{7253876C-7A32-4DC8-A21A-2B694808039E}" destId="{9DD72A63-8EBF-4541-B223-D4653F2AB716}" srcOrd="2" destOrd="0" presId="urn:microsoft.com/office/officeart/2005/8/layout/process5"/>
    <dgm:cxn modelId="{C8A229B5-603D-4BE4-BD96-90AE66A845E9}" type="presParOf" srcId="{7253876C-7A32-4DC8-A21A-2B694808039E}" destId="{44597815-4E9F-493A-BD61-6C3FB9CB04C1}" srcOrd="3" destOrd="0" presId="urn:microsoft.com/office/officeart/2005/8/layout/process5"/>
    <dgm:cxn modelId="{6247D502-42F7-468D-9C42-88A06073741F}" type="presParOf" srcId="{44597815-4E9F-493A-BD61-6C3FB9CB04C1}" destId="{AF677018-3136-42CF-947E-2B7411329BB1}" srcOrd="0" destOrd="0" presId="urn:microsoft.com/office/officeart/2005/8/layout/process5"/>
    <dgm:cxn modelId="{7B268B6C-9BD4-4CBE-8FD6-547BBFA98418}" type="presParOf" srcId="{7253876C-7A32-4DC8-A21A-2B694808039E}" destId="{48B7D22B-02CE-4B23-B00E-B4A5F0DCAE91}" srcOrd="4" destOrd="0" presId="urn:microsoft.com/office/officeart/2005/8/layout/process5"/>
    <dgm:cxn modelId="{F23535AB-F7EB-404E-8A17-6BB845D4302F}" type="presParOf" srcId="{7253876C-7A32-4DC8-A21A-2B694808039E}" destId="{0190914E-DD5D-4D72-8437-51D8E63E5033}" srcOrd="5" destOrd="0" presId="urn:microsoft.com/office/officeart/2005/8/layout/process5"/>
    <dgm:cxn modelId="{B815D42B-7763-41E4-A1B6-67EA5A12585A}" type="presParOf" srcId="{0190914E-DD5D-4D72-8437-51D8E63E5033}" destId="{DB979C30-BCE6-4A78-AD19-89F7D0C4AB06}" srcOrd="0" destOrd="0" presId="urn:microsoft.com/office/officeart/2005/8/layout/process5"/>
    <dgm:cxn modelId="{D38270CF-CE5A-424A-A4D8-955F59DF8E89}" type="presParOf" srcId="{7253876C-7A32-4DC8-A21A-2B694808039E}" destId="{EBCB48CC-2445-4D32-BD40-4857E7A158B4}"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DE081-4DAE-432B-8802-2964EEA4F4F4}">
      <dsp:nvSpPr>
        <dsp:cNvPr id="0" name=""/>
        <dsp:cNvSpPr/>
      </dsp:nvSpPr>
      <dsp:spPr>
        <a:xfrm>
          <a:off x="0" y="930785"/>
          <a:ext cx="2293931" cy="13763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6"/>
              </a:solidFill>
            </a:rPr>
            <a:t>Car manufacturers</a:t>
          </a:r>
        </a:p>
      </dsp:txBody>
      <dsp:txXfrm>
        <a:off x="40312" y="971097"/>
        <a:ext cx="2213307" cy="1295734"/>
      </dsp:txXfrm>
    </dsp:sp>
    <dsp:sp modelId="{40E929F3-6A8E-46B8-BEEE-6D5D41D2CBF1}">
      <dsp:nvSpPr>
        <dsp:cNvPr id="0" name=""/>
        <dsp:cNvSpPr/>
      </dsp:nvSpPr>
      <dsp:spPr>
        <a:xfrm rot="21593198">
          <a:off x="2332108" y="1279215"/>
          <a:ext cx="453431" cy="8099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332108" y="1441345"/>
        <a:ext cx="317402" cy="485986"/>
      </dsp:txXfrm>
    </dsp:sp>
    <dsp:sp modelId="{9DD72A63-8EBF-4541-B223-D4653F2AB716}">
      <dsp:nvSpPr>
        <dsp:cNvPr id="0" name=""/>
        <dsp:cNvSpPr/>
      </dsp:nvSpPr>
      <dsp:spPr>
        <a:xfrm>
          <a:off x="3149436" y="1017831"/>
          <a:ext cx="1927808" cy="1156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6"/>
              </a:solidFill>
            </a:rPr>
            <a:t>Transport service providers</a:t>
          </a:r>
        </a:p>
      </dsp:txBody>
      <dsp:txXfrm>
        <a:off x="3183314" y="1051709"/>
        <a:ext cx="1860052" cy="1088929"/>
      </dsp:txXfrm>
    </dsp:sp>
    <dsp:sp modelId="{44597815-4E9F-493A-BD61-6C3FB9CB04C1}">
      <dsp:nvSpPr>
        <dsp:cNvPr id="0" name=""/>
        <dsp:cNvSpPr/>
      </dsp:nvSpPr>
      <dsp:spPr>
        <a:xfrm rot="10728137">
          <a:off x="6853523" y="2585219"/>
          <a:ext cx="739743" cy="8099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7091339" y="2728978"/>
        <a:ext cx="485986" cy="517820"/>
      </dsp:txXfrm>
    </dsp:sp>
    <dsp:sp modelId="{48B7D22B-02CE-4B23-B00E-B4A5F0DCAE91}">
      <dsp:nvSpPr>
        <dsp:cNvPr id="0" name=""/>
        <dsp:cNvSpPr/>
      </dsp:nvSpPr>
      <dsp:spPr>
        <a:xfrm>
          <a:off x="3429008" y="2717795"/>
          <a:ext cx="2096858" cy="12581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accent6"/>
              </a:solidFill>
            </a:rPr>
            <a:t>eSafety</a:t>
          </a:r>
          <a:endParaRPr lang="en-US" sz="3200" kern="1200" dirty="0">
            <a:solidFill>
              <a:schemeClr val="accent6"/>
            </a:solidFill>
          </a:endParaRPr>
        </a:p>
      </dsp:txBody>
      <dsp:txXfrm>
        <a:off x="3465857" y="2754644"/>
        <a:ext cx="2023160" cy="1184417"/>
      </dsp:txXfrm>
    </dsp:sp>
    <dsp:sp modelId="{0190914E-DD5D-4D72-8437-51D8E63E5033}">
      <dsp:nvSpPr>
        <dsp:cNvPr id="0" name=""/>
        <dsp:cNvSpPr/>
      </dsp:nvSpPr>
      <dsp:spPr>
        <a:xfrm rot="21507784">
          <a:off x="5313913" y="1106180"/>
          <a:ext cx="856378" cy="8099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13957" y="1271434"/>
        <a:ext cx="613385" cy="485986"/>
      </dsp:txXfrm>
    </dsp:sp>
    <dsp:sp modelId="{EBCB48CC-2445-4D32-BD40-4857E7A158B4}">
      <dsp:nvSpPr>
        <dsp:cNvPr id="0" name=""/>
        <dsp:cNvSpPr/>
      </dsp:nvSpPr>
      <dsp:spPr>
        <a:xfrm>
          <a:off x="6392868" y="726194"/>
          <a:ext cx="2293931" cy="13763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6"/>
              </a:solidFill>
            </a:rPr>
            <a:t>Telecom companies</a:t>
          </a:r>
        </a:p>
      </dsp:txBody>
      <dsp:txXfrm>
        <a:off x="6433180" y="766506"/>
        <a:ext cx="2213307" cy="12957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2D7E810-7D91-4B15-956E-2EEA13CC6808}" type="datetimeFigureOut">
              <a:rPr lang="en-US"/>
              <a:pPr>
                <a:defRPr/>
              </a:pPr>
              <a:t>27-Nov-17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5789E78-F986-426F-9707-CF8F279F953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64A5821-8ADF-49FA-A7CC-90E2903EDD66}" type="slidenum">
              <a:rPr lang="en-US" smtClean="0"/>
              <a:pPr/>
              <a:t>1</a:t>
            </a:fld>
            <a:endParaRPr lang="en-US"/>
          </a:p>
        </p:txBody>
      </p:sp>
      <p:sp>
        <p:nvSpPr>
          <p:cNvPr id="245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B547DA2-3DE3-4E76-A33B-C1325960B07B}" type="slidenum">
              <a:rPr lang="en-US" sz="1200">
                <a:latin typeface="Calibri" pitchFamily="34" charset="0"/>
              </a:rPr>
              <a:pPr algn="r"/>
              <a:t>1</a:t>
            </a:fld>
            <a:endParaRPr lang="en-US" sz="1200">
              <a:latin typeface="Calibri" pitchFamily="34" charset="0"/>
            </a:endParaRPr>
          </a:p>
        </p:txBody>
      </p:sp>
      <p:sp>
        <p:nvSpPr>
          <p:cNvPr id="2458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9BD690-013D-41D7-9957-C11EC2ADAD0F}" type="slidenum">
              <a:rPr lang="en-US" sz="1200">
                <a:latin typeface="Times New Roman" pitchFamily="18" charset="0"/>
              </a:rPr>
              <a:pPr algn="r"/>
              <a:t>1</a:t>
            </a:fld>
            <a:endParaRPr lang="en-US" sz="1200">
              <a:latin typeface="Times New Roman" pitchFamily="18" charset="0"/>
            </a:endParaRPr>
          </a:p>
        </p:txBody>
      </p:sp>
      <p:sp>
        <p:nvSpPr>
          <p:cNvPr id="2458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6409E4-D079-438B-BA59-4A71A565A7A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748E4F4A-E82D-46A3-B5C8-8BCBFBC64D40}" type="slidenum">
              <a:rPr lang="en-US" smtClean="0"/>
              <a:pPr>
                <a:defRPr/>
              </a:pPr>
              <a:t>‹#›</a:t>
            </a:fld>
            <a:endParaRPr lang="en-US"/>
          </a:p>
        </p:txBody>
      </p:sp>
    </p:spTree>
    <p:extLst>
      <p:ext uri="{BB962C8B-B14F-4D97-AF65-F5344CB8AC3E}">
        <p14:creationId xmlns:p14="http://schemas.microsoft.com/office/powerpoint/2010/main" val="100490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20355D06-8A5D-49AB-86B2-A974A444E5E2}" type="slidenum">
              <a:rPr lang="en-US" smtClean="0"/>
              <a:pPr>
                <a:defRPr/>
              </a:pPr>
              <a:t>‹#›</a:t>
            </a:fld>
            <a:endParaRPr lang="en-US"/>
          </a:p>
        </p:txBody>
      </p:sp>
    </p:spTree>
    <p:extLst>
      <p:ext uri="{BB962C8B-B14F-4D97-AF65-F5344CB8AC3E}">
        <p14:creationId xmlns:p14="http://schemas.microsoft.com/office/powerpoint/2010/main" val="414958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20355D06-8A5D-49AB-86B2-A974A444E5E2}" type="slidenum">
              <a:rPr lang="en-US" smtClean="0"/>
              <a:pPr>
                <a:defRPr/>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209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20355D06-8A5D-49AB-86B2-A974A444E5E2}" type="slidenum">
              <a:rPr lang="en-US" smtClean="0"/>
              <a:pPr>
                <a:defRPr/>
              </a:pPr>
              <a:t>‹#›</a:t>
            </a:fld>
            <a:endParaRPr lang="en-US"/>
          </a:p>
        </p:txBody>
      </p:sp>
    </p:spTree>
    <p:extLst>
      <p:ext uri="{BB962C8B-B14F-4D97-AF65-F5344CB8AC3E}">
        <p14:creationId xmlns:p14="http://schemas.microsoft.com/office/powerpoint/2010/main" val="135752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20355D06-8A5D-49AB-86B2-A974A444E5E2}" type="slidenum">
              <a:rPr lang="en-US" smtClean="0"/>
              <a:pPr>
                <a:defRPr/>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874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20355D06-8A5D-49AB-86B2-A974A444E5E2}" type="slidenum">
              <a:rPr lang="en-US" smtClean="0"/>
              <a:pPr>
                <a:defRPr/>
              </a:pPr>
              <a:t>‹#›</a:t>
            </a:fld>
            <a:endParaRPr lang="en-US"/>
          </a:p>
        </p:txBody>
      </p:sp>
    </p:spTree>
    <p:extLst>
      <p:ext uri="{BB962C8B-B14F-4D97-AF65-F5344CB8AC3E}">
        <p14:creationId xmlns:p14="http://schemas.microsoft.com/office/powerpoint/2010/main" val="3177358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4DDA9F1-FBFD-4D5C-A47D-31E2940AD4A6}" type="slidenum">
              <a:rPr lang="en-US" smtClean="0"/>
              <a:pPr>
                <a:defRPr/>
              </a:pPr>
              <a:t>‹#›</a:t>
            </a:fld>
            <a:endParaRPr lang="en-US"/>
          </a:p>
        </p:txBody>
      </p:sp>
    </p:spTree>
    <p:extLst>
      <p:ext uri="{BB962C8B-B14F-4D97-AF65-F5344CB8AC3E}">
        <p14:creationId xmlns:p14="http://schemas.microsoft.com/office/powerpoint/2010/main" val="320679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5FCCF1C6-F5A7-4EB2-9CC1-431117A9CEE8}" type="slidenum">
              <a:rPr lang="en-US" smtClean="0"/>
              <a:pPr>
                <a:defRPr/>
              </a:pPr>
              <a:t>‹#›</a:t>
            </a:fld>
            <a:endParaRPr lang="en-US"/>
          </a:p>
        </p:txBody>
      </p:sp>
    </p:spTree>
    <p:extLst>
      <p:ext uri="{BB962C8B-B14F-4D97-AF65-F5344CB8AC3E}">
        <p14:creationId xmlns:p14="http://schemas.microsoft.com/office/powerpoint/2010/main" val="266139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7A2A5ECA-4942-418A-BA26-0CDF728F8F2C}" type="slidenum">
              <a:rPr lang="en-US" smtClean="0"/>
              <a:pPr>
                <a:defRPr/>
              </a:pPr>
              <a:t>‹#›</a:t>
            </a:fld>
            <a:endParaRPr lang="en-US"/>
          </a:p>
        </p:txBody>
      </p:sp>
    </p:spTree>
    <p:extLst>
      <p:ext uri="{BB962C8B-B14F-4D97-AF65-F5344CB8AC3E}">
        <p14:creationId xmlns:p14="http://schemas.microsoft.com/office/powerpoint/2010/main" val="302476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556CC908-83EC-4B16-8014-E34B41D4D59A}" type="slidenum">
              <a:rPr lang="en-US" smtClean="0"/>
              <a:pPr>
                <a:defRPr/>
              </a:pPr>
              <a:t>‹#›</a:t>
            </a:fld>
            <a:endParaRPr lang="en-US"/>
          </a:p>
        </p:txBody>
      </p:sp>
    </p:spTree>
    <p:extLst>
      <p:ext uri="{BB962C8B-B14F-4D97-AF65-F5344CB8AC3E}">
        <p14:creationId xmlns:p14="http://schemas.microsoft.com/office/powerpoint/2010/main" val="189648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6F3C9CCD-613F-4E7C-8131-65A59F11962D}" type="slidenum">
              <a:rPr lang="en-US" smtClean="0"/>
              <a:pPr>
                <a:defRPr/>
              </a:pPr>
              <a:t>‹#›</a:t>
            </a:fld>
            <a:endParaRPr lang="en-US"/>
          </a:p>
        </p:txBody>
      </p:sp>
    </p:spTree>
    <p:extLst>
      <p:ext uri="{BB962C8B-B14F-4D97-AF65-F5344CB8AC3E}">
        <p14:creationId xmlns:p14="http://schemas.microsoft.com/office/powerpoint/2010/main" val="1175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1E71228B-D7BE-4D07-9E4D-04C3E7EC934C}" type="slidenum">
              <a:rPr lang="en-US" smtClean="0"/>
              <a:pPr>
                <a:defRPr/>
              </a:pPr>
              <a:t>‹#›</a:t>
            </a:fld>
            <a:endParaRPr lang="en-US"/>
          </a:p>
        </p:txBody>
      </p:sp>
    </p:spTree>
    <p:extLst>
      <p:ext uri="{BB962C8B-B14F-4D97-AF65-F5344CB8AC3E}">
        <p14:creationId xmlns:p14="http://schemas.microsoft.com/office/powerpoint/2010/main" val="197429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F9D5BF7D-4150-49D6-A9C5-1AAC1522205C}" type="slidenum">
              <a:rPr lang="en-US" smtClean="0"/>
              <a:pPr>
                <a:defRPr/>
              </a:pPr>
              <a:t>‹#›</a:t>
            </a:fld>
            <a:endParaRPr lang="en-US"/>
          </a:p>
        </p:txBody>
      </p:sp>
    </p:spTree>
    <p:extLst>
      <p:ext uri="{BB962C8B-B14F-4D97-AF65-F5344CB8AC3E}">
        <p14:creationId xmlns:p14="http://schemas.microsoft.com/office/powerpoint/2010/main" val="243519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69230819-12E3-4638-88AD-87BAF9128400}" type="slidenum">
              <a:rPr lang="en-US" smtClean="0"/>
              <a:pPr>
                <a:defRPr/>
              </a:pPr>
              <a:t>‹#›</a:t>
            </a:fld>
            <a:endParaRPr lang="en-US"/>
          </a:p>
        </p:txBody>
      </p:sp>
    </p:spTree>
    <p:extLst>
      <p:ext uri="{BB962C8B-B14F-4D97-AF65-F5344CB8AC3E}">
        <p14:creationId xmlns:p14="http://schemas.microsoft.com/office/powerpoint/2010/main" val="8681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0851B291-6C87-4344-A897-FA0956178D8D}" type="slidenum">
              <a:rPr lang="en-US" smtClean="0"/>
              <a:pPr>
                <a:defRPr/>
              </a:pPr>
              <a:t>‹#›</a:t>
            </a:fld>
            <a:endParaRPr lang="en-US"/>
          </a:p>
        </p:txBody>
      </p:sp>
    </p:spTree>
    <p:extLst>
      <p:ext uri="{BB962C8B-B14F-4D97-AF65-F5344CB8AC3E}">
        <p14:creationId xmlns:p14="http://schemas.microsoft.com/office/powerpoint/2010/main" val="42906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0D8782F-7F9F-43C5-9DDA-08B1265D9C99}" type="slidenum">
              <a:rPr lang="en-US" smtClean="0"/>
              <a:pPr>
                <a:defRPr/>
              </a:pPr>
              <a:t>‹#›</a:t>
            </a:fld>
            <a:endParaRPr lang="en-US"/>
          </a:p>
        </p:txBody>
      </p:sp>
    </p:spTree>
    <p:extLst>
      <p:ext uri="{BB962C8B-B14F-4D97-AF65-F5344CB8AC3E}">
        <p14:creationId xmlns:p14="http://schemas.microsoft.com/office/powerpoint/2010/main" val="81562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20355D06-8A5D-49AB-86B2-A974A444E5E2}" type="slidenum">
              <a:rPr lang="en-US" smtClean="0"/>
              <a:pPr>
                <a:defRPr/>
              </a:pPr>
              <a:t>‹#›</a:t>
            </a:fld>
            <a:endParaRPr lang="en-US"/>
          </a:p>
        </p:txBody>
      </p:sp>
    </p:spTree>
    <p:extLst>
      <p:ext uri="{BB962C8B-B14F-4D97-AF65-F5344CB8AC3E}">
        <p14:creationId xmlns:p14="http://schemas.microsoft.com/office/powerpoint/2010/main" val="1299962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ile:Chile_Costanera_Norte_crossing_downtown_Santiago.JPG" TargetMode="External"/><Relationship Id="rId2" Type="http://schemas.openxmlformats.org/officeDocument/2006/relationships/hyperlink" Target="http://en.wikipedia.org/wiki/ECall"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en.wikipedia.org/wiki/File:ERPBugis.JPG"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8"/>
          <p:cNvSpPr>
            <a:spLocks noChangeArrowheads="1"/>
          </p:cNvSpPr>
          <p:nvPr/>
        </p:nvSpPr>
        <p:spPr bwMode="auto">
          <a:xfrm>
            <a:off x="228600" y="533400"/>
            <a:ext cx="8610600" cy="1692771"/>
          </a:xfrm>
          <a:prstGeom prst="rect">
            <a:avLst/>
          </a:prstGeom>
          <a:noFill/>
          <a:ln w="9525">
            <a:noFill/>
            <a:miter lim="800000"/>
            <a:headEnd/>
            <a:tailEnd/>
          </a:ln>
        </p:spPr>
        <p:txBody>
          <a:bodyPr wrap="square">
            <a:spAutoFit/>
          </a:bodyPr>
          <a:lstStyle/>
          <a:p>
            <a:pPr algn="ctr"/>
            <a:r>
              <a:rPr lang="en-US" sz="3600" b="1" dirty="0">
                <a:solidFill>
                  <a:schemeClr val="accent2"/>
                </a:solidFill>
                <a:latin typeface="Times New Roman" pitchFamily="18" charset="0"/>
                <a:cs typeface="Times New Roman" pitchFamily="18" charset="0"/>
              </a:rPr>
              <a:t>   Minor Project </a:t>
            </a:r>
          </a:p>
          <a:p>
            <a:pPr algn="ctr"/>
            <a:r>
              <a:rPr lang="en-US" sz="3600" b="1" dirty="0">
                <a:solidFill>
                  <a:schemeClr val="accent2"/>
                </a:solidFill>
                <a:latin typeface="Times New Roman" pitchFamily="18" charset="0"/>
                <a:cs typeface="Times New Roman" pitchFamily="18" charset="0"/>
              </a:rPr>
              <a:t>On</a:t>
            </a:r>
          </a:p>
          <a:p>
            <a:pPr algn="ctr"/>
            <a:r>
              <a:rPr lang="en-US" sz="3200" b="1" dirty="0">
                <a:solidFill>
                  <a:schemeClr val="accent2"/>
                </a:solidFill>
                <a:latin typeface="Times New Roman" pitchFamily="18" charset="0"/>
              </a:rPr>
              <a:t>Intelligent Transport System</a:t>
            </a:r>
          </a:p>
        </p:txBody>
      </p:sp>
      <p:sp>
        <p:nvSpPr>
          <p:cNvPr id="2" name="TextBox 1">
            <a:extLst>
              <a:ext uri="{FF2B5EF4-FFF2-40B4-BE49-F238E27FC236}">
                <a16:creationId xmlns:a16="http://schemas.microsoft.com/office/drawing/2014/main" id="{1157F600-91D2-4BF3-92A7-0A80B0FB5E86}"/>
              </a:ext>
            </a:extLst>
          </p:cNvPr>
          <p:cNvSpPr txBox="1"/>
          <p:nvPr/>
        </p:nvSpPr>
        <p:spPr>
          <a:xfrm>
            <a:off x="838200" y="4106652"/>
            <a:ext cx="3352800" cy="1754326"/>
          </a:xfrm>
          <a:prstGeom prst="rect">
            <a:avLst/>
          </a:prstGeom>
          <a:noFill/>
        </p:spPr>
        <p:txBody>
          <a:bodyPr wrap="square" rtlCol="0">
            <a:spAutoFit/>
          </a:bodyPr>
          <a:lstStyle/>
          <a:p>
            <a:r>
              <a:rPr lang="en-US" b="1" u="sng" dirty="0">
                <a:solidFill>
                  <a:schemeClr val="accent2"/>
                </a:solidFill>
              </a:rPr>
              <a:t>SUBMITED TO :-</a:t>
            </a:r>
          </a:p>
          <a:p>
            <a:endParaRPr lang="en-US" b="1" u="sng" dirty="0">
              <a:solidFill>
                <a:schemeClr val="accent2"/>
              </a:solidFill>
            </a:endParaRPr>
          </a:p>
          <a:p>
            <a:r>
              <a:rPr lang="en-US" b="1" dirty="0" err="1">
                <a:solidFill>
                  <a:schemeClr val="accent2"/>
                </a:solidFill>
              </a:rPr>
              <a:t>Er</a:t>
            </a:r>
            <a:r>
              <a:rPr lang="en-US" b="1" dirty="0">
                <a:solidFill>
                  <a:schemeClr val="accent2"/>
                </a:solidFill>
              </a:rPr>
              <a:t>. MOHIT KUMAR</a:t>
            </a:r>
          </a:p>
          <a:p>
            <a:r>
              <a:rPr lang="en-US" b="1" dirty="0">
                <a:solidFill>
                  <a:schemeClr val="accent2"/>
                </a:solidFill>
              </a:rPr>
              <a:t>Assistant Professor</a:t>
            </a:r>
          </a:p>
          <a:p>
            <a:r>
              <a:rPr lang="en-US" b="1" dirty="0">
                <a:solidFill>
                  <a:schemeClr val="accent2"/>
                </a:solidFill>
              </a:rPr>
              <a:t>        GNIOT</a:t>
            </a:r>
          </a:p>
          <a:p>
            <a:endParaRPr lang="en-US" dirty="0"/>
          </a:p>
        </p:txBody>
      </p:sp>
      <p:sp>
        <p:nvSpPr>
          <p:cNvPr id="3" name="TextBox 2">
            <a:extLst>
              <a:ext uri="{FF2B5EF4-FFF2-40B4-BE49-F238E27FC236}">
                <a16:creationId xmlns:a16="http://schemas.microsoft.com/office/drawing/2014/main" id="{6EBBE659-08B7-40CD-B691-3F8353F92F48}"/>
              </a:ext>
            </a:extLst>
          </p:cNvPr>
          <p:cNvSpPr txBox="1"/>
          <p:nvPr/>
        </p:nvSpPr>
        <p:spPr>
          <a:xfrm>
            <a:off x="5943600" y="4103135"/>
            <a:ext cx="2819400" cy="2031325"/>
          </a:xfrm>
          <a:prstGeom prst="rect">
            <a:avLst/>
          </a:prstGeom>
          <a:noFill/>
        </p:spPr>
        <p:txBody>
          <a:bodyPr wrap="square" rtlCol="0">
            <a:spAutoFit/>
          </a:bodyPr>
          <a:lstStyle/>
          <a:p>
            <a:r>
              <a:rPr lang="en-US" b="1" dirty="0">
                <a:solidFill>
                  <a:schemeClr val="accent2"/>
                </a:solidFill>
              </a:rPr>
              <a:t>SUBMITTED BY:-</a:t>
            </a:r>
          </a:p>
          <a:p>
            <a:endParaRPr lang="en-US" dirty="0">
              <a:solidFill>
                <a:schemeClr val="accent2"/>
              </a:solidFill>
            </a:endParaRPr>
          </a:p>
          <a:p>
            <a:r>
              <a:rPr lang="en-US" b="1" dirty="0">
                <a:solidFill>
                  <a:schemeClr val="accent2"/>
                </a:solidFill>
              </a:rPr>
              <a:t>AJAJ HUSSAIN</a:t>
            </a:r>
          </a:p>
          <a:p>
            <a:r>
              <a:rPr lang="en-US" b="1" dirty="0">
                <a:solidFill>
                  <a:schemeClr val="accent2"/>
                </a:solidFill>
              </a:rPr>
              <a:t>MD SADAAT HUSSAIN</a:t>
            </a:r>
          </a:p>
          <a:p>
            <a:r>
              <a:rPr lang="en-US" b="1" dirty="0">
                <a:solidFill>
                  <a:schemeClr val="accent2"/>
                </a:solidFill>
              </a:rPr>
              <a:t>MD MOHSIN AZAM</a:t>
            </a:r>
          </a:p>
          <a:p>
            <a:r>
              <a:rPr lang="en-US" b="1" dirty="0">
                <a:solidFill>
                  <a:schemeClr val="accent2"/>
                </a:solidFill>
              </a:rPr>
              <a:t>MD SHADAB ALAM</a:t>
            </a:r>
          </a:p>
          <a:p>
            <a:r>
              <a:rPr lang="en-US" b="1" dirty="0">
                <a:solidFill>
                  <a:schemeClr val="accent2"/>
                </a:solidFill>
              </a:rPr>
              <a:t>NOUSHAD KHAN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68989" y="298647"/>
            <a:ext cx="6589199" cy="1280890"/>
          </a:xfrm>
        </p:spPr>
        <p:txBody>
          <a:bodyPr/>
          <a:lstStyle/>
          <a:p>
            <a:r>
              <a:rPr lang="en-US" b="1" u="sng" dirty="0">
                <a:solidFill>
                  <a:schemeClr val="tx1"/>
                </a:solidFill>
              </a:rPr>
              <a:t>ROAD SAFETY IN INDIA</a:t>
            </a:r>
          </a:p>
        </p:txBody>
      </p:sp>
      <p:sp>
        <p:nvSpPr>
          <p:cNvPr id="13315" name="Content Placeholder 2"/>
          <p:cNvSpPr>
            <a:spLocks noGrp="1"/>
          </p:cNvSpPr>
          <p:nvPr>
            <p:ph idx="1"/>
          </p:nvPr>
        </p:nvSpPr>
        <p:spPr>
          <a:xfrm>
            <a:off x="609600" y="1253927"/>
            <a:ext cx="8229600" cy="5305426"/>
          </a:xfrm>
        </p:spPr>
        <p:txBody>
          <a:bodyPr>
            <a:normAutofit/>
          </a:bodyPr>
          <a:lstStyle/>
          <a:p>
            <a:r>
              <a:rPr lang="en-US" sz="2200" dirty="0"/>
              <a:t>Ownership of cars in India - 6 per thousand of population as against 500 in developed economies.</a:t>
            </a:r>
          </a:p>
          <a:p>
            <a:r>
              <a:rPr lang="en-US" sz="2200" b="1" dirty="0"/>
              <a:t> Causes Of Road Accidents                               </a:t>
            </a:r>
            <a:endParaRPr lang="en-US" sz="2200" dirty="0"/>
          </a:p>
          <a:p>
            <a:r>
              <a:rPr lang="en-US" sz="2200" dirty="0"/>
              <a:t>➢ Driver’s fault -83.5%</a:t>
            </a:r>
          </a:p>
          <a:p>
            <a:r>
              <a:rPr lang="en-US" sz="2200" dirty="0"/>
              <a:t>➢ Pedestrian fault/fault of passengers -4.7%</a:t>
            </a:r>
          </a:p>
          <a:p>
            <a:r>
              <a:rPr lang="en-US" sz="2200" dirty="0"/>
              <a:t>➢ Mechanical defect in vehicles -3%</a:t>
            </a:r>
          </a:p>
          <a:p>
            <a:r>
              <a:rPr lang="en-US" sz="2200" dirty="0"/>
              <a:t>➢ Bad roads -1.1%</a:t>
            </a:r>
          </a:p>
          <a:p>
            <a:r>
              <a:rPr lang="en-US" sz="2200" dirty="0"/>
              <a:t>➢ Bad weather -0.9%</a:t>
            </a:r>
          </a:p>
          <a:p>
            <a:r>
              <a:rPr lang="en-US" sz="2200" dirty="0"/>
              <a:t>➢ Other factors-6.8%</a:t>
            </a:r>
          </a:p>
          <a:p>
            <a:r>
              <a:rPr lang="en-US" sz="2200" dirty="0" err="1"/>
              <a:t>eg</a:t>
            </a:r>
            <a:r>
              <a:rPr lang="en-US" sz="2200" dirty="0"/>
              <a:t> cattle, fallen trees, road blockages, non-functioning of signals and</a:t>
            </a:r>
          </a:p>
          <a:p>
            <a:r>
              <a:rPr lang="en-US" sz="2200" dirty="0"/>
              <a:t>absence of rear reflectors/road signs</a:t>
            </a:r>
          </a:p>
          <a:p>
            <a:endParaRPr lang="en-US" sz="2800" dirty="0"/>
          </a:p>
        </p:txBody>
      </p:sp>
      <p:pic>
        <p:nvPicPr>
          <p:cNvPr id="13316" name="Picture 3" descr="E:\S.K.P\net collecn\24-10-09\Google Image Result for http--www_dantes_info-gfx-Transport_jpg_files\strategies_supply_transport_study_background_files\Transport.jpg"/>
          <p:cNvPicPr>
            <a:picLocks noChangeAspect="1" noChangeArrowheads="1"/>
          </p:cNvPicPr>
          <p:nvPr/>
        </p:nvPicPr>
        <p:blipFill>
          <a:blip r:embed="rId2" cstate="print"/>
          <a:srcRect/>
          <a:stretch>
            <a:fillRect/>
          </a:stretch>
        </p:blipFill>
        <p:spPr bwMode="auto">
          <a:xfrm>
            <a:off x="6248400" y="3224212"/>
            <a:ext cx="2109788" cy="1962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552700" y="266700"/>
            <a:ext cx="4038600" cy="1143000"/>
          </a:xfrm>
        </p:spPr>
        <p:txBody>
          <a:bodyPr/>
          <a:lstStyle/>
          <a:p>
            <a:r>
              <a:rPr lang="en-US" b="1" u="sng" dirty="0"/>
              <a:t>E-Safety IN INDIA</a:t>
            </a:r>
            <a:endParaRPr lang="en-US" u="sng" dirty="0"/>
          </a:p>
        </p:txBody>
      </p:sp>
      <p:sp>
        <p:nvSpPr>
          <p:cNvPr id="15363" name="Content Placeholder 2"/>
          <p:cNvSpPr>
            <a:spLocks noGrp="1"/>
          </p:cNvSpPr>
          <p:nvPr>
            <p:ph idx="1"/>
          </p:nvPr>
        </p:nvSpPr>
        <p:spPr>
          <a:xfrm>
            <a:off x="457200" y="1676400"/>
            <a:ext cx="8229600" cy="4525963"/>
          </a:xfrm>
        </p:spPr>
        <p:txBody>
          <a:bodyPr/>
          <a:lstStyle/>
          <a:p>
            <a:r>
              <a:rPr lang="en-US" b="1"/>
              <a:t>What is </a:t>
            </a:r>
            <a:r>
              <a:rPr lang="en-US" b="1" i="1"/>
              <a:t>e</a:t>
            </a:r>
            <a:r>
              <a:rPr lang="en-US" b="1"/>
              <a:t>Safety? Why is it required in India?</a:t>
            </a:r>
            <a:endParaRPr lang="en-US"/>
          </a:p>
        </p:txBody>
      </p:sp>
      <p:graphicFrame>
        <p:nvGraphicFramePr>
          <p:cNvPr id="4" name="Diagram 3"/>
          <p:cNvGraphicFramePr/>
          <p:nvPr/>
        </p:nvGraphicFramePr>
        <p:xfrm>
          <a:off x="304800" y="2209800"/>
          <a:ext cx="8686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658400" y="427037"/>
            <a:ext cx="6589199" cy="1280890"/>
          </a:xfrm>
        </p:spPr>
        <p:txBody>
          <a:bodyPr>
            <a:normAutofit/>
          </a:bodyPr>
          <a:lstStyle/>
          <a:p>
            <a:r>
              <a:rPr lang="en-US" sz="3600" b="1" u="sng" dirty="0"/>
              <a:t>EMERGENCY MANAGEMENT SYSTEMS</a:t>
            </a:r>
            <a:endParaRPr lang="en-US" sz="3600" u="sng" dirty="0"/>
          </a:p>
        </p:txBody>
      </p:sp>
      <p:sp>
        <p:nvSpPr>
          <p:cNvPr id="16387" name="Content Placeholder 2"/>
          <p:cNvSpPr>
            <a:spLocks noGrp="1"/>
          </p:cNvSpPr>
          <p:nvPr>
            <p:ph idx="1"/>
          </p:nvPr>
        </p:nvSpPr>
        <p:spPr>
          <a:xfrm>
            <a:off x="1524000" y="1707927"/>
            <a:ext cx="6858000" cy="4525963"/>
          </a:xfrm>
        </p:spPr>
        <p:txBody>
          <a:bodyPr>
            <a:normAutofit fontScale="92500" lnSpcReduction="10000"/>
          </a:bodyPr>
          <a:lstStyle/>
          <a:p>
            <a:r>
              <a:rPr lang="en-US" sz="2400" dirty="0"/>
              <a:t>What is Emergency Management System?</a:t>
            </a:r>
          </a:p>
          <a:p>
            <a:pPr>
              <a:buFontTx/>
              <a:buNone/>
            </a:pPr>
            <a:endParaRPr lang="en-US" sz="2400" dirty="0"/>
          </a:p>
          <a:p>
            <a:r>
              <a:rPr lang="en-US" sz="2400" dirty="0"/>
              <a:t>Emergency Management has four phases:-</a:t>
            </a:r>
          </a:p>
          <a:p>
            <a:pPr>
              <a:buFontTx/>
              <a:buNone/>
            </a:pPr>
            <a:endParaRPr lang="en-US" sz="2400" dirty="0"/>
          </a:p>
          <a:p>
            <a:pPr>
              <a:buFontTx/>
              <a:buNone/>
            </a:pPr>
            <a:r>
              <a:rPr lang="en-US" sz="2400" dirty="0"/>
              <a:t>➢ Sense the type of emergency and the location</a:t>
            </a:r>
          </a:p>
          <a:p>
            <a:pPr>
              <a:buFontTx/>
              <a:buNone/>
            </a:pPr>
            <a:r>
              <a:rPr lang="en-US" sz="2400" dirty="0"/>
              <a:t>➢ Reach the victim with appropriate personnel and equipment, as required</a:t>
            </a:r>
          </a:p>
          <a:p>
            <a:pPr>
              <a:buFontTx/>
              <a:buNone/>
            </a:pPr>
            <a:r>
              <a:rPr lang="en-US" sz="2400" dirty="0"/>
              <a:t>➢ Care for the victim as appropriate</a:t>
            </a:r>
          </a:p>
          <a:p>
            <a:pPr>
              <a:buFontTx/>
              <a:buNone/>
            </a:pPr>
            <a:r>
              <a:rPr lang="en-US" sz="2400" dirty="0"/>
              <a:t>➢ Feedback to enable audit and healthy evolution of the system and its services.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76400" y="319310"/>
            <a:ext cx="6589199" cy="1280890"/>
          </a:xfrm>
        </p:spPr>
        <p:txBody>
          <a:bodyPr>
            <a:normAutofit/>
          </a:bodyPr>
          <a:lstStyle/>
          <a:p>
            <a:r>
              <a:rPr lang="en-US" sz="3600" b="1" u="sng" dirty="0"/>
              <a:t>TRAFFIC AND TRAVELLER INFORMATION</a:t>
            </a:r>
            <a:endParaRPr lang="en-US" sz="3600" u="sng" dirty="0"/>
          </a:p>
        </p:txBody>
      </p:sp>
      <p:sp>
        <p:nvSpPr>
          <p:cNvPr id="17411" name="Content Placeholder 2"/>
          <p:cNvSpPr>
            <a:spLocks noGrp="1"/>
          </p:cNvSpPr>
          <p:nvPr>
            <p:ph idx="1"/>
          </p:nvPr>
        </p:nvSpPr>
        <p:spPr>
          <a:xfrm>
            <a:off x="457200" y="1905000"/>
            <a:ext cx="8229600" cy="4786090"/>
          </a:xfrm>
        </p:spPr>
        <p:txBody>
          <a:bodyPr>
            <a:normAutofit/>
          </a:bodyPr>
          <a:lstStyle/>
          <a:p>
            <a:r>
              <a:rPr lang="en-US" sz="2400" b="1" u="sng" dirty="0"/>
              <a:t>Variable/Changeable Message Signs -</a:t>
            </a:r>
            <a:r>
              <a:rPr lang="en-US" sz="2400" dirty="0"/>
              <a:t>Travelers around the metropolitan cities are being assisted with Variable/Changeable Message Signs (VMS, CMS) and dynamic route guidance systems for travel conditions and directions. </a:t>
            </a:r>
          </a:p>
          <a:p>
            <a:r>
              <a:rPr lang="en-US" sz="2400" b="1" u="sng" dirty="0"/>
              <a:t>G.I.S information system -</a:t>
            </a:r>
            <a:r>
              <a:rPr lang="en-US" sz="2400" dirty="0"/>
              <a:t>The Bangalore Metropolitan Transport Corporation (BMTC) is one of the few public transport agencies using satellite navigation technology for fleet tracking and monitoring, and they want to upgrade their systems to provide real-time information to their passengers. </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47800" y="381000"/>
            <a:ext cx="6781800" cy="1143000"/>
          </a:xfrm>
        </p:spPr>
        <p:txBody>
          <a:bodyPr/>
          <a:lstStyle/>
          <a:p>
            <a:r>
              <a:rPr lang="en-US" sz="4000" b="1" u="sng" dirty="0"/>
              <a:t>PUBLIC TRANSPORT</a:t>
            </a:r>
            <a:endParaRPr lang="en-US" sz="4000" u="sng" dirty="0"/>
          </a:p>
        </p:txBody>
      </p:sp>
      <p:sp>
        <p:nvSpPr>
          <p:cNvPr id="18435" name="Content Placeholder 2"/>
          <p:cNvSpPr>
            <a:spLocks noGrp="1"/>
          </p:cNvSpPr>
          <p:nvPr>
            <p:ph idx="1"/>
          </p:nvPr>
        </p:nvSpPr>
        <p:spPr>
          <a:xfrm>
            <a:off x="685800" y="1676400"/>
            <a:ext cx="8229600" cy="4800600"/>
          </a:xfrm>
        </p:spPr>
        <p:txBody>
          <a:bodyPr>
            <a:normAutofit lnSpcReduction="10000"/>
          </a:bodyPr>
          <a:lstStyle/>
          <a:p>
            <a:r>
              <a:rPr lang="en-US" sz="2400" dirty="0"/>
              <a:t>Improving the accessibility and attractiveness of public transport is a key factor to help reduce congestion in towns and cities.</a:t>
            </a:r>
          </a:p>
          <a:p>
            <a:r>
              <a:rPr lang="en-US" sz="2400" dirty="0"/>
              <a:t>Public transport management has the important task of coordinating the various forms of public transport to allow multi-modal travel.</a:t>
            </a:r>
          </a:p>
          <a:p>
            <a:pPr>
              <a:buFontTx/>
              <a:buNone/>
            </a:pPr>
            <a:r>
              <a:rPr lang="en-US" sz="2400" b="1" dirty="0"/>
              <a:t>    </a:t>
            </a:r>
            <a:r>
              <a:rPr lang="en-US" sz="2400" b="1" u="sng" dirty="0"/>
              <a:t>Safety in Public Transport</a:t>
            </a:r>
            <a:endParaRPr lang="en-US" sz="2400" u="sng" dirty="0"/>
          </a:p>
          <a:p>
            <a:r>
              <a:rPr lang="en-US" sz="2400" dirty="0"/>
              <a:t>Over the two decades 1975-95 the number of road accident fatalities increased in India by 282% and injuries by 220%. Data for 1995 shows that buses and Heavy Goods Vehicles were involved in 35% of accidents (</a:t>
            </a:r>
            <a:r>
              <a:rPr lang="en-US" sz="1800" dirty="0"/>
              <a:t>TERI Report</a:t>
            </a:r>
            <a:r>
              <a:rPr lang="en-US" sz="2400" dirty="0"/>
              <a:t>). </a:t>
            </a:r>
          </a:p>
          <a:p>
            <a:pPr>
              <a:buFontTx/>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600" b="1" u="sng"/>
              <a:t>CONCLUSION</a:t>
            </a:r>
            <a:endParaRPr lang="en-US" sz="3600" u="sng"/>
          </a:p>
        </p:txBody>
      </p:sp>
      <p:sp>
        <p:nvSpPr>
          <p:cNvPr id="19459" name="Content Placeholder 2"/>
          <p:cNvSpPr>
            <a:spLocks noGrp="1"/>
          </p:cNvSpPr>
          <p:nvPr>
            <p:ph idx="1"/>
          </p:nvPr>
        </p:nvSpPr>
        <p:spPr/>
        <p:txBody>
          <a:bodyPr>
            <a:normAutofit fontScale="92500" lnSpcReduction="20000"/>
          </a:bodyPr>
          <a:lstStyle/>
          <a:p>
            <a:r>
              <a:rPr lang="en-US" sz="2400"/>
              <a:t>Road safety has become a pressing issue in India.</a:t>
            </a:r>
          </a:p>
          <a:p>
            <a:r>
              <a:rPr lang="en-US" sz="2400"/>
              <a:t>The number of deaths has reached upto 80,0000</a:t>
            </a:r>
          </a:p>
          <a:p>
            <a:r>
              <a:rPr lang="en-US" sz="2400"/>
              <a:t>The rapid increase in eSafety is in growing demand to the day.</a:t>
            </a:r>
          </a:p>
          <a:p>
            <a:r>
              <a:rPr lang="en-US" sz="2400"/>
              <a:t>The making of new vehicles should be well equipped with necessary technologies.</a:t>
            </a:r>
          </a:p>
          <a:p>
            <a:r>
              <a:rPr lang="en-US" sz="2400"/>
              <a:t>To change the road user culture. This includes stronger levels of traffic regulation and enforcement.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95600" y="2590800"/>
            <a:ext cx="3733800" cy="1143000"/>
          </a:xfrm>
        </p:spPr>
        <p:txBody>
          <a:bodyPr>
            <a:normAutofit fontScale="90000"/>
          </a:bodyPr>
          <a:lstStyle/>
          <a:p>
            <a:r>
              <a:rPr lang="en-US" sz="9600" dirty="0">
                <a:latin typeface="Times New Roman" pitchFamily="18" charset="0"/>
                <a:cs typeface="Times New Roman" pitchFamily="18" charset="0"/>
              </a:rPr>
              <a:t>Thanks</a:t>
            </a:r>
            <a:r>
              <a:rPr lang="en-US" sz="96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133600" y="206326"/>
            <a:ext cx="5065199" cy="1165274"/>
          </a:xfrm>
        </p:spPr>
        <p:txBody>
          <a:bodyPr>
            <a:normAutofit fontScale="90000"/>
          </a:bodyPr>
          <a:lstStyle/>
          <a:p>
            <a:r>
              <a:rPr lang="en-US" sz="3600" b="1" u="sng" dirty="0"/>
              <a:t>The topics which </a:t>
            </a:r>
            <a:r>
              <a:rPr lang="en-US" b="1" u="sng" dirty="0"/>
              <a:t>we</a:t>
            </a:r>
            <a:r>
              <a:rPr lang="en-US" sz="3600" b="1" u="sng" dirty="0"/>
              <a:t> will discuss</a:t>
            </a:r>
          </a:p>
        </p:txBody>
      </p:sp>
      <p:sp>
        <p:nvSpPr>
          <p:cNvPr id="3075" name="Content Placeholder 2"/>
          <p:cNvSpPr>
            <a:spLocks noGrp="1"/>
          </p:cNvSpPr>
          <p:nvPr>
            <p:ph idx="1"/>
          </p:nvPr>
        </p:nvSpPr>
        <p:spPr>
          <a:xfrm>
            <a:off x="914400" y="1366911"/>
            <a:ext cx="8229600" cy="5491089"/>
          </a:xfrm>
        </p:spPr>
        <p:txBody>
          <a:bodyPr>
            <a:normAutofit lnSpcReduction="10000"/>
          </a:bodyPr>
          <a:lstStyle/>
          <a:p>
            <a:r>
              <a:rPr lang="en-US" sz="2800" dirty="0"/>
              <a:t>What is Intelligent Transportation(I.T.S)</a:t>
            </a:r>
          </a:p>
          <a:p>
            <a:r>
              <a:rPr lang="en-US" sz="2800" dirty="0"/>
              <a:t>Problem in I.T.S</a:t>
            </a:r>
          </a:p>
          <a:p>
            <a:r>
              <a:rPr lang="en-US" sz="2800" dirty="0"/>
              <a:t>Intelligence transportation technology</a:t>
            </a:r>
          </a:p>
          <a:p>
            <a:r>
              <a:rPr lang="en-US" sz="2800" dirty="0"/>
              <a:t>Intelligent transportation application</a:t>
            </a:r>
          </a:p>
          <a:p>
            <a:r>
              <a:rPr lang="en-US" sz="2800" dirty="0"/>
              <a:t>The I.T.S status in India</a:t>
            </a:r>
          </a:p>
          <a:p>
            <a:r>
              <a:rPr lang="en-US" sz="2800" dirty="0"/>
              <a:t>The various requirements of I.T.S in India</a:t>
            </a:r>
          </a:p>
          <a:p>
            <a:r>
              <a:rPr lang="en-US" sz="2800" dirty="0"/>
              <a:t>Emergency management system</a:t>
            </a:r>
          </a:p>
          <a:p>
            <a:r>
              <a:rPr lang="en-US" sz="2800" dirty="0"/>
              <a:t>Traffic traveler information</a:t>
            </a:r>
          </a:p>
          <a:p>
            <a:r>
              <a:rPr lang="en-US" sz="2800" dirty="0"/>
              <a:t>Public transport</a:t>
            </a:r>
          </a:p>
          <a:p>
            <a:r>
              <a:rPr lang="en-US" sz="2800" dirty="0"/>
              <a:t>Conclusion</a:t>
            </a:r>
          </a:p>
          <a:p>
            <a:pPr marL="0" indent="0">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2971800" y="120748"/>
            <a:ext cx="3200400" cy="1143000"/>
          </a:xfrm>
        </p:spPr>
        <p:txBody>
          <a:bodyPr/>
          <a:lstStyle/>
          <a:p>
            <a:pPr eaLnBrk="1" hangingPunct="1"/>
            <a:r>
              <a:rPr lang="en-US" b="1" u="sng" dirty="0"/>
              <a:t>WHAT IS I.T.S?</a:t>
            </a:r>
          </a:p>
        </p:txBody>
      </p:sp>
      <p:sp>
        <p:nvSpPr>
          <p:cNvPr id="4099" name="Rectangle 3"/>
          <p:cNvSpPr>
            <a:spLocks noGrp="1" noChangeArrowheads="1"/>
          </p:cNvSpPr>
          <p:nvPr>
            <p:ph type="body" idx="4294967295"/>
          </p:nvPr>
        </p:nvSpPr>
        <p:spPr>
          <a:xfrm>
            <a:off x="914400" y="3505200"/>
            <a:ext cx="8229600" cy="3352800"/>
          </a:xfrm>
        </p:spPr>
        <p:txBody>
          <a:bodyPr/>
          <a:lstStyle/>
          <a:p>
            <a:pPr eaLnBrk="1" hangingPunct="1">
              <a:lnSpc>
                <a:spcPct val="90000"/>
              </a:lnSpc>
            </a:pPr>
            <a:r>
              <a:rPr lang="en-US" sz="2800" b="1">
                <a:latin typeface="Times New Roman" pitchFamily="18" charset="0"/>
              </a:rPr>
              <a:t>The term </a:t>
            </a:r>
            <a:r>
              <a:rPr lang="en-US" sz="2800" b="1" i="1">
                <a:latin typeface="Times New Roman" pitchFamily="18" charset="0"/>
              </a:rPr>
              <a:t>intelligent transportation system</a:t>
            </a:r>
            <a:r>
              <a:rPr lang="en-US" sz="2800" b="1">
                <a:latin typeface="Times New Roman" pitchFamily="18" charset="0"/>
              </a:rPr>
              <a:t> (ITS) refers to efforts to add information and communications technology to transport infrastructure and vehicles in an effort to manage factors that typically are at odds with each other, such as vehicles, loads, and routes to improve safety and reduce vehicle wear, transportation times, and fuel consumption.</a:t>
            </a:r>
          </a:p>
        </p:txBody>
      </p:sp>
      <p:pic>
        <p:nvPicPr>
          <p:cNvPr id="4100" name="Picture 5" descr="11-26-07-toyota-its"/>
          <p:cNvPicPr>
            <a:picLocks noChangeAspect="1" noChangeArrowheads="1"/>
          </p:cNvPicPr>
          <p:nvPr/>
        </p:nvPicPr>
        <p:blipFill>
          <a:blip r:embed="rId2" cstate="print"/>
          <a:srcRect/>
          <a:stretch>
            <a:fillRect/>
          </a:stretch>
        </p:blipFill>
        <p:spPr bwMode="auto">
          <a:xfrm>
            <a:off x="1447800" y="950448"/>
            <a:ext cx="7543800" cy="24511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u="sng"/>
              <a:t>BASIC IDEA OF I.T.S</a:t>
            </a:r>
          </a:p>
        </p:txBody>
      </p:sp>
      <p:sp>
        <p:nvSpPr>
          <p:cNvPr id="5123" name="Content Placeholder 2"/>
          <p:cNvSpPr>
            <a:spLocks noGrp="1"/>
          </p:cNvSpPr>
          <p:nvPr>
            <p:ph idx="1"/>
          </p:nvPr>
        </p:nvSpPr>
        <p:spPr>
          <a:xfrm>
            <a:off x="1562100" y="1540189"/>
            <a:ext cx="6019800" cy="3777622"/>
          </a:xfrm>
        </p:spPr>
        <p:txBody>
          <a:bodyPr>
            <a:normAutofit lnSpcReduction="10000"/>
          </a:bodyPr>
          <a:lstStyle/>
          <a:p>
            <a:pPr marL="0" indent="0">
              <a:buNone/>
            </a:pPr>
            <a:endParaRPr lang="en-US" sz="2800" dirty="0"/>
          </a:p>
          <a:p>
            <a:pPr marL="0" indent="0">
              <a:buNone/>
            </a:pPr>
            <a:r>
              <a:rPr lang="en-US" sz="2800" dirty="0"/>
              <a:t>–Safety</a:t>
            </a:r>
          </a:p>
          <a:p>
            <a:pPr marL="0" indent="0">
              <a:buNone/>
            </a:pPr>
            <a:br>
              <a:rPr lang="en-US" sz="2800" dirty="0"/>
            </a:br>
            <a:r>
              <a:rPr lang="en-US" sz="2800" dirty="0"/>
              <a:t>–reliability</a:t>
            </a:r>
          </a:p>
          <a:p>
            <a:pPr marL="0" indent="0">
              <a:buNone/>
            </a:pPr>
            <a:br>
              <a:rPr lang="en-US" sz="2800" dirty="0"/>
            </a:br>
            <a:r>
              <a:rPr lang="en-US" sz="2800" dirty="0"/>
              <a:t>–efficiency</a:t>
            </a:r>
          </a:p>
          <a:p>
            <a:pPr>
              <a:buFontTx/>
              <a:buNone/>
            </a:pPr>
            <a:r>
              <a:rPr lang="en-US" sz="2800" dirty="0"/>
              <a:t>–quality of means of transport.</a:t>
            </a:r>
          </a:p>
          <a:p>
            <a:pPr>
              <a:buFontTx/>
              <a:buNone/>
            </a:pP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27933"/>
            <a:ext cx="6400800" cy="1143000"/>
          </a:xfrm>
        </p:spPr>
        <p:txBody>
          <a:bodyPr>
            <a:normAutofit fontScale="90000"/>
          </a:bodyPr>
          <a:lstStyle/>
          <a:p>
            <a:pPr algn="l" eaLnBrk="1" hangingPunct="1"/>
            <a:r>
              <a:rPr lang="en-US" sz="4000" b="1" u="sng" dirty="0">
                <a:latin typeface="Times New Roman" pitchFamily="18" charset="0"/>
              </a:rPr>
              <a:t>PROBLEMS IN TRANSPORTATION………….</a:t>
            </a:r>
          </a:p>
        </p:txBody>
      </p:sp>
      <p:sp>
        <p:nvSpPr>
          <p:cNvPr id="6147" name="Rectangle 3"/>
          <p:cNvSpPr>
            <a:spLocks noGrp="1" noChangeArrowheads="1"/>
          </p:cNvSpPr>
          <p:nvPr>
            <p:ph idx="1"/>
          </p:nvPr>
        </p:nvSpPr>
        <p:spPr/>
        <p:txBody>
          <a:bodyPr/>
          <a:lstStyle/>
          <a:p>
            <a:pPr eaLnBrk="1" hangingPunct="1">
              <a:lnSpc>
                <a:spcPct val="90000"/>
              </a:lnSpc>
            </a:pPr>
            <a:r>
              <a:rPr lang="en-US" b="1" dirty="0"/>
              <a:t>TRAFFIC CONGESTION</a:t>
            </a:r>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b="1" dirty="0"/>
              <a:t>FUEL CONSUMPTION</a:t>
            </a:r>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b="1" dirty="0"/>
              <a:t>TO REDUCE ROAD</a:t>
            </a:r>
          </a:p>
          <a:p>
            <a:pPr eaLnBrk="1" hangingPunct="1">
              <a:lnSpc>
                <a:spcPct val="90000"/>
              </a:lnSpc>
              <a:buFontTx/>
              <a:buNone/>
            </a:pPr>
            <a:r>
              <a:rPr lang="en-US" b="1" dirty="0"/>
              <a:t>    ACCIDENTS</a:t>
            </a:r>
          </a:p>
          <a:p>
            <a:pPr marL="0" indent="0" eaLnBrk="1" hangingPunct="1">
              <a:lnSpc>
                <a:spcPct val="90000"/>
              </a:lnSpc>
              <a:buNone/>
            </a:pPr>
            <a:endParaRPr lang="en-US" dirty="0"/>
          </a:p>
        </p:txBody>
      </p:sp>
      <p:pic>
        <p:nvPicPr>
          <p:cNvPr id="6148" name="Picture 4" descr="images"/>
          <p:cNvPicPr>
            <a:picLocks noChangeAspect="1" noChangeArrowheads="1"/>
          </p:cNvPicPr>
          <p:nvPr/>
        </p:nvPicPr>
        <p:blipFill>
          <a:blip r:embed="rId2" cstate="print"/>
          <a:srcRect/>
          <a:stretch>
            <a:fillRect/>
          </a:stretch>
        </p:blipFill>
        <p:spPr bwMode="auto">
          <a:xfrm>
            <a:off x="6768197" y="1397189"/>
            <a:ext cx="1293813" cy="1447800"/>
          </a:xfrm>
          <a:prstGeom prst="rect">
            <a:avLst/>
          </a:prstGeom>
          <a:noFill/>
          <a:ln w="9525">
            <a:noFill/>
            <a:miter lim="800000"/>
            <a:headEnd/>
            <a:tailEnd/>
          </a:ln>
        </p:spPr>
      </p:pic>
      <p:pic>
        <p:nvPicPr>
          <p:cNvPr id="6149" name="Picture 5" descr="Driving_Info"/>
          <p:cNvPicPr>
            <a:picLocks noChangeAspect="1" noChangeArrowheads="1"/>
          </p:cNvPicPr>
          <p:nvPr/>
        </p:nvPicPr>
        <p:blipFill>
          <a:blip r:embed="rId3" cstate="print"/>
          <a:srcRect/>
          <a:stretch>
            <a:fillRect/>
          </a:stretch>
        </p:blipFill>
        <p:spPr bwMode="auto">
          <a:xfrm>
            <a:off x="6325285" y="3032861"/>
            <a:ext cx="1736725" cy="1489075"/>
          </a:xfrm>
          <a:prstGeom prst="rect">
            <a:avLst/>
          </a:prstGeom>
          <a:noFill/>
          <a:ln w="9525">
            <a:noFill/>
            <a:miter lim="800000"/>
            <a:headEnd/>
            <a:tailEnd/>
          </a:ln>
        </p:spPr>
      </p:pic>
      <p:pic>
        <p:nvPicPr>
          <p:cNvPr id="6150" name="Picture 7" descr="tesla_crash-620_thumbnail"/>
          <p:cNvPicPr>
            <a:picLocks noChangeAspect="1" noChangeArrowheads="1"/>
          </p:cNvPicPr>
          <p:nvPr/>
        </p:nvPicPr>
        <p:blipFill>
          <a:blip r:embed="rId4" cstate="print"/>
          <a:srcRect/>
          <a:stretch>
            <a:fillRect/>
          </a:stretch>
        </p:blipFill>
        <p:spPr bwMode="auto">
          <a:xfrm>
            <a:off x="6325285" y="4844422"/>
            <a:ext cx="1752600" cy="1752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7" descr="ITS"/>
          <p:cNvPicPr>
            <a:picLocks noChangeAspect="1" noChangeArrowheads="1"/>
          </p:cNvPicPr>
          <p:nvPr/>
        </p:nvPicPr>
        <p:blipFill>
          <a:blip r:embed="rId2" cstate="print"/>
          <a:srcRect/>
          <a:stretch>
            <a:fillRect/>
          </a:stretch>
        </p:blipFill>
        <p:spPr bwMode="auto">
          <a:xfrm>
            <a:off x="990600" y="1828800"/>
            <a:ext cx="8001000" cy="4402138"/>
          </a:xfrm>
          <a:prstGeom prst="rect">
            <a:avLst/>
          </a:prstGeom>
          <a:noFill/>
          <a:ln w="9525">
            <a:noFill/>
            <a:miter lim="800000"/>
            <a:headEnd/>
            <a:tailEnd/>
          </a:ln>
        </p:spPr>
      </p:pic>
      <p:sp>
        <p:nvSpPr>
          <p:cNvPr id="8195" name="Rectangle 8"/>
          <p:cNvSpPr>
            <a:spLocks noGrp="1" noChangeArrowheads="1"/>
          </p:cNvSpPr>
          <p:nvPr>
            <p:ph type="title"/>
          </p:nvPr>
        </p:nvSpPr>
        <p:spPr>
          <a:xfrm>
            <a:off x="1600200" y="228600"/>
            <a:ext cx="6589200" cy="1280890"/>
          </a:xfrm>
        </p:spPr>
        <p:txBody>
          <a:bodyPr>
            <a:normAutofit/>
          </a:bodyPr>
          <a:lstStyle/>
          <a:p>
            <a:pPr eaLnBrk="1" hangingPunct="1"/>
            <a:r>
              <a:rPr lang="en-US" sz="3600" b="1" u="sng" dirty="0"/>
              <a:t>FEATURES OF THE INTELLIGENT TRANSPORATION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b="1" u="sng" dirty="0"/>
              <a:t>Intelligent transportation technologies</a:t>
            </a:r>
            <a:r>
              <a:rPr lang="en-US" sz="4000" dirty="0"/>
              <a:t> </a:t>
            </a:r>
          </a:p>
        </p:txBody>
      </p:sp>
      <p:sp>
        <p:nvSpPr>
          <p:cNvPr id="9219" name="Rectangle 3"/>
          <p:cNvSpPr>
            <a:spLocks noGrp="1" noChangeArrowheads="1"/>
          </p:cNvSpPr>
          <p:nvPr>
            <p:ph idx="1"/>
          </p:nvPr>
        </p:nvSpPr>
        <p:spPr>
          <a:xfrm>
            <a:off x="1931864" y="2164445"/>
            <a:ext cx="6591985" cy="3566890"/>
          </a:xfrm>
        </p:spPr>
        <p:txBody>
          <a:bodyPr/>
          <a:lstStyle/>
          <a:p>
            <a:pPr eaLnBrk="1" hangingPunct="1"/>
            <a:r>
              <a:rPr lang="en-US" sz="2400" b="1" dirty="0"/>
              <a:t>Wireless communications</a:t>
            </a:r>
          </a:p>
          <a:p>
            <a:pPr eaLnBrk="1" hangingPunct="1"/>
            <a:r>
              <a:rPr lang="en-US" sz="2400" b="1" dirty="0"/>
              <a:t>Computational technologies </a:t>
            </a:r>
          </a:p>
          <a:p>
            <a:pPr eaLnBrk="1" hangingPunct="1"/>
            <a:r>
              <a:rPr lang="en-US" sz="2400" b="1" dirty="0"/>
              <a:t>Sensing technologies</a:t>
            </a:r>
            <a:r>
              <a:rPr lang="en-US" sz="2400" dirty="0"/>
              <a:t> </a:t>
            </a:r>
          </a:p>
          <a:p>
            <a:pPr eaLnBrk="1" hangingPunct="1"/>
            <a:r>
              <a:rPr lang="en-US" sz="2400" b="1" dirty="0"/>
              <a:t>Video vehicle detection</a:t>
            </a:r>
            <a:r>
              <a:rPr lang="en-US" sz="2400" dirty="0"/>
              <a:t> </a:t>
            </a:r>
          </a:p>
          <a:p>
            <a:pPr eaLnBrk="1" hangingPunct="1"/>
            <a:r>
              <a:rPr lang="en-US" sz="2400" b="1" dirty="0"/>
              <a:t>Probe &amp; smart vehicles</a:t>
            </a:r>
          </a:p>
          <a:p>
            <a:pPr eaLnBrk="1" hangingPunct="1"/>
            <a:r>
              <a:rPr lang="en-US" sz="2400" b="1" dirty="0"/>
              <a:t>The incident detection centers</a:t>
            </a:r>
          </a:p>
          <a:p>
            <a:pPr eaLnBrk="1" hangingPunct="1"/>
            <a:r>
              <a:rPr lang="en-US" sz="2400" b="1" dirty="0"/>
              <a:t>In vehicle information &amp; route guide</a:t>
            </a:r>
          </a:p>
          <a:p>
            <a:pPr eaLnBrk="1" hangingPunct="1"/>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00200" y="144574"/>
            <a:ext cx="6589199" cy="1280890"/>
          </a:xfrm>
        </p:spPr>
        <p:txBody>
          <a:bodyPr>
            <a:normAutofit fontScale="90000"/>
          </a:bodyPr>
          <a:lstStyle/>
          <a:p>
            <a:pPr eaLnBrk="1" hangingPunct="1"/>
            <a:r>
              <a:rPr lang="en-US" sz="4000" b="1" u="sng" dirty="0"/>
              <a:t>Intelligent transportation applications</a:t>
            </a:r>
            <a:r>
              <a:rPr lang="en-US" sz="4000" dirty="0"/>
              <a:t> </a:t>
            </a:r>
          </a:p>
        </p:txBody>
      </p:sp>
      <p:sp>
        <p:nvSpPr>
          <p:cNvPr id="10243" name="Rectangle 3"/>
          <p:cNvSpPr>
            <a:spLocks noGrp="1" noChangeArrowheads="1"/>
          </p:cNvSpPr>
          <p:nvPr>
            <p:ph idx="1"/>
          </p:nvPr>
        </p:nvSpPr>
        <p:spPr>
          <a:xfrm>
            <a:off x="762000" y="1547018"/>
            <a:ext cx="5410200" cy="4525963"/>
          </a:xfrm>
        </p:spPr>
        <p:txBody>
          <a:bodyPr>
            <a:normAutofit lnSpcReduction="10000"/>
          </a:bodyPr>
          <a:lstStyle/>
          <a:p>
            <a:pPr eaLnBrk="1" hangingPunct="1"/>
            <a:r>
              <a:rPr lang="en-US" sz="2000" b="1" u="sng" dirty="0"/>
              <a:t>Electronic toll collection </a:t>
            </a:r>
          </a:p>
          <a:p>
            <a:pPr eaLnBrk="1" hangingPunct="1">
              <a:buFontTx/>
              <a:buNone/>
            </a:pPr>
            <a:r>
              <a:rPr lang="en-US" sz="1800" b="1" dirty="0"/>
              <a:t>     </a:t>
            </a:r>
            <a:r>
              <a:rPr lang="en-US" sz="2000" b="1" dirty="0"/>
              <a:t>Electronic toll collection (ETC) makes it possible for vehicles to drive through toll gates at traffic speed, reducing congestion at toll plazas and automating toll collection. </a:t>
            </a:r>
          </a:p>
          <a:p>
            <a:pPr eaLnBrk="1" hangingPunct="1">
              <a:buFontTx/>
              <a:buNone/>
            </a:pPr>
            <a:endParaRPr lang="en-US" sz="1800" b="1" dirty="0"/>
          </a:p>
          <a:p>
            <a:pPr eaLnBrk="1" hangingPunct="1">
              <a:lnSpc>
                <a:spcPct val="90000"/>
              </a:lnSpc>
            </a:pPr>
            <a:r>
              <a:rPr lang="en-US" sz="2400" b="1" u="sng" dirty="0"/>
              <a:t>Emergency vehicle notification systems</a:t>
            </a:r>
            <a:r>
              <a:rPr lang="en-US" sz="2400" u="sng" dirty="0"/>
              <a:t> </a:t>
            </a:r>
          </a:p>
          <a:p>
            <a:pPr eaLnBrk="1" hangingPunct="1">
              <a:lnSpc>
                <a:spcPct val="90000"/>
              </a:lnSpc>
              <a:buFontTx/>
              <a:buNone/>
            </a:pPr>
            <a:r>
              <a:rPr lang="en-US" sz="1800" b="1" dirty="0"/>
              <a:t>     </a:t>
            </a:r>
            <a:r>
              <a:rPr lang="en-US" sz="2000" b="1" dirty="0"/>
              <a:t>The in-vehicle </a:t>
            </a:r>
            <a:r>
              <a:rPr lang="en-US" sz="2000" b="1" dirty="0">
                <a:hlinkClick r:id="rId2" tooltip="ECall"/>
              </a:rPr>
              <a:t>e-Call</a:t>
            </a:r>
            <a:r>
              <a:rPr lang="en-US" sz="2000" b="1" dirty="0"/>
              <a:t> is an emergency call generated either manually by the vehicle occupants or automatically via activation of in-vehicle sensors after an accident. </a:t>
            </a:r>
          </a:p>
          <a:p>
            <a:pPr eaLnBrk="1" hangingPunct="1">
              <a:lnSpc>
                <a:spcPct val="90000"/>
              </a:lnSpc>
            </a:pPr>
            <a:endParaRPr lang="en-US" sz="1800" b="1" dirty="0"/>
          </a:p>
          <a:p>
            <a:pPr eaLnBrk="1" hangingPunct="1"/>
            <a:endParaRPr lang="en-US" sz="1800" b="1" dirty="0"/>
          </a:p>
        </p:txBody>
      </p:sp>
      <p:pic>
        <p:nvPicPr>
          <p:cNvPr id="10244" name="Picture 4" descr="180px-Chile_Costanera_Norte_crossing_downtown_Santiago">
            <a:hlinkClick r:id="rId3"/>
          </p:cNvPr>
          <p:cNvPicPr>
            <a:picLocks noChangeAspect="1" noChangeArrowheads="1"/>
          </p:cNvPicPr>
          <p:nvPr/>
        </p:nvPicPr>
        <p:blipFill>
          <a:blip r:embed="rId4" cstate="print"/>
          <a:srcRect/>
          <a:stretch>
            <a:fillRect/>
          </a:stretch>
        </p:blipFill>
        <p:spPr bwMode="auto">
          <a:xfrm>
            <a:off x="6248400" y="1676400"/>
            <a:ext cx="2749550" cy="1828800"/>
          </a:xfrm>
          <a:prstGeom prst="rect">
            <a:avLst/>
          </a:prstGeom>
          <a:noFill/>
          <a:ln w="9525">
            <a:noFill/>
            <a:miter lim="800000"/>
            <a:headEnd/>
            <a:tailEnd/>
          </a:ln>
        </p:spPr>
      </p:pic>
      <p:pic>
        <p:nvPicPr>
          <p:cNvPr id="10245" name="Picture 4" descr="180px-ERPBugis">
            <a:hlinkClick r:id="rId5"/>
          </p:cNvPr>
          <p:cNvPicPr>
            <a:picLocks noChangeAspect="1" noChangeArrowheads="1"/>
          </p:cNvPicPr>
          <p:nvPr/>
        </p:nvPicPr>
        <p:blipFill>
          <a:blip r:embed="rId6" cstate="print"/>
          <a:srcRect/>
          <a:stretch>
            <a:fillRect/>
          </a:stretch>
        </p:blipFill>
        <p:spPr bwMode="auto">
          <a:xfrm>
            <a:off x="6324600" y="3810000"/>
            <a:ext cx="2625725" cy="19732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sz="3600" b="1" u="sng"/>
              <a:t>I.T.S REQUIREMENTS IN INDIA</a:t>
            </a:r>
            <a:endParaRPr lang="en-US" sz="3600" u="sng"/>
          </a:p>
        </p:txBody>
      </p:sp>
      <p:sp>
        <p:nvSpPr>
          <p:cNvPr id="12291" name="Rectangle 3"/>
          <p:cNvSpPr>
            <a:spLocks noGrp="1" noChangeArrowheads="1"/>
          </p:cNvSpPr>
          <p:nvPr>
            <p:ph idx="1"/>
          </p:nvPr>
        </p:nvSpPr>
        <p:spPr>
          <a:xfrm>
            <a:off x="879231" y="1600200"/>
            <a:ext cx="8229600" cy="4267200"/>
          </a:xfrm>
        </p:spPr>
        <p:txBody>
          <a:bodyPr>
            <a:normAutofit fontScale="92500" lnSpcReduction="20000"/>
          </a:bodyPr>
          <a:lstStyle/>
          <a:p>
            <a:pPr eaLnBrk="1" hangingPunct="1">
              <a:lnSpc>
                <a:spcPct val="80000"/>
              </a:lnSpc>
              <a:buFontTx/>
              <a:buNone/>
            </a:pPr>
            <a:endParaRPr lang="en-US" sz="1800" dirty="0"/>
          </a:p>
          <a:p>
            <a:r>
              <a:rPr lang="en-US" sz="2600" b="1" u="sng" dirty="0"/>
              <a:t>Number of vehicles </a:t>
            </a:r>
            <a:r>
              <a:rPr lang="en-US" sz="2600" dirty="0"/>
              <a:t>– Risen hence road accidents have also increased.</a:t>
            </a:r>
          </a:p>
          <a:p>
            <a:r>
              <a:rPr lang="en-US" sz="2600" b="1" u="sng" dirty="0"/>
              <a:t>World’s highest annual road fatalities </a:t>
            </a:r>
            <a:r>
              <a:rPr lang="en-US" sz="2600" dirty="0"/>
              <a:t>- 80,000 persons killed on Indian roads every year.</a:t>
            </a:r>
          </a:p>
          <a:p>
            <a:r>
              <a:rPr lang="en-US" sz="2600" b="1" u="sng" dirty="0"/>
              <a:t>I.T.S India project </a:t>
            </a:r>
            <a:r>
              <a:rPr lang="en-US" sz="2600" dirty="0"/>
              <a:t>– </a:t>
            </a:r>
          </a:p>
          <a:p>
            <a:r>
              <a:rPr lang="en-US" sz="2600" dirty="0"/>
              <a:t>To improve road safety and the efficiency of transportation systems.</a:t>
            </a:r>
          </a:p>
          <a:p>
            <a:r>
              <a:rPr lang="en-US" sz="2600" dirty="0"/>
              <a:t>Close cooperation between European and Indian stakeholders, defining key issues for ITS deployment in particular, Intelligent Integrated Safety Systems.</a:t>
            </a:r>
          </a:p>
          <a:p>
            <a:pPr>
              <a:buFontTx/>
              <a:buNone/>
            </a:pPr>
            <a:r>
              <a:rPr lang="en-US" sz="2000" dirty="0"/>
              <a:t> </a:t>
            </a:r>
          </a:p>
          <a:p>
            <a:pPr eaLnBrk="1" hangingPunct="1">
              <a:lnSpc>
                <a:spcPct val="80000"/>
              </a:lnSpc>
              <a:buFontTx/>
              <a:buNone/>
            </a:pPr>
            <a:endParaRPr lang="en-US" sz="2000" b="1"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505</TotalTime>
  <Words>773</Words>
  <Application>Microsoft Office PowerPoint</Application>
  <PresentationFormat>On-screen Show (4:3)</PresentationFormat>
  <Paragraphs>112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PowerPoint Presentation</vt:lpstr>
      <vt:lpstr>The topics which we will discuss</vt:lpstr>
      <vt:lpstr>WHAT IS I.T.S?</vt:lpstr>
      <vt:lpstr>BASIC IDEA OF I.T.S</vt:lpstr>
      <vt:lpstr>PROBLEMS IN TRANSPORTATION………….</vt:lpstr>
      <vt:lpstr>FEATURES OF THE INTELLIGENT TRANSPORATION SYSTEM</vt:lpstr>
      <vt:lpstr>Intelligent transportation technologies </vt:lpstr>
      <vt:lpstr>Intelligent transportation applications </vt:lpstr>
      <vt:lpstr>I.T.S REQUIREMENTS IN INDIA</vt:lpstr>
      <vt:lpstr>ROAD SAFETY IN INDIA</vt:lpstr>
      <vt:lpstr>E-Safety IN INDIA</vt:lpstr>
      <vt:lpstr>EMERGENCY MANAGEMENT SYSTEMS</vt:lpstr>
      <vt:lpstr>TRAFFIC AND TRAVELLER INFORMATION</vt:lpstr>
      <vt:lpstr>PUBLIC TRANSPORT</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Md Mohsin Azam</cp:lastModifiedBy>
  <cp:revision>132</cp:revision>
  <dcterms:created xsi:type="dcterms:W3CDTF">2009-10-25T14:18:12Z</dcterms:created>
  <dcterms:modified xsi:type="dcterms:W3CDTF">2017-11-27T17:19:15Z</dcterms:modified>
</cp:coreProperties>
</file>