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7B_C529033C.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984" r:id="rId2"/>
  </p:sldMasterIdLst>
  <p:notesMasterIdLst>
    <p:notesMasterId r:id="rId21"/>
  </p:notesMasterIdLst>
  <p:handoutMasterIdLst>
    <p:handoutMasterId r:id="rId22"/>
  </p:handoutMasterIdLst>
  <p:sldIdLst>
    <p:sldId id="256" r:id="rId3"/>
    <p:sldId id="379" r:id="rId4"/>
    <p:sldId id="408" r:id="rId5"/>
    <p:sldId id="402" r:id="rId6"/>
    <p:sldId id="409" r:id="rId7"/>
    <p:sldId id="410" r:id="rId8"/>
    <p:sldId id="427" r:id="rId9"/>
    <p:sldId id="435" r:id="rId10"/>
    <p:sldId id="349" r:id="rId11"/>
    <p:sldId id="434" r:id="rId12"/>
    <p:sldId id="426" r:id="rId13"/>
    <p:sldId id="416" r:id="rId14"/>
    <p:sldId id="428" r:id="rId15"/>
    <p:sldId id="429" r:id="rId16"/>
    <p:sldId id="430" r:id="rId17"/>
    <p:sldId id="422" r:id="rId18"/>
    <p:sldId id="425" r:id="rId19"/>
    <p:sldId id="432" r:id="rId20"/>
  </p:sldIdLst>
  <p:sldSz cx="9144000" cy="6858000" type="screen4x3"/>
  <p:notesSz cx="7099300" cy="10234613"/>
  <p:defaultTextStyle>
    <a:defPPr>
      <a:defRPr lang="it-IT"/>
    </a:defPPr>
    <a:lvl1pPr algn="l" rtl="0" eaLnBrk="0" fontAlgn="base" hangingPunct="0">
      <a:spcBef>
        <a:spcPct val="0"/>
      </a:spcBef>
      <a:spcAft>
        <a:spcPct val="0"/>
      </a:spcAft>
      <a:defRPr sz="4000" b="1" kern="1200">
        <a:solidFill>
          <a:schemeClr val="tx1"/>
        </a:solidFill>
        <a:latin typeface="Arial" charset="0"/>
        <a:ea typeface="+mn-ea"/>
        <a:cs typeface="+mn-cs"/>
      </a:defRPr>
    </a:lvl1pPr>
    <a:lvl2pPr marL="457200" algn="l" rtl="0" eaLnBrk="0" fontAlgn="base" hangingPunct="0">
      <a:spcBef>
        <a:spcPct val="0"/>
      </a:spcBef>
      <a:spcAft>
        <a:spcPct val="0"/>
      </a:spcAft>
      <a:defRPr sz="4000" b="1" kern="1200">
        <a:solidFill>
          <a:schemeClr val="tx1"/>
        </a:solidFill>
        <a:latin typeface="Arial" charset="0"/>
        <a:ea typeface="+mn-ea"/>
        <a:cs typeface="+mn-cs"/>
      </a:defRPr>
    </a:lvl2pPr>
    <a:lvl3pPr marL="914400" algn="l" rtl="0" eaLnBrk="0" fontAlgn="base" hangingPunct="0">
      <a:spcBef>
        <a:spcPct val="0"/>
      </a:spcBef>
      <a:spcAft>
        <a:spcPct val="0"/>
      </a:spcAft>
      <a:defRPr sz="4000" b="1" kern="1200">
        <a:solidFill>
          <a:schemeClr val="tx1"/>
        </a:solidFill>
        <a:latin typeface="Arial" charset="0"/>
        <a:ea typeface="+mn-ea"/>
        <a:cs typeface="+mn-cs"/>
      </a:defRPr>
    </a:lvl3pPr>
    <a:lvl4pPr marL="1371600" algn="l" rtl="0" eaLnBrk="0" fontAlgn="base" hangingPunct="0">
      <a:spcBef>
        <a:spcPct val="0"/>
      </a:spcBef>
      <a:spcAft>
        <a:spcPct val="0"/>
      </a:spcAft>
      <a:defRPr sz="4000" b="1" kern="1200">
        <a:solidFill>
          <a:schemeClr val="tx1"/>
        </a:solidFill>
        <a:latin typeface="Arial" charset="0"/>
        <a:ea typeface="+mn-ea"/>
        <a:cs typeface="+mn-cs"/>
      </a:defRPr>
    </a:lvl4pPr>
    <a:lvl5pPr marL="1828800" algn="l" rtl="0" eaLnBrk="0" fontAlgn="base" hangingPunct="0">
      <a:spcBef>
        <a:spcPct val="0"/>
      </a:spcBef>
      <a:spcAft>
        <a:spcPct val="0"/>
      </a:spcAft>
      <a:defRPr sz="4000" b="1" kern="1200">
        <a:solidFill>
          <a:schemeClr val="tx1"/>
        </a:solidFill>
        <a:latin typeface="Arial" charset="0"/>
        <a:ea typeface="+mn-ea"/>
        <a:cs typeface="+mn-cs"/>
      </a:defRPr>
    </a:lvl5pPr>
    <a:lvl6pPr marL="2286000" algn="l" defTabSz="914400" rtl="0" eaLnBrk="1" latinLnBrk="0" hangingPunct="1">
      <a:defRPr sz="4000" b="1" kern="1200">
        <a:solidFill>
          <a:schemeClr val="tx1"/>
        </a:solidFill>
        <a:latin typeface="Arial" charset="0"/>
        <a:ea typeface="+mn-ea"/>
        <a:cs typeface="+mn-cs"/>
      </a:defRPr>
    </a:lvl6pPr>
    <a:lvl7pPr marL="2743200" algn="l" defTabSz="914400" rtl="0" eaLnBrk="1" latinLnBrk="0" hangingPunct="1">
      <a:defRPr sz="4000" b="1" kern="1200">
        <a:solidFill>
          <a:schemeClr val="tx1"/>
        </a:solidFill>
        <a:latin typeface="Arial" charset="0"/>
        <a:ea typeface="+mn-ea"/>
        <a:cs typeface="+mn-cs"/>
      </a:defRPr>
    </a:lvl7pPr>
    <a:lvl8pPr marL="3200400" algn="l" defTabSz="914400" rtl="0" eaLnBrk="1" latinLnBrk="0" hangingPunct="1">
      <a:defRPr sz="4000" b="1" kern="1200">
        <a:solidFill>
          <a:schemeClr val="tx1"/>
        </a:solidFill>
        <a:latin typeface="Arial" charset="0"/>
        <a:ea typeface="+mn-ea"/>
        <a:cs typeface="+mn-cs"/>
      </a:defRPr>
    </a:lvl8pPr>
    <a:lvl9pPr marL="3657600" algn="l" defTabSz="914400" rtl="0" eaLnBrk="1" latinLnBrk="0" hangingPunct="1">
      <a:defRPr sz="40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6DA89B6-AE35-E421-266C-F11CB868F9EE}" name="D S" initials="DS" userId="0ea7d54961189341"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Utente" initials="U" lastIdx="72" clrIdx="0"/>
  <p:cmAuthor id="1" name="Rachel" initials="R" lastIdx="13" clrIdx="1"/>
  <p:cmAuthor id="2" name="Cristina Rossi" initials="CR" lastIdx="16" clrIdx="2"/>
  <p:cmAuthor id="3" name="Silvia Stroe" initials="SS" lastIdx="1" clrIdx="3">
    <p:extLst>
      <p:ext uri="{19B8F6BF-5375-455C-9EA6-DF929625EA0E}">
        <p15:presenceInfo xmlns:p15="http://schemas.microsoft.com/office/powerpoint/2012/main" userId="Silvia Stro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80"/>
    <a:srgbClr val="003F6E"/>
    <a:srgbClr val="E6E6E6"/>
    <a:srgbClr val="0033CC"/>
    <a:srgbClr val="2C5986"/>
    <a:srgbClr val="004F84"/>
    <a:srgbClr val="CCFFFF"/>
    <a:srgbClr val="99FFCC"/>
    <a:srgbClr val="00FF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411" autoAdjust="0"/>
  </p:normalViewPr>
  <p:slideViewPr>
    <p:cSldViewPr>
      <p:cViewPr varScale="1">
        <p:scale>
          <a:sx n="88" d="100"/>
          <a:sy n="88" d="100"/>
        </p:scale>
        <p:origin x="133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129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modernComment_17B_C529033C.xml><?xml version="1.0" encoding="utf-8"?>
<p188:cmLst xmlns:a="http://schemas.openxmlformats.org/drawingml/2006/main" xmlns:r="http://schemas.openxmlformats.org/officeDocument/2006/relationships" xmlns:p188="http://schemas.microsoft.com/office/powerpoint/2018/8/main">
  <p188:cm id="{BB674F3D-D9C3-48B8-82A1-501AEC1DA3FF}" authorId="{66DA89B6-AE35-E421-266C-F11CB868F9EE}" created="2022-05-16T07:27:14.120">
    <pc:sldMkLst xmlns:pc="http://schemas.microsoft.com/office/powerpoint/2013/main/command">
      <pc:docMk/>
      <pc:sldMk cId="3307799356" sldId="379"/>
    </pc:sldMkLst>
    <p188:txBody>
      <a:bodyPr/>
      <a:lstStyle/>
      <a:p>
        <a:r>
          <a:rPr lang="it-IT"/>
          <a:t>Gli dobbiamo dire come vengono processate quelle per Covid, email? Inoltre Paola credo che dica che farà un oral exam come deterrente ma io non mi metterei a fare esami orali, cosa ne pensi?</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1"/>
            <a:ext cx="3076575" cy="512763"/>
          </a:xfrm>
          <a:prstGeom prst="rect">
            <a:avLst/>
          </a:prstGeom>
          <a:noFill/>
          <a:ln w="9525">
            <a:noFill/>
            <a:miter lim="800000"/>
            <a:headEnd/>
            <a:tailEnd/>
          </a:ln>
        </p:spPr>
        <p:txBody>
          <a:bodyPr vert="horz" wrap="square" lIns="92421" tIns="46209" rIns="92421" bIns="46209" numCol="1" anchor="t" anchorCtr="0" compatLnSpc="1">
            <a:prstTxWarp prst="textNoShape">
              <a:avLst/>
            </a:prstTxWarp>
          </a:bodyPr>
          <a:lstStyle>
            <a:lvl1pPr defTabSz="922808">
              <a:spcBef>
                <a:spcPct val="0"/>
              </a:spcBef>
              <a:defRPr sz="1200" b="0">
                <a:latin typeface="Times" pitchFamily="18" charset="0"/>
              </a:defRPr>
            </a:lvl1pPr>
          </a:lstStyle>
          <a:p>
            <a:pPr>
              <a:defRPr/>
            </a:pPr>
            <a:endParaRPr lang="it-IT"/>
          </a:p>
        </p:txBody>
      </p:sp>
      <p:sp>
        <p:nvSpPr>
          <p:cNvPr id="12291" name="Rectangle 3"/>
          <p:cNvSpPr>
            <a:spLocks noGrp="1" noChangeArrowheads="1"/>
          </p:cNvSpPr>
          <p:nvPr>
            <p:ph type="dt" sz="quarter" idx="1"/>
          </p:nvPr>
        </p:nvSpPr>
        <p:spPr bwMode="auto">
          <a:xfrm>
            <a:off x="4022726" y="1"/>
            <a:ext cx="3076575" cy="512763"/>
          </a:xfrm>
          <a:prstGeom prst="rect">
            <a:avLst/>
          </a:prstGeom>
          <a:noFill/>
          <a:ln w="9525">
            <a:noFill/>
            <a:miter lim="800000"/>
            <a:headEnd/>
            <a:tailEnd/>
          </a:ln>
        </p:spPr>
        <p:txBody>
          <a:bodyPr vert="horz" wrap="square" lIns="92421" tIns="46209" rIns="92421" bIns="46209" numCol="1" anchor="t" anchorCtr="0" compatLnSpc="1">
            <a:prstTxWarp prst="textNoShape">
              <a:avLst/>
            </a:prstTxWarp>
          </a:bodyPr>
          <a:lstStyle>
            <a:lvl1pPr algn="r" defTabSz="922808">
              <a:spcBef>
                <a:spcPct val="0"/>
              </a:spcBef>
              <a:defRPr sz="1200" b="0">
                <a:latin typeface="Times" pitchFamily="18" charset="0"/>
              </a:defRPr>
            </a:lvl1pPr>
          </a:lstStyle>
          <a:p>
            <a:pPr>
              <a:defRPr/>
            </a:pPr>
            <a:endParaRPr lang="it-IT"/>
          </a:p>
        </p:txBody>
      </p:sp>
      <p:sp>
        <p:nvSpPr>
          <p:cNvPr id="12292" name="Rectangle 4"/>
          <p:cNvSpPr>
            <a:spLocks noGrp="1" noChangeArrowheads="1"/>
          </p:cNvSpPr>
          <p:nvPr>
            <p:ph type="ftr" sz="quarter" idx="2"/>
          </p:nvPr>
        </p:nvSpPr>
        <p:spPr bwMode="auto">
          <a:xfrm>
            <a:off x="0" y="9721850"/>
            <a:ext cx="3076575" cy="512763"/>
          </a:xfrm>
          <a:prstGeom prst="rect">
            <a:avLst/>
          </a:prstGeom>
          <a:noFill/>
          <a:ln w="9525">
            <a:noFill/>
            <a:miter lim="800000"/>
            <a:headEnd/>
            <a:tailEnd/>
          </a:ln>
        </p:spPr>
        <p:txBody>
          <a:bodyPr vert="horz" wrap="square" lIns="92421" tIns="46209" rIns="92421" bIns="46209" numCol="1" anchor="b" anchorCtr="0" compatLnSpc="1">
            <a:prstTxWarp prst="textNoShape">
              <a:avLst/>
            </a:prstTxWarp>
          </a:bodyPr>
          <a:lstStyle>
            <a:lvl1pPr defTabSz="922808">
              <a:spcBef>
                <a:spcPct val="0"/>
              </a:spcBef>
              <a:defRPr sz="1200" b="0">
                <a:latin typeface="Times" pitchFamily="18" charset="0"/>
              </a:defRPr>
            </a:lvl1pPr>
          </a:lstStyle>
          <a:p>
            <a:pPr>
              <a:defRPr/>
            </a:pPr>
            <a:endParaRPr lang="it-IT"/>
          </a:p>
        </p:txBody>
      </p:sp>
      <p:sp>
        <p:nvSpPr>
          <p:cNvPr id="12293" name="Rectangle 5"/>
          <p:cNvSpPr>
            <a:spLocks noGrp="1" noChangeArrowheads="1"/>
          </p:cNvSpPr>
          <p:nvPr>
            <p:ph type="sldNum" sz="quarter" idx="3"/>
          </p:nvPr>
        </p:nvSpPr>
        <p:spPr bwMode="auto">
          <a:xfrm>
            <a:off x="4022726" y="9721850"/>
            <a:ext cx="3076575" cy="512763"/>
          </a:xfrm>
          <a:prstGeom prst="rect">
            <a:avLst/>
          </a:prstGeom>
          <a:noFill/>
          <a:ln w="9525">
            <a:noFill/>
            <a:miter lim="800000"/>
            <a:headEnd/>
            <a:tailEnd/>
          </a:ln>
        </p:spPr>
        <p:txBody>
          <a:bodyPr vert="horz" wrap="square" lIns="92421" tIns="46209" rIns="92421" bIns="46209" numCol="1" anchor="b" anchorCtr="0" compatLnSpc="1">
            <a:prstTxWarp prst="textNoShape">
              <a:avLst/>
            </a:prstTxWarp>
          </a:bodyPr>
          <a:lstStyle>
            <a:lvl1pPr algn="r" defTabSz="922808">
              <a:defRPr sz="1200" b="0">
                <a:latin typeface="Times" pitchFamily="18" charset="0"/>
              </a:defRPr>
            </a:lvl1pPr>
          </a:lstStyle>
          <a:p>
            <a:fld id="{55AC0C7D-EDAF-4DD5-8817-995ACA8B00B0}" type="slidenum">
              <a:rPr lang="it-IT" altLang="it-IT"/>
              <a:pPr/>
              <a:t>‹N›</a:t>
            </a:fld>
            <a:endParaRPr lang="it-IT" altLang="it-IT"/>
          </a:p>
        </p:txBody>
      </p:sp>
    </p:spTree>
    <p:extLst>
      <p:ext uri="{BB962C8B-B14F-4D97-AF65-F5344CB8AC3E}">
        <p14:creationId xmlns:p14="http://schemas.microsoft.com/office/powerpoint/2010/main" val="631804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6575" cy="512763"/>
          </a:xfrm>
          <a:prstGeom prst="rect">
            <a:avLst/>
          </a:prstGeom>
          <a:noFill/>
          <a:ln w="9525">
            <a:noFill/>
            <a:miter lim="800000"/>
            <a:headEnd/>
            <a:tailEnd/>
          </a:ln>
        </p:spPr>
        <p:txBody>
          <a:bodyPr vert="horz" wrap="square" lIns="92421" tIns="46209" rIns="92421" bIns="46209" numCol="1" anchor="t" anchorCtr="0" compatLnSpc="1">
            <a:prstTxWarp prst="textNoShape">
              <a:avLst/>
            </a:prstTxWarp>
          </a:bodyPr>
          <a:lstStyle>
            <a:lvl1pPr defTabSz="922808">
              <a:spcBef>
                <a:spcPct val="0"/>
              </a:spcBef>
              <a:defRPr sz="1200" b="0">
                <a:latin typeface="Times" pitchFamily="18" charset="0"/>
              </a:defRPr>
            </a:lvl1pPr>
          </a:lstStyle>
          <a:p>
            <a:pPr>
              <a:defRPr/>
            </a:pPr>
            <a:endParaRPr lang="it-IT"/>
          </a:p>
        </p:txBody>
      </p:sp>
      <p:sp>
        <p:nvSpPr>
          <p:cNvPr id="3075" name="Rectangle 3"/>
          <p:cNvSpPr>
            <a:spLocks noGrp="1" noChangeArrowheads="1"/>
          </p:cNvSpPr>
          <p:nvPr>
            <p:ph type="dt" idx="1"/>
          </p:nvPr>
        </p:nvSpPr>
        <p:spPr bwMode="auto">
          <a:xfrm>
            <a:off x="4022726" y="1"/>
            <a:ext cx="3076575" cy="512763"/>
          </a:xfrm>
          <a:prstGeom prst="rect">
            <a:avLst/>
          </a:prstGeom>
          <a:noFill/>
          <a:ln w="9525">
            <a:noFill/>
            <a:miter lim="800000"/>
            <a:headEnd/>
            <a:tailEnd/>
          </a:ln>
        </p:spPr>
        <p:txBody>
          <a:bodyPr vert="horz" wrap="square" lIns="92421" tIns="46209" rIns="92421" bIns="46209" numCol="1" anchor="t" anchorCtr="0" compatLnSpc="1">
            <a:prstTxWarp prst="textNoShape">
              <a:avLst/>
            </a:prstTxWarp>
          </a:bodyPr>
          <a:lstStyle>
            <a:lvl1pPr algn="r" defTabSz="922808">
              <a:spcBef>
                <a:spcPct val="0"/>
              </a:spcBef>
              <a:defRPr sz="1200" b="0">
                <a:latin typeface="Times" pitchFamily="18" charset="0"/>
              </a:defRPr>
            </a:lvl1pPr>
          </a:lstStyle>
          <a:p>
            <a:pPr>
              <a:defRPr/>
            </a:pPr>
            <a:endParaRPr lang="it-IT"/>
          </a:p>
        </p:txBody>
      </p:sp>
      <p:sp>
        <p:nvSpPr>
          <p:cNvPr id="3076" name="Rectangle 4"/>
          <p:cNvSpPr>
            <a:spLocks noGrp="1" noRot="1" noChangeAspect="1" noChangeArrowheads="1" noTextEdit="1"/>
          </p:cNvSpPr>
          <p:nvPr>
            <p:ph type="sldImg" idx="2"/>
          </p:nvPr>
        </p:nvSpPr>
        <p:spPr bwMode="auto">
          <a:xfrm>
            <a:off x="992188" y="768350"/>
            <a:ext cx="5116512" cy="38385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46152" y="4860926"/>
            <a:ext cx="5207000" cy="4605338"/>
          </a:xfrm>
          <a:prstGeom prst="rect">
            <a:avLst/>
          </a:prstGeom>
          <a:noFill/>
          <a:ln w="9525">
            <a:noFill/>
            <a:miter lim="800000"/>
            <a:headEnd/>
            <a:tailEnd/>
          </a:ln>
        </p:spPr>
        <p:txBody>
          <a:bodyPr vert="horz" wrap="square" lIns="92421" tIns="46209" rIns="92421" bIns="46209"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078"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p:spPr>
        <p:txBody>
          <a:bodyPr vert="horz" wrap="square" lIns="92421" tIns="46209" rIns="92421" bIns="46209" numCol="1" anchor="b" anchorCtr="0" compatLnSpc="1">
            <a:prstTxWarp prst="textNoShape">
              <a:avLst/>
            </a:prstTxWarp>
          </a:bodyPr>
          <a:lstStyle>
            <a:lvl1pPr defTabSz="922808">
              <a:spcBef>
                <a:spcPct val="0"/>
              </a:spcBef>
              <a:defRPr sz="1200" b="0">
                <a:latin typeface="Times" pitchFamily="18" charset="0"/>
              </a:defRPr>
            </a:lvl1pPr>
          </a:lstStyle>
          <a:p>
            <a:pPr>
              <a:defRPr/>
            </a:pPr>
            <a:endParaRPr lang="it-IT"/>
          </a:p>
        </p:txBody>
      </p:sp>
      <p:sp>
        <p:nvSpPr>
          <p:cNvPr id="3079" name="Rectangle 7"/>
          <p:cNvSpPr>
            <a:spLocks noGrp="1" noChangeArrowheads="1"/>
          </p:cNvSpPr>
          <p:nvPr>
            <p:ph type="sldNum" sz="quarter" idx="5"/>
          </p:nvPr>
        </p:nvSpPr>
        <p:spPr bwMode="auto">
          <a:xfrm>
            <a:off x="4022726" y="9721850"/>
            <a:ext cx="3076575" cy="512763"/>
          </a:xfrm>
          <a:prstGeom prst="rect">
            <a:avLst/>
          </a:prstGeom>
          <a:noFill/>
          <a:ln w="9525">
            <a:noFill/>
            <a:miter lim="800000"/>
            <a:headEnd/>
            <a:tailEnd/>
          </a:ln>
        </p:spPr>
        <p:txBody>
          <a:bodyPr vert="horz" wrap="square" lIns="92421" tIns="46209" rIns="92421" bIns="46209" numCol="1" anchor="b" anchorCtr="0" compatLnSpc="1">
            <a:prstTxWarp prst="textNoShape">
              <a:avLst/>
            </a:prstTxWarp>
          </a:bodyPr>
          <a:lstStyle>
            <a:lvl1pPr algn="r" defTabSz="922808">
              <a:defRPr sz="1200" b="0">
                <a:latin typeface="Times" pitchFamily="18" charset="0"/>
              </a:defRPr>
            </a:lvl1pPr>
          </a:lstStyle>
          <a:p>
            <a:fld id="{D64A0D80-42F6-4D75-BB0D-2E7F9220F672}" type="slidenum">
              <a:rPr lang="it-IT" altLang="it-IT"/>
              <a:pPr/>
              <a:t>‹N›</a:t>
            </a:fld>
            <a:endParaRPr lang="it-IT" altLang="it-IT"/>
          </a:p>
        </p:txBody>
      </p:sp>
    </p:spTree>
    <p:extLst>
      <p:ext uri="{BB962C8B-B14F-4D97-AF65-F5344CB8AC3E}">
        <p14:creationId xmlns:p14="http://schemas.microsoft.com/office/powerpoint/2010/main" val="1014935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1F004EEC-1126-4192-8AE0-C01EA0343967}" type="slidenum">
              <a:rPr lang="it-IT" altLang="it-IT"/>
              <a:pPr/>
              <a:t>1</a:t>
            </a:fld>
            <a:endParaRPr lang="it-IT" altLang="it-IT"/>
          </a:p>
        </p:txBody>
      </p:sp>
      <p:sp>
        <p:nvSpPr>
          <p:cNvPr id="6147" name="Rectangle 1026"/>
          <p:cNvSpPr>
            <a:spLocks noGrp="1" noRot="1" noChangeAspect="1" noChangeArrowheads="1" noTextEdit="1"/>
          </p:cNvSpPr>
          <p:nvPr>
            <p:ph type="sldImg"/>
          </p:nvPr>
        </p:nvSpPr>
        <p:spPr>
          <a:xfrm>
            <a:off x="757238" y="828675"/>
            <a:ext cx="5524500" cy="4144963"/>
          </a:xfrm>
          <a:ln/>
        </p:spPr>
      </p:sp>
      <p:sp>
        <p:nvSpPr>
          <p:cNvPr id="6148" name="Rectangle 1027"/>
          <p:cNvSpPr>
            <a:spLocks noGrp="1" noChangeArrowheads="1"/>
          </p:cNvSpPr>
          <p:nvPr>
            <p:ph type="body" idx="1"/>
          </p:nvPr>
        </p:nvSpPr>
        <p:spPr>
          <a:xfrm>
            <a:off x="938214" y="5246689"/>
            <a:ext cx="5159375" cy="4975225"/>
          </a:xfrm>
          <a:noFill/>
          <a:ln/>
        </p:spPr>
        <p:txBody>
          <a:bodyPr/>
          <a:lstStyle/>
          <a:p>
            <a:endParaRPr lang="it-IT" altLang="it-IT" dirty="0"/>
          </a:p>
        </p:txBody>
      </p:sp>
    </p:spTree>
    <p:extLst>
      <p:ext uri="{BB962C8B-B14F-4D97-AF65-F5344CB8AC3E}">
        <p14:creationId xmlns:p14="http://schemas.microsoft.com/office/powerpoint/2010/main" val="259612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64A0D80-42F6-4D75-BB0D-2E7F9220F672}" type="slidenum">
              <a:rPr lang="it-IT" altLang="it-IT" smtClean="0"/>
              <a:pPr/>
              <a:t>2</a:t>
            </a:fld>
            <a:endParaRPr lang="it-IT" altLang="it-IT"/>
          </a:p>
        </p:txBody>
      </p:sp>
      <p:sp>
        <p:nvSpPr>
          <p:cNvPr id="7" name="Segnaposto piè di pagina 6"/>
          <p:cNvSpPr>
            <a:spLocks noGrp="1"/>
          </p:cNvSpPr>
          <p:nvPr>
            <p:ph type="ftr" sz="quarter" idx="11"/>
          </p:nvPr>
        </p:nvSpPr>
        <p:spPr/>
        <p:txBody>
          <a:bodyPr/>
          <a:lstStyle/>
          <a:p>
            <a:pPr>
              <a:defRPr/>
            </a:pPr>
            <a:r>
              <a:rPr lang="it-IT"/>
              <a:t>Luca Grilli</a:t>
            </a:r>
          </a:p>
        </p:txBody>
      </p:sp>
      <p:sp>
        <p:nvSpPr>
          <p:cNvPr id="8" name="Segnaposto intestazione 7"/>
          <p:cNvSpPr>
            <a:spLocks noGrp="1"/>
          </p:cNvSpPr>
          <p:nvPr>
            <p:ph type="hdr" sz="quarter" idx="12"/>
          </p:nvPr>
        </p:nvSpPr>
        <p:spPr/>
        <p:txBody>
          <a:bodyPr/>
          <a:lstStyle/>
          <a:p>
            <a:pPr>
              <a:defRPr/>
            </a:pPr>
            <a:r>
              <a:rPr lang="it-IT"/>
              <a:t>Luca Grilli</a:t>
            </a:r>
          </a:p>
        </p:txBody>
      </p:sp>
      <p:sp>
        <p:nvSpPr>
          <p:cNvPr id="9" name="Segnaposto data 8"/>
          <p:cNvSpPr>
            <a:spLocks noGrp="1"/>
          </p:cNvSpPr>
          <p:nvPr>
            <p:ph type="dt" idx="13"/>
          </p:nvPr>
        </p:nvSpPr>
        <p:spPr/>
        <p:txBody>
          <a:bodyPr/>
          <a:lstStyle/>
          <a:p>
            <a:pPr>
              <a:defRPr/>
            </a:pPr>
            <a:r>
              <a:rPr lang="en-US"/>
              <a:t>Luca Grilli</a:t>
            </a:r>
            <a:endParaRPr lang="it-IT"/>
          </a:p>
        </p:txBody>
      </p:sp>
    </p:spTree>
    <p:extLst>
      <p:ext uri="{BB962C8B-B14F-4D97-AF65-F5344CB8AC3E}">
        <p14:creationId xmlns:p14="http://schemas.microsoft.com/office/powerpoint/2010/main" val="285688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64A0D80-42F6-4D75-BB0D-2E7F9220F672}" type="slidenum">
              <a:rPr lang="it-IT" altLang="it-IT" smtClean="0"/>
              <a:pPr/>
              <a:t>3</a:t>
            </a:fld>
            <a:endParaRPr lang="it-IT" altLang="it-IT"/>
          </a:p>
        </p:txBody>
      </p:sp>
      <p:sp>
        <p:nvSpPr>
          <p:cNvPr id="7" name="Segnaposto piè di pagina 6"/>
          <p:cNvSpPr>
            <a:spLocks noGrp="1"/>
          </p:cNvSpPr>
          <p:nvPr>
            <p:ph type="ftr" sz="quarter" idx="11"/>
          </p:nvPr>
        </p:nvSpPr>
        <p:spPr/>
        <p:txBody>
          <a:bodyPr/>
          <a:lstStyle/>
          <a:p>
            <a:pPr>
              <a:defRPr/>
            </a:pPr>
            <a:r>
              <a:rPr lang="it-IT"/>
              <a:t>Luca Grilli</a:t>
            </a:r>
          </a:p>
        </p:txBody>
      </p:sp>
      <p:sp>
        <p:nvSpPr>
          <p:cNvPr id="8" name="Segnaposto intestazione 7"/>
          <p:cNvSpPr>
            <a:spLocks noGrp="1"/>
          </p:cNvSpPr>
          <p:nvPr>
            <p:ph type="hdr" sz="quarter" idx="12"/>
          </p:nvPr>
        </p:nvSpPr>
        <p:spPr/>
        <p:txBody>
          <a:bodyPr/>
          <a:lstStyle/>
          <a:p>
            <a:pPr>
              <a:defRPr/>
            </a:pPr>
            <a:r>
              <a:rPr lang="it-IT"/>
              <a:t>Luca Grilli</a:t>
            </a:r>
          </a:p>
        </p:txBody>
      </p:sp>
      <p:sp>
        <p:nvSpPr>
          <p:cNvPr id="9" name="Segnaposto data 8"/>
          <p:cNvSpPr>
            <a:spLocks noGrp="1"/>
          </p:cNvSpPr>
          <p:nvPr>
            <p:ph type="dt" idx="13"/>
          </p:nvPr>
        </p:nvSpPr>
        <p:spPr/>
        <p:txBody>
          <a:bodyPr/>
          <a:lstStyle/>
          <a:p>
            <a:pPr>
              <a:defRPr/>
            </a:pPr>
            <a:r>
              <a:rPr lang="en-US"/>
              <a:t>Luca Grilli</a:t>
            </a:r>
            <a:endParaRPr lang="it-IT"/>
          </a:p>
        </p:txBody>
      </p:sp>
    </p:spTree>
    <p:extLst>
      <p:ext uri="{BB962C8B-B14F-4D97-AF65-F5344CB8AC3E}">
        <p14:creationId xmlns:p14="http://schemas.microsoft.com/office/powerpoint/2010/main" val="2903211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marL="0" marR="0" lvl="0" indent="0" algn="r" defTabSz="922808" rtl="0" eaLnBrk="0" fontAlgn="base" latinLnBrk="0" hangingPunct="0">
              <a:lnSpc>
                <a:spcPct val="100000"/>
              </a:lnSpc>
              <a:spcBef>
                <a:spcPct val="0"/>
              </a:spcBef>
              <a:spcAft>
                <a:spcPct val="0"/>
              </a:spcAft>
              <a:buClrTx/>
              <a:buSzTx/>
              <a:buFontTx/>
              <a:buNone/>
              <a:tabLst/>
              <a:defRPr/>
            </a:pPr>
            <a:fld id="{D64A0D80-42F6-4D75-BB0D-2E7F9220F672}" type="slidenum">
              <a:rPr kumimoji="0" lang="it-IT" altLang="it-IT" sz="1200" b="0" i="0" u="none" strike="noStrike" kern="1200" cap="none" spc="0" normalizeH="0" baseline="0" noProof="0" smtClean="0">
                <a:ln>
                  <a:noFill/>
                </a:ln>
                <a:solidFill>
                  <a:srgbClr val="000000"/>
                </a:solidFill>
                <a:effectLst/>
                <a:uLnTx/>
                <a:uFillTx/>
                <a:latin typeface="Times" pitchFamily="18" charset="0"/>
                <a:ea typeface="+mn-ea"/>
                <a:cs typeface="+mn-cs"/>
              </a:rPr>
              <a:pPr marL="0" marR="0" lvl="0" indent="0" algn="r" defTabSz="922808" rtl="0" eaLnBrk="0" fontAlgn="base" latinLnBrk="0" hangingPunct="0">
                <a:lnSpc>
                  <a:spcPct val="100000"/>
                </a:lnSpc>
                <a:spcBef>
                  <a:spcPct val="0"/>
                </a:spcBef>
                <a:spcAft>
                  <a:spcPct val="0"/>
                </a:spcAft>
                <a:buClrTx/>
                <a:buSzTx/>
                <a:buFontTx/>
                <a:buNone/>
                <a:tabLst/>
                <a:defRPr/>
              </a:pPr>
              <a:t>4</a:t>
            </a:fld>
            <a:endParaRPr kumimoji="0" lang="it-IT" altLang="it-IT" sz="1200" b="0" i="0" u="none" strike="noStrike" kern="1200" cap="none" spc="0" normalizeH="0" baseline="0" noProof="0">
              <a:ln>
                <a:noFill/>
              </a:ln>
              <a:solidFill>
                <a:srgbClr val="000000"/>
              </a:solidFill>
              <a:effectLst/>
              <a:uLnTx/>
              <a:uFillTx/>
              <a:latin typeface="Times" pitchFamily="18" charset="0"/>
              <a:ea typeface="+mn-ea"/>
              <a:cs typeface="+mn-cs"/>
            </a:endParaRPr>
          </a:p>
        </p:txBody>
      </p:sp>
      <p:sp>
        <p:nvSpPr>
          <p:cNvPr id="7" name="Segnaposto piè di pagina 6"/>
          <p:cNvSpPr>
            <a:spLocks noGrp="1"/>
          </p:cNvSpPr>
          <p:nvPr>
            <p:ph type="ftr" sz="quarter" idx="11"/>
          </p:nvPr>
        </p:nvSpPr>
        <p:spPr/>
        <p:txBody>
          <a:bodyPr/>
          <a:lstStyle/>
          <a:p>
            <a:pPr marL="0" marR="0" lvl="0" indent="0" algn="l" defTabSz="922808" rtl="0" eaLnBrk="0" fontAlgn="base" latinLnBrk="0" hangingPunct="0">
              <a:lnSpc>
                <a:spcPct val="100000"/>
              </a:lnSpc>
              <a:spcBef>
                <a:spcPct val="0"/>
              </a:spcBef>
              <a:spcAft>
                <a:spcPct val="0"/>
              </a:spcAft>
              <a:buClrTx/>
              <a:buSzTx/>
              <a:buFontTx/>
              <a:buNone/>
              <a:tabLst/>
              <a:defRPr/>
            </a:pPr>
            <a:r>
              <a:rPr kumimoji="0" lang="it-IT" sz="1200" b="0" i="0" u="none" strike="noStrike" kern="1200" cap="none" spc="0" normalizeH="0" baseline="0" noProof="0">
                <a:ln>
                  <a:noFill/>
                </a:ln>
                <a:solidFill>
                  <a:srgbClr val="000000"/>
                </a:solidFill>
                <a:effectLst/>
                <a:uLnTx/>
                <a:uFillTx/>
                <a:latin typeface="Times" pitchFamily="18" charset="0"/>
                <a:ea typeface="+mn-ea"/>
                <a:cs typeface="+mn-cs"/>
              </a:rPr>
              <a:t>Luca Grilli</a:t>
            </a:r>
          </a:p>
        </p:txBody>
      </p:sp>
      <p:sp>
        <p:nvSpPr>
          <p:cNvPr id="8" name="Segnaposto intestazione 7"/>
          <p:cNvSpPr>
            <a:spLocks noGrp="1"/>
          </p:cNvSpPr>
          <p:nvPr>
            <p:ph type="hdr" sz="quarter" idx="12"/>
          </p:nvPr>
        </p:nvSpPr>
        <p:spPr/>
        <p:txBody>
          <a:bodyPr/>
          <a:lstStyle/>
          <a:p>
            <a:pPr marL="0" marR="0" lvl="0" indent="0" algn="l" defTabSz="922808" rtl="0" eaLnBrk="0" fontAlgn="base" latinLnBrk="0" hangingPunct="0">
              <a:lnSpc>
                <a:spcPct val="100000"/>
              </a:lnSpc>
              <a:spcBef>
                <a:spcPct val="0"/>
              </a:spcBef>
              <a:spcAft>
                <a:spcPct val="0"/>
              </a:spcAft>
              <a:buClrTx/>
              <a:buSzTx/>
              <a:buFontTx/>
              <a:buNone/>
              <a:tabLst/>
              <a:defRPr/>
            </a:pPr>
            <a:r>
              <a:rPr kumimoji="0" lang="it-IT" sz="1200" b="0" i="0" u="none" strike="noStrike" kern="1200" cap="none" spc="0" normalizeH="0" baseline="0" noProof="0">
                <a:ln>
                  <a:noFill/>
                </a:ln>
                <a:solidFill>
                  <a:srgbClr val="000000"/>
                </a:solidFill>
                <a:effectLst/>
                <a:uLnTx/>
                <a:uFillTx/>
                <a:latin typeface="Times" pitchFamily="18" charset="0"/>
                <a:ea typeface="+mn-ea"/>
                <a:cs typeface="+mn-cs"/>
              </a:rPr>
              <a:t>Luca Grilli</a:t>
            </a:r>
          </a:p>
        </p:txBody>
      </p:sp>
      <p:sp>
        <p:nvSpPr>
          <p:cNvPr id="9" name="Segnaposto data 8"/>
          <p:cNvSpPr>
            <a:spLocks noGrp="1"/>
          </p:cNvSpPr>
          <p:nvPr>
            <p:ph type="dt" idx="13"/>
          </p:nvPr>
        </p:nvSpPr>
        <p:spPr/>
        <p:txBody>
          <a:bodyPr/>
          <a:lstStyle/>
          <a:p>
            <a:pPr marL="0" marR="0" lvl="0" indent="0" algn="r" defTabSz="922808"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pitchFamily="18" charset="0"/>
                <a:ea typeface="+mn-ea"/>
                <a:cs typeface="+mn-cs"/>
              </a:rPr>
              <a:t>Luca Grilli</a:t>
            </a:r>
            <a:endParaRPr kumimoji="0" lang="it-IT" sz="1200" b="0" i="0" u="none" strike="noStrike" kern="1200" cap="none" spc="0" normalizeH="0" baseline="0" noProof="0">
              <a:ln>
                <a:noFill/>
              </a:ln>
              <a:solidFill>
                <a:srgbClr val="000000"/>
              </a:solidFill>
              <a:effectLst/>
              <a:uLnTx/>
              <a:uFillTx/>
              <a:latin typeface="Times" pitchFamily="18" charset="0"/>
              <a:ea typeface="+mn-ea"/>
              <a:cs typeface="+mn-cs"/>
            </a:endParaRPr>
          </a:p>
        </p:txBody>
      </p:sp>
    </p:spTree>
    <p:extLst>
      <p:ext uri="{BB962C8B-B14F-4D97-AF65-F5344CB8AC3E}">
        <p14:creationId xmlns:p14="http://schemas.microsoft.com/office/powerpoint/2010/main" val="1544282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922808" rtl="0" eaLnBrk="0" fontAlgn="base" latinLnBrk="0" hangingPunct="0">
              <a:lnSpc>
                <a:spcPct val="100000"/>
              </a:lnSpc>
              <a:spcBef>
                <a:spcPct val="0"/>
              </a:spcBef>
              <a:spcAft>
                <a:spcPct val="0"/>
              </a:spcAft>
              <a:buClrTx/>
              <a:buSzTx/>
              <a:buFontTx/>
              <a:buNone/>
              <a:tabLst/>
              <a:defRPr/>
            </a:pPr>
            <a:fld id="{D64A0D80-42F6-4D75-BB0D-2E7F9220F672}" type="slidenum">
              <a:rPr kumimoji="0" lang="it-IT" altLang="it-IT" sz="1200" b="0" i="0" u="none" strike="noStrike" kern="1200" cap="none" spc="0" normalizeH="0" baseline="0" noProof="0" smtClean="0">
                <a:ln>
                  <a:noFill/>
                </a:ln>
                <a:solidFill>
                  <a:srgbClr val="000000"/>
                </a:solidFill>
                <a:effectLst/>
                <a:uLnTx/>
                <a:uFillTx/>
                <a:latin typeface="Times" pitchFamily="18" charset="0"/>
                <a:ea typeface="+mn-ea"/>
                <a:cs typeface="+mn-cs"/>
              </a:rPr>
              <a:pPr marL="0" marR="0" lvl="0" indent="0" algn="r" defTabSz="922808" rtl="0" eaLnBrk="0" fontAlgn="base" latinLnBrk="0" hangingPunct="0">
                <a:lnSpc>
                  <a:spcPct val="100000"/>
                </a:lnSpc>
                <a:spcBef>
                  <a:spcPct val="0"/>
                </a:spcBef>
                <a:spcAft>
                  <a:spcPct val="0"/>
                </a:spcAft>
                <a:buClrTx/>
                <a:buSzTx/>
                <a:buFontTx/>
                <a:buNone/>
                <a:tabLst/>
                <a:defRPr/>
              </a:pPr>
              <a:t>5</a:t>
            </a:fld>
            <a:endParaRPr kumimoji="0" lang="it-IT" altLang="it-IT" sz="1200" b="0" i="0" u="none" strike="noStrike" kern="1200" cap="none" spc="0" normalizeH="0" baseline="0" noProof="0">
              <a:ln>
                <a:noFill/>
              </a:ln>
              <a:solidFill>
                <a:srgbClr val="000000"/>
              </a:solidFill>
              <a:effectLst/>
              <a:uLnTx/>
              <a:uFillTx/>
              <a:latin typeface="Times" pitchFamily="18" charset="0"/>
              <a:ea typeface="+mn-ea"/>
              <a:cs typeface="+mn-cs"/>
            </a:endParaRPr>
          </a:p>
        </p:txBody>
      </p:sp>
      <p:sp>
        <p:nvSpPr>
          <p:cNvPr id="7" name="Segnaposto piè di pagina 6"/>
          <p:cNvSpPr>
            <a:spLocks noGrp="1"/>
          </p:cNvSpPr>
          <p:nvPr>
            <p:ph type="ftr" sz="quarter" idx="11"/>
          </p:nvPr>
        </p:nvSpPr>
        <p:spPr/>
        <p:txBody>
          <a:bodyPr/>
          <a:lstStyle/>
          <a:p>
            <a:pPr marL="0" marR="0" lvl="0" indent="0" algn="l" defTabSz="922808" rtl="0" eaLnBrk="0" fontAlgn="base" latinLnBrk="0" hangingPunct="0">
              <a:lnSpc>
                <a:spcPct val="100000"/>
              </a:lnSpc>
              <a:spcBef>
                <a:spcPct val="0"/>
              </a:spcBef>
              <a:spcAft>
                <a:spcPct val="0"/>
              </a:spcAft>
              <a:buClrTx/>
              <a:buSzTx/>
              <a:buFontTx/>
              <a:buNone/>
              <a:tabLst/>
              <a:defRPr/>
            </a:pPr>
            <a:r>
              <a:rPr kumimoji="0" lang="it-IT" sz="1200" b="0" i="0" u="none" strike="noStrike" kern="1200" cap="none" spc="0" normalizeH="0" baseline="0" noProof="0">
                <a:ln>
                  <a:noFill/>
                </a:ln>
                <a:solidFill>
                  <a:srgbClr val="000000"/>
                </a:solidFill>
                <a:effectLst/>
                <a:uLnTx/>
                <a:uFillTx/>
                <a:latin typeface="Times" pitchFamily="18" charset="0"/>
                <a:ea typeface="+mn-ea"/>
                <a:cs typeface="+mn-cs"/>
              </a:rPr>
              <a:t>Luca Grilli</a:t>
            </a:r>
          </a:p>
        </p:txBody>
      </p:sp>
      <p:sp>
        <p:nvSpPr>
          <p:cNvPr id="8" name="Segnaposto intestazione 7"/>
          <p:cNvSpPr>
            <a:spLocks noGrp="1"/>
          </p:cNvSpPr>
          <p:nvPr>
            <p:ph type="hdr" sz="quarter" idx="12"/>
          </p:nvPr>
        </p:nvSpPr>
        <p:spPr/>
        <p:txBody>
          <a:bodyPr/>
          <a:lstStyle/>
          <a:p>
            <a:pPr marL="0" marR="0" lvl="0" indent="0" algn="l" defTabSz="922808" rtl="0" eaLnBrk="0" fontAlgn="base" latinLnBrk="0" hangingPunct="0">
              <a:lnSpc>
                <a:spcPct val="100000"/>
              </a:lnSpc>
              <a:spcBef>
                <a:spcPct val="0"/>
              </a:spcBef>
              <a:spcAft>
                <a:spcPct val="0"/>
              </a:spcAft>
              <a:buClrTx/>
              <a:buSzTx/>
              <a:buFontTx/>
              <a:buNone/>
              <a:tabLst/>
              <a:defRPr/>
            </a:pPr>
            <a:r>
              <a:rPr kumimoji="0" lang="it-IT" sz="1200" b="0" i="0" u="none" strike="noStrike" kern="1200" cap="none" spc="0" normalizeH="0" baseline="0" noProof="0">
                <a:ln>
                  <a:noFill/>
                </a:ln>
                <a:solidFill>
                  <a:srgbClr val="000000"/>
                </a:solidFill>
                <a:effectLst/>
                <a:uLnTx/>
                <a:uFillTx/>
                <a:latin typeface="Times" pitchFamily="18" charset="0"/>
                <a:ea typeface="+mn-ea"/>
                <a:cs typeface="+mn-cs"/>
              </a:rPr>
              <a:t>Luca Grilli</a:t>
            </a:r>
          </a:p>
        </p:txBody>
      </p:sp>
      <p:sp>
        <p:nvSpPr>
          <p:cNvPr id="9" name="Segnaposto data 8"/>
          <p:cNvSpPr>
            <a:spLocks noGrp="1"/>
          </p:cNvSpPr>
          <p:nvPr>
            <p:ph type="dt" idx="13"/>
          </p:nvPr>
        </p:nvSpPr>
        <p:spPr/>
        <p:txBody>
          <a:bodyPr/>
          <a:lstStyle/>
          <a:p>
            <a:pPr marL="0" marR="0" lvl="0" indent="0" algn="r" defTabSz="922808"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pitchFamily="18" charset="0"/>
                <a:ea typeface="+mn-ea"/>
                <a:cs typeface="+mn-cs"/>
              </a:rPr>
              <a:t>Luca Grilli</a:t>
            </a:r>
            <a:endParaRPr kumimoji="0" lang="it-IT" sz="1200" b="0" i="0" u="none" strike="noStrike" kern="1200" cap="none" spc="0" normalizeH="0" baseline="0" noProof="0">
              <a:ln>
                <a:noFill/>
              </a:ln>
              <a:solidFill>
                <a:srgbClr val="000000"/>
              </a:solidFill>
              <a:effectLst/>
              <a:uLnTx/>
              <a:uFillTx/>
              <a:latin typeface="Times" pitchFamily="18" charset="0"/>
              <a:ea typeface="+mn-ea"/>
              <a:cs typeface="+mn-cs"/>
            </a:endParaRPr>
          </a:p>
        </p:txBody>
      </p:sp>
    </p:spTree>
    <p:extLst>
      <p:ext uri="{BB962C8B-B14F-4D97-AF65-F5344CB8AC3E}">
        <p14:creationId xmlns:p14="http://schemas.microsoft.com/office/powerpoint/2010/main" val="263537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922808" rtl="0" eaLnBrk="0" fontAlgn="base" latinLnBrk="0" hangingPunct="0">
              <a:lnSpc>
                <a:spcPct val="100000"/>
              </a:lnSpc>
              <a:spcBef>
                <a:spcPct val="0"/>
              </a:spcBef>
              <a:spcAft>
                <a:spcPct val="0"/>
              </a:spcAft>
              <a:buClrTx/>
              <a:buSzTx/>
              <a:buFontTx/>
              <a:buNone/>
              <a:tabLst/>
              <a:defRPr/>
            </a:pPr>
            <a:fld id="{D64A0D80-42F6-4D75-BB0D-2E7F9220F672}" type="slidenum">
              <a:rPr kumimoji="0" lang="it-IT" altLang="it-IT" sz="1200" b="0" i="0" u="none" strike="noStrike" kern="1200" cap="none" spc="0" normalizeH="0" baseline="0" noProof="0" smtClean="0">
                <a:ln>
                  <a:noFill/>
                </a:ln>
                <a:solidFill>
                  <a:srgbClr val="000000"/>
                </a:solidFill>
                <a:effectLst/>
                <a:uLnTx/>
                <a:uFillTx/>
                <a:latin typeface="Times" pitchFamily="18" charset="0"/>
                <a:ea typeface="+mn-ea"/>
                <a:cs typeface="+mn-cs"/>
              </a:rPr>
              <a:pPr marL="0" marR="0" lvl="0" indent="0" algn="r" defTabSz="922808" rtl="0" eaLnBrk="0" fontAlgn="base" latinLnBrk="0" hangingPunct="0">
                <a:lnSpc>
                  <a:spcPct val="100000"/>
                </a:lnSpc>
                <a:spcBef>
                  <a:spcPct val="0"/>
                </a:spcBef>
                <a:spcAft>
                  <a:spcPct val="0"/>
                </a:spcAft>
                <a:buClrTx/>
                <a:buSzTx/>
                <a:buFontTx/>
                <a:buNone/>
                <a:tabLst/>
                <a:defRPr/>
              </a:pPr>
              <a:t>6</a:t>
            </a:fld>
            <a:endParaRPr kumimoji="0" lang="it-IT" altLang="it-IT" sz="1200" b="0" i="0" u="none" strike="noStrike" kern="1200" cap="none" spc="0" normalizeH="0" baseline="0" noProof="0">
              <a:ln>
                <a:noFill/>
              </a:ln>
              <a:solidFill>
                <a:srgbClr val="000000"/>
              </a:solidFill>
              <a:effectLst/>
              <a:uLnTx/>
              <a:uFillTx/>
              <a:latin typeface="Times" pitchFamily="18" charset="0"/>
              <a:ea typeface="+mn-ea"/>
              <a:cs typeface="+mn-cs"/>
            </a:endParaRPr>
          </a:p>
        </p:txBody>
      </p:sp>
      <p:sp>
        <p:nvSpPr>
          <p:cNvPr id="7" name="Segnaposto piè di pagina 6"/>
          <p:cNvSpPr>
            <a:spLocks noGrp="1"/>
          </p:cNvSpPr>
          <p:nvPr>
            <p:ph type="ftr" sz="quarter" idx="11"/>
          </p:nvPr>
        </p:nvSpPr>
        <p:spPr/>
        <p:txBody>
          <a:bodyPr/>
          <a:lstStyle/>
          <a:p>
            <a:pPr marL="0" marR="0" lvl="0" indent="0" algn="l" defTabSz="922808" rtl="0" eaLnBrk="0" fontAlgn="base" latinLnBrk="0" hangingPunct="0">
              <a:lnSpc>
                <a:spcPct val="100000"/>
              </a:lnSpc>
              <a:spcBef>
                <a:spcPct val="0"/>
              </a:spcBef>
              <a:spcAft>
                <a:spcPct val="0"/>
              </a:spcAft>
              <a:buClrTx/>
              <a:buSzTx/>
              <a:buFontTx/>
              <a:buNone/>
              <a:tabLst/>
              <a:defRPr/>
            </a:pPr>
            <a:r>
              <a:rPr kumimoji="0" lang="it-IT" sz="1200" b="0" i="0" u="none" strike="noStrike" kern="1200" cap="none" spc="0" normalizeH="0" baseline="0" noProof="0">
                <a:ln>
                  <a:noFill/>
                </a:ln>
                <a:solidFill>
                  <a:srgbClr val="000000"/>
                </a:solidFill>
                <a:effectLst/>
                <a:uLnTx/>
                <a:uFillTx/>
                <a:latin typeface="Times" pitchFamily="18" charset="0"/>
                <a:ea typeface="+mn-ea"/>
                <a:cs typeface="+mn-cs"/>
              </a:rPr>
              <a:t>Luca Grilli</a:t>
            </a:r>
          </a:p>
        </p:txBody>
      </p:sp>
      <p:sp>
        <p:nvSpPr>
          <p:cNvPr id="8" name="Segnaposto intestazione 7"/>
          <p:cNvSpPr>
            <a:spLocks noGrp="1"/>
          </p:cNvSpPr>
          <p:nvPr>
            <p:ph type="hdr" sz="quarter" idx="12"/>
          </p:nvPr>
        </p:nvSpPr>
        <p:spPr/>
        <p:txBody>
          <a:bodyPr/>
          <a:lstStyle/>
          <a:p>
            <a:pPr marL="0" marR="0" lvl="0" indent="0" algn="l" defTabSz="922808" rtl="0" eaLnBrk="0" fontAlgn="base" latinLnBrk="0" hangingPunct="0">
              <a:lnSpc>
                <a:spcPct val="100000"/>
              </a:lnSpc>
              <a:spcBef>
                <a:spcPct val="0"/>
              </a:spcBef>
              <a:spcAft>
                <a:spcPct val="0"/>
              </a:spcAft>
              <a:buClrTx/>
              <a:buSzTx/>
              <a:buFontTx/>
              <a:buNone/>
              <a:tabLst/>
              <a:defRPr/>
            </a:pPr>
            <a:r>
              <a:rPr kumimoji="0" lang="it-IT" sz="1200" b="0" i="0" u="none" strike="noStrike" kern="1200" cap="none" spc="0" normalizeH="0" baseline="0" noProof="0">
                <a:ln>
                  <a:noFill/>
                </a:ln>
                <a:solidFill>
                  <a:srgbClr val="000000"/>
                </a:solidFill>
                <a:effectLst/>
                <a:uLnTx/>
                <a:uFillTx/>
                <a:latin typeface="Times" pitchFamily="18" charset="0"/>
                <a:ea typeface="+mn-ea"/>
                <a:cs typeface="+mn-cs"/>
              </a:rPr>
              <a:t>Luca Grilli</a:t>
            </a:r>
          </a:p>
        </p:txBody>
      </p:sp>
      <p:sp>
        <p:nvSpPr>
          <p:cNvPr id="9" name="Segnaposto data 8"/>
          <p:cNvSpPr>
            <a:spLocks noGrp="1"/>
          </p:cNvSpPr>
          <p:nvPr>
            <p:ph type="dt" idx="13"/>
          </p:nvPr>
        </p:nvSpPr>
        <p:spPr/>
        <p:txBody>
          <a:bodyPr/>
          <a:lstStyle/>
          <a:p>
            <a:pPr marL="0" marR="0" lvl="0" indent="0" algn="r" defTabSz="922808"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pitchFamily="18" charset="0"/>
                <a:ea typeface="+mn-ea"/>
                <a:cs typeface="+mn-cs"/>
              </a:rPr>
              <a:t>Luca Grilli</a:t>
            </a:r>
            <a:endParaRPr kumimoji="0" lang="it-IT" sz="1200" b="0" i="0" u="none" strike="noStrike" kern="1200" cap="none" spc="0" normalizeH="0" baseline="0" noProof="0">
              <a:ln>
                <a:noFill/>
              </a:ln>
              <a:solidFill>
                <a:srgbClr val="000000"/>
              </a:solidFill>
              <a:effectLst/>
              <a:uLnTx/>
              <a:uFillTx/>
              <a:latin typeface="Times" pitchFamily="18" charset="0"/>
              <a:ea typeface="+mn-ea"/>
              <a:cs typeface="+mn-cs"/>
            </a:endParaRPr>
          </a:p>
        </p:txBody>
      </p:sp>
    </p:spTree>
    <p:extLst>
      <p:ext uri="{BB962C8B-B14F-4D97-AF65-F5344CB8AC3E}">
        <p14:creationId xmlns:p14="http://schemas.microsoft.com/office/powerpoint/2010/main" val="2149414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922808" rtl="0" eaLnBrk="0" fontAlgn="base" latinLnBrk="0" hangingPunct="0">
              <a:lnSpc>
                <a:spcPct val="100000"/>
              </a:lnSpc>
              <a:spcBef>
                <a:spcPct val="0"/>
              </a:spcBef>
              <a:spcAft>
                <a:spcPct val="0"/>
              </a:spcAft>
              <a:buClrTx/>
              <a:buSzTx/>
              <a:buFontTx/>
              <a:buNone/>
              <a:tabLst/>
              <a:defRPr/>
            </a:pPr>
            <a:fld id="{D64A0D80-42F6-4D75-BB0D-2E7F9220F672}" type="slidenum">
              <a:rPr kumimoji="0" lang="it-IT" altLang="it-IT" sz="1200" b="0" i="0" u="none" strike="noStrike" kern="1200" cap="none" spc="0" normalizeH="0" baseline="0" noProof="0" smtClean="0">
                <a:ln>
                  <a:noFill/>
                </a:ln>
                <a:solidFill>
                  <a:srgbClr val="000000"/>
                </a:solidFill>
                <a:effectLst/>
                <a:uLnTx/>
                <a:uFillTx/>
                <a:latin typeface="Times" pitchFamily="18" charset="0"/>
                <a:ea typeface="+mn-ea"/>
                <a:cs typeface="+mn-cs"/>
              </a:rPr>
              <a:pPr marL="0" marR="0" lvl="0" indent="0" algn="r" defTabSz="922808" rtl="0" eaLnBrk="0" fontAlgn="base" latinLnBrk="0" hangingPunct="0">
                <a:lnSpc>
                  <a:spcPct val="100000"/>
                </a:lnSpc>
                <a:spcBef>
                  <a:spcPct val="0"/>
                </a:spcBef>
                <a:spcAft>
                  <a:spcPct val="0"/>
                </a:spcAft>
                <a:buClrTx/>
                <a:buSzTx/>
                <a:buFontTx/>
                <a:buNone/>
                <a:tabLst/>
                <a:defRPr/>
              </a:pPr>
              <a:t>7</a:t>
            </a:fld>
            <a:endParaRPr kumimoji="0" lang="it-IT" altLang="it-IT" sz="1200" b="0" i="0" u="none" strike="noStrike" kern="1200" cap="none" spc="0" normalizeH="0" baseline="0" noProof="0">
              <a:ln>
                <a:noFill/>
              </a:ln>
              <a:solidFill>
                <a:srgbClr val="000000"/>
              </a:solidFill>
              <a:effectLst/>
              <a:uLnTx/>
              <a:uFillTx/>
              <a:latin typeface="Times" pitchFamily="18" charset="0"/>
              <a:ea typeface="+mn-ea"/>
              <a:cs typeface="+mn-cs"/>
            </a:endParaRPr>
          </a:p>
        </p:txBody>
      </p:sp>
      <p:sp>
        <p:nvSpPr>
          <p:cNvPr id="7" name="Segnaposto piè di pagina 6"/>
          <p:cNvSpPr>
            <a:spLocks noGrp="1"/>
          </p:cNvSpPr>
          <p:nvPr>
            <p:ph type="ftr" sz="quarter" idx="11"/>
          </p:nvPr>
        </p:nvSpPr>
        <p:spPr/>
        <p:txBody>
          <a:bodyPr/>
          <a:lstStyle/>
          <a:p>
            <a:pPr marL="0" marR="0" lvl="0" indent="0" algn="l" defTabSz="922808" rtl="0" eaLnBrk="0" fontAlgn="base" latinLnBrk="0" hangingPunct="0">
              <a:lnSpc>
                <a:spcPct val="100000"/>
              </a:lnSpc>
              <a:spcBef>
                <a:spcPct val="0"/>
              </a:spcBef>
              <a:spcAft>
                <a:spcPct val="0"/>
              </a:spcAft>
              <a:buClrTx/>
              <a:buSzTx/>
              <a:buFontTx/>
              <a:buNone/>
              <a:tabLst/>
              <a:defRPr/>
            </a:pPr>
            <a:r>
              <a:rPr kumimoji="0" lang="it-IT" sz="1200" b="0" i="0" u="none" strike="noStrike" kern="1200" cap="none" spc="0" normalizeH="0" baseline="0" noProof="0">
                <a:ln>
                  <a:noFill/>
                </a:ln>
                <a:solidFill>
                  <a:srgbClr val="000000"/>
                </a:solidFill>
                <a:effectLst/>
                <a:uLnTx/>
                <a:uFillTx/>
                <a:latin typeface="Times" pitchFamily="18" charset="0"/>
                <a:ea typeface="+mn-ea"/>
                <a:cs typeface="+mn-cs"/>
              </a:rPr>
              <a:t>Luca Grilli</a:t>
            </a:r>
          </a:p>
        </p:txBody>
      </p:sp>
      <p:sp>
        <p:nvSpPr>
          <p:cNvPr id="8" name="Segnaposto intestazione 7"/>
          <p:cNvSpPr>
            <a:spLocks noGrp="1"/>
          </p:cNvSpPr>
          <p:nvPr>
            <p:ph type="hdr" sz="quarter" idx="12"/>
          </p:nvPr>
        </p:nvSpPr>
        <p:spPr/>
        <p:txBody>
          <a:bodyPr/>
          <a:lstStyle/>
          <a:p>
            <a:pPr marL="0" marR="0" lvl="0" indent="0" algn="l" defTabSz="922808" rtl="0" eaLnBrk="0" fontAlgn="base" latinLnBrk="0" hangingPunct="0">
              <a:lnSpc>
                <a:spcPct val="100000"/>
              </a:lnSpc>
              <a:spcBef>
                <a:spcPct val="0"/>
              </a:spcBef>
              <a:spcAft>
                <a:spcPct val="0"/>
              </a:spcAft>
              <a:buClrTx/>
              <a:buSzTx/>
              <a:buFontTx/>
              <a:buNone/>
              <a:tabLst/>
              <a:defRPr/>
            </a:pPr>
            <a:r>
              <a:rPr kumimoji="0" lang="it-IT" sz="1200" b="0" i="0" u="none" strike="noStrike" kern="1200" cap="none" spc="0" normalizeH="0" baseline="0" noProof="0">
                <a:ln>
                  <a:noFill/>
                </a:ln>
                <a:solidFill>
                  <a:srgbClr val="000000"/>
                </a:solidFill>
                <a:effectLst/>
                <a:uLnTx/>
                <a:uFillTx/>
                <a:latin typeface="Times" pitchFamily="18" charset="0"/>
                <a:ea typeface="+mn-ea"/>
                <a:cs typeface="+mn-cs"/>
              </a:rPr>
              <a:t>Luca Grilli</a:t>
            </a:r>
          </a:p>
        </p:txBody>
      </p:sp>
      <p:sp>
        <p:nvSpPr>
          <p:cNvPr id="9" name="Segnaposto data 8"/>
          <p:cNvSpPr>
            <a:spLocks noGrp="1"/>
          </p:cNvSpPr>
          <p:nvPr>
            <p:ph type="dt" idx="13"/>
          </p:nvPr>
        </p:nvSpPr>
        <p:spPr/>
        <p:txBody>
          <a:bodyPr/>
          <a:lstStyle/>
          <a:p>
            <a:pPr marL="0" marR="0" lvl="0" indent="0" algn="r" defTabSz="922808"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Times" pitchFamily="18" charset="0"/>
                <a:ea typeface="+mn-ea"/>
                <a:cs typeface="+mn-cs"/>
              </a:rPr>
              <a:t>Luca Grilli</a:t>
            </a:r>
            <a:endParaRPr kumimoji="0" lang="it-IT" sz="1200" b="0" i="0" u="none" strike="noStrike" kern="1200" cap="none" spc="0" normalizeH="0" baseline="0" noProof="0">
              <a:ln>
                <a:noFill/>
              </a:ln>
              <a:solidFill>
                <a:srgbClr val="000000"/>
              </a:solidFill>
              <a:effectLst/>
              <a:uLnTx/>
              <a:uFillTx/>
              <a:latin typeface="Times" pitchFamily="18" charset="0"/>
              <a:ea typeface="+mn-ea"/>
              <a:cs typeface="+mn-cs"/>
            </a:endParaRPr>
          </a:p>
        </p:txBody>
      </p:sp>
    </p:spTree>
    <p:extLst>
      <p:ext uri="{BB962C8B-B14F-4D97-AF65-F5344CB8AC3E}">
        <p14:creationId xmlns:p14="http://schemas.microsoft.com/office/powerpoint/2010/main" val="1416624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r>
              <a:rPr lang="en-US"/>
              <a:t>Luca Grilli</a:t>
            </a:r>
          </a:p>
        </p:txBody>
      </p:sp>
      <p:sp>
        <p:nvSpPr>
          <p:cNvPr id="5" name="Segnaposto numero diapositiva 4"/>
          <p:cNvSpPr>
            <a:spLocks noGrp="1"/>
          </p:cNvSpPr>
          <p:nvPr>
            <p:ph type="sldNum" sz="quarter" idx="11"/>
          </p:nvPr>
        </p:nvSpPr>
        <p:spPr/>
        <p:txBody>
          <a:bodyPr/>
          <a:lstStyle/>
          <a:p>
            <a:fld id="{82C5D320-FFDD-49B4-BC02-E973E06D390D}" type="slidenum">
              <a:rPr lang="en-US" smtClean="0"/>
              <a:pPr/>
              <a:t>9</a:t>
            </a:fld>
            <a:endParaRPr lang="en-US"/>
          </a:p>
        </p:txBody>
      </p:sp>
      <p:sp>
        <p:nvSpPr>
          <p:cNvPr id="8" name="Segnaposto piè di pagina 7"/>
          <p:cNvSpPr>
            <a:spLocks noGrp="1"/>
          </p:cNvSpPr>
          <p:nvPr>
            <p:ph type="ftr" sz="quarter" idx="12"/>
          </p:nvPr>
        </p:nvSpPr>
        <p:spPr/>
        <p:txBody>
          <a:bodyPr/>
          <a:lstStyle/>
          <a:p>
            <a:pPr>
              <a:defRPr/>
            </a:pPr>
            <a:r>
              <a:rPr lang="it-IT"/>
              <a:t>Luca Grilli</a:t>
            </a:r>
          </a:p>
        </p:txBody>
      </p:sp>
      <p:sp>
        <p:nvSpPr>
          <p:cNvPr id="9" name="Segnaposto intestazione 8"/>
          <p:cNvSpPr>
            <a:spLocks noGrp="1"/>
          </p:cNvSpPr>
          <p:nvPr>
            <p:ph type="hdr" sz="quarter" idx="13"/>
          </p:nvPr>
        </p:nvSpPr>
        <p:spPr/>
        <p:txBody>
          <a:bodyPr/>
          <a:lstStyle/>
          <a:p>
            <a:pPr>
              <a:defRPr/>
            </a:pPr>
            <a:r>
              <a:rPr lang="it-IT"/>
              <a:t>Luca Grilli</a:t>
            </a:r>
          </a:p>
        </p:txBody>
      </p:sp>
    </p:spTree>
    <p:extLst>
      <p:ext uri="{BB962C8B-B14F-4D97-AF65-F5344CB8AC3E}">
        <p14:creationId xmlns:p14="http://schemas.microsoft.com/office/powerpoint/2010/main" val="4093776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r>
              <a:rPr lang="en-US"/>
              <a:t>Luca Grilli</a:t>
            </a:r>
          </a:p>
        </p:txBody>
      </p:sp>
      <p:sp>
        <p:nvSpPr>
          <p:cNvPr id="5" name="Segnaposto numero diapositiva 4"/>
          <p:cNvSpPr>
            <a:spLocks noGrp="1"/>
          </p:cNvSpPr>
          <p:nvPr>
            <p:ph type="sldNum" sz="quarter" idx="11"/>
          </p:nvPr>
        </p:nvSpPr>
        <p:spPr/>
        <p:txBody>
          <a:bodyPr/>
          <a:lstStyle/>
          <a:p>
            <a:fld id="{82C5D320-FFDD-49B4-BC02-E973E06D390D}" type="slidenum">
              <a:rPr lang="en-US" smtClean="0"/>
              <a:pPr/>
              <a:t>16</a:t>
            </a:fld>
            <a:endParaRPr lang="en-US"/>
          </a:p>
        </p:txBody>
      </p:sp>
      <p:sp>
        <p:nvSpPr>
          <p:cNvPr id="8" name="Segnaposto piè di pagina 7"/>
          <p:cNvSpPr>
            <a:spLocks noGrp="1"/>
          </p:cNvSpPr>
          <p:nvPr>
            <p:ph type="ftr" sz="quarter" idx="12"/>
          </p:nvPr>
        </p:nvSpPr>
        <p:spPr/>
        <p:txBody>
          <a:bodyPr/>
          <a:lstStyle/>
          <a:p>
            <a:pPr>
              <a:defRPr/>
            </a:pPr>
            <a:r>
              <a:rPr lang="it-IT"/>
              <a:t>Luca Grilli</a:t>
            </a:r>
          </a:p>
        </p:txBody>
      </p:sp>
      <p:sp>
        <p:nvSpPr>
          <p:cNvPr id="9" name="Segnaposto intestazione 8"/>
          <p:cNvSpPr>
            <a:spLocks noGrp="1"/>
          </p:cNvSpPr>
          <p:nvPr>
            <p:ph type="hdr" sz="quarter" idx="13"/>
          </p:nvPr>
        </p:nvSpPr>
        <p:spPr/>
        <p:txBody>
          <a:bodyPr/>
          <a:lstStyle/>
          <a:p>
            <a:pPr>
              <a:defRPr/>
            </a:pPr>
            <a:r>
              <a:rPr lang="it-IT"/>
              <a:t>Luca Grilli</a:t>
            </a:r>
          </a:p>
        </p:txBody>
      </p:sp>
    </p:spTree>
    <p:extLst>
      <p:ext uri="{BB962C8B-B14F-4D97-AF65-F5344CB8AC3E}">
        <p14:creationId xmlns:p14="http://schemas.microsoft.com/office/powerpoint/2010/main" val="4006355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spcBef>
                <a:spcPct val="20000"/>
              </a:spcBef>
              <a:defRPr/>
            </a:pPr>
            <a:endParaRPr lang="it-IT" alt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fld id="{7C2C661B-4161-4558-8D4B-752FA57941C4}" type="slidenum">
              <a:rPr lang="it-IT" altLang="it-IT"/>
              <a:pPr/>
              <a:t>‹N›</a:t>
            </a:fld>
            <a:endParaRPr lang="it-IT" alt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fld id="{C6DCA276-6076-49B1-B22A-ED045152617B}" type="slidenum">
              <a:rPr lang="it-IT" altLang="it-IT"/>
              <a:pPr/>
              <a:t>‹N›</a:t>
            </a:fld>
            <a:endParaRPr lang="it-IT" alt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tabella 2"/>
          <p:cNvSpPr>
            <a:spLocks noGrp="1"/>
          </p:cNvSpPr>
          <p:nvPr>
            <p:ph type="tbl" idx="1"/>
          </p:nvPr>
        </p:nvSpPr>
        <p:spPr>
          <a:xfrm>
            <a:off x="719138" y="1066800"/>
            <a:ext cx="8229600" cy="4953000"/>
          </a:xfrm>
        </p:spPr>
        <p:txBody>
          <a:bodyPr/>
          <a:lstStyle/>
          <a:p>
            <a:pPr lvl="0"/>
            <a:endParaRPr lang="it-IT" noProof="0"/>
          </a:p>
        </p:txBody>
      </p:sp>
      <p:sp>
        <p:nvSpPr>
          <p:cNvPr id="4" name="Rectangle 68"/>
          <p:cNvSpPr>
            <a:spLocks noGrp="1" noChangeArrowheads="1"/>
          </p:cNvSpPr>
          <p:nvPr>
            <p:ph type="sldNum" sz="quarter" idx="10"/>
          </p:nvPr>
        </p:nvSpPr>
        <p:spPr>
          <a:ln/>
        </p:spPr>
        <p:txBody>
          <a:bodyPr/>
          <a:lstStyle>
            <a:lvl1pPr>
              <a:defRPr/>
            </a:lvl1pPr>
          </a:lstStyle>
          <a:p>
            <a:fld id="{901F3E96-AD86-4171-B025-DD0BB64FE56A}" type="slidenum">
              <a:rPr lang="it-IT" altLang="it-IT"/>
              <a:pPr/>
              <a:t>‹N›</a:t>
            </a:fld>
            <a:endParaRPr lang="it-IT" alt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grafico 2"/>
          <p:cNvSpPr>
            <a:spLocks noGrp="1"/>
          </p:cNvSpPr>
          <p:nvPr>
            <p:ph type="chart" idx="1"/>
          </p:nvPr>
        </p:nvSpPr>
        <p:spPr>
          <a:xfrm>
            <a:off x="719138" y="1066800"/>
            <a:ext cx="8229600" cy="4953000"/>
          </a:xfrm>
        </p:spPr>
        <p:txBody>
          <a:bodyPr/>
          <a:lstStyle/>
          <a:p>
            <a:pPr lvl="0"/>
            <a:endParaRPr lang="it-IT" noProof="0"/>
          </a:p>
        </p:txBody>
      </p:sp>
      <p:sp>
        <p:nvSpPr>
          <p:cNvPr id="4" name="Rectangle 68"/>
          <p:cNvSpPr>
            <a:spLocks noGrp="1" noChangeArrowheads="1"/>
          </p:cNvSpPr>
          <p:nvPr>
            <p:ph type="sldNum" sz="quarter" idx="10"/>
          </p:nvPr>
        </p:nvSpPr>
        <p:spPr>
          <a:ln/>
        </p:spPr>
        <p:txBody>
          <a:bodyPr/>
          <a:lstStyle>
            <a:lvl1pPr>
              <a:defRPr/>
            </a:lvl1pPr>
          </a:lstStyle>
          <a:p>
            <a:fld id="{8B218ADC-57FC-4068-9C0A-37CDB3233123}" type="slidenum">
              <a:rPr lang="it-IT" altLang="it-IT"/>
              <a:pPr/>
              <a:t>‹N›</a:t>
            </a:fld>
            <a:endParaRPr lang="it-IT" altLang="it-I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extLst>
      <p:ext uri="{BB962C8B-B14F-4D97-AF65-F5344CB8AC3E}">
        <p14:creationId xmlns:p14="http://schemas.microsoft.com/office/powerpoint/2010/main" val="464196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extLst>
      <p:ext uri="{BB962C8B-B14F-4D97-AF65-F5344CB8AC3E}">
        <p14:creationId xmlns:p14="http://schemas.microsoft.com/office/powerpoint/2010/main" val="1464115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extLst>
      <p:ext uri="{BB962C8B-B14F-4D97-AF65-F5344CB8AC3E}">
        <p14:creationId xmlns:p14="http://schemas.microsoft.com/office/powerpoint/2010/main" val="4048410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extLst>
      <p:ext uri="{BB962C8B-B14F-4D97-AF65-F5344CB8AC3E}">
        <p14:creationId xmlns:p14="http://schemas.microsoft.com/office/powerpoint/2010/main" val="2093430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extLst>
      <p:ext uri="{BB962C8B-B14F-4D97-AF65-F5344CB8AC3E}">
        <p14:creationId xmlns:p14="http://schemas.microsoft.com/office/powerpoint/2010/main" val="3475436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extLst>
      <p:ext uri="{BB962C8B-B14F-4D97-AF65-F5344CB8AC3E}">
        <p14:creationId xmlns:p14="http://schemas.microsoft.com/office/powerpoint/2010/main" val="178666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fld id="{AB6E42D1-1F96-4B60-959F-C18AFD4271E7}" type="slidenum">
              <a:rPr lang="it-IT" altLang="it-IT"/>
              <a:pPr/>
              <a:t>‹N›</a:t>
            </a:fld>
            <a:endParaRPr lang="it-IT" altLang="it-I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extLst>
      <p:ext uri="{BB962C8B-B14F-4D97-AF65-F5344CB8AC3E}">
        <p14:creationId xmlns:p14="http://schemas.microsoft.com/office/powerpoint/2010/main" val="195197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extLst>
      <p:ext uri="{BB962C8B-B14F-4D97-AF65-F5344CB8AC3E}">
        <p14:creationId xmlns:p14="http://schemas.microsoft.com/office/powerpoint/2010/main" val="31875198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extLst>
      <p:ext uri="{BB962C8B-B14F-4D97-AF65-F5344CB8AC3E}">
        <p14:creationId xmlns:p14="http://schemas.microsoft.com/office/powerpoint/2010/main" val="1739892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extLst>
      <p:ext uri="{BB962C8B-B14F-4D97-AF65-F5344CB8AC3E}">
        <p14:creationId xmlns:p14="http://schemas.microsoft.com/office/powerpoint/2010/main" val="2615433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extLst>
      <p:ext uri="{BB962C8B-B14F-4D97-AF65-F5344CB8AC3E}">
        <p14:creationId xmlns:p14="http://schemas.microsoft.com/office/powerpoint/2010/main" val="2248099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tabella 2"/>
          <p:cNvSpPr>
            <a:spLocks noGrp="1"/>
          </p:cNvSpPr>
          <p:nvPr>
            <p:ph type="tbl" idx="1"/>
          </p:nvPr>
        </p:nvSpPr>
        <p:spPr>
          <a:xfrm>
            <a:off x="719138" y="1066800"/>
            <a:ext cx="8229600" cy="4953000"/>
          </a:xfrm>
        </p:spPr>
        <p:txBody>
          <a:bodyPr/>
          <a:lstStyle/>
          <a:p>
            <a:pPr lvl="0"/>
            <a:r>
              <a:rPr lang="it-IT" noProof="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extLst>
      <p:ext uri="{BB962C8B-B14F-4D97-AF65-F5344CB8AC3E}">
        <p14:creationId xmlns:p14="http://schemas.microsoft.com/office/powerpoint/2010/main" val="1266679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grafico 2"/>
          <p:cNvSpPr>
            <a:spLocks noGrp="1"/>
          </p:cNvSpPr>
          <p:nvPr>
            <p:ph type="chart" idx="1"/>
          </p:nvPr>
        </p:nvSpPr>
        <p:spPr>
          <a:xfrm>
            <a:off x="719138" y="1066800"/>
            <a:ext cx="8229600" cy="4953000"/>
          </a:xfrm>
        </p:spPr>
        <p:txBody>
          <a:bodyPr/>
          <a:lstStyle/>
          <a:p>
            <a:pPr lvl="0"/>
            <a:r>
              <a:rPr lang="it-IT" noProof="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extLst>
      <p:ext uri="{BB962C8B-B14F-4D97-AF65-F5344CB8AC3E}">
        <p14:creationId xmlns:p14="http://schemas.microsoft.com/office/powerpoint/2010/main" val="139181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fld id="{4EBE7EA0-BBC9-4E73-96FF-BCB535F96A69}" type="slidenum">
              <a:rPr lang="it-IT" altLang="it-IT"/>
              <a:pPr/>
              <a:t>‹N›</a:t>
            </a:fld>
            <a:endParaRPr lang="it-IT" alt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8"/>
          <p:cNvSpPr>
            <a:spLocks noGrp="1" noChangeArrowheads="1"/>
          </p:cNvSpPr>
          <p:nvPr>
            <p:ph type="sldNum" sz="quarter" idx="10"/>
          </p:nvPr>
        </p:nvSpPr>
        <p:spPr>
          <a:ln/>
        </p:spPr>
        <p:txBody>
          <a:bodyPr/>
          <a:lstStyle>
            <a:lvl1pPr>
              <a:defRPr/>
            </a:lvl1pPr>
          </a:lstStyle>
          <a:p>
            <a:fld id="{8F89ADD2-0345-4E07-ABC5-1B54ACEACDC1}" type="slidenum">
              <a:rPr lang="it-IT" altLang="it-IT"/>
              <a:pPr/>
              <a:t>‹N›</a:t>
            </a:fld>
            <a:endParaRPr lang="it-IT" alt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8"/>
          <p:cNvSpPr>
            <a:spLocks noGrp="1" noChangeArrowheads="1"/>
          </p:cNvSpPr>
          <p:nvPr>
            <p:ph type="sldNum" sz="quarter" idx="10"/>
          </p:nvPr>
        </p:nvSpPr>
        <p:spPr>
          <a:ln/>
        </p:spPr>
        <p:txBody>
          <a:bodyPr/>
          <a:lstStyle>
            <a:lvl1pPr>
              <a:defRPr/>
            </a:lvl1pPr>
          </a:lstStyle>
          <a:p>
            <a:fld id="{BB25E264-580A-47AA-A18F-3B07B3AC89CF}" type="slidenum">
              <a:rPr lang="it-IT" altLang="it-IT"/>
              <a:pPr/>
              <a:t>‹N›</a:t>
            </a:fld>
            <a:endParaRPr lang="it-IT" alt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68"/>
          <p:cNvSpPr>
            <a:spLocks noGrp="1" noChangeArrowheads="1"/>
          </p:cNvSpPr>
          <p:nvPr>
            <p:ph type="sldNum" sz="quarter" idx="10"/>
          </p:nvPr>
        </p:nvSpPr>
        <p:spPr>
          <a:ln/>
        </p:spPr>
        <p:txBody>
          <a:bodyPr/>
          <a:lstStyle>
            <a:lvl1pPr>
              <a:defRPr/>
            </a:lvl1pPr>
          </a:lstStyle>
          <a:p>
            <a:fld id="{2971AAD6-F76D-4DAD-91BB-75B6D304480F}" type="slidenum">
              <a:rPr lang="it-IT" altLang="it-IT"/>
              <a:pPr/>
              <a:t>‹N›</a:t>
            </a:fld>
            <a:endParaRPr lang="it-IT" alt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746F6409-02AC-4E60-A727-FDFA790F77FA}" type="slidenum">
              <a:rPr lang="it-IT" altLang="it-IT"/>
              <a:pPr/>
              <a:t>‹N›</a:t>
            </a:fld>
            <a:endParaRPr lang="it-IT" alt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fld id="{A7315937-CD10-4F92-A272-F6384C48E2BE}" type="slidenum">
              <a:rPr lang="it-IT" altLang="it-IT"/>
              <a:pPr/>
              <a:t>‹N›</a:t>
            </a:fld>
            <a:endParaRPr lang="it-IT" alt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fld id="{35F299E5-62DC-4758-85A9-0F01FBE64C00}" type="slidenum">
              <a:rPr lang="it-IT" altLang="it-IT"/>
              <a:pPr/>
              <a:t>‹N›</a:t>
            </a:fld>
            <a:endParaRPr lang="it-IT" alt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userDrawn="1"/>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ltLang="it-IT"/>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ltLang="it-IT"/>
              <a:t>Fare clic per modificare il testo</a:t>
            </a:r>
          </a:p>
          <a:p>
            <a:pPr lvl="1"/>
            <a:r>
              <a:rPr lang="it-IT" altLang="it-IT"/>
              <a:t>Testo</a:t>
            </a:r>
          </a:p>
          <a:p>
            <a:pPr lvl="2"/>
            <a:r>
              <a:rPr lang="it-IT" altLang="it-IT"/>
              <a:t>Testo</a:t>
            </a:r>
          </a:p>
          <a:p>
            <a:pPr lvl="3"/>
            <a:r>
              <a:rPr lang="it-IT" altLang="it-IT"/>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spcBef>
                <a:spcPct val="20000"/>
              </a:spcBef>
              <a:defRPr sz="1600">
                <a:solidFill>
                  <a:srgbClr val="FF9900"/>
                </a:solidFill>
              </a:defRPr>
            </a:lvl1pPr>
          </a:lstStyle>
          <a:p>
            <a:fld id="{6F7BAEED-3818-4382-A97E-C87976975F55}" type="slidenum">
              <a:rPr lang="it-IT" altLang="it-IT"/>
              <a:pPr/>
              <a:t>‹N›</a:t>
            </a:fld>
            <a:endParaRPr lang="it-IT" altLang="it-IT"/>
          </a:p>
        </p:txBody>
      </p:sp>
      <p:pic>
        <p:nvPicPr>
          <p:cNvPr id="1030" name="Picture 74" descr="powerpoint1_sec"/>
          <p:cNvPicPr>
            <a:picLocks noChangeAspect="1" noChangeArrowheads="1"/>
          </p:cNvPicPr>
          <p:nvPr userDrawn="1"/>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31" name="Text Box 71"/>
          <p:cNvSpPr txBox="1">
            <a:spLocks noChangeArrowheads="1"/>
          </p:cNvSpPr>
          <p:nvPr userDrawn="1"/>
        </p:nvSpPr>
        <p:spPr bwMode="auto">
          <a:xfrm>
            <a:off x="228600" y="6569075"/>
            <a:ext cx="4495800" cy="274638"/>
          </a:xfrm>
          <a:prstGeom prst="rect">
            <a:avLst/>
          </a:prstGeom>
          <a:noFill/>
          <a:ln>
            <a:noFill/>
          </a:ln>
        </p:spPr>
        <p:txBody>
          <a:bodyPr>
            <a:spAutoFit/>
          </a:bodyP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lgn="r">
              <a:spcBef>
                <a:spcPct val="50000"/>
              </a:spcBef>
              <a:defRPr/>
            </a:pPr>
            <a:endParaRPr lang="it-IT" altLang="it-IT" sz="1200">
              <a:solidFill>
                <a:srgbClr val="003F6E"/>
              </a:solidFill>
            </a:endParaRPr>
          </a:p>
        </p:txBody>
      </p:sp>
      <p:sp>
        <p:nvSpPr>
          <p:cNvPr id="1032" name="Text Box 79"/>
          <p:cNvSpPr txBox="1">
            <a:spLocks noChangeArrowheads="1"/>
          </p:cNvSpPr>
          <p:nvPr userDrawn="1"/>
        </p:nvSpPr>
        <p:spPr bwMode="auto">
          <a:xfrm>
            <a:off x="2771775" y="6637338"/>
            <a:ext cx="1881188" cy="182562"/>
          </a:xfrm>
          <a:prstGeom prst="rect">
            <a:avLst/>
          </a:prstGeom>
          <a:noFill/>
          <a:ln>
            <a:noFill/>
          </a:ln>
        </p:spPr>
        <p:txBody>
          <a:bodyPr lIns="0" tIns="0" rIns="0" bIns="0">
            <a:spAutoFit/>
          </a:bodyP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lgn="r">
              <a:spcBef>
                <a:spcPct val="50000"/>
              </a:spcBef>
              <a:defRPr/>
            </a:pPr>
            <a:r>
              <a:rPr lang="en-GB" altLang="it-IT" sz="1200">
                <a:solidFill>
                  <a:srgbClr val="004D82"/>
                </a:solidFill>
              </a:rPr>
              <a:t>Cristina Rossi Lamastra</a:t>
            </a:r>
          </a:p>
        </p:txBody>
      </p:sp>
    </p:spTree>
  </p:cSld>
  <p:clrMap bg1="lt1" tx1="dk1" bg2="lt2" tx2="dk2" accent1="accent1" accent2="accent2" accent3="accent3" accent4="accent4" accent5="accent5" accent6="accent6" hlink="hlink" folHlink="folHlink"/>
  <p:sldLayoutIdLst>
    <p:sldLayoutId id="2147483969"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Lst>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Fare clic per modificare il testo</a:t>
            </a:r>
          </a:p>
          <a:p>
            <a:pPr lvl="1"/>
            <a:r>
              <a:rPr lang="it-IT"/>
              <a:t>Testo</a:t>
            </a:r>
          </a:p>
          <a:p>
            <a:pPr lvl="2"/>
            <a:r>
              <a:rPr lang="it-IT"/>
              <a:t>Testo</a:t>
            </a:r>
          </a:p>
          <a:p>
            <a:pPr lvl="3"/>
            <a:r>
              <a:rPr lang="it-IT"/>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extLst>
      <p:ext uri="{BB962C8B-B14F-4D97-AF65-F5344CB8AC3E}">
        <p14:creationId xmlns:p14="http://schemas.microsoft.com/office/powerpoint/2010/main" val="1677324972"/>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orms.office.com/Pages/ResponsePage.aspx?id=K3EXCvNtXUKAjjCd8ope6y92ZpYF6zJJvGLfc0oV_kFUNTg2Mkw1SzVHWTQ4NDZJTlNWT1IyQ1BBSC4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7B_C529033C.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7"/>
          <p:cNvSpPr>
            <a:spLocks noChangeArrowheads="1"/>
          </p:cNvSpPr>
          <p:nvPr/>
        </p:nvSpPr>
        <p:spPr bwMode="auto">
          <a:xfrm>
            <a:off x="1403648" y="4847093"/>
            <a:ext cx="7053263" cy="1107996"/>
          </a:xfrm>
          <a:prstGeom prst="rect">
            <a:avLst/>
          </a:prstGeom>
          <a:noFill/>
          <a:ln w="9525">
            <a:noFill/>
            <a:miter lim="800000"/>
            <a:headEnd/>
            <a:tailEnd/>
          </a:ln>
        </p:spPr>
        <p:txBody>
          <a:bodyPr lIns="0" tIns="0" rIns="0" bIns="0" anchor="ctr">
            <a:spAutoFit/>
          </a:bodyPr>
          <a:lstStyle/>
          <a:p>
            <a:pPr eaLnBrk="1" hangingPunct="1"/>
            <a:r>
              <a:rPr lang="it-IT" altLang="it-IT" sz="2400" dirty="0">
                <a:solidFill>
                  <a:srgbClr val="004C80"/>
                </a:solidFill>
              </a:rPr>
              <a:t>BUSINESS &amp; INDUSTRIAL ECONOMICS:</a:t>
            </a:r>
          </a:p>
          <a:p>
            <a:pPr eaLnBrk="1" hangingPunct="1"/>
            <a:r>
              <a:rPr lang="en-GB" altLang="it-IT" sz="2400">
                <a:solidFill>
                  <a:srgbClr val="004C80"/>
                </a:solidFill>
              </a:rPr>
              <a:t>Exam </a:t>
            </a:r>
            <a:r>
              <a:rPr lang="en-GB" altLang="it-IT" sz="2400" smtClean="0">
                <a:solidFill>
                  <a:srgbClr val="004C80"/>
                </a:solidFill>
              </a:rPr>
              <a:t>information</a:t>
            </a:r>
            <a:endParaRPr lang="en-GB" altLang="it-IT" sz="2400" dirty="0">
              <a:solidFill>
                <a:srgbClr val="004C80"/>
              </a:solidFill>
            </a:endParaRPr>
          </a:p>
          <a:p>
            <a:pPr eaLnBrk="1" hangingPunct="1"/>
            <a:endParaRPr lang="en-GB" altLang="it-IT" sz="2400" dirty="0">
              <a:solidFill>
                <a:srgbClr val="004C80"/>
              </a:solidFill>
            </a:endParaRPr>
          </a:p>
        </p:txBody>
      </p:sp>
      <p:sp>
        <p:nvSpPr>
          <p:cNvPr id="2" name="Rettangolo 1"/>
          <p:cNvSpPr/>
          <p:nvPr/>
        </p:nvSpPr>
        <p:spPr bwMode="auto">
          <a:xfrm>
            <a:off x="6542505" y="5157192"/>
            <a:ext cx="45719" cy="45719"/>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it-IT" sz="4000" b="1"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733182" cy="838200"/>
          </a:xfrm>
        </p:spPr>
        <p:txBody>
          <a:bodyPr/>
          <a:lstStyle/>
          <a:p>
            <a:r>
              <a:rPr lang="en-US" dirty="0"/>
              <a:t>Main messages on how to answer to a GQ </a:t>
            </a:r>
            <a:r>
              <a:rPr lang="en-US" dirty="0" smtClean="0"/>
              <a:t>(question 11 </a:t>
            </a:r>
            <a:r>
              <a:rPr lang="en-US" dirty="0"/>
              <a:t>of the MS Forms exam)</a:t>
            </a:r>
          </a:p>
        </p:txBody>
      </p:sp>
      <p:sp>
        <p:nvSpPr>
          <p:cNvPr id="3" name="Segnaposto contenuto 2"/>
          <p:cNvSpPr>
            <a:spLocks noGrp="1"/>
          </p:cNvSpPr>
          <p:nvPr>
            <p:ph idx="1"/>
          </p:nvPr>
        </p:nvSpPr>
        <p:spPr>
          <a:xfrm>
            <a:off x="0" y="1052736"/>
            <a:ext cx="9144000" cy="5068366"/>
          </a:xfrm>
        </p:spPr>
        <p:txBody>
          <a:bodyPr/>
          <a:lstStyle/>
          <a:p>
            <a:r>
              <a:rPr lang="en-US" dirty="0" smtClean="0"/>
              <a:t>Please address the topic you </a:t>
            </a:r>
            <a:r>
              <a:rPr lang="en-US" dirty="0"/>
              <a:t>are asked to </a:t>
            </a:r>
            <a:r>
              <a:rPr lang="en-US" dirty="0" smtClean="0"/>
              <a:t>address. </a:t>
            </a:r>
          </a:p>
          <a:p>
            <a:r>
              <a:rPr lang="en-US" dirty="0" smtClean="0"/>
              <a:t>Write an homogenous answer, elaborating in a reasoned way the </a:t>
            </a:r>
            <a:r>
              <a:rPr lang="en-GB" b="1" dirty="0" smtClean="0"/>
              <a:t>relevant </a:t>
            </a:r>
            <a:r>
              <a:rPr lang="en-GB" b="1" dirty="0"/>
              <a:t>contents from the </a:t>
            </a:r>
            <a:r>
              <a:rPr lang="en-GB" b="1" dirty="0" smtClean="0"/>
              <a:t>BIE course. </a:t>
            </a:r>
            <a:r>
              <a:rPr lang="en-US" dirty="0" smtClean="0"/>
              <a:t>Answers </a:t>
            </a:r>
            <a:r>
              <a:rPr lang="en-US" dirty="0"/>
              <a:t>which are just “copy and paste” of some slides/material (even if it is the “right” slide/material) would not be </a:t>
            </a:r>
            <a:r>
              <a:rPr lang="en-US" dirty="0" smtClean="0"/>
              <a:t>particularly appreciated</a:t>
            </a:r>
            <a:r>
              <a:rPr lang="en-US" dirty="0"/>
              <a:t>.</a:t>
            </a:r>
          </a:p>
          <a:p>
            <a:pPr marL="0" indent="0">
              <a:buNone/>
            </a:pPr>
            <a:endParaRPr lang="en-US" b="1" dirty="0" smtClean="0"/>
          </a:p>
          <a:p>
            <a:pPr marL="0" indent="0">
              <a:buNone/>
            </a:pPr>
            <a:r>
              <a:rPr lang="en-US" b="1" dirty="0" smtClean="0"/>
              <a:t>Words</a:t>
            </a:r>
            <a:r>
              <a:rPr lang="en-US" dirty="0" smtClean="0"/>
              <a:t>: We do not pose any strict words limit, even if please </a:t>
            </a:r>
            <a:r>
              <a:rPr lang="en-US" dirty="0"/>
              <a:t>be aware that not necessarily writing more will be a </a:t>
            </a:r>
            <a:r>
              <a:rPr lang="en-US" dirty="0" smtClean="0"/>
              <a:t>plus. In general we expect answers in the range of 100-300 words to be provided. </a:t>
            </a:r>
          </a:p>
          <a:p>
            <a:pPr marL="0" indent="0">
              <a:buNone/>
            </a:pPr>
            <a:endParaRPr lang="en-US" dirty="0"/>
          </a:p>
          <a:p>
            <a:pPr marL="0" indent="0">
              <a:buNone/>
            </a:pPr>
            <a:r>
              <a:rPr lang="en-GB" kern="1200" dirty="0" smtClean="0">
                <a:solidFill>
                  <a:srgbClr val="000000"/>
                </a:solidFill>
                <a:latin typeface="Arial" charset="0"/>
              </a:rPr>
              <a:t>Occasionally and optionally the GQ could </a:t>
            </a:r>
            <a:r>
              <a:rPr lang="en-GB" kern="1200" dirty="0">
                <a:solidFill>
                  <a:srgbClr val="000000"/>
                </a:solidFill>
                <a:latin typeface="Arial" charset="0"/>
              </a:rPr>
              <a:t>leverage on material that will be eventually distributed to enrolled </a:t>
            </a:r>
            <a:r>
              <a:rPr lang="en-GB" kern="1200" dirty="0" smtClean="0">
                <a:solidFill>
                  <a:srgbClr val="000000"/>
                </a:solidFill>
                <a:latin typeface="Arial" charset="0"/>
              </a:rPr>
              <a:t>students to that specific call </a:t>
            </a:r>
            <a:r>
              <a:rPr lang="en-GB" kern="1200" dirty="0">
                <a:solidFill>
                  <a:srgbClr val="000000"/>
                </a:solidFill>
                <a:latin typeface="Arial" charset="0"/>
              </a:rPr>
              <a:t>just 2 days before the exam is taking </a:t>
            </a:r>
            <a:r>
              <a:rPr lang="en-GB" kern="1200" dirty="0" smtClean="0">
                <a:solidFill>
                  <a:srgbClr val="000000"/>
                </a:solidFill>
                <a:latin typeface="Arial" charset="0"/>
              </a:rPr>
              <a:t>place.</a:t>
            </a:r>
          </a:p>
          <a:p>
            <a:pPr marL="0" indent="0">
              <a:buNone/>
            </a:pPr>
            <a:endParaRPr lang="en-GB" kern="1200" dirty="0">
              <a:solidFill>
                <a:srgbClr val="000000"/>
              </a:solidFill>
              <a:latin typeface="Arial" charset="0"/>
            </a:endParaRPr>
          </a:p>
          <a:p>
            <a:pPr marL="0" indent="0">
              <a:buNone/>
            </a:pPr>
            <a:r>
              <a:rPr lang="en-GB" b="1" u="sng" kern="1200" dirty="0" smtClean="0">
                <a:solidFill>
                  <a:srgbClr val="000000"/>
                </a:solidFill>
                <a:latin typeface="Arial" charset="0"/>
              </a:rPr>
              <a:t>Needless to say, the use of any AI tool to answer this as well as all the other questions of the exam is strictly forbidden (and eventually punished). </a:t>
            </a:r>
            <a:endParaRPr lang="en-US" b="1" u="sng" dirty="0"/>
          </a:p>
        </p:txBody>
      </p:sp>
      <p:sp>
        <p:nvSpPr>
          <p:cNvPr id="4" name="Segnaposto numero diapositiva 3"/>
          <p:cNvSpPr>
            <a:spLocks noGrp="1"/>
          </p:cNvSpPr>
          <p:nvPr>
            <p:ph type="sldNum" sz="quarter" idx="10"/>
          </p:nvPr>
        </p:nvSpPr>
        <p:spPr/>
        <p:txBody>
          <a:bodyPr/>
          <a:lstStyle/>
          <a:p>
            <a:fld id="{AB6E42D1-1F96-4B60-959F-C18AFD4271E7}" type="slidenum">
              <a:rPr lang="it-IT" altLang="it-IT" smtClean="0"/>
              <a:pPr/>
              <a:t>10</a:t>
            </a:fld>
            <a:endParaRPr lang="it-IT" altLang="it-IT"/>
          </a:p>
        </p:txBody>
      </p:sp>
      <p:sp>
        <p:nvSpPr>
          <p:cNvPr id="5" name="CasellaDiTesto 4"/>
          <p:cNvSpPr txBox="1"/>
          <p:nvPr/>
        </p:nvSpPr>
        <p:spPr>
          <a:xfrm>
            <a:off x="2843808" y="6597352"/>
            <a:ext cx="1872208" cy="261610"/>
          </a:xfrm>
          <a:prstGeom prst="rect">
            <a:avLst/>
          </a:prstGeom>
          <a:solidFill>
            <a:schemeClr val="bg1"/>
          </a:solidFill>
        </p:spPr>
        <p:txBody>
          <a:bodyPr wrap="square" rtlCol="0">
            <a:spAutoFit/>
          </a:bodyPr>
          <a:lstStyle/>
          <a:p>
            <a:endParaRPr lang="en-US" sz="1100" dirty="0"/>
          </a:p>
        </p:txBody>
      </p:sp>
    </p:spTree>
    <p:extLst>
      <p:ext uri="{BB962C8B-B14F-4D97-AF65-F5344CB8AC3E}">
        <p14:creationId xmlns:p14="http://schemas.microsoft.com/office/powerpoint/2010/main" val="3566475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fld id="{AB6E42D1-1F96-4B60-959F-C18AFD4271E7}" type="slidenum">
              <a:rPr lang="it-IT" altLang="it-IT" smtClean="0"/>
              <a:pPr/>
              <a:t>11</a:t>
            </a:fld>
            <a:endParaRPr lang="it-IT" altLang="it-IT"/>
          </a:p>
        </p:txBody>
      </p:sp>
      <p:sp>
        <p:nvSpPr>
          <p:cNvPr id="5" name="CasellaDiTesto 4"/>
          <p:cNvSpPr txBox="1"/>
          <p:nvPr/>
        </p:nvSpPr>
        <p:spPr>
          <a:xfrm>
            <a:off x="2843808" y="6597352"/>
            <a:ext cx="1872208" cy="261610"/>
          </a:xfrm>
          <a:prstGeom prst="rect">
            <a:avLst/>
          </a:prstGeom>
          <a:solidFill>
            <a:schemeClr val="bg1"/>
          </a:solidFill>
        </p:spPr>
        <p:txBody>
          <a:bodyPr wrap="square" rtlCol="0">
            <a:spAutoFit/>
          </a:bodyPr>
          <a:lstStyle/>
          <a:p>
            <a:endParaRPr lang="en-US" sz="1100" dirty="0"/>
          </a:p>
        </p:txBody>
      </p:sp>
      <p:sp>
        <p:nvSpPr>
          <p:cNvPr id="7" name="Titolo 1"/>
          <p:cNvSpPr>
            <a:spLocks noGrp="1"/>
          </p:cNvSpPr>
          <p:nvPr>
            <p:ph type="title"/>
          </p:nvPr>
        </p:nvSpPr>
        <p:spPr>
          <a:xfrm>
            <a:off x="719138" y="34925"/>
            <a:ext cx="7093222" cy="838200"/>
          </a:xfrm>
        </p:spPr>
        <p:txBody>
          <a:bodyPr/>
          <a:lstStyle/>
          <a:p>
            <a:r>
              <a:rPr lang="en-US" dirty="0" smtClean="0"/>
              <a:t>More on the structured question (SQ, question 12 of the MS Forms exam)</a:t>
            </a:r>
            <a:endParaRPr lang="en-US" dirty="0"/>
          </a:p>
        </p:txBody>
      </p:sp>
      <p:sp>
        <p:nvSpPr>
          <p:cNvPr id="9" name="Segnaposto contenuto 2"/>
          <p:cNvSpPr>
            <a:spLocks noGrp="1"/>
          </p:cNvSpPr>
          <p:nvPr>
            <p:ph idx="1"/>
          </p:nvPr>
        </p:nvSpPr>
        <p:spPr>
          <a:xfrm>
            <a:off x="323528" y="1644352"/>
            <a:ext cx="8229600" cy="4953000"/>
          </a:xfrm>
        </p:spPr>
        <p:txBody>
          <a:bodyPr/>
          <a:lstStyle/>
          <a:p>
            <a:pPr marL="0" indent="0">
              <a:buNone/>
            </a:pPr>
            <a:r>
              <a:rPr lang="en-GB" b="1" dirty="0" smtClean="0"/>
              <a:t>The </a:t>
            </a:r>
            <a:r>
              <a:rPr lang="en-GB" b="1" dirty="0"/>
              <a:t>structured question should be answered by simply uploading a word file (</a:t>
            </a:r>
            <a:r>
              <a:rPr lang="en-GB" b="1" dirty="0" err="1"/>
              <a:t>docx</a:t>
            </a:r>
            <a:r>
              <a:rPr lang="en-GB" b="1" dirty="0"/>
              <a:t>). File name should be named with just an identification number “</a:t>
            </a:r>
            <a:r>
              <a:rPr lang="en-US" dirty="0" err="1"/>
              <a:t>studentID</a:t>
            </a:r>
            <a:r>
              <a:rPr lang="en-US" dirty="0"/>
              <a:t>” (e.g. 10956489). Student ID should </a:t>
            </a:r>
            <a:r>
              <a:rPr lang="en-US" dirty="0" smtClean="0"/>
              <a:t>be </a:t>
            </a:r>
            <a:r>
              <a:rPr lang="en-US" dirty="0"/>
              <a:t>the “personal code</a:t>
            </a:r>
            <a:r>
              <a:rPr lang="en-US" dirty="0" smtClean="0"/>
              <a:t>”. </a:t>
            </a:r>
            <a:r>
              <a:rPr lang="en-US" u="sng" dirty="0"/>
              <a:t>Note that answers may require the use of words, formulas, calculations and (very simple) graphs used in the course</a:t>
            </a:r>
            <a:r>
              <a:rPr lang="en-US" dirty="0"/>
              <a:t>. </a:t>
            </a:r>
            <a:endParaRPr lang="en-US" dirty="0" smtClean="0"/>
          </a:p>
          <a:p>
            <a:pPr marL="0" indent="0">
              <a:buNone/>
            </a:pPr>
            <a:endParaRPr lang="en-US" dirty="0"/>
          </a:p>
          <a:p>
            <a:pPr marL="0" indent="0">
              <a:buNone/>
            </a:pPr>
            <a:endParaRPr lang="en-US" dirty="0" smtClean="0"/>
          </a:p>
          <a:p>
            <a:pPr marL="0" indent="0">
              <a:buNone/>
            </a:pPr>
            <a:endParaRPr lang="en-US" b="1" dirty="0"/>
          </a:p>
          <a:p>
            <a:pPr marL="0" indent="0">
              <a:buNone/>
            </a:pPr>
            <a:r>
              <a:rPr lang="en-GB" b="1" dirty="0"/>
              <a:t>Please note that uploading any </a:t>
            </a:r>
            <a:r>
              <a:rPr lang="en-GB" b="1" dirty="0" smtClean="0"/>
              <a:t>image or picture, </a:t>
            </a:r>
            <a:r>
              <a:rPr lang="en-GB" b="1" dirty="0"/>
              <a:t>or copying and pasting any type of image </a:t>
            </a:r>
            <a:r>
              <a:rPr lang="en-GB" b="1" dirty="0" smtClean="0"/>
              <a:t>or picture (e.g</a:t>
            </a:r>
            <a:r>
              <a:rPr lang="en-GB" b="1" dirty="0"/>
              <a:t>. made via smarthphone) is not permitted.</a:t>
            </a:r>
            <a:endParaRPr lang="en-GB" altLang="it-IT" dirty="0"/>
          </a:p>
          <a:p>
            <a:pPr marL="0" indent="0">
              <a:buNone/>
            </a:pPr>
            <a:endParaRPr lang="en-US" dirty="0"/>
          </a:p>
        </p:txBody>
      </p:sp>
    </p:spTree>
    <p:extLst>
      <p:ext uri="{BB962C8B-B14F-4D97-AF65-F5344CB8AC3E}">
        <p14:creationId xmlns:p14="http://schemas.microsoft.com/office/powerpoint/2010/main" val="1201631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733182" cy="838200"/>
          </a:xfrm>
        </p:spPr>
        <p:txBody>
          <a:bodyPr/>
          <a:lstStyle/>
          <a:p>
            <a:r>
              <a:rPr lang="en-US" dirty="0"/>
              <a:t>Main messages on how to answer to a </a:t>
            </a:r>
            <a:r>
              <a:rPr lang="en-US" dirty="0" smtClean="0"/>
              <a:t>SQ</a:t>
            </a:r>
            <a:endParaRPr lang="en-US" dirty="0"/>
          </a:p>
        </p:txBody>
      </p:sp>
      <p:sp>
        <p:nvSpPr>
          <p:cNvPr id="3" name="Segnaposto contenuto 2"/>
          <p:cNvSpPr>
            <a:spLocks noGrp="1"/>
          </p:cNvSpPr>
          <p:nvPr>
            <p:ph idx="1"/>
          </p:nvPr>
        </p:nvSpPr>
        <p:spPr>
          <a:xfrm>
            <a:off x="251520" y="1052736"/>
            <a:ext cx="8229600" cy="4953000"/>
          </a:xfrm>
        </p:spPr>
        <p:txBody>
          <a:bodyPr/>
          <a:lstStyle/>
          <a:p>
            <a:r>
              <a:rPr lang="en-US" dirty="0"/>
              <a:t>Please answer to the specific </a:t>
            </a:r>
            <a:r>
              <a:rPr lang="en-US" dirty="0" smtClean="0"/>
              <a:t>question(s) </a:t>
            </a:r>
            <a:r>
              <a:rPr lang="en-US" dirty="0"/>
              <a:t>you are asked to respond. Things which are even related to the topic implied by the </a:t>
            </a:r>
            <a:r>
              <a:rPr lang="en-US" dirty="0" smtClean="0"/>
              <a:t>question(s) </a:t>
            </a:r>
            <a:r>
              <a:rPr lang="en-US" dirty="0"/>
              <a:t>but that are not strictly pertinent will be negatively evaluated.</a:t>
            </a:r>
          </a:p>
          <a:p>
            <a:r>
              <a:rPr lang="en-US" dirty="0"/>
              <a:t>Answers which are just “copy and paste” of some slides/material (even if it is the “right” slide/material) would not be appreciated.</a:t>
            </a:r>
          </a:p>
          <a:p>
            <a:r>
              <a:rPr lang="en-US" dirty="0"/>
              <a:t>Answers may involve:</a:t>
            </a:r>
          </a:p>
          <a:p>
            <a:pPr marL="0" indent="0">
              <a:buNone/>
            </a:pPr>
            <a:endParaRPr lang="en-US" dirty="0"/>
          </a:p>
          <a:p>
            <a:pPr marL="0" indent="0">
              <a:buNone/>
            </a:pPr>
            <a:r>
              <a:rPr lang="en-US" b="1" dirty="0" smtClean="0"/>
              <a:t>Words</a:t>
            </a:r>
            <a:r>
              <a:rPr lang="en-US" dirty="0" smtClean="0"/>
              <a:t>: please </a:t>
            </a:r>
            <a:r>
              <a:rPr lang="en-US" dirty="0"/>
              <a:t>be aware that not necessarily writing more will be a plus, be succinct (see previous bullet point).</a:t>
            </a:r>
          </a:p>
          <a:p>
            <a:pPr marL="0" indent="0">
              <a:buNone/>
            </a:pPr>
            <a:endParaRPr lang="en-US" dirty="0"/>
          </a:p>
          <a:p>
            <a:pPr marL="0" indent="0">
              <a:buNone/>
            </a:pPr>
            <a:r>
              <a:rPr lang="en-US" b="1" dirty="0"/>
              <a:t>Formulas, calculations, (simple) graphs </a:t>
            </a:r>
            <a:r>
              <a:rPr lang="en-US" dirty="0"/>
              <a:t>for answering to (analytical or conceptual) models and arguments. </a:t>
            </a:r>
            <a:r>
              <a:rPr lang="en-US" u="sng" dirty="0"/>
              <a:t>Not strictly necessary to write down every single passage, but few passages are needed</a:t>
            </a:r>
            <a:r>
              <a:rPr lang="en-US" dirty="0"/>
              <a:t>. To put it simply, you have to show </a:t>
            </a:r>
            <a:r>
              <a:rPr lang="en-US" dirty="0" smtClean="0"/>
              <a:t>me </a:t>
            </a:r>
            <a:r>
              <a:rPr lang="en-US" dirty="0"/>
              <a:t>that you know how to arrive at that specific result. </a:t>
            </a:r>
          </a:p>
          <a:p>
            <a:pPr marL="0" indent="0">
              <a:buNone/>
            </a:pPr>
            <a:endParaRPr lang="en-US" dirty="0"/>
          </a:p>
        </p:txBody>
      </p:sp>
      <p:sp>
        <p:nvSpPr>
          <p:cNvPr id="4" name="Segnaposto numero diapositiva 3"/>
          <p:cNvSpPr>
            <a:spLocks noGrp="1"/>
          </p:cNvSpPr>
          <p:nvPr>
            <p:ph type="sldNum" sz="quarter" idx="10"/>
          </p:nvPr>
        </p:nvSpPr>
        <p:spPr/>
        <p:txBody>
          <a:bodyPr/>
          <a:lstStyle/>
          <a:p>
            <a:fld id="{AB6E42D1-1F96-4B60-959F-C18AFD4271E7}" type="slidenum">
              <a:rPr lang="it-IT" altLang="it-IT" smtClean="0"/>
              <a:pPr/>
              <a:t>12</a:t>
            </a:fld>
            <a:endParaRPr lang="it-IT" altLang="it-IT"/>
          </a:p>
        </p:txBody>
      </p:sp>
      <p:sp>
        <p:nvSpPr>
          <p:cNvPr id="5" name="CasellaDiTesto 4"/>
          <p:cNvSpPr txBox="1"/>
          <p:nvPr/>
        </p:nvSpPr>
        <p:spPr>
          <a:xfrm>
            <a:off x="2843808" y="6597352"/>
            <a:ext cx="1872208" cy="261610"/>
          </a:xfrm>
          <a:prstGeom prst="rect">
            <a:avLst/>
          </a:prstGeom>
          <a:solidFill>
            <a:schemeClr val="bg1"/>
          </a:solidFill>
        </p:spPr>
        <p:txBody>
          <a:bodyPr wrap="square" rtlCol="0">
            <a:spAutoFit/>
          </a:bodyPr>
          <a:lstStyle/>
          <a:p>
            <a:endParaRPr lang="en-US" sz="1100" dirty="0"/>
          </a:p>
        </p:txBody>
      </p:sp>
    </p:spTree>
    <p:extLst>
      <p:ext uri="{BB962C8B-B14F-4D97-AF65-F5344CB8AC3E}">
        <p14:creationId xmlns:p14="http://schemas.microsoft.com/office/powerpoint/2010/main" val="835257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fld id="{AB6E42D1-1F96-4B60-959F-C18AFD4271E7}" type="slidenum">
              <a:rPr lang="it-IT" altLang="it-IT" smtClean="0"/>
              <a:pPr/>
              <a:t>13</a:t>
            </a:fld>
            <a:endParaRPr lang="it-IT" altLang="it-IT"/>
          </a:p>
        </p:txBody>
      </p:sp>
      <p:sp>
        <p:nvSpPr>
          <p:cNvPr id="5" name="CasellaDiTesto 4"/>
          <p:cNvSpPr txBox="1"/>
          <p:nvPr/>
        </p:nvSpPr>
        <p:spPr>
          <a:xfrm>
            <a:off x="2843808" y="6597352"/>
            <a:ext cx="1872208" cy="261610"/>
          </a:xfrm>
          <a:prstGeom prst="rect">
            <a:avLst/>
          </a:prstGeom>
          <a:solidFill>
            <a:schemeClr val="bg1"/>
          </a:solidFill>
        </p:spPr>
        <p:txBody>
          <a:bodyPr wrap="square" rtlCol="0">
            <a:spAutoFit/>
          </a:bodyPr>
          <a:lstStyle/>
          <a:p>
            <a:endParaRPr lang="en-US" sz="1100" dirty="0"/>
          </a:p>
        </p:txBody>
      </p:sp>
      <p:sp>
        <p:nvSpPr>
          <p:cNvPr id="8" name="Titolo 1"/>
          <p:cNvSpPr>
            <a:spLocks noGrp="1"/>
          </p:cNvSpPr>
          <p:nvPr>
            <p:ph type="title"/>
          </p:nvPr>
        </p:nvSpPr>
        <p:spPr/>
        <p:txBody>
          <a:bodyPr/>
          <a:lstStyle/>
          <a:p>
            <a:r>
              <a:rPr lang="en-US" dirty="0"/>
              <a:t>Simulation </a:t>
            </a:r>
          </a:p>
        </p:txBody>
      </p:sp>
      <p:sp>
        <p:nvSpPr>
          <p:cNvPr id="9" name="Segnaposto contenuto 2"/>
          <p:cNvSpPr>
            <a:spLocks noGrp="1"/>
          </p:cNvSpPr>
          <p:nvPr>
            <p:ph idx="1"/>
          </p:nvPr>
        </p:nvSpPr>
        <p:spPr>
          <a:xfrm>
            <a:off x="467544" y="1154356"/>
            <a:ext cx="8229600" cy="4953000"/>
          </a:xfrm>
        </p:spPr>
        <p:txBody>
          <a:bodyPr/>
          <a:lstStyle/>
          <a:p>
            <a:pPr marL="0" indent="0">
              <a:buNone/>
            </a:pPr>
            <a:r>
              <a:rPr lang="en-US" dirty="0"/>
              <a:t>Exam link </a:t>
            </a:r>
            <a:r>
              <a:rPr lang="en-US" dirty="0" smtClean="0"/>
              <a:t>for students:</a:t>
            </a:r>
            <a:endParaRPr lang="en-US" dirty="0"/>
          </a:p>
          <a:p>
            <a:pPr marL="0" indent="0">
              <a:buNone/>
            </a:pPr>
            <a:endParaRPr lang="en-US" dirty="0"/>
          </a:p>
          <a:p>
            <a:pPr marL="0" indent="0">
              <a:buNone/>
            </a:pPr>
            <a:r>
              <a:rPr lang="en-US" dirty="0">
                <a:hlinkClick r:id="rId2"/>
              </a:rPr>
              <a:t>https://forms.office.com/Pages/ResponsePage.aspx?id=K3EXCvNtXUKAjjCd8ope6y92ZpYF6zJJvGLfc0oV_kFUNTg2Mkw1SzVHWTQ4NDZJTlNWT1IyQ1BBSC4u</a:t>
            </a:r>
            <a:endParaRPr lang="en-US" dirty="0"/>
          </a:p>
        </p:txBody>
      </p:sp>
    </p:spTree>
    <p:extLst>
      <p:ext uri="{BB962C8B-B14F-4D97-AF65-F5344CB8AC3E}">
        <p14:creationId xmlns:p14="http://schemas.microsoft.com/office/powerpoint/2010/main" val="2692676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fld id="{AB6E42D1-1F96-4B60-959F-C18AFD4271E7}" type="slidenum">
              <a:rPr lang="it-IT" altLang="it-IT" smtClean="0"/>
              <a:pPr/>
              <a:t>14</a:t>
            </a:fld>
            <a:endParaRPr lang="it-IT" altLang="it-IT"/>
          </a:p>
        </p:txBody>
      </p:sp>
      <p:sp>
        <p:nvSpPr>
          <p:cNvPr id="5" name="CasellaDiTesto 4"/>
          <p:cNvSpPr txBox="1"/>
          <p:nvPr/>
        </p:nvSpPr>
        <p:spPr>
          <a:xfrm>
            <a:off x="2843808" y="6597352"/>
            <a:ext cx="1872208" cy="261610"/>
          </a:xfrm>
          <a:prstGeom prst="rect">
            <a:avLst/>
          </a:prstGeom>
          <a:solidFill>
            <a:schemeClr val="bg1"/>
          </a:solidFill>
        </p:spPr>
        <p:txBody>
          <a:bodyPr wrap="square" rtlCol="0">
            <a:spAutoFit/>
          </a:bodyPr>
          <a:lstStyle/>
          <a:p>
            <a:endParaRPr lang="en-US" sz="1100" dirty="0"/>
          </a:p>
        </p:txBody>
      </p:sp>
      <p:sp>
        <p:nvSpPr>
          <p:cNvPr id="10" name="Titolo 1"/>
          <p:cNvSpPr>
            <a:spLocks noGrp="1"/>
          </p:cNvSpPr>
          <p:nvPr>
            <p:ph type="title"/>
          </p:nvPr>
        </p:nvSpPr>
        <p:spPr>
          <a:xfrm>
            <a:off x="719138" y="34925"/>
            <a:ext cx="5943600" cy="838200"/>
          </a:xfrm>
        </p:spPr>
        <p:txBody>
          <a:bodyPr/>
          <a:lstStyle/>
          <a:p>
            <a:r>
              <a:rPr lang="en-US" dirty="0"/>
              <a:t>Solution to the structured question</a:t>
            </a:r>
          </a:p>
        </p:txBody>
      </p:sp>
      <p:sp>
        <p:nvSpPr>
          <p:cNvPr id="11" name="Rectangle 28"/>
          <p:cNvSpPr>
            <a:spLocks noGrp="1" noChangeArrowheads="1"/>
          </p:cNvSpPr>
          <p:nvPr>
            <p:ph idx="1"/>
          </p:nvPr>
        </p:nvSpPr>
        <p:spPr bwMode="auto">
          <a:xfrm>
            <a:off x="304800" y="1066800"/>
            <a:ext cx="8229600" cy="52578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indent="0">
              <a:buNone/>
            </a:pPr>
            <a:r>
              <a:rPr lang="en-US" sz="1000" b="1" dirty="0">
                <a:solidFill>
                  <a:srgbClr val="000000"/>
                </a:solidFill>
                <a:effectLst/>
                <a:latin typeface="Times New Roman" panose="02020603050405020304" pitchFamily="18" charset="0"/>
                <a:ea typeface="Times New Roman" panose="02020603050405020304" pitchFamily="18" charset="0"/>
              </a:rPr>
              <a:t>Solution</a:t>
            </a:r>
            <a:r>
              <a:rPr lang="en-US" sz="1000" dirty="0">
                <a:solidFill>
                  <a:srgbClr val="000000"/>
                </a:solidFill>
                <a:effectLst/>
                <a:latin typeface="Times New Roman" panose="02020603050405020304" pitchFamily="18"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r>
              <a:rPr lang="en-US" sz="1000" dirty="0">
                <a:solidFill>
                  <a:srgbClr val="000000"/>
                </a:solidFill>
                <a:effectLst/>
                <a:latin typeface="Times New Roman" panose="02020603050405020304" pitchFamily="18" charset="0"/>
                <a:ea typeface="Times New Roman" panose="02020603050405020304" pitchFamily="18" charset="0"/>
              </a:rPr>
              <a:t>a) Generally, a reaction function is the locus of optimal strategic responses to actions by another player. In the context of duopolies, actions are choices related to the strategic variable of the focal competition model (e.g. price for Bertrand, quantity for Cournot and </a:t>
            </a:r>
            <a:r>
              <a:rPr lang="en-US" sz="1000" dirty="0" err="1">
                <a:solidFill>
                  <a:srgbClr val="000000"/>
                </a:solidFill>
                <a:effectLst/>
                <a:latin typeface="Times New Roman" panose="02020603050405020304" pitchFamily="18" charset="0"/>
                <a:ea typeface="Times New Roman" panose="02020603050405020304" pitchFamily="18" charset="0"/>
              </a:rPr>
              <a:t>Stackelberg</a:t>
            </a:r>
            <a:r>
              <a:rPr lang="en-US" sz="1000" dirty="0">
                <a:solidFill>
                  <a:srgbClr val="000000"/>
                </a:solidFill>
                <a:effectLst/>
                <a:latin typeface="Times New Roman" panose="02020603050405020304" pitchFamily="18" charset="0"/>
                <a:ea typeface="Times New Roman" panose="02020603050405020304" pitchFamily="18" charset="0"/>
              </a:rPr>
              <a:t>). By definition, at the point where the reaction curves intersect, the action of each player is the best response to the action of the other, determining an equilibrium. In the real world, it is unfeasible to perfectly formalize a reaction function. Still, companies often have a pretty accurate understanding of how other companies will react to certain key decisions, and devise their plans accordingly. This process of mutual anticipation is the conceptual essence of reaction functions, and it is continuously applied in the real world.</a:t>
            </a:r>
          </a:p>
          <a:p>
            <a:pPr marL="0" indent="0">
              <a:buNone/>
            </a:pPr>
            <a:endParaRPr lang="en-GB" sz="1200" dirty="0">
              <a:effectLst/>
              <a:latin typeface="Times New Roman" panose="02020603050405020304" pitchFamily="18" charset="0"/>
              <a:ea typeface="Times New Roman" panose="02020603050405020304" pitchFamily="18" charset="0"/>
            </a:endParaRPr>
          </a:p>
          <a:p>
            <a:r>
              <a:rPr lang="en-US" sz="1000" dirty="0">
                <a:solidFill>
                  <a:srgbClr val="000000"/>
                </a:solidFill>
                <a:effectLst/>
                <a:latin typeface="Times New Roman" panose="02020603050405020304" pitchFamily="18" charset="0"/>
                <a:ea typeface="Times New Roman" panose="02020603050405020304" pitchFamily="18" charset="0"/>
              </a:rPr>
              <a:t>b) Denote with A the focal firm and with B its competitor. In a </a:t>
            </a:r>
            <a:r>
              <a:rPr lang="en-US" sz="1000" dirty="0" err="1">
                <a:solidFill>
                  <a:srgbClr val="000000"/>
                </a:solidFill>
                <a:effectLst/>
                <a:latin typeface="Times New Roman" panose="02020603050405020304" pitchFamily="18" charset="0"/>
                <a:ea typeface="Times New Roman" panose="02020603050405020304" pitchFamily="18" charset="0"/>
              </a:rPr>
              <a:t>Stackelberg</a:t>
            </a:r>
            <a:r>
              <a:rPr lang="en-US" sz="1000" dirty="0">
                <a:solidFill>
                  <a:srgbClr val="000000"/>
                </a:solidFill>
                <a:effectLst/>
                <a:latin typeface="Times New Roman" panose="02020603050405020304" pitchFamily="18" charset="0"/>
                <a:ea typeface="Times New Roman" panose="02020603050405020304" pitchFamily="18" charset="0"/>
              </a:rPr>
              <a:t> oligopoly A is the leader and it knows exactly how the follower will react. Therefore, it will a priori select the best possible scenario, taking into account the response of B. Thus, the ex-post response of B (which is known a priori) is the only constraint for A. B knows in advance how A will act, but it can’t do anything about it. Instead, in a Cournot duopoly, not only are both firms aware of how the other will act, but they are also able to capitalize on that. A knows that B knows how A will act, and it also knows that, this time, B can devise its strategy accordingly a priori. This poses a harder constraint on the profit maximization of A.</a:t>
            </a:r>
          </a:p>
          <a:p>
            <a:endParaRPr lang="en-GB" sz="1200" dirty="0">
              <a:effectLst/>
              <a:latin typeface="Times New Roman" panose="02020603050405020304" pitchFamily="18" charset="0"/>
              <a:ea typeface="Times New Roman" panose="02020603050405020304" pitchFamily="18" charset="0"/>
            </a:endParaRPr>
          </a:p>
          <a:p>
            <a:r>
              <a:rPr lang="en-US" sz="1000" dirty="0">
                <a:solidFill>
                  <a:srgbClr val="000000"/>
                </a:solidFill>
                <a:effectLst/>
                <a:latin typeface="Times New Roman" panose="02020603050405020304" pitchFamily="18" charset="0"/>
                <a:ea typeface="Times New Roman" panose="02020603050405020304" pitchFamily="18" charset="0"/>
              </a:rPr>
              <a:t>c) Denote Zorn with 1 and Thorn with 2.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Π1 = q1 (200 – 3q1 – 3q2 ) – 20q1.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Π1 maximization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200 – 6q1 – 3q2 – 20 = 0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q1 = 30 – 0.5q2 (Zorn’s reaction function).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By symmetry, q2 = 30 – 0.5q1 (Thorn’s reaction function).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As explained in point a), equilibrium requires that q1 = 30 – 0.5(30 – 0.5q1)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q1 = q2 = 20.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Thus, Q = 20 + 20 = 40 and P = 200 – 120 = 80.</a:t>
            </a:r>
          </a:p>
          <a:p>
            <a:pPr marL="0" indent="0">
              <a:buNone/>
            </a:pPr>
            <a:endParaRPr lang="en-GB" sz="1200" dirty="0">
              <a:effectLst/>
              <a:latin typeface="Times New Roman" panose="02020603050405020304" pitchFamily="18" charset="0"/>
              <a:ea typeface="Times New Roman" panose="02020603050405020304" pitchFamily="18" charset="0"/>
            </a:endParaRPr>
          </a:p>
          <a:p>
            <a:r>
              <a:rPr lang="en-US" sz="1000" dirty="0">
                <a:solidFill>
                  <a:srgbClr val="000000"/>
                </a:solidFill>
                <a:effectLst/>
                <a:latin typeface="Times New Roman" panose="02020603050405020304" pitchFamily="18" charset="0"/>
                <a:ea typeface="Times New Roman" panose="02020603050405020304" pitchFamily="18" charset="0"/>
              </a:rPr>
              <a:t>d) Denote the leader with 1 and the follower with 2.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Reaction functions are equal and already known from point c.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Π1 = q1 [200 – 3q1 – 3 (30 – 0.5q1)] – 20q1.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Π1 maximization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200 – 6q1 – 90 + 3q1 – 20 = 0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q1 = 30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q2 = 30 – 0.5 (30) = 15.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Thus, Q = 30 + 15 = 45 and P = 200 – 90 – 45 = 65.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Hence, the leader’s profits will be equal to 30 (65 – 20) = 1350.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Conversely, the follower’s profits will be equal to 15 (65 – 20) = 675.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The value that the big data analysis has for Zorn is tantamount to the difference between its profits as a leader and its profits as a follower = 1350 – 675 = 675. Hence, as long as the price for the analysis is lower than 675, Zorn will be willing to pay for it (being indifferent at 675).</a:t>
            </a:r>
            <a:endParaRPr lang="en-GB" sz="1200" dirty="0">
              <a:effectLst/>
              <a:latin typeface="Times New Roman" panose="02020603050405020304" pitchFamily="18" charset="0"/>
              <a:ea typeface="Times New Roman" panose="02020603050405020304" pitchFamily="18" charset="0"/>
            </a:endParaRPr>
          </a:p>
          <a:p>
            <a:pPr marL="0" indent="0" algn="just">
              <a:spcAft>
                <a:spcPts val="0"/>
              </a:spcAft>
              <a:buNone/>
            </a:pPr>
            <a:endParaRPr lang="en-GB" sz="1000" dirty="0">
              <a:effectLst/>
              <a:latin typeface="Times New Roman" panose="02020603050405020304" pitchFamily="18" charset="0"/>
              <a:ea typeface="Times New Roman" panose="02020603050405020304" pitchFamily="18" charset="0"/>
            </a:endParaRPr>
          </a:p>
          <a:p>
            <a:pPr marL="0" indent="0" algn="just">
              <a:spcAft>
                <a:spcPts val="0"/>
              </a:spcAft>
              <a:buNone/>
            </a:pPr>
            <a:endParaRPr lang="en-GB"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6697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fld id="{AB6E42D1-1F96-4B60-959F-C18AFD4271E7}" type="slidenum">
              <a:rPr lang="it-IT" altLang="it-IT" smtClean="0"/>
              <a:pPr/>
              <a:t>15</a:t>
            </a:fld>
            <a:endParaRPr lang="it-IT" altLang="it-IT"/>
          </a:p>
        </p:txBody>
      </p:sp>
      <p:sp>
        <p:nvSpPr>
          <p:cNvPr id="5" name="CasellaDiTesto 4"/>
          <p:cNvSpPr txBox="1"/>
          <p:nvPr/>
        </p:nvSpPr>
        <p:spPr>
          <a:xfrm>
            <a:off x="2843808" y="6597352"/>
            <a:ext cx="1872208" cy="261610"/>
          </a:xfrm>
          <a:prstGeom prst="rect">
            <a:avLst/>
          </a:prstGeom>
          <a:solidFill>
            <a:schemeClr val="bg1"/>
          </a:solidFill>
        </p:spPr>
        <p:txBody>
          <a:bodyPr wrap="square" rtlCol="0">
            <a:spAutoFit/>
          </a:bodyPr>
          <a:lstStyle/>
          <a:p>
            <a:endParaRPr lang="en-US" sz="1100" dirty="0"/>
          </a:p>
        </p:txBody>
      </p:sp>
      <p:sp>
        <p:nvSpPr>
          <p:cNvPr id="10" name="Titolo 1"/>
          <p:cNvSpPr>
            <a:spLocks noGrp="1"/>
          </p:cNvSpPr>
          <p:nvPr>
            <p:ph type="title"/>
          </p:nvPr>
        </p:nvSpPr>
        <p:spPr>
          <a:xfrm>
            <a:off x="719138" y="34925"/>
            <a:ext cx="6596062" cy="838200"/>
          </a:xfrm>
        </p:spPr>
        <p:txBody>
          <a:bodyPr/>
          <a:lstStyle/>
          <a:p>
            <a:r>
              <a:rPr lang="en-US" dirty="0"/>
              <a:t>Acceptable solution to the structured question</a:t>
            </a:r>
          </a:p>
        </p:txBody>
      </p:sp>
      <p:sp>
        <p:nvSpPr>
          <p:cNvPr id="11" name="Rectangle 28"/>
          <p:cNvSpPr>
            <a:spLocks noGrp="1" noChangeArrowheads="1"/>
          </p:cNvSpPr>
          <p:nvPr>
            <p:ph idx="1"/>
          </p:nvPr>
        </p:nvSpPr>
        <p:spPr bwMode="auto">
          <a:xfrm>
            <a:off x="304800" y="1066800"/>
            <a:ext cx="8229600" cy="52578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indent="0">
              <a:buNone/>
            </a:pPr>
            <a:r>
              <a:rPr lang="en-US" sz="1000" b="1" dirty="0">
                <a:solidFill>
                  <a:srgbClr val="000000"/>
                </a:solidFill>
                <a:latin typeface="Times New Roman" panose="02020603050405020304" pitchFamily="18" charset="0"/>
                <a:ea typeface="Times New Roman" panose="02020603050405020304" pitchFamily="18" charset="0"/>
              </a:rPr>
              <a:t>Acceptable s</a:t>
            </a:r>
            <a:r>
              <a:rPr lang="en-US" sz="1000" b="1" dirty="0">
                <a:solidFill>
                  <a:srgbClr val="000000"/>
                </a:solidFill>
                <a:effectLst/>
                <a:latin typeface="Times New Roman" panose="02020603050405020304" pitchFamily="18" charset="0"/>
                <a:ea typeface="Times New Roman" panose="02020603050405020304" pitchFamily="18" charset="0"/>
              </a:rPr>
              <a:t>olution</a:t>
            </a:r>
            <a:r>
              <a:rPr lang="en-US" sz="1000" dirty="0">
                <a:solidFill>
                  <a:srgbClr val="000000"/>
                </a:solidFill>
                <a:effectLst/>
                <a:latin typeface="Times New Roman" panose="02020603050405020304" pitchFamily="18"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r>
              <a:rPr lang="en-US" sz="1000" dirty="0">
                <a:solidFill>
                  <a:srgbClr val="000000"/>
                </a:solidFill>
                <a:effectLst/>
                <a:latin typeface="Times New Roman" panose="02020603050405020304" pitchFamily="18" charset="0"/>
                <a:ea typeface="Times New Roman" panose="02020603050405020304" pitchFamily="18" charset="0"/>
              </a:rPr>
              <a:t>a) Generally, a reaction function is the locus of optimal strategic responses to actions by another player. In the context of duopolies, actions are choices related to the strategic variable of the focal competition model (e.g. price for Bertrand, quantity for Cournot and </a:t>
            </a:r>
            <a:r>
              <a:rPr lang="en-US" sz="1000" dirty="0" err="1">
                <a:solidFill>
                  <a:srgbClr val="000000"/>
                </a:solidFill>
                <a:effectLst/>
                <a:latin typeface="Times New Roman" panose="02020603050405020304" pitchFamily="18" charset="0"/>
                <a:ea typeface="Times New Roman" panose="02020603050405020304" pitchFamily="18" charset="0"/>
              </a:rPr>
              <a:t>Stackelberg</a:t>
            </a:r>
            <a:r>
              <a:rPr lang="en-US" sz="1000" dirty="0">
                <a:solidFill>
                  <a:srgbClr val="000000"/>
                </a:solidFill>
                <a:effectLst/>
                <a:latin typeface="Times New Roman" panose="02020603050405020304" pitchFamily="18" charset="0"/>
                <a:ea typeface="Times New Roman" panose="02020603050405020304" pitchFamily="18" charset="0"/>
              </a:rPr>
              <a:t>). By definition, at the point where the reaction curves intersect, the action of each player is the best response to the action of the other, determining an equilibrium. In the real world, it is unfeasible to perfectly formalize a reaction function. Still, companies often have a pretty accurate understanding of how other companies will react to certain key decisions, and devise their plans accordingly. This process of mutual anticipation is the conceptual essence of reaction functions, and it is continuously applied in the real world.</a:t>
            </a:r>
          </a:p>
          <a:p>
            <a:pPr marL="0" indent="0">
              <a:buNone/>
            </a:pPr>
            <a:endParaRPr lang="en-GB" sz="1200" dirty="0">
              <a:effectLst/>
              <a:latin typeface="Times New Roman" panose="02020603050405020304" pitchFamily="18" charset="0"/>
              <a:ea typeface="Times New Roman" panose="02020603050405020304" pitchFamily="18" charset="0"/>
            </a:endParaRPr>
          </a:p>
          <a:p>
            <a:r>
              <a:rPr lang="en-US" sz="1000" dirty="0">
                <a:solidFill>
                  <a:srgbClr val="000000"/>
                </a:solidFill>
                <a:effectLst/>
                <a:latin typeface="Times New Roman" panose="02020603050405020304" pitchFamily="18" charset="0"/>
                <a:ea typeface="Times New Roman" panose="02020603050405020304" pitchFamily="18" charset="0"/>
              </a:rPr>
              <a:t>b) Denote with A the focal firm and with B its competitor. In a </a:t>
            </a:r>
            <a:r>
              <a:rPr lang="en-US" sz="1000" dirty="0" err="1">
                <a:solidFill>
                  <a:srgbClr val="000000"/>
                </a:solidFill>
                <a:effectLst/>
                <a:latin typeface="Times New Roman" panose="02020603050405020304" pitchFamily="18" charset="0"/>
                <a:ea typeface="Times New Roman" panose="02020603050405020304" pitchFamily="18" charset="0"/>
              </a:rPr>
              <a:t>Stackelberg</a:t>
            </a:r>
            <a:r>
              <a:rPr lang="en-US" sz="1000" dirty="0">
                <a:solidFill>
                  <a:srgbClr val="000000"/>
                </a:solidFill>
                <a:effectLst/>
                <a:latin typeface="Times New Roman" panose="02020603050405020304" pitchFamily="18" charset="0"/>
                <a:ea typeface="Times New Roman" panose="02020603050405020304" pitchFamily="18" charset="0"/>
              </a:rPr>
              <a:t> oligopoly A is the leader and it knows exactly how the follower will react. Therefore, it will a priori select the best possible scenario, taking into account the response of B. Thus, the ex-post response of B (which is known a priori) is the only constraint for A. B knows in advance how A will act, but it can’t do anything about it. Instead, in a Cournot duopoly, not only are both firms aware of how the other will act, but they are also able to capitalize on that. A knows that B knows how A will act, and it also knows that, this time, B can devise its strategy accordingly a priori. This poses a harder constraint on the profit maximization of A.</a:t>
            </a:r>
          </a:p>
          <a:p>
            <a:endParaRPr lang="en-GB" sz="1200" dirty="0">
              <a:effectLst/>
              <a:latin typeface="Times New Roman" panose="02020603050405020304" pitchFamily="18" charset="0"/>
              <a:ea typeface="Times New Roman" panose="02020603050405020304" pitchFamily="18" charset="0"/>
            </a:endParaRPr>
          </a:p>
          <a:p>
            <a:r>
              <a:rPr lang="en-US" sz="1000" dirty="0">
                <a:solidFill>
                  <a:srgbClr val="000000"/>
                </a:solidFill>
                <a:effectLst/>
                <a:latin typeface="Times New Roman" panose="02020603050405020304" pitchFamily="18" charset="0"/>
                <a:ea typeface="Times New Roman" panose="02020603050405020304" pitchFamily="18" charset="0"/>
              </a:rPr>
              <a:t>c)</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Π1 maximization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200 – 6q1 – 3q2 – 20 = 0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q1 = 30 – 0.5q2</a:t>
            </a:r>
            <a:r>
              <a:rPr lang="en-US" sz="1000" dirty="0">
                <a:solidFill>
                  <a:srgbClr val="000000"/>
                </a:solidFill>
                <a:latin typeface="Times New Roman" panose="02020603050405020304" pitchFamily="18" charset="0"/>
                <a:ea typeface="Times New Roman" panose="02020603050405020304" pitchFamily="18" charset="0"/>
              </a:rPr>
              <a:t> </a:t>
            </a:r>
            <a:r>
              <a:rPr lang="en-US" sz="1000" dirty="0">
                <a:solidFill>
                  <a:srgbClr val="000000"/>
                </a:solidFill>
                <a:latin typeface="Times New Roman" panose="02020603050405020304" pitchFamily="18" charset="0"/>
                <a:ea typeface="Times New Roman" panose="02020603050405020304" pitchFamily="18" charset="0"/>
                <a:sym typeface="Wingdings" panose="05000000000000000000" pitchFamily="2" charset="2"/>
              </a:rPr>
              <a:t> </a:t>
            </a:r>
            <a:r>
              <a:rPr lang="en-US" sz="1000" dirty="0">
                <a:solidFill>
                  <a:srgbClr val="000000"/>
                </a:solidFill>
                <a:effectLst/>
                <a:latin typeface="Times New Roman" panose="02020603050405020304" pitchFamily="18" charset="0"/>
                <a:ea typeface="Times New Roman" panose="02020603050405020304" pitchFamily="18" charset="0"/>
              </a:rPr>
              <a:t>q2 = 30 – 0.5q1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q1 = 30 - 0.5(30 - 0.5q1)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 </a:t>
            </a:r>
            <a:r>
              <a:rPr lang="en-US" sz="1000" dirty="0">
                <a:solidFill>
                  <a:srgbClr val="000000"/>
                </a:solidFill>
                <a:effectLst/>
                <a:latin typeface="Times New Roman" panose="02020603050405020304" pitchFamily="18" charset="0"/>
                <a:ea typeface="Times New Roman" panose="02020603050405020304" pitchFamily="18" charset="0"/>
              </a:rPr>
              <a:t>q1 = q2 = 20.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Thus, Q = 40 and P = 80.</a:t>
            </a:r>
          </a:p>
          <a:p>
            <a:pPr marL="0" indent="0">
              <a:buNone/>
            </a:pPr>
            <a:endParaRPr lang="en-GB" sz="1200" dirty="0">
              <a:effectLst/>
              <a:latin typeface="Times New Roman" panose="02020603050405020304" pitchFamily="18" charset="0"/>
              <a:ea typeface="Times New Roman" panose="02020603050405020304" pitchFamily="18" charset="0"/>
            </a:endParaRPr>
          </a:p>
          <a:p>
            <a:r>
              <a:rPr lang="en-US" sz="1000" dirty="0">
                <a:solidFill>
                  <a:srgbClr val="000000"/>
                </a:solidFill>
                <a:effectLst/>
                <a:latin typeface="Times New Roman" panose="02020603050405020304" pitchFamily="18" charset="0"/>
                <a:ea typeface="Times New Roman" panose="02020603050405020304" pitchFamily="18" charset="0"/>
              </a:rPr>
              <a:t>d)</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Π1 maximization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200 – 6q1 – 90 + 3q1 – 20 = 0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q1 = 30 </a:t>
            </a:r>
            <a:r>
              <a:rPr lang="en-US" sz="10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US" sz="1000" dirty="0">
                <a:solidFill>
                  <a:srgbClr val="000000"/>
                </a:solidFill>
                <a:effectLst/>
                <a:latin typeface="Times New Roman" panose="02020603050405020304" pitchFamily="18" charset="0"/>
                <a:ea typeface="Times New Roman" panose="02020603050405020304" pitchFamily="18" charset="0"/>
              </a:rPr>
              <a:t> q2 = 15.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effectLst/>
                <a:latin typeface="Times New Roman" panose="02020603050405020304" pitchFamily="18" charset="0"/>
                <a:ea typeface="Times New Roman" panose="02020603050405020304" pitchFamily="18" charset="0"/>
              </a:rPr>
              <a:t>Thus, Q = 45 and P = 65.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latin typeface="Times New Roman" panose="02020603050405020304" pitchFamily="18" charset="0"/>
                <a:ea typeface="Times New Roman" panose="02020603050405020304" pitchFamily="18" charset="0"/>
              </a:rPr>
              <a:t>L</a:t>
            </a:r>
            <a:r>
              <a:rPr lang="en-US" sz="1000" dirty="0">
                <a:solidFill>
                  <a:srgbClr val="000000"/>
                </a:solidFill>
                <a:effectLst/>
                <a:latin typeface="Times New Roman" panose="02020603050405020304" pitchFamily="18" charset="0"/>
                <a:ea typeface="Times New Roman" panose="02020603050405020304" pitchFamily="18" charset="0"/>
              </a:rPr>
              <a:t>eader’s profits = 1350.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latin typeface="Times New Roman" panose="02020603050405020304" pitchFamily="18" charset="0"/>
                <a:ea typeface="Times New Roman" panose="02020603050405020304" pitchFamily="18" charset="0"/>
              </a:rPr>
              <a:t>F</a:t>
            </a:r>
            <a:r>
              <a:rPr lang="en-US" sz="1000" dirty="0">
                <a:solidFill>
                  <a:srgbClr val="000000"/>
                </a:solidFill>
                <a:effectLst/>
                <a:latin typeface="Times New Roman" panose="02020603050405020304" pitchFamily="18" charset="0"/>
                <a:ea typeface="Times New Roman" panose="02020603050405020304" pitchFamily="18" charset="0"/>
              </a:rPr>
              <a:t>ollower’s profits = 675. </a:t>
            </a:r>
            <a:br>
              <a:rPr lang="en-US" sz="1000" dirty="0">
                <a:solidFill>
                  <a:srgbClr val="000000"/>
                </a:solidFill>
                <a:effectLst/>
                <a:latin typeface="Times New Roman" panose="02020603050405020304" pitchFamily="18" charset="0"/>
                <a:ea typeface="Times New Roman" panose="02020603050405020304" pitchFamily="18" charset="0"/>
              </a:rPr>
            </a:br>
            <a:r>
              <a:rPr lang="en-US" sz="1000" dirty="0">
                <a:solidFill>
                  <a:srgbClr val="000000"/>
                </a:solidFill>
                <a:latin typeface="Times New Roman" panose="02020603050405020304" pitchFamily="18" charset="0"/>
                <a:ea typeface="Times New Roman" panose="02020603050405020304" pitchFamily="18" charset="0"/>
              </a:rPr>
              <a:t>A</a:t>
            </a:r>
            <a:r>
              <a:rPr lang="en-US" sz="1000" dirty="0">
                <a:solidFill>
                  <a:srgbClr val="000000"/>
                </a:solidFill>
                <a:effectLst/>
                <a:latin typeface="Times New Roman" panose="02020603050405020304" pitchFamily="18" charset="0"/>
                <a:ea typeface="Times New Roman" panose="02020603050405020304" pitchFamily="18" charset="0"/>
              </a:rPr>
              <a:t>s long as the price for the analysis is lower than 1350 - 675 = 675, Zorn will be willing to pay for it (being indifferent at 675).</a:t>
            </a:r>
            <a:endParaRPr lang="en-GB" sz="1200" dirty="0">
              <a:effectLst/>
              <a:latin typeface="Times New Roman" panose="02020603050405020304" pitchFamily="18" charset="0"/>
              <a:ea typeface="Times New Roman" panose="02020603050405020304" pitchFamily="18" charset="0"/>
            </a:endParaRPr>
          </a:p>
          <a:p>
            <a:pPr marL="0" indent="0" algn="just">
              <a:spcAft>
                <a:spcPts val="0"/>
              </a:spcAft>
              <a:buNone/>
            </a:pPr>
            <a:endParaRPr lang="en-GB" sz="1000" dirty="0">
              <a:effectLst/>
              <a:latin typeface="Times New Roman" panose="02020603050405020304" pitchFamily="18" charset="0"/>
              <a:ea typeface="Times New Roman" panose="02020603050405020304" pitchFamily="18" charset="0"/>
            </a:endParaRPr>
          </a:p>
          <a:p>
            <a:pPr marL="0" indent="0" algn="just">
              <a:spcAft>
                <a:spcPts val="0"/>
              </a:spcAft>
              <a:buNone/>
            </a:pPr>
            <a:endParaRPr lang="en-GB"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165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p:cNvSpPr>
            <a:spLocks noGrp="1"/>
          </p:cNvSpPr>
          <p:nvPr>
            <p:ph type="title"/>
          </p:nvPr>
        </p:nvSpPr>
        <p:spPr/>
        <p:txBody>
          <a:bodyPr/>
          <a:lstStyle/>
          <a:p>
            <a:r>
              <a:rPr lang="en-GB" altLang="it-IT" dirty="0"/>
              <a:t>The BIE exam: </a:t>
            </a:r>
            <a:br>
              <a:rPr lang="en-GB" altLang="it-IT" dirty="0"/>
            </a:br>
            <a:r>
              <a:rPr lang="en-GB" altLang="it-IT" dirty="0"/>
              <a:t>Oral exam</a:t>
            </a:r>
            <a:endParaRPr lang="en-US" dirty="0"/>
          </a:p>
        </p:txBody>
      </p:sp>
      <p:sp>
        <p:nvSpPr>
          <p:cNvPr id="9" name="Segnaposto contenuto 2"/>
          <p:cNvSpPr>
            <a:spLocks noGrp="1"/>
          </p:cNvSpPr>
          <p:nvPr>
            <p:ph idx="1"/>
          </p:nvPr>
        </p:nvSpPr>
        <p:spPr>
          <a:xfrm>
            <a:off x="323528" y="1168102"/>
            <a:ext cx="8229600" cy="4953000"/>
          </a:xfrm>
        </p:spPr>
        <p:txBody>
          <a:bodyPr/>
          <a:lstStyle/>
          <a:p>
            <a:r>
              <a:rPr lang="en-US" sz="3200" dirty="0"/>
              <a:t>On their discretion, Professors reserve the right to hold oral exams to deepen some aspects or to ask for further explanations to specific answers provided by students. </a:t>
            </a:r>
          </a:p>
          <a:p>
            <a:r>
              <a:rPr lang="en-US" sz="3200" u="sng" dirty="0"/>
              <a:t>For self-evident reasons, this circumstance is more likely to apply to remote-students.</a:t>
            </a:r>
          </a:p>
          <a:p>
            <a:r>
              <a:rPr lang="en-US" sz="3200" dirty="0"/>
              <a:t>Students can NOT ask neither to hold the exam orally in substitution of the written exam nor to complement the written exam with an oral one.</a:t>
            </a:r>
          </a:p>
        </p:txBody>
      </p:sp>
      <p:sp>
        <p:nvSpPr>
          <p:cNvPr id="2" name="Segnaposto numero diapositiva 1"/>
          <p:cNvSpPr>
            <a:spLocks noGrp="1"/>
          </p:cNvSpPr>
          <p:nvPr>
            <p:ph type="sldNum" sz="quarter" idx="10"/>
          </p:nvPr>
        </p:nvSpPr>
        <p:spPr/>
        <p:txBody>
          <a:bodyPr/>
          <a:lstStyle/>
          <a:p>
            <a:fld id="{AB6E42D1-1F96-4B60-959F-C18AFD4271E7}" type="slidenum">
              <a:rPr lang="it-IT" altLang="it-IT" smtClean="0"/>
              <a:pPr/>
              <a:t>16</a:t>
            </a:fld>
            <a:endParaRPr lang="it-IT" altLang="it-IT" dirty="0"/>
          </a:p>
        </p:txBody>
      </p:sp>
      <p:sp>
        <p:nvSpPr>
          <p:cNvPr id="5" name="CasellaDiTesto 4"/>
          <p:cNvSpPr txBox="1"/>
          <p:nvPr/>
        </p:nvSpPr>
        <p:spPr>
          <a:xfrm>
            <a:off x="2915816" y="6597352"/>
            <a:ext cx="1728192" cy="260648"/>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468610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17</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pic>
        <p:nvPicPr>
          <p:cNvPr id="6" name="Segnaposto contenuto 5"/>
          <p:cNvPicPr>
            <a:picLocks noGrp="1" noChangeAspect="1"/>
          </p:cNvPicPr>
          <p:nvPr>
            <p:ph idx="1"/>
          </p:nvPr>
        </p:nvPicPr>
        <p:blipFill>
          <a:blip r:embed="rId2"/>
          <a:stretch>
            <a:fillRect/>
          </a:stretch>
        </p:blipFill>
        <p:spPr>
          <a:xfrm>
            <a:off x="827584" y="1052736"/>
            <a:ext cx="6983730" cy="4953000"/>
          </a:xfrm>
          <a:prstGeom prst="rect">
            <a:avLst/>
          </a:prstGeom>
        </p:spPr>
      </p:pic>
    </p:spTree>
    <p:extLst>
      <p:ext uri="{BB962C8B-B14F-4D97-AF65-F5344CB8AC3E}">
        <p14:creationId xmlns:p14="http://schemas.microsoft.com/office/powerpoint/2010/main" val="3458662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18</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3" name="CasellaDiTesto 2"/>
          <p:cNvSpPr txBox="1"/>
          <p:nvPr/>
        </p:nvSpPr>
        <p:spPr>
          <a:xfrm>
            <a:off x="4495800" y="6248400"/>
            <a:ext cx="80010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charset="0"/>
                <a:ea typeface="+mn-ea"/>
                <a:cs typeface="+mn-cs"/>
              </a:rPr>
              <a:t>[Apart the last flipped class of </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tomorrow]</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pic>
        <p:nvPicPr>
          <p:cNvPr id="1026" name="Picture 2" descr="The End (La La Land) - Album on Imgu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8169" y="1056987"/>
            <a:ext cx="7815262" cy="472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754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3568" y="77515"/>
            <a:ext cx="8064896" cy="513755"/>
          </a:xfrm>
        </p:spPr>
        <p:txBody>
          <a:bodyPr/>
          <a:lstStyle/>
          <a:p>
            <a:r>
              <a:rPr lang="en-GB" dirty="0"/>
              <a:t>The BIE exam:</a:t>
            </a:r>
            <a:br>
              <a:rPr lang="en-GB" dirty="0"/>
            </a:br>
            <a:r>
              <a:rPr lang="en-GB" dirty="0"/>
              <a:t>General guidelines (1) </a:t>
            </a:r>
          </a:p>
        </p:txBody>
      </p:sp>
      <p:sp>
        <p:nvSpPr>
          <p:cNvPr id="3" name="Segnaposto numero diapositiva 2"/>
          <p:cNvSpPr>
            <a:spLocks noGrp="1"/>
          </p:cNvSpPr>
          <p:nvPr>
            <p:ph type="sldNum" sz="quarter" idx="10"/>
          </p:nvPr>
        </p:nvSpPr>
        <p:spPr/>
        <p:txBody>
          <a:bodyPr/>
          <a:lstStyle/>
          <a:p>
            <a:fld id="{AB6E42D1-1F96-4B60-959F-C18AFD4271E7}" type="slidenum">
              <a:rPr lang="it-IT" altLang="it-IT" smtClean="0"/>
              <a:pPr/>
              <a:t>2</a:t>
            </a:fld>
            <a:endParaRPr lang="it-IT" altLang="it-IT" dirty="0"/>
          </a:p>
        </p:txBody>
      </p:sp>
      <p:sp>
        <p:nvSpPr>
          <p:cNvPr id="16" name="CasellaDiTesto 15"/>
          <p:cNvSpPr txBox="1"/>
          <p:nvPr/>
        </p:nvSpPr>
        <p:spPr>
          <a:xfrm>
            <a:off x="2915816" y="6597352"/>
            <a:ext cx="1728192" cy="260648"/>
          </a:xfrm>
          <a:prstGeom prst="rect">
            <a:avLst/>
          </a:prstGeom>
          <a:solidFill>
            <a:schemeClr val="bg1"/>
          </a:solidFill>
          <a:ln>
            <a:solidFill>
              <a:schemeClr val="bg1"/>
            </a:solidFill>
          </a:ln>
        </p:spPr>
        <p:txBody>
          <a:bodyPr wrap="square" rtlCol="0">
            <a:spAutoFit/>
          </a:bodyPr>
          <a:lstStyle/>
          <a:p>
            <a:endParaRPr lang="en-US" dirty="0"/>
          </a:p>
        </p:txBody>
      </p:sp>
      <p:sp>
        <p:nvSpPr>
          <p:cNvPr id="6" name="object 3">
            <a:extLst>
              <a:ext uri="{FF2B5EF4-FFF2-40B4-BE49-F238E27FC236}">
                <a16:creationId xmlns:a16="http://schemas.microsoft.com/office/drawing/2014/main" id="{F291469E-0475-42E1-BEE8-34CBC185D343}"/>
              </a:ext>
            </a:extLst>
          </p:cNvPr>
          <p:cNvSpPr txBox="1"/>
          <p:nvPr/>
        </p:nvSpPr>
        <p:spPr>
          <a:xfrm>
            <a:off x="147985" y="764704"/>
            <a:ext cx="8992046" cy="6830075"/>
          </a:xfrm>
          <a:prstGeom prst="rect">
            <a:avLst/>
          </a:prstGeom>
          <a:noFill/>
        </p:spPr>
        <p:txBody>
          <a:bodyPr vert="horz" wrap="square" lIns="0" tIns="119380" rIns="0" bIns="0" rtlCol="0">
            <a:spAutoFit/>
          </a:bodyPr>
          <a:lstStyle/>
          <a:p>
            <a:pPr marL="12065">
              <a:lnSpc>
                <a:spcPct val="100000"/>
              </a:lnSpc>
              <a:spcBef>
                <a:spcPts val="0"/>
              </a:spcBef>
              <a:spcAft>
                <a:spcPts val="600"/>
              </a:spcAft>
              <a:tabLst>
                <a:tab pos="356235" algn="l"/>
              </a:tabLst>
            </a:pPr>
            <a:r>
              <a:rPr lang="en-US" sz="1600" spc="-5" dirty="0" smtClean="0">
                <a:latin typeface="Arial"/>
                <a:cs typeface="Arial"/>
              </a:rPr>
              <a:t>1. The BIE exam is in presence. </a:t>
            </a:r>
            <a:r>
              <a:rPr lang="en-US" sz="1600" b="0" spc="-5" dirty="0" smtClean="0">
                <a:latin typeface="Arial"/>
                <a:cs typeface="Arial"/>
              </a:rPr>
              <a:t>Exceptions may apply only to students enrolled in mobility programs (incoming and outgoing mobility) </a:t>
            </a:r>
            <a:r>
              <a:rPr lang="en-US" sz="1600" b="0" u="sng" spc="-5" dirty="0" smtClean="0">
                <a:latin typeface="Arial"/>
                <a:cs typeface="Arial"/>
              </a:rPr>
              <a:t>officially recognized by the Politecnico di Milano</a:t>
            </a:r>
            <a:r>
              <a:rPr lang="en-US" sz="1600" b="0" spc="-5" dirty="0" smtClean="0">
                <a:latin typeface="Arial"/>
                <a:cs typeface="Arial"/>
              </a:rPr>
              <a:t>. </a:t>
            </a:r>
          </a:p>
          <a:p>
            <a:pPr marL="755015" lvl="1" indent="-285750">
              <a:spcBef>
                <a:spcPts val="0"/>
              </a:spcBef>
              <a:spcAft>
                <a:spcPts val="600"/>
              </a:spcAft>
              <a:buFont typeface="Wingdings" panose="05000000000000000000" pitchFamily="2" charset="2"/>
              <a:buChar char="§"/>
              <a:tabLst>
                <a:tab pos="356235" algn="l"/>
              </a:tabLst>
            </a:pPr>
            <a:r>
              <a:rPr lang="en-US" sz="1600" b="0" spc="-5" dirty="0" smtClean="0">
                <a:latin typeface="Arial"/>
                <a:cs typeface="Arial"/>
              </a:rPr>
              <a:t>Requests </a:t>
            </a:r>
            <a:r>
              <a:rPr lang="en-US" sz="1600" b="0" spc="-5" dirty="0">
                <a:latin typeface="Arial"/>
                <a:cs typeface="Arial"/>
              </a:rPr>
              <a:t>to sit remotely for the </a:t>
            </a:r>
            <a:r>
              <a:rPr lang="en-US" sz="1600" b="0" spc="-5" dirty="0" smtClean="0">
                <a:latin typeface="Arial"/>
                <a:cs typeface="Arial"/>
              </a:rPr>
              <a:t>exam in a given call (only for the students satisfying the above cited condition) have to be sent by email to Luca Grilli at least one week before the call (and after having registered into the specific call). </a:t>
            </a:r>
            <a:endParaRPr lang="en-GB" sz="1600" b="0" spc="-5" dirty="0" smtClean="0">
              <a:latin typeface="+mn-lt"/>
              <a:cs typeface="Arial"/>
            </a:endParaRPr>
          </a:p>
          <a:p>
            <a:pPr marL="12065">
              <a:spcBef>
                <a:spcPts val="0"/>
              </a:spcBef>
              <a:spcAft>
                <a:spcPts val="600"/>
              </a:spcAft>
              <a:tabLst>
                <a:tab pos="356235" algn="l"/>
              </a:tabLst>
            </a:pPr>
            <a:r>
              <a:rPr lang="en-GB" sz="1600" b="0" spc="-5" dirty="0" smtClean="0">
                <a:latin typeface="+mn-lt"/>
                <a:cs typeface="Arial"/>
              </a:rPr>
              <a:t>The </a:t>
            </a:r>
            <a:r>
              <a:rPr lang="en-GB" sz="1600" b="0" spc="-5" dirty="0">
                <a:latin typeface="+mn-lt"/>
                <a:cs typeface="Arial"/>
              </a:rPr>
              <a:t>exam </a:t>
            </a:r>
            <a:r>
              <a:rPr lang="en-GB" sz="1600" spc="-5" dirty="0">
                <a:latin typeface="+mn-lt"/>
                <a:cs typeface="Arial"/>
              </a:rPr>
              <a:t>is the same </a:t>
            </a:r>
            <a:r>
              <a:rPr lang="en-GB" sz="1600" b="0" spc="-5" dirty="0" smtClean="0">
                <a:latin typeface="+mn-lt"/>
                <a:cs typeface="Arial"/>
              </a:rPr>
              <a:t>for </a:t>
            </a:r>
            <a:r>
              <a:rPr lang="en-GB" sz="1600" b="0" spc="-5" dirty="0">
                <a:latin typeface="+mn-lt"/>
                <a:cs typeface="Arial"/>
              </a:rPr>
              <a:t>“online” and “in presence” students and takes place at the same time</a:t>
            </a:r>
            <a:endParaRPr lang="en-US" sz="1600" b="0" spc="-5" dirty="0">
              <a:highlight>
                <a:srgbClr val="FFFF00"/>
              </a:highlight>
              <a:latin typeface="Arial"/>
              <a:cs typeface="Arial"/>
            </a:endParaRPr>
          </a:p>
          <a:p>
            <a:pPr marL="12065">
              <a:spcBef>
                <a:spcPts val="0"/>
              </a:spcBef>
              <a:spcAft>
                <a:spcPts val="600"/>
              </a:spcAft>
              <a:tabLst>
                <a:tab pos="356235" algn="l"/>
              </a:tabLst>
            </a:pPr>
            <a:endParaRPr lang="en-US" sz="400" b="0" spc="-5" dirty="0">
              <a:latin typeface="Arial"/>
              <a:cs typeface="Arial"/>
            </a:endParaRPr>
          </a:p>
          <a:p>
            <a:pPr marL="354965" indent="-342900">
              <a:spcBef>
                <a:spcPts val="0"/>
              </a:spcBef>
              <a:spcAft>
                <a:spcPts val="600"/>
              </a:spcAft>
              <a:buFont typeface="+mj-lt"/>
              <a:buAutoNum type="arabicPeriod" startAt="2"/>
              <a:tabLst>
                <a:tab pos="356235" algn="l"/>
              </a:tabLst>
            </a:pPr>
            <a:r>
              <a:rPr lang="en-US" sz="1600" b="0" spc="-5" dirty="0">
                <a:latin typeface="Arial"/>
                <a:cs typeface="Arial"/>
              </a:rPr>
              <a:t>All students must </a:t>
            </a:r>
            <a:r>
              <a:rPr lang="en-US" sz="1600" spc="-5" dirty="0">
                <a:latin typeface="Arial"/>
                <a:cs typeface="Arial"/>
              </a:rPr>
              <a:t>register for the exam on </a:t>
            </a:r>
            <a:r>
              <a:rPr lang="en-US" sz="1600" spc="-5" dirty="0" err="1">
                <a:latin typeface="Arial"/>
                <a:cs typeface="Arial"/>
              </a:rPr>
              <a:t>Webpolisef</a:t>
            </a:r>
            <a:r>
              <a:rPr lang="en-US" sz="1600" spc="-5" dirty="0">
                <a:latin typeface="Arial"/>
                <a:cs typeface="Arial"/>
              </a:rPr>
              <a:t> </a:t>
            </a:r>
            <a:r>
              <a:rPr lang="en-US" sz="1600" b="0" spc="-5" dirty="0">
                <a:latin typeface="Arial"/>
                <a:cs typeface="Arial"/>
              </a:rPr>
              <a:t>by the deadline</a:t>
            </a:r>
          </a:p>
          <a:p>
            <a:pPr marL="755015" lvl="1" indent="-285750">
              <a:spcBef>
                <a:spcPts val="0"/>
              </a:spcBef>
              <a:spcAft>
                <a:spcPts val="600"/>
              </a:spcAft>
              <a:buFont typeface="Wingdings" panose="05000000000000000000" pitchFamily="2" charset="2"/>
              <a:buChar char="§"/>
              <a:tabLst>
                <a:tab pos="356235" algn="l"/>
              </a:tabLst>
            </a:pPr>
            <a:r>
              <a:rPr lang="en-GB" sz="1600" b="0" spc="-5" dirty="0">
                <a:latin typeface="Arial"/>
                <a:cs typeface="Arial"/>
              </a:rPr>
              <a:t>Students </a:t>
            </a:r>
            <a:r>
              <a:rPr lang="en-US" sz="1600" b="0" spc="-5" dirty="0">
                <a:latin typeface="Arial"/>
                <a:cs typeface="Arial"/>
              </a:rPr>
              <a:t>can’t sit for the exam without </a:t>
            </a:r>
            <a:r>
              <a:rPr lang="en-US" sz="1600" b="0" spc="-5" dirty="0" smtClean="0">
                <a:latin typeface="Arial"/>
                <a:cs typeface="Arial"/>
              </a:rPr>
              <a:t>registration</a:t>
            </a:r>
            <a:endParaRPr lang="en-US" sz="400" b="0" spc="-5" dirty="0">
              <a:latin typeface="Arial"/>
              <a:cs typeface="Arial"/>
            </a:endParaRPr>
          </a:p>
          <a:p>
            <a:pPr marL="240665" indent="-228600">
              <a:spcBef>
                <a:spcPts val="0"/>
              </a:spcBef>
              <a:spcAft>
                <a:spcPts val="600"/>
              </a:spcAft>
              <a:buFont typeface="+mj-lt"/>
              <a:buAutoNum type="arabicPeriod" startAt="2"/>
              <a:tabLst>
                <a:tab pos="356235" algn="l"/>
              </a:tabLst>
            </a:pPr>
            <a:r>
              <a:rPr lang="en-GB" sz="1600" b="0" dirty="0"/>
              <a:t>Students take the </a:t>
            </a:r>
            <a:r>
              <a:rPr lang="en-GB" sz="1600" dirty="0"/>
              <a:t>exam using their </a:t>
            </a:r>
            <a:r>
              <a:rPr lang="en-GB" sz="1600" dirty="0" smtClean="0"/>
              <a:t>PCs</a:t>
            </a:r>
            <a:r>
              <a:rPr lang="en-GB" sz="1600" b="0" dirty="0" smtClean="0"/>
              <a:t>. </a:t>
            </a:r>
            <a:r>
              <a:rPr lang="en-US" sz="1600" b="0" spc="-5" dirty="0">
                <a:latin typeface="Arial"/>
                <a:cs typeface="Arial"/>
              </a:rPr>
              <a:t>It is required to have a:</a:t>
            </a:r>
          </a:p>
          <a:p>
            <a:pPr marL="755015" lvl="1" indent="-285750">
              <a:spcBef>
                <a:spcPts val="0"/>
              </a:spcBef>
              <a:spcAft>
                <a:spcPts val="600"/>
              </a:spcAft>
              <a:buFont typeface="Wingdings" panose="05000000000000000000" pitchFamily="2" charset="2"/>
              <a:buChar char="§"/>
              <a:tabLst>
                <a:tab pos="356235" algn="l"/>
              </a:tabLst>
            </a:pPr>
            <a:r>
              <a:rPr lang="en-US" sz="1600" spc="-5" dirty="0">
                <a:latin typeface="Arial"/>
                <a:cs typeface="Arial"/>
              </a:rPr>
              <a:t>PC/laptop with a browser to access the link to the MS form </a:t>
            </a:r>
            <a:r>
              <a:rPr lang="en-US" sz="1600" b="0" spc="-5" dirty="0">
                <a:latin typeface="Arial"/>
                <a:cs typeface="Arial"/>
              </a:rPr>
              <a:t>(through your POLIMI account)</a:t>
            </a:r>
          </a:p>
          <a:p>
            <a:pPr marL="297815" indent="-285750">
              <a:spcBef>
                <a:spcPts val="0"/>
              </a:spcBef>
              <a:spcAft>
                <a:spcPts val="600"/>
              </a:spcAft>
              <a:buFont typeface="Wingdings" panose="05000000000000000000" pitchFamily="2" charset="2"/>
              <a:buChar char="§"/>
              <a:tabLst>
                <a:tab pos="356235" algn="l"/>
              </a:tabLst>
            </a:pPr>
            <a:r>
              <a:rPr lang="en-US" sz="1600" b="0" spc="-5" dirty="0" smtClean="0">
                <a:latin typeface="Arial"/>
                <a:cs typeface="Arial"/>
              </a:rPr>
              <a:t>The </a:t>
            </a:r>
            <a:r>
              <a:rPr lang="en-US" sz="1600" spc="-5" dirty="0">
                <a:latin typeface="Arial"/>
                <a:cs typeface="Arial"/>
              </a:rPr>
              <a:t>link to the MS form </a:t>
            </a:r>
            <a:r>
              <a:rPr lang="en-US" sz="1600" b="0" spc="-5" dirty="0">
                <a:latin typeface="Arial"/>
                <a:cs typeface="Arial"/>
              </a:rPr>
              <a:t>will be </a:t>
            </a:r>
            <a:r>
              <a:rPr lang="en-US" sz="1600" spc="-5" dirty="0">
                <a:latin typeface="Arial"/>
                <a:cs typeface="Arial"/>
              </a:rPr>
              <a:t>available </a:t>
            </a:r>
            <a:r>
              <a:rPr lang="en-US" sz="1600" b="0" spc="-5" dirty="0">
                <a:latin typeface="Arial"/>
                <a:cs typeface="Arial"/>
              </a:rPr>
              <a:t>the day of the exam </a:t>
            </a:r>
            <a:r>
              <a:rPr lang="en-US" sz="1600" spc="-5" dirty="0">
                <a:latin typeface="Arial"/>
                <a:cs typeface="Arial"/>
              </a:rPr>
              <a:t>on your POLIMI </a:t>
            </a:r>
            <a:r>
              <a:rPr lang="en-US" sz="1600" spc="-5" dirty="0" smtClean="0">
                <a:latin typeface="Arial"/>
                <a:cs typeface="Arial"/>
              </a:rPr>
              <a:t>portal</a:t>
            </a:r>
          </a:p>
          <a:p>
            <a:pPr marL="297815" indent="-285750">
              <a:spcBef>
                <a:spcPts val="0"/>
              </a:spcBef>
              <a:spcAft>
                <a:spcPts val="600"/>
              </a:spcAft>
              <a:buFont typeface="Wingdings" panose="05000000000000000000" pitchFamily="2" charset="2"/>
              <a:buChar char="§"/>
              <a:tabLst>
                <a:tab pos="356235" algn="l"/>
              </a:tabLst>
            </a:pPr>
            <a:r>
              <a:rPr lang="en-GB" sz="1600" dirty="0"/>
              <a:t>Students in class are supervised in the old </a:t>
            </a:r>
            <a:r>
              <a:rPr lang="en-GB" sz="1600" dirty="0" smtClean="0"/>
              <a:t>classical way</a:t>
            </a:r>
          </a:p>
          <a:p>
            <a:pPr marL="297815" indent="-285750">
              <a:spcBef>
                <a:spcPts val="0"/>
              </a:spcBef>
              <a:spcAft>
                <a:spcPts val="600"/>
              </a:spcAft>
              <a:buFont typeface="Wingdings" panose="05000000000000000000" pitchFamily="2" charset="2"/>
              <a:buChar char="§"/>
              <a:tabLst>
                <a:tab pos="356235" algn="l"/>
              </a:tabLst>
            </a:pPr>
            <a:r>
              <a:rPr lang="en-GB" sz="1600" dirty="0" smtClean="0"/>
              <a:t>Students in their laptop can open only MS Forms and Word (for writing the answer to the structured question). No other software is allowed. </a:t>
            </a:r>
          </a:p>
          <a:p>
            <a:pPr marL="297815" indent="-285750">
              <a:spcBef>
                <a:spcPts val="0"/>
              </a:spcBef>
              <a:spcAft>
                <a:spcPts val="600"/>
              </a:spcAft>
              <a:buFont typeface="Wingdings" panose="05000000000000000000" pitchFamily="2" charset="2"/>
              <a:buChar char="§"/>
              <a:tabLst>
                <a:tab pos="356235" algn="l"/>
              </a:tabLst>
            </a:pPr>
            <a:r>
              <a:rPr lang="en-GB" sz="1600" u="sng" dirty="0" smtClean="0">
                <a:solidFill>
                  <a:srgbClr val="000000"/>
                </a:solidFill>
                <a:latin typeface="Droid Sans"/>
              </a:rPr>
              <a:t>Students </a:t>
            </a:r>
            <a:r>
              <a:rPr lang="en-GB" sz="1600" u="sng" dirty="0">
                <a:solidFill>
                  <a:srgbClr val="000000"/>
                </a:solidFill>
                <a:latin typeface="Droid Sans"/>
              </a:rPr>
              <a:t>are not entitled to pose any question about text comprehension to the room supervisor(s)</a:t>
            </a:r>
            <a:r>
              <a:rPr lang="en-GB" sz="1600" dirty="0">
                <a:solidFill>
                  <a:srgbClr val="000000"/>
                </a:solidFill>
                <a:latin typeface="Droid Sans"/>
              </a:rPr>
              <a:t> or disturb the other students</a:t>
            </a:r>
            <a:r>
              <a:rPr lang="en-GB" sz="1600" dirty="0" smtClean="0">
                <a:solidFill>
                  <a:srgbClr val="000000"/>
                </a:solidFill>
                <a:latin typeface="Droid Sans"/>
              </a:rPr>
              <a:t>.</a:t>
            </a:r>
          </a:p>
          <a:p>
            <a:pPr marL="297815" indent="-285750">
              <a:spcBef>
                <a:spcPts val="0"/>
              </a:spcBef>
              <a:spcAft>
                <a:spcPts val="600"/>
              </a:spcAft>
              <a:buFont typeface="Wingdings" panose="05000000000000000000" pitchFamily="2" charset="2"/>
              <a:buChar char="§"/>
              <a:tabLst>
                <a:tab pos="356235" algn="l"/>
              </a:tabLst>
            </a:pPr>
            <a:r>
              <a:rPr lang="en-GB" sz="1600" b="0" dirty="0" smtClean="0">
                <a:solidFill>
                  <a:srgbClr val="000000"/>
                </a:solidFill>
                <a:latin typeface="Droid Sans"/>
              </a:rPr>
              <a:t>The use of Smarthphones/Smartwatches/</a:t>
            </a:r>
            <a:r>
              <a:rPr lang="en-GB" sz="1600" b="0" dirty="0" err="1" smtClean="0">
                <a:solidFill>
                  <a:srgbClr val="000000"/>
                </a:solidFill>
                <a:latin typeface="Droid Sans"/>
              </a:rPr>
              <a:t>Smartglasses</a:t>
            </a:r>
            <a:r>
              <a:rPr lang="en-GB" sz="1600" b="0" dirty="0" smtClean="0">
                <a:solidFill>
                  <a:srgbClr val="000000"/>
                </a:solidFill>
                <a:latin typeface="Droid Sans"/>
              </a:rPr>
              <a:t>, etc. is not allowed, while the use of a pocket calculator is admitted. </a:t>
            </a:r>
            <a:endParaRPr lang="en-US" sz="1600" b="0" spc="-5" dirty="0">
              <a:latin typeface="Arial"/>
              <a:cs typeface="Arial"/>
            </a:endParaRPr>
          </a:p>
          <a:p>
            <a:pPr marL="640715" lvl="1" indent="-171450">
              <a:spcBef>
                <a:spcPts val="0"/>
              </a:spcBef>
              <a:spcAft>
                <a:spcPts val="600"/>
              </a:spcAft>
              <a:buFont typeface="Arial" panose="020B0604020202020204" pitchFamily="34" charset="0"/>
              <a:buChar char="•"/>
              <a:tabLst>
                <a:tab pos="356235" algn="l"/>
              </a:tabLst>
            </a:pPr>
            <a:endParaRPr lang="en-US" sz="1600" b="0" spc="-5" dirty="0">
              <a:latin typeface="Arial"/>
              <a:cs typeface="Arial"/>
            </a:endParaRPr>
          </a:p>
          <a:p>
            <a:pPr marL="812165" lvl="1" indent="-342900">
              <a:spcBef>
                <a:spcPts val="0"/>
              </a:spcBef>
              <a:spcAft>
                <a:spcPts val="600"/>
              </a:spcAft>
              <a:buFont typeface="Arial" panose="020B0604020202020204" pitchFamily="34" charset="0"/>
              <a:buChar char="•"/>
              <a:tabLst>
                <a:tab pos="356235" algn="l"/>
              </a:tabLst>
            </a:pPr>
            <a:endParaRPr lang="en-US" sz="1600" b="0" spc="-5" dirty="0">
              <a:latin typeface="Arial"/>
              <a:cs typeface="Arial"/>
            </a:endParaRPr>
          </a:p>
          <a:p>
            <a:pPr marL="926465" lvl="1" indent="-457200">
              <a:spcBef>
                <a:spcPts val="0"/>
              </a:spcBef>
              <a:spcAft>
                <a:spcPts val="600"/>
              </a:spcAft>
              <a:buFont typeface="Arial" panose="020B0604020202020204" pitchFamily="34" charset="0"/>
              <a:buChar char="•"/>
              <a:tabLst>
                <a:tab pos="356235" algn="l"/>
              </a:tabLst>
            </a:pPr>
            <a:endParaRPr lang="en-US" sz="1200" b="0" spc="-5" dirty="0">
              <a:latin typeface="Arial"/>
              <a:cs typeface="Arial"/>
            </a:endParaRPr>
          </a:p>
        </p:txBody>
      </p:sp>
    </p:spTree>
    <p:extLst>
      <p:ext uri="{BB962C8B-B14F-4D97-AF65-F5344CB8AC3E}">
        <p14:creationId xmlns:p14="http://schemas.microsoft.com/office/powerpoint/2010/main" val="3307799356"/>
      </p:ext>
    </p:extLst>
  </p:cSld>
  <p:clrMapOvr>
    <a:masterClrMapping/>
  </p:clrMapOvr>
  <p:timing>
    <p:tnLst>
      <p:par>
        <p:cTn id="1" dur="indefinite" restart="never" nodeType="tmRoot"/>
      </p:par>
    </p:tnLst>
  </p:timing>
  <p:extLst mod="1">
    <p:ext uri="{6950BFC3-D8DA-4A85-94F7-54DA5524770B}">
      <p188:commentRel xmlns:p188="http://schemas.microsoft.com/office/powerpoint/2018/8/main" xmlns=""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3568" y="77515"/>
            <a:ext cx="8064896" cy="513755"/>
          </a:xfrm>
        </p:spPr>
        <p:txBody>
          <a:bodyPr/>
          <a:lstStyle/>
          <a:p>
            <a:r>
              <a:rPr lang="en-GB" dirty="0"/>
              <a:t>The BIE exam:</a:t>
            </a:r>
            <a:br>
              <a:rPr lang="en-GB" dirty="0"/>
            </a:br>
            <a:r>
              <a:rPr lang="en-GB" dirty="0"/>
              <a:t>General guidelines (2) </a:t>
            </a:r>
          </a:p>
        </p:txBody>
      </p:sp>
      <p:sp>
        <p:nvSpPr>
          <p:cNvPr id="3" name="Segnaposto numero diapositiva 2"/>
          <p:cNvSpPr>
            <a:spLocks noGrp="1"/>
          </p:cNvSpPr>
          <p:nvPr>
            <p:ph type="sldNum" sz="quarter" idx="10"/>
          </p:nvPr>
        </p:nvSpPr>
        <p:spPr/>
        <p:txBody>
          <a:bodyPr/>
          <a:lstStyle/>
          <a:p>
            <a:fld id="{AB6E42D1-1F96-4B60-959F-C18AFD4271E7}" type="slidenum">
              <a:rPr lang="it-IT" altLang="it-IT" smtClean="0"/>
              <a:pPr/>
              <a:t>3</a:t>
            </a:fld>
            <a:endParaRPr lang="it-IT" altLang="it-IT" dirty="0"/>
          </a:p>
        </p:txBody>
      </p:sp>
      <p:sp>
        <p:nvSpPr>
          <p:cNvPr id="16" name="CasellaDiTesto 15"/>
          <p:cNvSpPr txBox="1"/>
          <p:nvPr/>
        </p:nvSpPr>
        <p:spPr>
          <a:xfrm>
            <a:off x="2915816" y="6597352"/>
            <a:ext cx="1728192" cy="260648"/>
          </a:xfrm>
          <a:prstGeom prst="rect">
            <a:avLst/>
          </a:prstGeom>
          <a:solidFill>
            <a:schemeClr val="bg1"/>
          </a:solidFill>
          <a:ln>
            <a:solidFill>
              <a:schemeClr val="bg1"/>
            </a:solidFill>
          </a:ln>
        </p:spPr>
        <p:txBody>
          <a:bodyPr wrap="square" rtlCol="0">
            <a:spAutoFit/>
          </a:bodyPr>
          <a:lstStyle/>
          <a:p>
            <a:endParaRPr lang="en-US" dirty="0"/>
          </a:p>
        </p:txBody>
      </p:sp>
      <p:sp>
        <p:nvSpPr>
          <p:cNvPr id="6" name="object 3">
            <a:extLst>
              <a:ext uri="{FF2B5EF4-FFF2-40B4-BE49-F238E27FC236}">
                <a16:creationId xmlns:a16="http://schemas.microsoft.com/office/drawing/2014/main" id="{F291469E-0475-42E1-BEE8-34CBC185D343}"/>
              </a:ext>
            </a:extLst>
          </p:cNvPr>
          <p:cNvSpPr txBox="1"/>
          <p:nvPr/>
        </p:nvSpPr>
        <p:spPr>
          <a:xfrm>
            <a:off x="107504" y="764704"/>
            <a:ext cx="8715251" cy="7122463"/>
          </a:xfrm>
          <a:prstGeom prst="rect">
            <a:avLst/>
          </a:prstGeom>
          <a:noFill/>
        </p:spPr>
        <p:txBody>
          <a:bodyPr vert="horz" wrap="square" lIns="0" tIns="119380" rIns="0" bIns="0" rtlCol="0">
            <a:spAutoFit/>
          </a:bodyPr>
          <a:lstStyle/>
          <a:p>
            <a:pPr marL="354965" indent="-342900">
              <a:spcBef>
                <a:spcPts val="0"/>
              </a:spcBef>
              <a:spcAft>
                <a:spcPts val="600"/>
              </a:spcAft>
              <a:buFont typeface="+mj-lt"/>
              <a:buAutoNum type="arabicPeriod" startAt="4"/>
              <a:tabLst>
                <a:tab pos="356235" algn="l"/>
              </a:tabLst>
            </a:pPr>
            <a:r>
              <a:rPr kumimoji="0" lang="en-US" sz="1600" b="0" i="0" u="none" strike="noStrike" kern="1200" cap="none" spc="-5" normalizeH="0" baseline="0" noProof="0" dirty="0">
                <a:ln>
                  <a:noFill/>
                </a:ln>
                <a:solidFill>
                  <a:srgbClr val="000000"/>
                </a:solidFill>
                <a:effectLst/>
                <a:uLnTx/>
                <a:uFillTx/>
                <a:latin typeface="Arial"/>
                <a:ea typeface="+mn-ea"/>
                <a:cs typeface="Arial"/>
              </a:rPr>
              <a:t>Being on </a:t>
            </a:r>
            <a:r>
              <a:rPr kumimoji="0" lang="en-US" sz="1600" b="1" i="0" u="none" strike="noStrike" kern="1200" cap="none" spc="-5" normalizeH="0" baseline="0" noProof="0" dirty="0">
                <a:ln>
                  <a:noFill/>
                </a:ln>
                <a:solidFill>
                  <a:srgbClr val="000000"/>
                </a:solidFill>
                <a:effectLst/>
                <a:uLnTx/>
                <a:uFillTx/>
                <a:latin typeface="Arial"/>
                <a:ea typeface="+mn-ea"/>
                <a:cs typeface="Arial"/>
              </a:rPr>
              <a:t>time is crucial</a:t>
            </a:r>
          </a:p>
          <a:p>
            <a:pPr marL="755015" lvl="1" indent="-285750">
              <a:spcBef>
                <a:spcPts val="0"/>
              </a:spcBef>
              <a:spcAft>
                <a:spcPts val="600"/>
              </a:spcAft>
              <a:buFont typeface="Wingdings" panose="05000000000000000000" pitchFamily="2" charset="2"/>
              <a:buChar char="§"/>
              <a:tabLst>
                <a:tab pos="356235" algn="l"/>
              </a:tabLst>
              <a:defRPr/>
            </a:pPr>
            <a:r>
              <a:rPr lang="en-US" sz="1600" b="0" spc="-5" dirty="0">
                <a:solidFill>
                  <a:srgbClr val="000000"/>
                </a:solidFill>
                <a:latin typeface="Arial"/>
                <a:cs typeface="Arial"/>
              </a:rPr>
              <a:t>Reach the exam venue at least 15 minutes in advance </a:t>
            </a:r>
            <a:endParaRPr lang="en-US" sz="1600" b="0" spc="-5" dirty="0" smtClean="0">
              <a:solidFill>
                <a:srgbClr val="000000"/>
              </a:solidFill>
              <a:latin typeface="Arial"/>
              <a:cs typeface="Arial"/>
            </a:endParaRPr>
          </a:p>
          <a:p>
            <a:pPr marL="755015" lvl="1" indent="-285750">
              <a:spcBef>
                <a:spcPts val="0"/>
              </a:spcBef>
              <a:spcAft>
                <a:spcPts val="600"/>
              </a:spcAft>
              <a:buFont typeface="Wingdings" panose="05000000000000000000" pitchFamily="2" charset="2"/>
              <a:buChar char="§"/>
              <a:tabLst>
                <a:tab pos="356235" algn="l"/>
              </a:tabLst>
            </a:pPr>
            <a:r>
              <a:rPr lang="en-US" sz="1600" b="0" spc="-5" dirty="0" smtClean="0">
                <a:solidFill>
                  <a:srgbClr val="000000"/>
                </a:solidFill>
                <a:latin typeface="Arial"/>
                <a:cs typeface="Arial"/>
              </a:rPr>
              <a:t>Once </a:t>
            </a:r>
            <a:r>
              <a:rPr lang="en-US" sz="1600" b="0" spc="-5" dirty="0">
                <a:solidFill>
                  <a:srgbClr val="000000"/>
                </a:solidFill>
                <a:latin typeface="Arial"/>
                <a:cs typeface="Arial"/>
              </a:rPr>
              <a:t>the identification phase has been completed the supervisor will activate the MS form for the exam (after that no one else will be admitted to the exam</a:t>
            </a:r>
            <a:r>
              <a:rPr lang="en-US" sz="1600" b="0" spc="-5" dirty="0" smtClean="0">
                <a:solidFill>
                  <a:srgbClr val="000000"/>
                </a:solidFill>
                <a:latin typeface="Arial"/>
                <a:cs typeface="Arial"/>
              </a:rPr>
              <a:t>). Please do not click before the professor gives you “the go” (the link will not be active, and you risk to “freeze” the browser on that page)  </a:t>
            </a:r>
            <a:endParaRPr lang="en-GB" sz="1600" dirty="0"/>
          </a:p>
          <a:p>
            <a:pPr marL="354965" indent="-342900">
              <a:spcBef>
                <a:spcPts val="0"/>
              </a:spcBef>
              <a:spcAft>
                <a:spcPts val="600"/>
              </a:spcAft>
              <a:buFont typeface="+mj-lt"/>
              <a:buAutoNum type="arabicPeriod" startAt="5"/>
              <a:tabLst>
                <a:tab pos="356235" algn="l"/>
              </a:tabLst>
            </a:pPr>
            <a:r>
              <a:rPr lang="en-GB" sz="1600" dirty="0"/>
              <a:t>It is forbidden to cheat in any form </a:t>
            </a:r>
            <a:endParaRPr lang="en-GB" sz="1600" b="0" dirty="0"/>
          </a:p>
          <a:p>
            <a:pPr marL="812165" lvl="1" indent="-342900">
              <a:spcBef>
                <a:spcPts val="0"/>
              </a:spcBef>
              <a:spcAft>
                <a:spcPts val="600"/>
              </a:spcAft>
              <a:buFont typeface="Wingdings" panose="05000000000000000000" pitchFamily="2" charset="2"/>
              <a:buChar char="§"/>
              <a:tabLst>
                <a:tab pos="356235" algn="l"/>
              </a:tabLst>
            </a:pPr>
            <a:r>
              <a:rPr lang="en-GB" sz="1600" b="0" dirty="0"/>
              <a:t>browse notes, textbooks, slides, Internet documents, take pictures</a:t>
            </a:r>
          </a:p>
          <a:p>
            <a:pPr marL="812165" lvl="1" indent="-342900">
              <a:spcBef>
                <a:spcPts val="0"/>
              </a:spcBef>
              <a:spcAft>
                <a:spcPts val="600"/>
              </a:spcAft>
              <a:buFont typeface="Wingdings" panose="05000000000000000000" pitchFamily="2" charset="2"/>
              <a:buChar char="§"/>
              <a:tabLst>
                <a:tab pos="356235" algn="l"/>
              </a:tabLst>
            </a:pPr>
            <a:r>
              <a:rPr lang="en-GB" sz="1600" b="0" dirty="0"/>
              <a:t>have on the desk personal belongings apart from pens, pencils, a rubber, a simple calculator, valid ID, white A4 sheets</a:t>
            </a:r>
          </a:p>
          <a:p>
            <a:pPr marL="812165" lvl="1" indent="-342900">
              <a:spcBef>
                <a:spcPts val="0"/>
              </a:spcBef>
              <a:spcAft>
                <a:spcPts val="600"/>
              </a:spcAft>
              <a:buFont typeface="Wingdings" panose="05000000000000000000" pitchFamily="2" charset="2"/>
              <a:buChar char="§"/>
              <a:tabLst>
                <a:tab pos="356235" algn="l"/>
              </a:tabLst>
            </a:pPr>
            <a:r>
              <a:rPr lang="en-GB" sz="1600" b="0" dirty="0"/>
              <a:t>communicate with other students and/or other people</a:t>
            </a:r>
          </a:p>
          <a:p>
            <a:pPr marL="812165" lvl="1" indent="-342900">
              <a:spcBef>
                <a:spcPts val="0"/>
              </a:spcBef>
              <a:spcAft>
                <a:spcPts val="600"/>
              </a:spcAft>
              <a:buFont typeface="Wingdings" panose="05000000000000000000" pitchFamily="2" charset="2"/>
              <a:buChar char="§"/>
              <a:tabLst>
                <a:tab pos="356235" algn="l"/>
              </a:tabLst>
            </a:pPr>
            <a:r>
              <a:rPr lang="en-GB" sz="1600" b="0" dirty="0"/>
              <a:t>have your phone turned on during the </a:t>
            </a:r>
            <a:r>
              <a:rPr lang="en-GB" sz="1600" b="0" dirty="0" smtClean="0"/>
              <a:t>exam</a:t>
            </a:r>
            <a:endParaRPr lang="en-GB" sz="1600" b="0" dirty="0"/>
          </a:p>
          <a:p>
            <a:pPr marL="812165" lvl="1" indent="-342900">
              <a:spcBef>
                <a:spcPts val="0"/>
              </a:spcBef>
              <a:spcAft>
                <a:spcPts val="600"/>
              </a:spcAft>
              <a:buFont typeface="Wingdings" panose="05000000000000000000" pitchFamily="2" charset="2"/>
              <a:buChar char="§"/>
              <a:tabLst>
                <a:tab pos="356235" algn="l"/>
              </a:tabLst>
            </a:pPr>
            <a:r>
              <a:rPr lang="en-GB" sz="1600" b="0" dirty="0"/>
              <a:t>copy </a:t>
            </a:r>
            <a:r>
              <a:rPr lang="en-GB" sz="1600" b="0" dirty="0" smtClean="0"/>
              <a:t>from </a:t>
            </a:r>
            <a:r>
              <a:rPr lang="en-GB" sz="1600" b="0" dirty="0"/>
              <a:t>other documents it is considered as plagiarism and it is regularly checked</a:t>
            </a:r>
          </a:p>
          <a:p>
            <a:pPr marL="469265" lvl="1">
              <a:spcBef>
                <a:spcPts val="0"/>
              </a:spcBef>
              <a:spcAft>
                <a:spcPts val="600"/>
              </a:spcAft>
              <a:tabLst>
                <a:tab pos="356235" algn="l"/>
              </a:tabLst>
            </a:pPr>
            <a:r>
              <a:rPr lang="en-GB" sz="1600" dirty="0"/>
              <a:t>Students who break these rules are rejected</a:t>
            </a:r>
            <a:r>
              <a:rPr lang="en-GB" sz="1600" b="0" dirty="0"/>
              <a:t>, </a:t>
            </a:r>
            <a:r>
              <a:rPr lang="en-GB" sz="1600" b="0" i="1" dirty="0"/>
              <a:t>i.e. </a:t>
            </a:r>
            <a:r>
              <a:rPr lang="en-GB" sz="1600" b="0" dirty="0"/>
              <a:t>they cannot take any more the exam during the current </a:t>
            </a:r>
            <a:r>
              <a:rPr lang="en-GB" sz="1600" b="0" dirty="0" err="1"/>
              <a:t>a.y</a:t>
            </a:r>
            <a:r>
              <a:rPr lang="en-GB" sz="1600" b="0" dirty="0"/>
              <a:t>. </a:t>
            </a:r>
            <a:r>
              <a:rPr lang="en-GB" sz="1600" b="0" dirty="0">
                <a:sym typeface="Symbol" panose="05050102010706020507" pitchFamily="18" charset="2"/>
              </a:rPr>
              <a:t> Remember that you have signed the POLIMI honour </a:t>
            </a:r>
            <a:r>
              <a:rPr lang="en-GB" sz="1600" b="0" dirty="0" smtClean="0">
                <a:sym typeface="Symbol" panose="05050102010706020507" pitchFamily="18" charset="2"/>
              </a:rPr>
              <a:t>code</a:t>
            </a:r>
          </a:p>
          <a:p>
            <a:pPr marL="354965" indent="-342900">
              <a:spcBef>
                <a:spcPts val="0"/>
              </a:spcBef>
              <a:spcAft>
                <a:spcPts val="600"/>
              </a:spcAft>
              <a:buFont typeface="+mj-lt"/>
              <a:buAutoNum type="arabicPeriod" startAt="5"/>
              <a:tabLst>
                <a:tab pos="356235" algn="l"/>
              </a:tabLst>
            </a:pPr>
            <a:r>
              <a:rPr lang="en-US" sz="1600" b="0" spc="-5" dirty="0" smtClean="0">
                <a:solidFill>
                  <a:srgbClr val="000000"/>
                </a:solidFill>
                <a:latin typeface="Arial"/>
                <a:cs typeface="Arial"/>
              </a:rPr>
              <a:t>You </a:t>
            </a:r>
            <a:r>
              <a:rPr lang="en-US" sz="1600" b="0" spc="-5" dirty="0">
                <a:solidFill>
                  <a:srgbClr val="000000"/>
                </a:solidFill>
                <a:latin typeface="Arial"/>
                <a:cs typeface="Arial"/>
              </a:rPr>
              <a:t>are </a:t>
            </a:r>
            <a:r>
              <a:rPr lang="en-US" sz="1600" spc="-5" dirty="0">
                <a:latin typeface="Arial"/>
                <a:cs typeface="Arial"/>
              </a:rPr>
              <a:t>NOT allowed to leave during the exam </a:t>
            </a:r>
            <a:r>
              <a:rPr lang="en-US" sz="1600" b="0" spc="-5" dirty="0">
                <a:latin typeface="Arial"/>
                <a:cs typeface="Arial"/>
              </a:rPr>
              <a:t>(</a:t>
            </a:r>
            <a:r>
              <a:rPr lang="en-US" sz="1600" b="0" i="1" spc="-5" dirty="0">
                <a:latin typeface="Arial"/>
                <a:cs typeface="Arial"/>
              </a:rPr>
              <a:t>e.g.</a:t>
            </a:r>
            <a:r>
              <a:rPr lang="en-US" sz="1600" b="0" spc="-5" dirty="0">
                <a:latin typeface="Arial"/>
                <a:cs typeface="Arial"/>
              </a:rPr>
              <a:t>, going to the toilet). </a:t>
            </a:r>
            <a:r>
              <a:rPr lang="en-US" sz="1600" b="0" spc="-5" dirty="0">
                <a:solidFill>
                  <a:srgbClr val="000000"/>
                </a:solidFill>
                <a:latin typeface="Arial"/>
                <a:cs typeface="Arial"/>
              </a:rPr>
              <a:t>For reasons of </a:t>
            </a:r>
            <a:r>
              <a:rPr lang="en-US" sz="1600" b="0" i="1" spc="-5" dirty="0">
                <a:solidFill>
                  <a:srgbClr val="000000"/>
                </a:solidFill>
                <a:latin typeface="Arial"/>
                <a:cs typeface="Arial"/>
              </a:rPr>
              <a:t>force majeure </a:t>
            </a:r>
            <a:r>
              <a:rPr lang="en-US" sz="1600" b="0" spc="-5" dirty="0">
                <a:solidFill>
                  <a:srgbClr val="000000"/>
                </a:solidFill>
                <a:latin typeface="Arial"/>
                <a:cs typeface="Arial"/>
              </a:rPr>
              <a:t>contact the room </a:t>
            </a:r>
            <a:r>
              <a:rPr lang="en-US" sz="1600" b="0" spc="-5" dirty="0" smtClean="0">
                <a:solidFill>
                  <a:srgbClr val="000000"/>
                </a:solidFill>
                <a:latin typeface="Arial"/>
                <a:cs typeface="Arial"/>
              </a:rPr>
              <a:t>supervisor</a:t>
            </a:r>
          </a:p>
          <a:p>
            <a:pPr marL="354965" indent="-342900">
              <a:spcBef>
                <a:spcPts val="0"/>
              </a:spcBef>
              <a:spcAft>
                <a:spcPts val="600"/>
              </a:spcAft>
              <a:buFont typeface="+mj-lt"/>
              <a:buAutoNum type="arabicPeriod" startAt="5"/>
              <a:tabLst>
                <a:tab pos="356235" algn="l"/>
              </a:tabLst>
            </a:pPr>
            <a:r>
              <a:rPr lang="en-GB" sz="1600" b="0" spc="-5" dirty="0">
                <a:solidFill>
                  <a:srgbClr val="000000"/>
                </a:solidFill>
                <a:latin typeface="Arial"/>
                <a:cs typeface="Arial"/>
              </a:rPr>
              <a:t>It is the students' responsibility to </a:t>
            </a:r>
            <a:r>
              <a:rPr lang="en-GB" sz="1600" b="0" spc="-5" dirty="0" smtClean="0">
                <a:solidFill>
                  <a:srgbClr val="000000"/>
                </a:solidFill>
                <a:latin typeface="Arial"/>
                <a:cs typeface="Arial"/>
              </a:rPr>
              <a:t>bring blank </a:t>
            </a:r>
            <a:r>
              <a:rPr lang="en-GB" sz="1600" b="0" spc="-5" dirty="0">
                <a:solidFill>
                  <a:srgbClr val="000000"/>
                </a:solidFill>
                <a:latin typeface="Arial"/>
                <a:cs typeface="Arial"/>
              </a:rPr>
              <a:t>sheets where they can make calculations and notes (which then do not have to be handed in). Professor and supervisor will </a:t>
            </a:r>
            <a:r>
              <a:rPr lang="en-GB" sz="1600" u="sng" spc="-5" dirty="0">
                <a:solidFill>
                  <a:srgbClr val="000000"/>
                </a:solidFill>
                <a:latin typeface="Arial"/>
                <a:cs typeface="Arial"/>
              </a:rPr>
              <a:t>not</a:t>
            </a:r>
            <a:r>
              <a:rPr lang="en-GB" sz="1600" b="0" spc="-5" dirty="0">
                <a:solidFill>
                  <a:srgbClr val="000000"/>
                </a:solidFill>
                <a:latin typeface="Arial"/>
                <a:cs typeface="Arial"/>
              </a:rPr>
              <a:t> distribute such materials</a:t>
            </a:r>
            <a:endParaRPr lang="en-US" sz="1600" b="0" spc="-5" dirty="0">
              <a:solidFill>
                <a:srgbClr val="000000"/>
              </a:solidFill>
              <a:latin typeface="Arial"/>
              <a:cs typeface="Arial"/>
            </a:endParaRPr>
          </a:p>
          <a:p>
            <a:pPr marL="354965" indent="-342900">
              <a:spcBef>
                <a:spcPts val="0"/>
              </a:spcBef>
              <a:spcAft>
                <a:spcPts val="600"/>
              </a:spcAft>
              <a:buFont typeface="+mj-lt"/>
              <a:buAutoNum type="arabicPeriod" startAt="5"/>
              <a:tabLst>
                <a:tab pos="356235" algn="l"/>
              </a:tabLst>
            </a:pPr>
            <a:endParaRPr lang="en-US" sz="1400" b="0" spc="-5" dirty="0">
              <a:solidFill>
                <a:srgbClr val="000000"/>
              </a:solidFill>
              <a:latin typeface="Arial"/>
              <a:cs typeface="Arial"/>
            </a:endParaRPr>
          </a:p>
          <a:p>
            <a:pPr algn="l"/>
            <a:endParaRPr lang="it-IT" sz="1800" b="0" i="0" u="none" strike="noStrike" baseline="0" dirty="0">
              <a:solidFill>
                <a:srgbClr val="000000"/>
              </a:solidFill>
              <a:latin typeface="Arial" panose="020B0604020202020204" pitchFamily="34" charset="0"/>
            </a:endParaRPr>
          </a:p>
          <a:p>
            <a:endParaRPr lang="it-IT" sz="1800" b="0" i="0" u="none" strike="noStrike" baseline="0" dirty="0">
              <a:latin typeface="Arial" panose="020B0604020202020204" pitchFamily="34" charset="0"/>
            </a:endParaRPr>
          </a:p>
          <a:p>
            <a:pPr marL="469265" indent="-457200">
              <a:lnSpc>
                <a:spcPct val="100000"/>
              </a:lnSpc>
              <a:spcBef>
                <a:spcPts val="0"/>
              </a:spcBef>
              <a:spcAft>
                <a:spcPts val="600"/>
              </a:spcAft>
              <a:buAutoNum type="arabicPeriod"/>
              <a:tabLst>
                <a:tab pos="356235" algn="l"/>
              </a:tabLst>
            </a:pPr>
            <a:endParaRPr lang="en-US" sz="2000" spc="-5" dirty="0">
              <a:latin typeface="Arial"/>
              <a:cs typeface="Arial"/>
            </a:endParaRPr>
          </a:p>
        </p:txBody>
      </p:sp>
    </p:spTree>
    <p:extLst>
      <p:ext uri="{BB962C8B-B14F-4D97-AF65-F5344CB8AC3E}">
        <p14:creationId xmlns:p14="http://schemas.microsoft.com/office/powerpoint/2010/main" val="2924695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3568" y="77515"/>
            <a:ext cx="8064896" cy="513755"/>
          </a:xfrm>
        </p:spPr>
        <p:txBody>
          <a:bodyPr/>
          <a:lstStyle/>
          <a:p>
            <a:r>
              <a:rPr lang="en-GB" dirty="0"/>
              <a:t>The BIE exam:</a:t>
            </a:r>
            <a:br>
              <a:rPr lang="en-GB" dirty="0"/>
            </a:br>
            <a:r>
              <a:rPr lang="en-GB" dirty="0"/>
              <a:t>Additional suggestions </a:t>
            </a:r>
          </a:p>
        </p:txBody>
      </p:sp>
      <p:sp>
        <p:nvSpPr>
          <p:cNvPr id="3" name="Segnaposto numero diapositiva 2"/>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B6E42D1-1F96-4B60-959F-C18AFD4271E7}" type="slidenum">
              <a:rPr kumimoji="0" lang="it-IT" alt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4</a:t>
            </a:fld>
            <a:endParaRPr kumimoji="0" lang="it-IT" altLang="it-IT" sz="1600" b="1" i="0" u="none" strike="noStrike" kern="1200" cap="none" spc="0" normalizeH="0" baseline="0" noProof="0" dirty="0">
              <a:ln>
                <a:noFill/>
              </a:ln>
              <a:solidFill>
                <a:srgbClr val="FF9900"/>
              </a:solidFill>
              <a:effectLst/>
              <a:uLnTx/>
              <a:uFillTx/>
              <a:latin typeface="Arial" charset="0"/>
              <a:ea typeface="+mn-ea"/>
              <a:cs typeface="+mn-cs"/>
            </a:endParaRPr>
          </a:p>
        </p:txBody>
      </p:sp>
      <p:sp>
        <p:nvSpPr>
          <p:cNvPr id="16" name="CasellaDiTesto 15"/>
          <p:cNvSpPr txBox="1"/>
          <p:nvPr/>
        </p:nvSpPr>
        <p:spPr>
          <a:xfrm>
            <a:off x="2915816" y="6597352"/>
            <a:ext cx="1728192" cy="260648"/>
          </a:xfrm>
          <a:prstGeom prst="rect">
            <a:avLst/>
          </a:prstGeom>
          <a:solidFill>
            <a:schemeClr val="bg1"/>
          </a:solidFill>
          <a:ln>
            <a:solidFill>
              <a:schemeClr val="bg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object 3">
            <a:extLst>
              <a:ext uri="{FF2B5EF4-FFF2-40B4-BE49-F238E27FC236}">
                <a16:creationId xmlns:a16="http://schemas.microsoft.com/office/drawing/2014/main" id="{F291469E-0475-42E1-BEE8-34CBC185D343}"/>
              </a:ext>
            </a:extLst>
          </p:cNvPr>
          <p:cNvSpPr txBox="1"/>
          <p:nvPr/>
        </p:nvSpPr>
        <p:spPr>
          <a:xfrm>
            <a:off x="429158" y="1059229"/>
            <a:ext cx="8429699" cy="5014193"/>
          </a:xfrm>
          <a:prstGeom prst="rect">
            <a:avLst/>
          </a:prstGeom>
        </p:spPr>
        <p:txBody>
          <a:bodyPr vert="horz" wrap="square" lIns="0" tIns="119380" rIns="0" bIns="0" rtlCol="0">
            <a:spAutoFit/>
          </a:bodyPr>
          <a:lstStyle/>
          <a:p>
            <a:pPr marL="354965" marR="0" lvl="0" indent="-342900" algn="just" defTabSz="914400" rtl="0" eaLnBrk="0" fontAlgn="base" latinLnBrk="0" hangingPunct="0">
              <a:lnSpc>
                <a:spcPct val="100000"/>
              </a:lnSpc>
              <a:spcBef>
                <a:spcPts val="940"/>
              </a:spcBef>
              <a:spcAft>
                <a:spcPct val="0"/>
              </a:spcAft>
              <a:buClrTx/>
              <a:buSzTx/>
              <a:buFont typeface="+mj-lt"/>
              <a:buAutoNum type="arabicPeriod"/>
              <a:tabLst>
                <a:tab pos="356235" algn="l"/>
              </a:tabLst>
              <a:defRPr/>
            </a:pPr>
            <a:r>
              <a:rPr lang="en-US" sz="1800" spc="-5" dirty="0" smtClean="0">
                <a:latin typeface="Arial"/>
                <a:cs typeface="Arial"/>
              </a:rPr>
              <a:t>Mind </a:t>
            </a:r>
            <a:r>
              <a:rPr lang="en-US" sz="1800" spc="-5" dirty="0">
                <a:latin typeface="Arial"/>
                <a:cs typeface="Arial"/>
              </a:rPr>
              <a:t>the level of battery of your PCs </a:t>
            </a:r>
            <a:r>
              <a:rPr lang="en-US" sz="1800" b="0" spc="-5" dirty="0">
                <a:latin typeface="Arial"/>
                <a:cs typeface="Arial"/>
              </a:rPr>
              <a:t>(particularly for in presence students, we try our best to support you in case is needed but consider this issue in advance)</a:t>
            </a:r>
          </a:p>
          <a:p>
            <a:pPr marL="354965" marR="0" lvl="0" indent="-342900" algn="just" defTabSz="914400" rtl="0" eaLnBrk="0" fontAlgn="base" latinLnBrk="0" hangingPunct="0">
              <a:lnSpc>
                <a:spcPct val="100000"/>
              </a:lnSpc>
              <a:spcBef>
                <a:spcPts val="940"/>
              </a:spcBef>
              <a:spcAft>
                <a:spcPct val="0"/>
              </a:spcAft>
              <a:buClrTx/>
              <a:buSzTx/>
              <a:buFont typeface="+mj-lt"/>
              <a:buAutoNum type="arabicPeriod"/>
              <a:tabLst>
                <a:tab pos="356235" algn="l"/>
              </a:tabLst>
              <a:defRPr/>
            </a:pPr>
            <a:r>
              <a:rPr lang="en-US" sz="1800" spc="-5" dirty="0">
                <a:latin typeface="Arial"/>
                <a:cs typeface="Arial"/>
              </a:rPr>
              <a:t>Common problems and solutions with the MS Form</a:t>
            </a:r>
            <a:r>
              <a:rPr lang="en-US" sz="1800" b="0" spc="-5" dirty="0">
                <a:latin typeface="Arial"/>
                <a:cs typeface="Arial"/>
              </a:rPr>
              <a:t>:</a:t>
            </a:r>
          </a:p>
          <a:p>
            <a:pPr marL="812165" lvl="1" indent="-342900" algn="just">
              <a:spcBef>
                <a:spcPts val="940"/>
              </a:spcBef>
              <a:buFont typeface="Wingdings" panose="05000000000000000000" pitchFamily="2" charset="2"/>
              <a:buChar char="§"/>
              <a:tabLst>
                <a:tab pos="356235" algn="l"/>
              </a:tabLst>
              <a:defRPr/>
            </a:pPr>
            <a:r>
              <a:rPr lang="en-US" sz="1800" spc="-5" dirty="0" smtClean="0">
                <a:latin typeface="Arial"/>
                <a:cs typeface="Arial"/>
              </a:rPr>
              <a:t>Questions </a:t>
            </a:r>
            <a:r>
              <a:rPr lang="en-US" sz="1800" spc="-5" dirty="0">
                <a:latin typeface="Arial"/>
                <a:cs typeface="Arial"/>
              </a:rPr>
              <a:t>are not displayed correctly</a:t>
            </a:r>
            <a:r>
              <a:rPr lang="en-US" sz="1800" b="0" spc="-5" dirty="0">
                <a:latin typeface="Arial"/>
                <a:cs typeface="Arial"/>
              </a:rPr>
              <a:t>:</a:t>
            </a:r>
            <a:r>
              <a:rPr lang="en-US" sz="1800" b="0" spc="-5" dirty="0">
                <a:solidFill>
                  <a:srgbClr val="000000"/>
                </a:solidFill>
                <a:latin typeface="Arial"/>
                <a:cs typeface="Arial"/>
              </a:rPr>
              <a:t> </a:t>
            </a:r>
            <a:r>
              <a:rPr lang="en-US" sz="1800" spc="-5" dirty="0">
                <a:latin typeface="Arial"/>
                <a:cs typeface="Arial"/>
              </a:rPr>
              <a:t>check if you can see all the questions at the very beginning </a:t>
            </a:r>
            <a:r>
              <a:rPr lang="en-US" sz="1800" b="0" spc="-5" dirty="0">
                <a:latin typeface="Arial"/>
                <a:cs typeface="Arial"/>
              </a:rPr>
              <a:t>of the exam, otherwise </a:t>
            </a:r>
            <a:r>
              <a:rPr lang="en-US" sz="1800" spc="-5" dirty="0">
                <a:latin typeface="Arial"/>
                <a:cs typeface="Arial"/>
              </a:rPr>
              <a:t>refresh the page immediately </a:t>
            </a:r>
            <a:r>
              <a:rPr lang="en-US" sz="1800" b="0" spc="-5" dirty="0">
                <a:latin typeface="Arial"/>
                <a:cs typeface="Arial"/>
              </a:rPr>
              <a:t>and start answering </a:t>
            </a:r>
            <a:r>
              <a:rPr lang="en-US" sz="1800" b="0" spc="-5" dirty="0">
                <a:solidFill>
                  <a:srgbClr val="000000"/>
                </a:solidFill>
                <a:latin typeface="Arial"/>
                <a:cs typeface="Arial"/>
              </a:rPr>
              <a:t>only when everything is correctly displayed</a:t>
            </a:r>
            <a:r>
              <a:rPr lang="en-US" sz="1800" b="0" spc="-5" dirty="0">
                <a:latin typeface="Arial"/>
                <a:cs typeface="Arial"/>
              </a:rPr>
              <a:t> </a:t>
            </a:r>
          </a:p>
          <a:p>
            <a:pPr marL="812165" lvl="1" indent="-342900" algn="just">
              <a:spcBef>
                <a:spcPts val="940"/>
              </a:spcBef>
              <a:buFont typeface="Wingdings" panose="05000000000000000000" pitchFamily="2" charset="2"/>
              <a:buChar char="§"/>
              <a:tabLst>
                <a:tab pos="356235" algn="l"/>
              </a:tabLst>
              <a:defRPr/>
            </a:pPr>
            <a:r>
              <a:rPr kumimoji="0" lang="en-US" sz="1800" i="0" u="none" strike="noStrike" kern="1200" cap="none" spc="-5" normalizeH="0" baseline="0" noProof="0" dirty="0">
                <a:ln>
                  <a:noFill/>
                </a:ln>
                <a:solidFill>
                  <a:srgbClr val="000000"/>
                </a:solidFill>
                <a:effectLst/>
                <a:uLnTx/>
                <a:uFillTx/>
                <a:latin typeface="Arial"/>
                <a:cs typeface="Arial"/>
              </a:rPr>
              <a:t>Loss of answers:</a:t>
            </a:r>
            <a:r>
              <a:rPr kumimoji="0" lang="en-US" sz="1800" b="0" i="0" u="none" strike="noStrike" kern="1200" cap="none" spc="-5" normalizeH="0" baseline="0" noProof="0" dirty="0">
                <a:ln>
                  <a:noFill/>
                </a:ln>
                <a:solidFill>
                  <a:srgbClr val="000000"/>
                </a:solidFill>
                <a:effectLst/>
                <a:uLnTx/>
                <a:uFillTx/>
                <a:latin typeface="Arial"/>
                <a:cs typeface="Arial"/>
              </a:rPr>
              <a:t> </a:t>
            </a:r>
            <a:r>
              <a:rPr lang="en-US" sz="1800" b="0" spc="-5" dirty="0">
                <a:solidFill>
                  <a:srgbClr val="000000"/>
                </a:solidFill>
                <a:latin typeface="Arial"/>
                <a:cs typeface="Arial"/>
              </a:rPr>
              <a:t>r</a:t>
            </a:r>
            <a:r>
              <a:rPr kumimoji="0" lang="en-US" sz="1800" b="0" i="0" u="none" strike="noStrike" kern="1200" cap="none" spc="-5" normalizeH="0" baseline="0" noProof="0" dirty="0" err="1">
                <a:ln>
                  <a:noFill/>
                </a:ln>
                <a:solidFill>
                  <a:srgbClr val="000000"/>
                </a:solidFill>
                <a:effectLst/>
                <a:uLnTx/>
                <a:uFillTx/>
                <a:latin typeface="Arial"/>
                <a:cs typeface="Arial"/>
              </a:rPr>
              <a:t>efreshing</a:t>
            </a:r>
            <a:r>
              <a:rPr kumimoji="0" lang="en-US" sz="1800" b="0" i="0" u="none" strike="noStrike" kern="1200" cap="none" spc="-5" normalizeH="0" baseline="0" noProof="0" dirty="0">
                <a:ln>
                  <a:noFill/>
                </a:ln>
                <a:solidFill>
                  <a:srgbClr val="000000"/>
                </a:solidFill>
                <a:effectLst/>
                <a:uLnTx/>
                <a:uFillTx/>
                <a:latin typeface="Arial"/>
                <a:cs typeface="Arial"/>
              </a:rPr>
              <a:t> the page should not cause the loss of the answers already entered, which are stored in the session cookies, but the outcome may differ depending on browser configurations/versions. </a:t>
            </a:r>
            <a:r>
              <a:rPr lang="en-US" sz="1800" b="0" spc="-5" dirty="0">
                <a:solidFill>
                  <a:srgbClr val="000000"/>
                </a:solidFill>
                <a:latin typeface="Arial"/>
                <a:cs typeface="Arial"/>
              </a:rPr>
              <a:t>I</a:t>
            </a:r>
            <a:r>
              <a:rPr kumimoji="0" lang="en-US" sz="1800" b="0" i="0" u="none" strike="noStrike" kern="1200" cap="none" spc="-5" normalizeH="0" baseline="0" noProof="0" dirty="0">
                <a:ln>
                  <a:noFill/>
                </a:ln>
                <a:solidFill>
                  <a:srgbClr val="000000"/>
                </a:solidFill>
                <a:effectLst/>
                <a:uLnTx/>
                <a:uFillTx/>
                <a:latin typeface="Arial"/>
                <a:cs typeface="Arial"/>
              </a:rPr>
              <a:t>t is better if you </a:t>
            </a:r>
            <a:r>
              <a:rPr kumimoji="0" lang="en-US" sz="1800" i="0" u="none" strike="noStrike" kern="1200" cap="none" spc="-5" normalizeH="0" baseline="0" noProof="0" dirty="0">
                <a:ln>
                  <a:noFill/>
                </a:ln>
                <a:solidFill>
                  <a:srgbClr val="000000"/>
                </a:solidFill>
                <a:effectLst/>
                <a:uLnTx/>
                <a:uFillTx/>
                <a:latin typeface="Arial"/>
                <a:cs typeface="Arial"/>
              </a:rPr>
              <a:t>have a backup of your answers on your paperwork</a:t>
            </a:r>
            <a:r>
              <a:rPr kumimoji="0" lang="en-US" sz="1800" b="0" i="0" u="none" strike="noStrike" kern="1200" cap="none" spc="-5" normalizeH="0" baseline="0" noProof="0" dirty="0">
                <a:ln>
                  <a:noFill/>
                </a:ln>
                <a:solidFill>
                  <a:srgbClr val="000000"/>
                </a:solidFill>
                <a:effectLst/>
                <a:uLnTx/>
                <a:uFillTx/>
                <a:latin typeface="Arial"/>
                <a:cs typeface="Arial"/>
              </a:rPr>
              <a:t> with some references to the related questions</a:t>
            </a:r>
          </a:p>
          <a:p>
            <a:pPr marL="12065" marR="0" lvl="0" indent="0" algn="just" defTabSz="914400" rtl="0" eaLnBrk="0" fontAlgn="base" latinLnBrk="0" hangingPunct="0">
              <a:lnSpc>
                <a:spcPct val="100000"/>
              </a:lnSpc>
              <a:spcBef>
                <a:spcPts val="940"/>
              </a:spcBef>
              <a:spcAft>
                <a:spcPct val="0"/>
              </a:spcAft>
              <a:buClrTx/>
              <a:buSzTx/>
              <a:buFontTx/>
              <a:buNone/>
              <a:tabLst>
                <a:tab pos="356235" algn="l"/>
              </a:tabLst>
              <a:defRPr/>
            </a:pPr>
            <a:r>
              <a:rPr kumimoji="0" lang="en-US" sz="1800" b="0" i="0" u="none" strike="noStrike" kern="1200" cap="none" spc="-5" normalizeH="0" baseline="0" noProof="0" dirty="0">
                <a:ln>
                  <a:noFill/>
                </a:ln>
                <a:solidFill>
                  <a:srgbClr val="000000"/>
                </a:solidFill>
                <a:effectLst/>
                <a:uLnTx/>
                <a:uFillTx/>
                <a:latin typeface="Arial"/>
                <a:cs typeface="Arial"/>
              </a:rPr>
              <a:t>Professors and supervisors are counting on your fairness and trustworthiness, we trust that your behavior will always be in line with the mandatory honor code you signed when registering for the </a:t>
            </a:r>
            <a:r>
              <a:rPr kumimoji="0" lang="en-US" sz="1800" b="0" i="0" u="none" strike="noStrike" kern="1200" cap="none" spc="-5" normalizeH="0" baseline="0" noProof="0" dirty="0" smtClean="0">
                <a:ln>
                  <a:noFill/>
                </a:ln>
                <a:solidFill>
                  <a:srgbClr val="000000"/>
                </a:solidFill>
                <a:effectLst/>
                <a:uLnTx/>
                <a:uFillTx/>
                <a:latin typeface="Arial"/>
                <a:cs typeface="Arial"/>
              </a:rPr>
              <a:t>exam.          </a:t>
            </a:r>
            <a:endParaRPr kumimoji="0" lang="en-US" sz="1800" b="0" i="0" u="none" strike="noStrike" kern="1200" cap="none" spc="-5" normalizeH="0" baseline="0" noProof="0" dirty="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3202766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3568" y="77515"/>
            <a:ext cx="8064896" cy="513755"/>
          </a:xfrm>
        </p:spPr>
        <p:txBody>
          <a:bodyPr/>
          <a:lstStyle/>
          <a:p>
            <a:r>
              <a:rPr lang="en-GB" dirty="0"/>
              <a:t>The BIE exam:</a:t>
            </a:r>
            <a:br>
              <a:rPr lang="en-GB" dirty="0"/>
            </a:br>
            <a:r>
              <a:rPr lang="en-GB" dirty="0"/>
              <a:t>Specific rules for the remote exam (1)</a:t>
            </a:r>
          </a:p>
        </p:txBody>
      </p:sp>
      <p:sp>
        <p:nvSpPr>
          <p:cNvPr id="3" name="Segnaposto numero diapositiva 2"/>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B6E42D1-1F96-4B60-959F-C18AFD4271E7}" type="slidenum">
              <a:rPr kumimoji="0" lang="it-IT" alt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5</a:t>
            </a:fld>
            <a:endParaRPr kumimoji="0" lang="it-IT" altLang="it-IT" sz="1600" b="1" i="0" u="none" strike="noStrike" kern="1200" cap="none" spc="0" normalizeH="0" baseline="0" noProof="0" dirty="0">
              <a:ln>
                <a:noFill/>
              </a:ln>
              <a:solidFill>
                <a:srgbClr val="FF9900"/>
              </a:solidFill>
              <a:effectLst/>
              <a:uLnTx/>
              <a:uFillTx/>
              <a:latin typeface="Arial" charset="0"/>
              <a:ea typeface="+mn-ea"/>
              <a:cs typeface="+mn-cs"/>
            </a:endParaRPr>
          </a:p>
        </p:txBody>
      </p:sp>
      <p:sp>
        <p:nvSpPr>
          <p:cNvPr id="16" name="CasellaDiTesto 15"/>
          <p:cNvSpPr txBox="1"/>
          <p:nvPr/>
        </p:nvSpPr>
        <p:spPr>
          <a:xfrm>
            <a:off x="2915816" y="6597352"/>
            <a:ext cx="1728192" cy="260648"/>
          </a:xfrm>
          <a:prstGeom prst="rect">
            <a:avLst/>
          </a:prstGeom>
          <a:solidFill>
            <a:schemeClr val="bg1"/>
          </a:solidFill>
          <a:ln>
            <a:solidFill>
              <a:schemeClr val="bg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object 3">
            <a:extLst>
              <a:ext uri="{FF2B5EF4-FFF2-40B4-BE49-F238E27FC236}">
                <a16:creationId xmlns:a16="http://schemas.microsoft.com/office/drawing/2014/main" id="{F291469E-0475-42E1-BEE8-34CBC185D343}"/>
              </a:ext>
            </a:extLst>
          </p:cNvPr>
          <p:cNvSpPr txBox="1"/>
          <p:nvPr/>
        </p:nvSpPr>
        <p:spPr>
          <a:xfrm>
            <a:off x="286382" y="958082"/>
            <a:ext cx="8715251" cy="5275803"/>
          </a:xfrm>
          <a:prstGeom prst="rect">
            <a:avLst/>
          </a:prstGeom>
          <a:noFill/>
        </p:spPr>
        <p:txBody>
          <a:bodyPr vert="horz" wrap="square" lIns="0" tIns="119380" rIns="0" bIns="0" rtlCol="0">
            <a:spAutoFit/>
          </a:bodyPr>
          <a:lstStyle/>
          <a:p>
            <a:pPr marL="354965" marR="0" lvl="0" indent="-342900" algn="l" defTabSz="914400" rtl="0" eaLnBrk="0" fontAlgn="base" latinLnBrk="0" hangingPunct="0">
              <a:lnSpc>
                <a:spcPct val="100000"/>
              </a:lnSpc>
              <a:spcBef>
                <a:spcPts val="0"/>
              </a:spcBef>
              <a:spcAft>
                <a:spcPts val="600"/>
              </a:spcAft>
              <a:buClrTx/>
              <a:buSzTx/>
              <a:buFont typeface="+mj-lt"/>
              <a:buAutoNum type="arabicPeriod"/>
              <a:tabLst>
                <a:tab pos="356235" algn="l"/>
              </a:tabLst>
              <a:defRPr/>
            </a:pPr>
            <a:r>
              <a:rPr kumimoji="0" lang="en-US" sz="1400" i="0" u="none" strike="noStrike" kern="1200" cap="none" spc="-5" normalizeH="0" baseline="0" noProof="0" dirty="0">
                <a:ln>
                  <a:noFill/>
                </a:ln>
                <a:solidFill>
                  <a:srgbClr val="000000"/>
                </a:solidFill>
                <a:effectLst/>
                <a:uLnTx/>
                <a:uFillTx/>
                <a:latin typeface="Arial"/>
                <a:ea typeface="+mn-ea"/>
                <a:cs typeface="Arial"/>
              </a:rPr>
              <a:t>Locate in a quiet room with no other people </a:t>
            </a:r>
            <a:r>
              <a:rPr kumimoji="0" lang="en-US" sz="1400" b="0" i="0" u="none" strike="noStrike" kern="1200" cap="none" spc="-5" normalizeH="0" baseline="0" noProof="0" dirty="0">
                <a:ln>
                  <a:noFill/>
                </a:ln>
                <a:solidFill>
                  <a:srgbClr val="000000"/>
                </a:solidFill>
                <a:effectLst/>
                <a:uLnTx/>
                <a:uFillTx/>
                <a:latin typeface="Arial"/>
                <a:ea typeface="+mn-ea"/>
                <a:cs typeface="Arial"/>
              </a:rPr>
              <a:t>where you can sit for the exam behind closed doors</a:t>
            </a:r>
          </a:p>
          <a:p>
            <a:pPr marL="354965" indent="-342900">
              <a:spcBef>
                <a:spcPts val="0"/>
              </a:spcBef>
              <a:spcAft>
                <a:spcPts val="600"/>
              </a:spcAft>
              <a:buFont typeface="Wingdings" panose="05000000000000000000" pitchFamily="2" charset="2"/>
              <a:buChar char="§"/>
              <a:tabLst>
                <a:tab pos="356235" algn="l"/>
              </a:tabLst>
            </a:pPr>
            <a:r>
              <a:rPr lang="en-US" sz="1400" b="0" spc="-5" dirty="0">
                <a:latin typeface="Arial"/>
                <a:cs typeface="Arial"/>
              </a:rPr>
              <a:t>In the room, there must be a table/writing desk where you can keep the PC and the paper sheets you need to write on</a:t>
            </a:r>
          </a:p>
          <a:p>
            <a:pPr marL="812165" lvl="1" indent="-342900">
              <a:spcBef>
                <a:spcPts val="0"/>
              </a:spcBef>
              <a:spcAft>
                <a:spcPts val="600"/>
              </a:spcAft>
              <a:buFont typeface="Wingdings" panose="05000000000000000000" pitchFamily="2" charset="2"/>
              <a:buChar char="§"/>
              <a:tabLst>
                <a:tab pos="356235" algn="l"/>
              </a:tabLst>
            </a:pPr>
            <a:r>
              <a:rPr lang="en-US" sz="1400" b="0" spc="-5" dirty="0">
                <a:latin typeface="Arial"/>
                <a:cs typeface="Arial"/>
              </a:rPr>
              <a:t>The table should be deep enough to allow you to keep the PC about 70-80cm from you so that we can see </a:t>
            </a:r>
            <a:r>
              <a:rPr lang="en-US" sz="1400" spc="-5" dirty="0">
                <a:latin typeface="Arial"/>
                <a:cs typeface="Arial"/>
              </a:rPr>
              <a:t>the whole of your chest and your hands on the webcam</a:t>
            </a:r>
            <a:endParaRPr lang="en-US" sz="1400" b="0" spc="-5" dirty="0">
              <a:latin typeface="Arial"/>
              <a:cs typeface="Arial"/>
            </a:endParaRPr>
          </a:p>
          <a:p>
            <a:pPr marL="812165" lvl="1" indent="-342900">
              <a:spcBef>
                <a:spcPts val="0"/>
              </a:spcBef>
              <a:spcAft>
                <a:spcPts val="600"/>
              </a:spcAft>
              <a:buFont typeface="Wingdings" panose="05000000000000000000" pitchFamily="2" charset="2"/>
              <a:buChar char="§"/>
              <a:tabLst>
                <a:tab pos="356235" algn="l"/>
              </a:tabLst>
            </a:pPr>
            <a:r>
              <a:rPr lang="en-US" sz="1400" spc="-5" dirty="0">
                <a:latin typeface="Arial"/>
                <a:cs typeface="Arial"/>
              </a:rPr>
              <a:t>Other devices </a:t>
            </a:r>
            <a:r>
              <a:rPr lang="en-US" sz="1400" b="0" spc="-5" dirty="0">
                <a:latin typeface="Arial"/>
                <a:cs typeface="Arial"/>
              </a:rPr>
              <a:t>(</a:t>
            </a:r>
            <a:r>
              <a:rPr lang="en-US" sz="1400" b="0" i="1" spc="-5" dirty="0">
                <a:latin typeface="Arial"/>
                <a:cs typeface="Arial"/>
              </a:rPr>
              <a:t>e.g., </a:t>
            </a:r>
            <a:r>
              <a:rPr lang="en-US" sz="1400" b="0" spc="-5" dirty="0">
                <a:latin typeface="Arial"/>
                <a:cs typeface="Arial"/>
              </a:rPr>
              <a:t>monitors, smartwatches, earphones, additional PCs/tablets) apart from those necessary for the exam are forbidden</a:t>
            </a:r>
          </a:p>
          <a:p>
            <a:pPr marL="12065">
              <a:spcBef>
                <a:spcPts val="0"/>
              </a:spcBef>
              <a:spcAft>
                <a:spcPts val="600"/>
              </a:spcAft>
              <a:tabLst>
                <a:tab pos="356235" algn="l"/>
              </a:tabLst>
            </a:pPr>
            <a:r>
              <a:rPr lang="en-US" sz="1400" b="0" spc="-5" dirty="0" smtClean="0">
                <a:latin typeface="Arial"/>
                <a:cs typeface="Arial"/>
              </a:rPr>
              <a:t>Following </a:t>
            </a:r>
            <a:r>
              <a:rPr lang="en-US" sz="1400" b="0" spc="-5" dirty="0">
                <a:latin typeface="Arial"/>
                <a:cs typeface="Arial"/>
              </a:rPr>
              <a:t>the guidelines above, do </a:t>
            </a:r>
            <a:r>
              <a:rPr lang="en-US" sz="1400" spc="-5" dirty="0">
                <a:latin typeface="Arial"/>
                <a:cs typeface="Arial"/>
              </a:rPr>
              <a:t>some preliminary tests </a:t>
            </a:r>
            <a:r>
              <a:rPr lang="en-US" sz="1400" b="0" spc="-5" dirty="0">
                <a:latin typeface="Arial"/>
                <a:cs typeface="Arial"/>
              </a:rPr>
              <a:t>to find the optimal positioning and distance of the PC from your seat in order to be comfortable during the exam</a:t>
            </a:r>
          </a:p>
          <a:p>
            <a:pPr marL="354965" indent="-342900" algn="just">
              <a:spcBef>
                <a:spcPts val="0"/>
              </a:spcBef>
              <a:spcAft>
                <a:spcPts val="600"/>
              </a:spcAft>
              <a:buFont typeface="+mj-lt"/>
              <a:buAutoNum type="arabicPeriod" startAt="2"/>
              <a:tabLst>
                <a:tab pos="356235" algn="l"/>
              </a:tabLst>
            </a:pPr>
            <a:r>
              <a:rPr lang="en-US" sz="1400" b="0" spc="-5" dirty="0">
                <a:latin typeface="Arial"/>
                <a:cs typeface="Arial"/>
              </a:rPr>
              <a:t>Have</a:t>
            </a:r>
            <a:r>
              <a:rPr lang="en-US" sz="1400" spc="-5" dirty="0">
                <a:latin typeface="Arial"/>
                <a:cs typeface="Arial"/>
              </a:rPr>
              <a:t> </a:t>
            </a:r>
            <a:r>
              <a:rPr lang="en-US" sz="1400" b="0" spc="-5" dirty="0">
                <a:latin typeface="Arial"/>
                <a:cs typeface="Arial"/>
              </a:rPr>
              <a:t>a </a:t>
            </a:r>
            <a:r>
              <a:rPr lang="en-US" sz="1400" spc="-5" dirty="0">
                <a:latin typeface="Arial"/>
                <a:cs typeface="Arial"/>
              </a:rPr>
              <a:t>PC/laptop with working webcam and microphone</a:t>
            </a:r>
          </a:p>
          <a:p>
            <a:pPr marL="12065" algn="just">
              <a:spcBef>
                <a:spcPts val="0"/>
              </a:spcBef>
              <a:spcAft>
                <a:spcPts val="600"/>
              </a:spcAft>
              <a:tabLst>
                <a:tab pos="356235" algn="l"/>
              </a:tabLst>
            </a:pPr>
            <a:r>
              <a:rPr lang="en-US" sz="1400" b="0" spc="-5" dirty="0" smtClean="0">
                <a:latin typeface="Arial"/>
                <a:cs typeface="Arial"/>
              </a:rPr>
              <a:t>Remember that </a:t>
            </a:r>
            <a:r>
              <a:rPr lang="en-US" sz="1400" b="0" spc="-5" dirty="0">
                <a:latin typeface="Arial"/>
                <a:cs typeface="Arial"/>
              </a:rPr>
              <a:t>students need to have: </a:t>
            </a:r>
          </a:p>
          <a:p>
            <a:pPr marL="812165" lvl="1" indent="-342900">
              <a:spcBef>
                <a:spcPts val="0"/>
              </a:spcBef>
              <a:spcAft>
                <a:spcPts val="600"/>
              </a:spcAft>
              <a:buFont typeface="Wingdings" panose="05000000000000000000" pitchFamily="2" charset="2"/>
              <a:buChar char="§"/>
              <a:tabLst>
                <a:tab pos="356235" algn="l"/>
              </a:tabLst>
            </a:pPr>
            <a:r>
              <a:rPr lang="en-US" sz="1400" b="0" spc="-5" dirty="0">
                <a:latin typeface="Arial"/>
                <a:cs typeface="Arial"/>
              </a:rPr>
              <a:t>The </a:t>
            </a:r>
            <a:r>
              <a:rPr lang="en-US" sz="1400" spc="-5" dirty="0">
                <a:latin typeface="Arial"/>
                <a:cs typeface="Arial"/>
              </a:rPr>
              <a:t>Zoom app</a:t>
            </a:r>
            <a:r>
              <a:rPr lang="en-US" sz="1400" b="0" spc="-5" dirty="0">
                <a:latin typeface="Arial"/>
                <a:cs typeface="Arial"/>
              </a:rPr>
              <a:t> to participate in the live exam session</a:t>
            </a:r>
          </a:p>
          <a:p>
            <a:pPr marL="354965" indent="-342900">
              <a:spcBef>
                <a:spcPts val="0"/>
              </a:spcBef>
              <a:spcAft>
                <a:spcPts val="600"/>
              </a:spcAft>
              <a:buFont typeface="+mj-lt"/>
              <a:buAutoNum type="arabicPeriod" startAt="3"/>
              <a:tabLst>
                <a:tab pos="356235" algn="l"/>
              </a:tabLst>
            </a:pPr>
            <a:r>
              <a:rPr lang="en-US" sz="1400" b="0" spc="-5" dirty="0">
                <a:latin typeface="Arial"/>
                <a:cs typeface="Arial"/>
              </a:rPr>
              <a:t>A</a:t>
            </a:r>
            <a:r>
              <a:rPr lang="en-US" sz="1400" spc="-5" dirty="0">
                <a:latin typeface="Arial"/>
                <a:cs typeface="Arial"/>
              </a:rPr>
              <a:t>ccess the Zoom virtual room and the MS form </a:t>
            </a:r>
            <a:r>
              <a:rPr lang="en-US" sz="1400" b="0" u="sng" spc="-5" dirty="0">
                <a:latin typeface="Arial"/>
                <a:cs typeface="Arial"/>
              </a:rPr>
              <a:t>using your POLIMI account </a:t>
            </a:r>
          </a:p>
          <a:p>
            <a:pPr marL="812165" lvl="1" indent="-342900">
              <a:spcBef>
                <a:spcPts val="0"/>
              </a:spcBef>
              <a:spcAft>
                <a:spcPts val="600"/>
              </a:spcAft>
              <a:buFont typeface="Wingdings" panose="05000000000000000000" pitchFamily="2" charset="2"/>
              <a:buChar char="§"/>
              <a:tabLst>
                <a:tab pos="356235" algn="l"/>
              </a:tabLst>
            </a:pPr>
            <a:r>
              <a:rPr lang="en-US" sz="1400" b="0" spc="-5" dirty="0">
                <a:solidFill>
                  <a:srgbClr val="000000"/>
                </a:solidFill>
                <a:latin typeface="Arial"/>
                <a:cs typeface="Arial"/>
              </a:rPr>
              <a:t>Access the Zoom virtual room in due time (at least 20 minutes before the starting of the exam); in so doing we can start the identification phase and start the exam on time</a:t>
            </a:r>
            <a:endParaRPr lang="en-US" sz="1400" b="0" spc="-5" dirty="0">
              <a:latin typeface="Arial"/>
              <a:cs typeface="Arial"/>
            </a:endParaRPr>
          </a:p>
          <a:p>
            <a:pPr marL="354965" indent="-342900">
              <a:spcBef>
                <a:spcPts val="0"/>
              </a:spcBef>
              <a:spcAft>
                <a:spcPts val="600"/>
              </a:spcAft>
              <a:buFont typeface="+mj-lt"/>
              <a:buAutoNum type="arabicPeriod" startAt="3"/>
              <a:tabLst>
                <a:tab pos="356235" algn="l"/>
              </a:tabLst>
            </a:pPr>
            <a:r>
              <a:rPr lang="en-US" sz="1400" spc="-5" dirty="0">
                <a:latin typeface="Arial"/>
                <a:cs typeface="Arial"/>
              </a:rPr>
              <a:t>The identification and the supervision will be done by the Zoom room supervisor </a:t>
            </a:r>
            <a:r>
              <a:rPr lang="en-US" sz="1400" b="0" spc="-5" dirty="0">
                <a:latin typeface="Arial"/>
                <a:cs typeface="Arial"/>
              </a:rPr>
              <a:t>(connected directly with the professor)</a:t>
            </a:r>
          </a:p>
          <a:p>
            <a:pPr marL="354965" indent="-342900" algn="just">
              <a:spcBef>
                <a:spcPts val="0"/>
              </a:spcBef>
              <a:spcAft>
                <a:spcPts val="600"/>
              </a:spcAft>
              <a:buFont typeface="Wingdings" panose="05000000000000000000" pitchFamily="2" charset="2"/>
              <a:buChar char="§"/>
              <a:tabLst>
                <a:tab pos="356235" algn="l"/>
              </a:tabLst>
            </a:pPr>
            <a:r>
              <a:rPr lang="en-US" sz="1400" b="0" spc="-5" dirty="0">
                <a:latin typeface="Arial"/>
                <a:cs typeface="Arial"/>
              </a:rPr>
              <a:t>In the identification phase (or upon request) students will be asked to show their ID and the environment where you will be doing the exam, to check that there are no other people, monitors, books, etc., and that your smartphone is turned off (we will do our best to limit disturbance)</a:t>
            </a:r>
          </a:p>
        </p:txBody>
      </p:sp>
    </p:spTree>
    <p:extLst>
      <p:ext uri="{BB962C8B-B14F-4D97-AF65-F5344CB8AC3E}">
        <p14:creationId xmlns:p14="http://schemas.microsoft.com/office/powerpoint/2010/main" val="332318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3568" y="77515"/>
            <a:ext cx="8064896" cy="513755"/>
          </a:xfrm>
        </p:spPr>
        <p:txBody>
          <a:bodyPr/>
          <a:lstStyle/>
          <a:p>
            <a:r>
              <a:rPr lang="en-GB" dirty="0"/>
              <a:t>The BIE exam:</a:t>
            </a:r>
            <a:br>
              <a:rPr lang="en-GB" dirty="0"/>
            </a:br>
            <a:r>
              <a:rPr lang="en-GB" dirty="0"/>
              <a:t>Specific rules for the remote exam (2) </a:t>
            </a:r>
          </a:p>
        </p:txBody>
      </p:sp>
      <p:sp>
        <p:nvSpPr>
          <p:cNvPr id="3" name="Segnaposto numero diapositiva 2"/>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B6E42D1-1F96-4B60-959F-C18AFD4271E7}" type="slidenum">
              <a:rPr kumimoji="0" lang="it-IT" alt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6</a:t>
            </a:fld>
            <a:endParaRPr kumimoji="0" lang="it-IT" altLang="it-IT" sz="1600" b="1" i="0" u="none" strike="noStrike" kern="1200" cap="none" spc="0" normalizeH="0" baseline="0" noProof="0" dirty="0">
              <a:ln>
                <a:noFill/>
              </a:ln>
              <a:solidFill>
                <a:srgbClr val="FF9900"/>
              </a:solidFill>
              <a:effectLst/>
              <a:uLnTx/>
              <a:uFillTx/>
              <a:latin typeface="Arial" charset="0"/>
              <a:ea typeface="+mn-ea"/>
              <a:cs typeface="+mn-cs"/>
            </a:endParaRPr>
          </a:p>
        </p:txBody>
      </p:sp>
      <p:sp>
        <p:nvSpPr>
          <p:cNvPr id="16" name="CasellaDiTesto 15"/>
          <p:cNvSpPr txBox="1"/>
          <p:nvPr/>
        </p:nvSpPr>
        <p:spPr>
          <a:xfrm>
            <a:off x="2915816" y="6597352"/>
            <a:ext cx="1728192" cy="260648"/>
          </a:xfrm>
          <a:prstGeom prst="rect">
            <a:avLst/>
          </a:prstGeom>
          <a:solidFill>
            <a:schemeClr val="bg1"/>
          </a:solidFill>
          <a:ln>
            <a:solidFill>
              <a:schemeClr val="bg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object 3">
            <a:extLst>
              <a:ext uri="{FF2B5EF4-FFF2-40B4-BE49-F238E27FC236}">
                <a16:creationId xmlns:a16="http://schemas.microsoft.com/office/drawing/2014/main" id="{F291469E-0475-42E1-BEE8-34CBC185D343}"/>
              </a:ext>
            </a:extLst>
          </p:cNvPr>
          <p:cNvSpPr txBox="1"/>
          <p:nvPr/>
        </p:nvSpPr>
        <p:spPr>
          <a:xfrm>
            <a:off x="358390" y="908720"/>
            <a:ext cx="8715251" cy="2659702"/>
          </a:xfrm>
          <a:prstGeom prst="rect">
            <a:avLst/>
          </a:prstGeom>
          <a:noFill/>
        </p:spPr>
        <p:txBody>
          <a:bodyPr vert="horz" wrap="square" lIns="0" tIns="119380" rIns="0" bIns="0" rtlCol="0">
            <a:spAutoFit/>
          </a:bodyPr>
          <a:lstStyle/>
          <a:p>
            <a:pPr marL="354965" indent="-342900">
              <a:spcBef>
                <a:spcPts val="0"/>
              </a:spcBef>
              <a:spcAft>
                <a:spcPts val="600"/>
              </a:spcAft>
              <a:buFont typeface="+mj-lt"/>
              <a:buAutoNum type="arabicPeriod" startAt="4"/>
              <a:tabLst>
                <a:tab pos="356235" algn="l"/>
              </a:tabLst>
            </a:pPr>
            <a:r>
              <a:rPr lang="en-US" sz="1400" b="0" spc="-5" dirty="0">
                <a:latin typeface="Arial"/>
                <a:cs typeface="Arial"/>
              </a:rPr>
              <a:t>You are </a:t>
            </a:r>
            <a:r>
              <a:rPr lang="en-US" sz="1400" spc="-5" dirty="0">
                <a:latin typeface="Arial"/>
                <a:cs typeface="Arial"/>
              </a:rPr>
              <a:t>NOT allowed to leave during the exam</a:t>
            </a:r>
          </a:p>
          <a:p>
            <a:pPr marL="297815" indent="-285750">
              <a:spcBef>
                <a:spcPts val="0"/>
              </a:spcBef>
              <a:spcAft>
                <a:spcPts val="600"/>
              </a:spcAft>
              <a:buFont typeface="Wingdings" panose="05000000000000000000" pitchFamily="2" charset="2"/>
              <a:buChar char="§"/>
              <a:tabLst>
                <a:tab pos="356235" algn="l"/>
              </a:tabLst>
            </a:pPr>
            <a:r>
              <a:rPr lang="en-US" sz="1400" spc="-5" dirty="0">
                <a:latin typeface="Arial"/>
                <a:cs typeface="Arial"/>
              </a:rPr>
              <a:t>A long-lasting loss of Internet connection </a:t>
            </a:r>
            <a:r>
              <a:rPr lang="en-US" sz="1400" b="0" spc="-5" dirty="0">
                <a:latin typeface="Arial"/>
                <a:cs typeface="Arial"/>
              </a:rPr>
              <a:t>that causes a student's visibility in the Zoom virtual room to be lost will result in the exam </a:t>
            </a:r>
            <a:r>
              <a:rPr lang="en-US" sz="1400" b="0" spc="-5" dirty="0" smtClean="0">
                <a:latin typeface="Arial"/>
                <a:cs typeface="Arial"/>
              </a:rPr>
              <a:t>cancellation. Micro(short)-interruptions in the connection will be evaluated case by case by the Professor. </a:t>
            </a:r>
            <a:endParaRPr lang="en-US" sz="1400" b="0" spc="-5" dirty="0">
              <a:latin typeface="Arial"/>
              <a:cs typeface="Arial"/>
            </a:endParaRPr>
          </a:p>
          <a:p>
            <a:pPr marL="354965" indent="-342900">
              <a:lnSpc>
                <a:spcPct val="100000"/>
              </a:lnSpc>
              <a:spcBef>
                <a:spcPts val="0"/>
              </a:spcBef>
              <a:spcAft>
                <a:spcPts val="600"/>
              </a:spcAft>
              <a:buFont typeface="+mj-lt"/>
              <a:buAutoNum type="arabicPeriod" startAt="5"/>
              <a:tabLst>
                <a:tab pos="356235" algn="l"/>
              </a:tabLst>
            </a:pPr>
            <a:r>
              <a:rPr lang="en-US" sz="1400" spc="-5" dirty="0" smtClean="0">
                <a:latin typeface="Arial"/>
                <a:cs typeface="Arial"/>
              </a:rPr>
              <a:t>Share </a:t>
            </a:r>
            <a:r>
              <a:rPr lang="en-US" sz="1400" spc="-5" dirty="0">
                <a:latin typeface="Arial"/>
                <a:cs typeface="Arial"/>
              </a:rPr>
              <a:t>your screen, open your microphone and video</a:t>
            </a:r>
          </a:p>
          <a:p>
            <a:pPr marL="354965" indent="-342900">
              <a:lnSpc>
                <a:spcPct val="100000"/>
              </a:lnSpc>
              <a:spcBef>
                <a:spcPts val="0"/>
              </a:spcBef>
              <a:spcAft>
                <a:spcPts val="600"/>
              </a:spcAft>
              <a:buFont typeface="Wingdings" panose="05000000000000000000" pitchFamily="2" charset="2"/>
              <a:buChar char="§"/>
              <a:tabLst>
                <a:tab pos="356235" algn="l"/>
              </a:tabLst>
            </a:pPr>
            <a:r>
              <a:rPr lang="en-US" sz="1400" spc="-5" dirty="0">
                <a:latin typeface="Arial"/>
                <a:cs typeface="Arial"/>
              </a:rPr>
              <a:t>Share the screen showing the desktop</a:t>
            </a:r>
            <a:r>
              <a:rPr lang="en-US" sz="1400" b="0" spc="-5" dirty="0">
                <a:latin typeface="Arial"/>
                <a:cs typeface="Arial"/>
              </a:rPr>
              <a:t> on which only the exam form should be opened (screen sharing must be active for the whole exam) and </a:t>
            </a:r>
            <a:r>
              <a:rPr lang="en-US" sz="1400" spc="-5" dirty="0">
                <a:latin typeface="Arial"/>
                <a:cs typeface="Arial"/>
              </a:rPr>
              <a:t>OPEN the microphone and video</a:t>
            </a:r>
            <a:r>
              <a:rPr lang="en-US" sz="1400" b="0" spc="-5" dirty="0">
                <a:latin typeface="Arial"/>
                <a:cs typeface="Arial"/>
              </a:rPr>
              <a:t> (for the whole exam)</a:t>
            </a:r>
          </a:p>
          <a:p>
            <a:pPr marL="354965" indent="-342900">
              <a:lnSpc>
                <a:spcPct val="100000"/>
              </a:lnSpc>
              <a:spcBef>
                <a:spcPts val="0"/>
              </a:spcBef>
              <a:spcAft>
                <a:spcPts val="600"/>
              </a:spcAft>
              <a:buFont typeface="Wingdings" panose="05000000000000000000" pitchFamily="2" charset="2"/>
              <a:buChar char="§"/>
              <a:tabLst>
                <a:tab pos="356235" algn="l"/>
              </a:tabLst>
            </a:pPr>
            <a:r>
              <a:rPr lang="en-US" sz="1400" b="0" spc="-5" dirty="0">
                <a:latin typeface="Arial"/>
                <a:cs typeface="Arial"/>
              </a:rPr>
              <a:t>In this way, the supervisor will be able to see you or your screen alternately without having to ask you to change any settings</a:t>
            </a:r>
          </a:p>
          <a:p>
            <a:pPr marL="354965" marR="0" lvl="0" indent="-342900" algn="l" defTabSz="914400" rtl="0" eaLnBrk="0" fontAlgn="base" latinLnBrk="0" hangingPunct="0">
              <a:lnSpc>
                <a:spcPct val="100000"/>
              </a:lnSpc>
              <a:spcBef>
                <a:spcPts val="0"/>
              </a:spcBef>
              <a:spcAft>
                <a:spcPts val="600"/>
              </a:spcAft>
              <a:buClrTx/>
              <a:buSzTx/>
              <a:buFont typeface="+mj-lt"/>
              <a:buAutoNum type="arabicPeriod" startAt="5"/>
              <a:tabLst>
                <a:tab pos="356235" algn="l"/>
              </a:tabLst>
              <a:defRPr/>
            </a:pPr>
            <a:endParaRPr kumimoji="0" lang="en-US" sz="1400" b="0" i="0" u="none" strike="noStrike" kern="1200" cap="none" spc="-5" normalizeH="0" baseline="0" noProof="0" dirty="0">
              <a:ln>
                <a:noFill/>
              </a:ln>
              <a:solidFill>
                <a:srgbClr val="000000"/>
              </a:solidFill>
              <a:effectLst/>
              <a:uLnTx/>
              <a:uFillTx/>
              <a:latin typeface="Arial"/>
              <a:ea typeface="+mn-ea"/>
              <a:cs typeface="Arial"/>
            </a:endParaRPr>
          </a:p>
        </p:txBody>
      </p:sp>
      <p:pic>
        <p:nvPicPr>
          <p:cNvPr id="5" name="Immagine 4">
            <a:extLst>
              <a:ext uri="{FF2B5EF4-FFF2-40B4-BE49-F238E27FC236}">
                <a16:creationId xmlns:a16="http://schemas.microsoft.com/office/drawing/2014/main" id="{F04845DB-9C72-8A5D-41BA-0B7D5EA256F6}"/>
              </a:ext>
            </a:extLst>
          </p:cNvPr>
          <p:cNvPicPr>
            <a:picLocks noChangeAspect="1"/>
          </p:cNvPicPr>
          <p:nvPr/>
        </p:nvPicPr>
        <p:blipFill>
          <a:blip r:embed="rId3"/>
          <a:stretch>
            <a:fillRect/>
          </a:stretch>
        </p:blipFill>
        <p:spPr>
          <a:xfrm>
            <a:off x="1230340" y="3885872"/>
            <a:ext cx="6683319" cy="2664557"/>
          </a:xfrm>
          <a:prstGeom prst="rect">
            <a:avLst/>
          </a:prstGeom>
        </p:spPr>
      </p:pic>
    </p:spTree>
    <p:extLst>
      <p:ext uri="{BB962C8B-B14F-4D97-AF65-F5344CB8AC3E}">
        <p14:creationId xmlns:p14="http://schemas.microsoft.com/office/powerpoint/2010/main" val="2829443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B6E42D1-1F96-4B60-959F-C18AFD4271E7}" type="slidenum">
              <a:rPr kumimoji="0" lang="it-IT" alt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7</a:t>
            </a:fld>
            <a:endParaRPr kumimoji="0" lang="it-IT" altLang="it-IT" sz="1600" b="1" i="0" u="none" strike="noStrike" kern="1200" cap="none" spc="0" normalizeH="0" baseline="0" noProof="0" dirty="0">
              <a:ln>
                <a:noFill/>
              </a:ln>
              <a:solidFill>
                <a:srgbClr val="FF9900"/>
              </a:solidFill>
              <a:effectLst/>
              <a:uLnTx/>
              <a:uFillTx/>
              <a:latin typeface="Arial" charset="0"/>
              <a:ea typeface="+mn-ea"/>
              <a:cs typeface="+mn-cs"/>
            </a:endParaRPr>
          </a:p>
        </p:txBody>
      </p:sp>
      <p:sp>
        <p:nvSpPr>
          <p:cNvPr id="16" name="CasellaDiTesto 15"/>
          <p:cNvSpPr txBox="1"/>
          <p:nvPr/>
        </p:nvSpPr>
        <p:spPr>
          <a:xfrm>
            <a:off x="2915816" y="6597352"/>
            <a:ext cx="1728192" cy="260648"/>
          </a:xfrm>
          <a:prstGeom prst="rect">
            <a:avLst/>
          </a:prstGeom>
          <a:solidFill>
            <a:schemeClr val="bg1"/>
          </a:solidFill>
          <a:ln>
            <a:solidFill>
              <a:schemeClr val="bg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 name="Rectangle 3"/>
          <p:cNvSpPr>
            <a:spLocks noGrp="1" noChangeArrowheads="1"/>
          </p:cNvSpPr>
          <p:nvPr>
            <p:ph idx="1"/>
          </p:nvPr>
        </p:nvSpPr>
        <p:spPr>
          <a:xfrm>
            <a:off x="719138" y="1066800"/>
            <a:ext cx="8229600" cy="4953000"/>
          </a:xfrm>
        </p:spPr>
        <p:txBody>
          <a:bodyPr/>
          <a:lstStyle/>
          <a:p>
            <a:pPr marL="457200" lvl="1" indent="0">
              <a:spcBef>
                <a:spcPts val="0"/>
              </a:spcBef>
              <a:spcAft>
                <a:spcPts val="600"/>
              </a:spcAft>
              <a:buNone/>
            </a:pPr>
            <a:r>
              <a:rPr lang="en-GB" sz="3600" b="1" dirty="0" smtClean="0">
                <a:solidFill>
                  <a:srgbClr val="004C80"/>
                </a:solidFill>
              </a:rPr>
              <a:t>The </a:t>
            </a:r>
            <a:r>
              <a:rPr lang="en-GB" sz="3600" b="1" dirty="0">
                <a:solidFill>
                  <a:srgbClr val="004C80"/>
                </a:solidFill>
              </a:rPr>
              <a:t>BIE exam: how it works</a:t>
            </a:r>
          </a:p>
          <a:p>
            <a:pPr marL="457200" lvl="1" indent="0">
              <a:spcBef>
                <a:spcPts val="0"/>
              </a:spcBef>
              <a:spcAft>
                <a:spcPts val="600"/>
              </a:spcAft>
              <a:buNone/>
            </a:pPr>
            <a:endParaRPr lang="en-GB" sz="3600" b="1" dirty="0">
              <a:solidFill>
                <a:srgbClr val="002060"/>
              </a:solidFill>
            </a:endParaRPr>
          </a:p>
        </p:txBody>
      </p:sp>
    </p:spTree>
    <p:extLst>
      <p:ext uri="{BB962C8B-B14F-4D97-AF65-F5344CB8AC3E}">
        <p14:creationId xmlns:p14="http://schemas.microsoft.com/office/powerpoint/2010/main" val="4200150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813302" cy="838200"/>
          </a:xfrm>
        </p:spPr>
        <p:txBody>
          <a:bodyPr/>
          <a:lstStyle/>
          <a:p>
            <a:r>
              <a:rPr lang="it-IT" dirty="0"/>
              <a:t>BIE </a:t>
            </a:r>
            <a:r>
              <a:rPr lang="it-IT" dirty="0" err="1" smtClean="0"/>
              <a:t>course</a:t>
            </a:r>
            <a:r>
              <a:rPr lang="it-IT" dirty="0" smtClean="0"/>
              <a:t> (</a:t>
            </a:r>
            <a:r>
              <a:rPr lang="it-IT" dirty="0" err="1"/>
              <a:t>my</a:t>
            </a:r>
            <a:r>
              <a:rPr lang="it-IT" dirty="0"/>
              <a:t> </a:t>
            </a:r>
            <a:r>
              <a:rPr lang="it-IT" dirty="0" err="1"/>
              <a:t>initial</a:t>
            </a:r>
            <a:r>
              <a:rPr lang="it-IT" dirty="0"/>
              <a:t> slide </a:t>
            </a:r>
            <a:r>
              <a:rPr lang="it-IT" dirty="0" err="1"/>
              <a:t>when</a:t>
            </a:r>
            <a:r>
              <a:rPr lang="it-IT" dirty="0"/>
              <a:t> </a:t>
            </a:r>
            <a:r>
              <a:rPr lang="it-IT" dirty="0" err="1"/>
              <a:t>presenting</a:t>
            </a:r>
            <a:r>
              <a:rPr lang="it-IT" dirty="0"/>
              <a:t> the </a:t>
            </a:r>
            <a:r>
              <a:rPr lang="it-IT" dirty="0" err="1"/>
              <a:t>course</a:t>
            </a:r>
            <a:r>
              <a:rPr lang="it-IT" dirty="0"/>
              <a:t>)</a:t>
            </a:r>
          </a:p>
        </p:txBody>
      </p:sp>
      <p:sp>
        <p:nvSpPr>
          <p:cNvPr id="4" name="Rettangolo 3"/>
          <p:cNvSpPr/>
          <p:nvPr/>
        </p:nvSpPr>
        <p:spPr>
          <a:xfrm>
            <a:off x="4708236" y="873125"/>
            <a:ext cx="4419600" cy="5632311"/>
          </a:xfrm>
          <a:prstGeom prst="rect">
            <a:avLst/>
          </a:prstGeom>
          <a:ln>
            <a:solidFill>
              <a:schemeClr val="accent1">
                <a:lumMod val="60000"/>
                <a:lumOff val="40000"/>
              </a:schemeClr>
            </a:solidFill>
          </a:ln>
        </p:spPr>
        <p:txBody>
          <a:bodyPr wrap="square">
            <a:spAutoFit/>
          </a:bodyPr>
          <a:lstStyle/>
          <a:p>
            <a:pPr marL="0" marR="0" lvl="0" indent="0" algn="l" defTabSz="914400" rtl="0" eaLnBrk="0" fontAlgn="base" latinLnBrk="0" hangingPunct="0">
              <a:lnSpc>
                <a:spcPct val="100000"/>
              </a:lnSpc>
              <a:spcBef>
                <a:spcPts val="1800"/>
              </a:spcBef>
              <a:spcAft>
                <a:spcPct val="0"/>
              </a:spcAft>
              <a:buClrTx/>
              <a:buSzTx/>
              <a:buFontTx/>
              <a:buNone/>
              <a:tabLst/>
              <a:defRPr/>
            </a:pPr>
            <a:r>
              <a:rPr kumimoji="0" lang="it-IT" sz="2000" b="1" i="0" u="none" strike="noStrike" kern="1200" cap="none" spc="0" normalizeH="0" baseline="0" noProof="0" dirty="0" err="1">
                <a:ln>
                  <a:noFill/>
                </a:ln>
                <a:solidFill>
                  <a:srgbClr val="FF0000"/>
                </a:solidFill>
                <a:effectLst/>
                <a:uLnTx/>
                <a:uFillTx/>
                <a:latin typeface="Arial" charset="0"/>
                <a:ea typeface="+mn-ea"/>
                <a:cs typeface="+mn-cs"/>
              </a:rPr>
              <a:t>Assessment</a:t>
            </a:r>
            <a:r>
              <a:rPr kumimoji="0" lang="it-IT" sz="2000" b="1" i="0" u="none" strike="noStrike" kern="1200" cap="none" spc="0" normalizeH="0" baseline="0" noProof="0" dirty="0">
                <a:ln>
                  <a:noFill/>
                </a:ln>
                <a:solidFill>
                  <a:srgbClr val="FF0000"/>
                </a:solidFill>
                <a:effectLst/>
                <a:uLnTx/>
                <a:uFillTx/>
                <a:latin typeface="Arial" charset="0"/>
                <a:ea typeface="+mn-ea"/>
                <a:cs typeface="+mn-cs"/>
              </a:rPr>
              <a:t> </a:t>
            </a:r>
            <a:endParaRPr kumimoji="0" lang="it-IT" sz="500" b="1" i="0" u="sng" strike="noStrike" kern="1200" cap="none" spc="0" normalizeH="0" baseline="0" noProof="0" dirty="0">
              <a:ln>
                <a:noFill/>
              </a:ln>
              <a:solidFill>
                <a:srgbClr val="000000"/>
              </a:solidFill>
              <a:effectLst/>
              <a:uLnTx/>
              <a:uFillTx/>
              <a:latin typeface="Arial" charset="0"/>
              <a:ea typeface="+mn-ea"/>
              <a:cs typeface="+mn-cs"/>
            </a:endParaRPr>
          </a:p>
          <a:p>
            <a:pPr marL="457200" marR="0" lvl="0" indent="-457200" algn="l" defTabSz="914400" rtl="0" eaLnBrk="0" fontAlgn="base" latinLnBrk="0" hangingPunct="0">
              <a:lnSpc>
                <a:spcPct val="100000"/>
              </a:lnSpc>
              <a:spcBef>
                <a:spcPts val="1800"/>
              </a:spcBef>
              <a:spcAft>
                <a:spcPct val="0"/>
              </a:spcAft>
              <a:buClrTx/>
              <a:buSzTx/>
              <a:buFont typeface="+mj-lt"/>
              <a:buAutoNum type="arabicPeriod"/>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Multiple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choice</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questions</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[c.a. 1/3]</a:t>
            </a:r>
          </a:p>
          <a:p>
            <a:pPr marL="457200" marR="0" lvl="0" indent="-457200" algn="l" defTabSz="914400" rtl="0" eaLnBrk="0" fontAlgn="base" latinLnBrk="0" hangingPunct="0">
              <a:lnSpc>
                <a:spcPct val="100000"/>
              </a:lnSpc>
              <a:spcBef>
                <a:spcPts val="1800"/>
              </a:spcBef>
              <a:spcAft>
                <a:spcPct val="0"/>
              </a:spcAft>
              <a:buClrTx/>
              <a:buSzTx/>
              <a:buFont typeface="+mj-lt"/>
              <a:buAutoNum type="arabicPeriod"/>
              <a:tabLst/>
              <a:defRPr/>
            </a:pP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Structured</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question</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[c.a. 1/3]</a:t>
            </a:r>
          </a:p>
          <a:p>
            <a:pPr marL="457200" marR="0" lvl="0" indent="-457200" algn="l" defTabSz="914400" rtl="0" eaLnBrk="0" fontAlgn="base" latinLnBrk="0" hangingPunct="0">
              <a:lnSpc>
                <a:spcPct val="100000"/>
              </a:lnSpc>
              <a:spcBef>
                <a:spcPts val="1800"/>
              </a:spcBef>
              <a:spcAft>
                <a:spcPct val="0"/>
              </a:spcAft>
              <a:buClrTx/>
              <a:buSzTx/>
              <a:buFont typeface="+mj-lt"/>
              <a:buAutoNum type="arabicPeriod"/>
              <a:tabLst/>
              <a:defRPr/>
            </a:pPr>
            <a:r>
              <a:rPr kumimoji="0" lang="en-GB" sz="2000" b="1" i="0" u="none" strike="noStrike" kern="1200" cap="none" spc="0" normalizeH="0" baseline="0" noProof="0" dirty="0">
                <a:ln>
                  <a:noFill/>
                </a:ln>
                <a:solidFill>
                  <a:srgbClr val="000000"/>
                </a:solidFill>
                <a:effectLst/>
                <a:uLnTx/>
                <a:uFillTx/>
                <a:latin typeface="Arial" charset="0"/>
                <a:ea typeface="+mn-ea"/>
                <a:cs typeface="+mn-cs"/>
              </a:rPr>
              <a:t>General question(s) and/or mini case-study to discuss (this latter can optionally leverage on material that will be eventually distributed to enrolled students just 2 days before the exam is taking place)</a:t>
            </a:r>
            <a:r>
              <a:rPr kumimoji="0" lang="en-US" sz="2000" b="1" i="0" u="none" strike="noStrike" kern="1200" cap="none" spc="0" normalizeH="0" baseline="0" noProof="0" dirty="0">
                <a:ln>
                  <a:noFill/>
                </a:ln>
                <a:solidFill>
                  <a:srgbClr val="000000"/>
                </a:solidFill>
                <a:effectLst/>
                <a:uLnTx/>
                <a:uFillTx/>
                <a:latin typeface="Arial" charset="0"/>
                <a:ea typeface="+mn-ea"/>
                <a:cs typeface="+mn-cs"/>
              </a:rPr>
              <a:t>[c.a. 1/3]</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mn-cs"/>
              </a:rPr>
              <a:t>Flipped classes (</a:t>
            </a:r>
            <a:r>
              <a:rPr kumimoji="0" lang="en-US" sz="2000" b="1" i="0" u="sng" strike="noStrike" kern="1200" cap="none" spc="0" normalizeH="0" baseline="0" noProof="0" dirty="0">
                <a:ln>
                  <a:noFill/>
                </a:ln>
                <a:solidFill>
                  <a:srgbClr val="000000"/>
                </a:solidFill>
                <a:effectLst/>
                <a:uLnTx/>
                <a:uFillTx/>
                <a:latin typeface="Arial" charset="0"/>
                <a:ea typeface="+mn-ea"/>
                <a:cs typeface="+mn-cs"/>
              </a:rPr>
              <a:t>optional</a:t>
            </a:r>
            <a:r>
              <a:rPr kumimoji="0" lang="en-US" sz="2000" b="1" i="0" u="none" strike="noStrike" kern="1200" cap="none" spc="0" normalizeH="0" baseline="0" noProof="0" dirty="0">
                <a:ln>
                  <a:noFill/>
                </a:ln>
                <a:solidFill>
                  <a:srgbClr val="000000"/>
                </a:solidFill>
                <a:effectLst/>
                <a:uLnTx/>
                <a:uFillTx/>
                <a:latin typeface="Arial" charset="0"/>
                <a:ea typeface="+mn-ea"/>
                <a:cs typeface="+mn-cs"/>
              </a:rPr>
              <a:t>): Extra points [Max 2 – occasionally up to 3 for outstanding performance]</a:t>
            </a:r>
            <a:endParaRPr kumimoji="0" lang="it-IT"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Rettangolo 4"/>
          <p:cNvSpPr/>
          <p:nvPr/>
        </p:nvSpPr>
        <p:spPr>
          <a:xfrm>
            <a:off x="152400" y="990600"/>
            <a:ext cx="4107248" cy="3247043"/>
          </a:xfrm>
          <a:prstGeom prst="rect">
            <a:avLst/>
          </a:prstGeom>
          <a:ln>
            <a:solidFill>
              <a:schemeClr val="accent1"/>
            </a:solidFill>
          </a:ln>
        </p:spPr>
        <p:txBody>
          <a:bodyPr wrap="square">
            <a:spAutoFit/>
          </a:bodyPr>
          <a:lstStyle/>
          <a:p>
            <a:pPr marL="0" marR="0" lvl="0" indent="0" algn="l" defTabSz="914400" rtl="0" eaLnBrk="0" fontAlgn="base" latinLnBrk="0" hangingPunct="0">
              <a:lnSpc>
                <a:spcPct val="100000"/>
              </a:lnSpc>
              <a:spcBef>
                <a:spcPts val="1800"/>
              </a:spcBef>
              <a:spcAft>
                <a:spcPct val="0"/>
              </a:spcAft>
              <a:buClrTx/>
              <a:buSzTx/>
              <a:buFontTx/>
              <a:buNone/>
              <a:tabLst/>
              <a:defRPr/>
            </a:pPr>
            <a:r>
              <a:rPr kumimoji="0" lang="it-IT" sz="2000" b="1" i="0" u="none" strike="noStrike" kern="1200" cap="none" spc="0" normalizeH="0" baseline="0" noProof="0" dirty="0" err="1" smtClean="0">
                <a:ln>
                  <a:noFill/>
                </a:ln>
                <a:solidFill>
                  <a:srgbClr val="FF0000"/>
                </a:solidFill>
                <a:effectLst/>
                <a:uLnTx/>
                <a:uFillTx/>
                <a:latin typeface="Arial" charset="0"/>
                <a:ea typeface="+mn-ea"/>
                <a:cs typeface="+mn-cs"/>
              </a:rPr>
              <a:t>Outcomes</a:t>
            </a:r>
            <a:endParaRPr kumimoji="0" lang="it-IT" sz="2000" b="1" i="0" u="none" strike="noStrike" kern="1200" cap="none" spc="0" normalizeH="0" baseline="0" noProof="0" dirty="0">
              <a:ln>
                <a:noFill/>
              </a:ln>
              <a:solidFill>
                <a:srgbClr val="FF0000"/>
              </a:solidFill>
              <a:effectLst/>
              <a:uLnTx/>
              <a:uFillTx/>
              <a:latin typeface="Arial" charset="0"/>
              <a:ea typeface="+mn-ea"/>
              <a:cs typeface="+mn-cs"/>
            </a:endParaRP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A. </a:t>
            </a:r>
            <a:r>
              <a:rPr kumimoji="0" lang="it-IT" sz="2000" b="1" i="0" u="none" strike="noStrike" kern="1200" cap="none" spc="0" normalizeH="0" baseline="0" noProof="0" dirty="0" smtClean="0">
                <a:ln>
                  <a:noFill/>
                </a:ln>
                <a:solidFill>
                  <a:srgbClr val="000000"/>
                </a:solidFill>
                <a:effectLst/>
                <a:uLnTx/>
                <a:uFillTx/>
                <a:latin typeface="Arial" charset="0"/>
                <a:ea typeface="+mn-ea"/>
                <a:cs typeface="+mn-cs"/>
              </a:rPr>
              <a:t>Know </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BIE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concepts</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and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definitions</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a:t>
            </a:r>
            <a:endParaRPr kumimoji="0" lang="it-IT" sz="5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B.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Understanding</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BIE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models</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and </a:t>
            </a:r>
            <a:r>
              <a:rPr kumimoji="0" lang="it-IT" sz="2000" b="1" i="0" u="none" strike="noStrike" kern="1200" cap="none" spc="0" normalizeH="0" baseline="0" noProof="0" dirty="0" smtClean="0">
                <a:ln>
                  <a:noFill/>
                </a:ln>
                <a:solidFill>
                  <a:srgbClr val="000000"/>
                </a:solidFill>
                <a:effectLst/>
                <a:uLnTx/>
                <a:uFillTx/>
                <a:latin typeface="Arial" charset="0"/>
                <a:ea typeface="+mn-ea"/>
                <a:cs typeface="+mn-cs"/>
              </a:rPr>
              <a:t>economic </a:t>
            </a:r>
            <a:r>
              <a:rPr kumimoji="0" lang="it-IT" sz="2000" b="1" i="0" u="none" strike="noStrike" kern="1200" cap="none" spc="0" normalizeH="0" baseline="0" noProof="0" dirty="0" err="1" smtClean="0">
                <a:ln>
                  <a:noFill/>
                </a:ln>
                <a:solidFill>
                  <a:srgbClr val="000000"/>
                </a:solidFill>
                <a:effectLst/>
                <a:uLnTx/>
                <a:uFillTx/>
                <a:latin typeface="Arial" charset="0"/>
                <a:ea typeface="+mn-ea"/>
                <a:cs typeface="+mn-cs"/>
              </a:rPr>
              <a:t>rationales</a:t>
            </a:r>
            <a:r>
              <a:rPr kumimoji="0" lang="it-IT" sz="2000" b="1" i="0" u="none" strike="noStrike" kern="1200" cap="none" spc="0" normalizeH="0" baseline="0" noProof="0" dirty="0" smtClean="0">
                <a:ln>
                  <a:noFill/>
                </a:ln>
                <a:solidFill>
                  <a:srgbClr val="000000"/>
                </a:solidFill>
                <a:effectLst/>
                <a:uLnTx/>
                <a:uFillTx/>
                <a:latin typeface="Arial" charset="0"/>
                <a:ea typeface="+mn-ea"/>
                <a:cs typeface="+mn-cs"/>
              </a:rPr>
              <a:t> </a:t>
            </a:r>
            <a:endParaRPr kumimoji="0" lang="it-IT"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C.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Applying</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the BIE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course</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instruments</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to the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analysis</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of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real</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-world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cases</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 and industries</a:t>
            </a:r>
          </a:p>
        </p:txBody>
      </p:sp>
      <p:sp>
        <p:nvSpPr>
          <p:cNvPr id="9" name="CasellaDiTesto 8"/>
          <p:cNvSpPr txBox="1"/>
          <p:nvPr/>
        </p:nvSpPr>
        <p:spPr>
          <a:xfrm>
            <a:off x="375757" y="4876800"/>
            <a:ext cx="3886200" cy="830997"/>
          </a:xfrm>
          <a:prstGeom prst="rect">
            <a:avLst/>
          </a:prstGeom>
          <a:solidFill>
            <a:srgbClr val="FFFF00"/>
          </a:solidFill>
          <a:ln>
            <a:solidFill>
              <a:srgbClr val="FFFF00"/>
            </a:solidFill>
          </a:ln>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Arial" charset="0"/>
                <a:ea typeface="+mn-ea"/>
                <a:cs typeface="+mn-cs"/>
              </a:rPr>
              <a:t>Each assessment instrument may apply indiscriminately to all three learning </a:t>
            </a:r>
            <a:r>
              <a:rPr kumimoji="0" lang="en-GB" sz="1600" b="1" i="0" u="none" strike="noStrike" kern="1200" cap="none" spc="0" normalizeH="0" baseline="0" noProof="0" dirty="0" smtClean="0">
                <a:ln>
                  <a:noFill/>
                </a:ln>
                <a:solidFill>
                  <a:srgbClr val="000000"/>
                </a:solidFill>
                <a:effectLst/>
                <a:uLnTx/>
                <a:uFillTx/>
                <a:latin typeface="Arial" charset="0"/>
                <a:ea typeface="+mn-ea"/>
                <a:cs typeface="+mn-cs"/>
              </a:rPr>
              <a:t>outcomes </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213327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p:txBody>
          <a:bodyPr/>
          <a:lstStyle/>
          <a:p>
            <a:r>
              <a:rPr lang="en-GB" altLang="it-IT" dirty="0"/>
              <a:t>The BIE exam</a:t>
            </a:r>
            <a:r>
              <a:rPr lang="en-GB" altLang="it-IT" dirty="0" smtClean="0"/>
              <a:t>:</a:t>
            </a:r>
            <a:r>
              <a:rPr lang="en-GB" altLang="it-IT" dirty="0"/>
              <a:t/>
            </a:r>
            <a:br>
              <a:rPr lang="en-GB" altLang="it-IT" dirty="0"/>
            </a:br>
            <a:endParaRPr lang="en-GB" altLang="it-IT" dirty="0"/>
          </a:p>
        </p:txBody>
      </p:sp>
      <p:sp>
        <p:nvSpPr>
          <p:cNvPr id="29699" name="Segnaposto contenuto 2"/>
          <p:cNvSpPr>
            <a:spLocks noGrp="1"/>
          </p:cNvSpPr>
          <p:nvPr>
            <p:ph idx="1"/>
          </p:nvPr>
        </p:nvSpPr>
        <p:spPr>
          <a:xfrm>
            <a:off x="179512" y="873124"/>
            <a:ext cx="8856984" cy="5724227"/>
          </a:xfrm>
        </p:spPr>
        <p:txBody>
          <a:bodyPr>
            <a:noAutofit/>
          </a:bodyPr>
          <a:lstStyle/>
          <a:p>
            <a:pPr marL="0" indent="0">
              <a:spcBef>
                <a:spcPts val="0"/>
              </a:spcBef>
              <a:spcAft>
                <a:spcPts val="600"/>
              </a:spcAft>
              <a:buClr>
                <a:schemeClr val="tx1"/>
              </a:buClr>
              <a:buNone/>
            </a:pPr>
            <a:r>
              <a:rPr lang="en-GB" sz="1600" dirty="0" smtClean="0"/>
              <a:t>As you know, the </a:t>
            </a:r>
            <a:r>
              <a:rPr lang="en-GB" sz="1600" dirty="0"/>
              <a:t>BIE exam covers all </a:t>
            </a:r>
            <a:r>
              <a:rPr lang="en-GB" sz="1600" b="1" dirty="0"/>
              <a:t>(and only) </a:t>
            </a:r>
            <a:r>
              <a:rPr lang="en-GB" sz="1600" dirty="0"/>
              <a:t>the topics presented during the </a:t>
            </a:r>
            <a:r>
              <a:rPr lang="en-GB" sz="1600" dirty="0" smtClean="0"/>
              <a:t>course </a:t>
            </a:r>
            <a:endParaRPr lang="en-GB" sz="1600" dirty="0"/>
          </a:p>
          <a:p>
            <a:pPr marL="0" indent="0">
              <a:spcBef>
                <a:spcPts val="0"/>
              </a:spcBef>
              <a:spcAft>
                <a:spcPts val="600"/>
              </a:spcAft>
              <a:buClr>
                <a:schemeClr val="tx1"/>
              </a:buClr>
              <a:buNone/>
            </a:pPr>
            <a:r>
              <a:rPr lang="en-GB" altLang="it-IT" sz="1600" dirty="0"/>
              <a:t>The </a:t>
            </a:r>
            <a:r>
              <a:rPr lang="en-GB" sz="1600" dirty="0"/>
              <a:t>BIE exam </a:t>
            </a:r>
            <a:r>
              <a:rPr lang="en-GB" altLang="it-IT" sz="1600" dirty="0"/>
              <a:t>is either </a:t>
            </a:r>
            <a:r>
              <a:rPr lang="en-GB" altLang="it-IT" sz="1600" b="1" dirty="0"/>
              <a:t>failed or passed</a:t>
            </a:r>
          </a:p>
          <a:p>
            <a:pPr lvl="1">
              <a:spcBef>
                <a:spcPts val="0"/>
              </a:spcBef>
              <a:spcAft>
                <a:spcPts val="600"/>
              </a:spcAft>
              <a:buClr>
                <a:schemeClr val="tx1"/>
              </a:buClr>
            </a:pPr>
            <a:r>
              <a:rPr lang="en-GB" altLang="it-IT" sz="1600" dirty="0"/>
              <a:t>“Passed” marks are on the </a:t>
            </a:r>
            <a:r>
              <a:rPr lang="en-GB" altLang="it-IT" sz="1600" b="1" dirty="0"/>
              <a:t>18 - 30 cum laude scale</a:t>
            </a:r>
            <a:r>
              <a:rPr lang="en-GB" altLang="it-IT" sz="1600" dirty="0"/>
              <a:t>, </a:t>
            </a:r>
            <a:r>
              <a:rPr lang="en-GB" altLang="it-IT" sz="1600" b="1" dirty="0"/>
              <a:t>including the (optional) additional points from the FCs</a:t>
            </a:r>
            <a:r>
              <a:rPr lang="en-GB" altLang="it-IT" sz="1600" dirty="0"/>
              <a:t> (maximum </a:t>
            </a:r>
            <a:r>
              <a:rPr lang="en-GB" altLang="it-IT" sz="1600" dirty="0" smtClean="0"/>
              <a:t>2-3 </a:t>
            </a:r>
            <a:r>
              <a:rPr lang="en-GB" altLang="it-IT" sz="1600" dirty="0"/>
              <a:t>additional points)</a:t>
            </a:r>
          </a:p>
          <a:p>
            <a:pPr marL="0" indent="0">
              <a:spcBef>
                <a:spcPts val="0"/>
              </a:spcBef>
              <a:spcAft>
                <a:spcPts val="600"/>
              </a:spcAft>
              <a:buNone/>
            </a:pPr>
            <a:r>
              <a:rPr lang="en-GB" altLang="it-IT" sz="1600" dirty="0"/>
              <a:t>The </a:t>
            </a:r>
            <a:r>
              <a:rPr lang="en-GB" altLang="it-IT" sz="1600" dirty="0" smtClean="0"/>
              <a:t>BIE exam made trough </a:t>
            </a:r>
            <a:r>
              <a:rPr lang="en-GB" altLang="it-IT" sz="1600" b="1" dirty="0" smtClean="0">
                <a:solidFill>
                  <a:srgbClr val="C00000"/>
                </a:solidFill>
              </a:rPr>
              <a:t>MS Forms </a:t>
            </a:r>
            <a:r>
              <a:rPr lang="en-GB" altLang="it-IT" sz="1600" dirty="0" smtClean="0"/>
              <a:t>lasts </a:t>
            </a:r>
            <a:r>
              <a:rPr lang="en-GB" altLang="it-IT" sz="1600" b="1" dirty="0"/>
              <a:t>9</a:t>
            </a:r>
            <a:r>
              <a:rPr lang="en-GB" altLang="it-IT" sz="1600" b="1" dirty="0" smtClean="0"/>
              <a:t>0 </a:t>
            </a:r>
            <a:r>
              <a:rPr lang="en-GB" altLang="it-IT" sz="1600" b="1" dirty="0"/>
              <a:t>minutes </a:t>
            </a:r>
            <a:r>
              <a:rPr lang="en-GB" altLang="it-IT" sz="1600" dirty="0" smtClean="0"/>
              <a:t>and</a:t>
            </a:r>
            <a:r>
              <a:rPr lang="en-GB" altLang="it-IT" sz="1600" b="1" dirty="0" smtClean="0"/>
              <a:t> </a:t>
            </a:r>
            <a:r>
              <a:rPr lang="en-GB" altLang="it-IT" sz="1600" dirty="0"/>
              <a:t>consists of:</a:t>
            </a:r>
            <a:endParaRPr lang="en-GB" sz="1600" b="1" dirty="0">
              <a:solidFill>
                <a:srgbClr val="002060"/>
              </a:solidFill>
            </a:endParaRPr>
          </a:p>
          <a:p>
            <a:pPr marL="0" indent="0">
              <a:spcBef>
                <a:spcPts val="0"/>
              </a:spcBef>
              <a:spcAft>
                <a:spcPts val="600"/>
              </a:spcAft>
              <a:buNone/>
            </a:pPr>
            <a:r>
              <a:rPr lang="en-US" sz="1600" b="1" dirty="0"/>
              <a:t>A</a:t>
            </a:r>
            <a:r>
              <a:rPr lang="en-US" sz="1600" b="1" dirty="0" smtClean="0"/>
              <a:t>. 10 </a:t>
            </a:r>
            <a:r>
              <a:rPr lang="en-US" sz="1600" b="1" dirty="0"/>
              <a:t>multiple-choice </a:t>
            </a:r>
            <a:r>
              <a:rPr lang="en-US" sz="1600" b="1" dirty="0" smtClean="0"/>
              <a:t>closed questions (from 1 – 10)</a:t>
            </a:r>
            <a:endParaRPr lang="en-US" sz="1600" dirty="0" smtClean="0"/>
          </a:p>
          <a:p>
            <a:pPr>
              <a:spcBef>
                <a:spcPts val="0"/>
              </a:spcBef>
              <a:spcAft>
                <a:spcPts val="600"/>
              </a:spcAft>
              <a:buClr>
                <a:schemeClr val="tx1"/>
              </a:buClr>
              <a:buFont typeface="Wingdings" panose="05000000000000000000" pitchFamily="2" charset="2"/>
              <a:buChar char="§"/>
            </a:pPr>
            <a:r>
              <a:rPr lang="en-US" sz="1600" dirty="0" smtClean="0"/>
              <a:t>4 possible choices for each question </a:t>
            </a:r>
          </a:p>
          <a:p>
            <a:pPr marL="685800" lvl="1">
              <a:spcBef>
                <a:spcPts val="0"/>
              </a:spcBef>
              <a:spcAft>
                <a:spcPts val="600"/>
              </a:spcAft>
              <a:buClr>
                <a:schemeClr val="tx1"/>
              </a:buClr>
            </a:pPr>
            <a:r>
              <a:rPr lang="en-US" sz="1600" dirty="0" smtClean="0"/>
              <a:t>    Only one choice is correct</a:t>
            </a:r>
          </a:p>
          <a:p>
            <a:pPr marL="685800" lvl="1">
              <a:spcBef>
                <a:spcPts val="0"/>
              </a:spcBef>
              <a:spcAft>
                <a:spcPts val="600"/>
              </a:spcAft>
              <a:buClr>
                <a:schemeClr val="tx1"/>
              </a:buClr>
            </a:pPr>
            <a:r>
              <a:rPr lang="en-US" sz="1600" dirty="0" smtClean="0"/>
              <a:t>    </a:t>
            </a:r>
            <a:r>
              <a:rPr lang="en-US" sz="1600" dirty="0"/>
              <a:t>No penalty for wrong/no choices/answers</a:t>
            </a:r>
          </a:p>
          <a:p>
            <a:pPr marL="0" indent="0">
              <a:buNone/>
            </a:pPr>
            <a:r>
              <a:rPr lang="en-US" sz="1600" b="1" dirty="0" smtClean="0">
                <a:solidFill>
                  <a:srgbClr val="004C80"/>
                </a:solidFill>
              </a:rPr>
              <a:t>(Typical) Threshold </a:t>
            </a:r>
            <a:r>
              <a:rPr lang="en-US" sz="1600" b="1" dirty="0">
                <a:solidFill>
                  <a:srgbClr val="004C80"/>
                </a:solidFill>
              </a:rPr>
              <a:t>condition</a:t>
            </a:r>
            <a:r>
              <a:rPr lang="en-US" sz="1600" dirty="0">
                <a:solidFill>
                  <a:srgbClr val="004C80"/>
                </a:solidFill>
              </a:rPr>
              <a:t>: to pass </a:t>
            </a:r>
            <a:r>
              <a:rPr lang="en-US" sz="1600" dirty="0" smtClean="0">
                <a:solidFill>
                  <a:srgbClr val="004C80"/>
                </a:solidFill>
              </a:rPr>
              <a:t>this part of the </a:t>
            </a:r>
            <a:r>
              <a:rPr lang="en-US" sz="1600" b="1" dirty="0" smtClean="0">
                <a:solidFill>
                  <a:srgbClr val="004C80"/>
                </a:solidFill>
              </a:rPr>
              <a:t>exam</a:t>
            </a:r>
            <a:r>
              <a:rPr lang="en-US" sz="1600" dirty="0">
                <a:solidFill>
                  <a:srgbClr val="004C80"/>
                </a:solidFill>
              </a:rPr>
              <a:t>, a student must answer correctly </a:t>
            </a:r>
            <a:r>
              <a:rPr lang="en-US" sz="1600" b="1" dirty="0">
                <a:solidFill>
                  <a:srgbClr val="004C80"/>
                </a:solidFill>
              </a:rPr>
              <a:t>at least 5 multiple-choice questions</a:t>
            </a:r>
            <a:r>
              <a:rPr lang="en-US" sz="1600" dirty="0">
                <a:solidFill>
                  <a:srgbClr val="004C80"/>
                </a:solidFill>
              </a:rPr>
              <a:t>; otherwise, the grade is “</a:t>
            </a:r>
            <a:r>
              <a:rPr lang="en-US" sz="1600" b="1" dirty="0">
                <a:solidFill>
                  <a:srgbClr val="004C80"/>
                </a:solidFill>
              </a:rPr>
              <a:t>failed</a:t>
            </a:r>
            <a:r>
              <a:rPr lang="en-US" sz="1600" dirty="0" smtClean="0">
                <a:solidFill>
                  <a:srgbClr val="004C80"/>
                </a:solidFill>
              </a:rPr>
              <a:t>”</a:t>
            </a:r>
            <a:endParaRPr lang="en-US" sz="1600" dirty="0">
              <a:solidFill>
                <a:srgbClr val="004C80"/>
              </a:solidFill>
            </a:endParaRPr>
          </a:p>
          <a:p>
            <a:pPr marL="0" indent="0">
              <a:buNone/>
            </a:pPr>
            <a:r>
              <a:rPr lang="en-US" sz="1600" b="1" dirty="0" smtClean="0">
                <a:solidFill>
                  <a:srgbClr val="000000"/>
                </a:solidFill>
              </a:rPr>
              <a:t>B. General </a:t>
            </a:r>
            <a:r>
              <a:rPr lang="en-US" sz="1600" b="1" dirty="0">
                <a:solidFill>
                  <a:srgbClr val="000000"/>
                </a:solidFill>
              </a:rPr>
              <a:t>question </a:t>
            </a:r>
            <a:r>
              <a:rPr lang="en-GB" sz="1600" b="1" kern="1200" dirty="0">
                <a:solidFill>
                  <a:srgbClr val="000000"/>
                </a:solidFill>
                <a:latin typeface="Arial" charset="0"/>
              </a:rPr>
              <a:t>and/or mini case-study to discuss </a:t>
            </a:r>
            <a:r>
              <a:rPr lang="en-GB" sz="1600" b="1" kern="1200" dirty="0" smtClean="0">
                <a:solidFill>
                  <a:srgbClr val="000000"/>
                </a:solidFill>
                <a:latin typeface="Arial" charset="0"/>
              </a:rPr>
              <a:t>(question 11)</a:t>
            </a:r>
          </a:p>
          <a:p>
            <a:pPr>
              <a:spcBef>
                <a:spcPts val="0"/>
              </a:spcBef>
              <a:spcAft>
                <a:spcPts val="600"/>
              </a:spcAft>
              <a:buClr>
                <a:schemeClr val="tx1"/>
              </a:buClr>
              <a:buFont typeface="Wingdings" panose="05000000000000000000" pitchFamily="2" charset="2"/>
              <a:buChar char="§"/>
            </a:pPr>
            <a:r>
              <a:rPr lang="en-US" sz="1600" dirty="0" smtClean="0"/>
              <a:t>To be answered (in words) directly into the space for the answer provided in the MS Forms </a:t>
            </a:r>
            <a:endParaRPr lang="en-US" sz="1600" dirty="0">
              <a:solidFill>
                <a:srgbClr val="004C80"/>
              </a:solidFill>
            </a:endParaRPr>
          </a:p>
          <a:p>
            <a:pPr marL="0" indent="0">
              <a:spcBef>
                <a:spcPts val="0"/>
              </a:spcBef>
              <a:spcAft>
                <a:spcPts val="600"/>
              </a:spcAft>
              <a:buNone/>
            </a:pPr>
            <a:r>
              <a:rPr lang="en-US" sz="1600" b="1" dirty="0" smtClean="0"/>
              <a:t>C.   </a:t>
            </a:r>
            <a:r>
              <a:rPr lang="en-US" sz="1600" b="1" dirty="0"/>
              <a:t>Structured </a:t>
            </a:r>
            <a:r>
              <a:rPr lang="en-US" sz="1600" b="1" dirty="0" smtClean="0"/>
              <a:t>question (question 12)</a:t>
            </a:r>
            <a:endParaRPr lang="it-IT" sz="1600" dirty="0"/>
          </a:p>
          <a:p>
            <a:pPr marL="0" indent="0">
              <a:spcBef>
                <a:spcPts val="0"/>
              </a:spcBef>
              <a:spcAft>
                <a:spcPts val="0"/>
              </a:spcAft>
              <a:buNone/>
            </a:pPr>
            <a:r>
              <a:rPr lang="en-US" sz="1600" dirty="0"/>
              <a:t>Few </a:t>
            </a:r>
            <a:r>
              <a:rPr lang="en-US" sz="1600" dirty="0" smtClean="0"/>
              <a:t>(sub-)questions </a:t>
            </a:r>
            <a:r>
              <a:rPr lang="en-US" sz="1600" dirty="0"/>
              <a:t>on (analytical or conceptual) </a:t>
            </a:r>
            <a:r>
              <a:rPr lang="en-US" sz="1600" dirty="0" smtClean="0"/>
              <a:t>models, arguments and exercises </a:t>
            </a:r>
            <a:r>
              <a:rPr lang="en-US" sz="1600" dirty="0"/>
              <a:t>presented in the </a:t>
            </a:r>
            <a:r>
              <a:rPr lang="en-US" sz="1600" dirty="0" smtClean="0"/>
              <a:t>course whose answer(s) are to be provided by uploading a </a:t>
            </a:r>
            <a:r>
              <a:rPr lang="en-US" sz="1600" b="1" u="sng" dirty="0" smtClean="0"/>
              <a:t>Word file </a:t>
            </a:r>
          </a:p>
          <a:p>
            <a:pPr marL="0" indent="0">
              <a:spcBef>
                <a:spcPts val="0"/>
              </a:spcBef>
              <a:spcAft>
                <a:spcPts val="0"/>
              </a:spcAft>
              <a:buNone/>
            </a:pPr>
            <a:endParaRPr lang="en-US" sz="1600" dirty="0" smtClean="0"/>
          </a:p>
          <a:p>
            <a:pPr marL="0" indent="0">
              <a:spcBef>
                <a:spcPts val="0"/>
              </a:spcBef>
              <a:spcAft>
                <a:spcPts val="600"/>
              </a:spcAft>
              <a:buNone/>
            </a:pPr>
            <a:r>
              <a:rPr lang="en-US" sz="1200" b="1" dirty="0" smtClean="0">
                <a:sym typeface="Wingdings" panose="05000000000000000000" pitchFamily="2" charset="2"/>
              </a:rPr>
              <a:t>Note</a:t>
            </a:r>
            <a:r>
              <a:rPr lang="en-US" sz="1200" dirty="0">
                <a:sym typeface="Wingdings" panose="05000000000000000000" pitchFamily="2" charset="2"/>
              </a:rPr>
              <a:t>: </a:t>
            </a:r>
            <a:r>
              <a:rPr lang="en-US" sz="1200" dirty="0" smtClean="0">
                <a:sym typeface="Wingdings" panose="05000000000000000000" pitchFamily="2" charset="2"/>
              </a:rPr>
              <a:t>For what concerns this structured question, </a:t>
            </a:r>
            <a:r>
              <a:rPr lang="it-IT" sz="1200" dirty="0" smtClean="0">
                <a:sym typeface="Wingdings" panose="05000000000000000000" pitchFamily="2" charset="2"/>
              </a:rPr>
              <a:t>Students</a:t>
            </a:r>
            <a:r>
              <a:rPr lang="it-IT" sz="1200" dirty="0" smtClean="0">
                <a:solidFill>
                  <a:srgbClr val="FF0000"/>
                </a:solidFill>
                <a:sym typeface="Wingdings" panose="05000000000000000000" pitchFamily="2" charset="2"/>
              </a:rPr>
              <a:t> </a:t>
            </a:r>
            <a:r>
              <a:rPr lang="en-US" sz="1200" b="1" dirty="0">
                <a:sym typeface="Wingdings" panose="05000000000000000000" pitchFamily="2" charset="2"/>
              </a:rPr>
              <a:t>MUST </a:t>
            </a:r>
            <a:r>
              <a:rPr lang="en-US" sz="1200" b="1" dirty="0" smtClean="0">
                <a:sym typeface="Wingdings" panose="05000000000000000000" pitchFamily="2" charset="2"/>
              </a:rPr>
              <a:t>upload the word file with solution by providing the</a:t>
            </a:r>
            <a:r>
              <a:rPr lang="en-US" sz="1200" b="1" spc="-5" dirty="0" smtClean="0">
                <a:cs typeface="Arial"/>
              </a:rPr>
              <a:t> </a:t>
            </a:r>
            <a:r>
              <a:rPr lang="en-US" sz="1200" b="1" spc="-5" dirty="0">
                <a:cs typeface="Arial"/>
              </a:rPr>
              <a:t>overall </a:t>
            </a:r>
            <a:r>
              <a:rPr lang="en-US" sz="1200" b="1" spc="-5" dirty="0" smtClean="0">
                <a:cs typeface="Arial"/>
              </a:rPr>
              <a:t>method/calculation (main passages)</a:t>
            </a:r>
            <a:r>
              <a:rPr lang="en-US" sz="1200" spc="-5" dirty="0" smtClean="0">
                <a:cs typeface="Arial"/>
              </a:rPr>
              <a:t> </a:t>
            </a:r>
            <a:r>
              <a:rPr lang="en-US" sz="1200" spc="-5" dirty="0">
                <a:cs typeface="Arial"/>
              </a:rPr>
              <a:t>developed to solve the exercise/structured </a:t>
            </a:r>
            <a:r>
              <a:rPr lang="en-US" sz="1200" spc="-5" dirty="0" smtClean="0">
                <a:cs typeface="Arial"/>
              </a:rPr>
              <a:t>question. In other words, you have to make the professor understand that you have solved the issues by yourself (thus, no need to detail every trivial mathematical passage), but still the main ones have to be present.  </a:t>
            </a:r>
          </a:p>
          <a:p>
            <a:pPr marL="0" indent="0">
              <a:buClr>
                <a:schemeClr val="tx1"/>
              </a:buClr>
              <a:buNone/>
            </a:pPr>
            <a:endParaRPr lang="en-US" sz="1200" spc="-5" dirty="0">
              <a:cs typeface="Arial"/>
            </a:endParaRPr>
          </a:p>
        </p:txBody>
      </p:sp>
      <p:sp>
        <p:nvSpPr>
          <p:cNvPr id="2" name="Segnaposto numero diapositiva 1"/>
          <p:cNvSpPr>
            <a:spLocks noGrp="1"/>
          </p:cNvSpPr>
          <p:nvPr>
            <p:ph type="sldNum" sz="quarter" idx="10"/>
          </p:nvPr>
        </p:nvSpPr>
        <p:spPr/>
        <p:txBody>
          <a:bodyPr/>
          <a:lstStyle/>
          <a:p>
            <a:fld id="{AB6E42D1-1F96-4B60-959F-C18AFD4271E7}" type="slidenum">
              <a:rPr lang="it-IT" altLang="it-IT" smtClean="0"/>
              <a:pPr/>
              <a:t>9</a:t>
            </a:fld>
            <a:endParaRPr lang="it-IT" altLang="it-IT"/>
          </a:p>
        </p:txBody>
      </p:sp>
      <p:sp>
        <p:nvSpPr>
          <p:cNvPr id="5" name="CasellaDiTesto 4"/>
          <p:cNvSpPr txBox="1"/>
          <p:nvPr/>
        </p:nvSpPr>
        <p:spPr>
          <a:xfrm>
            <a:off x="2915816" y="6597352"/>
            <a:ext cx="1728192" cy="260648"/>
          </a:xfrm>
          <a:prstGeom prst="rect">
            <a:avLst/>
          </a:prstGeom>
          <a:solidFill>
            <a:schemeClr val="bg1"/>
          </a:solid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749878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3245</Words>
  <Application>Microsoft Office PowerPoint</Application>
  <PresentationFormat>Presentazione su schermo (4:3)</PresentationFormat>
  <Paragraphs>184</Paragraphs>
  <Slides>18</Slides>
  <Notes>9</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18</vt:i4>
      </vt:variant>
    </vt:vector>
  </HeadingPairs>
  <TitlesOfParts>
    <vt:vector size="27" baseType="lpstr">
      <vt:lpstr>Arial</vt:lpstr>
      <vt:lpstr>Droid Sans</vt:lpstr>
      <vt:lpstr>Minion Web</vt:lpstr>
      <vt:lpstr>Symbol</vt:lpstr>
      <vt:lpstr>Times</vt:lpstr>
      <vt:lpstr>Times New Roman</vt:lpstr>
      <vt:lpstr>Wingdings</vt:lpstr>
      <vt:lpstr>Struttura predefinita</vt:lpstr>
      <vt:lpstr>tema polimi</vt:lpstr>
      <vt:lpstr>Presentazione standard di PowerPoint</vt:lpstr>
      <vt:lpstr>The BIE exam: General guidelines (1) </vt:lpstr>
      <vt:lpstr>The BIE exam: General guidelines (2) </vt:lpstr>
      <vt:lpstr>The BIE exam: Additional suggestions </vt:lpstr>
      <vt:lpstr>The BIE exam: Specific rules for the remote exam (1)</vt:lpstr>
      <vt:lpstr>The BIE exam: Specific rules for the remote exam (2) </vt:lpstr>
      <vt:lpstr>Presentazione standard di PowerPoint</vt:lpstr>
      <vt:lpstr>BIE course (my initial slide when presenting the course)</vt:lpstr>
      <vt:lpstr>The BIE exam: </vt:lpstr>
      <vt:lpstr>Main messages on how to answer to a GQ (question 11 of the MS Forms exam)</vt:lpstr>
      <vt:lpstr>More on the structured question (SQ, question 12 of the MS Forms exam)</vt:lpstr>
      <vt:lpstr>Main messages on how to answer to a SQ</vt:lpstr>
      <vt:lpstr>Simulation </vt:lpstr>
      <vt:lpstr>Solution to the structured question</vt:lpstr>
      <vt:lpstr>Acceptable solution to the structured question</vt:lpstr>
      <vt:lpstr>The BIE exam:  Oral exam</vt:lpstr>
      <vt:lpstr>Presentazione standard di PowerPoint</vt:lpstr>
      <vt:lpstr>Presentazione standard di PowerPoint</vt:lpstr>
    </vt:vector>
  </TitlesOfParts>
  <Company>siwa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simon</dc:creator>
  <cp:lastModifiedBy>Luca Grilli</cp:lastModifiedBy>
  <cp:revision>1234</cp:revision>
  <cp:lastPrinted>2020-04-01T12:28:54Z</cp:lastPrinted>
  <dcterms:created xsi:type="dcterms:W3CDTF">2003-06-16T09:31:13Z</dcterms:created>
  <dcterms:modified xsi:type="dcterms:W3CDTF">2024-05-27T13:30:15Z</dcterms:modified>
</cp:coreProperties>
</file>