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21"/>
  </p:notesMasterIdLst>
  <p:handoutMasterIdLst>
    <p:handoutMasterId r:id="rId22"/>
  </p:handoutMasterIdLst>
  <p:sldIdLst>
    <p:sldId id="353" r:id="rId2"/>
    <p:sldId id="354" r:id="rId3"/>
    <p:sldId id="355" r:id="rId4"/>
    <p:sldId id="405" r:id="rId5"/>
    <p:sldId id="408" r:id="rId6"/>
    <p:sldId id="356" r:id="rId7"/>
    <p:sldId id="410" r:id="rId8"/>
    <p:sldId id="386" r:id="rId9"/>
    <p:sldId id="387" r:id="rId10"/>
    <p:sldId id="401" r:id="rId11"/>
    <p:sldId id="389" r:id="rId12"/>
    <p:sldId id="390" r:id="rId13"/>
    <p:sldId id="392" r:id="rId14"/>
    <p:sldId id="393" r:id="rId15"/>
    <p:sldId id="395" r:id="rId16"/>
    <p:sldId id="404" r:id="rId17"/>
    <p:sldId id="400" r:id="rId18"/>
    <p:sldId id="409" r:id="rId19"/>
    <p:sldId id="407" r:id="rId20"/>
  </p:sldIdLst>
  <p:sldSz cx="9144000" cy="6858000" type="screen4x3"/>
  <p:notesSz cx="7104063" cy="10234613"/>
  <p:defaultTextStyle>
    <a:defPPr>
      <a:defRPr lang="it-IT"/>
    </a:defPPr>
    <a:lvl1pPr algn="l" rtl="0" eaLnBrk="0" fontAlgn="base" hangingPunct="0">
      <a:spcBef>
        <a:spcPct val="20000"/>
      </a:spcBef>
      <a:spcAft>
        <a:spcPct val="0"/>
      </a:spcAft>
      <a:defRPr sz="1600" b="1" kern="1200">
        <a:solidFill>
          <a:schemeClr val="tx1"/>
        </a:solidFill>
        <a:latin typeface="Arial" charset="0"/>
        <a:ea typeface="+mn-ea"/>
        <a:cs typeface="+mn-cs"/>
      </a:defRPr>
    </a:lvl1pPr>
    <a:lvl2pPr marL="457200" algn="l" rtl="0" eaLnBrk="0" fontAlgn="base" hangingPunct="0">
      <a:spcBef>
        <a:spcPct val="20000"/>
      </a:spcBef>
      <a:spcAft>
        <a:spcPct val="0"/>
      </a:spcAft>
      <a:defRPr sz="1600" b="1" kern="1200">
        <a:solidFill>
          <a:schemeClr val="tx1"/>
        </a:solidFill>
        <a:latin typeface="Arial" charset="0"/>
        <a:ea typeface="+mn-ea"/>
        <a:cs typeface="+mn-cs"/>
      </a:defRPr>
    </a:lvl2pPr>
    <a:lvl3pPr marL="914400" algn="l" rtl="0" eaLnBrk="0" fontAlgn="base" hangingPunct="0">
      <a:spcBef>
        <a:spcPct val="20000"/>
      </a:spcBef>
      <a:spcAft>
        <a:spcPct val="0"/>
      </a:spcAft>
      <a:defRPr sz="1600" b="1" kern="1200">
        <a:solidFill>
          <a:schemeClr val="tx1"/>
        </a:solidFill>
        <a:latin typeface="Arial" charset="0"/>
        <a:ea typeface="+mn-ea"/>
        <a:cs typeface="+mn-cs"/>
      </a:defRPr>
    </a:lvl3pPr>
    <a:lvl4pPr marL="1371600" algn="l" rtl="0" eaLnBrk="0" fontAlgn="base" hangingPunct="0">
      <a:spcBef>
        <a:spcPct val="20000"/>
      </a:spcBef>
      <a:spcAft>
        <a:spcPct val="0"/>
      </a:spcAft>
      <a:defRPr sz="1600" b="1" kern="1200">
        <a:solidFill>
          <a:schemeClr val="tx1"/>
        </a:solidFill>
        <a:latin typeface="Arial" charset="0"/>
        <a:ea typeface="+mn-ea"/>
        <a:cs typeface="+mn-cs"/>
      </a:defRPr>
    </a:lvl4pPr>
    <a:lvl5pPr marL="1828800" algn="l" rtl="0" eaLnBrk="0" fontAlgn="base" hangingPunct="0">
      <a:spcBef>
        <a:spcPct val="20000"/>
      </a:spcBef>
      <a:spcAft>
        <a:spcPct val="0"/>
      </a:spcAft>
      <a:defRPr sz="1600" b="1" kern="1200">
        <a:solidFill>
          <a:schemeClr val="tx1"/>
        </a:solidFill>
        <a:latin typeface="Arial" charset="0"/>
        <a:ea typeface="+mn-ea"/>
        <a:cs typeface="+mn-cs"/>
      </a:defRPr>
    </a:lvl5pPr>
    <a:lvl6pPr marL="2286000" algn="l" defTabSz="914400" rtl="0" eaLnBrk="1" latinLnBrk="0" hangingPunct="1">
      <a:defRPr sz="1600" b="1" kern="1200">
        <a:solidFill>
          <a:schemeClr val="tx1"/>
        </a:solidFill>
        <a:latin typeface="Arial" charset="0"/>
        <a:ea typeface="+mn-ea"/>
        <a:cs typeface="+mn-cs"/>
      </a:defRPr>
    </a:lvl6pPr>
    <a:lvl7pPr marL="2743200" algn="l" defTabSz="914400" rtl="0" eaLnBrk="1" latinLnBrk="0" hangingPunct="1">
      <a:defRPr sz="1600" b="1" kern="1200">
        <a:solidFill>
          <a:schemeClr val="tx1"/>
        </a:solidFill>
        <a:latin typeface="Arial" charset="0"/>
        <a:ea typeface="+mn-ea"/>
        <a:cs typeface="+mn-cs"/>
      </a:defRPr>
    </a:lvl7pPr>
    <a:lvl8pPr marL="3200400" algn="l" defTabSz="914400" rtl="0" eaLnBrk="1" latinLnBrk="0" hangingPunct="1">
      <a:defRPr sz="1600" b="1" kern="1200">
        <a:solidFill>
          <a:schemeClr val="tx1"/>
        </a:solidFill>
        <a:latin typeface="Arial" charset="0"/>
        <a:ea typeface="+mn-ea"/>
        <a:cs typeface="+mn-cs"/>
      </a:defRPr>
    </a:lvl8pPr>
    <a:lvl9pPr marL="3657600" algn="l" defTabSz="914400" rtl="0" eaLnBrk="1" latinLnBrk="0" hangingPunct="1">
      <a:defRPr sz="1600"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autoAdjust="0"/>
    <p:restoredTop sz="94694"/>
  </p:normalViewPr>
  <p:slideViewPr>
    <p:cSldViewPr>
      <p:cViewPr varScale="1">
        <p:scale>
          <a:sx n="83" d="100"/>
          <a:sy n="83" d="100"/>
        </p:scale>
        <p:origin x="1450" y="5"/>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511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024313" y="0"/>
            <a:ext cx="3078162" cy="511175"/>
          </a:xfrm>
          <a:prstGeom prst="rect">
            <a:avLst/>
          </a:prstGeom>
        </p:spPr>
        <p:txBody>
          <a:bodyPr vert="horz" lIns="91440" tIns="45720" rIns="91440" bIns="45720" rtlCol="0"/>
          <a:lstStyle>
            <a:lvl1pPr algn="r">
              <a:defRPr sz="1200"/>
            </a:lvl1pPr>
          </a:lstStyle>
          <a:p>
            <a:fld id="{2D9B4FF5-3FA6-9045-92A7-AFACDACBD77C}" type="datetimeFigureOut">
              <a:rPr lang="en-US" smtClean="0"/>
              <a:pPr/>
              <a:t>2/20/2024</a:t>
            </a:fld>
            <a:endParaRPr lang="en-US"/>
          </a:p>
        </p:txBody>
      </p:sp>
      <p:sp>
        <p:nvSpPr>
          <p:cNvPr id="4" name="Footer Placeholder 3"/>
          <p:cNvSpPr>
            <a:spLocks noGrp="1"/>
          </p:cNvSpPr>
          <p:nvPr>
            <p:ph type="ftr" sz="quarter" idx="2"/>
          </p:nvPr>
        </p:nvSpPr>
        <p:spPr>
          <a:xfrm>
            <a:off x="0" y="9721850"/>
            <a:ext cx="3078163" cy="5111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024313" y="9721850"/>
            <a:ext cx="3078162" cy="511175"/>
          </a:xfrm>
          <a:prstGeom prst="rect">
            <a:avLst/>
          </a:prstGeom>
        </p:spPr>
        <p:txBody>
          <a:bodyPr vert="horz" lIns="91440" tIns="45720" rIns="91440" bIns="45720" rtlCol="0" anchor="b"/>
          <a:lstStyle>
            <a:lvl1pPr algn="r">
              <a:defRPr sz="1200"/>
            </a:lvl1pPr>
          </a:lstStyle>
          <a:p>
            <a:fld id="{BB3570DE-8B2C-2541-9C3C-10B742EDF45C}" type="slidenum">
              <a:rPr lang="en-US" smtClean="0"/>
              <a:pPr/>
              <a:t>‹N›</a:t>
            </a:fld>
            <a:endParaRPr lang="en-US"/>
          </a:p>
        </p:txBody>
      </p:sp>
    </p:spTree>
    <p:extLst>
      <p:ext uri="{BB962C8B-B14F-4D97-AF65-F5344CB8AC3E}">
        <p14:creationId xmlns:p14="http://schemas.microsoft.com/office/powerpoint/2010/main" val="26980245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511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4313" y="0"/>
            <a:ext cx="3078162" cy="511175"/>
          </a:xfrm>
          <a:prstGeom prst="rect">
            <a:avLst/>
          </a:prstGeom>
        </p:spPr>
        <p:txBody>
          <a:bodyPr vert="horz" lIns="91440" tIns="45720" rIns="91440" bIns="45720" rtlCol="0"/>
          <a:lstStyle>
            <a:lvl1pPr algn="r">
              <a:defRPr sz="1200"/>
            </a:lvl1pPr>
          </a:lstStyle>
          <a:p>
            <a:fld id="{C1B1D0D8-0177-7B4A-B306-BF5D19CA5172}" type="datetimeFigureOut">
              <a:rPr lang="en-US" smtClean="0"/>
              <a:pPr/>
              <a:t>2/20/2024</a:t>
            </a:fld>
            <a:endParaRPr lang="en-US"/>
          </a:p>
        </p:txBody>
      </p:sp>
      <p:sp>
        <p:nvSpPr>
          <p:cNvPr id="4" name="Slide Image Placeholder 3"/>
          <p:cNvSpPr>
            <a:spLocks noGrp="1" noRot="1" noChangeAspect="1"/>
          </p:cNvSpPr>
          <p:nvPr>
            <p:ph type="sldImg" idx="2"/>
          </p:nvPr>
        </p:nvSpPr>
        <p:spPr>
          <a:xfrm>
            <a:off x="995363" y="768350"/>
            <a:ext cx="5113337" cy="38369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1200" y="4860925"/>
            <a:ext cx="5683250" cy="4605338"/>
          </a:xfrm>
          <a:prstGeom prst="rect">
            <a:avLst/>
          </a:prstGeom>
        </p:spPr>
        <p:txBody>
          <a:bodyPr vert="horz" lIns="91440" tIns="45720" rIns="91440" bIns="45720" rtlCol="0"/>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Footer Placeholder 5"/>
          <p:cNvSpPr>
            <a:spLocks noGrp="1"/>
          </p:cNvSpPr>
          <p:nvPr>
            <p:ph type="ftr" sz="quarter" idx="4"/>
          </p:nvPr>
        </p:nvSpPr>
        <p:spPr>
          <a:xfrm>
            <a:off x="0" y="9721850"/>
            <a:ext cx="3078163" cy="511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4313" y="9721850"/>
            <a:ext cx="3078162" cy="511175"/>
          </a:xfrm>
          <a:prstGeom prst="rect">
            <a:avLst/>
          </a:prstGeom>
        </p:spPr>
        <p:txBody>
          <a:bodyPr vert="horz" lIns="91440" tIns="45720" rIns="91440" bIns="45720" rtlCol="0" anchor="b"/>
          <a:lstStyle>
            <a:lvl1pPr algn="r">
              <a:defRPr sz="1200"/>
            </a:lvl1pPr>
          </a:lstStyle>
          <a:p>
            <a:fld id="{785DAA39-471D-E04E-8735-59E65E16979C}" type="slidenum">
              <a:rPr lang="en-US" smtClean="0"/>
              <a:pPr/>
              <a:t>‹N›</a:t>
            </a:fld>
            <a:endParaRPr lang="en-US"/>
          </a:p>
        </p:txBody>
      </p:sp>
    </p:spTree>
    <p:extLst>
      <p:ext uri="{BB962C8B-B14F-4D97-AF65-F5344CB8AC3E}">
        <p14:creationId xmlns:p14="http://schemas.microsoft.com/office/powerpoint/2010/main" val="15463779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p>
            <a:fld id="{1F004EEC-1126-4192-8AE0-C01EA0343967}" type="slidenum">
              <a:rPr lang="it-IT" altLang="it-IT"/>
              <a:pPr/>
              <a:t>1</a:t>
            </a:fld>
            <a:endParaRPr lang="it-IT" altLang="it-IT"/>
          </a:p>
        </p:txBody>
      </p:sp>
      <p:sp>
        <p:nvSpPr>
          <p:cNvPr id="6147" name="Rectangle 1026"/>
          <p:cNvSpPr>
            <a:spLocks noGrp="1" noRot="1" noChangeAspect="1" noChangeArrowheads="1" noTextEdit="1"/>
          </p:cNvSpPr>
          <p:nvPr>
            <p:ph type="sldImg"/>
          </p:nvPr>
        </p:nvSpPr>
        <p:spPr>
          <a:xfrm>
            <a:off x="758825" y="828675"/>
            <a:ext cx="5526088" cy="4144963"/>
          </a:xfrm>
          <a:ln/>
        </p:spPr>
      </p:sp>
      <p:sp>
        <p:nvSpPr>
          <p:cNvPr id="6148" name="Rectangle 1027"/>
          <p:cNvSpPr>
            <a:spLocks noGrp="1" noChangeArrowheads="1"/>
          </p:cNvSpPr>
          <p:nvPr>
            <p:ph type="body" idx="1"/>
          </p:nvPr>
        </p:nvSpPr>
        <p:spPr>
          <a:xfrm>
            <a:off x="938843" y="5246689"/>
            <a:ext cx="5162836" cy="4975225"/>
          </a:xfrm>
          <a:noFill/>
          <a:ln/>
        </p:spPr>
        <p:txBody>
          <a:bodyPr/>
          <a:lstStyle/>
          <a:p>
            <a:endParaRPr lang="it-IT" altLang="it-IT" dirty="0"/>
          </a:p>
        </p:txBody>
      </p:sp>
    </p:spTree>
    <p:extLst>
      <p:ext uri="{BB962C8B-B14F-4D97-AF65-F5344CB8AC3E}">
        <p14:creationId xmlns:p14="http://schemas.microsoft.com/office/powerpoint/2010/main" val="25961203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data 3"/>
          <p:cNvSpPr>
            <a:spLocks noGrp="1"/>
          </p:cNvSpPr>
          <p:nvPr>
            <p:ph type="dt" idx="10"/>
          </p:nvPr>
        </p:nvSpPr>
        <p:spPr/>
        <p:txBody>
          <a:bodyPr/>
          <a:lstStyle/>
          <a:p>
            <a:fld id="{00DEE208-7047-486D-B233-7F69321FCAD7}" type="datetime1">
              <a:rPr lang="en-US" smtClean="0"/>
              <a:t>2/20/2024</a:t>
            </a:fld>
            <a:endParaRPr lang="en-US"/>
          </a:p>
        </p:txBody>
      </p:sp>
      <p:sp>
        <p:nvSpPr>
          <p:cNvPr id="5" name="Segnaposto numero diapositiva 4"/>
          <p:cNvSpPr>
            <a:spLocks noGrp="1"/>
          </p:cNvSpPr>
          <p:nvPr>
            <p:ph type="sldNum" sz="quarter" idx="11"/>
          </p:nvPr>
        </p:nvSpPr>
        <p:spPr/>
        <p:txBody>
          <a:bodyPr/>
          <a:lstStyle/>
          <a:p>
            <a:fld id="{82C5D320-FFDD-49B4-BC02-E973E06D390D}" type="slidenum">
              <a:rPr lang="en-US" smtClean="0"/>
              <a:pPr/>
              <a:t>16</a:t>
            </a:fld>
            <a:endParaRPr lang="en-US"/>
          </a:p>
        </p:txBody>
      </p:sp>
    </p:spTree>
    <p:extLst>
      <p:ext uri="{BB962C8B-B14F-4D97-AF65-F5344CB8AC3E}">
        <p14:creationId xmlns:p14="http://schemas.microsoft.com/office/powerpoint/2010/main" val="29252920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data 3"/>
          <p:cNvSpPr>
            <a:spLocks noGrp="1"/>
          </p:cNvSpPr>
          <p:nvPr>
            <p:ph type="dt" idx="10"/>
          </p:nvPr>
        </p:nvSpPr>
        <p:spPr/>
        <p:txBody>
          <a:bodyPr/>
          <a:lstStyle/>
          <a:p>
            <a:fld id="{00DEE208-7047-486D-B233-7F69321FCAD7}" type="datetime1">
              <a:rPr lang="en-US" smtClean="0"/>
              <a:t>2/20/2024</a:t>
            </a:fld>
            <a:endParaRPr lang="en-US"/>
          </a:p>
        </p:txBody>
      </p:sp>
      <p:sp>
        <p:nvSpPr>
          <p:cNvPr id="5" name="Segnaposto numero diapositiva 4"/>
          <p:cNvSpPr>
            <a:spLocks noGrp="1"/>
          </p:cNvSpPr>
          <p:nvPr>
            <p:ph type="sldNum" sz="quarter" idx="11"/>
          </p:nvPr>
        </p:nvSpPr>
        <p:spPr/>
        <p:txBody>
          <a:bodyPr/>
          <a:lstStyle/>
          <a:p>
            <a:fld id="{82C5D320-FFDD-49B4-BC02-E973E06D390D}" type="slidenum">
              <a:rPr lang="en-US" smtClean="0"/>
              <a:pPr/>
              <a:t>17</a:t>
            </a:fld>
            <a:endParaRPr lang="en-US"/>
          </a:p>
        </p:txBody>
      </p:sp>
    </p:spTree>
    <p:extLst>
      <p:ext uri="{BB962C8B-B14F-4D97-AF65-F5344CB8AC3E}">
        <p14:creationId xmlns:p14="http://schemas.microsoft.com/office/powerpoint/2010/main" val="1883463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egnaposto immagine diapositiva 1"/>
          <p:cNvSpPr>
            <a:spLocks noGrp="1" noRot="1" noChangeAspect="1" noTextEdit="1"/>
          </p:cNvSpPr>
          <p:nvPr>
            <p:ph type="sldImg"/>
          </p:nvPr>
        </p:nvSpPr>
        <p:spPr>
          <a:ln/>
        </p:spPr>
      </p:sp>
      <p:sp>
        <p:nvSpPr>
          <p:cNvPr id="8195" name="Segnaposto note 2"/>
          <p:cNvSpPr>
            <a:spLocks noGrp="1"/>
          </p:cNvSpPr>
          <p:nvPr>
            <p:ph type="body" idx="1"/>
          </p:nvPr>
        </p:nvSpPr>
        <p:spPr>
          <a:noFill/>
          <a:ln/>
        </p:spPr>
        <p:txBody>
          <a:bodyPr/>
          <a:lstStyle/>
          <a:p>
            <a:endParaRPr lang="en-US" altLang="it-IT"/>
          </a:p>
        </p:txBody>
      </p:sp>
      <p:sp>
        <p:nvSpPr>
          <p:cNvPr id="8196" name="Segnaposto numero diapositiva 3"/>
          <p:cNvSpPr>
            <a:spLocks noGrp="1"/>
          </p:cNvSpPr>
          <p:nvPr>
            <p:ph type="sldNum" sz="quarter" idx="5"/>
          </p:nvPr>
        </p:nvSpPr>
        <p:spPr>
          <a:noFill/>
        </p:spPr>
        <p:txBody>
          <a:bodyPr/>
          <a:lstStyle/>
          <a:p>
            <a:fld id="{34C613EE-63AD-4278-A942-B02C9F7BCE1C}" type="slidenum">
              <a:rPr lang="it-IT" altLang="it-IT"/>
              <a:pPr/>
              <a:t>2</a:t>
            </a:fld>
            <a:endParaRPr lang="it-IT" altLang="it-IT"/>
          </a:p>
        </p:txBody>
      </p:sp>
    </p:spTree>
    <p:extLst>
      <p:ext uri="{BB962C8B-B14F-4D97-AF65-F5344CB8AC3E}">
        <p14:creationId xmlns:p14="http://schemas.microsoft.com/office/powerpoint/2010/main" val="2514456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egnaposto immagine diapositiva 1"/>
          <p:cNvSpPr>
            <a:spLocks noGrp="1" noRot="1" noChangeAspect="1" noTextEdit="1"/>
          </p:cNvSpPr>
          <p:nvPr>
            <p:ph type="sldImg"/>
          </p:nvPr>
        </p:nvSpPr>
        <p:spPr>
          <a:ln/>
        </p:spPr>
      </p:sp>
      <p:sp>
        <p:nvSpPr>
          <p:cNvPr id="10243" name="Segnaposto note 2"/>
          <p:cNvSpPr>
            <a:spLocks noGrp="1"/>
          </p:cNvSpPr>
          <p:nvPr>
            <p:ph type="body" idx="1"/>
          </p:nvPr>
        </p:nvSpPr>
        <p:spPr>
          <a:noFill/>
          <a:ln/>
        </p:spPr>
        <p:txBody>
          <a:bodyPr/>
          <a:lstStyle/>
          <a:p>
            <a:endParaRPr lang="en-US" altLang="it-IT"/>
          </a:p>
        </p:txBody>
      </p:sp>
      <p:sp>
        <p:nvSpPr>
          <p:cNvPr id="10244" name="Segnaposto numero diapositiva 3"/>
          <p:cNvSpPr>
            <a:spLocks noGrp="1"/>
          </p:cNvSpPr>
          <p:nvPr>
            <p:ph type="sldNum" sz="quarter" idx="5"/>
          </p:nvPr>
        </p:nvSpPr>
        <p:spPr>
          <a:noFill/>
        </p:spPr>
        <p:txBody>
          <a:bodyPr/>
          <a:lstStyle/>
          <a:p>
            <a:fld id="{9C1AABFC-7EF5-40A8-9162-3339DFD16A87}" type="slidenum">
              <a:rPr lang="it-IT" altLang="it-IT"/>
              <a:pPr/>
              <a:t>3</a:t>
            </a:fld>
            <a:endParaRPr lang="it-IT" altLang="it-IT"/>
          </a:p>
        </p:txBody>
      </p:sp>
    </p:spTree>
    <p:extLst>
      <p:ext uri="{BB962C8B-B14F-4D97-AF65-F5344CB8AC3E}">
        <p14:creationId xmlns:p14="http://schemas.microsoft.com/office/powerpoint/2010/main" val="1343114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egnaposto immagine diapositiva 1"/>
          <p:cNvSpPr>
            <a:spLocks noGrp="1" noRot="1" noChangeAspect="1" noTextEdit="1"/>
          </p:cNvSpPr>
          <p:nvPr>
            <p:ph type="sldImg"/>
          </p:nvPr>
        </p:nvSpPr>
        <p:spPr>
          <a:ln/>
        </p:spPr>
      </p:sp>
      <p:sp>
        <p:nvSpPr>
          <p:cNvPr id="12291" name="Segnaposto note 2"/>
          <p:cNvSpPr>
            <a:spLocks noGrp="1"/>
          </p:cNvSpPr>
          <p:nvPr>
            <p:ph type="body" idx="1"/>
          </p:nvPr>
        </p:nvSpPr>
        <p:spPr>
          <a:noFill/>
          <a:ln/>
        </p:spPr>
        <p:txBody>
          <a:bodyPr/>
          <a:lstStyle/>
          <a:p>
            <a:endParaRPr lang="it-IT" altLang="it-IT" dirty="0"/>
          </a:p>
        </p:txBody>
      </p:sp>
      <p:sp>
        <p:nvSpPr>
          <p:cNvPr id="12292" name="Segnaposto numero diapositiva 3"/>
          <p:cNvSpPr>
            <a:spLocks noGrp="1"/>
          </p:cNvSpPr>
          <p:nvPr>
            <p:ph type="sldNum" sz="quarter" idx="5"/>
          </p:nvPr>
        </p:nvSpPr>
        <p:spPr>
          <a:noFill/>
        </p:spPr>
        <p:txBody>
          <a:bodyPr/>
          <a:lstStyle/>
          <a:p>
            <a:fld id="{7CB4FADE-83FF-4979-923D-5EE7785272D1}" type="slidenum">
              <a:rPr lang="it-IT" altLang="it-IT"/>
              <a:pPr/>
              <a:t>6</a:t>
            </a:fld>
            <a:endParaRPr lang="it-IT" altLang="it-IT"/>
          </a:p>
        </p:txBody>
      </p:sp>
    </p:spTree>
    <p:extLst>
      <p:ext uri="{BB962C8B-B14F-4D97-AF65-F5344CB8AC3E}">
        <p14:creationId xmlns:p14="http://schemas.microsoft.com/office/powerpoint/2010/main" val="38342119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US" dirty="0"/>
          </a:p>
        </p:txBody>
      </p:sp>
      <p:sp>
        <p:nvSpPr>
          <p:cNvPr id="4" name="Segnaposto numero diapositiva 3"/>
          <p:cNvSpPr>
            <a:spLocks noGrp="1"/>
          </p:cNvSpPr>
          <p:nvPr>
            <p:ph type="sldNum" sz="quarter" idx="10"/>
          </p:nvPr>
        </p:nvSpPr>
        <p:spPr/>
        <p:txBody>
          <a:bodyPr/>
          <a:lstStyle/>
          <a:p>
            <a:fld id="{785DAA39-471D-E04E-8735-59E65E16979C}" type="slidenum">
              <a:rPr lang="en-US" smtClean="0"/>
              <a:pPr/>
              <a:t>7</a:t>
            </a:fld>
            <a:endParaRPr lang="en-US"/>
          </a:p>
        </p:txBody>
      </p:sp>
    </p:spTree>
    <p:extLst>
      <p:ext uri="{BB962C8B-B14F-4D97-AF65-F5344CB8AC3E}">
        <p14:creationId xmlns:p14="http://schemas.microsoft.com/office/powerpoint/2010/main" val="18279431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data 3"/>
          <p:cNvSpPr>
            <a:spLocks noGrp="1"/>
          </p:cNvSpPr>
          <p:nvPr>
            <p:ph type="dt" idx="10"/>
          </p:nvPr>
        </p:nvSpPr>
        <p:spPr/>
        <p:txBody>
          <a:bodyPr/>
          <a:lstStyle/>
          <a:p>
            <a:fld id="{00DEE208-7047-486D-B233-7F69321FCAD7}" type="datetime1">
              <a:rPr lang="en-US" smtClean="0"/>
              <a:t>2/20/2024</a:t>
            </a:fld>
            <a:endParaRPr lang="en-US"/>
          </a:p>
        </p:txBody>
      </p:sp>
      <p:sp>
        <p:nvSpPr>
          <p:cNvPr id="5" name="Segnaposto numero diapositiva 4"/>
          <p:cNvSpPr>
            <a:spLocks noGrp="1"/>
          </p:cNvSpPr>
          <p:nvPr>
            <p:ph type="sldNum" sz="quarter" idx="11"/>
          </p:nvPr>
        </p:nvSpPr>
        <p:spPr/>
        <p:txBody>
          <a:bodyPr/>
          <a:lstStyle/>
          <a:p>
            <a:fld id="{82C5D320-FFDD-49B4-BC02-E973E06D390D}" type="slidenum">
              <a:rPr lang="en-US" smtClean="0"/>
              <a:pPr/>
              <a:t>8</a:t>
            </a:fld>
            <a:endParaRPr lang="en-US"/>
          </a:p>
        </p:txBody>
      </p:sp>
    </p:spTree>
    <p:extLst>
      <p:ext uri="{BB962C8B-B14F-4D97-AF65-F5344CB8AC3E}">
        <p14:creationId xmlns:p14="http://schemas.microsoft.com/office/powerpoint/2010/main" val="6871564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data 3"/>
          <p:cNvSpPr>
            <a:spLocks noGrp="1"/>
          </p:cNvSpPr>
          <p:nvPr>
            <p:ph type="dt" idx="10"/>
          </p:nvPr>
        </p:nvSpPr>
        <p:spPr/>
        <p:txBody>
          <a:bodyPr/>
          <a:lstStyle/>
          <a:p>
            <a:fld id="{00DEE208-7047-486D-B233-7F69321FCAD7}" type="datetime1">
              <a:rPr lang="en-US" smtClean="0"/>
              <a:t>2/20/2024</a:t>
            </a:fld>
            <a:endParaRPr lang="en-US"/>
          </a:p>
        </p:txBody>
      </p:sp>
      <p:sp>
        <p:nvSpPr>
          <p:cNvPr id="5" name="Segnaposto numero diapositiva 4"/>
          <p:cNvSpPr>
            <a:spLocks noGrp="1"/>
          </p:cNvSpPr>
          <p:nvPr>
            <p:ph type="sldNum" sz="quarter" idx="11"/>
          </p:nvPr>
        </p:nvSpPr>
        <p:spPr/>
        <p:txBody>
          <a:bodyPr/>
          <a:lstStyle/>
          <a:p>
            <a:fld id="{82C5D320-FFDD-49B4-BC02-E973E06D390D}" type="slidenum">
              <a:rPr lang="en-US" smtClean="0"/>
              <a:pPr/>
              <a:t>9</a:t>
            </a:fld>
            <a:endParaRPr lang="en-US"/>
          </a:p>
        </p:txBody>
      </p:sp>
    </p:spTree>
    <p:extLst>
      <p:ext uri="{BB962C8B-B14F-4D97-AF65-F5344CB8AC3E}">
        <p14:creationId xmlns:p14="http://schemas.microsoft.com/office/powerpoint/2010/main" val="8420558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data 3"/>
          <p:cNvSpPr>
            <a:spLocks noGrp="1"/>
          </p:cNvSpPr>
          <p:nvPr>
            <p:ph type="dt" idx="10"/>
          </p:nvPr>
        </p:nvSpPr>
        <p:spPr/>
        <p:txBody>
          <a:bodyPr/>
          <a:lstStyle/>
          <a:p>
            <a:fld id="{00DEE208-7047-486D-B233-7F69321FCAD7}" type="datetime1">
              <a:rPr lang="en-US" smtClean="0"/>
              <a:t>2/20/2024</a:t>
            </a:fld>
            <a:endParaRPr lang="en-US"/>
          </a:p>
        </p:txBody>
      </p:sp>
      <p:sp>
        <p:nvSpPr>
          <p:cNvPr id="5" name="Segnaposto numero diapositiva 4"/>
          <p:cNvSpPr>
            <a:spLocks noGrp="1"/>
          </p:cNvSpPr>
          <p:nvPr>
            <p:ph type="sldNum" sz="quarter" idx="11"/>
          </p:nvPr>
        </p:nvSpPr>
        <p:spPr/>
        <p:txBody>
          <a:bodyPr/>
          <a:lstStyle/>
          <a:p>
            <a:fld id="{82C5D320-FFDD-49B4-BC02-E973E06D390D}" type="slidenum">
              <a:rPr lang="en-US" smtClean="0"/>
              <a:pPr/>
              <a:t>14</a:t>
            </a:fld>
            <a:endParaRPr lang="en-US"/>
          </a:p>
        </p:txBody>
      </p:sp>
    </p:spTree>
    <p:extLst>
      <p:ext uri="{BB962C8B-B14F-4D97-AF65-F5344CB8AC3E}">
        <p14:creationId xmlns:p14="http://schemas.microsoft.com/office/powerpoint/2010/main" val="39982341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data 3"/>
          <p:cNvSpPr>
            <a:spLocks noGrp="1"/>
          </p:cNvSpPr>
          <p:nvPr>
            <p:ph type="dt" idx="10"/>
          </p:nvPr>
        </p:nvSpPr>
        <p:spPr/>
        <p:txBody>
          <a:bodyPr/>
          <a:lstStyle/>
          <a:p>
            <a:fld id="{00DEE208-7047-486D-B233-7F69321FCAD7}" type="datetime1">
              <a:rPr lang="en-US" smtClean="0"/>
              <a:t>2/20/2024</a:t>
            </a:fld>
            <a:endParaRPr lang="en-US"/>
          </a:p>
        </p:txBody>
      </p:sp>
      <p:sp>
        <p:nvSpPr>
          <p:cNvPr id="5" name="Segnaposto numero diapositiva 4"/>
          <p:cNvSpPr>
            <a:spLocks noGrp="1"/>
          </p:cNvSpPr>
          <p:nvPr>
            <p:ph type="sldNum" sz="quarter" idx="11"/>
          </p:nvPr>
        </p:nvSpPr>
        <p:spPr/>
        <p:txBody>
          <a:bodyPr/>
          <a:lstStyle/>
          <a:p>
            <a:fld id="{82C5D320-FFDD-49B4-BC02-E973E06D390D}" type="slidenum">
              <a:rPr lang="en-US" smtClean="0"/>
              <a:pPr/>
              <a:t>15</a:t>
            </a:fld>
            <a:endParaRPr lang="en-US"/>
          </a:p>
        </p:txBody>
      </p:sp>
    </p:spTree>
    <p:extLst>
      <p:ext uri="{BB962C8B-B14F-4D97-AF65-F5344CB8AC3E}">
        <p14:creationId xmlns:p14="http://schemas.microsoft.com/office/powerpoint/2010/main" val="5384361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pic>
        <p:nvPicPr>
          <p:cNvPr id="2" name="Picture 66" descr="bg"/>
          <p:cNvPicPr>
            <a:picLocks noChangeAspect="1" noChangeArrowheads="1"/>
          </p:cNvPicPr>
          <p:nvPr userDrawn="1"/>
        </p:nvPicPr>
        <p:blipFill>
          <a:blip r:embed="rId2" cstate="print"/>
          <a:srcRect/>
          <a:stretch>
            <a:fillRect/>
          </a:stretch>
        </p:blipFill>
        <p:spPr bwMode="auto">
          <a:xfrm>
            <a:off x="0" y="0"/>
            <a:ext cx="9150350" cy="4932363"/>
          </a:xfrm>
          <a:prstGeom prst="rect">
            <a:avLst/>
          </a:prstGeom>
          <a:noFill/>
          <a:ln w="9525">
            <a:noFill/>
            <a:miter lim="800000"/>
            <a:headEnd/>
            <a:tailEnd/>
          </a:ln>
        </p:spPr>
      </p:pic>
      <p:sp>
        <p:nvSpPr>
          <p:cNvPr id="3" name="Rectangle 15"/>
          <p:cNvSpPr>
            <a:spLocks noChangeArrowheads="1"/>
          </p:cNvSpPr>
          <p:nvPr/>
        </p:nvSpPr>
        <p:spPr bwMode="auto">
          <a:xfrm>
            <a:off x="0" y="0"/>
            <a:ext cx="9169400" cy="6873875"/>
          </a:xfrm>
          <a:prstGeom prst="rect">
            <a:avLst/>
          </a:prstGeom>
          <a:noFill/>
          <a:ln w="0">
            <a:noFill/>
            <a:miter lim="800000"/>
            <a:headEnd/>
            <a:tailEnd/>
          </a:ln>
          <a:effectLst/>
        </p:spPr>
        <p:txBody>
          <a:bodyPr wrap="none" anchor="ctr"/>
          <a:lstStyle/>
          <a:p>
            <a:pPr>
              <a:defRPr/>
            </a:pPr>
            <a:endParaRPr lang="it-IT" sz="40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68"/>
          <p:cNvSpPr>
            <a:spLocks noGrp="1" noChangeArrowheads="1"/>
          </p:cNvSpPr>
          <p:nvPr>
            <p:ph type="sldNum" sz="quarter" idx="10"/>
          </p:nvPr>
        </p:nvSpPr>
        <p:spPr>
          <a:ln/>
        </p:spPr>
        <p:txBody>
          <a:bodyPr/>
          <a:lstStyle>
            <a:lvl1pPr>
              <a:defRPr/>
            </a:lvl1pPr>
          </a:lstStyle>
          <a:p>
            <a:pPr>
              <a:defRPr/>
            </a:pPr>
            <a:fld id="{BB0D673D-0DEF-4B3C-A15F-BAF077EF187C}" type="slidenum">
              <a:rPr lang="it-IT"/>
              <a:pPr>
                <a:defRPr/>
              </a:pPr>
              <a:t>‹N›</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891338" y="34925"/>
            <a:ext cx="2057400" cy="5984875"/>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719138" y="34925"/>
            <a:ext cx="6019800" cy="5984875"/>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68"/>
          <p:cNvSpPr>
            <a:spLocks noGrp="1" noChangeArrowheads="1"/>
          </p:cNvSpPr>
          <p:nvPr>
            <p:ph type="sldNum" sz="quarter" idx="10"/>
          </p:nvPr>
        </p:nvSpPr>
        <p:spPr>
          <a:ln/>
        </p:spPr>
        <p:txBody>
          <a:bodyPr/>
          <a:lstStyle>
            <a:lvl1pPr>
              <a:defRPr/>
            </a:lvl1pPr>
          </a:lstStyle>
          <a:p>
            <a:pPr>
              <a:defRPr/>
            </a:pPr>
            <a:fld id="{FDEB79E6-DB67-4828-9F52-D5337E8A15F8}" type="slidenum">
              <a:rPr lang="it-IT"/>
              <a:pPr>
                <a:defRPr/>
              </a:pPr>
              <a:t>‹N›</a:t>
            </a:fld>
            <a:endParaRPr lang="it-IT"/>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olo e tabella">
    <p:spTree>
      <p:nvGrpSpPr>
        <p:cNvPr id="1" name=""/>
        <p:cNvGrpSpPr/>
        <p:nvPr/>
      </p:nvGrpSpPr>
      <p:grpSpPr>
        <a:xfrm>
          <a:off x="0" y="0"/>
          <a:ext cx="0" cy="0"/>
          <a:chOff x="0" y="0"/>
          <a:chExt cx="0" cy="0"/>
        </a:xfrm>
      </p:grpSpPr>
      <p:sp>
        <p:nvSpPr>
          <p:cNvPr id="2" name="Titolo 1"/>
          <p:cNvSpPr>
            <a:spLocks noGrp="1"/>
          </p:cNvSpPr>
          <p:nvPr>
            <p:ph type="title"/>
          </p:nvPr>
        </p:nvSpPr>
        <p:spPr>
          <a:xfrm>
            <a:off x="719138" y="34925"/>
            <a:ext cx="5943600" cy="838200"/>
          </a:xfrm>
        </p:spPr>
        <p:txBody>
          <a:bodyPr/>
          <a:lstStyle/>
          <a:p>
            <a:r>
              <a:rPr lang="it-IT"/>
              <a:t>Fare clic per modificare lo stile del titolo</a:t>
            </a:r>
          </a:p>
        </p:txBody>
      </p:sp>
      <p:sp>
        <p:nvSpPr>
          <p:cNvPr id="3" name="Segnaposto tabella 2"/>
          <p:cNvSpPr>
            <a:spLocks noGrp="1"/>
          </p:cNvSpPr>
          <p:nvPr>
            <p:ph type="tbl" idx="1"/>
          </p:nvPr>
        </p:nvSpPr>
        <p:spPr>
          <a:xfrm>
            <a:off x="719138" y="1066800"/>
            <a:ext cx="8229600" cy="4953000"/>
          </a:xfrm>
        </p:spPr>
        <p:txBody>
          <a:bodyPr/>
          <a:lstStyle/>
          <a:p>
            <a:pPr lvl="0"/>
            <a:r>
              <a:rPr lang="it-IT" noProof="0"/>
              <a:t>Fare clic sull'icona per inserire una tabella</a:t>
            </a:r>
          </a:p>
        </p:txBody>
      </p:sp>
      <p:sp>
        <p:nvSpPr>
          <p:cNvPr id="4" name="Rectangle 68"/>
          <p:cNvSpPr>
            <a:spLocks noGrp="1" noChangeArrowheads="1"/>
          </p:cNvSpPr>
          <p:nvPr>
            <p:ph type="sldNum" sz="quarter" idx="10"/>
          </p:nvPr>
        </p:nvSpPr>
        <p:spPr>
          <a:ln/>
        </p:spPr>
        <p:txBody>
          <a:bodyPr/>
          <a:lstStyle>
            <a:lvl1pPr>
              <a:defRPr/>
            </a:lvl1pPr>
          </a:lstStyle>
          <a:p>
            <a:pPr>
              <a:defRPr/>
            </a:pPr>
            <a:fld id="{D1B95151-873A-4ADA-A07F-3B95CE756171}" type="slidenum">
              <a:rPr lang="it-IT"/>
              <a:pPr>
                <a:defRPr/>
              </a:pPr>
              <a:t>‹N›</a:t>
            </a:fld>
            <a:endParaRPr lang="it-IT"/>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olo e grafico">
    <p:spTree>
      <p:nvGrpSpPr>
        <p:cNvPr id="1" name=""/>
        <p:cNvGrpSpPr/>
        <p:nvPr/>
      </p:nvGrpSpPr>
      <p:grpSpPr>
        <a:xfrm>
          <a:off x="0" y="0"/>
          <a:ext cx="0" cy="0"/>
          <a:chOff x="0" y="0"/>
          <a:chExt cx="0" cy="0"/>
        </a:xfrm>
      </p:grpSpPr>
      <p:sp>
        <p:nvSpPr>
          <p:cNvPr id="2" name="Titolo 1"/>
          <p:cNvSpPr>
            <a:spLocks noGrp="1"/>
          </p:cNvSpPr>
          <p:nvPr>
            <p:ph type="title"/>
          </p:nvPr>
        </p:nvSpPr>
        <p:spPr>
          <a:xfrm>
            <a:off x="719138" y="34925"/>
            <a:ext cx="5943600" cy="838200"/>
          </a:xfrm>
        </p:spPr>
        <p:txBody>
          <a:bodyPr/>
          <a:lstStyle/>
          <a:p>
            <a:r>
              <a:rPr lang="it-IT"/>
              <a:t>Fare clic per modificare lo stile del titolo</a:t>
            </a:r>
          </a:p>
        </p:txBody>
      </p:sp>
      <p:sp>
        <p:nvSpPr>
          <p:cNvPr id="3" name="Segnaposto grafico 2"/>
          <p:cNvSpPr>
            <a:spLocks noGrp="1"/>
          </p:cNvSpPr>
          <p:nvPr>
            <p:ph type="chart" idx="1"/>
          </p:nvPr>
        </p:nvSpPr>
        <p:spPr>
          <a:xfrm>
            <a:off x="719138" y="1066800"/>
            <a:ext cx="8229600" cy="4953000"/>
          </a:xfrm>
        </p:spPr>
        <p:txBody>
          <a:bodyPr/>
          <a:lstStyle/>
          <a:p>
            <a:pPr lvl="0"/>
            <a:r>
              <a:rPr lang="it-IT" noProof="0"/>
              <a:t>Fare clic sull'icona per inserire un grafico</a:t>
            </a:r>
          </a:p>
        </p:txBody>
      </p:sp>
      <p:sp>
        <p:nvSpPr>
          <p:cNvPr id="4" name="Rectangle 68"/>
          <p:cNvSpPr>
            <a:spLocks noGrp="1" noChangeArrowheads="1"/>
          </p:cNvSpPr>
          <p:nvPr>
            <p:ph type="sldNum" sz="quarter" idx="10"/>
          </p:nvPr>
        </p:nvSpPr>
        <p:spPr>
          <a:ln/>
        </p:spPr>
        <p:txBody>
          <a:bodyPr/>
          <a:lstStyle>
            <a:lvl1pPr>
              <a:defRPr/>
            </a:lvl1pPr>
          </a:lstStyle>
          <a:p>
            <a:pPr>
              <a:defRPr/>
            </a:pPr>
            <a:fld id="{3982F9EC-1A84-4437-8268-1C16E9CE69A2}" type="slidenum">
              <a:rPr lang="it-IT"/>
              <a:pPr>
                <a:defRPr/>
              </a:pPr>
              <a:t>‹N›</a:t>
            </a:fld>
            <a:endParaRPr lang="it-I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68"/>
          <p:cNvSpPr>
            <a:spLocks noGrp="1" noChangeArrowheads="1"/>
          </p:cNvSpPr>
          <p:nvPr>
            <p:ph type="sldNum" sz="quarter" idx="10"/>
          </p:nvPr>
        </p:nvSpPr>
        <p:spPr>
          <a:ln/>
        </p:spPr>
        <p:txBody>
          <a:bodyPr/>
          <a:lstStyle>
            <a:lvl1pPr>
              <a:defRPr/>
            </a:lvl1pPr>
          </a:lstStyle>
          <a:p>
            <a:pPr>
              <a:defRPr/>
            </a:pPr>
            <a:fld id="{A013E5DB-3771-4158-9A30-68F590885968}" type="slidenum">
              <a:rPr lang="it-IT"/>
              <a:pPr>
                <a:defRPr/>
              </a:pPr>
              <a:t>‹N›</a:t>
            </a:fld>
            <a:endParaRPr lang="it-I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lstStyle>
            <a:lvl1pPr algn="l">
              <a:defRPr sz="4000" b="1" cap="all"/>
            </a:lvl1pPr>
          </a:lstStyle>
          <a:p>
            <a:r>
              <a:rPr lang="it-IT"/>
              <a:t>Fare clic per modificare lo stile del titolo</a:t>
            </a:r>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it-IT"/>
              <a:t>Fare clic per modificare stili del testo dello schema</a:t>
            </a:r>
          </a:p>
        </p:txBody>
      </p:sp>
      <p:sp>
        <p:nvSpPr>
          <p:cNvPr id="4" name="Rectangle 68"/>
          <p:cNvSpPr>
            <a:spLocks noGrp="1" noChangeArrowheads="1"/>
          </p:cNvSpPr>
          <p:nvPr>
            <p:ph type="sldNum" sz="quarter" idx="10"/>
          </p:nvPr>
        </p:nvSpPr>
        <p:spPr>
          <a:ln/>
        </p:spPr>
        <p:txBody>
          <a:bodyPr/>
          <a:lstStyle>
            <a:lvl1pPr>
              <a:defRPr/>
            </a:lvl1pPr>
          </a:lstStyle>
          <a:p>
            <a:pPr>
              <a:defRPr/>
            </a:pPr>
            <a:fld id="{BDE9E285-26A9-4CE4-A22A-3807F6C50328}" type="slidenum">
              <a:rPr lang="it-IT"/>
              <a:pPr>
                <a:defRPr/>
              </a:pPr>
              <a:t>‹N›</a:t>
            </a:fld>
            <a:endParaRPr lang="it-IT"/>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719138" y="10668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4910138" y="10668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Rectangle 68"/>
          <p:cNvSpPr>
            <a:spLocks noGrp="1" noChangeArrowheads="1"/>
          </p:cNvSpPr>
          <p:nvPr>
            <p:ph type="sldNum" sz="quarter" idx="10"/>
          </p:nvPr>
        </p:nvSpPr>
        <p:spPr>
          <a:ln/>
        </p:spPr>
        <p:txBody>
          <a:bodyPr/>
          <a:lstStyle>
            <a:lvl1pPr>
              <a:defRPr/>
            </a:lvl1pPr>
          </a:lstStyle>
          <a:p>
            <a:pPr>
              <a:defRPr/>
            </a:pPr>
            <a:fld id="{15A9016B-A1B2-4368-83CF-8CBE77281A73}" type="slidenum">
              <a:rPr lang="it-IT"/>
              <a:pPr>
                <a:defRPr/>
              </a:pPr>
              <a:t>‹N›</a:t>
            </a:fld>
            <a:endParaRPr lang="it-I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1143000"/>
          </a:xfrm>
        </p:spPr>
        <p:txBody>
          <a:bodyPr/>
          <a:lstStyle>
            <a:lvl1pPr>
              <a:defRPr/>
            </a:lvl1pPr>
          </a:lstStyle>
          <a:p>
            <a:r>
              <a:rPr lang="it-IT"/>
              <a:t>Fare clic per modificare lo stile del titolo</a:t>
            </a:r>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Rectangle 68"/>
          <p:cNvSpPr>
            <a:spLocks noGrp="1" noChangeArrowheads="1"/>
          </p:cNvSpPr>
          <p:nvPr>
            <p:ph type="sldNum" sz="quarter" idx="10"/>
          </p:nvPr>
        </p:nvSpPr>
        <p:spPr>
          <a:ln/>
        </p:spPr>
        <p:txBody>
          <a:bodyPr/>
          <a:lstStyle>
            <a:lvl1pPr>
              <a:defRPr/>
            </a:lvl1pPr>
          </a:lstStyle>
          <a:p>
            <a:pPr>
              <a:defRPr/>
            </a:pPr>
            <a:fld id="{C5660661-396D-4C15-AC81-96B475519CE0}" type="slidenum">
              <a:rPr lang="it-IT"/>
              <a:pPr>
                <a:defRPr/>
              </a:pPr>
              <a:t>‹N›</a:t>
            </a:fld>
            <a:endParaRPr lang="it-I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Rectangle 68"/>
          <p:cNvSpPr>
            <a:spLocks noGrp="1" noChangeArrowheads="1"/>
          </p:cNvSpPr>
          <p:nvPr>
            <p:ph type="sldNum" sz="quarter" idx="10"/>
          </p:nvPr>
        </p:nvSpPr>
        <p:spPr>
          <a:ln/>
        </p:spPr>
        <p:txBody>
          <a:bodyPr/>
          <a:lstStyle>
            <a:lvl1pPr>
              <a:defRPr/>
            </a:lvl1pPr>
          </a:lstStyle>
          <a:p>
            <a:pPr>
              <a:defRPr/>
            </a:pPr>
            <a:fld id="{BC5CF038-0E8A-428B-A9AD-16F1F1C80167}" type="slidenum">
              <a:rPr lang="it-IT"/>
              <a:pPr>
                <a:defRPr/>
              </a:pPr>
              <a:t>‹N›</a:t>
            </a:fld>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Rectangle 68"/>
          <p:cNvSpPr>
            <a:spLocks noGrp="1" noChangeArrowheads="1"/>
          </p:cNvSpPr>
          <p:nvPr>
            <p:ph type="sldNum" sz="quarter" idx="10"/>
          </p:nvPr>
        </p:nvSpPr>
        <p:spPr>
          <a:ln/>
        </p:spPr>
        <p:txBody>
          <a:bodyPr/>
          <a:lstStyle>
            <a:lvl1pPr>
              <a:defRPr/>
            </a:lvl1pPr>
          </a:lstStyle>
          <a:p>
            <a:pPr>
              <a:defRPr/>
            </a:pPr>
            <a:fld id="{EE5EF864-C14B-49A5-B906-9E816E9B3C6A}" type="slidenum">
              <a:rPr lang="it-IT"/>
              <a:pPr>
                <a:defRPr/>
              </a:pPr>
              <a:t>‹N›</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a:t>Fare clic per modificare lo stile del titolo</a:t>
            </a:r>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Rectangle 68"/>
          <p:cNvSpPr>
            <a:spLocks noGrp="1" noChangeArrowheads="1"/>
          </p:cNvSpPr>
          <p:nvPr>
            <p:ph type="sldNum" sz="quarter" idx="10"/>
          </p:nvPr>
        </p:nvSpPr>
        <p:spPr>
          <a:ln/>
        </p:spPr>
        <p:txBody>
          <a:bodyPr/>
          <a:lstStyle>
            <a:lvl1pPr>
              <a:defRPr/>
            </a:lvl1pPr>
          </a:lstStyle>
          <a:p>
            <a:pPr>
              <a:defRPr/>
            </a:pPr>
            <a:fld id="{67EE1E19-25CE-4888-B51C-04D89D905E25}" type="slidenum">
              <a:rPr lang="it-IT"/>
              <a:pPr>
                <a:defRPr/>
              </a:pPr>
              <a:t>‹N›</a:t>
            </a:fld>
            <a:endParaRPr lang="it-I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a:t>Fare clic per modificare lo stile del titolo</a:t>
            </a:r>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it-IT" noProof="0"/>
              <a:t>Fare clic sull'icona per inserire un'immagine</a:t>
            </a:r>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Rectangle 68"/>
          <p:cNvSpPr>
            <a:spLocks noGrp="1" noChangeArrowheads="1"/>
          </p:cNvSpPr>
          <p:nvPr>
            <p:ph type="sldNum" sz="quarter" idx="10"/>
          </p:nvPr>
        </p:nvSpPr>
        <p:spPr>
          <a:ln/>
        </p:spPr>
        <p:txBody>
          <a:bodyPr/>
          <a:lstStyle>
            <a:lvl1pPr>
              <a:defRPr/>
            </a:lvl1pPr>
          </a:lstStyle>
          <a:p>
            <a:pPr>
              <a:defRPr/>
            </a:pPr>
            <a:fld id="{01F7400C-764E-453A-A92D-92C6B7A54E9F}" type="slidenum">
              <a:rPr lang="it-IT"/>
              <a:pPr>
                <a:defRPr/>
              </a:pPr>
              <a:t>‹N›</a:t>
            </a:fld>
            <a:endParaRPr lang="it-I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8" descr="up"/>
          <p:cNvPicPr>
            <a:picLocks noChangeAspect="1" noChangeArrowheads="1"/>
          </p:cNvPicPr>
          <p:nvPr/>
        </p:nvPicPr>
        <p:blipFill>
          <a:blip r:embed="rId15" cstate="print"/>
          <a:srcRect/>
          <a:stretch>
            <a:fillRect/>
          </a:stretch>
        </p:blipFill>
        <p:spPr bwMode="auto">
          <a:xfrm>
            <a:off x="0" y="0"/>
            <a:ext cx="9144000" cy="858838"/>
          </a:xfrm>
          <a:prstGeom prst="rect">
            <a:avLst/>
          </a:prstGeom>
          <a:noFill/>
          <a:ln w="9525">
            <a:noFill/>
            <a:miter lim="800000"/>
            <a:headEnd/>
            <a:tailEnd/>
          </a:ln>
        </p:spPr>
      </p:pic>
      <p:sp>
        <p:nvSpPr>
          <p:cNvPr id="1027" name="Rectangle 19"/>
          <p:cNvSpPr>
            <a:spLocks noGrp="1" noChangeAspect="1" noChangeArrowheads="1"/>
          </p:cNvSpPr>
          <p:nvPr>
            <p:ph type="title"/>
          </p:nvPr>
        </p:nvSpPr>
        <p:spPr bwMode="auto">
          <a:xfrm>
            <a:off x="719138" y="34925"/>
            <a:ext cx="5943600" cy="8382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it-IT"/>
              <a:t>Titolo diapositiva</a:t>
            </a:r>
          </a:p>
        </p:txBody>
      </p:sp>
      <p:sp>
        <p:nvSpPr>
          <p:cNvPr id="1028" name="Rectangle 66"/>
          <p:cNvSpPr>
            <a:spLocks noGrp="1" noChangeArrowheads="1"/>
          </p:cNvSpPr>
          <p:nvPr>
            <p:ph type="body" idx="1"/>
          </p:nvPr>
        </p:nvSpPr>
        <p:spPr bwMode="auto">
          <a:xfrm>
            <a:off x="719138" y="1066800"/>
            <a:ext cx="8229600" cy="4953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it-IT"/>
              <a:t>Fare clic per modificare il testo</a:t>
            </a:r>
          </a:p>
          <a:p>
            <a:pPr lvl="1"/>
            <a:r>
              <a:rPr lang="it-IT"/>
              <a:t>Testo</a:t>
            </a:r>
          </a:p>
          <a:p>
            <a:pPr lvl="2"/>
            <a:r>
              <a:rPr lang="it-IT"/>
              <a:t>Testo</a:t>
            </a:r>
          </a:p>
          <a:p>
            <a:pPr lvl="3"/>
            <a:r>
              <a:rPr lang="it-IT"/>
              <a:t>testo</a:t>
            </a:r>
          </a:p>
        </p:txBody>
      </p:sp>
      <p:sp>
        <p:nvSpPr>
          <p:cNvPr id="1092" name="Rectangle 68"/>
          <p:cNvSpPr>
            <a:spLocks noGrp="1" noChangeArrowheads="1"/>
          </p:cNvSpPr>
          <p:nvPr>
            <p:ph type="sldNum" sz="quarter" idx="4"/>
          </p:nvPr>
        </p:nvSpPr>
        <p:spPr bwMode="auto">
          <a:xfrm>
            <a:off x="7737475" y="152400"/>
            <a:ext cx="1362075" cy="244475"/>
          </a:xfrm>
          <a:prstGeom prst="rect">
            <a:avLst/>
          </a:prstGeom>
          <a:noFill/>
          <a:ln w="9525">
            <a:noFill/>
            <a:miter lim="800000"/>
            <a:headEnd/>
            <a:tailEnd/>
          </a:ln>
          <a:effectLst/>
        </p:spPr>
        <p:txBody>
          <a:bodyPr vert="horz" wrap="none" lIns="0" tIns="0" rIns="1080000" bIns="0" numCol="1" anchor="t" anchorCtr="0" compatLnSpc="1">
            <a:prstTxWarp prst="textNoShape">
              <a:avLst/>
            </a:prstTxWarp>
            <a:spAutoFit/>
          </a:bodyPr>
          <a:lstStyle>
            <a:lvl1pPr algn="r">
              <a:defRPr sz="1600">
                <a:solidFill>
                  <a:srgbClr val="FF9900"/>
                </a:solidFill>
                <a:latin typeface="Arial" charset="0"/>
              </a:defRPr>
            </a:lvl1pPr>
          </a:lstStyle>
          <a:p>
            <a:pPr>
              <a:defRPr/>
            </a:pPr>
            <a:fld id="{166BBFFD-7BCA-4FF2-A94A-2235437F2048}" type="slidenum">
              <a:rPr lang="it-IT"/>
              <a:pPr>
                <a:defRPr/>
              </a:pPr>
              <a:t>‹N›</a:t>
            </a:fld>
            <a:endParaRPr lang="it-IT"/>
          </a:p>
        </p:txBody>
      </p:sp>
      <p:pic>
        <p:nvPicPr>
          <p:cNvPr id="1030" name="Picture 74" descr="powerpoint1_sec"/>
          <p:cNvPicPr>
            <a:picLocks noChangeAspect="1" noChangeArrowheads="1"/>
          </p:cNvPicPr>
          <p:nvPr/>
        </p:nvPicPr>
        <p:blipFill>
          <a:blip r:embed="rId16" cstate="print"/>
          <a:srcRect/>
          <a:stretch>
            <a:fillRect/>
          </a:stretch>
        </p:blipFill>
        <p:spPr bwMode="auto">
          <a:xfrm>
            <a:off x="0" y="6553200"/>
            <a:ext cx="9144000" cy="304800"/>
          </a:xfrm>
          <a:prstGeom prst="rect">
            <a:avLst/>
          </a:prstGeom>
          <a:noFill/>
          <a:ln w="9525">
            <a:noFill/>
            <a:miter lim="800000"/>
            <a:headEnd/>
            <a:tailEnd/>
          </a:ln>
        </p:spPr>
      </p:pic>
      <p:sp>
        <p:nvSpPr>
          <p:cNvPr id="1095" name="Text Box 71"/>
          <p:cNvSpPr txBox="1">
            <a:spLocks noChangeArrowheads="1"/>
          </p:cNvSpPr>
          <p:nvPr/>
        </p:nvSpPr>
        <p:spPr bwMode="auto">
          <a:xfrm>
            <a:off x="228600" y="6569075"/>
            <a:ext cx="4495800" cy="274638"/>
          </a:xfrm>
          <a:prstGeom prst="rect">
            <a:avLst/>
          </a:prstGeom>
          <a:noFill/>
          <a:ln w="9525">
            <a:noFill/>
            <a:miter lim="800000"/>
            <a:headEnd/>
            <a:tailEnd/>
          </a:ln>
          <a:effectLst/>
        </p:spPr>
        <p:txBody>
          <a:bodyPr>
            <a:spAutoFit/>
          </a:bodyPr>
          <a:lstStyle/>
          <a:p>
            <a:pPr algn="r">
              <a:spcBef>
                <a:spcPct val="50000"/>
              </a:spcBef>
              <a:defRPr/>
            </a:pPr>
            <a:endParaRPr lang="it-IT" sz="1200">
              <a:solidFill>
                <a:srgbClr val="003F6E"/>
              </a:solidFill>
            </a:endParaRPr>
          </a:p>
        </p:txBody>
      </p:sp>
    </p:spTree>
  </p:cSld>
  <p:clrMap bg1="lt1" tx1="dk1" bg2="lt2" tx2="dk2" accent1="accent1" accent2="accent2" accent3="accent3" accent4="accent4" accent5="accent5" accent6="accent6" hlink="hlink" folHlink="folHlink"/>
  <p:sldLayoutIdLst>
    <p:sldLayoutId id="2147483927" r:id="rId1"/>
    <p:sldLayoutId id="2147483915" r:id="rId2"/>
    <p:sldLayoutId id="2147483916" r:id="rId3"/>
    <p:sldLayoutId id="2147483917" r:id="rId4"/>
    <p:sldLayoutId id="2147483918" r:id="rId5"/>
    <p:sldLayoutId id="2147483919" r:id="rId6"/>
    <p:sldLayoutId id="2147483920" r:id="rId7"/>
    <p:sldLayoutId id="2147483921" r:id="rId8"/>
    <p:sldLayoutId id="2147483922" r:id="rId9"/>
    <p:sldLayoutId id="2147483923" r:id="rId10"/>
    <p:sldLayoutId id="2147483924" r:id="rId11"/>
    <p:sldLayoutId id="2147483925" r:id="rId12"/>
    <p:sldLayoutId id="2147483926" r:id="rId13"/>
  </p:sldLayoutIdLst>
  <p:hf hdr="0" ftr="0" dt="0"/>
  <p:txStyles>
    <p:titleStyle>
      <a:lvl1pPr algn="l" rtl="0" eaLnBrk="1" fontAlgn="base" hangingPunct="1">
        <a:spcBef>
          <a:spcPct val="0"/>
        </a:spcBef>
        <a:spcAft>
          <a:spcPct val="0"/>
        </a:spcAft>
        <a:defRPr sz="2200" b="1">
          <a:solidFill>
            <a:srgbClr val="003F6E"/>
          </a:solidFill>
          <a:latin typeface="+mj-lt"/>
          <a:ea typeface="+mj-ea"/>
          <a:cs typeface="+mj-cs"/>
        </a:defRPr>
      </a:lvl1pPr>
      <a:lvl2pPr algn="l" rtl="0" eaLnBrk="1" fontAlgn="base" hangingPunct="1">
        <a:spcBef>
          <a:spcPct val="0"/>
        </a:spcBef>
        <a:spcAft>
          <a:spcPct val="0"/>
        </a:spcAft>
        <a:defRPr sz="2200" b="1">
          <a:solidFill>
            <a:srgbClr val="003F6E"/>
          </a:solidFill>
          <a:latin typeface="Arial" charset="0"/>
        </a:defRPr>
      </a:lvl2pPr>
      <a:lvl3pPr algn="l" rtl="0" eaLnBrk="1" fontAlgn="base" hangingPunct="1">
        <a:spcBef>
          <a:spcPct val="0"/>
        </a:spcBef>
        <a:spcAft>
          <a:spcPct val="0"/>
        </a:spcAft>
        <a:defRPr sz="2200" b="1">
          <a:solidFill>
            <a:srgbClr val="003F6E"/>
          </a:solidFill>
          <a:latin typeface="Arial" charset="0"/>
        </a:defRPr>
      </a:lvl3pPr>
      <a:lvl4pPr algn="l" rtl="0" eaLnBrk="1" fontAlgn="base" hangingPunct="1">
        <a:spcBef>
          <a:spcPct val="0"/>
        </a:spcBef>
        <a:spcAft>
          <a:spcPct val="0"/>
        </a:spcAft>
        <a:defRPr sz="2200" b="1">
          <a:solidFill>
            <a:srgbClr val="003F6E"/>
          </a:solidFill>
          <a:latin typeface="Arial" charset="0"/>
        </a:defRPr>
      </a:lvl4pPr>
      <a:lvl5pPr algn="l" rtl="0" eaLnBrk="1" fontAlgn="base" hangingPunct="1">
        <a:spcBef>
          <a:spcPct val="0"/>
        </a:spcBef>
        <a:spcAft>
          <a:spcPct val="0"/>
        </a:spcAft>
        <a:defRPr sz="2200" b="1">
          <a:solidFill>
            <a:srgbClr val="003F6E"/>
          </a:solidFill>
          <a:latin typeface="Arial" charset="0"/>
        </a:defRPr>
      </a:lvl5pPr>
      <a:lvl6pPr marL="457200" algn="l" rtl="0" eaLnBrk="1" fontAlgn="base" hangingPunct="1">
        <a:spcBef>
          <a:spcPct val="0"/>
        </a:spcBef>
        <a:spcAft>
          <a:spcPct val="0"/>
        </a:spcAft>
        <a:defRPr sz="2200" b="1">
          <a:solidFill>
            <a:srgbClr val="003F6E"/>
          </a:solidFill>
          <a:latin typeface="Arial" charset="0"/>
        </a:defRPr>
      </a:lvl6pPr>
      <a:lvl7pPr marL="914400" algn="l" rtl="0" eaLnBrk="1" fontAlgn="base" hangingPunct="1">
        <a:spcBef>
          <a:spcPct val="0"/>
        </a:spcBef>
        <a:spcAft>
          <a:spcPct val="0"/>
        </a:spcAft>
        <a:defRPr sz="2200" b="1">
          <a:solidFill>
            <a:srgbClr val="003F6E"/>
          </a:solidFill>
          <a:latin typeface="Arial" charset="0"/>
        </a:defRPr>
      </a:lvl7pPr>
      <a:lvl8pPr marL="1371600" algn="l" rtl="0" eaLnBrk="1" fontAlgn="base" hangingPunct="1">
        <a:spcBef>
          <a:spcPct val="0"/>
        </a:spcBef>
        <a:spcAft>
          <a:spcPct val="0"/>
        </a:spcAft>
        <a:defRPr sz="2200" b="1">
          <a:solidFill>
            <a:srgbClr val="003F6E"/>
          </a:solidFill>
          <a:latin typeface="Arial" charset="0"/>
        </a:defRPr>
      </a:lvl8pPr>
      <a:lvl9pPr marL="1828800" algn="l" rtl="0" eaLnBrk="1" fontAlgn="base" hangingPunct="1">
        <a:spcBef>
          <a:spcPct val="0"/>
        </a:spcBef>
        <a:spcAft>
          <a:spcPct val="0"/>
        </a:spcAft>
        <a:defRPr sz="2200" b="1">
          <a:solidFill>
            <a:srgbClr val="003F6E"/>
          </a:solidFill>
          <a:latin typeface="Arial" charset="0"/>
        </a:defRPr>
      </a:lvl9pPr>
    </p:titleStyle>
    <p:bodyStyle>
      <a:lvl1pPr marL="342900" indent="-342900" algn="l" rtl="0" eaLnBrk="1" fontAlgn="base" hangingPunct="1">
        <a:spcBef>
          <a:spcPct val="20000"/>
        </a:spcBef>
        <a:spcAft>
          <a:spcPct val="0"/>
        </a:spcAft>
        <a:buChar char="•"/>
        <a:defRPr sz="2000">
          <a:solidFill>
            <a:schemeClr val="tx1"/>
          </a:solidFill>
          <a:latin typeface="+mn-lt"/>
          <a:ea typeface="+mn-ea"/>
          <a:cs typeface="+mn-cs"/>
        </a:defRPr>
      </a:lvl1pPr>
      <a:lvl2pPr marL="742950" indent="-285750" algn="l" rtl="0" eaLnBrk="1" fontAlgn="base" hangingPunct="1">
        <a:spcBef>
          <a:spcPct val="20000"/>
        </a:spcBef>
        <a:spcAft>
          <a:spcPct val="0"/>
        </a:spcAft>
        <a:buClr>
          <a:srgbClr val="004C80"/>
        </a:buClr>
        <a:buSzPct val="85000"/>
        <a:buFont typeface="Wingdings" pitchFamily="2" charset="2"/>
        <a:buChar char="§"/>
        <a:defRPr sz="2000">
          <a:solidFill>
            <a:schemeClr val="tx1"/>
          </a:solidFill>
          <a:latin typeface="+mn-lt"/>
        </a:defRPr>
      </a:lvl2pPr>
      <a:lvl3pPr marL="1143000" indent="-228600" algn="l" rtl="0" eaLnBrk="1" fontAlgn="base" hangingPunct="1">
        <a:spcBef>
          <a:spcPct val="20000"/>
        </a:spcBef>
        <a:spcAft>
          <a:spcPct val="0"/>
        </a:spcAft>
        <a:buClr>
          <a:srgbClr val="004D82"/>
        </a:buClr>
        <a:buChar char="•"/>
        <a:defRPr sz="2400">
          <a:solidFill>
            <a:schemeClr val="tx1"/>
          </a:solidFill>
          <a:latin typeface="+mn-lt"/>
        </a:defRPr>
      </a:lvl3pPr>
      <a:lvl4pPr marL="1600200" indent="-228600" algn="l" rtl="0" eaLnBrk="1" fontAlgn="base" hangingPunct="1">
        <a:spcBef>
          <a:spcPct val="20000"/>
        </a:spcBef>
        <a:spcAft>
          <a:spcPct val="0"/>
        </a:spcAft>
        <a:buClr>
          <a:srgbClr val="004C80"/>
        </a:buClr>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inion Web" pitchFamily="18" charset="0"/>
        </a:defRPr>
      </a:lvl5pPr>
      <a:lvl6pPr marL="2514600" indent="-228600" algn="l" rtl="0" eaLnBrk="1" fontAlgn="base" hangingPunct="1">
        <a:spcBef>
          <a:spcPct val="20000"/>
        </a:spcBef>
        <a:spcAft>
          <a:spcPct val="0"/>
        </a:spcAft>
        <a:buChar char="»"/>
        <a:defRPr>
          <a:solidFill>
            <a:schemeClr val="tx1"/>
          </a:solidFill>
          <a:latin typeface="Minion Web" pitchFamily="18" charset="0"/>
        </a:defRPr>
      </a:lvl6pPr>
      <a:lvl7pPr marL="2971800" indent="-228600" algn="l" rtl="0" eaLnBrk="1" fontAlgn="base" hangingPunct="1">
        <a:spcBef>
          <a:spcPct val="20000"/>
        </a:spcBef>
        <a:spcAft>
          <a:spcPct val="0"/>
        </a:spcAft>
        <a:buChar char="»"/>
        <a:defRPr>
          <a:solidFill>
            <a:schemeClr val="tx1"/>
          </a:solidFill>
          <a:latin typeface="Minion Web" pitchFamily="18" charset="0"/>
        </a:defRPr>
      </a:lvl7pPr>
      <a:lvl8pPr marL="3429000" indent="-228600" algn="l" rtl="0" eaLnBrk="1" fontAlgn="base" hangingPunct="1">
        <a:spcBef>
          <a:spcPct val="20000"/>
        </a:spcBef>
        <a:spcAft>
          <a:spcPct val="0"/>
        </a:spcAft>
        <a:buChar char="»"/>
        <a:defRPr>
          <a:solidFill>
            <a:schemeClr val="tx1"/>
          </a:solidFill>
          <a:latin typeface="Minion Web" pitchFamily="18" charset="0"/>
        </a:defRPr>
      </a:lvl8pPr>
      <a:lvl9pPr marL="3886200" indent="-228600" algn="l" rtl="0" eaLnBrk="1" fontAlgn="base" hangingPunct="1">
        <a:spcBef>
          <a:spcPct val="20000"/>
        </a:spcBef>
        <a:spcAft>
          <a:spcPct val="0"/>
        </a:spcAft>
        <a:buChar char="»"/>
        <a:defRPr>
          <a:solidFill>
            <a:schemeClr val="tx1"/>
          </a:solidFill>
          <a:latin typeface="Minion Web" pitchFamily="18" charset="0"/>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mailto:luca.grilli@polimi.it" TargetMode="External"/><Relationship Id="rId2" Type="http://schemas.openxmlformats.org/officeDocument/2006/relationships/hyperlink" Target="mailto:boris.mrkajic@polimi.i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luca.grilli@polimi.i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7"/>
          <p:cNvSpPr>
            <a:spLocks noChangeArrowheads="1"/>
          </p:cNvSpPr>
          <p:nvPr/>
        </p:nvSpPr>
        <p:spPr bwMode="auto">
          <a:xfrm>
            <a:off x="1539875" y="4319723"/>
            <a:ext cx="7053263" cy="812530"/>
          </a:xfrm>
          <a:prstGeom prst="rect">
            <a:avLst/>
          </a:prstGeom>
          <a:noFill/>
          <a:ln w="9525">
            <a:noFill/>
            <a:miter lim="800000"/>
            <a:headEnd/>
            <a:tailEnd/>
          </a:ln>
        </p:spPr>
        <p:txBody>
          <a:bodyPr lIns="0" tIns="0" rIns="0" bIns="0" anchor="ctr">
            <a:spAutoFit/>
          </a:bodyPr>
          <a:lstStyle/>
          <a:p>
            <a:pPr eaLnBrk="1" hangingPunct="1"/>
            <a:r>
              <a:rPr lang="it-IT" altLang="it-IT" sz="2400" dirty="0">
                <a:solidFill>
                  <a:srgbClr val="004C80"/>
                </a:solidFill>
              </a:rPr>
              <a:t>BUSINESS &amp; INDUSTRIAL ECONOMICS:</a:t>
            </a:r>
          </a:p>
          <a:p>
            <a:pPr eaLnBrk="1" hangingPunct="1"/>
            <a:r>
              <a:rPr lang="en-GB" altLang="it-IT" sz="2400" dirty="0">
                <a:solidFill>
                  <a:srgbClr val="004C80"/>
                </a:solidFill>
              </a:rPr>
              <a:t>Course presentation</a:t>
            </a:r>
          </a:p>
        </p:txBody>
      </p:sp>
      <p:sp>
        <p:nvSpPr>
          <p:cNvPr id="5123" name="Text Box 18"/>
          <p:cNvSpPr txBox="1">
            <a:spLocks noChangeArrowheads="1"/>
          </p:cNvSpPr>
          <p:nvPr/>
        </p:nvSpPr>
        <p:spPr bwMode="auto">
          <a:xfrm>
            <a:off x="1476375" y="5389563"/>
            <a:ext cx="7210425" cy="1397306"/>
          </a:xfrm>
          <a:prstGeom prst="rect">
            <a:avLst/>
          </a:prstGeom>
          <a:noFill/>
          <a:ln w="9525">
            <a:noFill/>
            <a:miter lim="800000"/>
            <a:headEnd/>
            <a:tailEnd/>
          </a:ln>
        </p:spPr>
        <p:txBody>
          <a:bodyPr wrap="square">
            <a:spAutoFit/>
          </a:bodyPr>
          <a:lstStyle/>
          <a:p>
            <a:pPr>
              <a:spcBef>
                <a:spcPct val="20000"/>
              </a:spcBef>
            </a:pPr>
            <a:r>
              <a:rPr lang="it-IT" altLang="it-IT" sz="2000" dirty="0">
                <a:solidFill>
                  <a:srgbClr val="004C80"/>
                </a:solidFill>
              </a:rPr>
              <a:t>Luca Grilli</a:t>
            </a:r>
            <a:endParaRPr lang="it-IT" altLang="it-IT" sz="2000" b="0" dirty="0">
              <a:solidFill>
                <a:srgbClr val="004C80"/>
              </a:solidFill>
            </a:endParaRPr>
          </a:p>
          <a:p>
            <a:pPr>
              <a:spcBef>
                <a:spcPct val="20000"/>
              </a:spcBef>
            </a:pPr>
            <a:r>
              <a:rPr lang="it-IT" altLang="it-IT" sz="1800" b="0" dirty="0" err="1">
                <a:solidFill>
                  <a:srgbClr val="004C80"/>
                </a:solidFill>
              </a:rPr>
              <a:t>Department</a:t>
            </a:r>
            <a:r>
              <a:rPr lang="it-IT" altLang="it-IT" sz="1800" b="0" dirty="0">
                <a:solidFill>
                  <a:srgbClr val="004C80"/>
                </a:solidFill>
              </a:rPr>
              <a:t> of Management, Economics and Industrial Engineering</a:t>
            </a:r>
          </a:p>
          <a:p>
            <a:pPr>
              <a:spcBef>
                <a:spcPct val="20000"/>
              </a:spcBef>
            </a:pPr>
            <a:r>
              <a:rPr lang="it-IT" altLang="it-IT" sz="1800" b="0" dirty="0">
                <a:solidFill>
                  <a:srgbClr val="004C80"/>
                </a:solidFill>
              </a:rPr>
              <a:t>Politecnico di Milano</a:t>
            </a:r>
          </a:p>
          <a:p>
            <a:pPr>
              <a:spcBef>
                <a:spcPct val="20000"/>
              </a:spcBef>
            </a:pPr>
            <a:r>
              <a:rPr lang="it-IT" altLang="it-IT" sz="1800" b="0" dirty="0">
                <a:solidFill>
                  <a:srgbClr val="004C80"/>
                </a:solidFill>
              </a:rPr>
              <a:t>luca.grilli@polimi.it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719138" y="34925"/>
            <a:ext cx="7434262" cy="838200"/>
          </a:xfrm>
        </p:spPr>
        <p:txBody>
          <a:bodyPr/>
          <a:lstStyle/>
          <a:p>
            <a:r>
              <a:rPr lang="it-IT" dirty="0"/>
              <a:t>BIE </a:t>
            </a:r>
            <a:r>
              <a:rPr lang="it-IT" dirty="0" err="1"/>
              <a:t>course</a:t>
            </a:r>
            <a:r>
              <a:rPr lang="it-IT" dirty="0"/>
              <a:t>: Learning </a:t>
            </a:r>
            <a:r>
              <a:rPr lang="it-IT" dirty="0" err="1" smtClean="0"/>
              <a:t>outcomes</a:t>
            </a:r>
            <a:r>
              <a:rPr lang="it-IT" dirty="0" smtClean="0"/>
              <a:t> </a:t>
            </a:r>
            <a:r>
              <a:rPr lang="it-IT" dirty="0"/>
              <a:t>and assessment</a:t>
            </a:r>
          </a:p>
        </p:txBody>
      </p:sp>
      <p:sp>
        <p:nvSpPr>
          <p:cNvPr id="4" name="Rettangolo 3"/>
          <p:cNvSpPr/>
          <p:nvPr/>
        </p:nvSpPr>
        <p:spPr>
          <a:xfrm>
            <a:off x="4708236" y="873125"/>
            <a:ext cx="4419600" cy="5632311"/>
          </a:xfrm>
          <a:prstGeom prst="rect">
            <a:avLst/>
          </a:prstGeom>
          <a:ln>
            <a:solidFill>
              <a:schemeClr val="accent1">
                <a:lumMod val="60000"/>
                <a:lumOff val="40000"/>
              </a:schemeClr>
            </a:solidFill>
          </a:ln>
        </p:spPr>
        <p:txBody>
          <a:bodyPr wrap="square">
            <a:spAutoFit/>
          </a:bodyPr>
          <a:lstStyle/>
          <a:p>
            <a:pPr>
              <a:spcBef>
                <a:spcPts val="1800"/>
              </a:spcBef>
            </a:pPr>
            <a:r>
              <a:rPr lang="it-IT" sz="2000" b="1" dirty="0" err="1">
                <a:solidFill>
                  <a:srgbClr val="FF0000"/>
                </a:solidFill>
              </a:rPr>
              <a:t>Assessment</a:t>
            </a:r>
            <a:r>
              <a:rPr lang="it-IT" sz="2000" b="1" dirty="0">
                <a:solidFill>
                  <a:srgbClr val="FF0000"/>
                </a:solidFill>
              </a:rPr>
              <a:t> </a:t>
            </a:r>
            <a:endParaRPr lang="it-IT" sz="500" b="1" u="sng" dirty="0"/>
          </a:p>
          <a:p>
            <a:pPr marL="457200" indent="-457200">
              <a:spcBef>
                <a:spcPts val="1800"/>
              </a:spcBef>
              <a:buFont typeface="+mj-lt"/>
              <a:buAutoNum type="arabicPeriod"/>
            </a:pPr>
            <a:r>
              <a:rPr lang="it-IT" sz="2000" b="1" dirty="0"/>
              <a:t>Multiple </a:t>
            </a:r>
            <a:r>
              <a:rPr lang="it-IT" sz="2000" b="1" dirty="0" err="1"/>
              <a:t>choice</a:t>
            </a:r>
            <a:r>
              <a:rPr lang="it-IT" sz="2000" b="1" dirty="0"/>
              <a:t> </a:t>
            </a:r>
            <a:r>
              <a:rPr lang="it-IT" sz="2000" b="1" dirty="0" err="1"/>
              <a:t>questions</a:t>
            </a:r>
            <a:r>
              <a:rPr lang="it-IT" sz="2000" b="1" dirty="0"/>
              <a:t> [c.a. 1/3]</a:t>
            </a:r>
          </a:p>
          <a:p>
            <a:pPr marL="457200" indent="-457200">
              <a:spcBef>
                <a:spcPts val="1800"/>
              </a:spcBef>
              <a:buFont typeface="+mj-lt"/>
              <a:buAutoNum type="arabicPeriod"/>
            </a:pPr>
            <a:r>
              <a:rPr lang="it-IT" sz="2000" b="1" dirty="0" err="1"/>
              <a:t>Structured</a:t>
            </a:r>
            <a:r>
              <a:rPr lang="it-IT" sz="2000" b="1" dirty="0"/>
              <a:t> </a:t>
            </a:r>
            <a:r>
              <a:rPr lang="it-IT" sz="2000" b="1" dirty="0" err="1"/>
              <a:t>question</a:t>
            </a:r>
            <a:r>
              <a:rPr lang="it-IT" sz="2000" b="1" dirty="0"/>
              <a:t> [c.a. 1/3]</a:t>
            </a:r>
          </a:p>
          <a:p>
            <a:pPr marL="457200" indent="-457200">
              <a:spcBef>
                <a:spcPts val="1800"/>
              </a:spcBef>
              <a:buFont typeface="+mj-lt"/>
              <a:buAutoNum type="arabicPeriod"/>
            </a:pPr>
            <a:r>
              <a:rPr lang="en-GB" sz="2000" dirty="0"/>
              <a:t>General question(s) and/or mini case-study to discuss (this latter can optionally leverage on material that will be eventually distributed to enrolled students just 2 days before the exam is taking place)</a:t>
            </a:r>
            <a:r>
              <a:rPr lang="en-US" sz="2000" b="1" dirty="0"/>
              <a:t>[c.a. 1/3]</a:t>
            </a:r>
          </a:p>
          <a:p>
            <a:pPr>
              <a:spcBef>
                <a:spcPts val="1800"/>
              </a:spcBef>
            </a:pPr>
            <a:r>
              <a:rPr lang="en-US" sz="2000" b="1" dirty="0"/>
              <a:t>Flipped classes (</a:t>
            </a:r>
            <a:r>
              <a:rPr lang="en-US" sz="2000" b="1" u="sng" dirty="0"/>
              <a:t>optional</a:t>
            </a:r>
            <a:r>
              <a:rPr lang="en-US" sz="2000" b="1" dirty="0"/>
              <a:t>): Extra points [Max 2 – occasionally up to 3 for outstanding performance]</a:t>
            </a:r>
            <a:endParaRPr lang="it-IT" sz="2000" b="1" dirty="0"/>
          </a:p>
        </p:txBody>
      </p:sp>
      <p:sp>
        <p:nvSpPr>
          <p:cNvPr id="5" name="Rettangolo 4"/>
          <p:cNvSpPr/>
          <p:nvPr/>
        </p:nvSpPr>
        <p:spPr>
          <a:xfrm>
            <a:off x="152400" y="990600"/>
            <a:ext cx="4107248" cy="3247043"/>
          </a:xfrm>
          <a:prstGeom prst="rect">
            <a:avLst/>
          </a:prstGeom>
          <a:ln>
            <a:solidFill>
              <a:schemeClr val="accent1"/>
            </a:solidFill>
          </a:ln>
        </p:spPr>
        <p:txBody>
          <a:bodyPr wrap="square">
            <a:spAutoFit/>
          </a:bodyPr>
          <a:lstStyle/>
          <a:p>
            <a:pPr>
              <a:spcBef>
                <a:spcPts val="1800"/>
              </a:spcBef>
            </a:pPr>
            <a:r>
              <a:rPr lang="it-IT" sz="2000" b="1" dirty="0" err="1" smtClean="0">
                <a:solidFill>
                  <a:srgbClr val="FF0000"/>
                </a:solidFill>
              </a:rPr>
              <a:t>Outcomes</a:t>
            </a:r>
            <a:endParaRPr lang="it-IT" sz="2000" b="1" dirty="0">
              <a:solidFill>
                <a:srgbClr val="FF0000"/>
              </a:solidFill>
            </a:endParaRPr>
          </a:p>
          <a:p>
            <a:pPr>
              <a:spcBef>
                <a:spcPts val="1800"/>
              </a:spcBef>
            </a:pPr>
            <a:r>
              <a:rPr lang="it-IT" sz="2000" dirty="0"/>
              <a:t>A. </a:t>
            </a:r>
            <a:r>
              <a:rPr lang="it-IT" sz="2000" dirty="0" smtClean="0"/>
              <a:t>Know </a:t>
            </a:r>
            <a:r>
              <a:rPr lang="it-IT" sz="2000" dirty="0"/>
              <a:t>BIE </a:t>
            </a:r>
            <a:r>
              <a:rPr lang="it-IT" sz="2000" dirty="0" err="1"/>
              <a:t>concepts</a:t>
            </a:r>
            <a:r>
              <a:rPr lang="it-IT" sz="2000" dirty="0"/>
              <a:t> and </a:t>
            </a:r>
            <a:r>
              <a:rPr lang="it-IT" sz="2000" dirty="0" err="1"/>
              <a:t>definitions</a:t>
            </a:r>
            <a:r>
              <a:rPr lang="it-IT" sz="2000" dirty="0"/>
              <a:t>     </a:t>
            </a:r>
            <a:endParaRPr lang="it-IT" sz="500" dirty="0"/>
          </a:p>
          <a:p>
            <a:pPr>
              <a:spcBef>
                <a:spcPts val="1800"/>
              </a:spcBef>
            </a:pPr>
            <a:r>
              <a:rPr lang="it-IT" sz="2000" dirty="0"/>
              <a:t>B. </a:t>
            </a:r>
            <a:r>
              <a:rPr lang="it-IT" sz="2000" dirty="0" err="1"/>
              <a:t>Understanding</a:t>
            </a:r>
            <a:r>
              <a:rPr lang="it-IT" sz="2000" dirty="0"/>
              <a:t> BIE </a:t>
            </a:r>
            <a:r>
              <a:rPr lang="it-IT" sz="2000" dirty="0" err="1"/>
              <a:t>models</a:t>
            </a:r>
            <a:r>
              <a:rPr lang="it-IT" sz="2000" dirty="0"/>
              <a:t> and </a:t>
            </a:r>
            <a:r>
              <a:rPr lang="it-IT" sz="2000" dirty="0" smtClean="0"/>
              <a:t>economic </a:t>
            </a:r>
            <a:r>
              <a:rPr lang="it-IT" sz="2000" dirty="0" err="1" smtClean="0"/>
              <a:t>rationales</a:t>
            </a:r>
            <a:r>
              <a:rPr lang="it-IT" sz="2000" dirty="0" smtClean="0"/>
              <a:t> </a:t>
            </a:r>
            <a:endParaRPr lang="it-IT" sz="2000" dirty="0"/>
          </a:p>
          <a:p>
            <a:pPr>
              <a:spcBef>
                <a:spcPts val="1800"/>
              </a:spcBef>
            </a:pPr>
            <a:r>
              <a:rPr lang="it-IT" sz="2000" dirty="0"/>
              <a:t>C. </a:t>
            </a:r>
            <a:r>
              <a:rPr lang="it-IT" sz="2000" dirty="0" err="1"/>
              <a:t>Applying</a:t>
            </a:r>
            <a:r>
              <a:rPr lang="it-IT" sz="2000" dirty="0"/>
              <a:t> the BIE </a:t>
            </a:r>
            <a:r>
              <a:rPr lang="it-IT" sz="2000" dirty="0" err="1"/>
              <a:t>course</a:t>
            </a:r>
            <a:r>
              <a:rPr lang="it-IT" sz="2000" dirty="0"/>
              <a:t> </a:t>
            </a:r>
            <a:r>
              <a:rPr lang="it-IT" sz="2000" dirty="0" err="1"/>
              <a:t>instruments</a:t>
            </a:r>
            <a:r>
              <a:rPr lang="it-IT" sz="2000" dirty="0"/>
              <a:t> to the </a:t>
            </a:r>
            <a:r>
              <a:rPr lang="it-IT" sz="2000" dirty="0" err="1"/>
              <a:t>analysis</a:t>
            </a:r>
            <a:r>
              <a:rPr lang="it-IT" sz="2000" dirty="0"/>
              <a:t> of </a:t>
            </a:r>
            <a:r>
              <a:rPr lang="it-IT" sz="2000" dirty="0" err="1"/>
              <a:t>real</a:t>
            </a:r>
            <a:r>
              <a:rPr lang="it-IT" sz="2000" dirty="0"/>
              <a:t>-world </a:t>
            </a:r>
            <a:r>
              <a:rPr lang="it-IT" sz="2000" dirty="0" err="1"/>
              <a:t>cases</a:t>
            </a:r>
            <a:r>
              <a:rPr lang="it-IT" sz="2000" dirty="0"/>
              <a:t> and industries</a:t>
            </a:r>
          </a:p>
        </p:txBody>
      </p:sp>
      <p:sp>
        <p:nvSpPr>
          <p:cNvPr id="9" name="CasellaDiTesto 8"/>
          <p:cNvSpPr txBox="1"/>
          <p:nvPr/>
        </p:nvSpPr>
        <p:spPr>
          <a:xfrm>
            <a:off x="375757" y="4876800"/>
            <a:ext cx="3886200" cy="830997"/>
          </a:xfrm>
          <a:prstGeom prst="rect">
            <a:avLst/>
          </a:prstGeom>
          <a:solidFill>
            <a:srgbClr val="FFFF00"/>
          </a:solidFill>
          <a:ln>
            <a:solidFill>
              <a:srgbClr val="FFFF00"/>
            </a:solidFill>
          </a:ln>
        </p:spPr>
        <p:txBody>
          <a:bodyPr wrap="square" rtlCol="0">
            <a:spAutoFit/>
          </a:bodyPr>
          <a:lstStyle/>
          <a:p>
            <a:pPr algn="ctr"/>
            <a:r>
              <a:rPr lang="en-GB" dirty="0"/>
              <a:t>Each assessment instrument may apply indiscriminately to all three learning </a:t>
            </a:r>
            <a:r>
              <a:rPr lang="en-GB" dirty="0" smtClean="0"/>
              <a:t>outcomes </a:t>
            </a:r>
            <a:endParaRPr lang="en-US" dirty="0"/>
          </a:p>
        </p:txBody>
      </p:sp>
    </p:spTree>
    <p:extLst>
      <p:ext uri="{BB962C8B-B14F-4D97-AF65-F5344CB8AC3E}">
        <p14:creationId xmlns:p14="http://schemas.microsoft.com/office/powerpoint/2010/main" val="335931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719138" y="34925"/>
            <a:ext cx="7358062" cy="838200"/>
          </a:xfrm>
        </p:spPr>
        <p:txBody>
          <a:bodyPr/>
          <a:lstStyle/>
          <a:p>
            <a:r>
              <a:rPr lang="it-IT" sz="2400" dirty="0" err="1"/>
              <a:t>Flipped</a:t>
            </a:r>
            <a:r>
              <a:rPr lang="it-IT" sz="2400" dirty="0"/>
              <a:t> </a:t>
            </a:r>
            <a:r>
              <a:rPr lang="it-IT" sz="2400" dirty="0" err="1"/>
              <a:t>classes</a:t>
            </a:r>
            <a:r>
              <a:rPr lang="it-IT" sz="2400" dirty="0"/>
              <a:t>: Learning to analyze </a:t>
            </a:r>
            <a:r>
              <a:rPr lang="it-IT" sz="2400" dirty="0" err="1"/>
              <a:t>real</a:t>
            </a:r>
            <a:r>
              <a:rPr lang="it-IT" sz="2400" dirty="0"/>
              <a:t>-world industries </a:t>
            </a:r>
            <a:br>
              <a:rPr lang="it-IT" sz="2400" dirty="0"/>
            </a:br>
            <a:endParaRPr lang="it-IT" sz="2400" dirty="0"/>
          </a:p>
        </p:txBody>
      </p:sp>
      <p:sp>
        <p:nvSpPr>
          <p:cNvPr id="3" name="Segnaposto contenuto 2"/>
          <p:cNvSpPr>
            <a:spLocks noGrp="1"/>
          </p:cNvSpPr>
          <p:nvPr>
            <p:ph idx="1"/>
          </p:nvPr>
        </p:nvSpPr>
        <p:spPr>
          <a:xfrm>
            <a:off x="76200" y="1143000"/>
            <a:ext cx="8839200" cy="5410200"/>
          </a:xfrm>
        </p:spPr>
        <p:txBody>
          <a:bodyPr>
            <a:normAutofit fontScale="85000" lnSpcReduction="20000"/>
          </a:bodyPr>
          <a:lstStyle/>
          <a:p>
            <a:pPr marL="457200" indent="-457200">
              <a:buFont typeface="+mj-lt"/>
              <a:buAutoNum type="arabicPeriod"/>
            </a:pPr>
            <a:r>
              <a:rPr lang="en-US" b="1" dirty="0">
                <a:solidFill>
                  <a:srgbClr val="FF0000"/>
                </a:solidFill>
              </a:rPr>
              <a:t>Team formation  </a:t>
            </a:r>
          </a:p>
          <a:p>
            <a:pPr lvl="1"/>
            <a:r>
              <a:rPr lang="en-GB" dirty="0"/>
              <a:t>Team: </a:t>
            </a:r>
            <a:r>
              <a:rPr lang="en-GB" smtClean="0"/>
              <a:t>6 students </a:t>
            </a:r>
            <a:endParaRPr lang="en-GB" dirty="0"/>
          </a:p>
          <a:p>
            <a:pPr lvl="1"/>
            <a:r>
              <a:rPr lang="en-US" dirty="0"/>
              <a:t>Send </a:t>
            </a:r>
            <a:r>
              <a:rPr lang="en-US" b="1" dirty="0">
                <a:solidFill>
                  <a:srgbClr val="FF0000"/>
                </a:solidFill>
              </a:rPr>
              <a:t>1 email per team </a:t>
            </a:r>
            <a:r>
              <a:rPr lang="it-IT" dirty="0"/>
              <a:t>to Mattia Pedota </a:t>
            </a:r>
            <a:r>
              <a:rPr lang="en-GB" altLang="it-IT" dirty="0"/>
              <a:t>(</a:t>
            </a:r>
            <a:r>
              <a:rPr lang="en-GB" altLang="it-IT" u="sng" dirty="0"/>
              <a:t>mattia.pedota</a:t>
            </a:r>
            <a:r>
              <a:rPr lang="en-GB" altLang="it-IT" u="sng" dirty="0">
                <a:hlinkClick r:id="rId2"/>
              </a:rPr>
              <a:t>@polimi.it</a:t>
            </a:r>
            <a:r>
              <a:rPr lang="en-GB" altLang="it-IT" dirty="0"/>
              <a:t>) and Luca Grilli (</a:t>
            </a:r>
            <a:r>
              <a:rPr lang="en-GB" altLang="it-IT" dirty="0">
                <a:hlinkClick r:id="rId3"/>
              </a:rPr>
              <a:t>luca.grilli@polimi.it</a:t>
            </a:r>
            <a:r>
              <a:rPr lang="en-GB" altLang="it-IT" dirty="0"/>
              <a:t>) in cc. </a:t>
            </a:r>
            <a:r>
              <a:rPr lang="en-GB" altLang="it-IT" b="1" u="sng" dirty="0"/>
              <a:t>Send only once and only by the “corresponding student” </a:t>
            </a:r>
          </a:p>
          <a:p>
            <a:pPr lvl="2"/>
            <a:r>
              <a:rPr lang="en-US" dirty="0"/>
              <a:t>Send the email: </a:t>
            </a:r>
            <a:r>
              <a:rPr lang="en-US" b="1" dirty="0" smtClean="0">
                <a:solidFill>
                  <a:srgbClr val="FF0000"/>
                </a:solidFill>
              </a:rPr>
              <a:t>04 </a:t>
            </a:r>
            <a:r>
              <a:rPr lang="en-US" b="1" dirty="0">
                <a:solidFill>
                  <a:srgbClr val="FF0000"/>
                </a:solidFill>
              </a:rPr>
              <a:t>March – </a:t>
            </a:r>
            <a:r>
              <a:rPr lang="en-US" b="1" dirty="0" smtClean="0">
                <a:solidFill>
                  <a:srgbClr val="FF0000"/>
                </a:solidFill>
              </a:rPr>
              <a:t>13 </a:t>
            </a:r>
            <a:r>
              <a:rPr lang="en-US" b="1" dirty="0">
                <a:solidFill>
                  <a:srgbClr val="FF0000"/>
                </a:solidFill>
              </a:rPr>
              <a:t>March, </a:t>
            </a:r>
            <a:r>
              <a:rPr lang="en-US" b="1" dirty="0" smtClean="0">
                <a:solidFill>
                  <a:srgbClr val="FF0000"/>
                </a:solidFill>
              </a:rPr>
              <a:t>2024 </a:t>
            </a:r>
            <a:r>
              <a:rPr lang="en-US" dirty="0"/>
              <a:t>(emails before or after disregarded).</a:t>
            </a:r>
          </a:p>
          <a:p>
            <a:pPr lvl="2">
              <a:spcBef>
                <a:spcPts val="0"/>
              </a:spcBef>
            </a:pPr>
            <a:r>
              <a:rPr lang="en-GB" dirty="0"/>
              <a:t>Email subject: BIE </a:t>
            </a:r>
            <a:r>
              <a:rPr lang="en-GB" dirty="0" smtClean="0"/>
              <a:t>2024 </a:t>
            </a:r>
            <a:r>
              <a:rPr lang="en-GB" dirty="0"/>
              <a:t>team</a:t>
            </a:r>
          </a:p>
          <a:p>
            <a:pPr lvl="2">
              <a:spcBef>
                <a:spcPts val="0"/>
              </a:spcBef>
            </a:pPr>
            <a:r>
              <a:rPr lang="en-GB" dirty="0"/>
              <a:t>Email text: List of the team members </a:t>
            </a:r>
          </a:p>
          <a:p>
            <a:pPr lvl="3">
              <a:spcBef>
                <a:spcPts val="0"/>
              </a:spcBef>
            </a:pPr>
            <a:r>
              <a:rPr lang="en-GB" dirty="0"/>
              <a:t>Name, Surname, Polimi Personal code (NOT </a:t>
            </a:r>
            <a:r>
              <a:rPr lang="en-GB" dirty="0" err="1"/>
              <a:t>Matricola</a:t>
            </a:r>
            <a:r>
              <a:rPr lang="en-GB" dirty="0"/>
              <a:t>) </a:t>
            </a:r>
          </a:p>
          <a:p>
            <a:pPr lvl="3">
              <a:spcBef>
                <a:spcPts val="0"/>
              </a:spcBef>
            </a:pPr>
            <a:r>
              <a:rPr lang="en-GB" dirty="0"/>
              <a:t>Name, Surname, Polimi Personal code</a:t>
            </a:r>
          </a:p>
          <a:p>
            <a:pPr lvl="3">
              <a:spcBef>
                <a:spcPts val="0"/>
              </a:spcBef>
            </a:pPr>
            <a:r>
              <a:rPr lang="it-IT" dirty="0"/>
              <a:t>……..</a:t>
            </a:r>
          </a:p>
          <a:p>
            <a:pPr lvl="3">
              <a:spcBef>
                <a:spcPts val="0"/>
              </a:spcBef>
            </a:pPr>
            <a:endParaRPr lang="en-GB" dirty="0"/>
          </a:p>
          <a:p>
            <a:pPr marL="457200" indent="-457200">
              <a:buFont typeface="+mj-lt"/>
              <a:buAutoNum type="arabicPeriod"/>
            </a:pPr>
            <a:r>
              <a:rPr lang="en-GB" b="1" dirty="0">
                <a:solidFill>
                  <a:srgbClr val="FF0000"/>
                </a:solidFill>
              </a:rPr>
              <a:t>Team assignment</a:t>
            </a:r>
          </a:p>
          <a:p>
            <a:pPr lvl="1"/>
            <a:r>
              <a:rPr lang="en-GB" dirty="0"/>
              <a:t>Each team will be </a:t>
            </a:r>
            <a:r>
              <a:rPr lang="it-IT" dirty="0" err="1"/>
              <a:t>assigned</a:t>
            </a:r>
            <a:r>
              <a:rPr lang="it-IT" dirty="0"/>
              <a:t> to a MACRO GROUP (A, B, C, D) and </a:t>
            </a:r>
            <a:r>
              <a:rPr lang="it-IT" dirty="0" err="1"/>
              <a:t>will</a:t>
            </a:r>
            <a:r>
              <a:rPr lang="it-IT" dirty="0"/>
              <a:t> have </a:t>
            </a:r>
            <a:r>
              <a:rPr lang="it-IT" dirty="0" err="1"/>
              <a:t>dates</a:t>
            </a:r>
            <a:r>
              <a:rPr lang="it-IT" dirty="0"/>
              <a:t> of </a:t>
            </a:r>
            <a:r>
              <a:rPr lang="it-IT" dirty="0" err="1"/>
              <a:t>interactive</a:t>
            </a:r>
            <a:r>
              <a:rPr lang="it-IT" dirty="0"/>
              <a:t> </a:t>
            </a:r>
            <a:r>
              <a:rPr lang="it-IT" dirty="0" err="1"/>
              <a:t>classes</a:t>
            </a:r>
            <a:r>
              <a:rPr lang="it-IT" dirty="0" smtClean="0"/>
              <a:t>. </a:t>
            </a:r>
            <a:endParaRPr lang="it-IT" dirty="0"/>
          </a:p>
          <a:p>
            <a:pPr lvl="1"/>
            <a:endParaRPr lang="it-IT" dirty="0"/>
          </a:p>
          <a:p>
            <a:pPr marL="457200" lvl="1" indent="0">
              <a:buNone/>
            </a:pPr>
            <a:endParaRPr lang="en-GB" b="1" dirty="0">
              <a:solidFill>
                <a:srgbClr val="FF0000"/>
              </a:solidFill>
            </a:endParaRPr>
          </a:p>
          <a:p>
            <a:pPr marL="457200" indent="-457200">
              <a:buFont typeface="+mj-lt"/>
              <a:buAutoNum type="arabicPeriod"/>
            </a:pPr>
            <a:r>
              <a:rPr lang="it-IT" b="1" dirty="0">
                <a:solidFill>
                  <a:srgbClr val="FF0000"/>
                </a:solidFill>
              </a:rPr>
              <a:t>Case </a:t>
            </a:r>
            <a:r>
              <a:rPr lang="it-IT" b="1" dirty="0" err="1">
                <a:solidFill>
                  <a:srgbClr val="FF0000"/>
                </a:solidFill>
              </a:rPr>
              <a:t>assignment</a:t>
            </a:r>
            <a:r>
              <a:rPr lang="it-IT" b="1" dirty="0">
                <a:solidFill>
                  <a:srgbClr val="FF0000"/>
                </a:solidFill>
              </a:rPr>
              <a:t> </a:t>
            </a:r>
          </a:p>
          <a:p>
            <a:pPr lvl="1"/>
            <a:r>
              <a:rPr lang="it-IT" dirty="0"/>
              <a:t>C.a. 1 week in </a:t>
            </a:r>
            <a:r>
              <a:rPr lang="it-IT" dirty="0" err="1"/>
              <a:t>advance</a:t>
            </a:r>
            <a:r>
              <a:rPr lang="it-IT" dirty="0"/>
              <a:t> of the </a:t>
            </a:r>
            <a:r>
              <a:rPr lang="it-IT" dirty="0" err="1"/>
              <a:t>class</a:t>
            </a:r>
            <a:r>
              <a:rPr lang="it-IT" dirty="0"/>
              <a:t> date, the case study </a:t>
            </a:r>
            <a:r>
              <a:rPr lang="it-IT" dirty="0" err="1"/>
              <a:t>material</a:t>
            </a:r>
            <a:r>
              <a:rPr lang="it-IT" dirty="0"/>
              <a:t> </a:t>
            </a:r>
            <a:r>
              <a:rPr lang="it-IT" dirty="0" err="1"/>
              <a:t>will</a:t>
            </a:r>
            <a:r>
              <a:rPr lang="it-IT" dirty="0"/>
              <a:t> be uploaded on </a:t>
            </a:r>
            <a:r>
              <a:rPr lang="it-IT" dirty="0" err="1"/>
              <a:t>WeBeep</a:t>
            </a:r>
            <a:r>
              <a:rPr lang="it-IT" dirty="0" smtClean="0"/>
              <a:t>.</a:t>
            </a:r>
            <a:endParaRPr lang="it-IT" dirty="0"/>
          </a:p>
        </p:txBody>
      </p:sp>
    </p:spTree>
    <p:extLst>
      <p:ext uri="{BB962C8B-B14F-4D97-AF65-F5344CB8AC3E}">
        <p14:creationId xmlns:p14="http://schemas.microsoft.com/office/powerpoint/2010/main" val="211260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z="2400" dirty="0" err="1"/>
              <a:t>Flipped</a:t>
            </a:r>
            <a:r>
              <a:rPr lang="it-IT" sz="2400" dirty="0"/>
              <a:t> </a:t>
            </a:r>
            <a:r>
              <a:rPr lang="it-IT" sz="2400" dirty="0" err="1"/>
              <a:t>classes</a:t>
            </a:r>
            <a:r>
              <a:rPr lang="it-IT" sz="2400" dirty="0"/>
              <a:t>: Learning to </a:t>
            </a:r>
            <a:r>
              <a:rPr lang="it-IT" sz="2400" dirty="0" err="1"/>
              <a:t>analyze</a:t>
            </a:r>
            <a:r>
              <a:rPr lang="it-IT" sz="2400" dirty="0"/>
              <a:t> </a:t>
            </a:r>
            <a:r>
              <a:rPr lang="it-IT" sz="2400" dirty="0" err="1"/>
              <a:t>real</a:t>
            </a:r>
            <a:r>
              <a:rPr lang="it-IT" sz="2400" dirty="0"/>
              <a:t>-world </a:t>
            </a:r>
            <a:r>
              <a:rPr lang="it-IT" sz="2400" dirty="0" err="1"/>
              <a:t>industries</a:t>
            </a:r>
            <a:r>
              <a:rPr lang="it-IT" sz="2400" dirty="0"/>
              <a:t>  </a:t>
            </a:r>
            <a:br>
              <a:rPr lang="it-IT" sz="2400" dirty="0"/>
            </a:br>
            <a:endParaRPr lang="it-IT" sz="2400" dirty="0"/>
          </a:p>
        </p:txBody>
      </p:sp>
      <p:sp>
        <p:nvSpPr>
          <p:cNvPr id="3" name="Segnaposto contenuto 2"/>
          <p:cNvSpPr>
            <a:spLocks noGrp="1"/>
          </p:cNvSpPr>
          <p:nvPr>
            <p:ph idx="1"/>
          </p:nvPr>
        </p:nvSpPr>
        <p:spPr>
          <a:xfrm>
            <a:off x="147782" y="928255"/>
            <a:ext cx="8796338" cy="4572000"/>
          </a:xfrm>
        </p:spPr>
        <p:txBody>
          <a:bodyPr>
            <a:normAutofit fontScale="70000" lnSpcReduction="20000"/>
          </a:bodyPr>
          <a:lstStyle/>
          <a:p>
            <a:pPr marL="457200" indent="-457200">
              <a:buFont typeface="+mj-lt"/>
              <a:buAutoNum type="arabicPeriod" startAt="4"/>
            </a:pPr>
            <a:r>
              <a:rPr lang="it-IT" b="1" dirty="0">
                <a:solidFill>
                  <a:srgbClr val="FF0000"/>
                </a:solidFill>
              </a:rPr>
              <a:t>Class work</a:t>
            </a:r>
            <a:endParaRPr lang="it-IT" b="1" dirty="0"/>
          </a:p>
          <a:p>
            <a:pPr lvl="1"/>
            <a:r>
              <a:rPr lang="it-IT" u="sng" dirty="0" err="1"/>
              <a:t>Each</a:t>
            </a:r>
            <a:r>
              <a:rPr lang="it-IT" u="sng" dirty="0"/>
              <a:t> </a:t>
            </a:r>
            <a:r>
              <a:rPr lang="it-IT" u="sng" dirty="0" err="1"/>
              <a:t>student</a:t>
            </a:r>
            <a:r>
              <a:rPr lang="it-IT" u="sng" dirty="0"/>
              <a:t> </a:t>
            </a:r>
            <a:r>
              <a:rPr lang="it-IT" u="sng" dirty="0" err="1"/>
              <a:t>has</a:t>
            </a:r>
            <a:r>
              <a:rPr lang="it-IT" u="sng" dirty="0"/>
              <a:t> to </a:t>
            </a:r>
            <a:r>
              <a:rPr lang="it-IT" u="sng" dirty="0" err="1"/>
              <a:t>carefully</a:t>
            </a:r>
            <a:r>
              <a:rPr lang="it-IT" u="sng" dirty="0"/>
              <a:t> </a:t>
            </a:r>
            <a:r>
              <a:rPr lang="it-IT" u="sng" dirty="0" err="1"/>
              <a:t>read</a:t>
            </a:r>
            <a:r>
              <a:rPr lang="it-IT" u="sng" dirty="0"/>
              <a:t> the case study </a:t>
            </a:r>
            <a:r>
              <a:rPr lang="it-IT" u="sng" dirty="0" err="1"/>
              <a:t>before</a:t>
            </a:r>
            <a:r>
              <a:rPr lang="it-IT" u="sng" dirty="0"/>
              <a:t> </a:t>
            </a:r>
            <a:r>
              <a:rPr lang="it-IT" u="sng" dirty="0" err="1"/>
              <a:t>coming</a:t>
            </a:r>
            <a:r>
              <a:rPr lang="it-IT" u="sng" dirty="0"/>
              <a:t> to the </a:t>
            </a:r>
            <a:r>
              <a:rPr lang="it-IT" u="sng" dirty="0" err="1"/>
              <a:t>virtual</a:t>
            </a:r>
            <a:r>
              <a:rPr lang="it-IT" u="sng" dirty="0"/>
              <a:t> </a:t>
            </a:r>
            <a:r>
              <a:rPr lang="it-IT" u="sng" dirty="0" err="1"/>
              <a:t>class</a:t>
            </a:r>
            <a:endParaRPr lang="it-IT" u="sng" dirty="0"/>
          </a:p>
          <a:p>
            <a:pPr lvl="1"/>
            <a:r>
              <a:rPr lang="en-GB" dirty="0"/>
              <a:t>Flipped classes will be held virtually </a:t>
            </a:r>
          </a:p>
          <a:p>
            <a:pPr lvl="1"/>
            <a:r>
              <a:rPr lang="en-GB" dirty="0"/>
              <a:t>Brief introduction by the lecturers and assignment of questions: 5 min.</a:t>
            </a:r>
          </a:p>
          <a:p>
            <a:pPr lvl="1"/>
            <a:r>
              <a:rPr lang="en-GB" dirty="0"/>
              <a:t>Teamwork: </a:t>
            </a:r>
            <a:r>
              <a:rPr lang="en-GB" dirty="0" smtClean="0"/>
              <a:t>50-60 </a:t>
            </a:r>
            <a:r>
              <a:rPr lang="en-GB" dirty="0"/>
              <a:t>minutes to talk with teammates and formulate answers/views/comments in 2-3 slides</a:t>
            </a:r>
            <a:r>
              <a:rPr lang="en-GB" dirty="0" smtClean="0"/>
              <a:t>.</a:t>
            </a:r>
          </a:p>
          <a:p>
            <a:pPr lvl="1"/>
            <a:r>
              <a:rPr lang="en-GB" dirty="0" smtClean="0"/>
              <a:t>50-60 minutes for Teams’ presentations and open discussion.</a:t>
            </a:r>
            <a:endParaRPr lang="en-GB" dirty="0"/>
          </a:p>
          <a:p>
            <a:pPr lvl="1"/>
            <a:r>
              <a:rPr lang="en-GB" dirty="0" smtClean="0"/>
              <a:t>10-15 </a:t>
            </a:r>
            <a:r>
              <a:rPr lang="en-GB" dirty="0"/>
              <a:t>minutes </a:t>
            </a:r>
            <a:r>
              <a:rPr lang="en-GB" dirty="0" smtClean="0"/>
              <a:t>for the </a:t>
            </a:r>
            <a:r>
              <a:rPr lang="en-GB" dirty="0"/>
              <a:t>wrap up by the teacher.</a:t>
            </a:r>
          </a:p>
          <a:p>
            <a:pPr lvl="1"/>
            <a:endParaRPr lang="en-GB" dirty="0"/>
          </a:p>
          <a:p>
            <a:pPr marL="457200" indent="-457200">
              <a:buFont typeface="+mj-lt"/>
              <a:buAutoNum type="arabicPeriod" startAt="4"/>
            </a:pPr>
            <a:r>
              <a:rPr lang="it-IT" b="1" dirty="0" err="1">
                <a:solidFill>
                  <a:srgbClr val="FF0000"/>
                </a:solidFill>
              </a:rPr>
              <a:t>Assessment</a:t>
            </a:r>
            <a:r>
              <a:rPr lang="it-IT" dirty="0"/>
              <a:t> </a:t>
            </a:r>
          </a:p>
          <a:p>
            <a:pPr lvl="1"/>
            <a:r>
              <a:rPr lang="it-IT" dirty="0"/>
              <a:t>Max 2 (3) extra </a:t>
            </a:r>
            <a:r>
              <a:rPr lang="it-IT" dirty="0" err="1"/>
              <a:t>points</a:t>
            </a:r>
            <a:r>
              <a:rPr lang="it-IT" dirty="0"/>
              <a:t> on the top of the exam grade, </a:t>
            </a:r>
            <a:r>
              <a:rPr lang="it-IT" dirty="0" err="1"/>
              <a:t>Average</a:t>
            </a:r>
            <a:r>
              <a:rPr lang="it-IT" dirty="0"/>
              <a:t> grade over the </a:t>
            </a:r>
            <a:r>
              <a:rPr lang="it-IT" dirty="0" err="1"/>
              <a:t>flipped</a:t>
            </a:r>
            <a:r>
              <a:rPr lang="it-IT" dirty="0"/>
              <a:t> </a:t>
            </a:r>
            <a:r>
              <a:rPr lang="it-IT" dirty="0" err="1"/>
              <a:t>classes</a:t>
            </a:r>
            <a:r>
              <a:rPr lang="it-IT" dirty="0"/>
              <a:t> (</a:t>
            </a:r>
            <a:r>
              <a:rPr lang="en-US" dirty="0"/>
              <a:t>published with the assessment of the 1</a:t>
            </a:r>
            <a:r>
              <a:rPr lang="en-US" baseline="30000" dirty="0"/>
              <a:t>st</a:t>
            </a:r>
            <a:r>
              <a:rPr lang="en-US" dirty="0"/>
              <a:t> exam call in June)</a:t>
            </a:r>
          </a:p>
          <a:p>
            <a:pPr lvl="1"/>
            <a:r>
              <a:rPr lang="it-IT" dirty="0" err="1"/>
              <a:t>Criteria</a:t>
            </a:r>
            <a:endParaRPr lang="it-IT" dirty="0"/>
          </a:p>
          <a:p>
            <a:pPr lvl="2"/>
            <a:r>
              <a:rPr lang="it-IT" sz="2100" dirty="0" err="1"/>
              <a:t>Capability</a:t>
            </a:r>
            <a:r>
              <a:rPr lang="it-IT" sz="2100" dirty="0"/>
              <a:t> to </a:t>
            </a:r>
            <a:r>
              <a:rPr lang="it-IT" sz="2100" dirty="0" err="1"/>
              <a:t>apply</a:t>
            </a:r>
            <a:r>
              <a:rPr lang="it-IT" sz="2100" dirty="0"/>
              <a:t> BIE </a:t>
            </a:r>
            <a:r>
              <a:rPr lang="it-IT" sz="2100" dirty="0" err="1"/>
              <a:t>instruments</a:t>
            </a:r>
            <a:endParaRPr lang="it-IT" sz="2100" dirty="0"/>
          </a:p>
          <a:p>
            <a:pPr lvl="2"/>
            <a:r>
              <a:rPr lang="it-IT" sz="2100" dirty="0" err="1"/>
              <a:t>Interaction</a:t>
            </a:r>
            <a:r>
              <a:rPr lang="it-IT" sz="2100" dirty="0"/>
              <a:t> in </a:t>
            </a:r>
            <a:r>
              <a:rPr lang="it-IT" sz="2100" dirty="0" err="1"/>
              <a:t>class</a:t>
            </a:r>
            <a:endParaRPr lang="it-IT" sz="2100" dirty="0"/>
          </a:p>
          <a:p>
            <a:pPr lvl="2"/>
            <a:r>
              <a:rPr lang="it-IT" sz="2100" dirty="0" err="1"/>
              <a:t>Originality</a:t>
            </a:r>
            <a:endParaRPr lang="it-IT" sz="2100" dirty="0"/>
          </a:p>
          <a:p>
            <a:pPr lvl="2"/>
            <a:r>
              <a:rPr lang="it-IT" sz="2100" dirty="0"/>
              <a:t>[Note </a:t>
            </a:r>
            <a:r>
              <a:rPr lang="it-IT" sz="2100" dirty="0" err="1"/>
              <a:t>also</a:t>
            </a:r>
            <a:r>
              <a:rPr lang="it-IT" sz="2100" dirty="0"/>
              <a:t> that </a:t>
            </a:r>
            <a:r>
              <a:rPr lang="it-IT" sz="2100" dirty="0" err="1"/>
              <a:t>diversity</a:t>
            </a:r>
            <a:r>
              <a:rPr lang="it-IT" sz="2100" dirty="0"/>
              <a:t> of the team (Country, Gender) </a:t>
            </a:r>
            <a:r>
              <a:rPr lang="it-IT" sz="2100" dirty="0" err="1"/>
              <a:t>will</a:t>
            </a:r>
            <a:r>
              <a:rPr lang="it-IT" sz="2100" dirty="0"/>
              <a:t> be </a:t>
            </a:r>
            <a:r>
              <a:rPr lang="it-IT" sz="2100" dirty="0" err="1"/>
              <a:t>appreciated</a:t>
            </a:r>
            <a:r>
              <a:rPr lang="it-IT" sz="2100" dirty="0"/>
              <a:t>]</a:t>
            </a:r>
          </a:p>
          <a:p>
            <a:pPr lvl="2"/>
            <a:endParaRPr lang="it-IT" sz="2100" dirty="0"/>
          </a:p>
          <a:p>
            <a:pPr>
              <a:buNone/>
            </a:pPr>
            <a:r>
              <a:rPr lang="en-US" sz="1900" b="1" dirty="0">
                <a:solidFill>
                  <a:srgbClr val="FF0000"/>
                </a:solidFill>
              </a:rPr>
              <a:t>(Likely) Case studies on: </a:t>
            </a:r>
            <a:r>
              <a:rPr lang="en-US" sz="2400" dirty="0"/>
              <a:t>Oligopolistic Markets, Firm Growth, </a:t>
            </a:r>
            <a:r>
              <a:rPr lang="en-US" sz="2400" dirty="0" smtClean="0"/>
              <a:t>Innovation, Antitrust</a:t>
            </a:r>
          </a:p>
          <a:p>
            <a:pPr>
              <a:buNone/>
            </a:pPr>
            <a:endParaRPr lang="en-US" sz="2400" dirty="0"/>
          </a:p>
          <a:p>
            <a:pPr>
              <a:buNone/>
            </a:pPr>
            <a:r>
              <a:rPr lang="it-IT" sz="2400" b="1" dirty="0" err="1">
                <a:solidFill>
                  <a:srgbClr val="FF0000"/>
                </a:solidFill>
              </a:rPr>
              <a:t>Remember</a:t>
            </a:r>
            <a:r>
              <a:rPr lang="it-IT" sz="2400" b="1" dirty="0">
                <a:solidFill>
                  <a:srgbClr val="FF0000"/>
                </a:solidFill>
              </a:rPr>
              <a:t>:</a:t>
            </a:r>
            <a:endParaRPr lang="it-IT" sz="2100" dirty="0"/>
          </a:p>
          <a:p>
            <a:pPr lvl="2"/>
            <a:endParaRPr lang="it-IT" sz="2100" dirty="0"/>
          </a:p>
        </p:txBody>
      </p:sp>
      <p:sp>
        <p:nvSpPr>
          <p:cNvPr id="4" name="CasellaDiTesto 3"/>
          <p:cNvSpPr txBox="1"/>
          <p:nvPr/>
        </p:nvSpPr>
        <p:spPr>
          <a:xfrm>
            <a:off x="152400" y="5486400"/>
            <a:ext cx="8991600" cy="1077218"/>
          </a:xfrm>
          <a:prstGeom prst="rect">
            <a:avLst/>
          </a:prstGeom>
          <a:noFill/>
        </p:spPr>
        <p:txBody>
          <a:bodyPr wrap="square" rtlCol="0">
            <a:spAutoFit/>
          </a:bodyPr>
          <a:lstStyle/>
          <a:p>
            <a:r>
              <a:rPr lang="en-US" u="sng" dirty="0"/>
              <a:t>Flipped class mark has a validity of 1 academic year. Flipped classes can be taken only by students who did not take them in previous academic years. </a:t>
            </a:r>
            <a:r>
              <a:rPr lang="en-US" b="0" dirty="0"/>
              <a:t>[Those few students who have taken FCs last years should send an email to Prof. Luca Grilli, in the above reported time-frame (March </a:t>
            </a:r>
            <a:r>
              <a:rPr lang="en-US" b="0" dirty="0" smtClean="0"/>
              <a:t>4-13), </a:t>
            </a:r>
            <a:r>
              <a:rPr lang="en-US" b="0" dirty="0"/>
              <a:t>informing about their status, without taking part to any team formation activity].</a:t>
            </a:r>
          </a:p>
        </p:txBody>
      </p:sp>
    </p:spTree>
    <p:extLst>
      <p:ext uri="{BB962C8B-B14F-4D97-AF65-F5344CB8AC3E}">
        <p14:creationId xmlns:p14="http://schemas.microsoft.com/office/powerpoint/2010/main" val="39528734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719138" y="25689"/>
            <a:ext cx="5943600" cy="838200"/>
          </a:xfrm>
        </p:spPr>
        <p:txBody>
          <a:bodyPr/>
          <a:lstStyle/>
          <a:p>
            <a:r>
              <a:rPr lang="en-US" altLang="it-IT" dirty="0"/>
              <a:t>Prerequisites and Mandatory courses</a:t>
            </a:r>
            <a:endParaRPr lang="it-IT" dirty="0"/>
          </a:p>
        </p:txBody>
      </p:sp>
      <p:sp>
        <p:nvSpPr>
          <p:cNvPr id="3" name="Segnaposto contenuto 2"/>
          <p:cNvSpPr>
            <a:spLocks noGrp="1"/>
          </p:cNvSpPr>
          <p:nvPr>
            <p:ph idx="1"/>
          </p:nvPr>
        </p:nvSpPr>
        <p:spPr>
          <a:xfrm>
            <a:off x="-76200" y="1295400"/>
            <a:ext cx="9067800" cy="4537075"/>
          </a:xfrm>
        </p:spPr>
        <p:txBody>
          <a:bodyPr/>
          <a:lstStyle/>
          <a:p>
            <a:r>
              <a:rPr lang="en-US" dirty="0"/>
              <a:t>If you received the </a:t>
            </a:r>
            <a:r>
              <a:rPr lang="en-US" b="1" dirty="0">
                <a:solidFill>
                  <a:srgbClr val="FF0000"/>
                </a:solidFill>
              </a:rPr>
              <a:t>MOOC of “Economics” as a compulsory commitment</a:t>
            </a:r>
            <a:r>
              <a:rPr lang="en-US" dirty="0"/>
              <a:t> by the Admission Committee during the Admission process</a:t>
            </a:r>
          </a:p>
          <a:p>
            <a:pPr lvl="1"/>
            <a:r>
              <a:rPr lang="en-US" dirty="0"/>
              <a:t>You are required to complete it by the deadline set by our Teaching offices in order to be allowed to participate to June / July calls. </a:t>
            </a:r>
            <a:endParaRPr lang="en-GB" dirty="0"/>
          </a:p>
          <a:p>
            <a:pPr lvl="1"/>
            <a:r>
              <a:rPr lang="en-GB" dirty="0"/>
              <a:t>Operative instructions:</a:t>
            </a:r>
          </a:p>
          <a:p>
            <a:pPr lvl="2"/>
            <a:r>
              <a:rPr lang="en-GB" sz="2000" dirty="0"/>
              <a:t>Please, enrol to the MOOC using your </a:t>
            </a:r>
            <a:r>
              <a:rPr lang="en-GB" sz="2000" b="1" dirty="0">
                <a:solidFill>
                  <a:srgbClr val="FF0000"/>
                </a:solidFill>
              </a:rPr>
              <a:t>POLIMI personal code </a:t>
            </a:r>
            <a:r>
              <a:rPr lang="en-GB" sz="2000" dirty="0"/>
              <a:t>and save the </a:t>
            </a:r>
            <a:r>
              <a:rPr lang="en-GB" sz="2000" b="1" dirty="0">
                <a:solidFill>
                  <a:srgbClr val="FF0000"/>
                </a:solidFill>
              </a:rPr>
              <a:t>Certificate of Accomplishment </a:t>
            </a:r>
            <a:r>
              <a:rPr lang="en-GB" sz="2000" dirty="0"/>
              <a:t>after the completion of the course (you can be required by the programme office to provide it).</a:t>
            </a:r>
          </a:p>
          <a:p>
            <a:pPr lvl="2"/>
            <a:r>
              <a:rPr lang="en-GB" sz="2000" dirty="0"/>
              <a:t>Consider that the Certificate of Accomplishment reports the full name that you provided when you registered; before the end of the course check your name as it appears in the Full Name field, before the certificate is created. (Click the arrow by your username on the top right of the page and select Account. You will find the Full Name field in the next page)</a:t>
            </a:r>
          </a:p>
        </p:txBody>
      </p:sp>
    </p:spTree>
    <p:extLst>
      <p:ext uri="{BB962C8B-B14F-4D97-AF65-F5344CB8AC3E}">
        <p14:creationId xmlns:p14="http://schemas.microsoft.com/office/powerpoint/2010/main" val="975603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olo 1"/>
          <p:cNvSpPr>
            <a:spLocks noGrp="1"/>
          </p:cNvSpPr>
          <p:nvPr>
            <p:ph type="title"/>
          </p:nvPr>
        </p:nvSpPr>
        <p:spPr/>
        <p:txBody>
          <a:bodyPr/>
          <a:lstStyle/>
          <a:p>
            <a:r>
              <a:rPr lang="en-US" altLang="it-IT" dirty="0"/>
              <a:t>Prerequisites and </a:t>
            </a:r>
            <a:r>
              <a:rPr lang="en-GB" altLang="it-IT" dirty="0"/>
              <a:t>Recommendations</a:t>
            </a:r>
          </a:p>
        </p:txBody>
      </p:sp>
      <p:sp>
        <p:nvSpPr>
          <p:cNvPr id="29699" name="Segnaposto contenuto 2"/>
          <p:cNvSpPr>
            <a:spLocks noGrp="1"/>
          </p:cNvSpPr>
          <p:nvPr>
            <p:ph idx="1"/>
          </p:nvPr>
        </p:nvSpPr>
        <p:spPr>
          <a:xfrm>
            <a:off x="381000" y="1066800"/>
            <a:ext cx="8567738" cy="4953000"/>
          </a:xfrm>
        </p:spPr>
        <p:txBody>
          <a:bodyPr>
            <a:normAutofit fontScale="92500" lnSpcReduction="10000"/>
          </a:bodyPr>
          <a:lstStyle/>
          <a:p>
            <a:r>
              <a:rPr lang="en-US" b="1" dirty="0">
                <a:solidFill>
                  <a:srgbClr val="FF0000"/>
                </a:solidFill>
              </a:rPr>
              <a:t>Prerequisites of the course </a:t>
            </a:r>
            <a:r>
              <a:rPr lang="en-US" altLang="it-IT" b="1" dirty="0">
                <a:solidFill>
                  <a:srgbClr val="FF0000"/>
                </a:solidFill>
              </a:rPr>
              <a:t>= </a:t>
            </a:r>
            <a:r>
              <a:rPr lang="en-US" b="1" dirty="0">
                <a:solidFill>
                  <a:srgbClr val="FF0000"/>
                </a:solidFill>
              </a:rPr>
              <a:t>Microeconomics basics</a:t>
            </a:r>
            <a:endParaRPr lang="en-US" altLang="it-IT" b="1" dirty="0">
              <a:solidFill>
                <a:srgbClr val="FF0000"/>
              </a:solidFill>
            </a:endParaRPr>
          </a:p>
          <a:p>
            <a:pPr lvl="1"/>
            <a:endParaRPr lang="en-US" altLang="it-IT" dirty="0"/>
          </a:p>
          <a:p>
            <a:pPr lvl="1"/>
            <a:r>
              <a:rPr lang="en-US" altLang="it-IT" b="1" dirty="0">
                <a:solidFill>
                  <a:srgbClr val="FF0000"/>
                </a:solidFill>
              </a:rPr>
              <a:t>MOOC course of Economics</a:t>
            </a:r>
          </a:p>
          <a:p>
            <a:pPr lvl="2"/>
            <a:r>
              <a:rPr lang="en-US" altLang="it-IT" u="sng" dirty="0"/>
              <a:t>Rules</a:t>
            </a:r>
            <a:r>
              <a:rPr lang="en-US" altLang="it-IT" dirty="0"/>
              <a:t>: See the last slide </a:t>
            </a:r>
          </a:p>
          <a:p>
            <a:pPr lvl="2"/>
            <a:r>
              <a:rPr lang="en-US" altLang="it-IT" u="sng" dirty="0"/>
              <a:t>Warm advise of lecturers</a:t>
            </a:r>
            <a:r>
              <a:rPr lang="en-US" altLang="it-IT" dirty="0"/>
              <a:t>: If you have it as a compulsory commitment, </a:t>
            </a:r>
            <a:r>
              <a:rPr lang="en-US" dirty="0"/>
              <a:t>attend it in the first 1- 2 weeks of the course (at least the microeconomics part</a:t>
            </a:r>
            <a:r>
              <a:rPr lang="en-US" dirty="0" smtClean="0"/>
              <a:t>). </a:t>
            </a:r>
            <a:r>
              <a:rPr lang="en-US" u="sng" dirty="0" smtClean="0"/>
              <a:t>We don’t lecture in the first two Tuesdays also for this reason</a:t>
            </a:r>
            <a:r>
              <a:rPr lang="en-US" dirty="0" smtClean="0"/>
              <a:t>.</a:t>
            </a:r>
            <a:endParaRPr lang="en-US" dirty="0"/>
          </a:p>
          <a:p>
            <a:pPr lvl="2"/>
            <a:r>
              <a:rPr lang="en-US" dirty="0"/>
              <a:t>Dr. Rizzuni will act as tutor (for the microeconomics part) for a (limited) number of hours (on appointment), for those students who (eventually) would need some help. A calendar </a:t>
            </a:r>
            <a:r>
              <a:rPr lang="en-US" dirty="0" smtClean="0"/>
              <a:t>has been released</a:t>
            </a:r>
            <a:r>
              <a:rPr lang="en-US" dirty="0"/>
              <a:t>, for these meetings. </a:t>
            </a:r>
          </a:p>
          <a:p>
            <a:pPr lvl="2"/>
            <a:r>
              <a:rPr lang="en-US" dirty="0"/>
              <a:t>Everyone: Take it to review microeconomics</a:t>
            </a:r>
          </a:p>
          <a:p>
            <a:pPr lvl="1"/>
            <a:endParaRPr lang="en-US" altLang="it-IT" dirty="0"/>
          </a:p>
          <a:p>
            <a:pPr lvl="1"/>
            <a:r>
              <a:rPr lang="en-US" altLang="it-IT" dirty="0"/>
              <a:t>There will be few opportunities to brush up on these topics </a:t>
            </a:r>
          </a:p>
          <a:p>
            <a:pPr marL="914400" lvl="2" indent="0">
              <a:buNone/>
            </a:pPr>
            <a:endParaRPr lang="en-US" altLang="it-IT" dirty="0"/>
          </a:p>
          <a:p>
            <a:pPr lvl="1"/>
            <a:endParaRPr lang="en-GB" altLang="it-IT" dirty="0"/>
          </a:p>
        </p:txBody>
      </p:sp>
    </p:spTree>
    <p:extLst>
      <p:ext uri="{BB962C8B-B14F-4D97-AF65-F5344CB8AC3E}">
        <p14:creationId xmlns:p14="http://schemas.microsoft.com/office/powerpoint/2010/main" val="41779278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olo 1"/>
          <p:cNvSpPr>
            <a:spLocks noGrp="1"/>
          </p:cNvSpPr>
          <p:nvPr>
            <p:ph type="title"/>
          </p:nvPr>
        </p:nvSpPr>
        <p:spPr/>
        <p:txBody>
          <a:bodyPr/>
          <a:lstStyle/>
          <a:p>
            <a:r>
              <a:rPr lang="en-GB" altLang="it-IT" dirty="0"/>
              <a:t>The exam is written</a:t>
            </a:r>
          </a:p>
        </p:txBody>
      </p:sp>
      <p:sp>
        <p:nvSpPr>
          <p:cNvPr id="29699" name="Segnaposto contenuto 2"/>
          <p:cNvSpPr>
            <a:spLocks noGrp="1"/>
          </p:cNvSpPr>
          <p:nvPr>
            <p:ph idx="1"/>
          </p:nvPr>
        </p:nvSpPr>
        <p:spPr>
          <a:xfrm>
            <a:off x="0" y="886980"/>
            <a:ext cx="8915400" cy="4953000"/>
          </a:xfrm>
        </p:spPr>
        <p:txBody>
          <a:bodyPr>
            <a:normAutofit fontScale="85000" lnSpcReduction="20000"/>
          </a:bodyPr>
          <a:lstStyle/>
          <a:p>
            <a:pPr lvl="1" indent="0">
              <a:lnSpc>
                <a:spcPct val="120000"/>
              </a:lnSpc>
              <a:buNone/>
            </a:pPr>
            <a:r>
              <a:rPr lang="en-GB" altLang="it-IT" b="1" dirty="0">
                <a:solidFill>
                  <a:srgbClr val="FF0000"/>
                </a:solidFill>
              </a:rPr>
              <a:t>Written exam in presence (through MS Forms).</a:t>
            </a:r>
          </a:p>
          <a:p>
            <a:pPr lvl="1" indent="0">
              <a:lnSpc>
                <a:spcPct val="120000"/>
              </a:lnSpc>
              <a:buNone/>
            </a:pPr>
            <a:r>
              <a:rPr lang="en-GB" altLang="it-IT" b="1" dirty="0">
                <a:solidFill>
                  <a:srgbClr val="FF0000"/>
                </a:solidFill>
              </a:rPr>
              <a:t>Requirement: pc (with power autonomy)</a:t>
            </a:r>
          </a:p>
          <a:p>
            <a:pPr lvl="1" indent="0">
              <a:lnSpc>
                <a:spcPct val="120000"/>
              </a:lnSpc>
              <a:buNone/>
            </a:pPr>
            <a:r>
              <a:rPr lang="en-GB" altLang="it-IT" b="1" dirty="0">
                <a:solidFill>
                  <a:srgbClr val="FF0000"/>
                </a:solidFill>
              </a:rPr>
              <a:t> [duration: 90 minutes]</a:t>
            </a:r>
            <a:endParaRPr lang="en-US" b="1" dirty="0"/>
          </a:p>
          <a:p>
            <a:pPr marL="1200150" lvl="1" indent="-457200">
              <a:lnSpc>
                <a:spcPct val="120000"/>
              </a:lnSpc>
              <a:buFont typeface="+mj-lt"/>
              <a:buAutoNum type="arabicPeriod"/>
            </a:pPr>
            <a:r>
              <a:rPr lang="en-US" b="1" dirty="0"/>
              <a:t>Multiple-choice questions [c.a. 1/3]</a:t>
            </a:r>
          </a:p>
          <a:p>
            <a:pPr lvl="2">
              <a:lnSpc>
                <a:spcPct val="120000"/>
              </a:lnSpc>
            </a:pPr>
            <a:r>
              <a:rPr lang="en-US" dirty="0"/>
              <a:t>10 questions, 4 choices</a:t>
            </a:r>
          </a:p>
          <a:p>
            <a:pPr lvl="2">
              <a:lnSpc>
                <a:spcPct val="120000"/>
              </a:lnSpc>
            </a:pPr>
            <a:r>
              <a:rPr lang="en-US" dirty="0"/>
              <a:t>Only one is correct; 0 points </a:t>
            </a:r>
            <a:r>
              <a:rPr lang="en-US" dirty="0" smtClean="0"/>
              <a:t>for </a:t>
            </a:r>
            <a:r>
              <a:rPr lang="en-US" dirty="0"/>
              <a:t>no / wrong answers</a:t>
            </a:r>
          </a:p>
          <a:p>
            <a:pPr lvl="2">
              <a:lnSpc>
                <a:spcPct val="120000"/>
              </a:lnSpc>
            </a:pPr>
            <a:r>
              <a:rPr lang="en-US" dirty="0"/>
              <a:t>Threshold condition: In order to pass the exam, you typically need to answer correctly at least 5 questions out of 10 (otherwise the grade is “failed”, irrespective of other parts).</a:t>
            </a:r>
          </a:p>
          <a:p>
            <a:pPr marL="1200150" lvl="1" indent="-457200">
              <a:lnSpc>
                <a:spcPct val="120000"/>
              </a:lnSpc>
              <a:buFont typeface="+mj-lt"/>
              <a:buAutoNum type="arabicPeriod"/>
            </a:pPr>
            <a:r>
              <a:rPr lang="en-US" b="1" dirty="0"/>
              <a:t>Structured question [c.a. 1/3]</a:t>
            </a:r>
          </a:p>
          <a:p>
            <a:pPr lvl="2">
              <a:lnSpc>
                <a:spcPct val="120000"/>
              </a:lnSpc>
            </a:pPr>
            <a:r>
              <a:rPr lang="en-US" dirty="0"/>
              <a:t>A few questions on (analytical or conceptual) models and arguments/exercises presented in the </a:t>
            </a:r>
            <a:r>
              <a:rPr lang="en-US" dirty="0" smtClean="0"/>
              <a:t>course.</a:t>
            </a:r>
            <a:endParaRPr lang="en-US" dirty="0"/>
          </a:p>
          <a:p>
            <a:pPr marL="1200150" lvl="1" indent="-457200">
              <a:lnSpc>
                <a:spcPct val="120000"/>
              </a:lnSpc>
              <a:buFont typeface="+mj-lt"/>
              <a:buAutoNum type="arabicPeriod"/>
            </a:pPr>
            <a:r>
              <a:rPr lang="en-US" b="1" dirty="0"/>
              <a:t>General question and/or mini-case study to discuss [c.a. 1/3]</a:t>
            </a:r>
          </a:p>
          <a:p>
            <a:pPr lvl="2">
              <a:lnSpc>
                <a:spcPct val="120000"/>
              </a:lnSpc>
              <a:buFont typeface="+mj-lt"/>
              <a:buChar char="•"/>
            </a:pPr>
            <a:r>
              <a:rPr lang="en-GB" dirty="0"/>
              <a:t>An open question or a small case study to be discussed in the form of a very short essay.</a:t>
            </a:r>
            <a:endParaRPr lang="en-US" b="1" dirty="0"/>
          </a:p>
          <a:p>
            <a:pPr lvl="2">
              <a:lnSpc>
                <a:spcPct val="120000"/>
              </a:lnSpc>
            </a:pPr>
            <a:endParaRPr lang="en-US" dirty="0"/>
          </a:p>
          <a:p>
            <a:pPr lvl="2">
              <a:lnSpc>
                <a:spcPct val="120000"/>
              </a:lnSpc>
            </a:pPr>
            <a:endParaRPr lang="it-IT" altLang="it-IT" dirty="0"/>
          </a:p>
        </p:txBody>
      </p:sp>
    </p:spTree>
    <p:extLst>
      <p:ext uri="{BB962C8B-B14F-4D97-AF65-F5344CB8AC3E}">
        <p14:creationId xmlns:p14="http://schemas.microsoft.com/office/powerpoint/2010/main" val="3599224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altLang="it-IT" dirty="0"/>
              <a:t>The exam </a:t>
            </a:r>
            <a:endParaRPr lang="it-IT" dirty="0"/>
          </a:p>
        </p:txBody>
      </p:sp>
      <p:sp>
        <p:nvSpPr>
          <p:cNvPr id="3" name="Segnaposto contenuto 2"/>
          <p:cNvSpPr>
            <a:spLocks noGrp="1"/>
          </p:cNvSpPr>
          <p:nvPr>
            <p:ph idx="1"/>
          </p:nvPr>
        </p:nvSpPr>
        <p:spPr>
          <a:xfrm>
            <a:off x="304800" y="1066800"/>
            <a:ext cx="8643938" cy="4953000"/>
          </a:xfrm>
        </p:spPr>
        <p:txBody>
          <a:bodyPr>
            <a:normAutofit fontScale="92500"/>
          </a:bodyPr>
          <a:lstStyle/>
          <a:p>
            <a:r>
              <a:rPr lang="en-US" dirty="0"/>
              <a:t>A detailed document on the exam rules will be published on the </a:t>
            </a:r>
            <a:r>
              <a:rPr lang="en-US" dirty="0" err="1"/>
              <a:t>WeBeep</a:t>
            </a:r>
            <a:r>
              <a:rPr lang="en-US" dirty="0"/>
              <a:t> website of the course in due course (and at the end of the course more operative info will follow)</a:t>
            </a:r>
            <a:endParaRPr lang="en-US" altLang="it-IT" dirty="0"/>
          </a:p>
          <a:p>
            <a:r>
              <a:rPr lang="en-US" altLang="it-IT" b="1" dirty="0" err="1">
                <a:solidFill>
                  <a:srgbClr val="FF0000"/>
                </a:solidFill>
              </a:rPr>
              <a:t>WebPoliself</a:t>
            </a:r>
            <a:r>
              <a:rPr lang="en-US" altLang="it-IT" b="1" dirty="0">
                <a:solidFill>
                  <a:srgbClr val="FF0000"/>
                </a:solidFill>
              </a:rPr>
              <a:t> registration </a:t>
            </a:r>
            <a:r>
              <a:rPr lang="en-US" altLang="it-IT" dirty="0"/>
              <a:t>is necessary to sit for any exam!</a:t>
            </a:r>
          </a:p>
          <a:p>
            <a:r>
              <a:rPr lang="en-US" altLang="it-IT" dirty="0"/>
              <a:t>The exam assessment is either Failed or Passed</a:t>
            </a:r>
          </a:p>
          <a:p>
            <a:pPr lvl="1"/>
            <a:r>
              <a:rPr lang="en-US" altLang="it-IT" dirty="0"/>
              <a:t>“Passed” marks on a 18 - 30 cum laude scale</a:t>
            </a:r>
          </a:p>
          <a:p>
            <a:pPr lvl="1"/>
            <a:r>
              <a:rPr lang="en-US" altLang="it-IT" dirty="0"/>
              <a:t>Max 2 (3) additional points through flipped classes  </a:t>
            </a:r>
          </a:p>
          <a:p>
            <a:pPr>
              <a:lnSpc>
                <a:spcPct val="120000"/>
              </a:lnSpc>
            </a:pPr>
            <a:r>
              <a:rPr lang="en-US" dirty="0"/>
              <a:t>Exam policy (the usual ones)</a:t>
            </a:r>
          </a:p>
          <a:p>
            <a:pPr lvl="1">
              <a:lnSpc>
                <a:spcPct val="120000"/>
              </a:lnSpc>
            </a:pPr>
            <a:r>
              <a:rPr lang="en-US" dirty="0"/>
              <a:t>It is forbidden to browse notes, textbooks, slides, or Internet documents or to take pictures during the written exam. </a:t>
            </a:r>
          </a:p>
          <a:p>
            <a:pPr lvl="1">
              <a:lnSpc>
                <a:spcPct val="120000"/>
              </a:lnSpc>
            </a:pPr>
            <a:r>
              <a:rPr lang="en-US" dirty="0"/>
              <a:t>It is forbidden to communicate with fellow students and other individuals during the written exam, i.e. it is forbidden to cheat in any form </a:t>
            </a:r>
          </a:p>
          <a:p>
            <a:pPr lvl="1">
              <a:lnSpc>
                <a:spcPct val="120000"/>
              </a:lnSpc>
            </a:pPr>
            <a:r>
              <a:rPr lang="en-US" dirty="0"/>
              <a:t>Students caught to break the rules are «Rejected», i.e. they can’t take any more the exam during the current session of exam</a:t>
            </a:r>
          </a:p>
        </p:txBody>
      </p:sp>
    </p:spTree>
    <p:extLst>
      <p:ext uri="{BB962C8B-B14F-4D97-AF65-F5344CB8AC3E}">
        <p14:creationId xmlns:p14="http://schemas.microsoft.com/office/powerpoint/2010/main" val="34595080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a:t>Bibliography</a:t>
            </a:r>
            <a:endParaRPr lang="en-US" dirty="0"/>
          </a:p>
        </p:txBody>
      </p:sp>
      <p:sp>
        <p:nvSpPr>
          <p:cNvPr id="3" name="Segnaposto contenuto 2"/>
          <p:cNvSpPr>
            <a:spLocks noGrp="1"/>
          </p:cNvSpPr>
          <p:nvPr>
            <p:ph idx="1"/>
          </p:nvPr>
        </p:nvSpPr>
        <p:spPr>
          <a:xfrm>
            <a:off x="457200" y="1066800"/>
            <a:ext cx="8229600" cy="4953000"/>
          </a:xfrm>
        </p:spPr>
        <p:txBody>
          <a:bodyPr>
            <a:normAutofit fontScale="92500" lnSpcReduction="10000"/>
          </a:bodyPr>
          <a:lstStyle/>
          <a:p>
            <a:pPr marL="0" indent="0">
              <a:buNone/>
            </a:pPr>
            <a:r>
              <a:rPr lang="en-US" dirty="0"/>
              <a:t>Lecturers’ </a:t>
            </a:r>
            <a:r>
              <a:rPr lang="en-US" b="1" dirty="0">
                <a:solidFill>
                  <a:srgbClr val="FF0000"/>
                </a:solidFill>
              </a:rPr>
              <a:t>slides </a:t>
            </a:r>
          </a:p>
          <a:p>
            <a:pPr marL="457200" lvl="1" indent="0">
              <a:buNone/>
            </a:pPr>
            <a:endParaRPr lang="en-US" dirty="0"/>
          </a:p>
          <a:p>
            <a:pPr marL="0" indent="0">
              <a:buNone/>
            </a:pPr>
            <a:r>
              <a:rPr lang="en-US" b="1" dirty="0">
                <a:solidFill>
                  <a:srgbClr val="FF0000"/>
                </a:solidFill>
              </a:rPr>
              <a:t>Textbook</a:t>
            </a:r>
            <a:r>
              <a:rPr lang="en-US" dirty="0">
                <a:solidFill>
                  <a:srgbClr val="FF0000"/>
                </a:solidFill>
              </a:rPr>
              <a:t> </a:t>
            </a:r>
            <a:r>
              <a:rPr lang="en-US" dirty="0"/>
              <a:t>chapters </a:t>
            </a:r>
            <a:r>
              <a:rPr lang="en-US" dirty="0" smtClean="0"/>
              <a:t>from</a:t>
            </a:r>
            <a:endParaRPr lang="en-US" dirty="0"/>
          </a:p>
          <a:p>
            <a:pPr lvl="1"/>
            <a:r>
              <a:rPr lang="en-US" sz="2400" dirty="0"/>
              <a:t>Cabral, Introduction to Industrial Organization</a:t>
            </a:r>
          </a:p>
          <a:p>
            <a:pPr lvl="1"/>
            <a:r>
              <a:rPr lang="en-US" sz="2400" dirty="0"/>
              <a:t>Varian, Intermediate Microeconomics</a:t>
            </a:r>
          </a:p>
          <a:p>
            <a:pPr lvl="1"/>
            <a:r>
              <a:rPr lang="en-US" sz="2400" dirty="0" err="1" smtClean="0"/>
              <a:t>Besanko</a:t>
            </a:r>
            <a:r>
              <a:rPr lang="en-US" sz="2400" dirty="0"/>
              <a:t>, </a:t>
            </a:r>
            <a:r>
              <a:rPr lang="en-US" sz="2400" dirty="0" err="1"/>
              <a:t>Dranove</a:t>
            </a:r>
            <a:r>
              <a:rPr lang="en-US" sz="2400" dirty="0"/>
              <a:t>, </a:t>
            </a:r>
            <a:r>
              <a:rPr lang="en-US" sz="2400" dirty="0" err="1"/>
              <a:t>Shanley</a:t>
            </a:r>
            <a:r>
              <a:rPr lang="en-US" sz="2400" dirty="0"/>
              <a:t>, Schaefer, Economics of Strategy</a:t>
            </a:r>
          </a:p>
          <a:p>
            <a:pPr lvl="1"/>
            <a:r>
              <a:rPr lang="en-US" dirty="0" smtClean="0"/>
              <a:t>Additional </a:t>
            </a:r>
            <a:r>
              <a:rPr lang="en-US" dirty="0"/>
              <a:t>(potential) references </a:t>
            </a:r>
          </a:p>
          <a:p>
            <a:pPr lvl="2"/>
            <a:r>
              <a:rPr lang="en-US" sz="2000" dirty="0"/>
              <a:t>Shy, Industrial Organization </a:t>
            </a:r>
          </a:p>
          <a:p>
            <a:pPr lvl="2"/>
            <a:r>
              <a:rPr lang="en-US" sz="2000" dirty="0" err="1"/>
              <a:t>Milgrom</a:t>
            </a:r>
            <a:r>
              <a:rPr lang="en-US" sz="2000" dirty="0"/>
              <a:t> and Roberts, Economics, Organization and Management</a:t>
            </a:r>
          </a:p>
          <a:p>
            <a:pPr lvl="2"/>
            <a:r>
              <a:rPr lang="en-US" sz="2000" dirty="0"/>
              <a:t>Wilkinson, Managerial Economics</a:t>
            </a:r>
          </a:p>
          <a:p>
            <a:pPr lvl="2"/>
            <a:r>
              <a:rPr lang="en-US" sz="2100" dirty="0" err="1" smtClean="0"/>
              <a:t>Leiponen</a:t>
            </a:r>
            <a:r>
              <a:rPr lang="en-US" sz="2100" dirty="0" smtClean="0"/>
              <a:t>, Digital Innovation Strategy</a:t>
            </a:r>
          </a:p>
          <a:p>
            <a:pPr lvl="2"/>
            <a:r>
              <a:rPr lang="en-US" dirty="0" smtClean="0"/>
              <a:t>…</a:t>
            </a:r>
          </a:p>
          <a:p>
            <a:pPr lvl="1"/>
            <a:r>
              <a:rPr lang="en-US" b="1" dirty="0" smtClean="0">
                <a:solidFill>
                  <a:srgbClr val="FF0000"/>
                </a:solidFill>
              </a:rPr>
              <a:t>Articles</a:t>
            </a:r>
            <a:r>
              <a:rPr lang="en-US" dirty="0" smtClean="0">
                <a:solidFill>
                  <a:srgbClr val="FF0000"/>
                </a:solidFill>
              </a:rPr>
              <a:t> </a:t>
            </a:r>
            <a:r>
              <a:rPr lang="en-US" dirty="0"/>
              <a:t>papers or reports (see the Great Classics Section)</a:t>
            </a:r>
          </a:p>
        </p:txBody>
      </p:sp>
    </p:spTree>
    <p:extLst>
      <p:ext uri="{BB962C8B-B14F-4D97-AF65-F5344CB8AC3E}">
        <p14:creationId xmlns:p14="http://schemas.microsoft.com/office/powerpoint/2010/main" val="20965148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719138" y="25688"/>
            <a:ext cx="5943600" cy="838200"/>
          </a:xfrm>
        </p:spPr>
        <p:txBody>
          <a:bodyPr/>
          <a:lstStyle/>
          <a:p>
            <a:r>
              <a:rPr lang="en-US" dirty="0" smtClean="0"/>
              <a:t>Final message(s) [for today]</a:t>
            </a:r>
            <a:endParaRPr lang="en-US" dirty="0"/>
          </a:p>
        </p:txBody>
      </p:sp>
      <p:sp>
        <p:nvSpPr>
          <p:cNvPr id="4" name="Segnaposto numero diapositiva 3"/>
          <p:cNvSpPr>
            <a:spLocks noGrp="1"/>
          </p:cNvSpPr>
          <p:nvPr>
            <p:ph type="sldNum" sz="quarter" idx="10"/>
          </p:nvPr>
        </p:nvSpPr>
        <p:spPr/>
        <p:txBody>
          <a:bodyPr/>
          <a:lstStyle/>
          <a:p>
            <a:pPr>
              <a:defRPr/>
            </a:pPr>
            <a:fld id="{A013E5DB-3771-4158-9A30-68F590885968}" type="slidenum">
              <a:rPr lang="it-IT" smtClean="0"/>
              <a:pPr>
                <a:defRPr/>
              </a:pPr>
              <a:t>18</a:t>
            </a:fld>
            <a:endParaRPr lang="it-IT"/>
          </a:p>
        </p:txBody>
      </p:sp>
      <p:sp>
        <p:nvSpPr>
          <p:cNvPr id="5" name="Segnaposto contenuto 4"/>
          <p:cNvSpPr>
            <a:spLocks noGrp="1"/>
          </p:cNvSpPr>
          <p:nvPr>
            <p:ph idx="1"/>
          </p:nvPr>
        </p:nvSpPr>
        <p:spPr>
          <a:xfrm>
            <a:off x="20782" y="850321"/>
            <a:ext cx="9123218" cy="4953000"/>
          </a:xfrm>
        </p:spPr>
        <p:txBody>
          <a:bodyPr/>
          <a:lstStyle/>
          <a:p>
            <a:pPr marL="0" indent="0">
              <a:buNone/>
            </a:pPr>
            <a:endParaRPr lang="en-US" sz="2400" dirty="0" smtClean="0"/>
          </a:p>
          <a:p>
            <a:pPr marL="0" indent="0">
              <a:buNone/>
            </a:pPr>
            <a:endParaRPr lang="en-US" sz="2400" dirty="0"/>
          </a:p>
          <a:p>
            <a:pPr marL="0" indent="0">
              <a:buNone/>
            </a:pPr>
            <a:r>
              <a:rPr lang="en-US" sz="2400" dirty="0" smtClean="0"/>
              <a:t>Being </a:t>
            </a:r>
            <a:r>
              <a:rPr lang="en-US" sz="2400" dirty="0"/>
              <a:t>a (very) large class, interaction possibilities are necessarily </a:t>
            </a:r>
            <a:r>
              <a:rPr lang="en-US" sz="2400" dirty="0" smtClean="0"/>
              <a:t>limited. </a:t>
            </a:r>
            <a:r>
              <a:rPr lang="en-US" sz="2400" dirty="0"/>
              <a:t>Needless </a:t>
            </a:r>
            <a:r>
              <a:rPr lang="en-US" sz="2400" dirty="0" smtClean="0"/>
              <a:t>to say, we will make our best to be always available, but please think twice before posing questions (off-class by emails), especially if you have a feeling that the answer is not out of reach for you (reflecting more time on the issue).</a:t>
            </a:r>
          </a:p>
          <a:p>
            <a:pPr marL="0" indent="0">
              <a:buNone/>
            </a:pPr>
            <a:endParaRPr lang="en-US" sz="2400" dirty="0" smtClean="0"/>
          </a:p>
          <a:p>
            <a:pPr marL="0" indent="0">
              <a:buNone/>
            </a:pPr>
            <a:r>
              <a:rPr lang="en-US" sz="2400" b="1" dirty="0" smtClean="0"/>
              <a:t>That said:</a:t>
            </a:r>
          </a:p>
          <a:p>
            <a:pPr marL="0" indent="0">
              <a:buNone/>
            </a:pPr>
            <a:r>
              <a:rPr lang="en-US" sz="2400" b="1" dirty="0" smtClean="0"/>
              <a:t>We all (on both sides) have to be “patient”. We will try not to overload you. We are confident that you will have a nice learning experience.</a:t>
            </a:r>
          </a:p>
          <a:p>
            <a:endParaRPr lang="en-US" dirty="0"/>
          </a:p>
          <a:p>
            <a:endParaRPr lang="en-US" dirty="0"/>
          </a:p>
        </p:txBody>
      </p:sp>
    </p:spTree>
    <p:extLst>
      <p:ext uri="{BB962C8B-B14F-4D97-AF65-F5344CB8AC3E}">
        <p14:creationId xmlns:p14="http://schemas.microsoft.com/office/powerpoint/2010/main" val="13469336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Next class</a:t>
            </a:r>
          </a:p>
        </p:txBody>
      </p:sp>
      <p:sp>
        <p:nvSpPr>
          <p:cNvPr id="3" name="Segnaposto contenuto 2"/>
          <p:cNvSpPr>
            <a:spLocks noGrp="1"/>
          </p:cNvSpPr>
          <p:nvPr>
            <p:ph idx="1"/>
          </p:nvPr>
        </p:nvSpPr>
        <p:spPr>
          <a:xfrm>
            <a:off x="0" y="1828800"/>
            <a:ext cx="9220200" cy="4953000"/>
          </a:xfrm>
        </p:spPr>
        <p:txBody>
          <a:bodyPr/>
          <a:lstStyle/>
          <a:p>
            <a:pPr marL="0" indent="0" algn="ctr">
              <a:buNone/>
            </a:pPr>
            <a:r>
              <a:rPr lang="en-US" sz="5800" dirty="0"/>
              <a:t>next class is:</a:t>
            </a:r>
          </a:p>
          <a:p>
            <a:pPr marL="0" indent="0" algn="ctr">
              <a:buNone/>
            </a:pPr>
            <a:r>
              <a:rPr lang="en-US" sz="5800" dirty="0"/>
              <a:t> Thursday at 10.15(30)</a:t>
            </a:r>
          </a:p>
          <a:p>
            <a:pPr marL="0" indent="0" algn="ctr">
              <a:buNone/>
            </a:pPr>
            <a:endParaRPr lang="en-US" sz="5800" dirty="0"/>
          </a:p>
        </p:txBody>
      </p:sp>
      <p:sp>
        <p:nvSpPr>
          <p:cNvPr id="4" name="Segnaposto numero diapositiva 3"/>
          <p:cNvSpPr>
            <a:spLocks noGrp="1"/>
          </p:cNvSpPr>
          <p:nvPr>
            <p:ph type="sldNum" sz="quarter" idx="10"/>
          </p:nvPr>
        </p:nvSpPr>
        <p:spPr/>
        <p:txBody>
          <a:bodyPr/>
          <a:lstStyle/>
          <a:p>
            <a:pPr>
              <a:defRPr/>
            </a:pPr>
            <a:fld id="{A013E5DB-3771-4158-9A30-68F590885968}" type="slidenum">
              <a:rPr lang="it-IT" smtClean="0"/>
              <a:pPr>
                <a:defRPr/>
              </a:pPr>
              <a:t>19</a:t>
            </a:fld>
            <a:endParaRPr lang="it-IT"/>
          </a:p>
        </p:txBody>
      </p:sp>
    </p:spTree>
    <p:extLst>
      <p:ext uri="{BB962C8B-B14F-4D97-AF65-F5344CB8AC3E}">
        <p14:creationId xmlns:p14="http://schemas.microsoft.com/office/powerpoint/2010/main" val="497719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olo 1"/>
          <p:cNvSpPr>
            <a:spLocks noGrp="1"/>
          </p:cNvSpPr>
          <p:nvPr>
            <p:ph type="title"/>
          </p:nvPr>
        </p:nvSpPr>
        <p:spPr>
          <a:xfrm>
            <a:off x="684212" y="-1588"/>
            <a:ext cx="8154987" cy="838201"/>
          </a:xfrm>
        </p:spPr>
        <p:txBody>
          <a:bodyPr/>
          <a:lstStyle/>
          <a:p>
            <a:r>
              <a:rPr lang="en-GB" altLang="it-IT" dirty="0" smtClean="0"/>
              <a:t>Lecturers*:</a:t>
            </a:r>
            <a:r>
              <a:rPr lang="en-GB" altLang="it-IT" dirty="0"/>
              <a:t/>
            </a:r>
            <a:br>
              <a:rPr lang="en-GB" altLang="it-IT" dirty="0"/>
            </a:br>
            <a:r>
              <a:rPr lang="en-GB" altLang="it-IT" dirty="0"/>
              <a:t>Contact </a:t>
            </a:r>
            <a:r>
              <a:rPr lang="en-GB" altLang="it-IT" dirty="0" smtClean="0"/>
              <a:t>information</a:t>
            </a:r>
            <a:endParaRPr lang="en-GB" altLang="it-IT" sz="1200" dirty="0"/>
          </a:p>
        </p:txBody>
      </p:sp>
      <p:sp>
        <p:nvSpPr>
          <p:cNvPr id="4099" name="Segnaposto contenuto 2"/>
          <p:cNvSpPr>
            <a:spLocks noGrp="1"/>
          </p:cNvSpPr>
          <p:nvPr>
            <p:ph idx="1"/>
          </p:nvPr>
        </p:nvSpPr>
        <p:spPr>
          <a:xfrm>
            <a:off x="381000" y="1066800"/>
            <a:ext cx="8532813" cy="4953000"/>
          </a:xfrm>
        </p:spPr>
        <p:txBody>
          <a:bodyPr/>
          <a:lstStyle/>
          <a:p>
            <a:pPr>
              <a:spcBef>
                <a:spcPct val="0"/>
              </a:spcBef>
              <a:spcAft>
                <a:spcPts val="600"/>
              </a:spcAft>
              <a:buFontTx/>
              <a:buNone/>
              <a:defRPr/>
            </a:pPr>
            <a:r>
              <a:rPr lang="en-GB" altLang="it-IT" b="1" dirty="0">
                <a:solidFill>
                  <a:srgbClr val="002060"/>
                </a:solidFill>
              </a:rPr>
              <a:t>	Full Professor in BIE: Luca Grilli</a:t>
            </a:r>
            <a:endParaRPr lang="en-GB" altLang="it-IT" dirty="0">
              <a:solidFill>
                <a:srgbClr val="002060"/>
              </a:solidFill>
            </a:endParaRPr>
          </a:p>
          <a:p>
            <a:pPr>
              <a:spcBef>
                <a:spcPct val="0"/>
              </a:spcBef>
              <a:spcAft>
                <a:spcPts val="600"/>
              </a:spcAft>
              <a:defRPr/>
            </a:pPr>
            <a:r>
              <a:rPr lang="en-GB" altLang="it-IT" b="1" dirty="0">
                <a:solidFill>
                  <a:schemeClr val="tx2"/>
                </a:solidFill>
              </a:rPr>
              <a:t>E-mail</a:t>
            </a:r>
            <a:r>
              <a:rPr lang="en-GB" altLang="it-IT" dirty="0">
                <a:solidFill>
                  <a:schemeClr val="tx2"/>
                </a:solidFill>
              </a:rPr>
              <a:t>: </a:t>
            </a:r>
            <a:r>
              <a:rPr lang="en-GB" altLang="it-IT" dirty="0">
                <a:solidFill>
                  <a:schemeClr val="tx2"/>
                </a:solidFill>
                <a:hlinkClick r:id="rId3"/>
              </a:rPr>
              <a:t>luca.grilli@polimi.it</a:t>
            </a:r>
            <a:endParaRPr lang="en-GB" altLang="it-IT" dirty="0">
              <a:solidFill>
                <a:schemeClr val="tx2"/>
              </a:solidFill>
            </a:endParaRPr>
          </a:p>
          <a:p>
            <a:pPr>
              <a:spcBef>
                <a:spcPct val="0"/>
              </a:spcBef>
              <a:spcAft>
                <a:spcPts val="600"/>
              </a:spcAft>
              <a:defRPr/>
            </a:pPr>
            <a:r>
              <a:rPr lang="en-GB" altLang="it-IT" dirty="0"/>
              <a:t>[</a:t>
            </a:r>
            <a:r>
              <a:rPr lang="en-GB" altLang="it-IT" b="1" dirty="0"/>
              <a:t>Office</a:t>
            </a:r>
            <a:r>
              <a:rPr lang="en-GB" altLang="it-IT" dirty="0"/>
              <a:t>: Bovisa Campus, Department of Management, Economics, and Industrial Engineering, via Lambruschini 4/b, 20156, Milano (3</a:t>
            </a:r>
            <a:r>
              <a:rPr lang="en-GB" altLang="it-IT" baseline="30000" dirty="0"/>
              <a:t>rd</a:t>
            </a:r>
            <a:r>
              <a:rPr lang="en-GB" altLang="it-IT" dirty="0"/>
              <a:t> floor, office 3.01)]</a:t>
            </a:r>
          </a:p>
          <a:p>
            <a:pPr marL="0" indent="0">
              <a:spcBef>
                <a:spcPct val="0"/>
              </a:spcBef>
              <a:spcAft>
                <a:spcPts val="600"/>
              </a:spcAft>
              <a:buNone/>
              <a:defRPr/>
            </a:pPr>
            <a:endParaRPr lang="en-GB" altLang="it-IT" dirty="0"/>
          </a:p>
          <a:p>
            <a:pPr>
              <a:spcBef>
                <a:spcPct val="0"/>
              </a:spcBef>
              <a:spcAft>
                <a:spcPts val="600"/>
              </a:spcAft>
              <a:buFontTx/>
              <a:buNone/>
              <a:defRPr/>
            </a:pPr>
            <a:endParaRPr lang="en-GB" altLang="it-IT" dirty="0"/>
          </a:p>
          <a:p>
            <a:pPr>
              <a:spcBef>
                <a:spcPct val="0"/>
              </a:spcBef>
              <a:spcAft>
                <a:spcPts val="600"/>
              </a:spcAft>
              <a:buNone/>
              <a:defRPr/>
            </a:pPr>
            <a:endParaRPr lang="en-GB" altLang="it-IT" b="1" dirty="0">
              <a:solidFill>
                <a:srgbClr val="002060"/>
              </a:solidFill>
            </a:endParaRPr>
          </a:p>
          <a:p>
            <a:pPr>
              <a:spcBef>
                <a:spcPct val="0"/>
              </a:spcBef>
              <a:spcAft>
                <a:spcPts val="600"/>
              </a:spcAft>
              <a:buNone/>
              <a:defRPr/>
            </a:pPr>
            <a:endParaRPr lang="en-GB" altLang="it-IT" b="1" dirty="0">
              <a:solidFill>
                <a:srgbClr val="002060"/>
              </a:solidFill>
            </a:endParaRPr>
          </a:p>
          <a:p>
            <a:pPr>
              <a:spcBef>
                <a:spcPct val="0"/>
              </a:spcBef>
              <a:spcAft>
                <a:spcPts val="600"/>
              </a:spcAft>
              <a:buNone/>
              <a:defRPr/>
            </a:pPr>
            <a:endParaRPr lang="en-GB" altLang="it-IT" b="1" dirty="0">
              <a:solidFill>
                <a:srgbClr val="002060"/>
              </a:solidFill>
            </a:endParaRPr>
          </a:p>
          <a:p>
            <a:pPr>
              <a:spcBef>
                <a:spcPct val="0"/>
              </a:spcBef>
              <a:spcAft>
                <a:spcPts val="600"/>
              </a:spcAft>
              <a:buNone/>
              <a:defRPr/>
            </a:pPr>
            <a:r>
              <a:rPr lang="en-GB" altLang="it-IT" b="1" dirty="0">
                <a:solidFill>
                  <a:srgbClr val="002060"/>
                </a:solidFill>
              </a:rPr>
              <a:t>Assistant Professor: Mattia Pedota</a:t>
            </a:r>
          </a:p>
          <a:p>
            <a:pPr>
              <a:spcBef>
                <a:spcPct val="0"/>
              </a:spcBef>
              <a:spcAft>
                <a:spcPts val="600"/>
              </a:spcAft>
              <a:defRPr/>
            </a:pPr>
            <a:r>
              <a:rPr lang="en-GB" altLang="it-IT" b="1" dirty="0">
                <a:solidFill>
                  <a:schemeClr val="tx2"/>
                </a:solidFill>
              </a:rPr>
              <a:t>E-mail</a:t>
            </a:r>
            <a:r>
              <a:rPr lang="en-GB" altLang="it-IT" dirty="0">
                <a:solidFill>
                  <a:schemeClr val="tx2"/>
                </a:solidFill>
              </a:rPr>
              <a:t>: </a:t>
            </a:r>
            <a:r>
              <a:rPr lang="en-GB" altLang="it-IT" u="sng" dirty="0">
                <a:solidFill>
                  <a:schemeClr val="tx2"/>
                </a:solidFill>
              </a:rPr>
              <a:t>mattia.pedota@polimi.it</a:t>
            </a:r>
            <a:endParaRPr lang="it-IT" altLang="it-IT" u="sng" dirty="0">
              <a:solidFill>
                <a:schemeClr val="tx2"/>
              </a:solidFill>
            </a:endParaRPr>
          </a:p>
        </p:txBody>
      </p:sp>
      <p:sp>
        <p:nvSpPr>
          <p:cNvPr id="7172" name="Segnaposto numero diapositiva 3"/>
          <p:cNvSpPr>
            <a:spLocks noGrp="1"/>
          </p:cNvSpPr>
          <p:nvPr>
            <p:ph type="sldNum" sz="quarter" idx="10"/>
          </p:nvPr>
        </p:nvSpPr>
        <p:spPr>
          <a:xfrm>
            <a:off x="7907338" y="152400"/>
            <a:ext cx="1192212" cy="244475"/>
          </a:xfrm>
          <a:noFill/>
        </p:spPr>
        <p:txBody>
          <a:bodyPr/>
          <a:lstStyle/>
          <a:p>
            <a:fld id="{A15DA7E9-6E04-4E5C-AEC1-A7F92917B3B6}" type="slidenum">
              <a:rPr lang="it-IT" altLang="it-IT"/>
              <a:pPr/>
              <a:t>2</a:t>
            </a:fld>
            <a:endParaRPr lang="it-IT" altLang="it-IT"/>
          </a:p>
        </p:txBody>
      </p:sp>
      <p:pic>
        <p:nvPicPr>
          <p:cNvPr id="2" name="Immagine 1">
            <a:extLst>
              <a:ext uri="{FF2B5EF4-FFF2-40B4-BE49-F238E27FC236}">
                <a16:creationId xmlns:a16="http://schemas.microsoft.com/office/drawing/2014/main" id="{38EC80DC-345B-447F-DD23-5AB58717B571}"/>
              </a:ext>
            </a:extLst>
          </p:cNvPr>
          <p:cNvPicPr>
            <a:picLocks noChangeAspect="1"/>
          </p:cNvPicPr>
          <p:nvPr/>
        </p:nvPicPr>
        <p:blipFill>
          <a:blip r:embed="rId4"/>
          <a:stretch>
            <a:fillRect/>
          </a:stretch>
        </p:blipFill>
        <p:spPr>
          <a:xfrm>
            <a:off x="4800600" y="4549664"/>
            <a:ext cx="2191789" cy="1716089"/>
          </a:xfrm>
          <a:prstGeom prst="rect">
            <a:avLst/>
          </a:prstGeom>
        </p:spPr>
      </p:pic>
      <p:pic>
        <p:nvPicPr>
          <p:cNvPr id="4" name="Immagine 3"/>
          <p:cNvPicPr>
            <a:picLocks noChangeAspect="1"/>
          </p:cNvPicPr>
          <p:nvPr/>
        </p:nvPicPr>
        <p:blipFill>
          <a:blip r:embed="rId5"/>
          <a:stretch>
            <a:fillRect/>
          </a:stretch>
        </p:blipFill>
        <p:spPr>
          <a:xfrm>
            <a:off x="4800600" y="2614502"/>
            <a:ext cx="2191789" cy="1600200"/>
          </a:xfrm>
          <a:prstGeom prst="rect">
            <a:avLst/>
          </a:prstGeom>
        </p:spPr>
      </p:pic>
      <p:sp>
        <p:nvSpPr>
          <p:cNvPr id="3" name="Rettangolo 2"/>
          <p:cNvSpPr/>
          <p:nvPr/>
        </p:nvSpPr>
        <p:spPr>
          <a:xfrm>
            <a:off x="20782" y="6270371"/>
            <a:ext cx="4572000" cy="276999"/>
          </a:xfrm>
          <a:prstGeom prst="rect">
            <a:avLst/>
          </a:prstGeom>
        </p:spPr>
        <p:txBody>
          <a:bodyPr>
            <a:spAutoFit/>
          </a:bodyPr>
          <a:lstStyle/>
          <a:p>
            <a:r>
              <a:rPr lang="en-GB" altLang="it-IT" sz="1200" dirty="0" smtClean="0"/>
              <a:t>*Please </a:t>
            </a:r>
            <a:r>
              <a:rPr lang="en-GB" altLang="it-IT" sz="1200" dirty="0"/>
              <a:t>check that you are in the right BIE </a:t>
            </a:r>
            <a:r>
              <a:rPr lang="en-GB" altLang="it-IT" sz="1200" dirty="0" smtClean="0"/>
              <a:t>grouping</a:t>
            </a:r>
            <a:endParaRPr lang="en-US"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olo 1"/>
          <p:cNvSpPr>
            <a:spLocks noGrp="1"/>
          </p:cNvSpPr>
          <p:nvPr>
            <p:ph type="title"/>
          </p:nvPr>
        </p:nvSpPr>
        <p:spPr>
          <a:xfrm>
            <a:off x="684213" y="44450"/>
            <a:ext cx="5943600" cy="838200"/>
          </a:xfrm>
        </p:spPr>
        <p:txBody>
          <a:bodyPr/>
          <a:lstStyle/>
          <a:p>
            <a:r>
              <a:rPr lang="en-GB" altLang="it-IT" dirty="0"/>
              <a:t>Course material</a:t>
            </a:r>
          </a:p>
        </p:txBody>
      </p:sp>
      <p:sp>
        <p:nvSpPr>
          <p:cNvPr id="5123" name="Segnaposto contenuto 2"/>
          <p:cNvSpPr>
            <a:spLocks noGrp="1"/>
          </p:cNvSpPr>
          <p:nvPr>
            <p:ph idx="1"/>
          </p:nvPr>
        </p:nvSpPr>
        <p:spPr>
          <a:xfrm>
            <a:off x="18473" y="869373"/>
            <a:ext cx="8915400" cy="5638800"/>
          </a:xfrm>
        </p:spPr>
        <p:txBody>
          <a:bodyPr/>
          <a:lstStyle/>
          <a:p>
            <a:pPr>
              <a:spcBef>
                <a:spcPct val="0"/>
              </a:spcBef>
              <a:spcAft>
                <a:spcPts val="600"/>
              </a:spcAft>
              <a:defRPr/>
            </a:pPr>
            <a:r>
              <a:rPr lang="en-GB" altLang="it-IT" sz="3000" b="1" dirty="0"/>
              <a:t>Course materials </a:t>
            </a:r>
            <a:r>
              <a:rPr lang="en-GB" altLang="it-IT" sz="3000" dirty="0"/>
              <a:t>will be made available on the course </a:t>
            </a:r>
            <a:r>
              <a:rPr lang="en-GB" altLang="it-IT" sz="3000" b="1" dirty="0"/>
              <a:t>Web page on </a:t>
            </a:r>
            <a:r>
              <a:rPr lang="en-GB" altLang="it-IT" sz="3000" b="1" dirty="0" err="1"/>
              <a:t>WeBeep</a:t>
            </a:r>
            <a:endParaRPr lang="en-GB" altLang="it-IT" sz="3000" b="1" dirty="0"/>
          </a:p>
          <a:p>
            <a:pPr>
              <a:spcBef>
                <a:spcPct val="0"/>
              </a:spcBef>
              <a:spcAft>
                <a:spcPts val="600"/>
              </a:spcAft>
              <a:defRPr/>
            </a:pPr>
            <a:r>
              <a:rPr lang="en-GB" altLang="it-IT" sz="3000" b="1" dirty="0"/>
              <a:t>Any relevant info will be on </a:t>
            </a:r>
            <a:r>
              <a:rPr lang="en-GB" altLang="it-IT" sz="3000" b="1" dirty="0" err="1"/>
              <a:t>WeBeep</a:t>
            </a:r>
            <a:r>
              <a:rPr lang="en-GB" altLang="it-IT" sz="3000" b="1" dirty="0"/>
              <a:t> </a:t>
            </a:r>
          </a:p>
          <a:p>
            <a:pPr>
              <a:spcBef>
                <a:spcPct val="0"/>
              </a:spcBef>
              <a:spcAft>
                <a:spcPts val="600"/>
              </a:spcAft>
              <a:defRPr/>
            </a:pPr>
            <a:r>
              <a:rPr lang="en-GB" altLang="it-IT" sz="3000" b="1" dirty="0"/>
              <a:t>Any news will be communicated through </a:t>
            </a:r>
            <a:r>
              <a:rPr lang="en-GB" altLang="it-IT" sz="3000" b="1" dirty="0" err="1"/>
              <a:t>WeBeep</a:t>
            </a:r>
            <a:r>
              <a:rPr lang="en-GB" altLang="it-IT" sz="3000" b="1" dirty="0"/>
              <a:t> (</a:t>
            </a:r>
            <a:r>
              <a:rPr lang="en-GB" altLang="it-IT" sz="3000" b="1" dirty="0" smtClean="0"/>
              <a:t>2023-2024 </a:t>
            </a:r>
            <a:r>
              <a:rPr lang="en-GB" altLang="it-IT" sz="3000" b="1" dirty="0"/>
              <a:t>version)</a:t>
            </a:r>
          </a:p>
          <a:p>
            <a:pPr>
              <a:spcBef>
                <a:spcPct val="0"/>
              </a:spcBef>
              <a:spcAft>
                <a:spcPts val="600"/>
              </a:spcAft>
              <a:defRPr/>
            </a:pPr>
            <a:r>
              <a:rPr lang="en-GB" altLang="it-IT" sz="3000" dirty="0"/>
              <a:t>To successfully pass the </a:t>
            </a:r>
            <a:r>
              <a:rPr lang="en-GB" altLang="it-IT" sz="3000" dirty="0" smtClean="0"/>
              <a:t>exam </a:t>
            </a:r>
            <a:r>
              <a:rPr lang="en-GB" altLang="it-IT" sz="3000" dirty="0"/>
              <a:t>you </a:t>
            </a:r>
            <a:r>
              <a:rPr lang="en-GB" altLang="it-IT" sz="3000" dirty="0" smtClean="0"/>
              <a:t>only need slides &amp; notes (&amp; recorded lectures or videos). </a:t>
            </a:r>
          </a:p>
          <a:p>
            <a:pPr>
              <a:spcBef>
                <a:spcPct val="0"/>
              </a:spcBef>
              <a:spcAft>
                <a:spcPts val="600"/>
              </a:spcAft>
              <a:defRPr/>
            </a:pPr>
            <a:endParaRPr lang="en-GB" altLang="it-IT" sz="3000" dirty="0" smtClean="0"/>
          </a:p>
          <a:p>
            <a:pPr marL="0" indent="0" algn="ctr">
              <a:spcBef>
                <a:spcPct val="0"/>
              </a:spcBef>
              <a:spcAft>
                <a:spcPts val="600"/>
              </a:spcAft>
              <a:buNone/>
              <a:defRPr/>
            </a:pPr>
            <a:r>
              <a:rPr lang="en-GB" altLang="it-IT" sz="2800" dirty="0" smtClean="0"/>
              <a:t>At </a:t>
            </a:r>
            <a:r>
              <a:rPr lang="en-GB" altLang="it-IT" sz="2800" dirty="0"/>
              <a:t>the end of each lecture we will indicate bibliography and references for further reading, but please note that exams will only deal with something taught during classes and/or made available through </a:t>
            </a:r>
            <a:r>
              <a:rPr lang="en-GB" altLang="it-IT" sz="2800" dirty="0" err="1"/>
              <a:t>WeBeep</a:t>
            </a:r>
            <a:r>
              <a:rPr lang="en-GB" altLang="it-IT" sz="2800" dirty="0"/>
              <a:t>.</a:t>
            </a:r>
          </a:p>
          <a:p>
            <a:pPr marL="0" indent="0">
              <a:spcBef>
                <a:spcPct val="0"/>
              </a:spcBef>
              <a:spcAft>
                <a:spcPts val="600"/>
              </a:spcAft>
              <a:buNone/>
              <a:defRPr/>
            </a:pPr>
            <a:r>
              <a:rPr lang="en-GB" altLang="it-IT" sz="2600" dirty="0"/>
              <a:t>        </a:t>
            </a:r>
          </a:p>
          <a:p>
            <a:pPr>
              <a:spcBef>
                <a:spcPct val="0"/>
              </a:spcBef>
              <a:spcAft>
                <a:spcPts val="600"/>
              </a:spcAft>
              <a:defRPr/>
            </a:pPr>
            <a:endParaRPr lang="en-GB" altLang="it-IT" sz="3200" dirty="0"/>
          </a:p>
        </p:txBody>
      </p:sp>
      <p:sp>
        <p:nvSpPr>
          <p:cNvPr id="9220" name="Segnaposto numero diapositiva 3"/>
          <p:cNvSpPr>
            <a:spLocks noGrp="1"/>
          </p:cNvSpPr>
          <p:nvPr>
            <p:ph type="sldNum" sz="quarter" idx="10"/>
          </p:nvPr>
        </p:nvSpPr>
        <p:spPr>
          <a:xfrm>
            <a:off x="7907338" y="152400"/>
            <a:ext cx="1192212" cy="244475"/>
          </a:xfrm>
          <a:noFill/>
        </p:spPr>
        <p:txBody>
          <a:bodyPr/>
          <a:lstStyle/>
          <a:p>
            <a:fld id="{538F769A-CC48-4C11-92F6-A8FB6C17DD3D}" type="slidenum">
              <a:rPr lang="it-IT" altLang="it-IT"/>
              <a:pPr/>
              <a:t>3</a:t>
            </a:fld>
            <a:endParaRPr lang="it-IT" altLang="it-IT"/>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Scheduling</a:t>
            </a:r>
          </a:p>
        </p:txBody>
      </p:sp>
      <p:sp>
        <p:nvSpPr>
          <p:cNvPr id="3" name="Segnaposto contenuto 2"/>
          <p:cNvSpPr>
            <a:spLocks noGrp="1"/>
          </p:cNvSpPr>
          <p:nvPr>
            <p:ph idx="1"/>
          </p:nvPr>
        </p:nvSpPr>
        <p:spPr>
          <a:xfrm>
            <a:off x="76200" y="990600"/>
            <a:ext cx="9023350" cy="5437620"/>
          </a:xfrm>
        </p:spPr>
        <p:txBody>
          <a:bodyPr/>
          <a:lstStyle/>
          <a:p>
            <a:pPr>
              <a:buFontTx/>
              <a:buChar char="-"/>
            </a:pPr>
            <a:r>
              <a:rPr lang="en-US" sz="2200" dirty="0"/>
              <a:t>The (provisional) calendar of the course is already available (subject to potential changes). Lectures will be held on Tuesday (2hr), Thursday (3hr), Friday (3hr).</a:t>
            </a:r>
          </a:p>
          <a:p>
            <a:pPr>
              <a:buFontTx/>
              <a:buChar char="-"/>
            </a:pPr>
            <a:r>
              <a:rPr lang="en-US" sz="2200" dirty="0"/>
              <a:t>In the calendar we also indicate the modality (in-presence or virtual). Flipped classes will be held virtually.</a:t>
            </a:r>
          </a:p>
          <a:p>
            <a:pPr>
              <a:buFontTx/>
              <a:buChar char="-"/>
            </a:pPr>
            <a:r>
              <a:rPr lang="en-US" sz="2200" dirty="0"/>
              <a:t>Changes to the calendar and modality of lectures (in-presence or virtual) are always possible but we will do our best to communicate them well-in-advance.</a:t>
            </a:r>
          </a:p>
          <a:p>
            <a:pPr>
              <a:buFontTx/>
              <a:buChar char="-"/>
            </a:pPr>
            <a:r>
              <a:rPr lang="en-GB" sz="2200" dirty="0"/>
              <a:t>Generally, classes will be recorded and made available on </a:t>
            </a:r>
            <a:r>
              <a:rPr lang="en-GB" sz="2200" dirty="0" err="1"/>
              <a:t>WeBeep</a:t>
            </a:r>
            <a:r>
              <a:rPr lang="en-GB" sz="2200" dirty="0"/>
              <a:t>.</a:t>
            </a:r>
            <a:endParaRPr lang="en-GB" sz="2200" b="1" dirty="0"/>
          </a:p>
          <a:p>
            <a:pPr>
              <a:buFontTx/>
              <a:buChar char="-"/>
            </a:pPr>
            <a:r>
              <a:rPr lang="en-US" sz="2200" dirty="0"/>
              <a:t>But in accordance with School’s advice and recommendations, in-presence lectures will be taught exclusively for students who follow the lecture in-presence</a:t>
            </a:r>
            <a:r>
              <a:rPr lang="en-US" sz="2200" b="1" dirty="0"/>
              <a:t>, </a:t>
            </a:r>
            <a:r>
              <a:rPr lang="en-US" sz="2200" dirty="0"/>
              <a:t>e.g.</a:t>
            </a:r>
            <a:r>
              <a:rPr lang="en-US" sz="2200" b="1" dirty="0"/>
              <a:t> </a:t>
            </a:r>
            <a:r>
              <a:rPr lang="en-US" sz="2200" dirty="0"/>
              <a:t>students who follow from </a:t>
            </a:r>
            <a:r>
              <a:rPr lang="en-US" sz="2200" dirty="0" smtClean="0"/>
              <a:t>remote (i.e. streaming will be available) </a:t>
            </a:r>
            <a:r>
              <a:rPr lang="en-US" sz="2200" dirty="0"/>
              <a:t>can not intervene during </a:t>
            </a:r>
            <a:r>
              <a:rPr lang="en-US" sz="2200" dirty="0" smtClean="0"/>
              <a:t>lecture. </a:t>
            </a:r>
          </a:p>
          <a:p>
            <a:pPr>
              <a:buFontTx/>
              <a:buChar char="-"/>
            </a:pPr>
            <a:r>
              <a:rPr lang="en-US" sz="2200" dirty="0" smtClean="0"/>
              <a:t>Occasionally, a lecture can be substituted by a pre-recorded video.</a:t>
            </a:r>
            <a:endParaRPr lang="en-US" sz="2200" dirty="0"/>
          </a:p>
          <a:p>
            <a:pPr>
              <a:buFontTx/>
              <a:buChar char="-"/>
            </a:pPr>
            <a:endParaRPr lang="en-US" dirty="0"/>
          </a:p>
          <a:p>
            <a:pPr>
              <a:buFontTx/>
              <a:buChar char="-"/>
            </a:pPr>
            <a:endParaRPr lang="en-GB" sz="2400" dirty="0"/>
          </a:p>
          <a:p>
            <a:pPr>
              <a:buFontTx/>
              <a:buChar char="-"/>
            </a:pPr>
            <a:endParaRPr lang="en-US" sz="2400" dirty="0"/>
          </a:p>
          <a:p>
            <a:pPr marL="0" indent="0">
              <a:buNone/>
            </a:pPr>
            <a:endParaRPr lang="en-US" sz="2800" dirty="0"/>
          </a:p>
          <a:p>
            <a:pPr>
              <a:buFontTx/>
              <a:buChar char="-"/>
            </a:pPr>
            <a:endParaRPr lang="en-US" sz="2800" dirty="0"/>
          </a:p>
          <a:p>
            <a:pPr>
              <a:buFontTx/>
              <a:buChar char="-"/>
            </a:pPr>
            <a:endParaRPr lang="en-US" sz="2800" dirty="0"/>
          </a:p>
          <a:p>
            <a:pPr>
              <a:buFontTx/>
              <a:buChar char="-"/>
            </a:pPr>
            <a:endParaRPr lang="en-US" sz="2800" dirty="0"/>
          </a:p>
          <a:p>
            <a:pPr>
              <a:buFontTx/>
              <a:buChar char="-"/>
            </a:pPr>
            <a:endParaRPr lang="en-US" sz="2800" dirty="0"/>
          </a:p>
          <a:p>
            <a:pPr>
              <a:buFontTx/>
              <a:buChar char="-"/>
            </a:pPr>
            <a:endParaRPr lang="en-US" dirty="0"/>
          </a:p>
          <a:p>
            <a:pPr marL="0" indent="0">
              <a:buNone/>
            </a:pPr>
            <a:endParaRPr lang="en-US" dirty="0"/>
          </a:p>
          <a:p>
            <a:pPr marL="0" indent="0">
              <a:buNone/>
            </a:pPr>
            <a:endParaRPr lang="en-US" dirty="0"/>
          </a:p>
        </p:txBody>
      </p:sp>
      <p:sp>
        <p:nvSpPr>
          <p:cNvPr id="4" name="Segnaposto numero diapositiva 3"/>
          <p:cNvSpPr>
            <a:spLocks noGrp="1"/>
          </p:cNvSpPr>
          <p:nvPr>
            <p:ph type="sldNum" sz="quarter" idx="10"/>
          </p:nvPr>
        </p:nvSpPr>
        <p:spPr/>
        <p:txBody>
          <a:bodyPr/>
          <a:lstStyle/>
          <a:p>
            <a:pPr>
              <a:defRPr/>
            </a:pPr>
            <a:fld id="{A013E5DB-3771-4158-9A30-68F590885968}" type="slidenum">
              <a:rPr lang="it-IT" smtClean="0"/>
              <a:pPr>
                <a:defRPr/>
              </a:pPr>
              <a:t>4</a:t>
            </a:fld>
            <a:endParaRPr lang="it-IT"/>
          </a:p>
        </p:txBody>
      </p:sp>
    </p:spTree>
    <p:extLst>
      <p:ext uri="{BB962C8B-B14F-4D97-AF65-F5344CB8AC3E}">
        <p14:creationId xmlns:p14="http://schemas.microsoft.com/office/powerpoint/2010/main" val="80394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Scheduling</a:t>
            </a:r>
          </a:p>
        </p:txBody>
      </p:sp>
      <p:sp>
        <p:nvSpPr>
          <p:cNvPr id="4" name="Segnaposto numero diapositiva 3"/>
          <p:cNvSpPr>
            <a:spLocks noGrp="1"/>
          </p:cNvSpPr>
          <p:nvPr>
            <p:ph type="sldNum" sz="quarter" idx="10"/>
          </p:nvPr>
        </p:nvSpPr>
        <p:spPr/>
        <p:txBody>
          <a:bodyPr/>
          <a:lstStyle/>
          <a:p>
            <a:pPr>
              <a:defRPr/>
            </a:pPr>
            <a:fld id="{A013E5DB-3771-4158-9A30-68F590885968}" type="slidenum">
              <a:rPr lang="it-IT" smtClean="0"/>
              <a:pPr>
                <a:defRPr/>
              </a:pPr>
              <a:t>5</a:t>
            </a:fld>
            <a:endParaRPr lang="it-IT"/>
          </a:p>
        </p:txBody>
      </p:sp>
      <p:graphicFrame>
        <p:nvGraphicFramePr>
          <p:cNvPr id="9" name="Tabella 8"/>
          <p:cNvGraphicFramePr>
            <a:graphicFrameLocks noGrp="1"/>
          </p:cNvGraphicFramePr>
          <p:nvPr>
            <p:extLst>
              <p:ext uri="{D42A27DB-BD31-4B8C-83A1-F6EECF244321}">
                <p14:modId xmlns:p14="http://schemas.microsoft.com/office/powerpoint/2010/main" val="2585005058"/>
              </p:ext>
            </p:extLst>
          </p:nvPr>
        </p:nvGraphicFramePr>
        <p:xfrm>
          <a:off x="381000" y="1142999"/>
          <a:ext cx="8001000" cy="4419600"/>
        </p:xfrm>
        <a:graphic>
          <a:graphicData uri="http://schemas.openxmlformats.org/drawingml/2006/table">
            <a:tbl>
              <a:tblPr>
                <a:tableStyleId>{5C22544A-7EE6-4342-B048-85BDC9FD1C3A}</a:tableStyleId>
              </a:tblPr>
              <a:tblGrid>
                <a:gridCol w="1116419">
                  <a:extLst>
                    <a:ext uri="{9D8B030D-6E8A-4147-A177-3AD203B41FA5}">
                      <a16:colId xmlns:a16="http://schemas.microsoft.com/office/drawing/2014/main" val="3347950064"/>
                    </a:ext>
                  </a:extLst>
                </a:gridCol>
                <a:gridCol w="1587601">
                  <a:extLst>
                    <a:ext uri="{9D8B030D-6E8A-4147-A177-3AD203B41FA5}">
                      <a16:colId xmlns:a16="http://schemas.microsoft.com/office/drawing/2014/main" val="4114012802"/>
                    </a:ext>
                  </a:extLst>
                </a:gridCol>
                <a:gridCol w="1909901">
                  <a:extLst>
                    <a:ext uri="{9D8B030D-6E8A-4147-A177-3AD203B41FA5}">
                      <a16:colId xmlns:a16="http://schemas.microsoft.com/office/drawing/2014/main" val="3889845569"/>
                    </a:ext>
                  </a:extLst>
                </a:gridCol>
                <a:gridCol w="3387079">
                  <a:extLst>
                    <a:ext uri="{9D8B030D-6E8A-4147-A177-3AD203B41FA5}">
                      <a16:colId xmlns:a16="http://schemas.microsoft.com/office/drawing/2014/main" val="2256180085"/>
                    </a:ext>
                  </a:extLst>
                </a:gridCol>
              </a:tblGrid>
              <a:tr h="681587">
                <a:tc gridSpan="3">
                  <a:txBody>
                    <a:bodyPr/>
                    <a:lstStyle/>
                    <a:p>
                      <a:pPr algn="l" fontAlgn="b"/>
                      <a:r>
                        <a:rPr lang="en-GB" sz="2000" b="1" u="none" strike="noStrike" dirty="0">
                          <a:effectLst/>
                        </a:rPr>
                        <a:t>Business and Industrial Economics [G-O]</a:t>
                      </a:r>
                      <a:endParaRPr lang="en-GB" sz="2000" b="1" i="0" u="none" strike="noStrike" dirty="0">
                        <a:effectLst/>
                        <a:latin typeface="Arial" panose="020B0604020202020204" pitchFamily="34" charset="0"/>
                      </a:endParaRPr>
                    </a:p>
                  </a:txBody>
                  <a:tcPr marL="7198" marR="7198" marT="7198" marB="0" anchor="b"/>
                </a:tc>
                <a:tc hMerge="1">
                  <a:txBody>
                    <a:bodyPr/>
                    <a:lstStyle/>
                    <a:p>
                      <a:endParaRPr lang="en-US"/>
                    </a:p>
                  </a:txBody>
                  <a:tcPr/>
                </a:tc>
                <a:tc hMerge="1">
                  <a:txBody>
                    <a:bodyPr/>
                    <a:lstStyle/>
                    <a:p>
                      <a:endParaRPr lang="en-US"/>
                    </a:p>
                  </a:txBody>
                  <a:tcPr/>
                </a:tc>
                <a:tc>
                  <a:txBody>
                    <a:bodyPr/>
                    <a:lstStyle/>
                    <a:p>
                      <a:pPr algn="l" fontAlgn="b"/>
                      <a:endParaRPr lang="en-GB" sz="2000" b="0" i="0" u="none" strike="noStrike">
                        <a:effectLst/>
                        <a:latin typeface="Arial" panose="020B0604020202020204" pitchFamily="34" charset="0"/>
                      </a:endParaRPr>
                    </a:p>
                  </a:txBody>
                  <a:tcPr marL="7198" marR="7198" marT="7198" marB="0" anchor="b"/>
                </a:tc>
                <a:extLst>
                  <a:ext uri="{0D108BD9-81ED-4DB2-BD59-A6C34878D82A}">
                    <a16:rowId xmlns:a16="http://schemas.microsoft.com/office/drawing/2014/main" val="2095671778"/>
                  </a:ext>
                </a:extLst>
              </a:tr>
              <a:tr h="502371">
                <a:tc>
                  <a:txBody>
                    <a:bodyPr/>
                    <a:lstStyle/>
                    <a:p>
                      <a:pPr algn="l" fontAlgn="b"/>
                      <a:endParaRPr lang="en-GB" sz="2000" b="0" i="0" u="none" strike="noStrike" dirty="0">
                        <a:effectLst/>
                        <a:latin typeface="Arial" panose="020B0604020202020204" pitchFamily="34" charset="0"/>
                      </a:endParaRPr>
                    </a:p>
                  </a:txBody>
                  <a:tcPr marL="7198" marR="7198" marT="7198" marB="0" anchor="b"/>
                </a:tc>
                <a:tc>
                  <a:txBody>
                    <a:bodyPr/>
                    <a:lstStyle/>
                    <a:p>
                      <a:pPr algn="l" fontAlgn="b"/>
                      <a:endParaRPr lang="en-GB" sz="2000" b="0" i="0" u="none" strike="noStrike" dirty="0">
                        <a:effectLst/>
                        <a:latin typeface="Arial" panose="020B0604020202020204" pitchFamily="34" charset="0"/>
                      </a:endParaRPr>
                    </a:p>
                  </a:txBody>
                  <a:tcPr marL="7198" marR="7198" marT="7198" marB="0" anchor="b"/>
                </a:tc>
                <a:tc>
                  <a:txBody>
                    <a:bodyPr/>
                    <a:lstStyle/>
                    <a:p>
                      <a:pPr algn="l" fontAlgn="b"/>
                      <a:endParaRPr lang="en-GB" sz="2000" b="0" i="0" u="none" strike="noStrike" dirty="0">
                        <a:effectLst/>
                        <a:latin typeface="Arial" panose="020B0604020202020204" pitchFamily="34" charset="0"/>
                      </a:endParaRPr>
                    </a:p>
                  </a:txBody>
                  <a:tcPr marL="7198" marR="7198" marT="7198" marB="0" anchor="b"/>
                </a:tc>
                <a:tc>
                  <a:txBody>
                    <a:bodyPr/>
                    <a:lstStyle/>
                    <a:p>
                      <a:pPr algn="l" fontAlgn="b"/>
                      <a:endParaRPr lang="en-GB" sz="2000" b="0" i="0" u="none" strike="noStrike">
                        <a:effectLst/>
                        <a:latin typeface="Arial" panose="020B0604020202020204" pitchFamily="34" charset="0"/>
                      </a:endParaRPr>
                    </a:p>
                  </a:txBody>
                  <a:tcPr marL="7198" marR="7198" marT="7198" marB="0" anchor="b"/>
                </a:tc>
                <a:extLst>
                  <a:ext uri="{0D108BD9-81ED-4DB2-BD59-A6C34878D82A}">
                    <a16:rowId xmlns:a16="http://schemas.microsoft.com/office/drawing/2014/main" val="2096362289"/>
                  </a:ext>
                </a:extLst>
              </a:tr>
              <a:tr h="681587">
                <a:tc>
                  <a:txBody>
                    <a:bodyPr/>
                    <a:lstStyle/>
                    <a:p>
                      <a:pPr algn="l" fontAlgn="b"/>
                      <a:r>
                        <a:rPr lang="en-GB" sz="2000" u="none" strike="noStrike">
                          <a:effectLst/>
                        </a:rPr>
                        <a:t>Class: Days </a:t>
                      </a:r>
                      <a:endParaRPr lang="en-GB" sz="2000" b="1" i="0" u="none" strike="noStrike" dirty="0">
                        <a:effectLst/>
                        <a:latin typeface="Arial" panose="020B0604020202020204" pitchFamily="34" charset="0"/>
                      </a:endParaRPr>
                    </a:p>
                  </a:txBody>
                  <a:tcPr marL="7198" marR="7198" marT="7198" marB="0" anchor="b"/>
                </a:tc>
                <a:tc>
                  <a:txBody>
                    <a:bodyPr/>
                    <a:lstStyle/>
                    <a:p>
                      <a:pPr algn="l" fontAlgn="b"/>
                      <a:endParaRPr lang="en-GB" sz="2000" b="1" i="0" u="none" strike="noStrike" dirty="0">
                        <a:effectLst/>
                        <a:latin typeface="Arial" panose="020B0604020202020204" pitchFamily="34" charset="0"/>
                      </a:endParaRPr>
                    </a:p>
                  </a:txBody>
                  <a:tcPr marL="7198" marR="7198" marT="7198" marB="0" anchor="b"/>
                </a:tc>
                <a:tc>
                  <a:txBody>
                    <a:bodyPr/>
                    <a:lstStyle/>
                    <a:p>
                      <a:pPr algn="l" fontAlgn="b"/>
                      <a:endParaRPr lang="en-GB" sz="2000" b="1" i="0" u="none" strike="noStrike" dirty="0">
                        <a:effectLst/>
                        <a:latin typeface="Arial" panose="020B0604020202020204" pitchFamily="34" charset="0"/>
                      </a:endParaRPr>
                    </a:p>
                  </a:txBody>
                  <a:tcPr marL="7198" marR="7198" marT="7198" marB="0" anchor="b"/>
                </a:tc>
                <a:tc>
                  <a:txBody>
                    <a:bodyPr/>
                    <a:lstStyle/>
                    <a:p>
                      <a:pPr algn="l" fontAlgn="b"/>
                      <a:endParaRPr lang="en-GB" sz="2000" b="1" i="0" u="none" strike="noStrike" dirty="0">
                        <a:effectLst/>
                        <a:latin typeface="Arial" panose="020B0604020202020204" pitchFamily="34" charset="0"/>
                      </a:endParaRPr>
                    </a:p>
                  </a:txBody>
                  <a:tcPr marL="7198" marR="7198" marT="7198" marB="0" anchor="b"/>
                </a:tc>
                <a:extLst>
                  <a:ext uri="{0D108BD9-81ED-4DB2-BD59-A6C34878D82A}">
                    <a16:rowId xmlns:a16="http://schemas.microsoft.com/office/drawing/2014/main" val="2570143248"/>
                  </a:ext>
                </a:extLst>
              </a:tr>
              <a:tr h="681587">
                <a:tc>
                  <a:txBody>
                    <a:bodyPr/>
                    <a:lstStyle/>
                    <a:p>
                      <a:pPr algn="l" fontAlgn="b"/>
                      <a:endParaRPr lang="en-GB" sz="2000" b="0" i="0" u="none" strike="noStrike">
                        <a:effectLst/>
                        <a:latin typeface="Arial" panose="020B0604020202020204" pitchFamily="34" charset="0"/>
                      </a:endParaRPr>
                    </a:p>
                  </a:txBody>
                  <a:tcPr marL="7198" marR="7198" marT="7198" marB="0" anchor="b"/>
                </a:tc>
                <a:tc>
                  <a:txBody>
                    <a:bodyPr/>
                    <a:lstStyle/>
                    <a:p>
                      <a:pPr algn="l" fontAlgn="b"/>
                      <a:r>
                        <a:rPr lang="en-GB" sz="2000" b="1" i="0" u="none" strike="noStrike" dirty="0" smtClean="0">
                          <a:effectLst/>
                          <a:latin typeface="Arial" panose="020B0604020202020204" pitchFamily="34" charset="0"/>
                        </a:rPr>
                        <a:t>L07</a:t>
                      </a:r>
                      <a:endParaRPr lang="en-GB" sz="2000" b="1" i="0" u="none" strike="noStrike" dirty="0">
                        <a:effectLst/>
                        <a:latin typeface="Arial" panose="020B0604020202020204" pitchFamily="34" charset="0"/>
                      </a:endParaRPr>
                    </a:p>
                  </a:txBody>
                  <a:tcPr marL="7198" marR="7198" marT="7198" marB="0" anchor="b"/>
                </a:tc>
                <a:tc>
                  <a:txBody>
                    <a:bodyPr/>
                    <a:lstStyle/>
                    <a:p>
                      <a:pPr algn="l" fontAlgn="b"/>
                      <a:r>
                        <a:rPr lang="en-GB" sz="2000" u="none" strike="noStrike" dirty="0">
                          <a:effectLst/>
                        </a:rPr>
                        <a:t>Tuesday</a:t>
                      </a:r>
                      <a:endParaRPr lang="en-GB" sz="2000" b="1" i="0" u="none" strike="noStrike" dirty="0">
                        <a:effectLst/>
                        <a:latin typeface="Arial" panose="020B0604020202020204" pitchFamily="34" charset="0"/>
                      </a:endParaRPr>
                    </a:p>
                  </a:txBody>
                  <a:tcPr marL="7198" marR="7198" marT="7198" marB="0" anchor="b"/>
                </a:tc>
                <a:tc>
                  <a:txBody>
                    <a:bodyPr/>
                    <a:lstStyle/>
                    <a:p>
                      <a:pPr algn="l" fontAlgn="b"/>
                      <a:r>
                        <a:rPr lang="en-GB" sz="2000" u="none" strike="noStrike" dirty="0">
                          <a:effectLst/>
                        </a:rPr>
                        <a:t>08.15-10.15 (generally starts at 8.30)</a:t>
                      </a:r>
                      <a:endParaRPr lang="en-GB" sz="2000" b="1" i="0" u="none" strike="noStrike" dirty="0">
                        <a:effectLst/>
                        <a:latin typeface="Arial" panose="020B0604020202020204" pitchFamily="34" charset="0"/>
                      </a:endParaRPr>
                    </a:p>
                  </a:txBody>
                  <a:tcPr marL="7198" marR="7198" marT="7198" marB="0" anchor="b"/>
                </a:tc>
                <a:extLst>
                  <a:ext uri="{0D108BD9-81ED-4DB2-BD59-A6C34878D82A}">
                    <a16:rowId xmlns:a16="http://schemas.microsoft.com/office/drawing/2014/main" val="3571978856"/>
                  </a:ext>
                </a:extLst>
              </a:tr>
              <a:tr h="936234">
                <a:tc>
                  <a:txBody>
                    <a:bodyPr/>
                    <a:lstStyle/>
                    <a:p>
                      <a:pPr algn="l" fontAlgn="b"/>
                      <a:endParaRPr lang="en-GB" sz="2000" b="0" i="0" u="none" strike="noStrike">
                        <a:effectLst/>
                        <a:latin typeface="Arial" panose="020B0604020202020204" pitchFamily="34" charset="0"/>
                      </a:endParaRPr>
                    </a:p>
                  </a:txBody>
                  <a:tcPr marL="7198" marR="7198" marT="7198" marB="0" anchor="b"/>
                </a:tc>
                <a:tc>
                  <a:txBody>
                    <a:bodyPr/>
                    <a:lstStyle/>
                    <a:p>
                      <a:pPr algn="l" fontAlgn="b"/>
                      <a:r>
                        <a:rPr lang="en-GB" sz="2000" b="1" i="0" u="none" strike="noStrike" dirty="0">
                          <a:effectLst/>
                          <a:latin typeface="Arial" panose="020B0604020202020204" pitchFamily="34" charset="0"/>
                        </a:rPr>
                        <a:t>B8</a:t>
                      </a:r>
                      <a:r>
                        <a:rPr lang="en-GB" sz="2000" b="1" i="0" u="none" strike="noStrike" baseline="0" dirty="0">
                          <a:effectLst/>
                          <a:latin typeface="Arial" panose="020B0604020202020204" pitchFamily="34" charset="0"/>
                        </a:rPr>
                        <a:t> </a:t>
                      </a:r>
                      <a:r>
                        <a:rPr lang="en-GB" sz="2000" b="1" i="0" u="none" strike="noStrike" baseline="0" dirty="0" smtClean="0">
                          <a:effectLst/>
                          <a:latin typeface="Arial" panose="020B0604020202020204" pitchFamily="34" charset="0"/>
                        </a:rPr>
                        <a:t>1</a:t>
                      </a:r>
                      <a:r>
                        <a:rPr lang="en-GB" sz="2000" b="1" i="0" u="none" strike="noStrike" dirty="0" smtClean="0">
                          <a:effectLst/>
                          <a:latin typeface="Arial" panose="020B0604020202020204" pitchFamily="34" charset="0"/>
                        </a:rPr>
                        <a:t>.1</a:t>
                      </a:r>
                      <a:endParaRPr lang="en-GB" sz="2000" b="1" i="0" u="none" strike="noStrike" dirty="0">
                        <a:effectLst/>
                        <a:latin typeface="Arial" panose="020B0604020202020204" pitchFamily="34" charset="0"/>
                      </a:endParaRPr>
                    </a:p>
                  </a:txBody>
                  <a:tcPr marL="7198" marR="7198" marT="7198" marB="0" anchor="b"/>
                </a:tc>
                <a:tc>
                  <a:txBody>
                    <a:bodyPr/>
                    <a:lstStyle/>
                    <a:p>
                      <a:pPr algn="l" fontAlgn="b"/>
                      <a:r>
                        <a:rPr lang="en-GB" sz="2000" u="none" strike="noStrike">
                          <a:effectLst/>
                        </a:rPr>
                        <a:t>Thursday</a:t>
                      </a:r>
                      <a:endParaRPr lang="en-GB" sz="2000" b="1" i="0" u="none" strike="noStrike">
                        <a:effectLst/>
                        <a:latin typeface="Arial" panose="020B0604020202020204" pitchFamily="34" charset="0"/>
                      </a:endParaRPr>
                    </a:p>
                  </a:txBody>
                  <a:tcPr marL="7198" marR="7198" marT="7198" marB="0" anchor="b"/>
                </a:tc>
                <a:tc>
                  <a:txBody>
                    <a:bodyPr/>
                    <a:lstStyle/>
                    <a:p>
                      <a:pPr algn="l" fontAlgn="b"/>
                      <a:r>
                        <a:rPr lang="en-GB" sz="2000" u="none" strike="noStrike" dirty="0">
                          <a:effectLst/>
                        </a:rPr>
                        <a:t>10.15-13.15 (generally starts at 10.30)</a:t>
                      </a:r>
                      <a:endParaRPr lang="en-GB" sz="2000" b="1" i="0" u="none" strike="noStrike" dirty="0">
                        <a:effectLst/>
                        <a:latin typeface="Arial" panose="020B0604020202020204" pitchFamily="34" charset="0"/>
                      </a:endParaRPr>
                    </a:p>
                  </a:txBody>
                  <a:tcPr marL="7198" marR="7198" marT="7198" marB="0" anchor="b"/>
                </a:tc>
                <a:extLst>
                  <a:ext uri="{0D108BD9-81ED-4DB2-BD59-A6C34878D82A}">
                    <a16:rowId xmlns:a16="http://schemas.microsoft.com/office/drawing/2014/main" val="3670760449"/>
                  </a:ext>
                </a:extLst>
              </a:tr>
              <a:tr h="936234">
                <a:tc>
                  <a:txBody>
                    <a:bodyPr/>
                    <a:lstStyle/>
                    <a:p>
                      <a:pPr algn="l" fontAlgn="b"/>
                      <a:endParaRPr lang="en-GB" sz="2000" b="0" i="0" u="none" strike="noStrike">
                        <a:effectLst/>
                        <a:latin typeface="Arial" panose="020B0604020202020204" pitchFamily="34" charset="0"/>
                      </a:endParaRPr>
                    </a:p>
                  </a:txBody>
                  <a:tcPr marL="7198" marR="7198" marT="7198" marB="0" anchor="b"/>
                </a:tc>
                <a:tc>
                  <a:txBody>
                    <a:bodyPr/>
                    <a:lstStyle/>
                    <a:p>
                      <a:pPr algn="l" fontAlgn="b"/>
                      <a:r>
                        <a:rPr lang="en-GB" sz="2000" b="1" i="0" u="none" strike="noStrike" dirty="0" smtClean="0">
                          <a:effectLst/>
                          <a:latin typeface="Arial" panose="020B0604020202020204" pitchFamily="34" charset="0"/>
                        </a:rPr>
                        <a:t>B8</a:t>
                      </a:r>
                      <a:r>
                        <a:rPr lang="en-GB" sz="2000" b="1" i="0" u="none" strike="noStrike" baseline="0" dirty="0" smtClean="0">
                          <a:effectLst/>
                          <a:latin typeface="Arial" panose="020B0604020202020204" pitchFamily="34" charset="0"/>
                        </a:rPr>
                        <a:t> 0</a:t>
                      </a:r>
                      <a:r>
                        <a:rPr lang="en-GB" sz="2000" b="1" i="0" u="none" strike="noStrike" dirty="0" smtClean="0">
                          <a:effectLst/>
                          <a:latin typeface="Arial" panose="020B0604020202020204" pitchFamily="34" charset="0"/>
                        </a:rPr>
                        <a:t>.9</a:t>
                      </a:r>
                      <a:endParaRPr lang="en-GB" sz="2000" b="1" i="0" u="none" strike="noStrike" dirty="0">
                        <a:effectLst/>
                        <a:latin typeface="Arial" panose="020B0604020202020204" pitchFamily="34" charset="0"/>
                      </a:endParaRPr>
                    </a:p>
                  </a:txBody>
                  <a:tcPr marL="7198" marR="7198" marT="7198" marB="0" anchor="b"/>
                </a:tc>
                <a:tc>
                  <a:txBody>
                    <a:bodyPr/>
                    <a:lstStyle/>
                    <a:p>
                      <a:pPr algn="l" fontAlgn="b"/>
                      <a:r>
                        <a:rPr lang="en-GB" sz="2000" u="none" strike="noStrike" dirty="0">
                          <a:effectLst/>
                        </a:rPr>
                        <a:t>Friday</a:t>
                      </a:r>
                      <a:endParaRPr lang="en-GB" sz="2000" b="1" i="0" u="none" strike="noStrike" dirty="0">
                        <a:effectLst/>
                        <a:latin typeface="Arial" panose="020B0604020202020204" pitchFamily="34" charset="0"/>
                      </a:endParaRPr>
                    </a:p>
                  </a:txBody>
                  <a:tcPr marL="7198" marR="7198" marT="7198" marB="0" anchor="b"/>
                </a:tc>
                <a:tc>
                  <a:txBody>
                    <a:bodyPr/>
                    <a:lstStyle/>
                    <a:p>
                      <a:pPr algn="l" fontAlgn="b"/>
                      <a:r>
                        <a:rPr lang="en-GB" sz="2000" u="none" strike="noStrike" dirty="0">
                          <a:effectLst/>
                        </a:rPr>
                        <a:t>14.15-17.15 (generally starts at 14.30)</a:t>
                      </a:r>
                      <a:endParaRPr lang="en-GB" sz="2000" b="1" i="0" u="none" strike="noStrike" dirty="0">
                        <a:effectLst/>
                        <a:latin typeface="Arial" panose="020B0604020202020204" pitchFamily="34" charset="0"/>
                      </a:endParaRPr>
                    </a:p>
                  </a:txBody>
                  <a:tcPr marL="7198" marR="7198" marT="7198" marB="0" anchor="b"/>
                </a:tc>
                <a:extLst>
                  <a:ext uri="{0D108BD9-81ED-4DB2-BD59-A6C34878D82A}">
                    <a16:rowId xmlns:a16="http://schemas.microsoft.com/office/drawing/2014/main" val="1813013490"/>
                  </a:ext>
                </a:extLst>
              </a:tr>
            </a:tbl>
          </a:graphicData>
        </a:graphic>
      </p:graphicFrame>
      <p:sp>
        <p:nvSpPr>
          <p:cNvPr id="10" name="Segnaposto contenuto 2"/>
          <p:cNvSpPr>
            <a:spLocks noGrp="1"/>
          </p:cNvSpPr>
          <p:nvPr>
            <p:ph idx="1"/>
          </p:nvPr>
        </p:nvSpPr>
        <p:spPr>
          <a:xfrm>
            <a:off x="228600" y="5858600"/>
            <a:ext cx="8763000" cy="2244726"/>
          </a:xfrm>
        </p:spPr>
        <p:txBody>
          <a:bodyPr/>
          <a:lstStyle/>
          <a:p>
            <a:pPr marL="0" indent="0">
              <a:buNone/>
            </a:pPr>
            <a:r>
              <a:rPr lang="en-GB" dirty="0" err="1"/>
              <a:t>Webex</a:t>
            </a:r>
            <a:r>
              <a:rPr lang="en-GB" dirty="0"/>
              <a:t> platform, Microsoft Teams if problems with </a:t>
            </a:r>
            <a:r>
              <a:rPr lang="en-GB" dirty="0" err="1"/>
              <a:t>Webex</a:t>
            </a:r>
            <a:r>
              <a:rPr lang="en-GB" dirty="0"/>
              <a:t> (for virtual classes). </a:t>
            </a:r>
          </a:p>
          <a:p>
            <a:pPr>
              <a:buFontTx/>
              <a:buChar char="-"/>
            </a:pPr>
            <a:endParaRPr lang="en-US" sz="2400" dirty="0"/>
          </a:p>
          <a:p>
            <a:pPr marL="0" indent="0">
              <a:buNone/>
            </a:pPr>
            <a:endParaRPr lang="en-US" sz="2800" dirty="0"/>
          </a:p>
          <a:p>
            <a:pPr>
              <a:buFontTx/>
              <a:buChar char="-"/>
            </a:pPr>
            <a:endParaRPr lang="en-US" sz="2800" dirty="0"/>
          </a:p>
          <a:p>
            <a:pPr>
              <a:buFontTx/>
              <a:buChar char="-"/>
            </a:pPr>
            <a:endParaRPr lang="en-US" sz="2800" dirty="0"/>
          </a:p>
          <a:p>
            <a:pPr>
              <a:buFontTx/>
              <a:buChar char="-"/>
            </a:pPr>
            <a:endParaRPr lang="en-US" sz="2800" dirty="0"/>
          </a:p>
          <a:p>
            <a:pPr>
              <a:buFontTx/>
              <a:buChar char="-"/>
            </a:pPr>
            <a:endParaRPr lang="en-US" sz="2800" dirty="0"/>
          </a:p>
          <a:p>
            <a:pPr>
              <a:buFontTx/>
              <a:buChar char="-"/>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167518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olo 1"/>
          <p:cNvSpPr>
            <a:spLocks noGrp="1"/>
          </p:cNvSpPr>
          <p:nvPr>
            <p:ph type="title"/>
          </p:nvPr>
        </p:nvSpPr>
        <p:spPr>
          <a:xfrm>
            <a:off x="719138" y="34925"/>
            <a:ext cx="6445250" cy="838200"/>
          </a:xfrm>
        </p:spPr>
        <p:txBody>
          <a:bodyPr/>
          <a:lstStyle/>
          <a:p>
            <a:r>
              <a:rPr lang="en-GB" altLang="it-IT" dirty="0"/>
              <a:t>Program</a:t>
            </a:r>
          </a:p>
        </p:txBody>
      </p:sp>
      <p:sp>
        <p:nvSpPr>
          <p:cNvPr id="11268" name="Segnaposto numero diapositiva 3"/>
          <p:cNvSpPr>
            <a:spLocks noGrp="1"/>
          </p:cNvSpPr>
          <p:nvPr>
            <p:ph type="sldNum" sz="quarter" idx="10"/>
          </p:nvPr>
        </p:nvSpPr>
        <p:spPr>
          <a:noFill/>
        </p:spPr>
        <p:txBody>
          <a:bodyPr/>
          <a:lstStyle/>
          <a:p>
            <a:fld id="{7810003D-335B-4C41-9BAC-0E43C914E8B7}" type="slidenum">
              <a:rPr lang="it-IT" altLang="it-IT" smtClean="0"/>
              <a:pPr/>
              <a:t>6</a:t>
            </a:fld>
            <a:endParaRPr lang="it-IT" altLang="it-IT"/>
          </a:p>
        </p:txBody>
      </p:sp>
      <p:sp>
        <p:nvSpPr>
          <p:cNvPr id="5" name="CasellaDiTesto 4"/>
          <p:cNvSpPr txBox="1"/>
          <p:nvPr/>
        </p:nvSpPr>
        <p:spPr>
          <a:xfrm>
            <a:off x="0" y="836712"/>
            <a:ext cx="9144000" cy="5053691"/>
          </a:xfrm>
          <a:prstGeom prst="rect">
            <a:avLst/>
          </a:prstGeom>
          <a:noFill/>
          <a:ln>
            <a:solidFill>
              <a:srgbClr val="00B050"/>
            </a:solidFill>
          </a:ln>
        </p:spPr>
        <p:txBody>
          <a:bodyPr wrap="square" rtlCol="0">
            <a:spAutoFit/>
          </a:bodyPr>
          <a:lstStyle/>
          <a:p>
            <a:r>
              <a:rPr lang="en-US" sz="2600" dirty="0"/>
              <a:t>Efficiency, coordination, and economic organization</a:t>
            </a:r>
            <a:endParaRPr lang="it-IT" sz="2600" dirty="0"/>
          </a:p>
          <a:p>
            <a:r>
              <a:rPr lang="en-US" sz="2600" dirty="0"/>
              <a:t/>
            </a:r>
            <a:br>
              <a:rPr lang="en-US" sz="2600" dirty="0"/>
            </a:br>
            <a:r>
              <a:rPr lang="en-US" sz="2600" dirty="0"/>
              <a:t>Competitive structures &amp; Oligopolistic markets </a:t>
            </a:r>
          </a:p>
          <a:p>
            <a:r>
              <a:rPr lang="en-GB" sz="2600" dirty="0"/>
              <a:t> </a:t>
            </a:r>
            <a:endParaRPr lang="it-IT" sz="2600" dirty="0"/>
          </a:p>
          <a:p>
            <a:r>
              <a:rPr lang="en-US" sz="2600" dirty="0"/>
              <a:t>Market failures </a:t>
            </a:r>
            <a:endParaRPr lang="it-IT" sz="2600" dirty="0"/>
          </a:p>
          <a:p>
            <a:r>
              <a:rPr lang="en-US" sz="2600" dirty="0"/>
              <a:t> </a:t>
            </a:r>
            <a:endParaRPr lang="it-IT" sz="2600" dirty="0"/>
          </a:p>
          <a:p>
            <a:r>
              <a:rPr lang="en-US" sz="2600" dirty="0"/>
              <a:t>Alternative theories of the firm and their implications </a:t>
            </a:r>
            <a:endParaRPr lang="it-IT" sz="2600" dirty="0"/>
          </a:p>
          <a:p>
            <a:r>
              <a:rPr lang="en-US" sz="2600" dirty="0"/>
              <a:t/>
            </a:r>
            <a:br>
              <a:rPr lang="en-US" sz="2600" dirty="0"/>
            </a:br>
            <a:r>
              <a:rPr lang="en-US" sz="2600" dirty="0"/>
              <a:t>Technological change and innovation </a:t>
            </a:r>
            <a:endParaRPr lang="it-IT" sz="2600" dirty="0"/>
          </a:p>
          <a:p>
            <a:r>
              <a:rPr lang="en-US" sz="2600" dirty="0"/>
              <a:t> </a:t>
            </a:r>
            <a:br>
              <a:rPr lang="en-US" sz="2600" dirty="0"/>
            </a:br>
            <a:r>
              <a:rPr lang="en-US" sz="2600" dirty="0"/>
              <a:t>Industrial and competition policy </a:t>
            </a:r>
            <a:endParaRPr lang="it-IT" sz="2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Actors</a:t>
            </a:r>
          </a:p>
        </p:txBody>
      </p:sp>
      <p:sp>
        <p:nvSpPr>
          <p:cNvPr id="4" name="Segnaposto numero diapositiva 3"/>
          <p:cNvSpPr>
            <a:spLocks noGrp="1"/>
          </p:cNvSpPr>
          <p:nvPr>
            <p:ph type="sldNum" sz="quarter" idx="10"/>
          </p:nvPr>
        </p:nvSpPr>
        <p:spPr/>
        <p:txBody>
          <a:bodyPr/>
          <a:lstStyle/>
          <a:p>
            <a:pPr>
              <a:defRPr/>
            </a:pPr>
            <a:fld id="{A013E5DB-3771-4158-9A30-68F590885968}" type="slidenum">
              <a:rPr lang="it-IT" smtClean="0"/>
              <a:pPr>
                <a:defRPr/>
              </a:pPr>
              <a:t>7</a:t>
            </a:fld>
            <a:endParaRPr lang="it-IT"/>
          </a:p>
        </p:txBody>
      </p:sp>
      <p:sp>
        <p:nvSpPr>
          <p:cNvPr id="77828" name="AutoShape 4" descr="data:image/jpeg;base64,/9j/4AAQSkZJRgABAQAAAQABAAD/2wCEAAkGBxQREhQSEBQUFBUXFRgXFxUVFxQXFRcXFRgWHBQZFxgYHSkgGBolHBcVITEiJSkrLi4uFx8zODMsNygtLiwBCgoKDg0OGxAQGywkHyY0LCwsLCwsLCwsLy8sLCwsLCwsLCwsLCwsLCwsLCwsLCwsLCwsLCwsLCwsLCwsLCwsLP/AABEIAJoBRwMBIgACEQEDEQH/xAAcAAABBAMBAAAAAAAAAAAAAAAAAQIEBQMGBwj/xABFEAACAQIDBAgEAwYFAgUFAAABAgMAEQQSIQUxQVEGEyIyYXGBkQcUobFSYtEjM0KCwfAIJHKS8RWiU7LC4fIlNDVjo//EABkBAAMBAQEAAAAAAAAAAAAAAAABAgMEBf/EACgRAAICAgICAgEDBQAAAAAAAAABAhEDIRIxQVEEcSITYZFCUrHB8P/aAAwDAQACEQMRAD8A7LRRRWhAUUtFqAEopbUWoChKKdai1AUNop1qW1A6GUtqdai1AUNtRanWpbUBQy1Fqdai1ADbUWp1qLUANtRan0UAMtRan0UAMtRan0WoAZai1OtRagBtqLU61LagBlqLU61FqAoZRT7UWoChlFOtRloChtFOtSWoFQlFLai1ACUUtqSgAooooAdai1OooGJai1LRQAlqWiilYBRRRRYBRRRRYBRRRRYBRRRSsAootRaiwCii1FqLAKKLUWosAootQdNaLAKKRDcXG40tqLAKKLUWosAootRRYBRRRTsAoooosAoooosAoooosBLUWpaKYCWotS0UANtRTqKACiltRapASkZgN5tTrVG2gvZvyNCVsGSLUWqPgsRmFjvH1FSqGqYJiWotS0WoAxzOFVmNyFBOm/QX0qt2BtoYpWIUoVIFib6Hcb286wdMNpPBCBHoXJXNyFtbeNar0U2uYJQhIEbsA1wNDuU3/vjXRDDyxuX8GUslTSOjUtLai1c5qJRS2rRPiV8Ql2Yjxwo0mJyK4urGFFdiqtIwtyaw4mkM3qkJrnHwi6fYnahmTFQoBGARNGCqkkjsFWJu1je4O7eNRfbul87LhyqC5kYR+OtybDjoCPWqhHk0iZOlZW7P2sX2g6ia8RuFBPZJAFgo4nNfUb62yuQYeXIyuN6sGHob11+NgwDDcQCPI7q6Pk4+LVf9RlhnysKKdai1cpsNqNj3IXTS5qXao20F7HqKqPYn0Y9nMSpvuB0qXWDZ47NuRIqTaiXYLobRTrVVdIdsDCoGy5mY2Vb23byfAae4ojFydIG0lbMOF6RxyYg4cBgQWUMbZSVvceG4+1XNcr2VjxDOszAsAWJA3nMGH9b+ldTjcMAw3EAjyOorb5GJQaozxT5J2Y8ROEFzrWDZ8lwbkk3vr403ah7vr/Sm7MbUjnr7f81nX42XeyfRanWpLVBQlqLUtqLUAJakrBtLGpBG0kjoiqO9IyqtzooJYgamwriez4In2/h8Rg8Th1V2zTBJlBdtc+l8rZyUXKNSSTbQmgDudqKdRQA2iseKlCrrx0FY8BHZfPWnWrC9kiiltRSAWi1OtRagBtqx4mPMpHt51mtTJ+6eFwbUICu2d3/Q1Z2qkiezA8jV0WPL61eRbJj0OtRauU7c6R7UixcuLRkOBgkKthQF6x400la5Xvb3HaHD16dgcas8aSxEMkih1a+hVhcGoLKLpzhi6QqvGW1/EqbfatK2VAsk0aOSFZgpI366D62rp+0MD1wUE5crq4I33Q6VoPSPBfLYq4FlZhItvO5HhY3+ld3xslx4eTlzQp8jdtixSxAwSjMqDsSjcy8FYbww+1WWYUZR/wA604VxSduzpUaVDS3IV5q+NPS9sTjZsNEVEMRWJioAaVoixOdrXKq7uAt7DU7zXoTpNtYYPCzYg70Xsg8XbSMerEV5H6RYciUyE36xmYn8xN2+9Pg3By8C5JS4nS/gD0mZcQ2DmlUIYiIEbRuszA5Ua2oIzGxPBbV3LE4d2lhaylEzk3OoYrZSBbXe3vXjbZ2LMMscy745FceaMCPtXs2XFhE6y90y5/HLa+nPSpi2U0jme2cKIMQ6LYhWBAOosQGCnyvb0rcuhm1zLH1LDtRqLHgV3L6jd/ZrUvkJcRHNirXs92HgdWI/03X08q2zoSqJASGBZmu1tbcFU8tOB5mu/PX6dPbX+TkxXz/Y2TXwo18KbmPK3n+gpDbi31tXAdY5mty96xSjMpBNjpv4UCQHcQBz4nypmLx0UEbSSuscai7O5so8yaOgMWIxUWGVpJpY4473zO6oATzJNqz4PFrKiyRssiMLq6FWVhwIKmxrk3TWXDdIiIsJinC4VgXYJeJzJcaKxBJAQ2bd2ja96zfDSaDY/WYLFTheuxDNA57KMFWNSGa+VXNwLHlvo7DR1iSYKCzGwAuSdAAN9zXPekM7YgNiWuseYRwLxbeWcjlYH1IHCt5x2FEyGORSVJBIBAJykGx11Gla109H7OGwyhWItutddNPQ10fHaUl7Mcy/E0uupdGZi+FhLCxyW9Fuqn1AB9a1PoRssySGVlBRAVAbcWPpwH3FbyYjpa2nC5t5Vp8rIm+JGCDX5EGeItLY218eAqTgLDOBuDH+/pWRMuYtre2U6ae4pkSBb63JJIsDeuZu1RulslUWpisbaj2tS5x4+xqChbUWpA4O4inE8TQFHHPjn08MAbZkKIxki/bs1zkD91UAIs2l7m9riuIbCxDRYmCRLZkmjZc3durqRfwuKl9Mtq/N47E4i9xJMxU3v2AbJ6ZQtYujOAfEYuCKNWctKgsoJ0zDMTbcANSeFSM9lUWp1Y3mUbyB61RJW7Re7W5D7/2Km4M3RfL7VAlIeTTcSP6Xq1jiCiy6CtJaSRK7CinWorMoCab1o4a+WtYThbG6H0bUe+8UnzgU2kFvEG4+mop16GZ7ngLeZ/SmKjAkkBr+lvDWqBOn2zzivkxiUM18uWzZS97ZA9spe+lr1sPW8lY+lvvSAa8d96DTdc/pWMzrkZ5DlVQS44AKLtf0FZszfh9yP6Xqm6T7NM+HniZurWaNonZbnLnBGa2l/Kmtgzzbtnp7iZpMaIiBFiXc5ctyqEZezfUEoFB/pWz/AAT6dyRYiPAYhi8EnYivr1Tm5UA78rE2twNrW1ql2Jg0wIlmimDzqxWMdXmjkjOhYX1U21Go8b3tUb4WPFDteAYhSe2UjN8uWVtImPPXS35geFOeOUOyYzjLo9TuFG8eQ41oO0sNLjMRPcZOpQ2U66DujzbU3reVhcNmFt1rEk/WgQDOZOqXOVylri5XkTxFXjycNoU4ctFfsHaS4mMFSucKM62IIPvuNjVjGwN+ybg2NrnUeNIuGKraMIg5KLfUbvanQzqLKRkPI8fI8aiTTbaKVrspul3R75/DmDM0RzBw2hF1vYML6rr4agVwn4m9B8RgIFllMbR9cqBkLEksjnVSNB2D9K9JtOAbDtHkuvvy9a0/4tYHr9k4sPZciCVbanNGwYa7hcAj1prLJRcfAnBOXLyeUq9YfDnFfN7LwzsCyvhxE9zYkxXie3nlJ4b68n16Z+FW2sNHgo8DCzdcgNlk0LGQ53K20srOwtv7N/GpjGT2hyaXZu2ysDHCGEKvlJN1LEqDxsCbUuDwaIDFGojFyxXeTc7/ACqfDGFUDkP+TUeQ9ZonA9/l/p5/ajk2wpIVzlNsqkngND7UKOLqfAAXA9t9JA2Q5X3nc/BvM8D4VLpPQzEJV5++n3rjH+I/bVkw2DU94mZwDwXsxg8xcuf5RXayK8zfH2Fl2q1+6YYinLLYg2/mDVIzSNjbbnwjM2GkMZYZWsAbjyYEetS+k3SA4vqVAISFMozHM7s1jJI54sxA9qo6lbLwTTzRQJYNLIkak7ruwUX8LmgD1z0GxxmwGDZz22w0JJ/Eci3I9b1SfEHFkvHCCLBc5HHMSQL+g+tXmysCcPhI4IgW+WiEan+N2iUDTgL2+tUvR3ZxxbYjETXzHMgBG5mWzb+QIHvXTgSi+b8GOVtrivJa9DZb4RbEDKzhgd18xP2YVbmUtvuq89dfXgK07oPicrSROCbdvLyIsG04ndp4Gt8RgQCNQd1LOuM2PE7ihqAW0tbwodLixpphG8XU+H9RuNJmZd4zDmuh9jWBoIHKmzejcD4Hkay0wSK9xv5g7/UGseYx77lOfFfPmPGmBmIB31V9JhbCYnICX6iXKqd4nI1goG83q1dwAWJAAFyeFhxrzd0h2y+KxUmIzNq5Mep7KDRAOWgG7jWuHC8rfgzyZFA5k6EEgggjeDoRXc/8PnRaWPrcfLHlEiBIC1wWUm8jAfhNkAPHWuZdIcKZn60sWldlW5PeJsBfxtb2r1bszBphsPFCDZIo0jF+SKAPtUZMbxy4sqE1JWjI7tmAPZHMa68td1N+SF7m5N/+NKM7SaILL+Jhv8h+tZEgyiwZvXX70rofZDcftVAGg9PGponHjfiLG4oKtzHqp/WmLCQS2a5ItqNLeFt1DaYVQ/rR4+xpaTrSO8pHiNR9NfpRSoYvyy8gfPX709UA3ADyFOJqP82p0S7n8ouP924e9LbDR5E6abExGBxkqYhWVusZ0fg6liVdT47/AAr0X0X6d4eWKBGxWHkmaJMyGRVkz5RmGtlZr30FcT+Ne33xW0pI8+aKC0caggqrZV67Ub2zggn8oHCtBo6Ge1Y9po1styTuGg+pNvrWV0ZwQ1lB3jvH3Og+teb+hfxclwUUeFxEEeIw6DKtuxKovwbUNx3i5513rZW0op4FxODnDRMNA3aF/wAJHeVhutvqlXgnZyD4qbC/6fL16qTDI2uW3YY6jT8JsfIi3EVqnQvY0u09owthVOSGSJ5ZMyqVRXvmF9b6ECwOtdp+LOZtkYl5MsZCC2upLOoy+F/U1rfRjC4TY+1vl5HaNcTg8OI3N0jaVdHBYWsWKg+bcyL6ZM0pR4tkRxxTtHY6a7gC5IA5moeJiKqzI7AgE6nMNOea9YMJiIyFZyWe1zcM1j4WFh6Vnx8mlk35gt+7Un8x7K/qfQUHDZv3hzflGi/qfem/OrwDn+R/0pPm/wAkh/lt96KfgNB1DR/uiCPwN/Q8PWtf+IDLNszHRtdW+WlbKd5Malxa2/Va2D5luEb+pQf+qoMsfzImVwNAyKjbgSpGZrb99Or7F9HkLZKBpkB539hf+lb/ANHcWYcVh5AbZZoySOWYBvdSR61Axnw4xmAgONxQVAk6R9WpDsVYlTISuirfKBxObhpfb+hnQibEzA4iOWGFCGZnVkZuIVMwub/i4DxtXX8aUVjlZz5otzVHa4h1vaYjLwQG4/mPHyqWKp45kaV7PlUgbmC5m4kVNGFQ7wW/1Mzfc1ySR0Jmad0tZytvEioaYwRm186fiFyV8+Y8alJEo3KB5AVkvSVDMYxV9VRiOegH1Nc6+KPQpNoSRYidmiWONkOQoS1zdBc7rdrSxvfhW+NG0RzRi68Y+Xin6VW9IZ1kXC5dQcZCD/3Egj0pqKE2eQ5lAYhTcAmx3XF9DbhT8HOY5EkG9GVhrbukHeN26ruHYn/1UYJxcfOCFgLgFetym1tQLe1ZJdgrFtcYGQEoMasJGoJjaUKNfFSNfGsyj1ThcShhXEwteORFkGa5DBwCpB3gkEVJWQsusZAYagFeI14g3qDhIEOWKJQsEICqo7pKiygeAFWuarevslFPhtjpDdoIQra9pmzNrvy3J+9TsLawVHIIHdYC49N9Sr0yaJX7wvyO4jyI3U3JvsOKXQftB+A+6/rS9aw3p/tYH72rB203ftF5aBx67m+lZYMSr906jep0YeYOtKhjZJVPfVh5qdPUbqYJgO7Ip/K5199/uDWWTFovedR6i/tWFsYraBXfyU292sKEn6EUHSr5h8FMuCjZusXJluLgMQHMeu7LeuETRMjFHUqymxVgQwPIg6ivSeDlaNcrqQo7raGw5Nl3edaB8YejWKxiR4jZ/VyGNWDxgKZXBIsVb+Kwv2b+VzXVizrHprXsxyYue09nLOjGBbGbVwsC2IjcSvcgC0ZDa352UfzV6ZjwlzmkOduX8I8hXOPhB0BbBq2MxRJmxEKjq3Qq8VyS6tc63smlgRa1bxA0eeRWzMqkWa7kC41BI00rCUnOTkaRjxSRcEgb6xtiEG91HqKwwwwtqojPjoayQGM3yZDbflym3nastFiHGx/iB8tftR82vAMfJH/SpFFGg2R/mOSSH0A+5pKk0UWBDeKNdZWDH/8AYwt/t0Ue1Q9t7Zjiw08iOLpDIwKhmsVQkd0eFTo8LGvdRB5KL0zaeG66GWK9s8bpe9rZ1I3jdvqnQHism+ppKk7RwEmHkeGdGjkQ2ZGFiD/fHjUaoGFdd/w+SSJNiHYN8uFW5sSiyk9g+eXNf08K5FXoj4K9IGx+EOGmcXw1lIGjSRt3C542sVPE2F6qPexPo3LpZsnD7Rjijknyok6TMFZe3kv2GudAb/SrHH/L4gBJI0xAVgwXIJAGXukXGUHxvU0RqNwGngKrdgtmEj/ikP0/5q1FU2Tb6MkM4xBKscoB1i/iNvxX4eAqzvUHG4JZNe643ON4/UVHj2g0ZCYjTlIO63nyNNx5dfwF12W16S9MDUhNRRRkvVW37WS8PZto8g3N+UDc3nSNKZyVQlYhozcX5hfDxqfGoUAKAANwFXXH7J7GCOT/AMQf7Bf71DmJEqrMxdG7t9Bm5ECwPrzqxvUbH4cSoV47weRG6iL3sGiUyAixAI5WFvao5wSfw3Q/kJX6DSsWzMZ1i2bvqcrDxHH1/Wpd6VNOg0zB1cg7smbwdR91tR8xIvejv4owP0axrPei9A6OY9POneIhxQiwjGNY0GcMinM766hhpYZbW5mtTk6a4tnV3dGKyLILxoBmUHLcIBcanx131m+Ji22jP4iM/wD81rV69PFjhwWjhnOXJ7H4OcxY8bR70olaYqdELMSSOYGtWfTGJm6RwMqKGlkwj2BuLsI7nXcRb6XqoYaGtp6Z4ObD47A7aIebCWw5/ZizxKiLdWFtx7RBO+5UkaVy/KxxhTijfBNybTZ23BTItowChA7rbzzIO5vSs0uMRe86jzIv7VC2rleFmO7LmU/b33etZcBGoRCEVSVBNgAbkC9c9KrNt3Q7/qKnuK7/AOlDb3NhS9fKd0ar4u39Fv8Aes+ai9LXoZg6qU96QDwRR92vTX2ajd/Oxta7MbjytpUm9Lei2FEOKIw7kDrzUASDzG5voal4fEq4urX5jiPMbxS3rBiMKrm50bgy6MPXj5GjvsOuiXeq7bMYEbOoAYW7Q0O8cRS9dJH3x1i/iQWYf6l4+ntTNozrJBIUIItw4WI3jhTjFpoTeiRHhEZQTmNwDq8hGo5XrVdv/EzZ2zpGw7uzSJ3khTNlNr2J0W/MXqg+J3xHOz8PHhsKf81JECW39ShFg3+s8BwtflfzxI5YlmJJJJJJuSTvJPE1nJu6KR2P4j9P/wDqmEVNmw4lQ0uSUskYdx1bNkXq3ZiLAk7hYedcl2XtKXDSLNh5GikU3DIbHfex5jTcdDXQPgjjFWbERE9p0Vl/kLZ7ePaX28Kt/iPtHC4FHXDxQjFzb2VEzIpILMdNCbeu/hRWrFe6O2bMxU7QxSSIhZo0ZgCUILKCRY3G886k/PAd9XT/AFLcf7luPrWhfCv4krtNeoxFkxaLcgaLMo3ug4NzX1Gl7dEvRoYRTq2qsG8iD9qKwy4VH1ZFJ521999JRSDZkvRemXpM1OhEbG7KgmIaaCGVhoGkjRyByBYG1cD+PHRdcNikxUKqsc4syrlAWRAAbKNwK2O7eDzru+L2gQ3VxDPJy/hTxc8PKqrpB0VjxmFmhms8kim0jDuOO4U/CAbbuF6pw0Lls8l1unwn6U/9Px6M9uqmtFLu0DEZWvws1ifC9UOC2eIsYuHxqlAJeqlG4pc5WI8r38bVJ6Z9E5tmT9TPZgRmjkW+V0va45HmOHjoayLPWWOmyxu3JT9tKi7CW0CeNz7k1p3RPpJ85seJy15FAgk5547anzUK381bzhFyxovJQPpW/wDQZ3+RnvTJUDAqwBB4Gi9MmmCgsxAA3k1KQ7K545MN2k7cXFCdV8jy/vxpI5/miQDliG8X7Tnkbbl/vyRA2JOZgVhHdXcX8W/L4U/F7Nuc8J6uQcu6fAitrXnsjfjotFAAAAsBuApb1U4Tava6ucdXJ491vI1ZXrNxa7KTseTRemXqJiNoxpozi/4R2m9hSSb6BuiPtD9jIJ17rdmQD6H++XjVqr3FxqDVVLPJMpVIiFItmkOX/tGtQtnxsXOHlkcZB2VU2DDz31pxtb8E3T0XmIxyR99gPDj7b6wfPs37qJj+Z+wv11NPw+DjTuKAee8+51rPeptIrZxP4lqwx758uYpGeze3dsN/lWrV1jpv0Hlxk/XwyRi6KpR8w1W+oIB0sa0+f4f49d0Sv4pIlvqQa78WWHFKzknCXJ6NWbca9C7MMiQxIkQACKAWk8BqdLk1x7CdDsV18Mc8JRXdQSWQjLcZ+6x4XruQ00G6svkzTqtl4YvZClwLy/vnsOCoNAeZJ71O66WPvr1q/iTRvVePpUuiuTkdFDcLjEk7jX5jcR5g61nvULE4JJNWFm4MujD1FYP20W79sv8AtkH9Gp0n0FtFpei9QcNtJHOUHK34G7Lex31LzVLVdjTsfelBrHmpQ1Kgsfeq/a+FUxyPazBGOYaXsNzW3jzqbeom2Bmw84G8xSAeeQ2pp07B7PI0hkxmJO95JpLC/EsdPIDTyAqFImUkaGxI01GnKnYedo2DoxVhuYGxHkax1iWZcLiXiYPGzI66hlJDDyIpJ52kYu7FmY3LMSSTzJO+sdZsMiEnrGKgKxFhe7AHIvhc2F+FAGwfDP8A/K4LVh+3Tukg+44cCOIuK9a3ryT8NpMu1MEcpb/MILD8xtfyF7+less1UhMyXpax3op0AwmqqTGNOSmHNkGjTcPEJzPjVPitoyy5etilWEi5EYJL8rt+Hwqww/SDDgBdY7aBStre166P02vFsx5p+S1wmFWJcqC3M7yTzJ4ms2aoMW04X7siH+YA+xqUG5a1m0/JarwefPjvsEw44YpR+zxCgk8BJGArDwuoU+Nzyrd9q7KG3NhwSqA+JSENGw7xljGWZP5shHnlNX3xW2H85s2ZVF3jtMnO8dywHiUzj1rRvgX0nywy4IhnkD9ZEotqrACQXO4AgH+aoS3RV6NI+HG3Ww2KXDyEiGaREdWuAr3yq1uBFyD4Hwr1BXm34ydH3w+M+YKKqYnt9i+USD94L8zo3jmNdJ+Fu149o4T9szmeGyy3kbUW7Em/QEAg+Kmqj/a2S/aOh4nELGpZzYDj/fGq2GJsQRJKCsY1SPnyZ/0/sxMfskhRJC5fL2gjnOpt+Gs+H6QoyDsuzkaoikm/nutWyjq47M3Ley6vQTVT12Jk7qJEObnM3sNPelGyQ2szvKeROVf9oqOCXbK5PwG08Xh3GRznPAIMzA+BG6q5MZiIE1VurvZWkF2UeIB+9X0MKoLIqqPAWrIdapTS1WiWm9lbh8KJlDPM0gPBewvkQNfep+HwyR9xQvkNfffVTiNmNExkwpseMZ7reX6e1qkbO2uspyMMkg3oefh+m+nJNq10CdPZaXqq27AbCaPvx6+a8f786sb0XrOLp2U9oZgsUJUDruP0PEVnvWvYV/lZzEf3chuh4A8v6e1XuaqnGnroUZWZL0XrHmozVBVlUzZ8aBwjT6n/AOQ9qub1QdH2zvPL+J7Dy1P2y1d5qvIqdeiYvVmS9F6x3pb1BVj70Xpl6L0BYzFYVJRZ1B8eI8jvFROomi/dN1i/gkPa9H/Wp96L0060JkSDayE5XvG/4X09juNTr1gnhWQZXUMORFQPkJIv/t5NP/DkuV9DvFOov9gtot6bLuN+R+1Vce2ApyzqYm5nVD5MNKofivtd8PsuZ4Tq+WIMNbLIbMQR+W4v41MouPY1JM847bWMYiUQG8Yc5DvFr8PDl4WqDRVhtrY8uEdY5wA7RpJl4gSC6huTW3isXvZqivq56L9GMRtGXqsKlz/E5uI0BvYuwBsNDUTYmCafEQwoocySIoUkqDmYCxYagcyN1evMLhY4gREiICbkIoUEneTbefGmlYmzn/QToPBskiTFRiSe5tidWjQHQBR/AbX7RF9TraukxyBhdSCDuINxTDVe+zMpLYduqbiu+NvNeHmK1Sj9EbLW9FVA2sY9MSpj/OLtGfIjUHwNFP8ATl6FzXssb0yRFbvAHzAP3paKQWQJtjQNviUf6br/AOWojdHIxrG8kZ/K3/tf61dU2rWSS8k8UazJFMJfl48Q73Xt5hfIp8STc28t4rkWI6OybH23hQh/ZPiFML2axjd8rIebANlPmDxrsvR3WbFE7+s3+r1cy4VHKs6IzIcyFlBKEixKk9024inm26FjerKnpn0eTaOEkwzkKT2o3tco690/cHwJrzxsHo9jmxkmzY2eF27OIUMQmRdSZMps666cDmHOvUFM6pQcwAzHQtYXIG6541k42aJ0QsLDHgsKka9yGJUF95ygAepP3rF0ZhKQAnQuS3obAfQX9ai9KjpCOBkFxwPnzq9raqh9/wCjPuX0OzUl6Sis6KFvRekpKAsWoO0tlpMLnsuNzjeOV+YqbRVJtO0J7KOLacmHIjxQuv8ADKNb+fP7+dXccgYAqQQdxGoNRtpoDDICAewx111ANqoehrm8gubWU24XN7m1aOKlFy9EcmnRdbZwPXRkDvDVT48vWmbC2h10fa769lufgfX7g1Y1ruztMfMBoLNpw/hpR3Fr1sbdNM2Oou058kUjclNvM6D6mpNVPSg/5dvNfuKmCuSQ5OkZOjcWXDr+a7e50+gFWdRNmfuY/wDQv2FSqJu5MI9C3opKKkdjqKbRQFjr0XpKKQ7HXozU00UUAsihhZgCDwOorjvx1kGHigghLKszM7rmOT9lly6eb39K7DXC/wDEA3+bw44dQdPN2vSk2ojS2al8OtlRYnHRrif3KAySCxIYLaym3AsVv4VdfG8qdpZ0IZWgjIKkEaZl/wDTVl/h/QHGYi4B/wAvb0LpeqT4woF2k4UAAItgNAN+4VFLhfkq3yLH4E7I67HtOwuuHjLA/nk7Kf8Ab1h9K9C3rk/+HtR8rijbXr1F+Ngmn3NdWpx6FLsfei9NFLVCsU676KSigLP/2Q=="/>
          <p:cNvSpPr>
            <a:spLocks noChangeAspect="1" noChangeArrowheads="1"/>
          </p:cNvSpPr>
          <p:nvPr/>
        </p:nvSpPr>
        <p:spPr bwMode="auto">
          <a:xfrm>
            <a:off x="0" y="-136525"/>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77830" name="Picture 6" descr="Business Networking"/>
          <p:cNvPicPr>
            <a:picLocks noChangeAspect="1" noChangeArrowheads="1"/>
          </p:cNvPicPr>
          <p:nvPr/>
        </p:nvPicPr>
        <p:blipFill>
          <a:blip r:embed="rId3" cstate="print"/>
          <a:srcRect/>
          <a:stretch>
            <a:fillRect/>
          </a:stretch>
        </p:blipFill>
        <p:spPr bwMode="auto">
          <a:xfrm>
            <a:off x="0" y="-136525"/>
            <a:ext cx="9144000" cy="7153275"/>
          </a:xfrm>
          <a:prstGeom prst="rect">
            <a:avLst/>
          </a:prstGeom>
          <a:noFill/>
        </p:spPr>
      </p:pic>
      <p:sp>
        <p:nvSpPr>
          <p:cNvPr id="3" name="CasellaDiTesto 2"/>
          <p:cNvSpPr txBox="1"/>
          <p:nvPr/>
        </p:nvSpPr>
        <p:spPr>
          <a:xfrm>
            <a:off x="2590800" y="168275"/>
            <a:ext cx="2590800" cy="584775"/>
          </a:xfrm>
          <a:prstGeom prst="rect">
            <a:avLst/>
          </a:prstGeom>
          <a:noFill/>
          <a:ln>
            <a:solidFill>
              <a:schemeClr val="accent2"/>
            </a:solidFill>
          </a:ln>
        </p:spPr>
        <p:txBody>
          <a:bodyPr wrap="square" rtlCol="0">
            <a:spAutoFit/>
          </a:bodyPr>
          <a:lstStyle/>
          <a:p>
            <a:pPr algn="ctr"/>
            <a:r>
              <a:rPr lang="en-US" dirty="0"/>
              <a:t>Trade and maximum social welfare</a:t>
            </a:r>
          </a:p>
        </p:txBody>
      </p:sp>
      <p:sp>
        <p:nvSpPr>
          <p:cNvPr id="7" name="Figura a mano libera 6"/>
          <p:cNvSpPr/>
          <p:nvPr/>
        </p:nvSpPr>
        <p:spPr bwMode="auto">
          <a:xfrm>
            <a:off x="6751782" y="572655"/>
            <a:ext cx="1468582" cy="1825108"/>
          </a:xfrm>
          <a:custGeom>
            <a:avLst/>
            <a:gdLst>
              <a:gd name="connsiteX0" fmla="*/ 0 w 1468582"/>
              <a:gd name="connsiteY0" fmla="*/ 0 h 1825108"/>
              <a:gd name="connsiteX1" fmla="*/ 1385454 w 1468582"/>
              <a:gd name="connsiteY1" fmla="*/ 1736436 h 1825108"/>
              <a:gd name="connsiteX2" fmla="*/ 1274618 w 1468582"/>
              <a:gd name="connsiteY2" fmla="*/ 1588654 h 1825108"/>
              <a:gd name="connsiteX3" fmla="*/ 1274618 w 1468582"/>
              <a:gd name="connsiteY3" fmla="*/ 1588654 h 1825108"/>
              <a:gd name="connsiteX4" fmla="*/ 1468582 w 1468582"/>
              <a:gd name="connsiteY4" fmla="*/ 1154545 h 18251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8582" h="1825108">
                <a:moveTo>
                  <a:pt x="0" y="0"/>
                </a:moveTo>
                <a:lnTo>
                  <a:pt x="1385454" y="1736436"/>
                </a:lnTo>
                <a:cubicBezTo>
                  <a:pt x="1597890" y="2001212"/>
                  <a:pt x="1274618" y="1588654"/>
                  <a:pt x="1274618" y="1588654"/>
                </a:cubicBezTo>
                <a:lnTo>
                  <a:pt x="1274618" y="1588654"/>
                </a:lnTo>
                <a:lnTo>
                  <a:pt x="1468582" y="1154545"/>
                </a:lnTo>
              </a:path>
            </a:pathLst>
          </a:custGeom>
          <a:no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endParaRPr kumimoji="0" lang="en-US" sz="4000" b="1" i="0" u="none" strike="noStrike" cap="none" normalizeH="0" baseline="0">
              <a:ln>
                <a:noFill/>
              </a:ln>
              <a:solidFill>
                <a:schemeClr val="tx1"/>
              </a:solidFill>
              <a:effectLst/>
              <a:latin typeface="Arial" charset="0"/>
            </a:endParaRPr>
          </a:p>
        </p:txBody>
      </p:sp>
      <p:cxnSp>
        <p:nvCxnSpPr>
          <p:cNvPr id="13" name="Connettore diritto 12"/>
          <p:cNvCxnSpPr/>
          <p:nvPr/>
        </p:nvCxnSpPr>
        <p:spPr bwMode="auto">
          <a:xfrm>
            <a:off x="5188237" y="361916"/>
            <a:ext cx="2549237" cy="34959"/>
          </a:xfrm>
          <a:prstGeom prst="line">
            <a:avLst/>
          </a:prstGeom>
          <a:noFill/>
          <a:ln w="9525" cap="flat" cmpd="sng" algn="ctr">
            <a:solidFill>
              <a:srgbClr val="FF0000"/>
            </a:solidFill>
            <a:prstDash val="solid"/>
            <a:round/>
            <a:headEnd type="none" w="med" len="med"/>
            <a:tailEnd type="none" w="med" len="med"/>
          </a:ln>
          <a:effectLst/>
        </p:spPr>
      </p:cxnSp>
      <p:cxnSp>
        <p:nvCxnSpPr>
          <p:cNvPr id="15" name="Connettore diritto 14"/>
          <p:cNvCxnSpPr/>
          <p:nvPr/>
        </p:nvCxnSpPr>
        <p:spPr bwMode="auto">
          <a:xfrm>
            <a:off x="7744112" y="400040"/>
            <a:ext cx="1" cy="1069337"/>
          </a:xfrm>
          <a:prstGeom prst="line">
            <a:avLst/>
          </a:prstGeom>
          <a:noFill/>
          <a:ln w="9525" cap="flat" cmpd="sng" algn="ctr">
            <a:solidFill>
              <a:srgbClr val="FF0000"/>
            </a:solidFill>
            <a:prstDash val="solid"/>
            <a:round/>
            <a:headEnd type="none" w="med" len="med"/>
            <a:tailEnd type="none" w="med" len="med"/>
          </a:ln>
          <a:effectLst/>
        </p:spPr>
      </p:cxnSp>
      <p:sp>
        <p:nvSpPr>
          <p:cNvPr id="19" name="CasellaDiTesto 18"/>
          <p:cNvSpPr txBox="1"/>
          <p:nvPr/>
        </p:nvSpPr>
        <p:spPr>
          <a:xfrm>
            <a:off x="6744855" y="4800600"/>
            <a:ext cx="2239818" cy="1520416"/>
          </a:xfrm>
          <a:prstGeom prst="rect">
            <a:avLst/>
          </a:prstGeom>
          <a:noFill/>
          <a:ln>
            <a:solidFill>
              <a:schemeClr val="accent2"/>
            </a:solidFill>
          </a:ln>
        </p:spPr>
        <p:txBody>
          <a:bodyPr wrap="square" rtlCol="0">
            <a:spAutoFit/>
          </a:bodyPr>
          <a:lstStyle/>
          <a:p>
            <a:r>
              <a:rPr lang="en-US" dirty="0"/>
              <a:t>Market failures: </a:t>
            </a:r>
          </a:p>
          <a:p>
            <a:pPr marL="285750" indent="-285750">
              <a:buFontTx/>
              <a:buChar char="-"/>
            </a:pPr>
            <a:r>
              <a:rPr lang="en-US" dirty="0"/>
              <a:t>Market power</a:t>
            </a:r>
          </a:p>
          <a:p>
            <a:pPr marL="285750" indent="-285750">
              <a:buFontTx/>
              <a:buChar char="-"/>
            </a:pPr>
            <a:r>
              <a:rPr lang="en-US" dirty="0"/>
              <a:t>Externalities</a:t>
            </a:r>
          </a:p>
          <a:p>
            <a:pPr marL="285750" indent="-285750">
              <a:buFontTx/>
              <a:buChar char="-"/>
            </a:pPr>
            <a:r>
              <a:rPr lang="en-US" dirty="0"/>
              <a:t>Asymmetric Info</a:t>
            </a:r>
          </a:p>
          <a:p>
            <a:pPr marL="285750" indent="-285750">
              <a:buFontTx/>
              <a:buChar char="-"/>
            </a:pPr>
            <a:r>
              <a:rPr lang="en-US" dirty="0"/>
              <a:t>Transaction costs</a:t>
            </a:r>
          </a:p>
        </p:txBody>
      </p:sp>
      <p:cxnSp>
        <p:nvCxnSpPr>
          <p:cNvPr id="21" name="Connettore diritto 20"/>
          <p:cNvCxnSpPr/>
          <p:nvPr/>
        </p:nvCxnSpPr>
        <p:spPr bwMode="auto">
          <a:xfrm>
            <a:off x="7737474" y="2654565"/>
            <a:ext cx="1" cy="2146035"/>
          </a:xfrm>
          <a:prstGeom prst="line">
            <a:avLst/>
          </a:prstGeom>
          <a:noFill/>
          <a:ln w="9525" cap="flat" cmpd="sng" algn="ctr">
            <a:solidFill>
              <a:srgbClr val="FF0000"/>
            </a:solidFill>
            <a:prstDash val="solid"/>
            <a:round/>
            <a:headEnd type="none" w="med" len="med"/>
            <a:tailEnd type="none" w="med" len="med"/>
          </a:ln>
          <a:effectLst/>
        </p:spPr>
      </p:cxnSp>
      <p:sp>
        <p:nvSpPr>
          <p:cNvPr id="24" name="CasellaDiTesto 23"/>
          <p:cNvSpPr txBox="1"/>
          <p:nvPr/>
        </p:nvSpPr>
        <p:spPr>
          <a:xfrm>
            <a:off x="6632574" y="1523362"/>
            <a:ext cx="2209801" cy="1077218"/>
          </a:xfrm>
          <a:prstGeom prst="rect">
            <a:avLst/>
          </a:prstGeom>
          <a:noFill/>
          <a:ln>
            <a:solidFill>
              <a:schemeClr val="accent2"/>
            </a:solidFill>
          </a:ln>
        </p:spPr>
        <p:txBody>
          <a:bodyPr wrap="square" rtlCol="0">
            <a:spAutoFit/>
          </a:bodyPr>
          <a:lstStyle/>
          <a:p>
            <a:r>
              <a:rPr lang="en-US" dirty="0"/>
              <a:t>General Economic Equilibrium in perfect competition (static efficiency) </a:t>
            </a:r>
          </a:p>
        </p:txBody>
      </p:sp>
      <p:cxnSp>
        <p:nvCxnSpPr>
          <p:cNvPr id="32" name="Connettore diritto 31"/>
          <p:cNvCxnSpPr/>
          <p:nvPr/>
        </p:nvCxnSpPr>
        <p:spPr bwMode="auto">
          <a:xfrm>
            <a:off x="5181600" y="5638800"/>
            <a:ext cx="1570182" cy="0"/>
          </a:xfrm>
          <a:prstGeom prst="line">
            <a:avLst/>
          </a:prstGeom>
          <a:noFill/>
          <a:ln w="9525" cap="flat" cmpd="sng" algn="ctr">
            <a:solidFill>
              <a:srgbClr val="FF0000"/>
            </a:solidFill>
            <a:prstDash val="solid"/>
            <a:round/>
            <a:headEnd type="none" w="med" len="med"/>
            <a:tailEnd type="none" w="med" len="med"/>
          </a:ln>
          <a:effectLst/>
        </p:spPr>
      </p:cxnSp>
      <p:sp>
        <p:nvSpPr>
          <p:cNvPr id="37" name="CasellaDiTesto 36"/>
          <p:cNvSpPr txBox="1"/>
          <p:nvPr/>
        </p:nvSpPr>
        <p:spPr>
          <a:xfrm>
            <a:off x="533400" y="5454242"/>
            <a:ext cx="1272310" cy="338554"/>
          </a:xfrm>
          <a:prstGeom prst="rect">
            <a:avLst/>
          </a:prstGeom>
          <a:noFill/>
          <a:ln>
            <a:solidFill>
              <a:schemeClr val="accent2"/>
            </a:solidFill>
          </a:ln>
        </p:spPr>
        <p:txBody>
          <a:bodyPr wrap="square" rtlCol="0">
            <a:spAutoFit/>
          </a:bodyPr>
          <a:lstStyle/>
          <a:p>
            <a:pPr algn="ctr"/>
            <a:r>
              <a:rPr lang="en-US" dirty="0" smtClean="0"/>
              <a:t>2 domains</a:t>
            </a:r>
            <a:endParaRPr lang="en-US" dirty="0"/>
          </a:p>
        </p:txBody>
      </p:sp>
      <p:cxnSp>
        <p:nvCxnSpPr>
          <p:cNvPr id="38" name="Connettore diritto 37"/>
          <p:cNvCxnSpPr/>
          <p:nvPr/>
        </p:nvCxnSpPr>
        <p:spPr bwMode="auto">
          <a:xfrm>
            <a:off x="4645889" y="5277077"/>
            <a:ext cx="2313" cy="192446"/>
          </a:xfrm>
          <a:prstGeom prst="line">
            <a:avLst/>
          </a:prstGeom>
          <a:noFill/>
          <a:ln w="9525" cap="flat" cmpd="sng" algn="ctr">
            <a:solidFill>
              <a:srgbClr val="FF0000"/>
            </a:solidFill>
            <a:prstDash val="solid"/>
            <a:round/>
            <a:headEnd type="none" w="med" len="med"/>
            <a:tailEnd type="none" w="med" len="med"/>
          </a:ln>
          <a:effectLst/>
        </p:spPr>
      </p:cxnSp>
      <p:sp>
        <p:nvSpPr>
          <p:cNvPr id="42" name="CasellaDiTesto 41"/>
          <p:cNvSpPr txBox="1"/>
          <p:nvPr/>
        </p:nvSpPr>
        <p:spPr>
          <a:xfrm>
            <a:off x="2566410" y="4644352"/>
            <a:ext cx="2590800" cy="634020"/>
          </a:xfrm>
          <a:prstGeom prst="rect">
            <a:avLst/>
          </a:prstGeom>
          <a:noFill/>
          <a:ln>
            <a:solidFill>
              <a:schemeClr val="accent2"/>
            </a:solidFill>
          </a:ln>
        </p:spPr>
        <p:txBody>
          <a:bodyPr wrap="square" rtlCol="0">
            <a:spAutoFit/>
          </a:bodyPr>
          <a:lstStyle/>
          <a:p>
            <a:r>
              <a:rPr lang="en-US" dirty="0"/>
              <a:t>Source of market failure</a:t>
            </a:r>
          </a:p>
          <a:p>
            <a:r>
              <a:rPr lang="en-US" dirty="0"/>
              <a:t>(e.g. Market power) </a:t>
            </a:r>
          </a:p>
        </p:txBody>
      </p:sp>
      <p:sp>
        <p:nvSpPr>
          <p:cNvPr id="43" name="CasellaDiTesto 42"/>
          <p:cNvSpPr txBox="1"/>
          <p:nvPr/>
        </p:nvSpPr>
        <p:spPr>
          <a:xfrm>
            <a:off x="3372428" y="6188288"/>
            <a:ext cx="2952172" cy="584775"/>
          </a:xfrm>
          <a:prstGeom prst="rect">
            <a:avLst/>
          </a:prstGeom>
          <a:noFill/>
          <a:ln>
            <a:solidFill>
              <a:schemeClr val="accent2"/>
            </a:solidFill>
          </a:ln>
        </p:spPr>
        <p:txBody>
          <a:bodyPr wrap="square" rtlCol="0">
            <a:spAutoFit/>
          </a:bodyPr>
          <a:lstStyle/>
          <a:p>
            <a:r>
              <a:rPr lang="en-US" dirty="0"/>
              <a:t>Remedy to market failure (e.g. transaction costs)</a:t>
            </a:r>
          </a:p>
        </p:txBody>
      </p:sp>
      <p:cxnSp>
        <p:nvCxnSpPr>
          <p:cNvPr id="44" name="Connettore diritto 43"/>
          <p:cNvCxnSpPr/>
          <p:nvPr/>
        </p:nvCxnSpPr>
        <p:spPr bwMode="auto">
          <a:xfrm>
            <a:off x="4645889" y="5792796"/>
            <a:ext cx="0" cy="395492"/>
          </a:xfrm>
          <a:prstGeom prst="line">
            <a:avLst/>
          </a:prstGeom>
          <a:noFill/>
          <a:ln w="9525" cap="flat" cmpd="sng" algn="ctr">
            <a:solidFill>
              <a:srgbClr val="FF0000"/>
            </a:solidFill>
            <a:prstDash val="solid"/>
            <a:round/>
            <a:headEnd type="none" w="med" len="med"/>
            <a:tailEnd type="none" w="med" len="med"/>
          </a:ln>
          <a:effectLst/>
        </p:spPr>
      </p:cxnSp>
      <p:cxnSp>
        <p:nvCxnSpPr>
          <p:cNvPr id="46" name="Connettore diritto 45"/>
          <p:cNvCxnSpPr/>
          <p:nvPr/>
        </p:nvCxnSpPr>
        <p:spPr bwMode="auto">
          <a:xfrm>
            <a:off x="1805710" y="5638800"/>
            <a:ext cx="2438398" cy="0"/>
          </a:xfrm>
          <a:prstGeom prst="line">
            <a:avLst/>
          </a:prstGeom>
          <a:noFill/>
          <a:ln w="9525" cap="flat" cmpd="sng" algn="ctr">
            <a:solidFill>
              <a:srgbClr val="FF0000"/>
            </a:solidFill>
            <a:prstDash val="solid"/>
            <a:round/>
            <a:headEnd type="none" w="med" len="med"/>
            <a:tailEnd type="none" w="med" len="med"/>
          </a:ln>
          <a:effectLst/>
        </p:spPr>
      </p:cxnSp>
      <p:sp>
        <p:nvSpPr>
          <p:cNvPr id="49" name="CasellaDiTesto 48"/>
          <p:cNvSpPr txBox="1"/>
          <p:nvPr/>
        </p:nvSpPr>
        <p:spPr>
          <a:xfrm>
            <a:off x="4266044" y="5454242"/>
            <a:ext cx="937492" cy="338554"/>
          </a:xfrm>
          <a:prstGeom prst="rect">
            <a:avLst/>
          </a:prstGeom>
          <a:noFill/>
          <a:ln>
            <a:solidFill>
              <a:schemeClr val="accent2"/>
            </a:solidFill>
          </a:ln>
        </p:spPr>
        <p:txBody>
          <a:bodyPr wrap="square" rtlCol="0">
            <a:spAutoFit/>
          </a:bodyPr>
          <a:lstStyle/>
          <a:p>
            <a:pPr algn="ctr"/>
            <a:r>
              <a:rPr lang="en-US" dirty="0"/>
              <a:t>Firm</a:t>
            </a:r>
          </a:p>
        </p:txBody>
      </p:sp>
      <p:cxnSp>
        <p:nvCxnSpPr>
          <p:cNvPr id="51" name="Connettore diritto 50"/>
          <p:cNvCxnSpPr/>
          <p:nvPr/>
        </p:nvCxnSpPr>
        <p:spPr bwMode="auto">
          <a:xfrm flipH="1" flipV="1">
            <a:off x="1103167" y="5792797"/>
            <a:ext cx="5772" cy="528219"/>
          </a:xfrm>
          <a:prstGeom prst="line">
            <a:avLst/>
          </a:prstGeom>
          <a:noFill/>
          <a:ln w="9525" cap="flat" cmpd="sng" algn="ctr">
            <a:solidFill>
              <a:srgbClr val="FF0000"/>
            </a:solidFill>
            <a:prstDash val="solid"/>
            <a:round/>
            <a:headEnd type="triangle" w="med" len="med"/>
            <a:tailEnd type="none" w="med" len="med"/>
          </a:ln>
          <a:effectLst/>
        </p:spPr>
      </p:cxnSp>
      <p:sp>
        <p:nvSpPr>
          <p:cNvPr id="52" name="CasellaDiTesto 51"/>
          <p:cNvSpPr txBox="1"/>
          <p:nvPr/>
        </p:nvSpPr>
        <p:spPr>
          <a:xfrm>
            <a:off x="502224" y="6349759"/>
            <a:ext cx="1272310" cy="338554"/>
          </a:xfrm>
          <a:prstGeom prst="rect">
            <a:avLst/>
          </a:prstGeom>
          <a:noFill/>
          <a:ln>
            <a:solidFill>
              <a:schemeClr val="accent2"/>
            </a:solidFill>
          </a:ln>
        </p:spPr>
        <p:txBody>
          <a:bodyPr wrap="square" rtlCol="0">
            <a:spAutoFit/>
          </a:bodyPr>
          <a:lstStyle/>
          <a:p>
            <a:pPr algn="ctr"/>
            <a:r>
              <a:rPr lang="en-US" dirty="0"/>
              <a:t>Growth</a:t>
            </a:r>
          </a:p>
        </p:txBody>
      </p:sp>
      <p:cxnSp>
        <p:nvCxnSpPr>
          <p:cNvPr id="50" name="Connettore 2 49"/>
          <p:cNvCxnSpPr>
            <a:stCxn id="52" idx="3"/>
          </p:cNvCxnSpPr>
          <p:nvPr/>
        </p:nvCxnSpPr>
        <p:spPr bwMode="auto">
          <a:xfrm>
            <a:off x="1774534" y="6519036"/>
            <a:ext cx="1597894" cy="0"/>
          </a:xfrm>
          <a:prstGeom prst="straightConnector1">
            <a:avLst/>
          </a:prstGeom>
          <a:noFill/>
          <a:ln w="9525" cap="flat" cmpd="sng" algn="ctr">
            <a:solidFill>
              <a:srgbClr val="FF0000"/>
            </a:solidFill>
            <a:prstDash val="solid"/>
            <a:round/>
            <a:headEnd type="none" w="med" len="med"/>
            <a:tailEnd type="triangle"/>
          </a:ln>
          <a:effectLst/>
        </p:spPr>
      </p:cxnSp>
      <p:cxnSp>
        <p:nvCxnSpPr>
          <p:cNvPr id="55" name="Connettore 2 54"/>
          <p:cNvCxnSpPr/>
          <p:nvPr/>
        </p:nvCxnSpPr>
        <p:spPr bwMode="auto">
          <a:xfrm flipV="1">
            <a:off x="1796470" y="5292604"/>
            <a:ext cx="1480130" cy="1226432"/>
          </a:xfrm>
          <a:prstGeom prst="straightConnector1">
            <a:avLst/>
          </a:prstGeom>
          <a:noFill/>
          <a:ln w="9525" cap="flat" cmpd="sng" algn="ctr">
            <a:solidFill>
              <a:srgbClr val="FF0000"/>
            </a:solidFill>
            <a:prstDash val="solid"/>
            <a:round/>
            <a:headEnd type="none" w="med" len="med"/>
            <a:tailEnd type="triangle"/>
          </a:ln>
          <a:effectLst/>
        </p:spPr>
      </p:cxnSp>
      <p:sp>
        <p:nvSpPr>
          <p:cNvPr id="58" name="CasellaDiTesto 57"/>
          <p:cNvSpPr txBox="1"/>
          <p:nvPr/>
        </p:nvSpPr>
        <p:spPr>
          <a:xfrm>
            <a:off x="518169" y="4700024"/>
            <a:ext cx="1272310" cy="338554"/>
          </a:xfrm>
          <a:prstGeom prst="rect">
            <a:avLst/>
          </a:prstGeom>
          <a:noFill/>
          <a:ln>
            <a:solidFill>
              <a:schemeClr val="accent2"/>
            </a:solidFill>
          </a:ln>
        </p:spPr>
        <p:txBody>
          <a:bodyPr wrap="square" rtlCol="0">
            <a:spAutoFit/>
          </a:bodyPr>
          <a:lstStyle/>
          <a:p>
            <a:pPr algn="ctr"/>
            <a:r>
              <a:rPr lang="en-US" dirty="0"/>
              <a:t>Innovation</a:t>
            </a:r>
          </a:p>
        </p:txBody>
      </p:sp>
      <p:cxnSp>
        <p:nvCxnSpPr>
          <p:cNvPr id="59" name="Connettore diritto 58"/>
          <p:cNvCxnSpPr/>
          <p:nvPr/>
        </p:nvCxnSpPr>
        <p:spPr bwMode="auto">
          <a:xfrm>
            <a:off x="1138379" y="5055153"/>
            <a:ext cx="0" cy="384717"/>
          </a:xfrm>
          <a:prstGeom prst="line">
            <a:avLst/>
          </a:prstGeom>
          <a:noFill/>
          <a:ln w="9525" cap="flat" cmpd="sng" algn="ctr">
            <a:solidFill>
              <a:srgbClr val="FF0000"/>
            </a:solidFill>
            <a:prstDash val="solid"/>
            <a:round/>
            <a:headEnd type="triangle" w="med" len="med"/>
            <a:tailEnd type="none" w="med" len="med"/>
          </a:ln>
          <a:effectLst/>
        </p:spPr>
      </p:cxnSp>
      <p:cxnSp>
        <p:nvCxnSpPr>
          <p:cNvPr id="62" name="Connettore 2 61"/>
          <p:cNvCxnSpPr/>
          <p:nvPr/>
        </p:nvCxnSpPr>
        <p:spPr bwMode="auto">
          <a:xfrm flipV="1">
            <a:off x="1790479" y="4897279"/>
            <a:ext cx="746056" cy="11108"/>
          </a:xfrm>
          <a:prstGeom prst="straightConnector1">
            <a:avLst/>
          </a:prstGeom>
          <a:noFill/>
          <a:ln w="9525" cap="flat" cmpd="sng" algn="ctr">
            <a:solidFill>
              <a:srgbClr val="FF0000"/>
            </a:solidFill>
            <a:prstDash val="solid"/>
            <a:round/>
            <a:headEnd type="none" w="med" len="med"/>
            <a:tailEnd type="triangle"/>
          </a:ln>
          <a:effectLst/>
        </p:spPr>
      </p:cxnSp>
      <p:cxnSp>
        <p:nvCxnSpPr>
          <p:cNvPr id="66" name="Connettore diritto 65"/>
          <p:cNvCxnSpPr/>
          <p:nvPr/>
        </p:nvCxnSpPr>
        <p:spPr bwMode="auto">
          <a:xfrm flipV="1">
            <a:off x="152400" y="5638800"/>
            <a:ext cx="381000" cy="1"/>
          </a:xfrm>
          <a:prstGeom prst="line">
            <a:avLst/>
          </a:prstGeom>
          <a:noFill/>
          <a:ln w="9525" cap="flat" cmpd="sng" algn="ctr">
            <a:solidFill>
              <a:srgbClr val="FF0000"/>
            </a:solidFill>
            <a:prstDash val="solid"/>
            <a:round/>
            <a:headEnd type="none" w="med" len="med"/>
            <a:tailEnd type="none" w="med" len="med"/>
          </a:ln>
          <a:effectLst/>
        </p:spPr>
      </p:cxnSp>
      <p:cxnSp>
        <p:nvCxnSpPr>
          <p:cNvPr id="71" name="Connettore diritto 70"/>
          <p:cNvCxnSpPr/>
          <p:nvPr/>
        </p:nvCxnSpPr>
        <p:spPr bwMode="auto">
          <a:xfrm flipH="1">
            <a:off x="188905" y="2354359"/>
            <a:ext cx="29160" cy="3284441"/>
          </a:xfrm>
          <a:prstGeom prst="line">
            <a:avLst/>
          </a:prstGeom>
          <a:noFill/>
          <a:ln w="9525" cap="flat" cmpd="sng" algn="ctr">
            <a:solidFill>
              <a:srgbClr val="FF0000"/>
            </a:solidFill>
            <a:prstDash val="solid"/>
            <a:round/>
            <a:headEnd type="none" w="med" len="med"/>
            <a:tailEnd type="none" w="med" len="med"/>
          </a:ln>
          <a:effectLst/>
        </p:spPr>
      </p:cxnSp>
      <p:sp>
        <p:nvSpPr>
          <p:cNvPr id="73" name="CasellaDiTesto 72"/>
          <p:cNvSpPr txBox="1"/>
          <p:nvPr/>
        </p:nvSpPr>
        <p:spPr>
          <a:xfrm>
            <a:off x="152400" y="1731060"/>
            <a:ext cx="2209801" cy="584775"/>
          </a:xfrm>
          <a:prstGeom prst="rect">
            <a:avLst/>
          </a:prstGeom>
          <a:noFill/>
          <a:ln>
            <a:solidFill>
              <a:schemeClr val="accent2"/>
            </a:solidFill>
          </a:ln>
        </p:spPr>
        <p:txBody>
          <a:bodyPr wrap="square" rtlCol="0">
            <a:spAutoFit/>
          </a:bodyPr>
          <a:lstStyle/>
          <a:p>
            <a:r>
              <a:rPr lang="en-US" dirty="0"/>
              <a:t>Industrial and Competition policy</a:t>
            </a:r>
          </a:p>
        </p:txBody>
      </p:sp>
      <p:cxnSp>
        <p:nvCxnSpPr>
          <p:cNvPr id="75" name="Connettore diritto 74"/>
          <p:cNvCxnSpPr/>
          <p:nvPr/>
        </p:nvCxnSpPr>
        <p:spPr bwMode="auto">
          <a:xfrm flipH="1">
            <a:off x="990601" y="370887"/>
            <a:ext cx="15009" cy="1352987"/>
          </a:xfrm>
          <a:prstGeom prst="line">
            <a:avLst/>
          </a:prstGeom>
          <a:noFill/>
          <a:ln w="9525" cap="flat" cmpd="sng" algn="ctr">
            <a:solidFill>
              <a:srgbClr val="FF0000"/>
            </a:solidFill>
            <a:prstDash val="solid"/>
            <a:round/>
            <a:headEnd type="none" w="med" len="med"/>
            <a:tailEnd type="none" w="med" len="med"/>
          </a:ln>
          <a:effectLst/>
        </p:spPr>
      </p:cxnSp>
      <p:cxnSp>
        <p:nvCxnSpPr>
          <p:cNvPr id="76" name="Connettore diritto 75"/>
          <p:cNvCxnSpPr/>
          <p:nvPr/>
        </p:nvCxnSpPr>
        <p:spPr bwMode="auto">
          <a:xfrm>
            <a:off x="1005610" y="362249"/>
            <a:ext cx="1600200" cy="17277"/>
          </a:xfrm>
          <a:prstGeom prst="line">
            <a:avLst/>
          </a:prstGeom>
          <a:noFill/>
          <a:ln w="9525" cap="flat" cmpd="sng" algn="ctr">
            <a:solidFill>
              <a:srgbClr val="FF0000"/>
            </a:solidFill>
            <a:prstDash val="solid"/>
            <a:round/>
            <a:headEnd type="none" w="med" len="med"/>
            <a:tailEnd type="none" w="med" len="med"/>
          </a:ln>
          <a:effectLst/>
        </p:spPr>
      </p:cxnSp>
      <p:sp>
        <p:nvSpPr>
          <p:cNvPr id="86" name="Freccia a destra 85"/>
          <p:cNvSpPr/>
          <p:nvPr/>
        </p:nvSpPr>
        <p:spPr bwMode="auto">
          <a:xfrm>
            <a:off x="6344225" y="269007"/>
            <a:ext cx="420255" cy="228600"/>
          </a:xfrm>
          <a:prstGeom prst="rightArrow">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endParaRPr kumimoji="0" lang="en-US" sz="4000" b="1" i="0" u="none" strike="noStrike" cap="none" normalizeH="0" baseline="0">
              <a:ln>
                <a:noFill/>
              </a:ln>
              <a:solidFill>
                <a:schemeClr val="tx1"/>
              </a:solidFill>
              <a:effectLst/>
              <a:latin typeface="Arial" charset="0"/>
            </a:endParaRPr>
          </a:p>
        </p:txBody>
      </p:sp>
      <p:sp>
        <p:nvSpPr>
          <p:cNvPr id="87" name="Freccia in giù 86"/>
          <p:cNvSpPr/>
          <p:nvPr/>
        </p:nvSpPr>
        <p:spPr bwMode="auto">
          <a:xfrm>
            <a:off x="7620000" y="753050"/>
            <a:ext cx="244764" cy="294330"/>
          </a:xfrm>
          <a:prstGeom prst="downArrow">
            <a:avLst/>
          </a:prstGeom>
          <a:solidFill>
            <a:srgbClr val="FF000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endParaRPr kumimoji="0" lang="en-US" sz="4000" b="1" i="0" u="none" strike="noStrike" cap="none" normalizeH="0" baseline="0">
              <a:ln>
                <a:noFill/>
              </a:ln>
              <a:solidFill>
                <a:schemeClr val="tx1"/>
              </a:solidFill>
              <a:effectLst/>
              <a:latin typeface="Arial" charset="0"/>
            </a:endParaRPr>
          </a:p>
        </p:txBody>
      </p:sp>
      <p:sp>
        <p:nvSpPr>
          <p:cNvPr id="90" name="Freccia in giù 89"/>
          <p:cNvSpPr/>
          <p:nvPr/>
        </p:nvSpPr>
        <p:spPr bwMode="auto">
          <a:xfrm>
            <a:off x="7624618" y="3190352"/>
            <a:ext cx="240146" cy="466331"/>
          </a:xfrm>
          <a:prstGeom prst="downArrow">
            <a:avLst/>
          </a:prstGeom>
          <a:solidFill>
            <a:srgbClr val="FF000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endParaRPr kumimoji="0" lang="en-US" sz="4000" b="1" i="0" u="none" strike="noStrike" cap="none" normalizeH="0" baseline="0">
              <a:ln>
                <a:noFill/>
              </a:ln>
              <a:solidFill>
                <a:schemeClr val="tx1"/>
              </a:solidFill>
              <a:effectLst/>
              <a:latin typeface="Arial" charset="0"/>
            </a:endParaRPr>
          </a:p>
        </p:txBody>
      </p:sp>
      <p:sp>
        <p:nvSpPr>
          <p:cNvPr id="91" name="Freccia a destra 90"/>
          <p:cNvSpPr/>
          <p:nvPr/>
        </p:nvSpPr>
        <p:spPr bwMode="auto">
          <a:xfrm rot="10800000">
            <a:off x="5756563" y="5524500"/>
            <a:ext cx="420255" cy="228600"/>
          </a:xfrm>
          <a:prstGeom prst="rightArrow">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endParaRPr kumimoji="0" lang="en-US" sz="4000" b="1" i="0" u="none" strike="noStrike" cap="none" normalizeH="0" baseline="0">
              <a:ln>
                <a:noFill/>
              </a:ln>
              <a:solidFill>
                <a:schemeClr val="tx1"/>
              </a:solidFill>
              <a:effectLst/>
              <a:latin typeface="Arial" charset="0"/>
            </a:endParaRPr>
          </a:p>
        </p:txBody>
      </p:sp>
      <p:sp>
        <p:nvSpPr>
          <p:cNvPr id="92" name="Freccia a destra 91"/>
          <p:cNvSpPr/>
          <p:nvPr/>
        </p:nvSpPr>
        <p:spPr bwMode="auto">
          <a:xfrm rot="10800000">
            <a:off x="3487880" y="5504730"/>
            <a:ext cx="420255" cy="228600"/>
          </a:xfrm>
          <a:prstGeom prst="rightArrow">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endParaRPr kumimoji="0" lang="en-US" sz="4000" b="1" i="0" u="none" strike="noStrike" cap="none" normalizeH="0" baseline="0">
              <a:ln>
                <a:noFill/>
              </a:ln>
              <a:solidFill>
                <a:schemeClr val="tx1"/>
              </a:solidFill>
              <a:effectLst/>
              <a:latin typeface="Arial" charset="0"/>
            </a:endParaRPr>
          </a:p>
        </p:txBody>
      </p:sp>
      <p:sp>
        <p:nvSpPr>
          <p:cNvPr id="93" name="Freccia a destra 92"/>
          <p:cNvSpPr/>
          <p:nvPr/>
        </p:nvSpPr>
        <p:spPr bwMode="auto">
          <a:xfrm rot="16200000">
            <a:off x="18472" y="3458645"/>
            <a:ext cx="420255" cy="228600"/>
          </a:xfrm>
          <a:prstGeom prst="rightArrow">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endParaRPr kumimoji="0" lang="en-US" sz="4000" b="1" i="0" u="none" strike="noStrike" cap="none" normalizeH="0" baseline="0">
              <a:ln>
                <a:noFill/>
              </a:ln>
              <a:solidFill>
                <a:schemeClr val="tx1"/>
              </a:solidFill>
              <a:effectLst/>
              <a:latin typeface="Arial" charset="0"/>
            </a:endParaRPr>
          </a:p>
        </p:txBody>
      </p:sp>
      <p:sp>
        <p:nvSpPr>
          <p:cNvPr id="95" name="Freccia a destra 94"/>
          <p:cNvSpPr/>
          <p:nvPr/>
        </p:nvSpPr>
        <p:spPr bwMode="auto">
          <a:xfrm rot="16200000">
            <a:off x="860944" y="819855"/>
            <a:ext cx="289332" cy="237124"/>
          </a:xfrm>
          <a:prstGeom prst="rightArrow">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endParaRPr kumimoji="0" lang="en-US" sz="4000" b="1" i="0" u="none" strike="noStrike" cap="none" normalizeH="0" baseline="0">
              <a:ln>
                <a:noFill/>
              </a:ln>
              <a:solidFill>
                <a:schemeClr val="tx1"/>
              </a:solidFill>
              <a:effectLst/>
              <a:latin typeface="Arial" charset="0"/>
            </a:endParaRPr>
          </a:p>
        </p:txBody>
      </p:sp>
      <p:sp>
        <p:nvSpPr>
          <p:cNvPr id="96" name="Freccia a destra 95"/>
          <p:cNvSpPr/>
          <p:nvPr/>
        </p:nvSpPr>
        <p:spPr bwMode="auto">
          <a:xfrm>
            <a:off x="1429978" y="256587"/>
            <a:ext cx="420255" cy="228600"/>
          </a:xfrm>
          <a:prstGeom prst="rightArrow">
            <a:avLst/>
          </a:prstGeom>
          <a:solidFill>
            <a:srgbClr val="FF0000"/>
          </a:solidFill>
          <a:ln w="9525" cap="flat" cmpd="sng" algn="ctr">
            <a:solidFill>
              <a:srgbClr val="FF0000"/>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endParaRPr kumimoji="0" lang="en-US" sz="4000" b="1" i="0" u="none" strike="noStrike" cap="none" normalizeH="0" baseline="0">
              <a:ln>
                <a:noFill/>
              </a:ln>
              <a:solidFill>
                <a:schemeClr val="tx1"/>
              </a:solidFill>
              <a:effectLst/>
              <a:latin typeface="Arial" charset="0"/>
            </a:endParaRPr>
          </a:p>
        </p:txBody>
      </p:sp>
      <p:sp>
        <p:nvSpPr>
          <p:cNvPr id="100" name="CasellaDiTesto 99"/>
          <p:cNvSpPr txBox="1"/>
          <p:nvPr/>
        </p:nvSpPr>
        <p:spPr>
          <a:xfrm>
            <a:off x="2755902" y="3832098"/>
            <a:ext cx="1697471" cy="584775"/>
          </a:xfrm>
          <a:prstGeom prst="rect">
            <a:avLst/>
          </a:prstGeom>
          <a:noFill/>
          <a:ln>
            <a:solidFill>
              <a:schemeClr val="accent2"/>
            </a:solidFill>
          </a:ln>
        </p:spPr>
        <p:txBody>
          <a:bodyPr wrap="square" rtlCol="0">
            <a:spAutoFit/>
          </a:bodyPr>
          <a:lstStyle/>
          <a:p>
            <a:pPr algn="ctr"/>
            <a:r>
              <a:rPr lang="en-US" dirty="0"/>
              <a:t>dynamic efficiency</a:t>
            </a:r>
          </a:p>
        </p:txBody>
      </p:sp>
      <p:cxnSp>
        <p:nvCxnSpPr>
          <p:cNvPr id="97" name="Connettore 2 96"/>
          <p:cNvCxnSpPr/>
          <p:nvPr/>
        </p:nvCxnSpPr>
        <p:spPr bwMode="auto">
          <a:xfrm flipV="1">
            <a:off x="1801091" y="4154451"/>
            <a:ext cx="958054" cy="722349"/>
          </a:xfrm>
          <a:prstGeom prst="straightConnector1">
            <a:avLst/>
          </a:prstGeom>
          <a:noFill/>
          <a:ln w="9525" cap="flat" cmpd="sng" algn="ctr">
            <a:solidFill>
              <a:srgbClr val="FF0000"/>
            </a:solidFill>
            <a:prstDash val="solid"/>
            <a:round/>
            <a:headEnd type="none" w="med" len="med"/>
            <a:tailEnd type="triangle"/>
          </a:ln>
          <a:effectLst/>
        </p:spPr>
      </p:cxnSp>
    </p:spTree>
    <p:extLst>
      <p:ext uri="{BB962C8B-B14F-4D97-AF65-F5344CB8AC3E}">
        <p14:creationId xmlns:p14="http://schemas.microsoft.com/office/powerpoint/2010/main" val="1356733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719138" y="34925"/>
            <a:ext cx="7739062" cy="838200"/>
          </a:xfrm>
        </p:spPr>
        <p:txBody>
          <a:bodyPr/>
          <a:lstStyle/>
          <a:p>
            <a:r>
              <a:rPr lang="it-IT" dirty="0" err="1"/>
              <a:t>Understanding</a:t>
            </a:r>
            <a:r>
              <a:rPr lang="it-IT" dirty="0"/>
              <a:t> the business </a:t>
            </a:r>
            <a:r>
              <a:rPr lang="it-IT" dirty="0" err="1"/>
              <a:t>context</a:t>
            </a:r>
            <a:r>
              <a:rPr lang="it-IT" dirty="0"/>
              <a:t> </a:t>
            </a:r>
          </a:p>
        </p:txBody>
      </p:sp>
      <p:graphicFrame>
        <p:nvGraphicFramePr>
          <p:cNvPr id="4" name="Tabella 3"/>
          <p:cNvGraphicFramePr>
            <a:graphicFrameLocks noGrp="1"/>
          </p:cNvGraphicFramePr>
          <p:nvPr>
            <p:extLst>
              <p:ext uri="{D42A27DB-BD31-4B8C-83A1-F6EECF244321}">
                <p14:modId xmlns:p14="http://schemas.microsoft.com/office/powerpoint/2010/main" val="992644859"/>
              </p:ext>
            </p:extLst>
          </p:nvPr>
        </p:nvGraphicFramePr>
        <p:xfrm>
          <a:off x="533400" y="1843227"/>
          <a:ext cx="8196263" cy="4403151"/>
        </p:xfrm>
        <a:graphic>
          <a:graphicData uri="http://schemas.openxmlformats.org/drawingml/2006/table">
            <a:tbl>
              <a:tblPr firstRow="1" bandRow="1">
                <a:tableStyleId>{2D5ABB26-0587-4C30-8999-92F81FD0307C}</a:tableStyleId>
              </a:tblPr>
              <a:tblGrid>
                <a:gridCol w="2715099">
                  <a:extLst>
                    <a:ext uri="{9D8B030D-6E8A-4147-A177-3AD203B41FA5}">
                      <a16:colId xmlns:a16="http://schemas.microsoft.com/office/drawing/2014/main" val="20002"/>
                    </a:ext>
                  </a:extLst>
                </a:gridCol>
                <a:gridCol w="2740582">
                  <a:extLst>
                    <a:ext uri="{9D8B030D-6E8A-4147-A177-3AD203B41FA5}">
                      <a16:colId xmlns:a16="http://schemas.microsoft.com/office/drawing/2014/main" val="1201392532"/>
                    </a:ext>
                  </a:extLst>
                </a:gridCol>
                <a:gridCol w="2740582">
                  <a:extLst>
                    <a:ext uri="{9D8B030D-6E8A-4147-A177-3AD203B41FA5}">
                      <a16:colId xmlns:a16="http://schemas.microsoft.com/office/drawing/2014/main" val="20000"/>
                    </a:ext>
                  </a:extLst>
                </a:gridCol>
              </a:tblGrid>
              <a:tr h="1513583">
                <a:tc>
                  <a:txBody>
                    <a:bodyPr/>
                    <a:lstStyle/>
                    <a:p>
                      <a:pPr algn="r"/>
                      <a:r>
                        <a:rPr lang="it-IT" sz="2000" b="0" i="1" dirty="0"/>
                        <a:t>Goal of the </a:t>
                      </a:r>
                      <a:r>
                        <a:rPr lang="it-IT" sz="2000" b="0" i="1" dirty="0" err="1"/>
                        <a:t>analysis</a:t>
                      </a:r>
                      <a:r>
                        <a:rPr lang="it-IT" sz="2000" b="0" i="1" dirty="0"/>
                        <a:t>/</a:t>
                      </a:r>
                    </a:p>
                    <a:p>
                      <a:pPr algn="l"/>
                      <a:r>
                        <a:rPr lang="it-IT" sz="2000" b="0" i="1" dirty="0" err="1"/>
                        <a:t>Perspective</a:t>
                      </a:r>
                      <a:endParaRPr lang="it-IT" sz="2000" b="0" i="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it-IT" sz="2000" b="0" i="0" dirty="0" err="1">
                          <a:solidFill>
                            <a:schemeClr val="tx1"/>
                          </a:solidFill>
                        </a:rPr>
                        <a:t>Understand</a:t>
                      </a:r>
                      <a:r>
                        <a:rPr lang="it-IT" sz="2000" i="0" dirty="0">
                          <a:solidFill>
                            <a:schemeClr val="tx1"/>
                          </a:solidFill>
                        </a:rPr>
                        <a:t> </a:t>
                      </a:r>
                      <a:r>
                        <a:rPr lang="it-IT" sz="2000" i="0" u="sng" dirty="0" err="1"/>
                        <a:t>how</a:t>
                      </a:r>
                      <a:r>
                        <a:rPr lang="it-IT" sz="2000" i="0" dirty="0"/>
                        <a:t> </a:t>
                      </a:r>
                      <a:r>
                        <a:rPr lang="it-IT" sz="2000" i="0" dirty="0" err="1"/>
                        <a:t>things</a:t>
                      </a:r>
                      <a:r>
                        <a:rPr lang="it-IT" sz="2000" i="0" dirty="0"/>
                        <a:t> are</a:t>
                      </a:r>
                      <a:endParaRPr lang="it-IT" sz="2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sz="2000" b="0" i="0" baseline="0" dirty="0">
                          <a:solidFill>
                            <a:schemeClr val="tx1"/>
                          </a:solidFill>
                        </a:rPr>
                        <a:t>D</a:t>
                      </a:r>
                      <a:r>
                        <a:rPr lang="it-IT" sz="2000" b="0" i="0" kern="1200" baseline="0" dirty="0">
                          <a:solidFill>
                            <a:schemeClr val="tx1"/>
                          </a:solidFill>
                          <a:latin typeface="+mn-lt"/>
                          <a:ea typeface="+mn-ea"/>
                          <a:cs typeface="+mn-cs"/>
                        </a:rPr>
                        <a:t>ecide</a:t>
                      </a:r>
                      <a:r>
                        <a:rPr lang="it-IT" sz="2000" i="0" baseline="0" dirty="0">
                          <a:solidFill>
                            <a:srgbClr val="FF0000"/>
                          </a:solidFill>
                        </a:rPr>
                        <a:t> </a:t>
                      </a:r>
                      <a:r>
                        <a:rPr lang="it-IT" sz="2000" i="0" u="sng" baseline="0" dirty="0" err="1"/>
                        <a:t>what</a:t>
                      </a:r>
                      <a:r>
                        <a:rPr lang="it-IT" sz="2000" i="0" u="sng" baseline="0" dirty="0"/>
                        <a:t> </a:t>
                      </a:r>
                      <a:r>
                        <a:rPr lang="it-IT" sz="2000" i="0" baseline="0" dirty="0"/>
                        <a:t>to do</a:t>
                      </a:r>
                      <a:endParaRPr lang="it-IT" sz="2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054922">
                <a:tc>
                  <a:txBody>
                    <a:bodyPr/>
                    <a:lstStyle/>
                    <a:p>
                      <a:r>
                        <a:rPr lang="it-IT" sz="2000" dirty="0"/>
                        <a:t>Business-</a:t>
                      </a:r>
                      <a:r>
                        <a:rPr lang="it-IT" sz="2000" dirty="0" err="1"/>
                        <a:t>level</a:t>
                      </a:r>
                      <a:r>
                        <a:rPr lang="it-IT" sz="2000" dirty="0"/>
                        <a:t> (</a:t>
                      </a:r>
                      <a:r>
                        <a:rPr lang="it-IT" sz="2000" b="1" dirty="0" err="1">
                          <a:solidFill>
                            <a:srgbClr val="FF0000"/>
                          </a:solidFill>
                        </a:rPr>
                        <a:t>managers</a:t>
                      </a:r>
                      <a:r>
                        <a:rPr lang="it-IT" sz="2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it-IT" sz="2000" i="1" dirty="0" err="1"/>
                        <a:t>Is</a:t>
                      </a:r>
                      <a:r>
                        <a:rPr lang="it-IT" sz="2000" i="1" dirty="0"/>
                        <a:t> </a:t>
                      </a:r>
                      <a:r>
                        <a:rPr lang="it-IT" sz="2000" i="1" dirty="0" err="1"/>
                        <a:t>there</a:t>
                      </a:r>
                      <a:r>
                        <a:rPr lang="it-IT" sz="2000" i="1" dirty="0"/>
                        <a:t> market </a:t>
                      </a:r>
                      <a:r>
                        <a:rPr lang="it-IT" sz="2000" i="1" dirty="0" err="1"/>
                        <a:t>power</a:t>
                      </a:r>
                      <a:r>
                        <a:rPr lang="it-IT" sz="2000" i="1" dirty="0"/>
                        <a:t>? Under </a:t>
                      </a:r>
                      <a:r>
                        <a:rPr lang="it-IT" sz="2000" i="1" dirty="0" err="1"/>
                        <a:t>which</a:t>
                      </a:r>
                      <a:r>
                        <a:rPr lang="it-IT" sz="2000" i="1" dirty="0"/>
                        <a:t> </a:t>
                      </a:r>
                      <a:r>
                        <a:rPr lang="it-IT" sz="2000" i="1" dirty="0" err="1"/>
                        <a:t>conditions</a:t>
                      </a:r>
                      <a:r>
                        <a:rPr lang="it-IT" sz="2000" i="1" dirty="0"/>
                        <a:t>? </a:t>
                      </a:r>
                      <a:r>
                        <a:rPr lang="it-IT" sz="2000" i="1" dirty="0" err="1"/>
                        <a:t>What</a:t>
                      </a:r>
                      <a:r>
                        <a:rPr lang="it-IT" sz="2000" i="1" dirty="0"/>
                        <a:t> </a:t>
                      </a:r>
                      <a:r>
                        <a:rPr lang="it-IT" sz="2000" i="1" dirty="0" err="1"/>
                        <a:t>does</a:t>
                      </a:r>
                      <a:r>
                        <a:rPr lang="it-IT" sz="2000" i="1" dirty="0"/>
                        <a:t> </a:t>
                      </a:r>
                      <a:r>
                        <a:rPr lang="it-IT" sz="2000" i="1" dirty="0" err="1"/>
                        <a:t>it</a:t>
                      </a:r>
                      <a:r>
                        <a:rPr lang="it-IT" sz="2000" i="1" dirty="0"/>
                        <a:t> </a:t>
                      </a:r>
                      <a:r>
                        <a:rPr lang="it-IT" sz="2000" i="1" dirty="0" err="1"/>
                        <a:t>imply</a:t>
                      </a:r>
                      <a:r>
                        <a:rPr lang="it-IT" sz="2000" i="1" dirty="0"/>
                        <a:t> for the </a:t>
                      </a:r>
                      <a:r>
                        <a:rPr lang="it-IT" sz="2000" i="1" dirty="0" err="1"/>
                        <a:t>firm</a:t>
                      </a:r>
                      <a:r>
                        <a:rPr lang="it-IT" sz="2000" i="1" dirty="0"/>
                        <a:t>? For the </a:t>
                      </a:r>
                      <a:r>
                        <a:rPr lang="it-IT" sz="2000" i="1" dirty="0" err="1"/>
                        <a:t>customer</a:t>
                      </a:r>
                      <a:r>
                        <a:rPr lang="it-IT" sz="2000" i="1"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sz="2000" i="1" dirty="0"/>
                        <a:t>How </a:t>
                      </a:r>
                      <a:r>
                        <a:rPr lang="it-IT" sz="2000" i="1" dirty="0" err="1"/>
                        <a:t>shall</a:t>
                      </a:r>
                      <a:r>
                        <a:rPr lang="it-IT" sz="2000" i="1" dirty="0"/>
                        <a:t> </a:t>
                      </a:r>
                      <a:r>
                        <a:rPr lang="it-IT" sz="2000" i="1" baseline="0" dirty="0" err="1"/>
                        <a:t>we</a:t>
                      </a:r>
                      <a:r>
                        <a:rPr lang="it-IT" sz="2000" i="1" baseline="0" dirty="0"/>
                        <a:t> </a:t>
                      </a:r>
                      <a:r>
                        <a:rPr lang="it-IT" sz="2000" i="1" baseline="0" dirty="0" err="1"/>
                        <a:t>sustain</a:t>
                      </a:r>
                      <a:r>
                        <a:rPr lang="it-IT" sz="2000" i="1" baseline="0" dirty="0"/>
                        <a:t> market </a:t>
                      </a:r>
                      <a:r>
                        <a:rPr lang="it-IT" sz="2000" i="1" baseline="0" dirty="0" err="1"/>
                        <a:t>power</a:t>
                      </a:r>
                      <a:r>
                        <a:rPr lang="it-IT" sz="2000" i="1" baseline="0" dirty="0"/>
                        <a:t> and/or face </a:t>
                      </a:r>
                      <a:r>
                        <a:rPr lang="it-IT" sz="2000" i="1" baseline="0" dirty="0" err="1"/>
                        <a:t>competition</a:t>
                      </a:r>
                      <a:r>
                        <a:rPr lang="it-IT" sz="2000" i="1" baseline="0" dirty="0"/>
                        <a:t>? </a:t>
                      </a:r>
                      <a:endParaRPr lang="it-IT" sz="20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834646">
                <a:tc>
                  <a:txBody>
                    <a:bodyPr/>
                    <a:lstStyle/>
                    <a:p>
                      <a:r>
                        <a:rPr lang="it-IT" sz="2000" dirty="0"/>
                        <a:t>Society-</a:t>
                      </a:r>
                      <a:r>
                        <a:rPr lang="it-IT" sz="2000" dirty="0" err="1"/>
                        <a:t>level</a:t>
                      </a:r>
                      <a:r>
                        <a:rPr lang="it-IT" sz="2000" dirty="0"/>
                        <a:t> (</a:t>
                      </a:r>
                      <a:r>
                        <a:rPr lang="it-IT" sz="2000" b="1" dirty="0" err="1">
                          <a:solidFill>
                            <a:srgbClr val="FF0000"/>
                          </a:solidFill>
                        </a:rPr>
                        <a:t>policymakers</a:t>
                      </a:r>
                      <a:r>
                        <a:rPr lang="it-IT" sz="2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it-IT" sz="2000" i="1" kern="1200" baseline="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sz="2000" i="1" kern="1200" baseline="0" dirty="0" err="1">
                          <a:solidFill>
                            <a:schemeClr val="tx1"/>
                          </a:solidFill>
                          <a:latin typeface="+mn-lt"/>
                          <a:ea typeface="+mn-ea"/>
                          <a:cs typeface="+mn-cs"/>
                        </a:rPr>
                        <a:t>What</a:t>
                      </a:r>
                      <a:r>
                        <a:rPr lang="it-IT" sz="2000" i="1" kern="1200" baseline="0" dirty="0">
                          <a:solidFill>
                            <a:schemeClr val="tx1"/>
                          </a:solidFill>
                          <a:latin typeface="+mn-lt"/>
                          <a:ea typeface="+mn-ea"/>
                          <a:cs typeface="+mn-cs"/>
                        </a:rPr>
                        <a:t> </a:t>
                      </a:r>
                      <a:r>
                        <a:rPr lang="it-IT" sz="2000" i="1" kern="1200" baseline="0" dirty="0" err="1">
                          <a:solidFill>
                            <a:schemeClr val="tx1"/>
                          </a:solidFill>
                          <a:latin typeface="+mn-lt"/>
                          <a:ea typeface="+mn-ea"/>
                          <a:cs typeface="+mn-cs"/>
                        </a:rPr>
                        <a:t>shall</a:t>
                      </a:r>
                      <a:r>
                        <a:rPr lang="it-IT" sz="2000" i="1" kern="1200" baseline="0" dirty="0">
                          <a:solidFill>
                            <a:schemeClr val="tx1"/>
                          </a:solidFill>
                          <a:latin typeface="+mn-lt"/>
                          <a:ea typeface="+mn-ea"/>
                          <a:cs typeface="+mn-cs"/>
                        </a:rPr>
                        <a:t> </a:t>
                      </a:r>
                      <a:r>
                        <a:rPr lang="it-IT" sz="2000" i="1" kern="1200" baseline="0" dirty="0" err="1">
                          <a:solidFill>
                            <a:schemeClr val="tx1"/>
                          </a:solidFill>
                          <a:latin typeface="+mn-lt"/>
                          <a:ea typeface="+mn-ea"/>
                          <a:cs typeface="+mn-cs"/>
                        </a:rPr>
                        <a:t>we</a:t>
                      </a:r>
                      <a:r>
                        <a:rPr lang="it-IT" sz="2000" i="1" kern="1200" baseline="0" dirty="0">
                          <a:solidFill>
                            <a:schemeClr val="tx1"/>
                          </a:solidFill>
                          <a:latin typeface="+mn-lt"/>
                          <a:ea typeface="+mn-ea"/>
                          <a:cs typeface="+mn-cs"/>
                        </a:rPr>
                        <a:t> do </a:t>
                      </a:r>
                      <a:r>
                        <a:rPr lang="it-IT" sz="2000" i="1" kern="1200" baseline="0" dirty="0" err="1">
                          <a:solidFill>
                            <a:schemeClr val="tx1"/>
                          </a:solidFill>
                          <a:latin typeface="+mn-lt"/>
                          <a:ea typeface="+mn-ea"/>
                          <a:cs typeface="+mn-cs"/>
                        </a:rPr>
                        <a:t>about</a:t>
                      </a:r>
                      <a:r>
                        <a:rPr lang="it-IT" sz="2000" i="1" kern="1200" baseline="0" dirty="0">
                          <a:solidFill>
                            <a:schemeClr val="tx1"/>
                          </a:solidFill>
                          <a:latin typeface="+mn-lt"/>
                          <a:ea typeface="+mn-ea"/>
                          <a:cs typeface="+mn-cs"/>
                        </a:rPr>
                        <a:t> </a:t>
                      </a:r>
                      <a:r>
                        <a:rPr lang="it-IT" sz="2000" i="1" kern="1200" baseline="0" dirty="0" err="1">
                          <a:solidFill>
                            <a:schemeClr val="tx1"/>
                          </a:solidFill>
                          <a:latin typeface="+mn-lt"/>
                          <a:ea typeface="+mn-ea"/>
                          <a:cs typeface="+mn-cs"/>
                        </a:rPr>
                        <a:t>it</a:t>
                      </a:r>
                      <a:r>
                        <a:rPr lang="it-IT" sz="2000" i="1" kern="1200" baseline="0" dirty="0">
                          <a:solidFill>
                            <a:schemeClr val="tx1"/>
                          </a:solidFill>
                          <a:latin typeface="+mn-lt"/>
                          <a:ea typeface="+mn-ea"/>
                          <a:cs typeface="+mn-cs"/>
                        </a:rPr>
                        <a:t>? How social welfare can </a:t>
                      </a:r>
                      <a:r>
                        <a:rPr lang="it-IT" sz="2000" i="1" kern="1200" baseline="0" dirty="0" err="1">
                          <a:solidFill>
                            <a:schemeClr val="tx1"/>
                          </a:solidFill>
                          <a:latin typeface="+mn-lt"/>
                          <a:ea typeface="+mn-ea"/>
                          <a:cs typeface="+mn-cs"/>
                        </a:rPr>
                        <a:t>increase</a:t>
                      </a:r>
                      <a:r>
                        <a:rPr lang="it-IT" sz="2000" i="1" kern="1200" baseline="0" dirty="0">
                          <a:solidFill>
                            <a:schemeClr val="tx1"/>
                          </a:solidFill>
                          <a:latin typeface="+mn-lt"/>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3" name="Rettangolo 2"/>
          <p:cNvSpPr/>
          <p:nvPr/>
        </p:nvSpPr>
        <p:spPr>
          <a:xfrm>
            <a:off x="914400" y="1066800"/>
            <a:ext cx="6858000" cy="338554"/>
          </a:xfrm>
          <a:prstGeom prst="rect">
            <a:avLst/>
          </a:prstGeom>
        </p:spPr>
        <p:txBody>
          <a:bodyPr wrap="square">
            <a:spAutoFit/>
          </a:bodyPr>
          <a:lstStyle/>
          <a:p>
            <a:r>
              <a:rPr lang="en-GB" altLang="it-IT" dirty="0"/>
              <a:t>The course has a double perspective and double lens</a:t>
            </a:r>
            <a:endParaRPr lang="en-GB" dirty="0"/>
          </a:p>
        </p:txBody>
      </p:sp>
    </p:spTree>
    <p:extLst>
      <p:ext uri="{BB962C8B-B14F-4D97-AF65-F5344CB8AC3E}">
        <p14:creationId xmlns:p14="http://schemas.microsoft.com/office/powerpoint/2010/main" val="2446508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BIE </a:t>
            </a:r>
            <a:r>
              <a:rPr lang="it-IT" dirty="0" err="1"/>
              <a:t>course</a:t>
            </a:r>
            <a:r>
              <a:rPr lang="it-IT" dirty="0"/>
              <a:t>: Learning </a:t>
            </a:r>
            <a:r>
              <a:rPr lang="it-IT" dirty="0" err="1" smtClean="0"/>
              <a:t>outcomes</a:t>
            </a:r>
            <a:endParaRPr lang="it-IT" dirty="0"/>
          </a:p>
        </p:txBody>
      </p:sp>
      <p:sp>
        <p:nvSpPr>
          <p:cNvPr id="3" name="Segnaposto contenuto 2"/>
          <p:cNvSpPr>
            <a:spLocks noGrp="1"/>
          </p:cNvSpPr>
          <p:nvPr>
            <p:ph idx="1"/>
          </p:nvPr>
        </p:nvSpPr>
        <p:spPr>
          <a:xfrm>
            <a:off x="719138" y="1066800"/>
            <a:ext cx="8229600" cy="6096000"/>
          </a:xfrm>
        </p:spPr>
        <p:txBody>
          <a:bodyPr/>
          <a:lstStyle/>
          <a:p>
            <a:pPr marL="0" indent="0">
              <a:buNone/>
            </a:pPr>
            <a:r>
              <a:rPr lang="en-GB" dirty="0" smtClean="0"/>
              <a:t>1) </a:t>
            </a:r>
            <a:r>
              <a:rPr lang="en-GB" sz="2400" b="1" dirty="0" smtClean="0">
                <a:solidFill>
                  <a:srgbClr val="FF0000"/>
                </a:solidFill>
              </a:rPr>
              <a:t>Know </a:t>
            </a:r>
            <a:r>
              <a:rPr lang="en-GB" sz="2400" b="1" dirty="0">
                <a:solidFill>
                  <a:srgbClr val="FF0000"/>
                </a:solidFill>
              </a:rPr>
              <a:t>concepts and definitions </a:t>
            </a:r>
            <a:r>
              <a:rPr lang="en-GB" sz="2400" dirty="0"/>
              <a:t>about the components and impacts of business and institutional contexts on firms' conducts and </a:t>
            </a:r>
            <a:r>
              <a:rPr lang="en-GB" sz="2400" dirty="0" smtClean="0"/>
              <a:t>performance</a:t>
            </a:r>
          </a:p>
          <a:p>
            <a:pPr marL="0" indent="0">
              <a:buNone/>
            </a:pPr>
            <a:endParaRPr lang="en-GB" sz="2400" dirty="0"/>
          </a:p>
          <a:p>
            <a:pPr marL="0" indent="0">
              <a:buNone/>
            </a:pPr>
            <a:r>
              <a:rPr lang="en-GB" sz="2400" dirty="0" smtClean="0"/>
              <a:t>2) </a:t>
            </a:r>
            <a:r>
              <a:rPr lang="en-GB" sz="2400" b="1" dirty="0" smtClean="0">
                <a:solidFill>
                  <a:srgbClr val="FF0000"/>
                </a:solidFill>
              </a:rPr>
              <a:t>Understand </a:t>
            </a:r>
            <a:r>
              <a:rPr lang="en-GB" sz="2400" b="1" dirty="0">
                <a:solidFill>
                  <a:srgbClr val="FF0000"/>
                </a:solidFill>
              </a:rPr>
              <a:t>models and economic rationales </a:t>
            </a:r>
            <a:r>
              <a:rPr lang="en-GB" sz="2400" dirty="0"/>
              <a:t>that explain how the business context causes business conducts, firm performance and social </a:t>
            </a:r>
            <a:r>
              <a:rPr lang="en-GB" sz="2400" dirty="0" smtClean="0"/>
              <a:t>welfare</a:t>
            </a:r>
          </a:p>
          <a:p>
            <a:pPr marL="0" indent="0">
              <a:buNone/>
            </a:pPr>
            <a:endParaRPr lang="en-GB" sz="2400" dirty="0" smtClean="0"/>
          </a:p>
          <a:p>
            <a:pPr marL="0" indent="0">
              <a:buNone/>
            </a:pPr>
            <a:r>
              <a:rPr lang="en-GB" sz="2400" dirty="0" smtClean="0"/>
              <a:t>3) </a:t>
            </a:r>
            <a:r>
              <a:rPr lang="en-GB" sz="2400" b="1" dirty="0" smtClean="0">
                <a:solidFill>
                  <a:srgbClr val="FF0000"/>
                </a:solidFill>
              </a:rPr>
              <a:t>Apply </a:t>
            </a:r>
            <a:r>
              <a:rPr lang="en-GB" sz="2400" b="1" dirty="0">
                <a:solidFill>
                  <a:srgbClr val="FF0000"/>
                </a:solidFill>
              </a:rPr>
              <a:t>the instruments </a:t>
            </a:r>
            <a:r>
              <a:rPr lang="en-GB" sz="2400" dirty="0"/>
              <a:t>provided in the course to the analysis of real-world cases and industries to enhance managerial and policy-making decision making</a:t>
            </a:r>
          </a:p>
        </p:txBody>
      </p:sp>
    </p:spTree>
    <p:extLst>
      <p:ext uri="{BB962C8B-B14F-4D97-AF65-F5344CB8AC3E}">
        <p14:creationId xmlns:p14="http://schemas.microsoft.com/office/powerpoint/2010/main" val="1939520378"/>
      </p:ext>
    </p:extLst>
  </p:cSld>
  <p:clrMapOvr>
    <a:masterClrMapping/>
  </p:clrMapOvr>
</p:sld>
</file>

<file path=ppt/theme/theme1.xml><?xml version="1.0" encoding="utf-8"?>
<a:theme xmlns:a="http://schemas.openxmlformats.org/drawingml/2006/main" name="tema polimi">
  <a:themeElements>
    <a:clrScheme name="Personalizzat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000000"/>
      </a:folHlink>
    </a:clrScheme>
    <a:fontScheme name="Struttura predefinita">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Tx/>
          <a:buNone/>
          <a:tabLst/>
          <a:defRPr kumimoji="0" lang="it-IT" altLang="it-IT" sz="40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Tx/>
          <a:buNone/>
          <a:tabLst/>
          <a:defRPr kumimoji="0" lang="it-IT" altLang="it-IT" sz="4000" b="1" i="0" u="none" strike="noStrike" cap="none" normalizeH="0" baseline="0" smtClean="0">
            <a:ln>
              <a:noFill/>
            </a:ln>
            <a:solidFill>
              <a:schemeClr val="tx1"/>
            </a:solidFill>
            <a:effectLst/>
            <a:latin typeface="Arial" charset="0"/>
          </a:defRPr>
        </a:defPPr>
      </a:lstStyle>
    </a:lnDef>
  </a:objectDefaults>
  <a:extraClrSchemeLst>
    <a:extraClrScheme>
      <a:clrScheme name="Struttura predefinit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ruttura predefinit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ruttura predefinit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ruttura predefinit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ruttura predefinit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ruttura predefinit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ruttura predefinit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tema polimi</Template>
  <TotalTime>0</TotalTime>
  <Words>1929</Words>
  <Application>Microsoft Office PowerPoint</Application>
  <PresentationFormat>Presentazione su schermo (4:3)</PresentationFormat>
  <Paragraphs>241</Paragraphs>
  <Slides>19</Slides>
  <Notes>11</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19</vt:i4>
      </vt:variant>
    </vt:vector>
  </HeadingPairs>
  <TitlesOfParts>
    <vt:vector size="24" baseType="lpstr">
      <vt:lpstr>Arial</vt:lpstr>
      <vt:lpstr>Calibri</vt:lpstr>
      <vt:lpstr>Minion Web</vt:lpstr>
      <vt:lpstr>Wingdings</vt:lpstr>
      <vt:lpstr>tema polimi</vt:lpstr>
      <vt:lpstr>Presentazione standard di PowerPoint</vt:lpstr>
      <vt:lpstr>Lecturers*: Contact information</vt:lpstr>
      <vt:lpstr>Course material</vt:lpstr>
      <vt:lpstr>Scheduling</vt:lpstr>
      <vt:lpstr>Scheduling</vt:lpstr>
      <vt:lpstr>Program</vt:lpstr>
      <vt:lpstr>Actors</vt:lpstr>
      <vt:lpstr>Understanding the business context </vt:lpstr>
      <vt:lpstr>BIE course: Learning outcomes</vt:lpstr>
      <vt:lpstr>BIE course: Learning outcomes and assessment</vt:lpstr>
      <vt:lpstr>Flipped classes: Learning to analyze real-world industries  </vt:lpstr>
      <vt:lpstr>Flipped classes: Learning to analyze real-world industries   </vt:lpstr>
      <vt:lpstr>Prerequisites and Mandatory courses</vt:lpstr>
      <vt:lpstr>Prerequisites and Recommendations</vt:lpstr>
      <vt:lpstr>The exam is written</vt:lpstr>
      <vt:lpstr>The exam </vt:lpstr>
      <vt:lpstr>Bibliography</vt:lpstr>
      <vt:lpstr>Final message(s) [for today]</vt:lpstr>
      <vt:lpstr>Next class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Vittoria</dc:creator>
  <cp:lastModifiedBy>Luca Grilli</cp:lastModifiedBy>
  <cp:revision>403</cp:revision>
  <dcterms:created xsi:type="dcterms:W3CDTF">2012-10-29T17:53:33Z</dcterms:created>
  <dcterms:modified xsi:type="dcterms:W3CDTF">2024-02-20T10:35:28Z</dcterms:modified>
</cp:coreProperties>
</file>