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928" r:id="rId2"/>
  </p:sldMasterIdLst>
  <p:notesMasterIdLst>
    <p:notesMasterId r:id="rId47"/>
  </p:notesMasterIdLst>
  <p:handoutMasterIdLst>
    <p:handoutMasterId r:id="rId48"/>
  </p:handoutMasterIdLst>
  <p:sldIdLst>
    <p:sldId id="294" r:id="rId3"/>
    <p:sldId id="405" r:id="rId4"/>
    <p:sldId id="406" r:id="rId5"/>
    <p:sldId id="407" r:id="rId6"/>
    <p:sldId id="408" r:id="rId7"/>
    <p:sldId id="409" r:id="rId8"/>
    <p:sldId id="410" r:id="rId9"/>
    <p:sldId id="411" r:id="rId10"/>
    <p:sldId id="412" r:id="rId11"/>
    <p:sldId id="413" r:id="rId12"/>
    <p:sldId id="399" r:id="rId13"/>
    <p:sldId id="400" r:id="rId14"/>
    <p:sldId id="357" r:id="rId15"/>
    <p:sldId id="369" r:id="rId16"/>
    <p:sldId id="354" r:id="rId17"/>
    <p:sldId id="358" r:id="rId18"/>
    <p:sldId id="360" r:id="rId19"/>
    <p:sldId id="361" r:id="rId20"/>
    <p:sldId id="362" r:id="rId21"/>
    <p:sldId id="363" r:id="rId22"/>
    <p:sldId id="364" r:id="rId23"/>
    <p:sldId id="365" r:id="rId24"/>
    <p:sldId id="366" r:id="rId25"/>
    <p:sldId id="367" r:id="rId26"/>
    <p:sldId id="368" r:id="rId27"/>
    <p:sldId id="370" r:id="rId28"/>
    <p:sldId id="371" r:id="rId29"/>
    <p:sldId id="372" r:id="rId30"/>
    <p:sldId id="373" r:id="rId31"/>
    <p:sldId id="374" r:id="rId32"/>
    <p:sldId id="375" r:id="rId33"/>
    <p:sldId id="376" r:id="rId34"/>
    <p:sldId id="377" r:id="rId35"/>
    <p:sldId id="378" r:id="rId36"/>
    <p:sldId id="380" r:id="rId37"/>
    <p:sldId id="381" r:id="rId38"/>
    <p:sldId id="382" r:id="rId39"/>
    <p:sldId id="383" r:id="rId40"/>
    <p:sldId id="384" r:id="rId41"/>
    <p:sldId id="385" r:id="rId42"/>
    <p:sldId id="386" r:id="rId43"/>
    <p:sldId id="388" r:id="rId44"/>
    <p:sldId id="292" r:id="rId45"/>
    <p:sldId id="337" r:id="rId46"/>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1FF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9" autoAdjust="0"/>
    <p:restoredTop sz="78240" autoAdjust="0"/>
  </p:normalViewPr>
  <p:slideViewPr>
    <p:cSldViewPr>
      <p:cViewPr varScale="1">
        <p:scale>
          <a:sx n="130" d="100"/>
          <a:sy n="130" d="100"/>
        </p:scale>
        <p:origin x="22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A86DB-BB71-BC41-8B3A-4EE945C96229}" type="doc">
      <dgm:prSet loTypeId="urn:microsoft.com/office/officeart/2005/8/layout/hierarchy2" loCatId="" qsTypeId="urn:microsoft.com/office/officeart/2005/8/quickstyle/simple4" qsCatId="simple" csTypeId="urn:microsoft.com/office/officeart/2005/8/colors/accent2_2" csCatId="accent2" phldr="1"/>
      <dgm:spPr/>
      <dgm:t>
        <a:bodyPr/>
        <a:lstStyle/>
        <a:p>
          <a:endParaRPr lang="en-US"/>
        </a:p>
      </dgm:t>
    </dgm:pt>
    <dgm:pt modelId="{2B6CAF15-1335-FC4F-A24B-BBE4183DE988}">
      <dgm:prSet phldrT="[Text]"/>
      <dgm:spPr/>
      <dgm:t>
        <a:bodyPr/>
        <a:lstStyle/>
        <a:p>
          <a:r>
            <a:rPr lang="en-US" dirty="0"/>
            <a:t>Entrant</a:t>
          </a:r>
        </a:p>
      </dgm:t>
    </dgm:pt>
    <dgm:pt modelId="{C40553D6-F7CF-BB40-A003-D8D876EA603E}" type="parTrans" cxnId="{959E3420-ECF2-E546-8DCE-DD5F67C4F4D6}">
      <dgm:prSet/>
      <dgm:spPr/>
      <dgm:t>
        <a:bodyPr/>
        <a:lstStyle/>
        <a:p>
          <a:endParaRPr lang="en-US"/>
        </a:p>
      </dgm:t>
    </dgm:pt>
    <dgm:pt modelId="{5654FD3D-E78F-F545-9948-BE5BA520A2A2}" type="sibTrans" cxnId="{959E3420-ECF2-E546-8DCE-DD5F67C4F4D6}">
      <dgm:prSet/>
      <dgm:spPr/>
      <dgm:t>
        <a:bodyPr/>
        <a:lstStyle/>
        <a:p>
          <a:endParaRPr lang="en-US"/>
        </a:p>
      </dgm:t>
    </dgm:pt>
    <dgm:pt modelId="{56FA7452-E22E-7441-8113-D9D5D900C845}">
      <dgm:prSet phldrT="[Text]"/>
      <dgm:spPr/>
      <dgm:t>
        <a:bodyPr/>
        <a:lstStyle/>
        <a:p>
          <a:r>
            <a:rPr lang="en-US" dirty="0"/>
            <a:t>No entry</a:t>
          </a:r>
        </a:p>
      </dgm:t>
    </dgm:pt>
    <dgm:pt modelId="{E71B3FB1-A61F-7847-B3F4-7FCA5FBDE107}" type="parTrans" cxnId="{64166C4F-DA1E-814B-A36A-3439F4504E38}">
      <dgm:prSet/>
      <dgm:spPr/>
      <dgm:t>
        <a:bodyPr/>
        <a:lstStyle/>
        <a:p>
          <a:endParaRPr lang="en-US"/>
        </a:p>
      </dgm:t>
    </dgm:pt>
    <dgm:pt modelId="{907BDA55-B6E2-4948-BABD-F8C2A68A523D}" type="sibTrans" cxnId="{64166C4F-DA1E-814B-A36A-3439F4504E38}">
      <dgm:prSet/>
      <dgm:spPr/>
      <dgm:t>
        <a:bodyPr/>
        <a:lstStyle/>
        <a:p>
          <a:endParaRPr lang="en-US"/>
        </a:p>
      </dgm:t>
    </dgm:pt>
    <dgm:pt modelId="{42372EB4-581C-084E-A666-C523AC40B87D}">
      <dgm:prSet phldrT="[Text]"/>
      <dgm:spPr/>
      <dgm:t>
        <a:bodyPr/>
        <a:lstStyle/>
        <a:p>
          <a:r>
            <a:rPr lang="en-US" dirty="0"/>
            <a:t>Entry</a:t>
          </a:r>
        </a:p>
      </dgm:t>
    </dgm:pt>
    <dgm:pt modelId="{7E20B86C-F24E-7B4A-B9D8-A943B18293AB}" type="parTrans" cxnId="{F32C5A68-F7CA-B947-92E1-4B06B9AB46A8}">
      <dgm:prSet/>
      <dgm:spPr/>
      <dgm:t>
        <a:bodyPr/>
        <a:lstStyle/>
        <a:p>
          <a:endParaRPr lang="en-US"/>
        </a:p>
      </dgm:t>
    </dgm:pt>
    <dgm:pt modelId="{F31DD2E3-B94C-C747-9E31-0E5F717C4669}" type="sibTrans" cxnId="{F32C5A68-F7CA-B947-92E1-4B06B9AB46A8}">
      <dgm:prSet/>
      <dgm:spPr/>
      <dgm:t>
        <a:bodyPr/>
        <a:lstStyle/>
        <a:p>
          <a:endParaRPr lang="en-US"/>
        </a:p>
      </dgm:t>
    </dgm:pt>
    <dgm:pt modelId="{DCB240E9-7DF9-014E-BF71-B9059B11CE3C}">
      <dgm:prSet phldrT="[Text]"/>
      <dgm:spPr/>
      <dgm:t>
        <a:bodyPr/>
        <a:lstStyle/>
        <a:p>
          <a:r>
            <a:rPr lang="en-US" dirty="0"/>
            <a:t>Accommodating</a:t>
          </a:r>
        </a:p>
      </dgm:t>
    </dgm:pt>
    <dgm:pt modelId="{8CA96E3E-3200-7944-B633-46835AD8E7B4}" type="parTrans" cxnId="{C154587B-A295-594D-98CD-E3205C06B1DA}">
      <dgm:prSet/>
      <dgm:spPr/>
      <dgm:t>
        <a:bodyPr/>
        <a:lstStyle/>
        <a:p>
          <a:endParaRPr lang="en-US"/>
        </a:p>
      </dgm:t>
    </dgm:pt>
    <dgm:pt modelId="{37D71543-9FA4-0F41-96CB-0B19A62D66D3}" type="sibTrans" cxnId="{C154587B-A295-594D-98CD-E3205C06B1DA}">
      <dgm:prSet/>
      <dgm:spPr/>
      <dgm:t>
        <a:bodyPr/>
        <a:lstStyle/>
        <a:p>
          <a:endParaRPr lang="en-US"/>
        </a:p>
      </dgm:t>
    </dgm:pt>
    <dgm:pt modelId="{2DDD3377-2E97-A540-B2FB-A64CDFD69F02}">
      <dgm:prSet phldrT="[Text]"/>
      <dgm:spPr/>
      <dgm:t>
        <a:bodyPr/>
        <a:lstStyle/>
        <a:p>
          <a:r>
            <a:rPr lang="en-US"/>
            <a:t>Price war</a:t>
          </a:r>
          <a:endParaRPr lang="en-US" dirty="0"/>
        </a:p>
      </dgm:t>
    </dgm:pt>
    <dgm:pt modelId="{0E5BBC62-1BA3-7644-9620-0D72879941F5}" type="parTrans" cxnId="{4B22B0EB-55D5-0748-8364-326BCCE322F1}">
      <dgm:prSet/>
      <dgm:spPr/>
      <dgm:t>
        <a:bodyPr/>
        <a:lstStyle/>
        <a:p>
          <a:endParaRPr lang="en-US"/>
        </a:p>
      </dgm:t>
    </dgm:pt>
    <dgm:pt modelId="{C9BE7AA0-0D0E-2C41-A06F-EFB7EB278B2F}" type="sibTrans" cxnId="{4B22B0EB-55D5-0748-8364-326BCCE322F1}">
      <dgm:prSet/>
      <dgm:spPr/>
      <dgm:t>
        <a:bodyPr/>
        <a:lstStyle/>
        <a:p>
          <a:endParaRPr lang="en-US"/>
        </a:p>
      </dgm:t>
    </dgm:pt>
    <dgm:pt modelId="{5D5B3200-CC8E-CC40-BD18-0172D31B3D98}" type="pres">
      <dgm:prSet presAssocID="{AA1A86DB-BB71-BC41-8B3A-4EE945C96229}" presName="diagram" presStyleCnt="0">
        <dgm:presLayoutVars>
          <dgm:chPref val="1"/>
          <dgm:dir/>
          <dgm:animOne val="branch"/>
          <dgm:animLvl val="lvl"/>
          <dgm:resizeHandles val="exact"/>
        </dgm:presLayoutVars>
      </dgm:prSet>
      <dgm:spPr/>
    </dgm:pt>
    <dgm:pt modelId="{1F5E9887-59F0-A14F-9BC0-C5592DE8B04F}" type="pres">
      <dgm:prSet presAssocID="{2B6CAF15-1335-FC4F-A24B-BBE4183DE988}" presName="root1" presStyleCnt="0"/>
      <dgm:spPr/>
    </dgm:pt>
    <dgm:pt modelId="{475DC029-DE2C-FA4E-8607-E591A3895F60}" type="pres">
      <dgm:prSet presAssocID="{2B6CAF15-1335-FC4F-A24B-BBE4183DE988}" presName="LevelOneTextNode" presStyleLbl="node0" presStyleIdx="0" presStyleCnt="1">
        <dgm:presLayoutVars>
          <dgm:chPref val="3"/>
        </dgm:presLayoutVars>
      </dgm:prSet>
      <dgm:spPr/>
    </dgm:pt>
    <dgm:pt modelId="{FCD26531-D419-EF42-9D10-5708A2962564}" type="pres">
      <dgm:prSet presAssocID="{2B6CAF15-1335-FC4F-A24B-BBE4183DE988}" presName="level2hierChild" presStyleCnt="0"/>
      <dgm:spPr/>
    </dgm:pt>
    <dgm:pt modelId="{AB383343-3FFE-8446-ABE8-AAF289B7BC85}" type="pres">
      <dgm:prSet presAssocID="{E71B3FB1-A61F-7847-B3F4-7FCA5FBDE107}" presName="conn2-1" presStyleLbl="parChTrans1D2" presStyleIdx="0" presStyleCnt="2"/>
      <dgm:spPr/>
    </dgm:pt>
    <dgm:pt modelId="{E9BE684A-50DB-A645-B388-E63A726D9A5F}" type="pres">
      <dgm:prSet presAssocID="{E71B3FB1-A61F-7847-B3F4-7FCA5FBDE107}" presName="connTx" presStyleLbl="parChTrans1D2" presStyleIdx="0" presStyleCnt="2"/>
      <dgm:spPr/>
    </dgm:pt>
    <dgm:pt modelId="{1E0888CF-8775-6448-9237-C4DA4D6EE2FB}" type="pres">
      <dgm:prSet presAssocID="{56FA7452-E22E-7441-8113-D9D5D900C845}" presName="root2" presStyleCnt="0"/>
      <dgm:spPr/>
    </dgm:pt>
    <dgm:pt modelId="{F8D51197-BC33-6443-9C8C-54ACA3F5E3F9}" type="pres">
      <dgm:prSet presAssocID="{56FA7452-E22E-7441-8113-D9D5D900C845}" presName="LevelTwoTextNode" presStyleLbl="node2" presStyleIdx="0" presStyleCnt="2">
        <dgm:presLayoutVars>
          <dgm:chPref val="3"/>
        </dgm:presLayoutVars>
      </dgm:prSet>
      <dgm:spPr/>
    </dgm:pt>
    <dgm:pt modelId="{713229EA-F8B1-A84D-9885-3F2443D9FE3F}" type="pres">
      <dgm:prSet presAssocID="{56FA7452-E22E-7441-8113-D9D5D900C845}" presName="level3hierChild" presStyleCnt="0"/>
      <dgm:spPr/>
    </dgm:pt>
    <dgm:pt modelId="{14DA8A2F-113D-0D48-BF29-D48EA3F9EDB0}" type="pres">
      <dgm:prSet presAssocID="{7E20B86C-F24E-7B4A-B9D8-A943B18293AB}" presName="conn2-1" presStyleLbl="parChTrans1D2" presStyleIdx="1" presStyleCnt="2"/>
      <dgm:spPr/>
    </dgm:pt>
    <dgm:pt modelId="{E346E4B4-ABBC-8F49-9F6C-424C5B6C9178}" type="pres">
      <dgm:prSet presAssocID="{7E20B86C-F24E-7B4A-B9D8-A943B18293AB}" presName="connTx" presStyleLbl="parChTrans1D2" presStyleIdx="1" presStyleCnt="2"/>
      <dgm:spPr/>
    </dgm:pt>
    <dgm:pt modelId="{F7F7F20A-9632-D841-BC0F-96CE1812F126}" type="pres">
      <dgm:prSet presAssocID="{42372EB4-581C-084E-A666-C523AC40B87D}" presName="root2" presStyleCnt="0"/>
      <dgm:spPr/>
    </dgm:pt>
    <dgm:pt modelId="{78EF9F26-FCCA-8F45-A961-CDE78A90C427}" type="pres">
      <dgm:prSet presAssocID="{42372EB4-581C-084E-A666-C523AC40B87D}" presName="LevelTwoTextNode" presStyleLbl="node2" presStyleIdx="1" presStyleCnt="2">
        <dgm:presLayoutVars>
          <dgm:chPref val="3"/>
        </dgm:presLayoutVars>
      </dgm:prSet>
      <dgm:spPr/>
    </dgm:pt>
    <dgm:pt modelId="{1FC81FB0-10D2-7741-A3E6-1FC1AF162343}" type="pres">
      <dgm:prSet presAssocID="{42372EB4-581C-084E-A666-C523AC40B87D}" presName="level3hierChild" presStyleCnt="0"/>
      <dgm:spPr/>
    </dgm:pt>
    <dgm:pt modelId="{F4C283BB-A235-404C-9742-0E7A9176A6D6}" type="pres">
      <dgm:prSet presAssocID="{8CA96E3E-3200-7944-B633-46835AD8E7B4}" presName="conn2-1" presStyleLbl="parChTrans1D3" presStyleIdx="0" presStyleCnt="2"/>
      <dgm:spPr/>
    </dgm:pt>
    <dgm:pt modelId="{48B47EBF-F48F-D746-A935-4B83421D6D24}" type="pres">
      <dgm:prSet presAssocID="{8CA96E3E-3200-7944-B633-46835AD8E7B4}" presName="connTx" presStyleLbl="parChTrans1D3" presStyleIdx="0" presStyleCnt="2"/>
      <dgm:spPr/>
    </dgm:pt>
    <dgm:pt modelId="{1A431DDB-9271-6746-857D-89173DE074DC}" type="pres">
      <dgm:prSet presAssocID="{DCB240E9-7DF9-014E-BF71-B9059B11CE3C}" presName="root2" presStyleCnt="0"/>
      <dgm:spPr/>
    </dgm:pt>
    <dgm:pt modelId="{EE8293E8-E52F-AB4B-8405-E90C6693E8FC}" type="pres">
      <dgm:prSet presAssocID="{DCB240E9-7DF9-014E-BF71-B9059B11CE3C}" presName="LevelTwoTextNode" presStyleLbl="node3" presStyleIdx="0" presStyleCnt="2">
        <dgm:presLayoutVars>
          <dgm:chPref val="3"/>
        </dgm:presLayoutVars>
      </dgm:prSet>
      <dgm:spPr/>
    </dgm:pt>
    <dgm:pt modelId="{62355D40-0A0E-CD4E-A737-61C4FEBB3920}" type="pres">
      <dgm:prSet presAssocID="{DCB240E9-7DF9-014E-BF71-B9059B11CE3C}" presName="level3hierChild" presStyleCnt="0"/>
      <dgm:spPr/>
    </dgm:pt>
    <dgm:pt modelId="{24EF379E-1DED-9A46-9B10-47ED3CF21926}" type="pres">
      <dgm:prSet presAssocID="{0E5BBC62-1BA3-7644-9620-0D72879941F5}" presName="conn2-1" presStyleLbl="parChTrans1D3" presStyleIdx="1" presStyleCnt="2"/>
      <dgm:spPr/>
    </dgm:pt>
    <dgm:pt modelId="{1184BD9F-49DA-D942-8975-A16D1A9D5CE8}" type="pres">
      <dgm:prSet presAssocID="{0E5BBC62-1BA3-7644-9620-0D72879941F5}" presName="connTx" presStyleLbl="parChTrans1D3" presStyleIdx="1" presStyleCnt="2"/>
      <dgm:spPr/>
    </dgm:pt>
    <dgm:pt modelId="{4AE9031F-0807-2E4E-A69E-CC93CDD7C96F}" type="pres">
      <dgm:prSet presAssocID="{2DDD3377-2E97-A540-B2FB-A64CDFD69F02}" presName="root2" presStyleCnt="0"/>
      <dgm:spPr/>
    </dgm:pt>
    <dgm:pt modelId="{E7761B39-66CF-3A49-B18C-95C28AABA2AD}" type="pres">
      <dgm:prSet presAssocID="{2DDD3377-2E97-A540-B2FB-A64CDFD69F02}" presName="LevelTwoTextNode" presStyleLbl="node3" presStyleIdx="1" presStyleCnt="2">
        <dgm:presLayoutVars>
          <dgm:chPref val="3"/>
        </dgm:presLayoutVars>
      </dgm:prSet>
      <dgm:spPr/>
    </dgm:pt>
    <dgm:pt modelId="{1D35A755-4604-944F-871B-1C32ADC9C40B}" type="pres">
      <dgm:prSet presAssocID="{2DDD3377-2E97-A540-B2FB-A64CDFD69F02}" presName="level3hierChild" presStyleCnt="0"/>
      <dgm:spPr/>
    </dgm:pt>
  </dgm:ptLst>
  <dgm:cxnLst>
    <dgm:cxn modelId="{490C8800-1E8B-2648-9BED-B99905913D72}" type="presOf" srcId="{2DDD3377-2E97-A540-B2FB-A64CDFD69F02}" destId="{E7761B39-66CF-3A49-B18C-95C28AABA2AD}" srcOrd="0" destOrd="0" presId="urn:microsoft.com/office/officeart/2005/8/layout/hierarchy2"/>
    <dgm:cxn modelId="{DBF3E319-9616-604C-B3A3-88B872D32166}" type="presOf" srcId="{2B6CAF15-1335-FC4F-A24B-BBE4183DE988}" destId="{475DC029-DE2C-FA4E-8607-E591A3895F60}" srcOrd="0" destOrd="0" presId="urn:microsoft.com/office/officeart/2005/8/layout/hierarchy2"/>
    <dgm:cxn modelId="{959E3420-ECF2-E546-8DCE-DD5F67C4F4D6}" srcId="{AA1A86DB-BB71-BC41-8B3A-4EE945C96229}" destId="{2B6CAF15-1335-FC4F-A24B-BBE4183DE988}" srcOrd="0" destOrd="0" parTransId="{C40553D6-F7CF-BB40-A003-D8D876EA603E}" sibTransId="{5654FD3D-E78F-F545-9948-BE5BA520A2A2}"/>
    <dgm:cxn modelId="{64166C4F-DA1E-814B-A36A-3439F4504E38}" srcId="{2B6CAF15-1335-FC4F-A24B-BBE4183DE988}" destId="{56FA7452-E22E-7441-8113-D9D5D900C845}" srcOrd="0" destOrd="0" parTransId="{E71B3FB1-A61F-7847-B3F4-7FCA5FBDE107}" sibTransId="{907BDA55-B6E2-4948-BABD-F8C2A68A523D}"/>
    <dgm:cxn modelId="{08C67D5B-28CB-9D48-904E-D985DB1F469F}" type="presOf" srcId="{8CA96E3E-3200-7944-B633-46835AD8E7B4}" destId="{F4C283BB-A235-404C-9742-0E7A9176A6D6}" srcOrd="0" destOrd="0" presId="urn:microsoft.com/office/officeart/2005/8/layout/hierarchy2"/>
    <dgm:cxn modelId="{F32C5A68-F7CA-B947-92E1-4B06B9AB46A8}" srcId="{2B6CAF15-1335-FC4F-A24B-BBE4183DE988}" destId="{42372EB4-581C-084E-A666-C523AC40B87D}" srcOrd="1" destOrd="0" parTransId="{7E20B86C-F24E-7B4A-B9D8-A943B18293AB}" sibTransId="{F31DD2E3-B94C-C747-9E31-0E5F717C4669}"/>
    <dgm:cxn modelId="{C154587B-A295-594D-98CD-E3205C06B1DA}" srcId="{42372EB4-581C-084E-A666-C523AC40B87D}" destId="{DCB240E9-7DF9-014E-BF71-B9059B11CE3C}" srcOrd="0" destOrd="0" parTransId="{8CA96E3E-3200-7944-B633-46835AD8E7B4}" sibTransId="{37D71543-9FA4-0F41-96CB-0B19A62D66D3}"/>
    <dgm:cxn modelId="{076F5986-0AA3-FC4D-BCB6-FF4BB153F870}" type="presOf" srcId="{42372EB4-581C-084E-A666-C523AC40B87D}" destId="{78EF9F26-FCCA-8F45-A961-CDE78A90C427}" srcOrd="0" destOrd="0" presId="urn:microsoft.com/office/officeart/2005/8/layout/hierarchy2"/>
    <dgm:cxn modelId="{5D79FF87-97F7-1B4F-AA00-7BA0E84953AF}" type="presOf" srcId="{7E20B86C-F24E-7B4A-B9D8-A943B18293AB}" destId="{14DA8A2F-113D-0D48-BF29-D48EA3F9EDB0}" srcOrd="0" destOrd="0" presId="urn:microsoft.com/office/officeart/2005/8/layout/hierarchy2"/>
    <dgm:cxn modelId="{B19CADA1-1C11-BF43-9A4F-20A8C3E7A37B}" type="presOf" srcId="{E71B3FB1-A61F-7847-B3F4-7FCA5FBDE107}" destId="{E9BE684A-50DB-A645-B388-E63A726D9A5F}" srcOrd="1" destOrd="0" presId="urn:microsoft.com/office/officeart/2005/8/layout/hierarchy2"/>
    <dgm:cxn modelId="{8A2EACD3-3739-C146-B184-CF8A579C3523}" type="presOf" srcId="{0E5BBC62-1BA3-7644-9620-0D72879941F5}" destId="{1184BD9F-49DA-D942-8975-A16D1A9D5CE8}" srcOrd="1" destOrd="0" presId="urn:microsoft.com/office/officeart/2005/8/layout/hierarchy2"/>
    <dgm:cxn modelId="{9398DBDC-92CB-F944-9C5E-52412BE2F9C4}" type="presOf" srcId="{AA1A86DB-BB71-BC41-8B3A-4EE945C96229}" destId="{5D5B3200-CC8E-CC40-BD18-0172D31B3D98}" srcOrd="0" destOrd="0" presId="urn:microsoft.com/office/officeart/2005/8/layout/hierarchy2"/>
    <dgm:cxn modelId="{A30D3AE0-EBBA-FC4B-9629-47F6F7B08DFD}" type="presOf" srcId="{0E5BBC62-1BA3-7644-9620-0D72879941F5}" destId="{24EF379E-1DED-9A46-9B10-47ED3CF21926}" srcOrd="0" destOrd="0" presId="urn:microsoft.com/office/officeart/2005/8/layout/hierarchy2"/>
    <dgm:cxn modelId="{A815C9E0-FF19-DD40-9B47-CE7ACDC0E7A5}" type="presOf" srcId="{56FA7452-E22E-7441-8113-D9D5D900C845}" destId="{F8D51197-BC33-6443-9C8C-54ACA3F5E3F9}" srcOrd="0" destOrd="0" presId="urn:microsoft.com/office/officeart/2005/8/layout/hierarchy2"/>
    <dgm:cxn modelId="{FE0192E6-800B-2843-884E-375BCE993BC5}" type="presOf" srcId="{E71B3FB1-A61F-7847-B3F4-7FCA5FBDE107}" destId="{AB383343-3FFE-8446-ABE8-AAF289B7BC85}" srcOrd="0" destOrd="0" presId="urn:microsoft.com/office/officeart/2005/8/layout/hierarchy2"/>
    <dgm:cxn modelId="{56AD17EB-06D5-A545-A197-37CB922B95F7}" type="presOf" srcId="{DCB240E9-7DF9-014E-BF71-B9059B11CE3C}" destId="{EE8293E8-E52F-AB4B-8405-E90C6693E8FC}" srcOrd="0" destOrd="0" presId="urn:microsoft.com/office/officeart/2005/8/layout/hierarchy2"/>
    <dgm:cxn modelId="{4B22B0EB-55D5-0748-8364-326BCCE322F1}" srcId="{42372EB4-581C-084E-A666-C523AC40B87D}" destId="{2DDD3377-2E97-A540-B2FB-A64CDFD69F02}" srcOrd="1" destOrd="0" parTransId="{0E5BBC62-1BA3-7644-9620-0D72879941F5}" sibTransId="{C9BE7AA0-0D0E-2C41-A06F-EFB7EB278B2F}"/>
    <dgm:cxn modelId="{231AFCF1-6652-6D4A-96C1-2EA422342BDD}" type="presOf" srcId="{8CA96E3E-3200-7944-B633-46835AD8E7B4}" destId="{48B47EBF-F48F-D746-A935-4B83421D6D24}" srcOrd="1" destOrd="0" presId="urn:microsoft.com/office/officeart/2005/8/layout/hierarchy2"/>
    <dgm:cxn modelId="{502505F6-E471-FE4E-AEE2-ED206E736857}" type="presOf" srcId="{7E20B86C-F24E-7B4A-B9D8-A943B18293AB}" destId="{E346E4B4-ABBC-8F49-9F6C-424C5B6C9178}" srcOrd="1" destOrd="0" presId="urn:microsoft.com/office/officeart/2005/8/layout/hierarchy2"/>
    <dgm:cxn modelId="{003E6F3E-257C-004A-BA9B-DE1D7B85DFDD}" type="presParOf" srcId="{5D5B3200-CC8E-CC40-BD18-0172D31B3D98}" destId="{1F5E9887-59F0-A14F-9BC0-C5592DE8B04F}" srcOrd="0" destOrd="0" presId="urn:microsoft.com/office/officeart/2005/8/layout/hierarchy2"/>
    <dgm:cxn modelId="{84F6B15C-DDDB-B148-AA20-4D0EA75C83CB}" type="presParOf" srcId="{1F5E9887-59F0-A14F-9BC0-C5592DE8B04F}" destId="{475DC029-DE2C-FA4E-8607-E591A3895F60}" srcOrd="0" destOrd="0" presId="urn:microsoft.com/office/officeart/2005/8/layout/hierarchy2"/>
    <dgm:cxn modelId="{7A4EFAC0-40FD-E44F-9A33-3642199BCEB4}" type="presParOf" srcId="{1F5E9887-59F0-A14F-9BC0-C5592DE8B04F}" destId="{FCD26531-D419-EF42-9D10-5708A2962564}" srcOrd="1" destOrd="0" presId="urn:microsoft.com/office/officeart/2005/8/layout/hierarchy2"/>
    <dgm:cxn modelId="{FD77ADA2-FB4A-A947-9C67-2A524AAD8405}" type="presParOf" srcId="{FCD26531-D419-EF42-9D10-5708A2962564}" destId="{AB383343-3FFE-8446-ABE8-AAF289B7BC85}" srcOrd="0" destOrd="0" presId="urn:microsoft.com/office/officeart/2005/8/layout/hierarchy2"/>
    <dgm:cxn modelId="{A5AA7907-4FCA-A74C-9C02-89FCBAF180DB}" type="presParOf" srcId="{AB383343-3FFE-8446-ABE8-AAF289B7BC85}" destId="{E9BE684A-50DB-A645-B388-E63A726D9A5F}" srcOrd="0" destOrd="0" presId="urn:microsoft.com/office/officeart/2005/8/layout/hierarchy2"/>
    <dgm:cxn modelId="{16D3BE15-DE0A-D942-9A72-EC08392F1B3D}" type="presParOf" srcId="{FCD26531-D419-EF42-9D10-5708A2962564}" destId="{1E0888CF-8775-6448-9237-C4DA4D6EE2FB}" srcOrd="1" destOrd="0" presId="urn:microsoft.com/office/officeart/2005/8/layout/hierarchy2"/>
    <dgm:cxn modelId="{FE7CEC54-1F5B-A742-810D-1F0EE60D47C2}" type="presParOf" srcId="{1E0888CF-8775-6448-9237-C4DA4D6EE2FB}" destId="{F8D51197-BC33-6443-9C8C-54ACA3F5E3F9}" srcOrd="0" destOrd="0" presId="urn:microsoft.com/office/officeart/2005/8/layout/hierarchy2"/>
    <dgm:cxn modelId="{C72EC7C4-B73E-6645-8B24-F499161752ED}" type="presParOf" srcId="{1E0888CF-8775-6448-9237-C4DA4D6EE2FB}" destId="{713229EA-F8B1-A84D-9885-3F2443D9FE3F}" srcOrd="1" destOrd="0" presId="urn:microsoft.com/office/officeart/2005/8/layout/hierarchy2"/>
    <dgm:cxn modelId="{A2D7CA24-2D97-6949-92EA-8D58BD8DFAF7}" type="presParOf" srcId="{FCD26531-D419-EF42-9D10-5708A2962564}" destId="{14DA8A2F-113D-0D48-BF29-D48EA3F9EDB0}" srcOrd="2" destOrd="0" presId="urn:microsoft.com/office/officeart/2005/8/layout/hierarchy2"/>
    <dgm:cxn modelId="{64831236-8CD9-9F47-A0F4-D32657199144}" type="presParOf" srcId="{14DA8A2F-113D-0D48-BF29-D48EA3F9EDB0}" destId="{E346E4B4-ABBC-8F49-9F6C-424C5B6C9178}" srcOrd="0" destOrd="0" presId="urn:microsoft.com/office/officeart/2005/8/layout/hierarchy2"/>
    <dgm:cxn modelId="{3FA9CA1D-FB83-CB48-9D98-4D36D3FA11D2}" type="presParOf" srcId="{FCD26531-D419-EF42-9D10-5708A2962564}" destId="{F7F7F20A-9632-D841-BC0F-96CE1812F126}" srcOrd="3" destOrd="0" presId="urn:microsoft.com/office/officeart/2005/8/layout/hierarchy2"/>
    <dgm:cxn modelId="{A13D3F15-7672-6042-A4B4-B2027F87A6DE}" type="presParOf" srcId="{F7F7F20A-9632-D841-BC0F-96CE1812F126}" destId="{78EF9F26-FCCA-8F45-A961-CDE78A90C427}" srcOrd="0" destOrd="0" presId="urn:microsoft.com/office/officeart/2005/8/layout/hierarchy2"/>
    <dgm:cxn modelId="{BA418651-35FD-584B-A43C-F0E7230C4981}" type="presParOf" srcId="{F7F7F20A-9632-D841-BC0F-96CE1812F126}" destId="{1FC81FB0-10D2-7741-A3E6-1FC1AF162343}" srcOrd="1" destOrd="0" presId="urn:microsoft.com/office/officeart/2005/8/layout/hierarchy2"/>
    <dgm:cxn modelId="{582F39B1-4E67-6146-B7CB-E7F2A7FA8EDB}" type="presParOf" srcId="{1FC81FB0-10D2-7741-A3E6-1FC1AF162343}" destId="{F4C283BB-A235-404C-9742-0E7A9176A6D6}" srcOrd="0" destOrd="0" presId="urn:microsoft.com/office/officeart/2005/8/layout/hierarchy2"/>
    <dgm:cxn modelId="{C1FA0878-7293-CE4F-9A8F-E2E2BAC07D31}" type="presParOf" srcId="{F4C283BB-A235-404C-9742-0E7A9176A6D6}" destId="{48B47EBF-F48F-D746-A935-4B83421D6D24}" srcOrd="0" destOrd="0" presId="urn:microsoft.com/office/officeart/2005/8/layout/hierarchy2"/>
    <dgm:cxn modelId="{5FD9254C-FE64-E147-8C37-BD1EBB38B83A}" type="presParOf" srcId="{1FC81FB0-10D2-7741-A3E6-1FC1AF162343}" destId="{1A431DDB-9271-6746-857D-89173DE074DC}" srcOrd="1" destOrd="0" presId="urn:microsoft.com/office/officeart/2005/8/layout/hierarchy2"/>
    <dgm:cxn modelId="{85D777EF-211D-4548-8763-23BE49808F88}" type="presParOf" srcId="{1A431DDB-9271-6746-857D-89173DE074DC}" destId="{EE8293E8-E52F-AB4B-8405-E90C6693E8FC}" srcOrd="0" destOrd="0" presId="urn:microsoft.com/office/officeart/2005/8/layout/hierarchy2"/>
    <dgm:cxn modelId="{F966CFB8-4A5C-1F49-892F-FDFCBDE55D9F}" type="presParOf" srcId="{1A431DDB-9271-6746-857D-89173DE074DC}" destId="{62355D40-0A0E-CD4E-A737-61C4FEBB3920}" srcOrd="1" destOrd="0" presId="urn:microsoft.com/office/officeart/2005/8/layout/hierarchy2"/>
    <dgm:cxn modelId="{15E3C8D8-51C2-6D48-BF9A-EFA8F077237B}" type="presParOf" srcId="{1FC81FB0-10D2-7741-A3E6-1FC1AF162343}" destId="{24EF379E-1DED-9A46-9B10-47ED3CF21926}" srcOrd="2" destOrd="0" presId="urn:microsoft.com/office/officeart/2005/8/layout/hierarchy2"/>
    <dgm:cxn modelId="{3D742810-A305-9A43-B46C-5942934C47E7}" type="presParOf" srcId="{24EF379E-1DED-9A46-9B10-47ED3CF21926}" destId="{1184BD9F-49DA-D942-8975-A16D1A9D5CE8}" srcOrd="0" destOrd="0" presId="urn:microsoft.com/office/officeart/2005/8/layout/hierarchy2"/>
    <dgm:cxn modelId="{ED041E31-B3E3-2246-95E1-C228388866E2}" type="presParOf" srcId="{1FC81FB0-10D2-7741-A3E6-1FC1AF162343}" destId="{4AE9031F-0807-2E4E-A69E-CC93CDD7C96F}" srcOrd="3" destOrd="0" presId="urn:microsoft.com/office/officeart/2005/8/layout/hierarchy2"/>
    <dgm:cxn modelId="{7C7E5505-667F-D045-AB5B-3DE38994E520}" type="presParOf" srcId="{4AE9031F-0807-2E4E-A69E-CC93CDD7C96F}" destId="{E7761B39-66CF-3A49-B18C-95C28AABA2AD}" srcOrd="0" destOrd="0" presId="urn:microsoft.com/office/officeart/2005/8/layout/hierarchy2"/>
    <dgm:cxn modelId="{7DAF742C-D306-654E-92AA-72C6B0BD0B43}" type="presParOf" srcId="{4AE9031F-0807-2E4E-A69E-CC93CDD7C96F}" destId="{1D35A755-4604-944F-871B-1C32ADC9C40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DC029-DE2C-FA4E-8607-E591A3895F60}">
      <dsp:nvSpPr>
        <dsp:cNvPr id="0" name=""/>
        <dsp:cNvSpPr/>
      </dsp:nvSpPr>
      <dsp:spPr>
        <a:xfrm>
          <a:off x="1587" y="1400671"/>
          <a:ext cx="1603374" cy="80168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Entrant</a:t>
          </a:r>
        </a:p>
      </dsp:txBody>
      <dsp:txXfrm>
        <a:off x="25068" y="1424152"/>
        <a:ext cx="1556412" cy="754725"/>
      </dsp:txXfrm>
    </dsp:sp>
    <dsp:sp modelId="{AB383343-3FFE-8446-ABE8-AAF289B7BC85}">
      <dsp:nvSpPr>
        <dsp:cNvPr id="0" name=""/>
        <dsp:cNvSpPr/>
      </dsp:nvSpPr>
      <dsp:spPr>
        <a:xfrm rot="19457599">
          <a:off x="1530725" y="1553275"/>
          <a:ext cx="789824" cy="35507"/>
        </a:xfrm>
        <a:custGeom>
          <a:avLst/>
          <a:gdLst/>
          <a:ahLst/>
          <a:cxnLst/>
          <a:rect l="0" t="0" r="0" b="0"/>
          <a:pathLst>
            <a:path>
              <a:moveTo>
                <a:pt x="0" y="17753"/>
              </a:moveTo>
              <a:lnTo>
                <a:pt x="789824" y="1775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5891" y="1551284"/>
        <a:ext cx="39491" cy="39491"/>
      </dsp:txXfrm>
    </dsp:sp>
    <dsp:sp modelId="{F8D51197-BC33-6443-9C8C-54ACA3F5E3F9}">
      <dsp:nvSpPr>
        <dsp:cNvPr id="0" name=""/>
        <dsp:cNvSpPr/>
      </dsp:nvSpPr>
      <dsp:spPr>
        <a:xfrm>
          <a:off x="2246312" y="939700"/>
          <a:ext cx="1603374" cy="80168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No entry</a:t>
          </a:r>
        </a:p>
      </dsp:txBody>
      <dsp:txXfrm>
        <a:off x="2269793" y="963181"/>
        <a:ext cx="1556412" cy="754725"/>
      </dsp:txXfrm>
    </dsp:sp>
    <dsp:sp modelId="{14DA8A2F-113D-0D48-BF29-D48EA3F9EDB0}">
      <dsp:nvSpPr>
        <dsp:cNvPr id="0" name=""/>
        <dsp:cNvSpPr/>
      </dsp:nvSpPr>
      <dsp:spPr>
        <a:xfrm rot="2142401">
          <a:off x="1530725" y="2014246"/>
          <a:ext cx="789824" cy="35507"/>
        </a:xfrm>
        <a:custGeom>
          <a:avLst/>
          <a:gdLst/>
          <a:ahLst/>
          <a:cxnLst/>
          <a:rect l="0" t="0" r="0" b="0"/>
          <a:pathLst>
            <a:path>
              <a:moveTo>
                <a:pt x="0" y="17753"/>
              </a:moveTo>
              <a:lnTo>
                <a:pt x="789824" y="17753"/>
              </a:lnTo>
            </a:path>
          </a:pathLst>
        </a:custGeom>
        <a:noFill/>
        <a:ln w="9525" cap="flat"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05891" y="2012254"/>
        <a:ext cx="39491" cy="39491"/>
      </dsp:txXfrm>
    </dsp:sp>
    <dsp:sp modelId="{78EF9F26-FCCA-8F45-A961-CDE78A90C427}">
      <dsp:nvSpPr>
        <dsp:cNvPr id="0" name=""/>
        <dsp:cNvSpPr/>
      </dsp:nvSpPr>
      <dsp:spPr>
        <a:xfrm>
          <a:off x="2246312" y="1861641"/>
          <a:ext cx="1603374" cy="80168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Entry</a:t>
          </a:r>
        </a:p>
      </dsp:txBody>
      <dsp:txXfrm>
        <a:off x="2269793" y="1885122"/>
        <a:ext cx="1556412" cy="754725"/>
      </dsp:txXfrm>
    </dsp:sp>
    <dsp:sp modelId="{F4C283BB-A235-404C-9742-0E7A9176A6D6}">
      <dsp:nvSpPr>
        <dsp:cNvPr id="0" name=""/>
        <dsp:cNvSpPr/>
      </dsp:nvSpPr>
      <dsp:spPr>
        <a:xfrm rot="19457599">
          <a:off x="3775450" y="2014246"/>
          <a:ext cx="789824" cy="35507"/>
        </a:xfrm>
        <a:custGeom>
          <a:avLst/>
          <a:gdLst/>
          <a:ahLst/>
          <a:cxnLst/>
          <a:rect l="0" t="0" r="0" b="0"/>
          <a:pathLst>
            <a:path>
              <a:moveTo>
                <a:pt x="0" y="17753"/>
              </a:moveTo>
              <a:lnTo>
                <a:pt x="789824" y="17753"/>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616" y="2012254"/>
        <a:ext cx="39491" cy="39491"/>
      </dsp:txXfrm>
    </dsp:sp>
    <dsp:sp modelId="{EE8293E8-E52F-AB4B-8405-E90C6693E8FC}">
      <dsp:nvSpPr>
        <dsp:cNvPr id="0" name=""/>
        <dsp:cNvSpPr/>
      </dsp:nvSpPr>
      <dsp:spPr>
        <a:xfrm>
          <a:off x="4491037" y="1400671"/>
          <a:ext cx="1603374" cy="80168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Accommodating</a:t>
          </a:r>
        </a:p>
      </dsp:txBody>
      <dsp:txXfrm>
        <a:off x="4514518" y="1424152"/>
        <a:ext cx="1556412" cy="754725"/>
      </dsp:txXfrm>
    </dsp:sp>
    <dsp:sp modelId="{24EF379E-1DED-9A46-9B10-47ED3CF21926}">
      <dsp:nvSpPr>
        <dsp:cNvPr id="0" name=""/>
        <dsp:cNvSpPr/>
      </dsp:nvSpPr>
      <dsp:spPr>
        <a:xfrm rot="2142401">
          <a:off x="3775450" y="2475216"/>
          <a:ext cx="789824" cy="35507"/>
        </a:xfrm>
        <a:custGeom>
          <a:avLst/>
          <a:gdLst/>
          <a:ahLst/>
          <a:cxnLst/>
          <a:rect l="0" t="0" r="0" b="0"/>
          <a:pathLst>
            <a:path>
              <a:moveTo>
                <a:pt x="0" y="17753"/>
              </a:moveTo>
              <a:lnTo>
                <a:pt x="789824" y="17753"/>
              </a:lnTo>
            </a:path>
          </a:pathLst>
        </a:custGeom>
        <a:noFill/>
        <a:ln w="9525" cap="flat" cmpd="sng" algn="ctr">
          <a:solidFill>
            <a:schemeClr val="accent2">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50616" y="2473224"/>
        <a:ext cx="39491" cy="39491"/>
      </dsp:txXfrm>
    </dsp:sp>
    <dsp:sp modelId="{E7761B39-66CF-3A49-B18C-95C28AABA2AD}">
      <dsp:nvSpPr>
        <dsp:cNvPr id="0" name=""/>
        <dsp:cNvSpPr/>
      </dsp:nvSpPr>
      <dsp:spPr>
        <a:xfrm>
          <a:off x="4491037" y="2322611"/>
          <a:ext cx="1603374" cy="80168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Price war</a:t>
          </a:r>
          <a:endParaRPr lang="en-US" sz="1600" kern="1200" dirty="0"/>
        </a:p>
      </dsp:txBody>
      <dsp:txXfrm>
        <a:off x="4514518" y="2346092"/>
        <a:ext cx="1556412" cy="7547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406" cy="495793"/>
          </a:xfrm>
          <a:prstGeom prst="rect">
            <a:avLst/>
          </a:prstGeom>
        </p:spPr>
        <p:txBody>
          <a:bodyPr vert="horz" lIns="88194" tIns="44097" rIns="88194" bIns="44097" rtlCol="0"/>
          <a:lstStyle>
            <a:lvl1pPr algn="l">
              <a:defRPr sz="1200"/>
            </a:lvl1pPr>
          </a:lstStyle>
          <a:p>
            <a:endParaRPr lang="en-US" dirty="0"/>
          </a:p>
        </p:txBody>
      </p:sp>
      <p:sp>
        <p:nvSpPr>
          <p:cNvPr id="3" name="Date Placeholder 2"/>
          <p:cNvSpPr>
            <a:spLocks noGrp="1"/>
          </p:cNvSpPr>
          <p:nvPr>
            <p:ph type="dt" sz="quarter" idx="1"/>
          </p:nvPr>
        </p:nvSpPr>
        <p:spPr>
          <a:xfrm>
            <a:off x="3850750" y="0"/>
            <a:ext cx="2945405" cy="495793"/>
          </a:xfrm>
          <a:prstGeom prst="rect">
            <a:avLst/>
          </a:prstGeom>
        </p:spPr>
        <p:txBody>
          <a:bodyPr vert="horz" lIns="88194" tIns="44097" rIns="88194" bIns="44097" rtlCol="0"/>
          <a:lstStyle>
            <a:lvl1pPr algn="r">
              <a:defRPr sz="1200"/>
            </a:lvl1pPr>
          </a:lstStyle>
          <a:p>
            <a:fld id="{2D9B4FF5-3FA6-9045-92A7-AFACDACBD77C}" type="datetimeFigureOut">
              <a:rPr lang="en-US" smtClean="0"/>
              <a:t>3/14/24</a:t>
            </a:fld>
            <a:endParaRPr lang="en-US" dirty="0"/>
          </a:p>
        </p:txBody>
      </p:sp>
      <p:sp>
        <p:nvSpPr>
          <p:cNvPr id="4" name="Footer Placeholder 3"/>
          <p:cNvSpPr>
            <a:spLocks noGrp="1"/>
          </p:cNvSpPr>
          <p:nvPr>
            <p:ph type="ftr" sz="quarter" idx="2"/>
          </p:nvPr>
        </p:nvSpPr>
        <p:spPr>
          <a:xfrm>
            <a:off x="1" y="9429305"/>
            <a:ext cx="2945406" cy="495793"/>
          </a:xfrm>
          <a:prstGeom prst="rect">
            <a:avLst/>
          </a:prstGeom>
        </p:spPr>
        <p:txBody>
          <a:bodyPr vert="horz" lIns="88194" tIns="44097" rIns="88194" bIns="44097"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750" y="9429305"/>
            <a:ext cx="2945405" cy="495793"/>
          </a:xfrm>
          <a:prstGeom prst="rect">
            <a:avLst/>
          </a:prstGeom>
        </p:spPr>
        <p:txBody>
          <a:bodyPr vert="horz" lIns="88194" tIns="44097" rIns="88194" bIns="44097" rtlCol="0" anchor="b"/>
          <a:lstStyle>
            <a:lvl1pPr algn="r">
              <a:defRPr sz="1200"/>
            </a:lvl1pPr>
          </a:lstStyle>
          <a:p>
            <a:fld id="{BB3570DE-8B2C-2541-9C3C-10B742EDF45C}" type="slidenum">
              <a:rPr lang="en-US" smtClean="0"/>
              <a:t>‹N›</a:t>
            </a:fld>
            <a:endParaRPr lang="en-US" dirty="0"/>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406" cy="495793"/>
          </a:xfrm>
          <a:prstGeom prst="rect">
            <a:avLst/>
          </a:prstGeom>
        </p:spPr>
        <p:txBody>
          <a:bodyPr vert="horz" lIns="88194" tIns="44097" rIns="88194" bIns="44097" rtlCol="0"/>
          <a:lstStyle>
            <a:lvl1pPr algn="l">
              <a:defRPr sz="1200"/>
            </a:lvl1pPr>
          </a:lstStyle>
          <a:p>
            <a:endParaRPr lang="en-US" dirty="0"/>
          </a:p>
        </p:txBody>
      </p:sp>
      <p:sp>
        <p:nvSpPr>
          <p:cNvPr id="3" name="Date Placeholder 2"/>
          <p:cNvSpPr>
            <a:spLocks noGrp="1"/>
          </p:cNvSpPr>
          <p:nvPr>
            <p:ph type="dt" idx="1"/>
          </p:nvPr>
        </p:nvSpPr>
        <p:spPr>
          <a:xfrm>
            <a:off x="3850750" y="0"/>
            <a:ext cx="2945405" cy="495793"/>
          </a:xfrm>
          <a:prstGeom prst="rect">
            <a:avLst/>
          </a:prstGeom>
        </p:spPr>
        <p:txBody>
          <a:bodyPr vert="horz" lIns="88194" tIns="44097" rIns="88194" bIns="44097" rtlCol="0"/>
          <a:lstStyle>
            <a:lvl1pPr algn="r">
              <a:defRPr sz="1200"/>
            </a:lvl1pPr>
          </a:lstStyle>
          <a:p>
            <a:fld id="{C1B1D0D8-0177-7B4A-B306-BF5D19CA5172}" type="datetimeFigureOut">
              <a:rPr lang="en-US" smtClean="0"/>
              <a:t>3/14/24</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88194" tIns="44097" rIns="88194" bIns="44097" rtlCol="0" anchor="ctr"/>
          <a:lstStyle/>
          <a:p>
            <a:endParaRPr lang="en-US" dirty="0"/>
          </a:p>
        </p:txBody>
      </p:sp>
      <p:sp>
        <p:nvSpPr>
          <p:cNvPr id="5" name="Notes Placeholder 4"/>
          <p:cNvSpPr>
            <a:spLocks noGrp="1"/>
          </p:cNvSpPr>
          <p:nvPr>
            <p:ph type="body" sz="quarter" idx="3"/>
          </p:nvPr>
        </p:nvSpPr>
        <p:spPr>
          <a:xfrm>
            <a:off x="680527" y="4714653"/>
            <a:ext cx="5438140" cy="4466756"/>
          </a:xfrm>
          <a:prstGeom prst="rect">
            <a:avLst/>
          </a:prstGeom>
        </p:spPr>
        <p:txBody>
          <a:bodyPr vert="horz" lIns="88194" tIns="44097" rIns="88194" bIns="44097"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1" y="9429305"/>
            <a:ext cx="2945406" cy="495793"/>
          </a:xfrm>
          <a:prstGeom prst="rect">
            <a:avLst/>
          </a:prstGeom>
        </p:spPr>
        <p:txBody>
          <a:bodyPr vert="horz" lIns="88194" tIns="44097" rIns="88194" bIns="4409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750" y="9429305"/>
            <a:ext cx="2945405" cy="495793"/>
          </a:xfrm>
          <a:prstGeom prst="rect">
            <a:avLst/>
          </a:prstGeom>
        </p:spPr>
        <p:txBody>
          <a:bodyPr vert="horz" lIns="88194" tIns="44097" rIns="88194" bIns="44097" rtlCol="0" anchor="b"/>
          <a:lstStyle>
            <a:lvl1pPr algn="r">
              <a:defRPr sz="1200"/>
            </a:lvl1pPr>
          </a:lstStyle>
          <a:p>
            <a:fld id="{785DAA39-471D-E04E-8735-59E65E16979C}" type="slidenum">
              <a:rPr lang="en-US" smtClean="0"/>
              <a:t>‹N›</a:t>
            </a:fld>
            <a:endParaRPr lang="en-US" dirty="0"/>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785DAA39-471D-E04E-8735-59E65E16979C}" type="slidenum">
              <a:rPr kumimoji="0" lang="en-US" sz="12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a:t>
            </a:fld>
            <a:endParaRPr kumimoji="0" lang="en-US" sz="1200" b="1"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876873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10</a:t>
            </a:fld>
            <a:endParaRPr lang="en-US" dirty="0"/>
          </a:p>
        </p:txBody>
      </p:sp>
    </p:spTree>
    <p:extLst>
      <p:ext uri="{BB962C8B-B14F-4D97-AF65-F5344CB8AC3E}">
        <p14:creationId xmlns:p14="http://schemas.microsoft.com/office/powerpoint/2010/main" val="2242529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11</a:t>
            </a:fld>
            <a:endParaRPr lang="en-US" dirty="0"/>
          </a:p>
        </p:txBody>
      </p:sp>
    </p:spTree>
    <p:extLst>
      <p:ext uri="{BB962C8B-B14F-4D97-AF65-F5344CB8AC3E}">
        <p14:creationId xmlns:p14="http://schemas.microsoft.com/office/powerpoint/2010/main" val="3031981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12</a:t>
            </a:fld>
            <a:endParaRPr lang="en-US" dirty="0"/>
          </a:p>
        </p:txBody>
      </p:sp>
    </p:spTree>
    <p:extLst>
      <p:ext uri="{BB962C8B-B14F-4D97-AF65-F5344CB8AC3E}">
        <p14:creationId xmlns:p14="http://schemas.microsoft.com/office/powerpoint/2010/main" val="175911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13</a:t>
            </a:fld>
            <a:endParaRPr lang="en-US" dirty="0"/>
          </a:p>
        </p:txBody>
      </p:sp>
    </p:spTree>
    <p:extLst>
      <p:ext uri="{BB962C8B-B14F-4D97-AF65-F5344CB8AC3E}">
        <p14:creationId xmlns:p14="http://schemas.microsoft.com/office/powerpoint/2010/main" val="352041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14</a:t>
            </a:fld>
            <a:endParaRPr lang="en-US" dirty="0"/>
          </a:p>
        </p:txBody>
      </p:sp>
    </p:spTree>
    <p:extLst>
      <p:ext uri="{BB962C8B-B14F-4D97-AF65-F5344CB8AC3E}">
        <p14:creationId xmlns:p14="http://schemas.microsoft.com/office/powerpoint/2010/main" val="4153908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15</a:t>
            </a:fld>
            <a:endParaRPr lang="en-US" dirty="0"/>
          </a:p>
        </p:txBody>
      </p:sp>
    </p:spTree>
    <p:extLst>
      <p:ext uri="{BB962C8B-B14F-4D97-AF65-F5344CB8AC3E}">
        <p14:creationId xmlns:p14="http://schemas.microsoft.com/office/powerpoint/2010/main" val="42205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16</a:t>
            </a:fld>
            <a:endParaRPr lang="en-US" dirty="0"/>
          </a:p>
        </p:txBody>
      </p:sp>
    </p:spTree>
    <p:extLst>
      <p:ext uri="{BB962C8B-B14F-4D97-AF65-F5344CB8AC3E}">
        <p14:creationId xmlns:p14="http://schemas.microsoft.com/office/powerpoint/2010/main" val="1970873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17</a:t>
            </a:fld>
            <a:endParaRPr lang="en-US" dirty="0"/>
          </a:p>
        </p:txBody>
      </p:sp>
    </p:spTree>
    <p:extLst>
      <p:ext uri="{BB962C8B-B14F-4D97-AF65-F5344CB8AC3E}">
        <p14:creationId xmlns:p14="http://schemas.microsoft.com/office/powerpoint/2010/main" val="1327397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18</a:t>
            </a:fld>
            <a:endParaRPr lang="en-US" dirty="0"/>
          </a:p>
        </p:txBody>
      </p:sp>
    </p:spTree>
    <p:extLst>
      <p:ext uri="{BB962C8B-B14F-4D97-AF65-F5344CB8AC3E}">
        <p14:creationId xmlns:p14="http://schemas.microsoft.com/office/powerpoint/2010/main" val="455522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19</a:t>
            </a:fld>
            <a:endParaRPr lang="en-US" dirty="0"/>
          </a:p>
        </p:txBody>
      </p:sp>
    </p:spTree>
    <p:extLst>
      <p:ext uri="{BB962C8B-B14F-4D97-AF65-F5344CB8AC3E}">
        <p14:creationId xmlns:p14="http://schemas.microsoft.com/office/powerpoint/2010/main" val="2461649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2</a:t>
            </a:fld>
            <a:endParaRPr lang="en-US" dirty="0"/>
          </a:p>
        </p:txBody>
      </p:sp>
    </p:spTree>
    <p:extLst>
      <p:ext uri="{BB962C8B-B14F-4D97-AF65-F5344CB8AC3E}">
        <p14:creationId xmlns:p14="http://schemas.microsoft.com/office/powerpoint/2010/main" val="1290829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20</a:t>
            </a:fld>
            <a:endParaRPr lang="en-US" dirty="0"/>
          </a:p>
        </p:txBody>
      </p:sp>
    </p:spTree>
    <p:extLst>
      <p:ext uri="{BB962C8B-B14F-4D97-AF65-F5344CB8AC3E}">
        <p14:creationId xmlns:p14="http://schemas.microsoft.com/office/powerpoint/2010/main" val="2743009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21</a:t>
            </a:fld>
            <a:endParaRPr lang="en-US" dirty="0"/>
          </a:p>
        </p:txBody>
      </p:sp>
    </p:spTree>
    <p:extLst>
      <p:ext uri="{BB962C8B-B14F-4D97-AF65-F5344CB8AC3E}">
        <p14:creationId xmlns:p14="http://schemas.microsoft.com/office/powerpoint/2010/main" val="2117557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22</a:t>
            </a:fld>
            <a:endParaRPr lang="en-US" dirty="0"/>
          </a:p>
        </p:txBody>
      </p:sp>
    </p:spTree>
    <p:extLst>
      <p:ext uri="{BB962C8B-B14F-4D97-AF65-F5344CB8AC3E}">
        <p14:creationId xmlns:p14="http://schemas.microsoft.com/office/powerpoint/2010/main" val="3646311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23</a:t>
            </a:fld>
            <a:endParaRPr lang="en-US" dirty="0"/>
          </a:p>
        </p:txBody>
      </p:sp>
    </p:spTree>
    <p:extLst>
      <p:ext uri="{BB962C8B-B14F-4D97-AF65-F5344CB8AC3E}">
        <p14:creationId xmlns:p14="http://schemas.microsoft.com/office/powerpoint/2010/main" val="2969638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24</a:t>
            </a:fld>
            <a:endParaRPr lang="en-US" dirty="0"/>
          </a:p>
        </p:txBody>
      </p:sp>
    </p:spTree>
    <p:extLst>
      <p:ext uri="{BB962C8B-B14F-4D97-AF65-F5344CB8AC3E}">
        <p14:creationId xmlns:p14="http://schemas.microsoft.com/office/powerpoint/2010/main" val="3373156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a:t>
            </a:r>
            <a:endParaRPr lang="en-GB"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t>25</a:t>
            </a:fld>
            <a:endParaRPr lang="en-US"/>
          </a:p>
        </p:txBody>
      </p:sp>
    </p:spTree>
    <p:extLst>
      <p:ext uri="{BB962C8B-B14F-4D97-AF65-F5344CB8AC3E}">
        <p14:creationId xmlns:p14="http://schemas.microsoft.com/office/powerpoint/2010/main" val="115367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26</a:t>
            </a:fld>
            <a:endParaRPr lang="en-US" dirty="0"/>
          </a:p>
        </p:txBody>
      </p:sp>
    </p:spTree>
    <p:extLst>
      <p:ext uri="{BB962C8B-B14F-4D97-AF65-F5344CB8AC3E}">
        <p14:creationId xmlns:p14="http://schemas.microsoft.com/office/powerpoint/2010/main" val="206143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27</a:t>
            </a:fld>
            <a:endParaRPr lang="en-US" dirty="0"/>
          </a:p>
        </p:txBody>
      </p:sp>
    </p:spTree>
    <p:extLst>
      <p:ext uri="{BB962C8B-B14F-4D97-AF65-F5344CB8AC3E}">
        <p14:creationId xmlns:p14="http://schemas.microsoft.com/office/powerpoint/2010/main" val="3512623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28</a:t>
            </a:fld>
            <a:endParaRPr lang="en-US" dirty="0"/>
          </a:p>
        </p:txBody>
      </p:sp>
    </p:spTree>
    <p:extLst>
      <p:ext uri="{BB962C8B-B14F-4D97-AF65-F5344CB8AC3E}">
        <p14:creationId xmlns:p14="http://schemas.microsoft.com/office/powerpoint/2010/main" val="2831610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29</a:t>
            </a:fld>
            <a:endParaRPr lang="en-US" dirty="0"/>
          </a:p>
        </p:txBody>
      </p:sp>
    </p:spTree>
    <p:extLst>
      <p:ext uri="{BB962C8B-B14F-4D97-AF65-F5344CB8AC3E}">
        <p14:creationId xmlns:p14="http://schemas.microsoft.com/office/powerpoint/2010/main" val="3676814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a:t>
            </a:fld>
            <a:endParaRPr lang="en-US" dirty="0"/>
          </a:p>
        </p:txBody>
      </p:sp>
    </p:spTree>
    <p:extLst>
      <p:ext uri="{BB962C8B-B14F-4D97-AF65-F5344CB8AC3E}">
        <p14:creationId xmlns:p14="http://schemas.microsoft.com/office/powerpoint/2010/main" val="4206205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30</a:t>
            </a:fld>
            <a:endParaRPr lang="en-US" dirty="0"/>
          </a:p>
        </p:txBody>
      </p:sp>
    </p:spTree>
    <p:extLst>
      <p:ext uri="{BB962C8B-B14F-4D97-AF65-F5344CB8AC3E}">
        <p14:creationId xmlns:p14="http://schemas.microsoft.com/office/powerpoint/2010/main" val="2814138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31</a:t>
            </a:fld>
            <a:endParaRPr lang="en-US" dirty="0"/>
          </a:p>
        </p:txBody>
      </p:sp>
    </p:spTree>
    <p:extLst>
      <p:ext uri="{BB962C8B-B14F-4D97-AF65-F5344CB8AC3E}">
        <p14:creationId xmlns:p14="http://schemas.microsoft.com/office/powerpoint/2010/main" val="4003951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32</a:t>
            </a:fld>
            <a:endParaRPr lang="en-US" dirty="0"/>
          </a:p>
        </p:txBody>
      </p:sp>
    </p:spTree>
    <p:extLst>
      <p:ext uri="{BB962C8B-B14F-4D97-AF65-F5344CB8AC3E}">
        <p14:creationId xmlns:p14="http://schemas.microsoft.com/office/powerpoint/2010/main" val="3856985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33</a:t>
            </a:fld>
            <a:endParaRPr lang="en-US" dirty="0"/>
          </a:p>
        </p:txBody>
      </p:sp>
    </p:spTree>
    <p:extLst>
      <p:ext uri="{BB962C8B-B14F-4D97-AF65-F5344CB8AC3E}">
        <p14:creationId xmlns:p14="http://schemas.microsoft.com/office/powerpoint/2010/main" val="602132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34</a:t>
            </a:fld>
            <a:endParaRPr lang="en-US" dirty="0"/>
          </a:p>
        </p:txBody>
      </p:sp>
    </p:spTree>
    <p:extLst>
      <p:ext uri="{BB962C8B-B14F-4D97-AF65-F5344CB8AC3E}">
        <p14:creationId xmlns:p14="http://schemas.microsoft.com/office/powerpoint/2010/main" val="32661692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35</a:t>
            </a:fld>
            <a:endParaRPr lang="en-US" dirty="0"/>
          </a:p>
        </p:txBody>
      </p:sp>
    </p:spTree>
    <p:extLst>
      <p:ext uri="{BB962C8B-B14F-4D97-AF65-F5344CB8AC3E}">
        <p14:creationId xmlns:p14="http://schemas.microsoft.com/office/powerpoint/2010/main" val="1944555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36</a:t>
            </a:fld>
            <a:endParaRPr lang="en-US" dirty="0"/>
          </a:p>
        </p:txBody>
      </p:sp>
    </p:spTree>
    <p:extLst>
      <p:ext uri="{BB962C8B-B14F-4D97-AF65-F5344CB8AC3E}">
        <p14:creationId xmlns:p14="http://schemas.microsoft.com/office/powerpoint/2010/main" val="4112767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37</a:t>
            </a:fld>
            <a:endParaRPr lang="en-US" dirty="0"/>
          </a:p>
        </p:txBody>
      </p:sp>
    </p:spTree>
    <p:extLst>
      <p:ext uri="{BB962C8B-B14F-4D97-AF65-F5344CB8AC3E}">
        <p14:creationId xmlns:p14="http://schemas.microsoft.com/office/powerpoint/2010/main" val="1493058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t>38</a:t>
            </a:fld>
            <a:endParaRPr lang="en-US"/>
          </a:p>
        </p:txBody>
      </p:sp>
    </p:spTree>
    <p:extLst>
      <p:ext uri="{BB962C8B-B14F-4D97-AF65-F5344CB8AC3E}">
        <p14:creationId xmlns:p14="http://schemas.microsoft.com/office/powerpoint/2010/main" val="14095464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t>39</a:t>
            </a:fld>
            <a:endParaRPr lang="en-US"/>
          </a:p>
        </p:txBody>
      </p:sp>
    </p:spTree>
    <p:extLst>
      <p:ext uri="{BB962C8B-B14F-4D97-AF65-F5344CB8AC3E}">
        <p14:creationId xmlns:p14="http://schemas.microsoft.com/office/powerpoint/2010/main" val="2871810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4</a:t>
            </a:fld>
            <a:endParaRPr lang="en-US" dirty="0"/>
          </a:p>
        </p:txBody>
      </p:sp>
    </p:spTree>
    <p:extLst>
      <p:ext uri="{BB962C8B-B14F-4D97-AF65-F5344CB8AC3E}">
        <p14:creationId xmlns:p14="http://schemas.microsoft.com/office/powerpoint/2010/main" val="1737968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t>40</a:t>
            </a:fld>
            <a:endParaRPr lang="en-US"/>
          </a:p>
        </p:txBody>
      </p:sp>
    </p:spTree>
    <p:extLst>
      <p:ext uri="{BB962C8B-B14F-4D97-AF65-F5344CB8AC3E}">
        <p14:creationId xmlns:p14="http://schemas.microsoft.com/office/powerpoint/2010/main" val="2271154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41</a:t>
            </a:fld>
            <a:endParaRPr lang="en-US" dirty="0"/>
          </a:p>
        </p:txBody>
      </p:sp>
    </p:spTree>
    <p:extLst>
      <p:ext uri="{BB962C8B-B14F-4D97-AF65-F5344CB8AC3E}">
        <p14:creationId xmlns:p14="http://schemas.microsoft.com/office/powerpoint/2010/main" val="3313475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42</a:t>
            </a:fld>
            <a:endParaRPr lang="en-US" dirty="0"/>
          </a:p>
        </p:txBody>
      </p:sp>
    </p:spTree>
    <p:extLst>
      <p:ext uri="{BB962C8B-B14F-4D97-AF65-F5344CB8AC3E}">
        <p14:creationId xmlns:p14="http://schemas.microsoft.com/office/powerpoint/2010/main" val="3511719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43</a:t>
            </a:fld>
            <a:endParaRPr lang="en-US" dirty="0"/>
          </a:p>
        </p:txBody>
      </p:sp>
    </p:spTree>
    <p:extLst>
      <p:ext uri="{BB962C8B-B14F-4D97-AF65-F5344CB8AC3E}">
        <p14:creationId xmlns:p14="http://schemas.microsoft.com/office/powerpoint/2010/main" val="4076945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44</a:t>
            </a:fld>
            <a:endParaRPr lang="en-US" dirty="0"/>
          </a:p>
        </p:txBody>
      </p:sp>
    </p:spTree>
    <p:extLst>
      <p:ext uri="{BB962C8B-B14F-4D97-AF65-F5344CB8AC3E}">
        <p14:creationId xmlns:p14="http://schemas.microsoft.com/office/powerpoint/2010/main" val="282903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5</a:t>
            </a:fld>
            <a:endParaRPr lang="en-US" dirty="0"/>
          </a:p>
        </p:txBody>
      </p:sp>
    </p:spTree>
    <p:extLst>
      <p:ext uri="{BB962C8B-B14F-4D97-AF65-F5344CB8AC3E}">
        <p14:creationId xmlns:p14="http://schemas.microsoft.com/office/powerpoint/2010/main" val="211057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6</a:t>
            </a:fld>
            <a:endParaRPr lang="en-US" dirty="0"/>
          </a:p>
        </p:txBody>
      </p:sp>
    </p:spTree>
    <p:extLst>
      <p:ext uri="{BB962C8B-B14F-4D97-AF65-F5344CB8AC3E}">
        <p14:creationId xmlns:p14="http://schemas.microsoft.com/office/powerpoint/2010/main" val="2218525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85DAA39-471D-E04E-8735-59E65E16979C}" type="slidenum">
              <a:rPr lang="en-US" smtClean="0"/>
              <a:t>7</a:t>
            </a:fld>
            <a:endParaRPr lang="en-US" dirty="0"/>
          </a:p>
        </p:txBody>
      </p:sp>
    </p:spTree>
    <p:extLst>
      <p:ext uri="{BB962C8B-B14F-4D97-AF65-F5344CB8AC3E}">
        <p14:creationId xmlns:p14="http://schemas.microsoft.com/office/powerpoint/2010/main" val="116993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8</a:t>
            </a:fld>
            <a:endParaRPr lang="en-US" dirty="0"/>
          </a:p>
        </p:txBody>
      </p:sp>
    </p:spTree>
    <p:extLst>
      <p:ext uri="{BB962C8B-B14F-4D97-AF65-F5344CB8AC3E}">
        <p14:creationId xmlns:p14="http://schemas.microsoft.com/office/powerpoint/2010/main" val="2421395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85DAA39-471D-E04E-8735-59E65E16979C}" type="slidenum">
              <a:rPr lang="en-US" smtClean="0"/>
              <a:t>9</a:t>
            </a:fld>
            <a:endParaRPr lang="en-US" dirty="0"/>
          </a:p>
        </p:txBody>
      </p:sp>
    </p:spTree>
    <p:extLst>
      <p:ext uri="{BB962C8B-B14F-4D97-AF65-F5344CB8AC3E}">
        <p14:creationId xmlns:p14="http://schemas.microsoft.com/office/powerpoint/2010/main" val="28321634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a:prstGeom prst="rect">
            <a:avLst/>
          </a:prstGeom>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BB0D673D-0DEF-4B3C-A15F-BAF077EF187C}" type="slidenum">
              <a:rPr lang="it-IT"/>
              <a:pPr>
                <a:defRPr/>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a:prstGeom prst="rect">
            <a:avLst/>
          </a:prstGeo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FDEB79E6-DB67-4828-9F52-D5337E8A15F8}" type="slidenum">
              <a:rPr lang="it-IT"/>
              <a:pPr>
                <a:defRPr/>
              </a:pPr>
              <a:t>‹N›</a:t>
            </a:fld>
            <a:endParaRPr lang="it-IT"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a:prstGeom prst="rect">
            <a:avLst/>
          </a:prstGeo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dirty="0"/>
              <a:t>Fare clic sull'icona per inserire una tabella</a:t>
            </a:r>
          </a:p>
        </p:txBody>
      </p:sp>
      <p:sp>
        <p:nvSpPr>
          <p:cNvPr id="4"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D1B95151-873A-4ADA-A07F-3B95CE756171}" type="slidenum">
              <a:rPr lang="it-IT"/>
              <a:pPr>
                <a:defRPr/>
              </a:pPr>
              <a:t>‹N›</a:t>
            </a:fld>
            <a:endParaRPr lang="it-IT"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a:prstGeom prst="rect">
            <a:avLst/>
          </a:prstGeo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dirty="0"/>
              <a:t>Fare clic sull'icona per inserire un grafico</a:t>
            </a:r>
          </a:p>
        </p:txBody>
      </p:sp>
      <p:sp>
        <p:nvSpPr>
          <p:cNvPr id="4"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3982F9EC-1A84-4437-8268-1C16E9CE69A2}" type="slidenum">
              <a:rPr lang="it-IT"/>
              <a:pPr>
                <a:defRPr/>
              </a:pPr>
              <a:t>‹N›</a:t>
            </a:fld>
            <a:endParaRPr lang="it-IT"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1821827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extLst>
      <p:ext uri="{BB962C8B-B14F-4D97-AF65-F5344CB8AC3E}">
        <p14:creationId xmlns:p14="http://schemas.microsoft.com/office/powerpoint/2010/main" val="102066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extLst>
      <p:ext uri="{BB962C8B-B14F-4D97-AF65-F5344CB8AC3E}">
        <p14:creationId xmlns:p14="http://schemas.microsoft.com/office/powerpoint/2010/main" val="953711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extLst>
      <p:ext uri="{BB962C8B-B14F-4D97-AF65-F5344CB8AC3E}">
        <p14:creationId xmlns:p14="http://schemas.microsoft.com/office/powerpoint/2010/main" val="3606676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extLst>
      <p:ext uri="{BB962C8B-B14F-4D97-AF65-F5344CB8AC3E}">
        <p14:creationId xmlns:p14="http://schemas.microsoft.com/office/powerpoint/2010/main" val="2038785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extLst>
      <p:ext uri="{BB962C8B-B14F-4D97-AF65-F5344CB8AC3E}">
        <p14:creationId xmlns:p14="http://schemas.microsoft.com/office/powerpoint/2010/main" val="196446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a:prstGeom prst="rect">
            <a:avLst/>
          </a:prstGeom>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A013E5DB-3771-4158-9A30-68F590885968}" type="slidenum">
              <a:rPr lang="it-IT"/>
              <a:pPr>
                <a:defRPr/>
              </a:pPr>
              <a:t>‹N›</a:t>
            </a:fld>
            <a:endParaRPr lang="it-IT"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extLst>
      <p:ext uri="{BB962C8B-B14F-4D97-AF65-F5344CB8AC3E}">
        <p14:creationId xmlns:p14="http://schemas.microsoft.com/office/powerpoint/2010/main" val="3140630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extLst>
      <p:ext uri="{BB962C8B-B14F-4D97-AF65-F5344CB8AC3E}">
        <p14:creationId xmlns:p14="http://schemas.microsoft.com/office/powerpoint/2010/main" val="758590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extLst>
      <p:ext uri="{BB962C8B-B14F-4D97-AF65-F5344CB8AC3E}">
        <p14:creationId xmlns:p14="http://schemas.microsoft.com/office/powerpoint/2010/main" val="470715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extLst>
      <p:ext uri="{BB962C8B-B14F-4D97-AF65-F5344CB8AC3E}">
        <p14:creationId xmlns:p14="http://schemas.microsoft.com/office/powerpoint/2010/main" val="15342178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extLst>
      <p:ext uri="{BB962C8B-B14F-4D97-AF65-F5344CB8AC3E}">
        <p14:creationId xmlns:p14="http://schemas.microsoft.com/office/powerpoint/2010/main" val="15808253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extLst>
      <p:ext uri="{BB962C8B-B14F-4D97-AF65-F5344CB8AC3E}">
        <p14:creationId xmlns:p14="http://schemas.microsoft.com/office/powerpoint/2010/main" val="1051866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extLst>
      <p:ext uri="{BB962C8B-B14F-4D97-AF65-F5344CB8AC3E}">
        <p14:creationId xmlns:p14="http://schemas.microsoft.com/office/powerpoint/2010/main" val="252901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a:prstGeom prst="rect">
            <a:avLst/>
          </a:prstGeo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BDE9E285-26A9-4CE4-A22A-3807F6C50328}" type="slidenum">
              <a:rPr lang="it-IT"/>
              <a:pPr>
                <a:defRPr/>
              </a:pPr>
              <a:t>‹N›</a:t>
            </a:fld>
            <a:endParaRPr lang="it-I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a:prstGeom prst="rect">
            <a:avLst/>
          </a:prstGeom>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15A9016B-A1B2-4368-83CF-8CBE77281A73}" type="slidenum">
              <a:rPr lang="it-IT"/>
              <a:pPr>
                <a:defRPr/>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a:prstGeom prst="rect">
            <a:avLst/>
          </a:prstGeo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C5660661-396D-4C15-AC81-96B475519CE0}" type="slidenum">
              <a:rPr lang="it-IT"/>
              <a:pPr>
                <a:defRPr/>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a:prstGeom prst="rect">
            <a:avLst/>
          </a:prstGeom>
        </p:spPr>
        <p:txBody>
          <a:bodyPr/>
          <a:lstStyle/>
          <a:p>
            <a:r>
              <a:rPr lang="it-IT"/>
              <a:t>Fare clic per modificare lo stile del titolo</a:t>
            </a:r>
          </a:p>
        </p:txBody>
      </p:sp>
      <p:sp>
        <p:nvSpPr>
          <p:cNvPr id="3"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BC5CF038-0E8A-428B-A9AD-16F1F1C80167}" type="slidenum">
              <a:rPr lang="it-IT"/>
              <a:pPr>
                <a:defRPr/>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EE5EF864-C14B-49A5-B906-9E816E9B3C6A}" type="slidenum">
              <a:rPr lang="it-IT"/>
              <a:pPr>
                <a:defRPr/>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67EE1E19-25CE-4888-B51C-04D89D905E25}" type="slidenum">
              <a:rPr lang="it-IT"/>
              <a:pPr>
                <a:defRPr/>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dirty="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xfrm>
            <a:off x="7737475" y="152400"/>
            <a:ext cx="1362075" cy="244475"/>
          </a:xfrm>
          <a:prstGeom prst="rect">
            <a:avLst/>
          </a:prstGeom>
          <a:ln/>
        </p:spPr>
        <p:txBody>
          <a:bodyPr/>
          <a:lstStyle>
            <a:lvl1pPr>
              <a:defRPr/>
            </a:lvl1pPr>
          </a:lstStyle>
          <a:p>
            <a:pPr>
              <a:defRPr/>
            </a:pPr>
            <a:fld id="{01F7400C-764E-453A-A92D-92C6B7A54E9F}" type="slidenum">
              <a:rPr lang="it-IT"/>
              <a:pPr>
                <a:defRPr/>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pic>
        <p:nvPicPr>
          <p:cNvPr id="1030" name="Picture 74" descr="powerpoint1_sec"/>
          <p:cNvPicPr>
            <a:picLocks noChangeAspect="1" noChangeArrowheads="1"/>
          </p:cNvPicPr>
          <p:nvPr/>
        </p:nvPicPr>
        <p:blipFill>
          <a:blip r:embed="rId15"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dirty="0">
              <a:solidFill>
                <a:srgbClr val="003F6E"/>
              </a:solidFill>
            </a:endParaRPr>
          </a:p>
        </p:txBody>
      </p:sp>
      <p:pic>
        <p:nvPicPr>
          <p:cNvPr id="8" name="Picture 78" descr="up"/>
          <p:cNvPicPr>
            <a:picLocks noChangeAspect="1" noChangeArrowheads="1"/>
          </p:cNvPicPr>
          <p:nvPr/>
        </p:nvPicPr>
        <p:blipFill>
          <a:blip r:embed="rId16" cstate="print"/>
          <a:srcRect/>
          <a:stretch>
            <a:fillRect/>
          </a:stretch>
        </p:blipFill>
        <p:spPr bwMode="auto">
          <a:xfrm>
            <a:off x="0" y="0"/>
            <a:ext cx="9144000" cy="858838"/>
          </a:xfrm>
          <a:prstGeom prst="rect">
            <a:avLst/>
          </a:prstGeom>
          <a:noFill/>
          <a:ln w="9525">
            <a:noFill/>
            <a:miter lim="800000"/>
            <a:headEnd/>
            <a:tailEnd/>
          </a:ln>
        </p:spPr>
      </p:pic>
      <p:sp>
        <p:nvSpPr>
          <p:cNvPr id="9"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dirty="0"/>
              <a:t>Titolo diapositiva</a:t>
            </a:r>
          </a:p>
        </p:txBody>
      </p:sp>
      <p:sp>
        <p:nvSpPr>
          <p:cNvPr id="10"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dirty="0"/>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1560877410"/>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0.bin"/><Relationship Id="rId1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14.bin"/><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8.bin"/><Relationship Id="rId14" Type="http://schemas.openxmlformats.org/officeDocument/2006/relationships/image" Target="../media/image17.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emf"/><Relationship Id="rId11" Type="http://schemas.openxmlformats.org/officeDocument/2006/relationships/image" Target="../media/image20.emf"/><Relationship Id="rId5" Type="http://schemas.openxmlformats.org/officeDocument/2006/relationships/oleObject" Target="../embeddings/oleObject22.bin"/><Relationship Id="rId10" Type="http://schemas.openxmlformats.org/officeDocument/2006/relationships/oleObject" Target="../embeddings/oleObject25.bin"/><Relationship Id="rId4" Type="http://schemas.openxmlformats.org/officeDocument/2006/relationships/image" Target="../media/image9.emf"/><Relationship Id="rId9"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16.emf"/><Relationship Id="rId17" Type="http://schemas.openxmlformats.org/officeDocument/2006/relationships/image" Target="../media/image22.emf"/><Relationship Id="rId2" Type="http://schemas.openxmlformats.org/officeDocument/2006/relationships/notesSlide" Target="../notesSlides/notesSlide23.xml"/><Relationship Id="rId16"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30.bin"/><Relationship Id="rId1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image" Target="../media/image25.emf"/><Relationship Id="rId5" Type="http://schemas.openxmlformats.org/officeDocument/2006/relationships/oleObject" Target="../embeddings/oleObject36.bin"/><Relationship Id="rId10" Type="http://schemas.openxmlformats.org/officeDocument/2006/relationships/oleObject" Target="../embeddings/oleObject39.bin"/><Relationship Id="rId4" Type="http://schemas.openxmlformats.org/officeDocument/2006/relationships/image" Target="../media/image14.emf"/><Relationship Id="rId9" Type="http://schemas.openxmlformats.org/officeDocument/2006/relationships/image" Target="../media/image24.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41.bin"/><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28.emf"/><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oleObject" Target="../embeddings/oleObject45.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27.emf"/><Relationship Id="rId5" Type="http://schemas.openxmlformats.org/officeDocument/2006/relationships/diagramQuickStyle" Target="../diagrams/quickStyle1.xml"/><Relationship Id="rId10" Type="http://schemas.openxmlformats.org/officeDocument/2006/relationships/oleObject" Target="../embeddings/oleObject44.bin"/><Relationship Id="rId4" Type="http://schemas.openxmlformats.org/officeDocument/2006/relationships/diagramLayout" Target="../diagrams/layout1.xml"/><Relationship Id="rId9"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oleObject" Target="../embeddings/oleObject47.bin"/><Relationship Id="rId4" Type="http://schemas.openxmlformats.org/officeDocument/2006/relationships/image" Target="../media/image29.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oleObject" Target="../embeddings/oleObject46.bin"/><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2.emf"/><Relationship Id="rId5" Type="http://schemas.openxmlformats.org/officeDocument/2006/relationships/oleObject" Target="../embeddings/oleObject49.bin"/><Relationship Id="rId4" Type="http://schemas.openxmlformats.org/officeDocument/2006/relationships/image" Target="../media/image31.emf"/></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NULL"/><Relationship Id="rId4" Type="http://schemas.openxmlformats.org/officeDocument/2006/relationships/image" Target="../media/image35.png"/><Relationship Id="rId9" Type="http://schemas.openxmlformats.org/officeDocument/2006/relationships/image" Target="NULL"/></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0.png"/><Relationship Id="rId10" Type="http://schemas.openxmlformats.org/officeDocument/2006/relationships/image" Target="../media/image49.png"/><Relationship Id="rId4" Type="http://schemas.openxmlformats.org/officeDocument/2006/relationships/image" Target="../media/image39.png"/><Relationship Id="rId9"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it-IT" sz="3600" dirty="0">
                <a:latin typeface="Arial"/>
              </a:rPr>
              <a:t>E</a:t>
            </a:r>
            <a:r>
              <a:rPr lang="en-GB" sz="3600" dirty="0" err="1">
                <a:latin typeface="Arial"/>
              </a:rPr>
              <a:t>ntry</a:t>
            </a:r>
            <a:r>
              <a:rPr lang="en-GB" sz="3600" dirty="0">
                <a:latin typeface="Arial"/>
              </a:rPr>
              <a:t> Barriers, Entry Deterrence and Limit Pricing</a:t>
            </a:r>
            <a:endParaRPr kumimoji="0" lang="en-GB" sz="2500" b="1" i="0" u="none" strike="noStrike" kern="1200" cap="none" spc="0" normalizeH="0" baseline="0" noProof="0" dirty="0">
              <a:ln>
                <a:noFill/>
              </a:ln>
              <a:solidFill>
                <a:srgbClr val="003F6E"/>
              </a:solidFill>
              <a:effectLst/>
              <a:uLnTx/>
              <a:uFillTx/>
              <a:latin typeface="Arial"/>
              <a:ea typeface="+mj-ea"/>
              <a:cs typeface="+mj-cs"/>
            </a:endParaRPr>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3F6E"/>
                </a:solidFill>
                <a:effectLst/>
                <a:uLnTx/>
                <a:uFillTx/>
                <a:latin typeface="Arial"/>
                <a:ea typeface="+mj-ea"/>
                <a:cs typeface="+mj-cs"/>
              </a:rPr>
              <a:t>Business and Industrial Economics </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3F6E"/>
                </a:solidFill>
                <a:effectLst/>
                <a:uLnTx/>
                <a:uFillTx/>
                <a:latin typeface="Arial"/>
                <a:ea typeface="+mj-ea"/>
                <a:cs typeface="+mj-cs"/>
              </a:rPr>
              <a:t>A.Y. 2023/2024</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srgbClr val="003F6E"/>
                </a:solidFill>
                <a:effectLst/>
                <a:uLnTx/>
                <a:uFillTx/>
                <a:latin typeface="Arial"/>
                <a:ea typeface="+mj-ea"/>
                <a:cs typeface="+mj-cs"/>
              </a:rPr>
              <a:t>Prof. Mattia Pedota</a:t>
            </a:r>
          </a:p>
        </p:txBody>
      </p:sp>
    </p:spTree>
    <p:extLst>
      <p:ext uri="{BB962C8B-B14F-4D97-AF65-F5344CB8AC3E}">
        <p14:creationId xmlns:p14="http://schemas.microsoft.com/office/powerpoint/2010/main" val="105015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152399"/>
            <a:ext cx="5943600" cy="720725"/>
          </a:xfrm>
        </p:spPr>
        <p:txBody>
          <a:bodyPr/>
          <a:lstStyle/>
          <a:p>
            <a:r>
              <a:rPr lang="en-US" sz="3000" dirty="0"/>
              <a:t>Entry barriers taxonomy</a:t>
            </a:r>
          </a:p>
        </p:txBody>
      </p:sp>
      <p:sp>
        <p:nvSpPr>
          <p:cNvPr id="3" name="Content Placeholder 2"/>
          <p:cNvSpPr>
            <a:spLocks noGrp="1"/>
          </p:cNvSpPr>
          <p:nvPr>
            <p:ph idx="1"/>
          </p:nvPr>
        </p:nvSpPr>
        <p:spPr>
          <a:xfrm>
            <a:off x="719138" y="1143000"/>
            <a:ext cx="7739062" cy="4724400"/>
          </a:xfrm>
        </p:spPr>
        <p:txBody>
          <a:bodyPr/>
          <a:lstStyle/>
          <a:p>
            <a:pPr marL="457200" indent="-457200">
              <a:buFont typeface="+mj-lt"/>
              <a:buAutoNum type="arabicPeriod"/>
            </a:pPr>
            <a:r>
              <a:rPr lang="en-US" sz="2100" b="1" dirty="0"/>
              <a:t>Institutional/legal</a:t>
            </a:r>
            <a:r>
              <a:rPr lang="en-US" sz="2100" dirty="0"/>
              <a:t> </a:t>
            </a:r>
            <a:r>
              <a:rPr lang="en-US" sz="2100" b="1" dirty="0"/>
              <a:t>barriers</a:t>
            </a:r>
            <a:r>
              <a:rPr lang="en-US" sz="2100" dirty="0"/>
              <a:t> </a:t>
            </a:r>
          </a:p>
          <a:p>
            <a:pPr lvl="1"/>
            <a:r>
              <a:rPr lang="en-US" sz="2100" dirty="0"/>
              <a:t>Administrative authorizations needed to conduct business</a:t>
            </a:r>
          </a:p>
          <a:p>
            <a:pPr lvl="1"/>
            <a:r>
              <a:rPr lang="en-US" sz="2100" dirty="0"/>
              <a:t>Patents</a:t>
            </a:r>
          </a:p>
          <a:p>
            <a:pPr marL="457200" indent="-457200">
              <a:buFont typeface="+mj-lt"/>
              <a:buAutoNum type="arabicPeriod"/>
            </a:pPr>
            <a:r>
              <a:rPr lang="en-US" sz="2100" b="1" dirty="0"/>
              <a:t>Structural barriers:</a:t>
            </a:r>
          </a:p>
          <a:p>
            <a:pPr marL="857250" lvl="1" indent="-457200"/>
            <a:r>
              <a:rPr lang="en-US" sz="2100" dirty="0"/>
              <a:t>Economies of scale (real or pecuniary), scope and learning</a:t>
            </a:r>
          </a:p>
          <a:p>
            <a:pPr marL="857250" lvl="1" indent="-457200"/>
            <a:r>
              <a:rPr lang="en-US" sz="2100" dirty="0"/>
              <a:t>Customer loyalty (e.g. structural switching costs, brand loyalty)</a:t>
            </a:r>
          </a:p>
          <a:p>
            <a:pPr marL="857250" lvl="1" indent="-457200"/>
            <a:r>
              <a:rPr lang="en-US" sz="2100" dirty="0"/>
              <a:t>Access to key resources (e.g. distribution channels)</a:t>
            </a:r>
          </a:p>
          <a:p>
            <a:pPr marL="457200" indent="-457200">
              <a:buFont typeface="+mj-lt"/>
              <a:buAutoNum type="arabicPeriod"/>
            </a:pPr>
            <a:r>
              <a:rPr lang="en-US" sz="2100" b="1" dirty="0"/>
              <a:t>Strategic barriers</a:t>
            </a:r>
          </a:p>
          <a:p>
            <a:pPr marL="857250" lvl="1" indent="-457200"/>
            <a:r>
              <a:rPr lang="en-US" sz="2100" dirty="0"/>
              <a:t>Ex ante: capacity investment, artificially induced switching costs, long-term binding contracts, product proliferation, vaporware</a:t>
            </a:r>
          </a:p>
          <a:p>
            <a:pPr marL="857250" lvl="1" indent="-457200"/>
            <a:r>
              <a:rPr lang="en-US" sz="2100" dirty="0"/>
              <a:t>Ex post: predatory pricing, vaporware </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10</a:t>
            </a:fld>
            <a:endParaRPr lang="it-IT"/>
          </a:p>
        </p:txBody>
      </p:sp>
    </p:spTree>
    <p:extLst>
      <p:ext uri="{BB962C8B-B14F-4D97-AF65-F5344CB8AC3E}">
        <p14:creationId xmlns:p14="http://schemas.microsoft.com/office/powerpoint/2010/main" val="252496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28599"/>
            <a:ext cx="5943600" cy="644525"/>
          </a:xfrm>
        </p:spPr>
        <p:txBody>
          <a:bodyPr/>
          <a:lstStyle/>
          <a:p>
            <a:r>
              <a:rPr lang="en-US" sz="3000" dirty="0"/>
              <a:t>Entry barriers</a:t>
            </a:r>
          </a:p>
        </p:txBody>
      </p:sp>
      <p:sp>
        <p:nvSpPr>
          <p:cNvPr id="3" name="Content Placeholder 2"/>
          <p:cNvSpPr>
            <a:spLocks noGrp="1"/>
          </p:cNvSpPr>
          <p:nvPr>
            <p:ph idx="1"/>
          </p:nvPr>
        </p:nvSpPr>
        <p:spPr>
          <a:xfrm>
            <a:off x="719138" y="1066800"/>
            <a:ext cx="7662862" cy="4953000"/>
          </a:xfrm>
        </p:spPr>
        <p:txBody>
          <a:bodyPr/>
          <a:lstStyle/>
          <a:p>
            <a:pPr marL="0" indent="0" algn="just">
              <a:buNone/>
            </a:pPr>
            <a:r>
              <a:rPr lang="en-US" sz="2400" b="1" dirty="0"/>
              <a:t>Bain</a:t>
            </a:r>
            <a:r>
              <a:rPr lang="en-US" sz="2400" dirty="0"/>
              <a:t>’s definition (1956)</a:t>
            </a:r>
          </a:p>
          <a:p>
            <a:pPr marL="0" indent="0" algn="just">
              <a:buNone/>
            </a:pPr>
            <a:endParaRPr lang="en-US" sz="2800" dirty="0"/>
          </a:p>
          <a:p>
            <a:pPr marL="0" indent="0" algn="just">
              <a:buNone/>
            </a:pPr>
            <a:r>
              <a:rPr lang="en-US" sz="2400" dirty="0"/>
              <a:t>A barrier to entry is an advantage of established sellers in an industry over potential entrant sellers, which is reflected in the extent to which established sellers can persistently raise their prices above competitive levels without attracting new firms to enter the industry.</a:t>
            </a:r>
          </a:p>
          <a:p>
            <a:pPr marL="0" indent="0" algn="just">
              <a:buNone/>
            </a:pPr>
            <a:endParaRPr lang="en-US" sz="2400" dirty="0"/>
          </a:p>
          <a:p>
            <a:pPr marL="0" indent="0" algn="just">
              <a:buNone/>
            </a:pPr>
            <a:r>
              <a:rPr lang="en-US" sz="2400" dirty="0"/>
              <a:t>Any problems with this definition? </a:t>
            </a:r>
            <a:endParaRPr lang="en-US" sz="2400" b="1"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11</a:t>
            </a:fld>
            <a:endParaRPr lang="it-IT"/>
          </a:p>
        </p:txBody>
      </p:sp>
    </p:spTree>
    <p:extLst>
      <p:ext uri="{BB962C8B-B14F-4D97-AF65-F5344CB8AC3E}">
        <p14:creationId xmlns:p14="http://schemas.microsoft.com/office/powerpoint/2010/main" val="331552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98" y="228600"/>
            <a:ext cx="5943600" cy="568325"/>
          </a:xfrm>
        </p:spPr>
        <p:txBody>
          <a:bodyPr/>
          <a:lstStyle/>
          <a:p>
            <a:r>
              <a:rPr lang="en-US" sz="3000" dirty="0"/>
              <a:t>Entry barriers</a:t>
            </a:r>
          </a:p>
        </p:txBody>
      </p:sp>
      <p:sp>
        <p:nvSpPr>
          <p:cNvPr id="3" name="Content Placeholder 2"/>
          <p:cNvSpPr>
            <a:spLocks noGrp="1"/>
          </p:cNvSpPr>
          <p:nvPr>
            <p:ph idx="1"/>
          </p:nvPr>
        </p:nvSpPr>
        <p:spPr>
          <a:xfrm>
            <a:off x="719138" y="1066800"/>
            <a:ext cx="7739062" cy="5029200"/>
          </a:xfrm>
        </p:spPr>
        <p:txBody>
          <a:bodyPr/>
          <a:lstStyle/>
          <a:p>
            <a:pPr marL="0" indent="0">
              <a:buNone/>
            </a:pPr>
            <a:r>
              <a:rPr lang="en-US" sz="2400" b="1" dirty="0"/>
              <a:t>Stigler</a:t>
            </a:r>
            <a:r>
              <a:rPr lang="en-US" sz="2400" dirty="0"/>
              <a:t>’s definition (1968)</a:t>
            </a:r>
          </a:p>
          <a:p>
            <a:pPr marL="0" indent="0">
              <a:buNone/>
            </a:pPr>
            <a:endParaRPr lang="en-US" sz="2400" dirty="0"/>
          </a:p>
          <a:p>
            <a:pPr marL="0" indent="0" algn="just">
              <a:buNone/>
            </a:pPr>
            <a:r>
              <a:rPr lang="en-US" sz="2400" dirty="0"/>
              <a:t>A barrier to entry is a cost of producing (at some or every rate of output) that must be borne by firms seeking to enter an industry but is not borne by firms already in the industry. </a:t>
            </a:r>
          </a:p>
          <a:p>
            <a:pPr marL="0" indent="0" algn="just">
              <a:buNone/>
            </a:pPr>
            <a:endParaRPr lang="en-US" sz="2400" dirty="0"/>
          </a:p>
          <a:p>
            <a:pPr marL="0" indent="0" algn="just">
              <a:buNone/>
            </a:pPr>
            <a:r>
              <a:rPr lang="en-US" sz="2400" dirty="0"/>
              <a:t>Any problems with this definition? </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12</a:t>
            </a:fld>
            <a:endParaRPr lang="it-IT"/>
          </a:p>
        </p:txBody>
      </p:sp>
    </p:spTree>
    <p:extLst>
      <p:ext uri="{BB962C8B-B14F-4D97-AF65-F5344CB8AC3E}">
        <p14:creationId xmlns:p14="http://schemas.microsoft.com/office/powerpoint/2010/main" val="406921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32107"/>
            <a:ext cx="5943600" cy="838200"/>
          </a:xfrm>
        </p:spPr>
        <p:txBody>
          <a:bodyPr/>
          <a:lstStyle/>
          <a:p>
            <a:r>
              <a:rPr lang="en-US" sz="3000" dirty="0" err="1"/>
              <a:t>Sylos</a:t>
            </a:r>
            <a:r>
              <a:rPr lang="en-US" sz="3000" dirty="0"/>
              <a:t> </a:t>
            </a:r>
            <a:r>
              <a:rPr lang="en-US" sz="3000" dirty="0" err="1"/>
              <a:t>Labini</a:t>
            </a:r>
            <a:r>
              <a:rPr lang="en-US" sz="3000" dirty="0"/>
              <a:t> postulate</a:t>
            </a:r>
          </a:p>
        </p:txBody>
      </p:sp>
      <p:sp>
        <p:nvSpPr>
          <p:cNvPr id="3" name="Content Placeholder 2"/>
          <p:cNvSpPr>
            <a:spLocks noGrp="1"/>
          </p:cNvSpPr>
          <p:nvPr>
            <p:ph idx="1"/>
          </p:nvPr>
        </p:nvSpPr>
        <p:spPr/>
        <p:txBody>
          <a:bodyPr/>
          <a:lstStyle/>
          <a:p>
            <a:pPr marL="0" indent="0">
              <a:buNone/>
            </a:pPr>
            <a:r>
              <a:rPr lang="en-US" sz="2400" dirty="0"/>
              <a:t>New potential entrants behave </a:t>
            </a:r>
            <a:r>
              <a:rPr lang="en-US" sz="2400" u="sng" dirty="0"/>
              <a:t>assuming that</a:t>
            </a:r>
            <a:r>
              <a:rPr lang="en-US" sz="2400" dirty="0"/>
              <a:t> </a:t>
            </a:r>
            <a:r>
              <a:rPr lang="en-US" sz="2400" b="1" dirty="0"/>
              <a:t>incumbents</a:t>
            </a:r>
            <a:r>
              <a:rPr lang="en-US" sz="2400" dirty="0"/>
              <a:t> will keep their </a:t>
            </a:r>
            <a:r>
              <a:rPr lang="en-US" sz="2400" b="1" dirty="0"/>
              <a:t>production</a:t>
            </a:r>
            <a:r>
              <a:rPr lang="en-US" sz="2400" dirty="0"/>
              <a:t> at </a:t>
            </a:r>
            <a:r>
              <a:rPr lang="en-US" sz="2400" b="1" dirty="0"/>
              <a:t>the same level as before the new entry</a:t>
            </a:r>
            <a:r>
              <a:rPr lang="en-US" sz="2400" dirty="0"/>
              <a:t>.</a:t>
            </a:r>
            <a:endParaRPr lang="en-US" sz="2400" b="1" dirty="0"/>
          </a:p>
          <a:p>
            <a:pPr marL="0" indent="0">
              <a:buNone/>
            </a:pPr>
            <a:endParaRPr lang="en-US" sz="2400" dirty="0"/>
          </a:p>
          <a:p>
            <a:pPr marL="0" indent="0">
              <a:buNone/>
            </a:pPr>
            <a:r>
              <a:rPr lang="en-US" sz="2400" dirty="0"/>
              <a:t>Thus, the new entrant will assess whether entering or not considering:</a:t>
            </a:r>
          </a:p>
          <a:p>
            <a:pPr>
              <a:buFontTx/>
              <a:buChar char="-"/>
            </a:pPr>
            <a:r>
              <a:rPr lang="en-US" sz="2400" dirty="0"/>
              <a:t>The </a:t>
            </a:r>
            <a:r>
              <a:rPr lang="en-US" sz="2400" b="1" dirty="0"/>
              <a:t>residual demand diagram</a:t>
            </a:r>
          </a:p>
          <a:p>
            <a:pPr>
              <a:buFontTx/>
              <a:buChar char="-"/>
            </a:pPr>
            <a:r>
              <a:rPr lang="en-US" sz="2400" dirty="0"/>
              <a:t>Its own </a:t>
            </a:r>
            <a:r>
              <a:rPr lang="en-US" sz="2400" b="1" dirty="0"/>
              <a:t>cost function </a:t>
            </a: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13</a:t>
            </a:fld>
            <a:endParaRPr lang="it-IT"/>
          </a:p>
        </p:txBody>
      </p:sp>
    </p:spTree>
    <p:extLst>
      <p:ext uri="{BB962C8B-B14F-4D97-AF65-F5344CB8AC3E}">
        <p14:creationId xmlns:p14="http://schemas.microsoft.com/office/powerpoint/2010/main" val="467203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53372"/>
            <a:ext cx="5943600" cy="838200"/>
          </a:xfrm>
        </p:spPr>
        <p:txBody>
          <a:bodyPr/>
          <a:lstStyle/>
          <a:p>
            <a:r>
              <a:rPr lang="en-US" sz="3000" dirty="0" err="1"/>
              <a:t>Sylos</a:t>
            </a:r>
            <a:r>
              <a:rPr lang="en-US" sz="3000" dirty="0"/>
              <a:t> </a:t>
            </a:r>
            <a:r>
              <a:rPr lang="en-US" sz="3000" dirty="0" err="1"/>
              <a:t>Labini</a:t>
            </a:r>
            <a:r>
              <a:rPr lang="en-US" sz="3000" dirty="0"/>
              <a:t> postulate</a:t>
            </a:r>
          </a:p>
        </p:txBody>
      </p:sp>
      <p:sp>
        <p:nvSpPr>
          <p:cNvPr id="3" name="Content Placeholder 2"/>
          <p:cNvSpPr>
            <a:spLocks noGrp="1"/>
          </p:cNvSpPr>
          <p:nvPr>
            <p:ph idx="1"/>
          </p:nvPr>
        </p:nvSpPr>
        <p:spPr>
          <a:xfrm>
            <a:off x="838200" y="1066800"/>
            <a:ext cx="7467600" cy="4953000"/>
          </a:xfrm>
        </p:spPr>
        <p:txBody>
          <a:bodyPr/>
          <a:lstStyle/>
          <a:p>
            <a:pPr marL="0" indent="0">
              <a:buNone/>
            </a:pPr>
            <a:r>
              <a:rPr lang="en-US" sz="2800" b="1" dirty="0">
                <a:solidFill>
                  <a:srgbClr val="FF0000"/>
                </a:solidFill>
              </a:rPr>
              <a:t>How do incumbents react? </a:t>
            </a:r>
          </a:p>
          <a:p>
            <a:pPr algn="just"/>
            <a:endParaRPr lang="en-US" sz="2200" dirty="0"/>
          </a:p>
          <a:p>
            <a:pPr marL="0" indent="0" algn="just">
              <a:buNone/>
            </a:pPr>
            <a:r>
              <a:rPr lang="en-US" sz="2200" dirty="0"/>
              <a:t>Which are new entrants’ conjectures?</a:t>
            </a:r>
          </a:p>
          <a:p>
            <a:pPr marL="0" indent="0" algn="just">
              <a:buNone/>
            </a:pPr>
            <a:r>
              <a:rPr lang="en-US" sz="2200" dirty="0"/>
              <a:t>How much will incumbents produce after the new entry?</a:t>
            </a:r>
          </a:p>
          <a:p>
            <a:pPr marL="0" indent="0" algn="just">
              <a:buNone/>
            </a:pPr>
            <a:endParaRPr lang="en-US" sz="2200" dirty="0">
              <a:sym typeface="Wingdings"/>
            </a:endParaRPr>
          </a:p>
          <a:p>
            <a:pPr algn="just"/>
            <a:r>
              <a:rPr lang="en-US" sz="2200" b="1" dirty="0"/>
              <a:t>Potential entrants</a:t>
            </a:r>
            <a:r>
              <a:rPr lang="en-US" sz="2200" dirty="0"/>
              <a:t> hypothesize that incumbents will not vary their production after the new entry.</a:t>
            </a:r>
          </a:p>
          <a:p>
            <a:r>
              <a:rPr lang="en-US" sz="2200" b="1" dirty="0"/>
              <a:t>Incumbents</a:t>
            </a:r>
            <a:r>
              <a:rPr lang="en-US" sz="2200" dirty="0"/>
              <a:t> do not vary their production after the new entry.	</a:t>
            </a:r>
            <a:br>
              <a:rPr lang="en-US" sz="2200" dirty="0"/>
            </a:br>
            <a:endParaRPr lang="en-US" sz="2200" dirty="0"/>
          </a:p>
          <a:p>
            <a:pPr algn="just">
              <a:buFont typeface="Wingdings" charset="0"/>
              <a:buChar char="à"/>
            </a:pPr>
            <a:r>
              <a:rPr lang="en-US" sz="2200" dirty="0">
                <a:sym typeface="Wingdings"/>
              </a:rPr>
              <a:t>The </a:t>
            </a:r>
            <a:r>
              <a:rPr lang="en-US" sz="2200" b="1" dirty="0">
                <a:sym typeface="Wingdings"/>
              </a:rPr>
              <a:t>potential demand</a:t>
            </a:r>
            <a:r>
              <a:rPr lang="en-US" sz="2200" dirty="0">
                <a:sym typeface="Wingdings"/>
              </a:rPr>
              <a:t> for the new entrant is given by the </a:t>
            </a:r>
            <a:r>
              <a:rPr lang="en-US" sz="2200" b="1" dirty="0">
                <a:sym typeface="Wingdings"/>
              </a:rPr>
              <a:t>difference</a:t>
            </a:r>
            <a:r>
              <a:rPr lang="en-US" sz="2200" dirty="0">
                <a:sym typeface="Wingdings"/>
              </a:rPr>
              <a:t> between the </a:t>
            </a:r>
            <a:r>
              <a:rPr lang="en-US" sz="2200" b="1" dirty="0">
                <a:sym typeface="Wingdings"/>
              </a:rPr>
              <a:t>market demand </a:t>
            </a:r>
            <a:r>
              <a:rPr lang="en-US" sz="2200" dirty="0">
                <a:sym typeface="Wingdings"/>
              </a:rPr>
              <a:t>and the </a:t>
            </a:r>
            <a:r>
              <a:rPr lang="en-US" sz="2200" b="1" dirty="0">
                <a:sym typeface="Wingdings"/>
              </a:rPr>
              <a:t>quantity already offered by incumbents</a:t>
            </a:r>
            <a:r>
              <a:rPr lang="en-US" sz="2200" dirty="0">
                <a:sym typeface="Wingdings"/>
              </a:rPr>
              <a:t>.</a:t>
            </a:r>
          </a:p>
          <a:p>
            <a:pPr>
              <a:buFont typeface="Wingdings" charset="0"/>
              <a:buChar char="à"/>
            </a:pPr>
            <a:endParaRPr lang="en-US" sz="2400" dirty="0"/>
          </a:p>
          <a:p>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14</a:t>
            </a:fld>
            <a:endParaRPr lang="it-IT"/>
          </a:p>
        </p:txBody>
      </p:sp>
    </p:spTree>
    <p:extLst>
      <p:ext uri="{BB962C8B-B14F-4D97-AF65-F5344CB8AC3E}">
        <p14:creationId xmlns:p14="http://schemas.microsoft.com/office/powerpoint/2010/main" val="3649627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model</a:t>
            </a:r>
          </a:p>
        </p:txBody>
      </p:sp>
      <p:sp>
        <p:nvSpPr>
          <p:cNvPr id="3" name="Content Placeholder 2"/>
          <p:cNvSpPr>
            <a:spLocks noGrp="1"/>
          </p:cNvSpPr>
          <p:nvPr>
            <p:ph idx="1"/>
          </p:nvPr>
        </p:nvSpPr>
        <p:spPr>
          <a:xfrm>
            <a:off x="533400" y="1066800"/>
            <a:ext cx="8229600" cy="4953000"/>
          </a:xfrm>
        </p:spPr>
        <p:txBody>
          <a:bodyPr/>
          <a:lstStyle/>
          <a:p>
            <a:pPr marL="0" indent="0">
              <a:buNone/>
            </a:pPr>
            <a:r>
              <a:rPr lang="en-US" sz="2400" dirty="0">
                <a:sym typeface="Wingdings"/>
              </a:rPr>
              <a:t>Hypotheses of B-SL-M model:</a:t>
            </a:r>
            <a:br>
              <a:rPr lang="en-US" sz="2400" dirty="0">
                <a:sym typeface="Wingdings"/>
              </a:rPr>
            </a:br>
            <a:endParaRPr lang="en-US" sz="2400" dirty="0">
              <a:sym typeface="Wingdings"/>
            </a:endParaRPr>
          </a:p>
          <a:p>
            <a:pPr marL="457200" indent="-457200">
              <a:buFontTx/>
              <a:buAutoNum type="alphaUcParenR"/>
            </a:pPr>
            <a:r>
              <a:rPr lang="en-US" sz="2400" b="1" dirty="0"/>
              <a:t>Perfect information</a:t>
            </a:r>
          </a:p>
          <a:p>
            <a:pPr marL="457200" indent="-457200">
              <a:buAutoNum type="alphaUcParenR"/>
            </a:pPr>
            <a:r>
              <a:rPr lang="en-US" sz="2400" b="1" dirty="0" err="1"/>
              <a:t>Sylos</a:t>
            </a:r>
            <a:r>
              <a:rPr lang="en-US" sz="2400" b="1" dirty="0"/>
              <a:t> </a:t>
            </a:r>
            <a:r>
              <a:rPr lang="en-US" sz="2400" b="1" dirty="0" err="1"/>
              <a:t>Labini</a:t>
            </a:r>
            <a:r>
              <a:rPr lang="en-US" sz="2400" dirty="0"/>
              <a:t> postulate (no production changes after the entry)</a:t>
            </a:r>
          </a:p>
          <a:p>
            <a:pPr marL="457200" indent="-457200">
              <a:buAutoNum type="alphaUcParenR"/>
            </a:pPr>
            <a:r>
              <a:rPr lang="en-US" sz="2400" b="1" dirty="0"/>
              <a:t>2-steps competition. </a:t>
            </a:r>
            <a:r>
              <a:rPr lang="en-US" sz="2400" dirty="0"/>
              <a:t>In t=1 the incumbent is the monopolist and it decides both price and quantity. </a:t>
            </a:r>
            <a:br>
              <a:rPr lang="en-US" sz="2400" dirty="0"/>
            </a:br>
            <a:r>
              <a:rPr lang="en-US" sz="2400" dirty="0"/>
              <a:t>In t=2 a new potential entrant decides whether to enter the market. </a:t>
            </a:r>
          </a:p>
          <a:p>
            <a:pPr marL="457200" indent="-457200">
              <a:buAutoNum type="alphaUcParenR"/>
            </a:pPr>
            <a:r>
              <a:rPr lang="en-US" sz="2400" b="1" dirty="0"/>
              <a:t>Constant MC and AC</a:t>
            </a:r>
          </a:p>
          <a:p>
            <a:pPr marL="457200" indent="-457200">
              <a:buAutoNum type="alphaUcParenR"/>
            </a:pPr>
            <a:r>
              <a:rPr lang="en-US" sz="2400" dirty="0"/>
              <a:t>Incumbent’s</a:t>
            </a:r>
            <a:r>
              <a:rPr lang="en-US" sz="2400" b="1" dirty="0"/>
              <a:t> absolute cost advantage</a:t>
            </a:r>
            <a:r>
              <a:rPr lang="en-US" sz="2400" dirty="0"/>
              <a:t>: the incumbent’s (constant) AC is strictly lower than the new entrant’s AC</a:t>
            </a:r>
            <a:endParaRPr lang="en-US" sz="2400" b="1" dirty="0"/>
          </a:p>
          <a:p>
            <a:pPr>
              <a:buFont typeface="Wingdings" charset="0"/>
              <a:buChar char="à"/>
            </a:pPr>
            <a:endParaRPr lang="en-US" sz="2400" dirty="0"/>
          </a:p>
          <a:p>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15</a:t>
            </a:fld>
            <a:endParaRPr lang="it-IT"/>
          </a:p>
        </p:txBody>
      </p:sp>
    </p:spTree>
    <p:extLst>
      <p:ext uri="{BB962C8B-B14F-4D97-AF65-F5344CB8AC3E}">
        <p14:creationId xmlns:p14="http://schemas.microsoft.com/office/powerpoint/2010/main" val="209153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96875"/>
            <a:ext cx="5943600" cy="476250"/>
          </a:xfrm>
        </p:spPr>
        <p:txBody>
          <a:bodyPr/>
          <a:lstStyle/>
          <a:p>
            <a:r>
              <a:rPr lang="en-US" dirty="0"/>
              <a:t>Note – absolute cost advantage</a:t>
            </a:r>
          </a:p>
        </p:txBody>
      </p:sp>
      <p:sp>
        <p:nvSpPr>
          <p:cNvPr id="3" name="Content Placeholder 2"/>
          <p:cNvSpPr>
            <a:spLocks noGrp="1"/>
          </p:cNvSpPr>
          <p:nvPr>
            <p:ph idx="1"/>
          </p:nvPr>
        </p:nvSpPr>
        <p:spPr/>
        <p:txBody>
          <a:bodyPr/>
          <a:lstStyle/>
          <a:p>
            <a:pPr marL="0" indent="0">
              <a:buNone/>
            </a:pPr>
            <a:r>
              <a:rPr lang="en-US" sz="2400" b="1" dirty="0">
                <a:sym typeface="Wingdings"/>
              </a:rPr>
              <a:t>Absolute cost advantages</a:t>
            </a:r>
            <a:r>
              <a:rPr lang="en-US" sz="2400" dirty="0">
                <a:sym typeface="Wingdings"/>
              </a:rPr>
              <a:t>: incumbents’ costs are </a:t>
            </a:r>
            <a:r>
              <a:rPr lang="en-US" sz="2400" b="1" dirty="0">
                <a:sym typeface="Wingdings"/>
              </a:rPr>
              <a:t>always</a:t>
            </a:r>
            <a:r>
              <a:rPr lang="en-US" sz="2400" dirty="0">
                <a:sym typeface="Wingdings"/>
              </a:rPr>
              <a:t> lower than new potential entrants’ costs. </a:t>
            </a:r>
          </a:p>
          <a:p>
            <a:pPr marL="0" indent="0">
              <a:buNone/>
            </a:pPr>
            <a:endParaRPr lang="en-US" sz="2400" dirty="0"/>
          </a:p>
          <a:p>
            <a:pPr marL="0" indent="0">
              <a:buNone/>
            </a:pPr>
            <a:r>
              <a:rPr lang="en-US" sz="2400" dirty="0"/>
              <a:t>Many factors may underlie new entrants’ cost disadvantage:</a:t>
            </a:r>
            <a:br>
              <a:rPr lang="en-US" sz="2400" dirty="0"/>
            </a:br>
            <a:endParaRPr lang="en-US" sz="2400" dirty="0"/>
          </a:p>
          <a:p>
            <a:pPr>
              <a:buFontTx/>
              <a:buChar char="-"/>
            </a:pPr>
            <a:r>
              <a:rPr lang="en-US" sz="2400" b="1" dirty="0"/>
              <a:t>Product differentiation </a:t>
            </a:r>
            <a:r>
              <a:rPr lang="en-US" sz="2400" dirty="0"/>
              <a:t>(higher differentiation may be needed to compensate for switching costs)</a:t>
            </a:r>
          </a:p>
          <a:p>
            <a:pPr>
              <a:buFontTx/>
              <a:buChar char="-"/>
            </a:pPr>
            <a:r>
              <a:rPr lang="en-US" sz="2400" b="1" dirty="0"/>
              <a:t>Institutional barriers </a:t>
            </a:r>
            <a:r>
              <a:rPr lang="en-US" sz="2400" dirty="0"/>
              <a:t>(e.g. payment of the royalties related with a certain patent)</a:t>
            </a:r>
          </a:p>
          <a:p>
            <a:pPr>
              <a:buFontTx/>
              <a:buChar char="-"/>
            </a:pPr>
            <a:r>
              <a:rPr lang="en-US" sz="2400" b="1" dirty="0"/>
              <a:t>Less advantageous contracts</a:t>
            </a:r>
            <a:r>
              <a:rPr lang="en-US" sz="2400" dirty="0"/>
              <a:t> due to lack of prior relationships with suppliers</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16</a:t>
            </a:fld>
            <a:endParaRPr lang="it-IT"/>
          </a:p>
        </p:txBody>
      </p:sp>
    </p:spTree>
    <p:extLst>
      <p:ext uri="{BB962C8B-B14F-4D97-AF65-F5344CB8AC3E}">
        <p14:creationId xmlns:p14="http://schemas.microsoft.com/office/powerpoint/2010/main" val="417577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model</a:t>
            </a:r>
          </a:p>
        </p:txBody>
      </p:sp>
      <p:sp>
        <p:nvSpPr>
          <p:cNvPr id="3" name="Content Placeholder 2"/>
          <p:cNvSpPr>
            <a:spLocks noGrp="1"/>
          </p:cNvSpPr>
          <p:nvPr>
            <p:ph idx="1"/>
          </p:nvPr>
        </p:nvSpPr>
        <p:spPr/>
        <p:txBody>
          <a:bodyPr/>
          <a:lstStyle/>
          <a:p>
            <a:pPr marL="0" indent="0">
              <a:buNone/>
            </a:pPr>
            <a:r>
              <a:rPr lang="en-US" sz="2200" dirty="0"/>
              <a:t>The entry decision is taken considering the </a:t>
            </a:r>
            <a:r>
              <a:rPr lang="en-US" sz="2200" b="1" dirty="0"/>
              <a:t>potential demand </a:t>
            </a:r>
            <a:r>
              <a:rPr lang="en-US" sz="2200" dirty="0"/>
              <a:t>and the </a:t>
            </a:r>
            <a:r>
              <a:rPr lang="en-US" sz="2200" b="1" dirty="0"/>
              <a:t>cost function </a:t>
            </a:r>
            <a:r>
              <a:rPr lang="en-US" sz="2200" dirty="0"/>
              <a:t>(including implicit costs)</a:t>
            </a:r>
          </a:p>
          <a:p>
            <a:pPr marL="0" indent="0">
              <a:buNone/>
            </a:pPr>
            <a:r>
              <a:rPr lang="en-US" sz="2200" dirty="0"/>
              <a:t>The potential entrant will </a:t>
            </a:r>
            <a:r>
              <a:rPr lang="en-US" sz="2200" b="1" dirty="0"/>
              <a:t>enter </a:t>
            </a:r>
            <a:r>
              <a:rPr lang="en-US" sz="2200" dirty="0"/>
              <a:t>the market if it can obtain positive profits:</a:t>
            </a:r>
          </a:p>
          <a:p>
            <a:pPr>
              <a:buFontTx/>
              <a:buChar char="-"/>
            </a:pPr>
            <a:r>
              <a:rPr lang="en-US" sz="2400" dirty="0"/>
              <a:t>p is the price before the new entry</a:t>
            </a:r>
          </a:p>
          <a:p>
            <a:pPr>
              <a:buFontTx/>
              <a:buChar char="-"/>
            </a:pPr>
            <a:r>
              <a:rPr lang="en-US" sz="2400" dirty="0"/>
              <a:t>         is the average cost for the incumbent</a:t>
            </a:r>
          </a:p>
          <a:p>
            <a:pPr>
              <a:buFontTx/>
              <a:buChar char="-"/>
            </a:pPr>
            <a:r>
              <a:rPr lang="en-US" sz="2400" dirty="0"/>
              <a:t>         is the average cost for the potential new entrant</a:t>
            </a:r>
          </a:p>
          <a:p>
            <a:pPr marL="0" indent="0">
              <a:buNone/>
            </a:pPr>
            <a:r>
              <a:rPr lang="en-US" sz="2400" dirty="0"/>
              <a:t> </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17</a:t>
            </a:fld>
            <a:endParaRPr lang="it-IT"/>
          </a:p>
        </p:txBody>
      </p:sp>
      <p:graphicFrame>
        <p:nvGraphicFramePr>
          <p:cNvPr id="6" name="Object 5"/>
          <p:cNvGraphicFramePr>
            <a:graphicFrameLocks noChangeAspect="1"/>
          </p:cNvGraphicFramePr>
          <p:nvPr>
            <p:extLst>
              <p:ext uri="{D42A27DB-BD31-4B8C-83A1-F6EECF244321}">
                <p14:modId xmlns:p14="http://schemas.microsoft.com/office/powerpoint/2010/main" val="1625841792"/>
              </p:ext>
            </p:extLst>
          </p:nvPr>
        </p:nvGraphicFramePr>
        <p:xfrm>
          <a:off x="1021229" y="2940050"/>
          <a:ext cx="731371" cy="565150"/>
        </p:xfrm>
        <a:graphic>
          <a:graphicData uri="http://schemas.openxmlformats.org/presentationml/2006/ole">
            <mc:AlternateContent xmlns:mc="http://schemas.openxmlformats.org/markup-compatibility/2006">
              <mc:Choice xmlns:v="urn:schemas-microsoft-com:vml" Requires="v">
                <p:oleObj name="Equation" r:id="rId3" imgW="279400" imgH="215900" progId="Equation.3">
                  <p:embed/>
                </p:oleObj>
              </mc:Choice>
              <mc:Fallback>
                <p:oleObj name="Equation" r:id="rId3" imgW="279400" imgH="215900" progId="Equation.3">
                  <p:embed/>
                  <p:pic>
                    <p:nvPicPr>
                      <p:cNvPr id="6" name="Object 5"/>
                      <p:cNvPicPr/>
                      <p:nvPr/>
                    </p:nvPicPr>
                    <p:blipFill>
                      <a:blip r:embed="rId4"/>
                      <a:stretch>
                        <a:fillRect/>
                      </a:stretch>
                    </p:blipFill>
                    <p:spPr>
                      <a:xfrm>
                        <a:off x="1021229" y="2940050"/>
                        <a:ext cx="731371" cy="56515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64818189"/>
              </p:ext>
            </p:extLst>
          </p:nvPr>
        </p:nvGraphicFramePr>
        <p:xfrm>
          <a:off x="1004888" y="3352800"/>
          <a:ext cx="765175" cy="565150"/>
        </p:xfrm>
        <a:graphic>
          <a:graphicData uri="http://schemas.openxmlformats.org/presentationml/2006/ole">
            <mc:AlternateContent xmlns:mc="http://schemas.openxmlformats.org/markup-compatibility/2006">
              <mc:Choice xmlns:v="urn:schemas-microsoft-com:vml" Requires="v">
                <p:oleObj name="Equation" r:id="rId5" imgW="292100" imgH="215900" progId="Equation.3">
                  <p:embed/>
                </p:oleObj>
              </mc:Choice>
              <mc:Fallback>
                <p:oleObj name="Equation" r:id="rId5" imgW="292100" imgH="215900" progId="Equation.3">
                  <p:embed/>
                  <p:pic>
                    <p:nvPicPr>
                      <p:cNvPr id="7" name="Object 6"/>
                      <p:cNvPicPr/>
                      <p:nvPr/>
                    </p:nvPicPr>
                    <p:blipFill>
                      <a:blip r:embed="rId6"/>
                      <a:stretch>
                        <a:fillRect/>
                      </a:stretch>
                    </p:blipFill>
                    <p:spPr>
                      <a:xfrm>
                        <a:off x="1004888" y="3352800"/>
                        <a:ext cx="765175" cy="56515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19955120"/>
              </p:ext>
            </p:extLst>
          </p:nvPr>
        </p:nvGraphicFramePr>
        <p:xfrm>
          <a:off x="1557391" y="4462046"/>
          <a:ext cx="6215009" cy="1066800"/>
        </p:xfrm>
        <a:graphic>
          <a:graphicData uri="http://schemas.openxmlformats.org/presentationml/2006/ole">
            <mc:AlternateContent xmlns:mc="http://schemas.openxmlformats.org/markup-compatibility/2006">
              <mc:Choice xmlns:v="urn:schemas-microsoft-com:vml" Requires="v">
                <p:oleObj name="Equation" r:id="rId7" imgW="1257300" imgH="215900" progId="Equation.3">
                  <p:embed/>
                </p:oleObj>
              </mc:Choice>
              <mc:Fallback>
                <p:oleObj name="Equation" r:id="rId7" imgW="1257300" imgH="215900" progId="Equation.3">
                  <p:embed/>
                  <p:pic>
                    <p:nvPicPr>
                      <p:cNvPr id="8" name="Object 7"/>
                      <p:cNvPicPr/>
                      <p:nvPr/>
                    </p:nvPicPr>
                    <p:blipFill>
                      <a:blip r:embed="rId8"/>
                      <a:stretch>
                        <a:fillRect/>
                      </a:stretch>
                    </p:blipFill>
                    <p:spPr>
                      <a:xfrm>
                        <a:off x="1557391" y="4462046"/>
                        <a:ext cx="6215009" cy="1066800"/>
                      </a:xfrm>
                      <a:prstGeom prst="rect">
                        <a:avLst/>
                      </a:prstGeom>
                    </p:spPr>
                  </p:pic>
                </p:oleObj>
              </mc:Fallback>
            </mc:AlternateContent>
          </a:graphicData>
        </a:graphic>
      </p:graphicFrame>
      <p:sp>
        <p:nvSpPr>
          <p:cNvPr id="10" name="TextBox 9"/>
          <p:cNvSpPr txBox="1"/>
          <p:nvPr/>
        </p:nvSpPr>
        <p:spPr>
          <a:xfrm>
            <a:off x="1368765" y="6214646"/>
            <a:ext cx="3017173" cy="338554"/>
          </a:xfrm>
          <a:prstGeom prst="rect">
            <a:avLst/>
          </a:prstGeom>
          <a:noFill/>
        </p:spPr>
        <p:txBody>
          <a:bodyPr wrap="none" rtlCol="0">
            <a:spAutoFit/>
          </a:bodyPr>
          <a:lstStyle/>
          <a:p>
            <a:r>
              <a:rPr lang="en-US" b="0" dirty="0"/>
              <a:t>unitary profit for the incumbent </a:t>
            </a:r>
          </a:p>
        </p:txBody>
      </p:sp>
      <p:sp>
        <p:nvSpPr>
          <p:cNvPr id="11" name="TextBox 10"/>
          <p:cNvSpPr txBox="1"/>
          <p:nvPr/>
        </p:nvSpPr>
        <p:spPr>
          <a:xfrm>
            <a:off x="4800600" y="6214646"/>
            <a:ext cx="2735945" cy="338554"/>
          </a:xfrm>
          <a:prstGeom prst="rect">
            <a:avLst/>
          </a:prstGeom>
          <a:noFill/>
        </p:spPr>
        <p:txBody>
          <a:bodyPr wrap="none" rtlCol="0">
            <a:spAutoFit/>
          </a:bodyPr>
          <a:lstStyle/>
          <a:p>
            <a:r>
              <a:rPr lang="en-US" b="0" dirty="0"/>
              <a:t>incumbent’s cost advantage</a:t>
            </a:r>
          </a:p>
        </p:txBody>
      </p:sp>
      <p:cxnSp>
        <p:nvCxnSpPr>
          <p:cNvPr id="17" name="Straight Arrow Connector 16"/>
          <p:cNvCxnSpPr>
            <a:stCxn id="11" idx="0"/>
          </p:cNvCxnSpPr>
          <p:nvPr/>
        </p:nvCxnSpPr>
        <p:spPr bwMode="auto">
          <a:xfrm flipV="1">
            <a:off x="6168573" y="5300246"/>
            <a:ext cx="3627" cy="914400"/>
          </a:xfrm>
          <a:prstGeom prst="straightConnector1">
            <a:avLst/>
          </a:prstGeom>
          <a:noFill/>
          <a:ln w="9525" cap="flat" cmpd="sng" algn="ctr">
            <a:solidFill>
              <a:schemeClr val="accent4"/>
            </a:solidFill>
            <a:prstDash val="solid"/>
            <a:round/>
            <a:headEnd type="none" w="med" len="med"/>
            <a:tailEnd type="arrow"/>
          </a:ln>
          <a:effectLst/>
        </p:spPr>
      </p:cxnSp>
      <p:cxnSp>
        <p:nvCxnSpPr>
          <p:cNvPr id="12" name="Straight Arrow Connector 16">
            <a:extLst>
              <a:ext uri="{FF2B5EF4-FFF2-40B4-BE49-F238E27FC236}">
                <a16:creationId xmlns:a16="http://schemas.microsoft.com/office/drawing/2014/main" id="{0E164CF8-60BF-487B-B0C1-65D842C55115}"/>
              </a:ext>
            </a:extLst>
          </p:cNvPr>
          <p:cNvCxnSpPr/>
          <p:nvPr/>
        </p:nvCxnSpPr>
        <p:spPr bwMode="auto">
          <a:xfrm flipV="1">
            <a:off x="2890555" y="5317123"/>
            <a:ext cx="3627" cy="914400"/>
          </a:xfrm>
          <a:prstGeom prst="straightConnector1">
            <a:avLst/>
          </a:prstGeom>
          <a:noFill/>
          <a:ln w="9525" cap="flat" cmpd="sng" algn="ctr">
            <a:solidFill>
              <a:schemeClr val="accent4"/>
            </a:solidFill>
            <a:prstDash val="solid"/>
            <a:round/>
            <a:headEnd type="none" w="med" len="med"/>
            <a:tailEnd type="arrow"/>
          </a:ln>
          <a:effectLst/>
        </p:spPr>
      </p:cxnSp>
    </p:spTree>
    <p:extLst>
      <p:ext uri="{BB962C8B-B14F-4D97-AF65-F5344CB8AC3E}">
        <p14:creationId xmlns:p14="http://schemas.microsoft.com/office/powerpoint/2010/main" val="254565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53475"/>
            <a:ext cx="5943600" cy="519650"/>
          </a:xfrm>
        </p:spPr>
        <p:txBody>
          <a:bodyPr/>
          <a:lstStyle/>
          <a:p>
            <a:r>
              <a:rPr lang="en-US" dirty="0"/>
              <a:t>Bain, </a:t>
            </a:r>
            <a:r>
              <a:rPr lang="en-US" dirty="0" err="1"/>
              <a:t>Sylos</a:t>
            </a:r>
            <a:r>
              <a:rPr lang="en-US" dirty="0"/>
              <a:t> </a:t>
            </a:r>
            <a:r>
              <a:rPr lang="en-US" dirty="0" err="1"/>
              <a:t>Labini</a:t>
            </a:r>
            <a:r>
              <a:rPr lang="en-US" dirty="0"/>
              <a:t> &amp; Modigliani model</a:t>
            </a:r>
          </a:p>
        </p:txBody>
      </p:sp>
      <p:sp>
        <p:nvSpPr>
          <p:cNvPr id="3" name="Content Placeholder 2"/>
          <p:cNvSpPr>
            <a:spLocks noGrp="1"/>
          </p:cNvSpPr>
          <p:nvPr>
            <p:ph idx="1"/>
          </p:nvPr>
        </p:nvSpPr>
        <p:spPr/>
        <p:txBody>
          <a:bodyPr/>
          <a:lstStyle/>
          <a:p>
            <a:pPr marL="0" indent="0">
              <a:buNone/>
            </a:pPr>
            <a:r>
              <a:rPr lang="en-US" sz="2400" dirty="0"/>
              <a:t>If the </a:t>
            </a:r>
            <a:r>
              <a:rPr lang="en-US" sz="2400" b="1" dirty="0"/>
              <a:t>entrant’s residual demand diagram</a:t>
            </a:r>
            <a:r>
              <a:rPr lang="en-US" sz="2400" dirty="0"/>
              <a:t> has a part that is </a:t>
            </a:r>
            <a:r>
              <a:rPr lang="en-US" sz="2400" b="1" dirty="0"/>
              <a:t>above</a:t>
            </a:r>
            <a:r>
              <a:rPr lang="en-US" sz="2400" dirty="0"/>
              <a:t> the </a:t>
            </a:r>
            <a:r>
              <a:rPr lang="en-US" sz="2400" b="1" dirty="0"/>
              <a:t>average cost </a:t>
            </a:r>
            <a:r>
              <a:rPr lang="en-US" sz="2400" dirty="0"/>
              <a:t>curve, positive profits can be made and the new firm may enter the market.</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18</a:t>
            </a:fld>
            <a:endParaRPr lang="it-IT"/>
          </a:p>
        </p:txBody>
      </p:sp>
      <p:grpSp>
        <p:nvGrpSpPr>
          <p:cNvPr id="6" name="Group 5"/>
          <p:cNvGrpSpPr>
            <a:grpSpLocks/>
          </p:cNvGrpSpPr>
          <p:nvPr/>
        </p:nvGrpSpPr>
        <p:grpSpPr bwMode="auto">
          <a:xfrm>
            <a:off x="2036328" y="2133600"/>
            <a:ext cx="5757439" cy="4572382"/>
            <a:chOff x="1825" y="6561"/>
            <a:chExt cx="6566" cy="4103"/>
          </a:xfrm>
          <a:noFill/>
        </p:grpSpPr>
        <p:sp>
          <p:nvSpPr>
            <p:cNvPr id="7" name="Text Box 5"/>
            <p:cNvSpPr txBox="1">
              <a:spLocks noChangeArrowheads="1"/>
            </p:cNvSpPr>
            <p:nvPr/>
          </p:nvSpPr>
          <p:spPr bwMode="auto">
            <a:xfrm>
              <a:off x="1825" y="6561"/>
              <a:ext cx="720" cy="540"/>
            </a:xfrm>
            <a:prstGeom prst="rect">
              <a:avLst/>
            </a:prstGeom>
            <a:grpFill/>
            <a:ln w="9525">
              <a:noFill/>
              <a:miter lim="800000"/>
              <a:headEnd/>
              <a:tailEnd/>
            </a:ln>
          </p:spPr>
          <p:txBody>
            <a:bodyPr/>
            <a:lstStyle/>
            <a:p>
              <a:r>
                <a:rPr lang="en-GB">
                  <a:latin typeface="Arial"/>
                  <a:cs typeface="Arial"/>
                </a:rPr>
                <a:t>p</a:t>
              </a:r>
            </a:p>
          </p:txBody>
        </p:sp>
        <p:sp>
          <p:nvSpPr>
            <p:cNvPr id="8" name="Text Box 6"/>
            <p:cNvSpPr txBox="1">
              <a:spLocks noChangeArrowheads="1"/>
            </p:cNvSpPr>
            <p:nvPr/>
          </p:nvSpPr>
          <p:spPr bwMode="auto">
            <a:xfrm>
              <a:off x="7671" y="10124"/>
              <a:ext cx="720" cy="540"/>
            </a:xfrm>
            <a:prstGeom prst="rect">
              <a:avLst/>
            </a:prstGeom>
            <a:grpFill/>
            <a:ln w="9525">
              <a:noFill/>
              <a:miter lim="800000"/>
              <a:headEnd/>
              <a:tailEnd/>
            </a:ln>
          </p:spPr>
          <p:txBody>
            <a:bodyPr/>
            <a:lstStyle/>
            <a:p>
              <a:r>
                <a:rPr lang="en-GB" dirty="0">
                  <a:latin typeface="Arial"/>
                  <a:cs typeface="Arial"/>
                </a:rPr>
                <a:t>q</a:t>
              </a:r>
            </a:p>
          </p:txBody>
        </p:sp>
        <p:sp>
          <p:nvSpPr>
            <p:cNvPr id="10" name="Line 9"/>
            <p:cNvSpPr>
              <a:spLocks noChangeShapeType="1"/>
            </p:cNvSpPr>
            <p:nvPr/>
          </p:nvSpPr>
          <p:spPr bwMode="auto">
            <a:xfrm flipV="1">
              <a:off x="2214" y="10103"/>
              <a:ext cx="5718" cy="0"/>
            </a:xfrm>
            <a:prstGeom prst="line">
              <a:avLst/>
            </a:prstGeom>
            <a:grpFill/>
            <a:ln w="9525">
              <a:solidFill>
                <a:srgbClr val="000000"/>
              </a:solidFill>
              <a:round/>
              <a:headEnd/>
              <a:tailEnd type="triangle" w="med" len="med"/>
            </a:ln>
          </p:spPr>
          <p:txBody>
            <a:bodyPr/>
            <a:lstStyle/>
            <a:p>
              <a:endParaRPr lang="en-GB">
                <a:latin typeface="Arial"/>
                <a:cs typeface="Arial"/>
              </a:endParaRPr>
            </a:p>
          </p:txBody>
        </p:sp>
        <p:sp>
          <p:nvSpPr>
            <p:cNvPr id="11" name="Line 10"/>
            <p:cNvSpPr>
              <a:spLocks noChangeShapeType="1"/>
            </p:cNvSpPr>
            <p:nvPr/>
          </p:nvSpPr>
          <p:spPr bwMode="auto">
            <a:xfrm flipV="1">
              <a:off x="2197" y="6637"/>
              <a:ext cx="17" cy="3466"/>
            </a:xfrm>
            <a:prstGeom prst="line">
              <a:avLst/>
            </a:prstGeom>
            <a:grpFill/>
            <a:ln w="9525">
              <a:solidFill>
                <a:srgbClr val="000000"/>
              </a:solidFill>
              <a:round/>
              <a:headEnd/>
              <a:tailEnd type="triangle" w="med" len="med"/>
            </a:ln>
          </p:spPr>
          <p:txBody>
            <a:bodyPr/>
            <a:lstStyle/>
            <a:p>
              <a:endParaRPr lang="en-GB">
                <a:latin typeface="Arial"/>
                <a:cs typeface="Arial"/>
              </a:endParaRPr>
            </a:p>
          </p:txBody>
        </p:sp>
        <p:sp>
          <p:nvSpPr>
            <p:cNvPr id="12" name="Line 11"/>
            <p:cNvSpPr>
              <a:spLocks noChangeShapeType="1"/>
            </p:cNvSpPr>
            <p:nvPr/>
          </p:nvSpPr>
          <p:spPr bwMode="auto">
            <a:xfrm>
              <a:off x="2197" y="7011"/>
              <a:ext cx="5284" cy="3106"/>
            </a:xfrm>
            <a:prstGeom prst="line">
              <a:avLst/>
            </a:prstGeom>
            <a:grpFill/>
            <a:ln w="57150" cmpd="sng">
              <a:solidFill>
                <a:srgbClr val="000000"/>
              </a:solidFill>
              <a:round/>
              <a:headEnd/>
              <a:tailEnd/>
            </a:ln>
          </p:spPr>
          <p:txBody>
            <a:bodyPr/>
            <a:lstStyle/>
            <a:p>
              <a:endParaRPr lang="en-GB">
                <a:latin typeface="Arial"/>
                <a:cs typeface="Arial"/>
              </a:endParaRPr>
            </a:p>
          </p:txBody>
        </p:sp>
        <p:sp>
          <p:nvSpPr>
            <p:cNvPr id="13" name="Line 12"/>
            <p:cNvSpPr>
              <a:spLocks noChangeShapeType="1"/>
            </p:cNvSpPr>
            <p:nvPr/>
          </p:nvSpPr>
          <p:spPr bwMode="auto">
            <a:xfrm>
              <a:off x="2214" y="8749"/>
              <a:ext cx="5544" cy="0"/>
            </a:xfrm>
            <a:prstGeom prst="line">
              <a:avLst/>
            </a:prstGeom>
            <a:grpFill/>
            <a:ln w="57150" cmpd="sng">
              <a:solidFill>
                <a:srgbClr val="000000"/>
              </a:solidFill>
              <a:round/>
              <a:headEnd/>
              <a:tailEnd/>
            </a:ln>
          </p:spPr>
          <p:txBody>
            <a:bodyPr/>
            <a:lstStyle/>
            <a:p>
              <a:endParaRPr lang="en-GB">
                <a:latin typeface="Arial"/>
                <a:cs typeface="Arial"/>
              </a:endParaRPr>
            </a:p>
          </p:txBody>
        </p:sp>
        <p:sp>
          <p:nvSpPr>
            <p:cNvPr id="14" name="Line 13"/>
            <p:cNvSpPr>
              <a:spLocks noChangeShapeType="1"/>
            </p:cNvSpPr>
            <p:nvPr/>
          </p:nvSpPr>
          <p:spPr bwMode="auto">
            <a:xfrm>
              <a:off x="2214" y="9364"/>
              <a:ext cx="5544" cy="0"/>
            </a:xfrm>
            <a:prstGeom prst="line">
              <a:avLst/>
            </a:prstGeom>
            <a:grpFill/>
            <a:ln w="57150" cmpd="sng">
              <a:solidFill>
                <a:srgbClr val="000000"/>
              </a:solidFill>
              <a:round/>
              <a:headEnd/>
              <a:tailEnd/>
            </a:ln>
          </p:spPr>
          <p:txBody>
            <a:bodyPr/>
            <a:lstStyle/>
            <a:p>
              <a:endParaRPr lang="en-GB">
                <a:latin typeface="Arial"/>
                <a:cs typeface="Arial"/>
              </a:endParaRPr>
            </a:p>
          </p:txBody>
        </p:sp>
      </p:grpSp>
      <p:graphicFrame>
        <p:nvGraphicFramePr>
          <p:cNvPr id="15" name="Object 14"/>
          <p:cNvGraphicFramePr>
            <a:graphicFrameLocks noChangeAspect="1"/>
          </p:cNvGraphicFramePr>
          <p:nvPr>
            <p:extLst>
              <p:ext uri="{D42A27DB-BD31-4B8C-83A1-F6EECF244321}">
                <p14:modId xmlns:p14="http://schemas.microsoft.com/office/powerpoint/2010/main" val="2404083659"/>
              </p:ext>
            </p:extLst>
          </p:nvPr>
        </p:nvGraphicFramePr>
        <p:xfrm>
          <a:off x="7286625" y="5010150"/>
          <a:ext cx="714375" cy="552450"/>
        </p:xfrm>
        <a:graphic>
          <a:graphicData uri="http://schemas.openxmlformats.org/presentationml/2006/ole">
            <mc:AlternateContent xmlns:mc="http://schemas.openxmlformats.org/markup-compatibility/2006">
              <mc:Choice xmlns:v="urn:schemas-microsoft-com:vml" Requires="v">
                <p:oleObj name="Equation" r:id="rId3" imgW="279400" imgH="215900" progId="Equation.3">
                  <p:embed/>
                </p:oleObj>
              </mc:Choice>
              <mc:Fallback>
                <p:oleObj name="Equation" r:id="rId3" imgW="279400" imgH="215900" progId="Equation.3">
                  <p:embed/>
                  <p:pic>
                    <p:nvPicPr>
                      <p:cNvPr id="15" name="Object 14"/>
                      <p:cNvPicPr/>
                      <p:nvPr/>
                    </p:nvPicPr>
                    <p:blipFill>
                      <a:blip r:embed="rId4"/>
                      <a:stretch>
                        <a:fillRect/>
                      </a:stretch>
                    </p:blipFill>
                    <p:spPr>
                      <a:xfrm>
                        <a:off x="7286625" y="5010150"/>
                        <a:ext cx="714375" cy="55245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970743216"/>
              </p:ext>
            </p:extLst>
          </p:nvPr>
        </p:nvGraphicFramePr>
        <p:xfrm>
          <a:off x="7212013" y="4294187"/>
          <a:ext cx="788987" cy="582613"/>
        </p:xfrm>
        <a:graphic>
          <a:graphicData uri="http://schemas.openxmlformats.org/presentationml/2006/ole">
            <mc:AlternateContent xmlns:mc="http://schemas.openxmlformats.org/markup-compatibility/2006">
              <mc:Choice xmlns:v="urn:schemas-microsoft-com:vml" Requires="v">
                <p:oleObj name="Equation" r:id="rId5" imgW="292100" imgH="215900" progId="Equation.3">
                  <p:embed/>
                </p:oleObj>
              </mc:Choice>
              <mc:Fallback>
                <p:oleObj name="Equation" r:id="rId5" imgW="292100" imgH="215900" progId="Equation.3">
                  <p:embed/>
                  <p:pic>
                    <p:nvPicPr>
                      <p:cNvPr id="16" name="Object 15"/>
                      <p:cNvPicPr/>
                      <p:nvPr/>
                    </p:nvPicPr>
                    <p:blipFill>
                      <a:blip r:embed="rId6"/>
                      <a:stretch>
                        <a:fillRect/>
                      </a:stretch>
                    </p:blipFill>
                    <p:spPr>
                      <a:xfrm>
                        <a:off x="7212013" y="4294187"/>
                        <a:ext cx="788987" cy="582613"/>
                      </a:xfrm>
                      <a:prstGeom prst="rect">
                        <a:avLst/>
                      </a:prstGeom>
                    </p:spPr>
                  </p:pic>
                </p:oleObj>
              </mc:Fallback>
            </mc:AlternateContent>
          </a:graphicData>
        </a:graphic>
      </p:graphicFrame>
      <p:sp>
        <p:nvSpPr>
          <p:cNvPr id="17" name="Line 11"/>
          <p:cNvSpPr>
            <a:spLocks noChangeShapeType="1"/>
          </p:cNvSpPr>
          <p:nvPr/>
        </p:nvSpPr>
        <p:spPr bwMode="auto">
          <a:xfrm>
            <a:off x="2362200" y="3810000"/>
            <a:ext cx="3124200" cy="2286000"/>
          </a:xfrm>
          <a:prstGeom prst="line">
            <a:avLst/>
          </a:prstGeom>
          <a:noFill/>
          <a:ln w="57150" cmpd="sng">
            <a:solidFill>
              <a:srgbClr val="000000"/>
            </a:solidFill>
            <a:round/>
            <a:headEnd/>
            <a:tailEnd/>
          </a:ln>
        </p:spPr>
        <p:txBody>
          <a:bodyPr/>
          <a:lstStyle/>
          <a:p>
            <a:endParaRPr lang="en-GB">
              <a:latin typeface="Arial"/>
              <a:cs typeface="Aria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4175340829"/>
              </p:ext>
            </p:extLst>
          </p:nvPr>
        </p:nvGraphicFramePr>
        <p:xfrm>
          <a:off x="5318125" y="5486400"/>
          <a:ext cx="549275" cy="582612"/>
        </p:xfrm>
        <a:graphic>
          <a:graphicData uri="http://schemas.openxmlformats.org/presentationml/2006/ole">
            <mc:AlternateContent xmlns:mc="http://schemas.openxmlformats.org/markup-compatibility/2006">
              <mc:Choice xmlns:v="urn:schemas-microsoft-com:vml" Requires="v">
                <p:oleObj name="Equation" r:id="rId7" imgW="203200" imgH="215900" progId="Equation.3">
                  <p:embed/>
                </p:oleObj>
              </mc:Choice>
              <mc:Fallback>
                <p:oleObj name="Equation" r:id="rId7" imgW="203200" imgH="215900" progId="Equation.3">
                  <p:embed/>
                  <p:pic>
                    <p:nvPicPr>
                      <p:cNvPr id="18" name="Object 17"/>
                      <p:cNvPicPr/>
                      <p:nvPr/>
                    </p:nvPicPr>
                    <p:blipFill>
                      <a:blip r:embed="rId8"/>
                      <a:stretch>
                        <a:fillRect/>
                      </a:stretch>
                    </p:blipFill>
                    <p:spPr>
                      <a:xfrm>
                        <a:off x="5318125" y="5486400"/>
                        <a:ext cx="549275" cy="58261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308167423"/>
              </p:ext>
            </p:extLst>
          </p:nvPr>
        </p:nvGraphicFramePr>
        <p:xfrm>
          <a:off x="6757988" y="5486400"/>
          <a:ext cx="481012" cy="582612"/>
        </p:xfrm>
        <a:graphic>
          <a:graphicData uri="http://schemas.openxmlformats.org/presentationml/2006/ole">
            <mc:AlternateContent xmlns:mc="http://schemas.openxmlformats.org/markup-compatibility/2006">
              <mc:Choice xmlns:v="urn:schemas-microsoft-com:vml" Requires="v">
                <p:oleObj name="Equation" r:id="rId9" imgW="177800" imgH="215900" progId="Equation.3">
                  <p:embed/>
                </p:oleObj>
              </mc:Choice>
              <mc:Fallback>
                <p:oleObj name="Equation" r:id="rId9" imgW="177800" imgH="215900" progId="Equation.3">
                  <p:embed/>
                  <p:pic>
                    <p:nvPicPr>
                      <p:cNvPr id="19" name="Object 18"/>
                      <p:cNvPicPr/>
                      <p:nvPr/>
                    </p:nvPicPr>
                    <p:blipFill>
                      <a:blip r:embed="rId10"/>
                      <a:stretch>
                        <a:fillRect/>
                      </a:stretch>
                    </p:blipFill>
                    <p:spPr>
                      <a:xfrm>
                        <a:off x="6757988" y="5486400"/>
                        <a:ext cx="481012" cy="582612"/>
                      </a:xfrm>
                      <a:prstGeom prst="rect">
                        <a:avLst/>
                      </a:prstGeom>
                    </p:spPr>
                  </p:pic>
                </p:oleObj>
              </mc:Fallback>
            </mc:AlternateContent>
          </a:graphicData>
        </a:graphic>
      </p:graphicFrame>
      <p:cxnSp>
        <p:nvCxnSpPr>
          <p:cNvPr id="21" name="Straight Connector 20"/>
          <p:cNvCxnSpPr>
            <a:stCxn id="17" idx="0"/>
          </p:cNvCxnSpPr>
          <p:nvPr/>
        </p:nvCxnSpPr>
        <p:spPr bwMode="auto">
          <a:xfrm>
            <a:off x="2362200" y="3810000"/>
            <a:ext cx="1066800" cy="762000"/>
          </a:xfrm>
          <a:prstGeom prst="line">
            <a:avLst/>
          </a:prstGeom>
          <a:noFill/>
          <a:ln w="57150" cap="flat" cmpd="sng" algn="ctr">
            <a:solidFill>
              <a:srgbClr val="FF0000"/>
            </a:solidFill>
            <a:prstDash val="solid"/>
            <a:round/>
            <a:headEnd type="none" w="med" len="med"/>
            <a:tailEnd type="none" w="med" len="med"/>
          </a:ln>
          <a:effectLst/>
        </p:spPr>
      </p:cxnSp>
      <p:graphicFrame>
        <p:nvGraphicFramePr>
          <p:cNvPr id="23" name="Object 22"/>
          <p:cNvGraphicFramePr>
            <a:graphicFrameLocks noChangeAspect="1"/>
          </p:cNvGraphicFramePr>
          <p:nvPr>
            <p:extLst>
              <p:ext uri="{D42A27DB-BD31-4B8C-83A1-F6EECF244321}">
                <p14:modId xmlns:p14="http://schemas.microsoft.com/office/powerpoint/2010/main" val="2041306567"/>
              </p:ext>
            </p:extLst>
          </p:nvPr>
        </p:nvGraphicFramePr>
        <p:xfrm>
          <a:off x="1897063" y="3505200"/>
          <a:ext cx="412750" cy="582612"/>
        </p:xfrm>
        <a:graphic>
          <a:graphicData uri="http://schemas.openxmlformats.org/presentationml/2006/ole">
            <mc:AlternateContent xmlns:mc="http://schemas.openxmlformats.org/markup-compatibility/2006">
              <mc:Choice xmlns:v="urn:schemas-microsoft-com:vml" Requires="v">
                <p:oleObj name="Equation" r:id="rId11" imgW="152400" imgH="215900" progId="Equation.3">
                  <p:embed/>
                </p:oleObj>
              </mc:Choice>
              <mc:Fallback>
                <p:oleObj name="Equation" r:id="rId11" imgW="152400" imgH="215900" progId="Equation.3">
                  <p:embed/>
                  <p:pic>
                    <p:nvPicPr>
                      <p:cNvPr id="23" name="Object 22"/>
                      <p:cNvPicPr/>
                      <p:nvPr/>
                    </p:nvPicPr>
                    <p:blipFill>
                      <a:blip r:embed="rId12"/>
                      <a:stretch>
                        <a:fillRect/>
                      </a:stretch>
                    </p:blipFill>
                    <p:spPr>
                      <a:xfrm>
                        <a:off x="1897063" y="3505200"/>
                        <a:ext cx="412750" cy="58261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2698357655"/>
              </p:ext>
            </p:extLst>
          </p:nvPr>
        </p:nvGraphicFramePr>
        <p:xfrm>
          <a:off x="3657600" y="5970588"/>
          <a:ext cx="412750" cy="582612"/>
        </p:xfrm>
        <a:graphic>
          <a:graphicData uri="http://schemas.openxmlformats.org/presentationml/2006/ole">
            <mc:AlternateContent xmlns:mc="http://schemas.openxmlformats.org/markup-compatibility/2006">
              <mc:Choice xmlns:v="urn:schemas-microsoft-com:vml" Requires="v">
                <p:oleObj name="Equation" r:id="rId13" imgW="152400" imgH="215900" progId="Equation.3">
                  <p:embed/>
                </p:oleObj>
              </mc:Choice>
              <mc:Fallback>
                <p:oleObj name="Equation" r:id="rId13" imgW="152400" imgH="215900" progId="Equation.3">
                  <p:embed/>
                  <p:pic>
                    <p:nvPicPr>
                      <p:cNvPr id="24" name="Object 23"/>
                      <p:cNvPicPr/>
                      <p:nvPr/>
                    </p:nvPicPr>
                    <p:blipFill>
                      <a:blip r:embed="rId14"/>
                      <a:stretch>
                        <a:fillRect/>
                      </a:stretch>
                    </p:blipFill>
                    <p:spPr>
                      <a:xfrm>
                        <a:off x="3657600" y="5970588"/>
                        <a:ext cx="412750" cy="582612"/>
                      </a:xfrm>
                      <a:prstGeom prst="rect">
                        <a:avLst/>
                      </a:prstGeom>
                    </p:spPr>
                  </p:pic>
                </p:oleObj>
              </mc:Fallback>
            </mc:AlternateContent>
          </a:graphicData>
        </a:graphic>
      </p:graphicFrame>
      <p:cxnSp>
        <p:nvCxnSpPr>
          <p:cNvPr id="26" name="Straight Connector 25"/>
          <p:cNvCxnSpPr>
            <a:stCxn id="17" idx="0"/>
          </p:cNvCxnSpPr>
          <p:nvPr/>
        </p:nvCxnSpPr>
        <p:spPr bwMode="auto">
          <a:xfrm>
            <a:off x="2362200" y="3810000"/>
            <a:ext cx="1524000" cy="0"/>
          </a:xfrm>
          <a:prstGeom prst="line">
            <a:avLst/>
          </a:prstGeom>
          <a:noFill/>
          <a:ln w="9525" cap="flat" cmpd="sng" algn="ctr">
            <a:solidFill>
              <a:schemeClr val="tx1"/>
            </a:solidFill>
            <a:prstDash val="dot"/>
            <a:round/>
            <a:headEnd type="none" w="med" len="med"/>
            <a:tailEnd type="none" w="med" len="med"/>
          </a:ln>
          <a:effectLst/>
        </p:spPr>
      </p:cxnSp>
      <p:cxnSp>
        <p:nvCxnSpPr>
          <p:cNvPr id="28" name="Straight Connector 27"/>
          <p:cNvCxnSpPr/>
          <p:nvPr/>
        </p:nvCxnSpPr>
        <p:spPr bwMode="auto">
          <a:xfrm>
            <a:off x="3886200" y="3886200"/>
            <a:ext cx="0" cy="2209800"/>
          </a:xfrm>
          <a:prstGeom prst="line">
            <a:avLst/>
          </a:prstGeom>
          <a:noFill/>
          <a:ln w="9525" cap="flat" cmpd="sng" algn="ctr">
            <a:solidFill>
              <a:schemeClr val="tx1"/>
            </a:solidFill>
            <a:prstDash val="dot"/>
            <a:round/>
            <a:headEnd type="none" w="med" len="med"/>
            <a:tailEnd type="none" w="med" len="med"/>
          </a:ln>
          <a:effectLst/>
        </p:spPr>
      </p:cxnSp>
    </p:spTree>
    <p:extLst>
      <p:ext uri="{BB962C8B-B14F-4D97-AF65-F5344CB8AC3E}">
        <p14:creationId xmlns:p14="http://schemas.microsoft.com/office/powerpoint/2010/main" val="322015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model</a:t>
            </a:r>
          </a:p>
        </p:txBody>
      </p:sp>
      <p:sp>
        <p:nvSpPr>
          <p:cNvPr id="3" name="Content Placeholder 2"/>
          <p:cNvSpPr>
            <a:spLocks noGrp="1"/>
          </p:cNvSpPr>
          <p:nvPr>
            <p:ph idx="1"/>
          </p:nvPr>
        </p:nvSpPr>
        <p:spPr>
          <a:xfrm>
            <a:off x="719138" y="1447800"/>
            <a:ext cx="8229600" cy="4953000"/>
          </a:xfrm>
        </p:spPr>
        <p:txBody>
          <a:bodyPr/>
          <a:lstStyle/>
          <a:p>
            <a:pPr marL="0" indent="0">
              <a:buNone/>
            </a:pPr>
            <a:r>
              <a:rPr lang="en-US" sz="2400" dirty="0"/>
              <a:t>If                , there is a part of        allowing to the new entrant positive profits.</a:t>
            </a:r>
            <a:br>
              <a:rPr lang="en-US" sz="2400" dirty="0"/>
            </a:br>
            <a:endParaRPr lang="en-US" sz="2400" dirty="0"/>
          </a:p>
          <a:p>
            <a:pPr>
              <a:buFont typeface="Wingdings" charset="0"/>
              <a:buChar char="à"/>
            </a:pPr>
            <a:r>
              <a:rPr lang="en-US" sz="2400" dirty="0">
                <a:sym typeface="Wingdings"/>
              </a:rPr>
              <a:t>The new entrant enters the market and the price decreases.</a:t>
            </a:r>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19</a:t>
            </a:fld>
            <a:endParaRPr lang="it-IT"/>
          </a:p>
        </p:txBody>
      </p:sp>
      <p:graphicFrame>
        <p:nvGraphicFramePr>
          <p:cNvPr id="5" name="Object 4"/>
          <p:cNvGraphicFramePr>
            <a:graphicFrameLocks noChangeAspect="1"/>
          </p:cNvGraphicFramePr>
          <p:nvPr>
            <p:extLst>
              <p:ext uri="{D42A27DB-BD31-4B8C-83A1-F6EECF244321}">
                <p14:modId xmlns:p14="http://schemas.microsoft.com/office/powerpoint/2010/main" val="272786585"/>
              </p:ext>
            </p:extLst>
          </p:nvPr>
        </p:nvGraphicFramePr>
        <p:xfrm>
          <a:off x="914400" y="1371600"/>
          <a:ext cx="1287463" cy="533400"/>
        </p:xfrm>
        <a:graphic>
          <a:graphicData uri="http://schemas.openxmlformats.org/presentationml/2006/ole">
            <mc:AlternateContent xmlns:mc="http://schemas.openxmlformats.org/markup-compatibility/2006">
              <mc:Choice xmlns:v="urn:schemas-microsoft-com:vml" Requires="v">
                <p:oleObj name="Equation" r:id="rId3" imgW="520700" imgH="215900" progId="Equation.3">
                  <p:embed/>
                </p:oleObj>
              </mc:Choice>
              <mc:Fallback>
                <p:oleObj name="Equation" r:id="rId3" imgW="520700" imgH="215900" progId="Equation.3">
                  <p:embed/>
                  <p:pic>
                    <p:nvPicPr>
                      <p:cNvPr id="5" name="Object 4"/>
                      <p:cNvPicPr/>
                      <p:nvPr/>
                    </p:nvPicPr>
                    <p:blipFill>
                      <a:blip r:embed="rId4"/>
                      <a:stretch>
                        <a:fillRect/>
                      </a:stretch>
                    </p:blipFill>
                    <p:spPr>
                      <a:xfrm>
                        <a:off x="914400" y="1371600"/>
                        <a:ext cx="1287463" cy="533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211226393"/>
              </p:ext>
            </p:extLst>
          </p:nvPr>
        </p:nvGraphicFramePr>
        <p:xfrm>
          <a:off x="4724400" y="1371600"/>
          <a:ext cx="502879" cy="533400"/>
        </p:xfrm>
        <a:graphic>
          <a:graphicData uri="http://schemas.openxmlformats.org/presentationml/2006/ole">
            <mc:AlternateContent xmlns:mc="http://schemas.openxmlformats.org/markup-compatibility/2006">
              <mc:Choice xmlns:v="urn:schemas-microsoft-com:vml" Requires="v">
                <p:oleObj name="Equation" r:id="rId5" imgW="203200" imgH="215900" progId="Equation.3">
                  <p:embed/>
                </p:oleObj>
              </mc:Choice>
              <mc:Fallback>
                <p:oleObj name="Equation" r:id="rId5" imgW="203200" imgH="215900" progId="Equation.3">
                  <p:embed/>
                  <p:pic>
                    <p:nvPicPr>
                      <p:cNvPr id="6" name="Object 5"/>
                      <p:cNvPicPr/>
                      <p:nvPr/>
                    </p:nvPicPr>
                    <p:blipFill>
                      <a:blip r:embed="rId6"/>
                      <a:stretch>
                        <a:fillRect/>
                      </a:stretch>
                    </p:blipFill>
                    <p:spPr>
                      <a:xfrm>
                        <a:off x="4724400" y="1371600"/>
                        <a:ext cx="502879" cy="533400"/>
                      </a:xfrm>
                      <a:prstGeom prst="rect">
                        <a:avLst/>
                      </a:prstGeom>
                    </p:spPr>
                  </p:pic>
                </p:oleObj>
              </mc:Fallback>
            </mc:AlternateContent>
          </a:graphicData>
        </a:graphic>
      </p:graphicFrame>
    </p:spTree>
    <p:extLst>
      <p:ext uri="{BB962C8B-B14F-4D97-AF65-F5344CB8AC3E}">
        <p14:creationId xmlns:p14="http://schemas.microsoft.com/office/powerpoint/2010/main" val="82799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Agenda</a:t>
            </a:r>
          </a:p>
        </p:txBody>
      </p:sp>
      <p:sp>
        <p:nvSpPr>
          <p:cNvPr id="3" name="Content Placeholder 2"/>
          <p:cNvSpPr>
            <a:spLocks noGrp="1"/>
          </p:cNvSpPr>
          <p:nvPr>
            <p:ph idx="1"/>
          </p:nvPr>
        </p:nvSpPr>
        <p:spPr/>
        <p:txBody>
          <a:bodyPr/>
          <a:lstStyle/>
          <a:p>
            <a:r>
              <a:rPr lang="en-US" sz="2400" dirty="0"/>
              <a:t>Definition of entry </a:t>
            </a:r>
          </a:p>
          <a:p>
            <a:r>
              <a:rPr lang="en-US" sz="2400" dirty="0"/>
              <a:t>Entry barriers</a:t>
            </a:r>
          </a:p>
          <a:p>
            <a:r>
              <a:rPr lang="en-US" sz="2400" dirty="0" err="1"/>
              <a:t>Sylos</a:t>
            </a:r>
            <a:r>
              <a:rPr lang="en-US" sz="2400" dirty="0"/>
              <a:t> </a:t>
            </a:r>
            <a:r>
              <a:rPr lang="en-US" sz="2400" dirty="0" err="1"/>
              <a:t>Labini’s</a:t>
            </a:r>
            <a:r>
              <a:rPr lang="en-US" sz="2400" dirty="0"/>
              <a:t> postulate</a:t>
            </a:r>
          </a:p>
          <a:p>
            <a:r>
              <a:rPr lang="en-US" sz="2400" dirty="0"/>
              <a:t>Bain, </a:t>
            </a:r>
            <a:r>
              <a:rPr lang="en-US" sz="2400" dirty="0" err="1"/>
              <a:t>Sylos</a:t>
            </a:r>
            <a:r>
              <a:rPr lang="en-US" sz="2400" dirty="0"/>
              <a:t> </a:t>
            </a:r>
            <a:r>
              <a:rPr lang="en-US" sz="2400" dirty="0" err="1"/>
              <a:t>Labini</a:t>
            </a:r>
            <a:r>
              <a:rPr lang="en-US" sz="2400" dirty="0"/>
              <a:t> and Modigliani model</a:t>
            </a:r>
          </a:p>
          <a:p>
            <a:r>
              <a:rPr lang="en-US" sz="2400" dirty="0"/>
              <a:t>Bain, </a:t>
            </a:r>
            <a:r>
              <a:rPr lang="en-US" sz="2400" dirty="0" err="1"/>
              <a:t>Sylos</a:t>
            </a:r>
            <a:r>
              <a:rPr lang="en-US" sz="2400" dirty="0"/>
              <a:t> </a:t>
            </a:r>
            <a:r>
              <a:rPr lang="en-US" sz="2400" dirty="0" err="1"/>
              <a:t>Labini</a:t>
            </a:r>
            <a:r>
              <a:rPr lang="en-US" sz="2400" dirty="0"/>
              <a:t> and Modigliani model with economies of scale</a:t>
            </a:r>
          </a:p>
          <a:p>
            <a:r>
              <a:rPr lang="en-US" sz="2400" dirty="0"/>
              <a:t>Dixit model</a:t>
            </a:r>
          </a:p>
          <a:p>
            <a:r>
              <a:rPr lang="en-US" sz="2400" dirty="0"/>
              <a:t>Exercise</a:t>
            </a:r>
          </a:p>
          <a:p>
            <a:endParaRPr lang="en-US" sz="2400" dirty="0"/>
          </a:p>
        </p:txBody>
      </p:sp>
      <p:pic>
        <p:nvPicPr>
          <p:cNvPr id="4" name="Picture 2" descr="C:\Users\albfil\AppData\Local\Microsoft\Windows\Temporary Internet Files\Content.IE5\AS3SL4B4\MP900405396[1].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00803" y="0"/>
            <a:ext cx="248285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0"/>
          </p:nvPr>
        </p:nvSpPr>
        <p:spPr/>
        <p:txBody>
          <a:bodyPr/>
          <a:lstStyle/>
          <a:p>
            <a:pPr>
              <a:defRPr/>
            </a:pPr>
            <a:fld id="{A013E5DB-3771-4158-9A30-68F590885968}" type="slidenum">
              <a:rPr lang="it-IT" smtClean="0"/>
              <a:pPr>
                <a:defRPr/>
              </a:pPr>
              <a:t>2</a:t>
            </a:fld>
            <a:endParaRPr lang="it-IT"/>
          </a:p>
        </p:txBody>
      </p:sp>
    </p:spTree>
    <p:extLst>
      <p:ext uri="{BB962C8B-B14F-4D97-AF65-F5344CB8AC3E}">
        <p14:creationId xmlns:p14="http://schemas.microsoft.com/office/powerpoint/2010/main" val="134648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86305"/>
            <a:ext cx="5943600" cy="586819"/>
          </a:xfrm>
        </p:spPr>
        <p:txBody>
          <a:bodyPr/>
          <a:lstStyle/>
          <a:p>
            <a:r>
              <a:rPr lang="en-US" dirty="0"/>
              <a:t>Bain, </a:t>
            </a:r>
            <a:r>
              <a:rPr lang="en-US" dirty="0" err="1"/>
              <a:t>Sylos</a:t>
            </a:r>
            <a:r>
              <a:rPr lang="en-US" dirty="0"/>
              <a:t> </a:t>
            </a:r>
            <a:r>
              <a:rPr lang="en-US" dirty="0" err="1"/>
              <a:t>Labini</a:t>
            </a:r>
            <a:r>
              <a:rPr lang="en-US" dirty="0"/>
              <a:t> &amp; Modigliani model</a:t>
            </a:r>
          </a:p>
        </p:txBody>
      </p:sp>
      <p:sp>
        <p:nvSpPr>
          <p:cNvPr id="3" name="Content Placeholder 2"/>
          <p:cNvSpPr>
            <a:spLocks noGrp="1"/>
          </p:cNvSpPr>
          <p:nvPr>
            <p:ph idx="1"/>
          </p:nvPr>
        </p:nvSpPr>
        <p:spPr/>
        <p:txBody>
          <a:bodyPr/>
          <a:lstStyle/>
          <a:p>
            <a:pPr marL="0" indent="0">
              <a:buNone/>
            </a:pPr>
            <a:r>
              <a:rPr lang="en-US" sz="2400" dirty="0"/>
              <a:t>There is no entry if the new entrant cannot make positive profits.</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20</a:t>
            </a:fld>
            <a:endParaRPr lang="it-IT"/>
          </a:p>
        </p:txBody>
      </p:sp>
      <p:grpSp>
        <p:nvGrpSpPr>
          <p:cNvPr id="6" name="Group 5"/>
          <p:cNvGrpSpPr>
            <a:grpSpLocks/>
          </p:cNvGrpSpPr>
          <p:nvPr/>
        </p:nvGrpSpPr>
        <p:grpSpPr bwMode="auto">
          <a:xfrm>
            <a:off x="1434665" y="2133600"/>
            <a:ext cx="5757439" cy="4572382"/>
            <a:chOff x="1825" y="6561"/>
            <a:chExt cx="6566" cy="4103"/>
          </a:xfrm>
          <a:noFill/>
        </p:grpSpPr>
        <p:sp>
          <p:nvSpPr>
            <p:cNvPr id="7" name="Text Box 5"/>
            <p:cNvSpPr txBox="1">
              <a:spLocks noChangeArrowheads="1"/>
            </p:cNvSpPr>
            <p:nvPr/>
          </p:nvSpPr>
          <p:spPr bwMode="auto">
            <a:xfrm>
              <a:off x="1825" y="6561"/>
              <a:ext cx="720" cy="540"/>
            </a:xfrm>
            <a:prstGeom prst="rect">
              <a:avLst/>
            </a:prstGeom>
            <a:grpFill/>
            <a:ln w="9525">
              <a:noFill/>
              <a:miter lim="800000"/>
              <a:headEnd/>
              <a:tailEnd/>
            </a:ln>
          </p:spPr>
          <p:txBody>
            <a:bodyPr/>
            <a:lstStyle/>
            <a:p>
              <a:r>
                <a:rPr lang="en-GB">
                  <a:latin typeface="Arial"/>
                  <a:cs typeface="Arial"/>
                </a:rPr>
                <a:t>p</a:t>
              </a:r>
            </a:p>
          </p:txBody>
        </p:sp>
        <p:sp>
          <p:nvSpPr>
            <p:cNvPr id="8" name="Text Box 6"/>
            <p:cNvSpPr txBox="1">
              <a:spLocks noChangeArrowheads="1"/>
            </p:cNvSpPr>
            <p:nvPr/>
          </p:nvSpPr>
          <p:spPr bwMode="auto">
            <a:xfrm>
              <a:off x="7671" y="10124"/>
              <a:ext cx="720" cy="540"/>
            </a:xfrm>
            <a:prstGeom prst="rect">
              <a:avLst/>
            </a:prstGeom>
            <a:grpFill/>
            <a:ln w="9525">
              <a:noFill/>
              <a:miter lim="800000"/>
              <a:headEnd/>
              <a:tailEnd/>
            </a:ln>
          </p:spPr>
          <p:txBody>
            <a:bodyPr/>
            <a:lstStyle/>
            <a:p>
              <a:r>
                <a:rPr lang="en-GB" dirty="0">
                  <a:latin typeface="Arial"/>
                  <a:cs typeface="Arial"/>
                </a:rPr>
                <a:t>q</a:t>
              </a:r>
            </a:p>
          </p:txBody>
        </p:sp>
        <p:sp>
          <p:nvSpPr>
            <p:cNvPr id="10" name="Line 9"/>
            <p:cNvSpPr>
              <a:spLocks noChangeShapeType="1"/>
            </p:cNvSpPr>
            <p:nvPr/>
          </p:nvSpPr>
          <p:spPr bwMode="auto">
            <a:xfrm flipV="1">
              <a:off x="2214" y="10103"/>
              <a:ext cx="5718" cy="0"/>
            </a:xfrm>
            <a:prstGeom prst="line">
              <a:avLst/>
            </a:prstGeom>
            <a:grpFill/>
            <a:ln w="9525">
              <a:solidFill>
                <a:srgbClr val="000000"/>
              </a:solidFill>
              <a:round/>
              <a:headEnd/>
              <a:tailEnd type="triangle" w="med" len="med"/>
            </a:ln>
          </p:spPr>
          <p:txBody>
            <a:bodyPr/>
            <a:lstStyle/>
            <a:p>
              <a:endParaRPr lang="en-GB">
                <a:latin typeface="Arial"/>
                <a:cs typeface="Arial"/>
              </a:endParaRPr>
            </a:p>
          </p:txBody>
        </p:sp>
        <p:sp>
          <p:nvSpPr>
            <p:cNvPr id="11" name="Line 10"/>
            <p:cNvSpPr>
              <a:spLocks noChangeShapeType="1"/>
            </p:cNvSpPr>
            <p:nvPr/>
          </p:nvSpPr>
          <p:spPr bwMode="auto">
            <a:xfrm flipV="1">
              <a:off x="2197" y="6637"/>
              <a:ext cx="17" cy="3466"/>
            </a:xfrm>
            <a:prstGeom prst="line">
              <a:avLst/>
            </a:prstGeom>
            <a:grpFill/>
            <a:ln w="9525">
              <a:solidFill>
                <a:srgbClr val="000000"/>
              </a:solidFill>
              <a:round/>
              <a:headEnd/>
              <a:tailEnd type="triangle" w="med" len="med"/>
            </a:ln>
          </p:spPr>
          <p:txBody>
            <a:bodyPr/>
            <a:lstStyle/>
            <a:p>
              <a:endParaRPr lang="en-GB">
                <a:latin typeface="Arial"/>
                <a:cs typeface="Arial"/>
              </a:endParaRPr>
            </a:p>
          </p:txBody>
        </p:sp>
        <p:sp>
          <p:nvSpPr>
            <p:cNvPr id="12" name="Line 11"/>
            <p:cNvSpPr>
              <a:spLocks noChangeShapeType="1"/>
            </p:cNvSpPr>
            <p:nvPr/>
          </p:nvSpPr>
          <p:spPr bwMode="auto">
            <a:xfrm>
              <a:off x="2197" y="7011"/>
              <a:ext cx="5284" cy="3106"/>
            </a:xfrm>
            <a:prstGeom prst="line">
              <a:avLst/>
            </a:prstGeom>
            <a:grpFill/>
            <a:ln w="57150" cmpd="sng">
              <a:solidFill>
                <a:srgbClr val="000000"/>
              </a:solidFill>
              <a:round/>
              <a:headEnd/>
              <a:tailEnd/>
            </a:ln>
          </p:spPr>
          <p:txBody>
            <a:bodyPr/>
            <a:lstStyle/>
            <a:p>
              <a:endParaRPr lang="en-GB">
                <a:latin typeface="Arial"/>
                <a:cs typeface="Arial"/>
              </a:endParaRPr>
            </a:p>
          </p:txBody>
        </p:sp>
        <p:sp>
          <p:nvSpPr>
            <p:cNvPr id="13" name="Line 12"/>
            <p:cNvSpPr>
              <a:spLocks noChangeShapeType="1"/>
            </p:cNvSpPr>
            <p:nvPr/>
          </p:nvSpPr>
          <p:spPr bwMode="auto">
            <a:xfrm>
              <a:off x="2214" y="7655"/>
              <a:ext cx="5544" cy="0"/>
            </a:xfrm>
            <a:prstGeom prst="line">
              <a:avLst/>
            </a:prstGeom>
            <a:grpFill/>
            <a:ln w="57150" cmpd="sng">
              <a:solidFill>
                <a:srgbClr val="000000"/>
              </a:solidFill>
              <a:round/>
              <a:headEnd/>
              <a:tailEnd/>
            </a:ln>
          </p:spPr>
          <p:txBody>
            <a:bodyPr/>
            <a:lstStyle/>
            <a:p>
              <a:endParaRPr lang="en-GB">
                <a:latin typeface="Arial"/>
                <a:cs typeface="Arial"/>
              </a:endParaRPr>
            </a:p>
          </p:txBody>
        </p:sp>
        <p:sp>
          <p:nvSpPr>
            <p:cNvPr id="14" name="Line 13"/>
            <p:cNvSpPr>
              <a:spLocks noChangeShapeType="1"/>
            </p:cNvSpPr>
            <p:nvPr/>
          </p:nvSpPr>
          <p:spPr bwMode="auto">
            <a:xfrm>
              <a:off x="2214" y="9364"/>
              <a:ext cx="5544" cy="0"/>
            </a:xfrm>
            <a:prstGeom prst="line">
              <a:avLst/>
            </a:prstGeom>
            <a:grpFill/>
            <a:ln w="57150" cmpd="sng">
              <a:solidFill>
                <a:srgbClr val="000000"/>
              </a:solidFill>
              <a:round/>
              <a:headEnd/>
              <a:tailEnd/>
            </a:ln>
          </p:spPr>
          <p:txBody>
            <a:bodyPr/>
            <a:lstStyle/>
            <a:p>
              <a:endParaRPr lang="en-GB">
                <a:latin typeface="Arial"/>
                <a:cs typeface="Arial"/>
              </a:endParaRPr>
            </a:p>
          </p:txBody>
        </p:sp>
      </p:grpSp>
      <p:graphicFrame>
        <p:nvGraphicFramePr>
          <p:cNvPr id="15" name="Object 14"/>
          <p:cNvGraphicFramePr>
            <a:graphicFrameLocks noChangeAspect="1"/>
          </p:cNvGraphicFramePr>
          <p:nvPr>
            <p:extLst>
              <p:ext uri="{D42A27DB-BD31-4B8C-83A1-F6EECF244321}">
                <p14:modId xmlns:p14="http://schemas.microsoft.com/office/powerpoint/2010/main" val="3927147025"/>
              </p:ext>
            </p:extLst>
          </p:nvPr>
        </p:nvGraphicFramePr>
        <p:xfrm>
          <a:off x="6684962" y="5010150"/>
          <a:ext cx="714375" cy="552450"/>
        </p:xfrm>
        <a:graphic>
          <a:graphicData uri="http://schemas.openxmlformats.org/presentationml/2006/ole">
            <mc:AlternateContent xmlns:mc="http://schemas.openxmlformats.org/markup-compatibility/2006">
              <mc:Choice xmlns:v="urn:schemas-microsoft-com:vml" Requires="v">
                <p:oleObj name="Equation" r:id="rId3" imgW="279400" imgH="215900" progId="Equation.3">
                  <p:embed/>
                </p:oleObj>
              </mc:Choice>
              <mc:Fallback>
                <p:oleObj name="Equation" r:id="rId3" imgW="279400" imgH="215900" progId="Equation.3">
                  <p:embed/>
                  <p:pic>
                    <p:nvPicPr>
                      <p:cNvPr id="15" name="Object 14"/>
                      <p:cNvPicPr/>
                      <p:nvPr/>
                    </p:nvPicPr>
                    <p:blipFill>
                      <a:blip r:embed="rId4"/>
                      <a:stretch>
                        <a:fillRect/>
                      </a:stretch>
                    </p:blipFill>
                    <p:spPr>
                      <a:xfrm>
                        <a:off x="6684962" y="5010150"/>
                        <a:ext cx="714375" cy="55245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291944023"/>
              </p:ext>
            </p:extLst>
          </p:nvPr>
        </p:nvGraphicFramePr>
        <p:xfrm>
          <a:off x="6610350" y="3048000"/>
          <a:ext cx="788987" cy="582613"/>
        </p:xfrm>
        <a:graphic>
          <a:graphicData uri="http://schemas.openxmlformats.org/presentationml/2006/ole">
            <mc:AlternateContent xmlns:mc="http://schemas.openxmlformats.org/markup-compatibility/2006">
              <mc:Choice xmlns:v="urn:schemas-microsoft-com:vml" Requires="v">
                <p:oleObj name="Equation" r:id="rId5" imgW="292100" imgH="215900" progId="Equation.3">
                  <p:embed/>
                </p:oleObj>
              </mc:Choice>
              <mc:Fallback>
                <p:oleObj name="Equation" r:id="rId5" imgW="292100" imgH="215900" progId="Equation.3">
                  <p:embed/>
                  <p:pic>
                    <p:nvPicPr>
                      <p:cNvPr id="16" name="Object 15"/>
                      <p:cNvPicPr/>
                      <p:nvPr/>
                    </p:nvPicPr>
                    <p:blipFill>
                      <a:blip r:embed="rId6"/>
                      <a:stretch>
                        <a:fillRect/>
                      </a:stretch>
                    </p:blipFill>
                    <p:spPr>
                      <a:xfrm>
                        <a:off x="6610350" y="3048000"/>
                        <a:ext cx="788987" cy="582613"/>
                      </a:xfrm>
                      <a:prstGeom prst="rect">
                        <a:avLst/>
                      </a:prstGeom>
                    </p:spPr>
                  </p:pic>
                </p:oleObj>
              </mc:Fallback>
            </mc:AlternateContent>
          </a:graphicData>
        </a:graphic>
      </p:graphicFrame>
      <p:sp>
        <p:nvSpPr>
          <p:cNvPr id="17" name="Line 11"/>
          <p:cNvSpPr>
            <a:spLocks noChangeShapeType="1"/>
          </p:cNvSpPr>
          <p:nvPr/>
        </p:nvSpPr>
        <p:spPr bwMode="auto">
          <a:xfrm>
            <a:off x="1760537" y="3810000"/>
            <a:ext cx="3124200" cy="2286000"/>
          </a:xfrm>
          <a:prstGeom prst="line">
            <a:avLst/>
          </a:prstGeom>
          <a:noFill/>
          <a:ln w="57150" cmpd="sng">
            <a:solidFill>
              <a:srgbClr val="000000"/>
            </a:solidFill>
            <a:round/>
            <a:headEnd/>
            <a:tailEnd/>
          </a:ln>
        </p:spPr>
        <p:txBody>
          <a:bodyPr/>
          <a:lstStyle/>
          <a:p>
            <a:endParaRPr lang="en-GB">
              <a:latin typeface="Arial"/>
              <a:cs typeface="Aria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1021863794"/>
              </p:ext>
            </p:extLst>
          </p:nvPr>
        </p:nvGraphicFramePr>
        <p:xfrm>
          <a:off x="4632325" y="5486400"/>
          <a:ext cx="549275" cy="582612"/>
        </p:xfrm>
        <a:graphic>
          <a:graphicData uri="http://schemas.openxmlformats.org/presentationml/2006/ole">
            <mc:AlternateContent xmlns:mc="http://schemas.openxmlformats.org/markup-compatibility/2006">
              <mc:Choice xmlns:v="urn:schemas-microsoft-com:vml" Requires="v">
                <p:oleObj name="Equation" r:id="rId7" imgW="203200" imgH="215900" progId="Equation.3">
                  <p:embed/>
                </p:oleObj>
              </mc:Choice>
              <mc:Fallback>
                <p:oleObj name="Equation" r:id="rId7" imgW="203200" imgH="215900" progId="Equation.3">
                  <p:embed/>
                  <p:pic>
                    <p:nvPicPr>
                      <p:cNvPr id="18" name="Object 17"/>
                      <p:cNvPicPr/>
                      <p:nvPr/>
                    </p:nvPicPr>
                    <p:blipFill>
                      <a:blip r:embed="rId8"/>
                      <a:stretch>
                        <a:fillRect/>
                      </a:stretch>
                    </p:blipFill>
                    <p:spPr>
                      <a:xfrm>
                        <a:off x="4632325" y="5486400"/>
                        <a:ext cx="549275" cy="58261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813670839"/>
              </p:ext>
            </p:extLst>
          </p:nvPr>
        </p:nvGraphicFramePr>
        <p:xfrm>
          <a:off x="6148388" y="5486400"/>
          <a:ext cx="481012" cy="582612"/>
        </p:xfrm>
        <a:graphic>
          <a:graphicData uri="http://schemas.openxmlformats.org/presentationml/2006/ole">
            <mc:AlternateContent xmlns:mc="http://schemas.openxmlformats.org/markup-compatibility/2006">
              <mc:Choice xmlns:v="urn:schemas-microsoft-com:vml" Requires="v">
                <p:oleObj name="Equation" r:id="rId9" imgW="177800" imgH="215900" progId="Equation.3">
                  <p:embed/>
                </p:oleObj>
              </mc:Choice>
              <mc:Fallback>
                <p:oleObj name="Equation" r:id="rId9" imgW="177800" imgH="215900" progId="Equation.3">
                  <p:embed/>
                  <p:pic>
                    <p:nvPicPr>
                      <p:cNvPr id="19" name="Object 18"/>
                      <p:cNvPicPr/>
                      <p:nvPr/>
                    </p:nvPicPr>
                    <p:blipFill>
                      <a:blip r:embed="rId10"/>
                      <a:stretch>
                        <a:fillRect/>
                      </a:stretch>
                    </p:blipFill>
                    <p:spPr>
                      <a:xfrm>
                        <a:off x="6148388" y="5486400"/>
                        <a:ext cx="481012" cy="582612"/>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3325832797"/>
              </p:ext>
            </p:extLst>
          </p:nvPr>
        </p:nvGraphicFramePr>
        <p:xfrm>
          <a:off x="1295400" y="3505200"/>
          <a:ext cx="412750" cy="582612"/>
        </p:xfrm>
        <a:graphic>
          <a:graphicData uri="http://schemas.openxmlformats.org/presentationml/2006/ole">
            <mc:AlternateContent xmlns:mc="http://schemas.openxmlformats.org/markup-compatibility/2006">
              <mc:Choice xmlns:v="urn:schemas-microsoft-com:vml" Requires="v">
                <p:oleObj name="Equation" r:id="rId11" imgW="152400" imgH="215900" progId="Equation.3">
                  <p:embed/>
                </p:oleObj>
              </mc:Choice>
              <mc:Fallback>
                <p:oleObj name="Equation" r:id="rId11" imgW="152400" imgH="215900" progId="Equation.3">
                  <p:embed/>
                  <p:pic>
                    <p:nvPicPr>
                      <p:cNvPr id="23" name="Object 22"/>
                      <p:cNvPicPr/>
                      <p:nvPr/>
                    </p:nvPicPr>
                    <p:blipFill>
                      <a:blip r:embed="rId12"/>
                      <a:stretch>
                        <a:fillRect/>
                      </a:stretch>
                    </p:blipFill>
                    <p:spPr>
                      <a:xfrm>
                        <a:off x="1295400" y="3505200"/>
                        <a:ext cx="412750" cy="58261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636384905"/>
              </p:ext>
            </p:extLst>
          </p:nvPr>
        </p:nvGraphicFramePr>
        <p:xfrm>
          <a:off x="3055937" y="5970588"/>
          <a:ext cx="412750" cy="582612"/>
        </p:xfrm>
        <a:graphic>
          <a:graphicData uri="http://schemas.openxmlformats.org/presentationml/2006/ole">
            <mc:AlternateContent xmlns:mc="http://schemas.openxmlformats.org/markup-compatibility/2006">
              <mc:Choice xmlns:v="urn:schemas-microsoft-com:vml" Requires="v">
                <p:oleObj name="Equation" r:id="rId13" imgW="152400" imgH="215900" progId="Equation.3">
                  <p:embed/>
                </p:oleObj>
              </mc:Choice>
              <mc:Fallback>
                <p:oleObj name="Equation" r:id="rId13" imgW="152400" imgH="215900" progId="Equation.3">
                  <p:embed/>
                  <p:pic>
                    <p:nvPicPr>
                      <p:cNvPr id="24" name="Object 23"/>
                      <p:cNvPicPr/>
                      <p:nvPr/>
                    </p:nvPicPr>
                    <p:blipFill>
                      <a:blip r:embed="rId14"/>
                      <a:stretch>
                        <a:fillRect/>
                      </a:stretch>
                    </p:blipFill>
                    <p:spPr>
                      <a:xfrm>
                        <a:off x="3055937" y="5970588"/>
                        <a:ext cx="412750" cy="582612"/>
                      </a:xfrm>
                      <a:prstGeom prst="rect">
                        <a:avLst/>
                      </a:prstGeom>
                    </p:spPr>
                  </p:pic>
                </p:oleObj>
              </mc:Fallback>
            </mc:AlternateContent>
          </a:graphicData>
        </a:graphic>
      </p:graphicFrame>
      <p:cxnSp>
        <p:nvCxnSpPr>
          <p:cNvPr id="26" name="Straight Connector 25"/>
          <p:cNvCxnSpPr>
            <a:stCxn id="17" idx="0"/>
          </p:cNvCxnSpPr>
          <p:nvPr/>
        </p:nvCxnSpPr>
        <p:spPr bwMode="auto">
          <a:xfrm>
            <a:off x="1760537" y="3810000"/>
            <a:ext cx="1524000" cy="0"/>
          </a:xfrm>
          <a:prstGeom prst="line">
            <a:avLst/>
          </a:prstGeom>
          <a:noFill/>
          <a:ln w="9525" cap="flat" cmpd="sng" algn="ctr">
            <a:solidFill>
              <a:schemeClr val="tx1"/>
            </a:solidFill>
            <a:prstDash val="dot"/>
            <a:round/>
            <a:headEnd type="none" w="med" len="med"/>
            <a:tailEnd type="none" w="med" len="med"/>
          </a:ln>
          <a:effectLst/>
        </p:spPr>
      </p:cxnSp>
      <p:cxnSp>
        <p:nvCxnSpPr>
          <p:cNvPr id="28" name="Straight Connector 27"/>
          <p:cNvCxnSpPr/>
          <p:nvPr/>
        </p:nvCxnSpPr>
        <p:spPr bwMode="auto">
          <a:xfrm>
            <a:off x="3284537" y="3886200"/>
            <a:ext cx="0" cy="2209800"/>
          </a:xfrm>
          <a:prstGeom prst="line">
            <a:avLst/>
          </a:prstGeom>
          <a:noFill/>
          <a:ln w="9525" cap="flat" cmpd="sng" algn="ctr">
            <a:solidFill>
              <a:schemeClr val="tx1"/>
            </a:solidFill>
            <a:prstDash val="dot"/>
            <a:round/>
            <a:headEnd type="none" w="med" len="med"/>
            <a:tailEnd type="none" w="med" len="med"/>
          </a:ln>
          <a:effectLst/>
        </p:spPr>
      </p:cxnSp>
    </p:spTree>
    <p:extLst>
      <p:ext uri="{BB962C8B-B14F-4D97-AF65-F5344CB8AC3E}">
        <p14:creationId xmlns:p14="http://schemas.microsoft.com/office/powerpoint/2010/main" val="10698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68299"/>
            <a:ext cx="5943600" cy="504825"/>
          </a:xfrm>
        </p:spPr>
        <p:txBody>
          <a:bodyPr/>
          <a:lstStyle/>
          <a:p>
            <a:r>
              <a:rPr lang="en-US" dirty="0"/>
              <a:t>Bain, </a:t>
            </a:r>
            <a:r>
              <a:rPr lang="en-US" dirty="0" err="1"/>
              <a:t>Sylos</a:t>
            </a:r>
            <a:r>
              <a:rPr lang="en-US" dirty="0"/>
              <a:t> </a:t>
            </a:r>
            <a:r>
              <a:rPr lang="en-US" dirty="0" err="1"/>
              <a:t>Labini</a:t>
            </a:r>
            <a:r>
              <a:rPr lang="en-US" dirty="0"/>
              <a:t> &amp; Modigliani model</a:t>
            </a:r>
          </a:p>
        </p:txBody>
      </p:sp>
      <p:sp>
        <p:nvSpPr>
          <p:cNvPr id="3" name="Content Placeholder 2"/>
          <p:cNvSpPr>
            <a:spLocks noGrp="1"/>
          </p:cNvSpPr>
          <p:nvPr>
            <p:ph idx="1"/>
          </p:nvPr>
        </p:nvSpPr>
        <p:spPr>
          <a:xfrm>
            <a:off x="533400" y="304800"/>
            <a:ext cx="8229600" cy="4953000"/>
          </a:xfrm>
        </p:spPr>
        <p:txBody>
          <a:bodyPr/>
          <a:lstStyle/>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higher the difference between          and         , the greater the possible difference between     and         without incurring any new entry.</a:t>
            </a:r>
          </a:p>
          <a:p>
            <a:pPr marL="0" indent="0">
              <a:buNone/>
            </a:pPr>
            <a:endParaRPr lang="en-US" sz="2400" dirty="0"/>
          </a:p>
          <a:p>
            <a:pPr>
              <a:buFont typeface="Wingdings" panose="05000000000000000000" pitchFamily="2" charset="2"/>
              <a:buChar char="à"/>
            </a:pPr>
            <a:r>
              <a:rPr lang="en-US" sz="2400" dirty="0"/>
              <a:t>With a high difference between         and         , the incumbent can charge higher prices without attracting new potential entrants.</a:t>
            </a:r>
          </a:p>
          <a:p>
            <a:pPr marL="0" indent="0">
              <a:buNone/>
            </a:pPr>
            <a:endParaRPr lang="en-US" sz="2400" dirty="0"/>
          </a:p>
          <a:p>
            <a:pPr marL="0" indent="0">
              <a:buNone/>
            </a:pPr>
            <a:r>
              <a:rPr lang="en-US" sz="2400" dirty="0">
                <a:sym typeface="Wingdings" panose="05000000000000000000" pitchFamily="2" charset="2"/>
              </a:rPr>
              <a:t>                 </a:t>
            </a:r>
            <a:r>
              <a:rPr lang="en-US" sz="2400" dirty="0"/>
              <a:t> is a proxy for the height of entry barriers.</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21</a:t>
            </a:fld>
            <a:endParaRPr lang="it-IT"/>
          </a:p>
        </p:txBody>
      </p:sp>
      <p:graphicFrame>
        <p:nvGraphicFramePr>
          <p:cNvPr id="12" name="Object 11"/>
          <p:cNvGraphicFramePr>
            <a:graphicFrameLocks noChangeAspect="1"/>
          </p:cNvGraphicFramePr>
          <p:nvPr>
            <p:extLst>
              <p:ext uri="{D42A27DB-BD31-4B8C-83A1-F6EECF244321}">
                <p14:modId xmlns:p14="http://schemas.microsoft.com/office/powerpoint/2010/main" val="1029112143"/>
              </p:ext>
            </p:extLst>
          </p:nvPr>
        </p:nvGraphicFramePr>
        <p:xfrm>
          <a:off x="6523037" y="1524000"/>
          <a:ext cx="731371" cy="565150"/>
        </p:xfrm>
        <a:graphic>
          <a:graphicData uri="http://schemas.openxmlformats.org/presentationml/2006/ole">
            <mc:AlternateContent xmlns:mc="http://schemas.openxmlformats.org/markup-compatibility/2006">
              <mc:Choice xmlns:v="urn:schemas-microsoft-com:vml" Requires="v">
                <p:oleObj name="Equation" r:id="rId3" imgW="279400" imgH="215900" progId="Equation.3">
                  <p:embed/>
                </p:oleObj>
              </mc:Choice>
              <mc:Fallback>
                <p:oleObj name="Equation" r:id="rId3" imgW="279400" imgH="215900" progId="Equation.3">
                  <p:embed/>
                  <p:pic>
                    <p:nvPicPr>
                      <p:cNvPr id="12" name="Object 11"/>
                      <p:cNvPicPr/>
                      <p:nvPr/>
                    </p:nvPicPr>
                    <p:blipFill>
                      <a:blip r:embed="rId4"/>
                      <a:stretch>
                        <a:fillRect/>
                      </a:stretch>
                    </p:blipFill>
                    <p:spPr>
                      <a:xfrm>
                        <a:off x="6523037" y="1524000"/>
                        <a:ext cx="731371" cy="56515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64340471"/>
              </p:ext>
            </p:extLst>
          </p:nvPr>
        </p:nvGraphicFramePr>
        <p:xfrm>
          <a:off x="5224462" y="1524000"/>
          <a:ext cx="765175" cy="565150"/>
        </p:xfrm>
        <a:graphic>
          <a:graphicData uri="http://schemas.openxmlformats.org/presentationml/2006/ole">
            <mc:AlternateContent xmlns:mc="http://schemas.openxmlformats.org/markup-compatibility/2006">
              <mc:Choice xmlns:v="urn:schemas-microsoft-com:vml" Requires="v">
                <p:oleObj name="Equation" r:id="rId5" imgW="292100" imgH="215900" progId="Equation.3">
                  <p:embed/>
                </p:oleObj>
              </mc:Choice>
              <mc:Fallback>
                <p:oleObj name="Equation" r:id="rId5" imgW="292100" imgH="215900" progId="Equation.3">
                  <p:embed/>
                  <p:pic>
                    <p:nvPicPr>
                      <p:cNvPr id="14" name="Object 13"/>
                      <p:cNvPicPr/>
                      <p:nvPr/>
                    </p:nvPicPr>
                    <p:blipFill>
                      <a:blip r:embed="rId6"/>
                      <a:stretch>
                        <a:fillRect/>
                      </a:stretch>
                    </p:blipFill>
                    <p:spPr>
                      <a:xfrm>
                        <a:off x="5224462" y="1524000"/>
                        <a:ext cx="765175" cy="56515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285198138"/>
              </p:ext>
            </p:extLst>
          </p:nvPr>
        </p:nvGraphicFramePr>
        <p:xfrm>
          <a:off x="6824662" y="1958975"/>
          <a:ext cx="731371" cy="565150"/>
        </p:xfrm>
        <a:graphic>
          <a:graphicData uri="http://schemas.openxmlformats.org/presentationml/2006/ole">
            <mc:AlternateContent xmlns:mc="http://schemas.openxmlformats.org/markup-compatibility/2006">
              <mc:Choice xmlns:v="urn:schemas-microsoft-com:vml" Requires="v">
                <p:oleObj name="Equation" r:id="rId7" imgW="279400" imgH="215900" progId="Equation.3">
                  <p:embed/>
                </p:oleObj>
              </mc:Choice>
              <mc:Fallback>
                <p:oleObj name="Equation" r:id="rId7" imgW="279400" imgH="215900" progId="Equation.3">
                  <p:embed/>
                  <p:pic>
                    <p:nvPicPr>
                      <p:cNvPr id="15" name="Object 14"/>
                      <p:cNvPicPr/>
                      <p:nvPr/>
                    </p:nvPicPr>
                    <p:blipFill>
                      <a:blip r:embed="rId4"/>
                      <a:stretch>
                        <a:fillRect/>
                      </a:stretch>
                    </p:blipFill>
                    <p:spPr>
                      <a:xfrm>
                        <a:off x="6824662" y="1958975"/>
                        <a:ext cx="731371" cy="56515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666009085"/>
              </p:ext>
            </p:extLst>
          </p:nvPr>
        </p:nvGraphicFramePr>
        <p:xfrm>
          <a:off x="5891212" y="1981200"/>
          <a:ext cx="400050" cy="398463"/>
        </p:xfrm>
        <a:graphic>
          <a:graphicData uri="http://schemas.openxmlformats.org/presentationml/2006/ole">
            <mc:AlternateContent xmlns:mc="http://schemas.openxmlformats.org/markup-compatibility/2006">
              <mc:Choice xmlns:v="urn:schemas-microsoft-com:vml" Requires="v">
                <p:oleObj name="Equation" r:id="rId8" imgW="152400" imgH="152400" progId="Equation.3">
                  <p:embed/>
                </p:oleObj>
              </mc:Choice>
              <mc:Fallback>
                <p:oleObj name="Equation" r:id="rId8" imgW="152400" imgH="152400" progId="Equation.3">
                  <p:embed/>
                  <p:pic>
                    <p:nvPicPr>
                      <p:cNvPr id="16" name="Object 15"/>
                      <p:cNvPicPr/>
                      <p:nvPr/>
                    </p:nvPicPr>
                    <p:blipFill>
                      <a:blip r:embed="rId9"/>
                      <a:stretch>
                        <a:fillRect/>
                      </a:stretch>
                    </p:blipFill>
                    <p:spPr>
                      <a:xfrm>
                        <a:off x="5891212" y="1981200"/>
                        <a:ext cx="400050" cy="398463"/>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4230399204"/>
              </p:ext>
            </p:extLst>
          </p:nvPr>
        </p:nvGraphicFramePr>
        <p:xfrm>
          <a:off x="990600" y="4768850"/>
          <a:ext cx="1330325" cy="565150"/>
        </p:xfrm>
        <a:graphic>
          <a:graphicData uri="http://schemas.openxmlformats.org/presentationml/2006/ole">
            <mc:AlternateContent xmlns:mc="http://schemas.openxmlformats.org/markup-compatibility/2006">
              <mc:Choice xmlns:v="urn:schemas-microsoft-com:vml" Requires="v">
                <p:oleObj name="Equation" r:id="rId10" imgW="508000" imgH="215900" progId="Equation.3">
                  <p:embed/>
                </p:oleObj>
              </mc:Choice>
              <mc:Fallback>
                <p:oleObj name="Equation" r:id="rId10" imgW="508000" imgH="215900" progId="Equation.3">
                  <p:embed/>
                  <p:pic>
                    <p:nvPicPr>
                      <p:cNvPr id="18" name="Object 17"/>
                      <p:cNvPicPr/>
                      <p:nvPr/>
                    </p:nvPicPr>
                    <p:blipFill>
                      <a:blip r:embed="rId11"/>
                      <a:stretch>
                        <a:fillRect/>
                      </a:stretch>
                    </p:blipFill>
                    <p:spPr>
                      <a:xfrm>
                        <a:off x="990600" y="4768850"/>
                        <a:ext cx="1330325" cy="565150"/>
                      </a:xfrm>
                      <a:prstGeom prst="rect">
                        <a:avLst/>
                      </a:prstGeom>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963808526"/>
              </p:ext>
            </p:extLst>
          </p:nvPr>
        </p:nvGraphicFramePr>
        <p:xfrm>
          <a:off x="5029200" y="3108325"/>
          <a:ext cx="765175" cy="565150"/>
        </p:xfrm>
        <a:graphic>
          <a:graphicData uri="http://schemas.openxmlformats.org/presentationml/2006/ole">
            <mc:AlternateContent xmlns:mc="http://schemas.openxmlformats.org/markup-compatibility/2006">
              <mc:Choice xmlns:v="urn:schemas-microsoft-com:vml" Requires="v">
                <p:oleObj name="Equation" r:id="rId5" imgW="292100" imgH="215900" progId="Equation.3">
                  <p:embed/>
                </p:oleObj>
              </mc:Choice>
              <mc:Fallback>
                <p:oleObj name="Equation" r:id="rId5" imgW="292100" imgH="215900" progId="Equation.3">
                  <p:embed/>
                  <p:pic>
                    <p:nvPicPr>
                      <p:cNvPr id="13" name="Object 13"/>
                      <p:cNvPicPr/>
                      <p:nvPr/>
                    </p:nvPicPr>
                    <p:blipFill>
                      <a:blip r:embed="rId6"/>
                      <a:stretch>
                        <a:fillRect/>
                      </a:stretch>
                    </p:blipFill>
                    <p:spPr>
                      <a:xfrm>
                        <a:off x="5029200" y="3108325"/>
                        <a:ext cx="765175" cy="565150"/>
                      </a:xfrm>
                      <a:prstGeom prst="rect">
                        <a:avLst/>
                      </a:prstGeom>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4266419795"/>
              </p:ext>
            </p:extLst>
          </p:nvPr>
        </p:nvGraphicFramePr>
        <p:xfrm>
          <a:off x="6324600" y="3108325"/>
          <a:ext cx="731371" cy="565150"/>
        </p:xfrm>
        <a:graphic>
          <a:graphicData uri="http://schemas.openxmlformats.org/presentationml/2006/ole">
            <mc:AlternateContent xmlns:mc="http://schemas.openxmlformats.org/markup-compatibility/2006">
              <mc:Choice xmlns:v="urn:schemas-microsoft-com:vml" Requires="v">
                <p:oleObj name="Equation" r:id="rId3" imgW="279400" imgH="215900" progId="Equation.3">
                  <p:embed/>
                </p:oleObj>
              </mc:Choice>
              <mc:Fallback>
                <p:oleObj name="Equation" r:id="rId3" imgW="279400" imgH="215900" progId="Equation.3">
                  <p:embed/>
                  <p:pic>
                    <p:nvPicPr>
                      <p:cNvPr id="17" name="Object 11"/>
                      <p:cNvPicPr/>
                      <p:nvPr/>
                    </p:nvPicPr>
                    <p:blipFill>
                      <a:blip r:embed="rId4"/>
                      <a:stretch>
                        <a:fillRect/>
                      </a:stretch>
                    </p:blipFill>
                    <p:spPr>
                      <a:xfrm>
                        <a:off x="6324600" y="3108325"/>
                        <a:ext cx="731371" cy="565150"/>
                      </a:xfrm>
                      <a:prstGeom prst="rect">
                        <a:avLst/>
                      </a:prstGeom>
                    </p:spPr>
                  </p:pic>
                </p:oleObj>
              </mc:Fallback>
            </mc:AlternateContent>
          </a:graphicData>
        </a:graphic>
      </p:graphicFrame>
    </p:spTree>
    <p:extLst>
      <p:ext uri="{BB962C8B-B14F-4D97-AF65-F5344CB8AC3E}">
        <p14:creationId xmlns:p14="http://schemas.microsoft.com/office/powerpoint/2010/main" val="148555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92099"/>
            <a:ext cx="5943600" cy="581025"/>
          </a:xfrm>
        </p:spPr>
        <p:txBody>
          <a:bodyPr/>
          <a:lstStyle/>
          <a:p>
            <a:r>
              <a:rPr lang="en-US" dirty="0"/>
              <a:t>Limit pricing </a:t>
            </a:r>
          </a:p>
        </p:txBody>
      </p:sp>
      <p:sp>
        <p:nvSpPr>
          <p:cNvPr id="3" name="Content Placeholder 2"/>
          <p:cNvSpPr>
            <a:spLocks noGrp="1"/>
          </p:cNvSpPr>
          <p:nvPr>
            <p:ph idx="1"/>
          </p:nvPr>
        </p:nvSpPr>
        <p:spPr/>
        <p:txBody>
          <a:bodyPr/>
          <a:lstStyle/>
          <a:p>
            <a:pPr marL="0" indent="0">
              <a:buNone/>
            </a:pPr>
            <a:r>
              <a:rPr lang="en-US" sz="2400" b="1" dirty="0"/>
              <a:t>Limit price</a:t>
            </a:r>
            <a:r>
              <a:rPr lang="en-US" sz="2400" dirty="0"/>
              <a:t>: price where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Highest price that can be charged without incurring new entries:</a:t>
            </a:r>
          </a:p>
          <a:p>
            <a:pPr marL="0" indent="0">
              <a:buNone/>
            </a:pPr>
            <a:endParaRPr lang="en-US" sz="2400" dirty="0"/>
          </a:p>
          <a:p>
            <a:r>
              <a:rPr lang="en-US" sz="2400" dirty="0"/>
              <a:t>For </a:t>
            </a:r>
            <a:r>
              <a:rPr lang="en-US" sz="2400" b="1" dirty="0"/>
              <a:t>higher prices </a:t>
            </a:r>
            <a:r>
              <a:rPr lang="en-US" sz="2400" dirty="0"/>
              <a:t>the entrant may enter the market.</a:t>
            </a:r>
            <a:r>
              <a:rPr lang="en-US" sz="2400" dirty="0">
                <a:sym typeface="Wingdings"/>
              </a:rPr>
              <a:t>       </a:t>
            </a:r>
          </a:p>
          <a:p>
            <a:r>
              <a:rPr lang="en-US" sz="2400" dirty="0"/>
              <a:t>For </a:t>
            </a:r>
            <a:r>
              <a:rPr lang="en-US" sz="2400" b="1" dirty="0"/>
              <a:t>lower prices </a:t>
            </a:r>
            <a:r>
              <a:rPr lang="en-US" sz="2400" dirty="0"/>
              <a:t>the entrant cannot enter the market, but the incumbent is making suboptimal profits.</a:t>
            </a:r>
          </a:p>
          <a:p>
            <a:pPr marL="0" indent="0">
              <a:buNone/>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22</a:t>
            </a:fld>
            <a:endParaRPr lang="it-IT"/>
          </a:p>
        </p:txBody>
      </p:sp>
      <p:graphicFrame>
        <p:nvGraphicFramePr>
          <p:cNvPr id="5" name="Object 4"/>
          <p:cNvGraphicFramePr>
            <a:graphicFrameLocks noChangeAspect="1"/>
          </p:cNvGraphicFramePr>
          <p:nvPr>
            <p:extLst>
              <p:ext uri="{D42A27DB-BD31-4B8C-83A1-F6EECF244321}">
                <p14:modId xmlns:p14="http://schemas.microsoft.com/office/powerpoint/2010/main" val="1278001082"/>
              </p:ext>
            </p:extLst>
          </p:nvPr>
        </p:nvGraphicFramePr>
        <p:xfrm>
          <a:off x="1524000" y="1524000"/>
          <a:ext cx="6215009" cy="1066800"/>
        </p:xfrm>
        <a:graphic>
          <a:graphicData uri="http://schemas.openxmlformats.org/presentationml/2006/ole">
            <mc:AlternateContent xmlns:mc="http://schemas.openxmlformats.org/markup-compatibility/2006">
              <mc:Choice xmlns:v="urn:schemas-microsoft-com:vml" Requires="v">
                <p:oleObj name="Equation" r:id="rId3" imgW="1257300" imgH="215900" progId="Equation.3">
                  <p:embed/>
                </p:oleObj>
              </mc:Choice>
              <mc:Fallback>
                <p:oleObj name="Equation" r:id="rId3" imgW="1257300" imgH="215900" progId="Equation.3">
                  <p:embed/>
                  <p:pic>
                    <p:nvPicPr>
                      <p:cNvPr id="5" name="Object 4"/>
                      <p:cNvPicPr/>
                      <p:nvPr/>
                    </p:nvPicPr>
                    <p:blipFill>
                      <a:blip r:embed="rId4"/>
                      <a:stretch>
                        <a:fillRect/>
                      </a:stretch>
                    </p:blipFill>
                    <p:spPr>
                      <a:xfrm>
                        <a:off x="1524000" y="1524000"/>
                        <a:ext cx="6215009" cy="1066800"/>
                      </a:xfrm>
                      <a:prstGeom prst="rect">
                        <a:avLst/>
                      </a:prstGeom>
                    </p:spPr>
                  </p:pic>
                </p:oleObj>
              </mc:Fallback>
            </mc:AlternateContent>
          </a:graphicData>
        </a:graphic>
      </p:graphicFrame>
      <p:sp>
        <p:nvSpPr>
          <p:cNvPr id="6" name="TextBox 5"/>
          <p:cNvSpPr txBox="1"/>
          <p:nvPr/>
        </p:nvSpPr>
        <p:spPr>
          <a:xfrm>
            <a:off x="1295400" y="2743200"/>
            <a:ext cx="2056973" cy="338554"/>
          </a:xfrm>
          <a:prstGeom prst="rect">
            <a:avLst/>
          </a:prstGeom>
          <a:noFill/>
        </p:spPr>
        <p:txBody>
          <a:bodyPr wrap="none" rtlCol="0">
            <a:spAutoFit/>
          </a:bodyPr>
          <a:lstStyle/>
          <a:p>
            <a:r>
              <a:rPr lang="en-US" b="0" dirty="0"/>
              <a:t>unitary profit margin </a:t>
            </a:r>
          </a:p>
        </p:txBody>
      </p:sp>
      <p:sp>
        <p:nvSpPr>
          <p:cNvPr id="7" name="TextBox 6"/>
          <p:cNvSpPr txBox="1"/>
          <p:nvPr/>
        </p:nvSpPr>
        <p:spPr>
          <a:xfrm>
            <a:off x="4800600" y="2743200"/>
            <a:ext cx="2735945" cy="338554"/>
          </a:xfrm>
          <a:prstGeom prst="rect">
            <a:avLst/>
          </a:prstGeom>
          <a:noFill/>
        </p:spPr>
        <p:txBody>
          <a:bodyPr wrap="none" rtlCol="0">
            <a:spAutoFit/>
          </a:bodyPr>
          <a:lstStyle/>
          <a:p>
            <a:r>
              <a:rPr lang="en-US" b="0" dirty="0"/>
              <a:t>incumbent’s cost advantage</a:t>
            </a:r>
          </a:p>
        </p:txBody>
      </p:sp>
      <p:cxnSp>
        <p:nvCxnSpPr>
          <p:cNvPr id="8" name="Straight Arrow Connector 7"/>
          <p:cNvCxnSpPr/>
          <p:nvPr/>
        </p:nvCxnSpPr>
        <p:spPr bwMode="auto">
          <a:xfrm flipV="1">
            <a:off x="2438400" y="2514600"/>
            <a:ext cx="0" cy="304800"/>
          </a:xfrm>
          <a:prstGeom prst="straightConnector1">
            <a:avLst/>
          </a:prstGeom>
          <a:noFill/>
          <a:ln w="9525" cap="flat" cmpd="sng" algn="ctr">
            <a:solidFill>
              <a:schemeClr val="accent4"/>
            </a:solidFill>
            <a:prstDash val="solid"/>
            <a:round/>
            <a:headEnd type="none" w="med" len="med"/>
            <a:tailEnd type="arrow"/>
          </a:ln>
          <a:effectLst/>
        </p:spPr>
      </p:cxnSp>
      <p:cxnSp>
        <p:nvCxnSpPr>
          <p:cNvPr id="9" name="Straight Arrow Connector 8"/>
          <p:cNvCxnSpPr/>
          <p:nvPr/>
        </p:nvCxnSpPr>
        <p:spPr bwMode="auto">
          <a:xfrm flipV="1">
            <a:off x="6172200" y="2514600"/>
            <a:ext cx="0" cy="304800"/>
          </a:xfrm>
          <a:prstGeom prst="straightConnector1">
            <a:avLst/>
          </a:prstGeom>
          <a:noFill/>
          <a:ln w="9525" cap="flat" cmpd="sng" algn="ctr">
            <a:solidFill>
              <a:schemeClr val="accent4"/>
            </a:solidFill>
            <a:prstDash val="solid"/>
            <a:round/>
            <a:headEnd type="none" w="med" len="med"/>
            <a:tailEnd type="arrow"/>
          </a:ln>
          <a:effectLst/>
        </p:spPr>
      </p:cxnSp>
      <p:sp>
        <p:nvSpPr>
          <p:cNvPr id="14" name="Oval 13"/>
          <p:cNvSpPr/>
          <p:nvPr/>
        </p:nvSpPr>
        <p:spPr bwMode="auto">
          <a:xfrm>
            <a:off x="3886200" y="1676400"/>
            <a:ext cx="685800" cy="685800"/>
          </a:xfrm>
          <a:prstGeom prst="ellipse">
            <a:avLst/>
          </a:prstGeom>
          <a:noFill/>
          <a:ln w="5715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0032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30867"/>
            <a:ext cx="5943600" cy="542257"/>
          </a:xfrm>
        </p:spPr>
        <p:txBody>
          <a:bodyPr/>
          <a:lstStyle/>
          <a:p>
            <a:r>
              <a:rPr lang="en-US" dirty="0"/>
              <a:t>Limit pricing</a:t>
            </a:r>
          </a:p>
        </p:txBody>
      </p:sp>
      <p:sp>
        <p:nvSpPr>
          <p:cNvPr id="3" name="Content Placeholder 2"/>
          <p:cNvSpPr>
            <a:spLocks noGrp="1"/>
          </p:cNvSpPr>
          <p:nvPr>
            <p:ph idx="1"/>
          </p:nvPr>
        </p:nvSpPr>
        <p:spPr/>
        <p:txBody>
          <a:bodyPr/>
          <a:lstStyle/>
          <a:p>
            <a:pPr marL="0" indent="0">
              <a:buNone/>
            </a:pPr>
            <a:r>
              <a:rPr lang="en-US" sz="2400" dirty="0"/>
              <a:t>The price limit is equal to          </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23</a:t>
            </a:fld>
            <a:endParaRPr lang="it-IT"/>
          </a:p>
        </p:txBody>
      </p:sp>
      <p:grpSp>
        <p:nvGrpSpPr>
          <p:cNvPr id="6" name="Group 5"/>
          <p:cNvGrpSpPr>
            <a:grpSpLocks/>
          </p:cNvGrpSpPr>
          <p:nvPr/>
        </p:nvGrpSpPr>
        <p:grpSpPr bwMode="auto">
          <a:xfrm>
            <a:off x="2036328" y="2209418"/>
            <a:ext cx="5757439" cy="4572382"/>
            <a:chOff x="1825" y="6561"/>
            <a:chExt cx="6566" cy="4103"/>
          </a:xfrm>
          <a:noFill/>
        </p:grpSpPr>
        <p:sp>
          <p:nvSpPr>
            <p:cNvPr id="7" name="Text Box 5"/>
            <p:cNvSpPr txBox="1">
              <a:spLocks noChangeArrowheads="1"/>
            </p:cNvSpPr>
            <p:nvPr/>
          </p:nvSpPr>
          <p:spPr bwMode="auto">
            <a:xfrm>
              <a:off x="1825" y="6561"/>
              <a:ext cx="720" cy="540"/>
            </a:xfrm>
            <a:prstGeom prst="rect">
              <a:avLst/>
            </a:prstGeom>
            <a:grpFill/>
            <a:ln w="9525">
              <a:noFill/>
              <a:miter lim="800000"/>
              <a:headEnd/>
              <a:tailEnd/>
            </a:ln>
          </p:spPr>
          <p:txBody>
            <a:bodyPr/>
            <a:lstStyle/>
            <a:p>
              <a:r>
                <a:rPr lang="en-GB">
                  <a:latin typeface="Arial"/>
                  <a:cs typeface="Arial"/>
                </a:rPr>
                <a:t>p</a:t>
              </a:r>
            </a:p>
          </p:txBody>
        </p:sp>
        <p:sp>
          <p:nvSpPr>
            <p:cNvPr id="8" name="Text Box 6"/>
            <p:cNvSpPr txBox="1">
              <a:spLocks noChangeArrowheads="1"/>
            </p:cNvSpPr>
            <p:nvPr/>
          </p:nvSpPr>
          <p:spPr bwMode="auto">
            <a:xfrm>
              <a:off x="7671" y="10124"/>
              <a:ext cx="720" cy="540"/>
            </a:xfrm>
            <a:prstGeom prst="rect">
              <a:avLst/>
            </a:prstGeom>
            <a:grpFill/>
            <a:ln w="9525">
              <a:noFill/>
              <a:miter lim="800000"/>
              <a:headEnd/>
              <a:tailEnd/>
            </a:ln>
          </p:spPr>
          <p:txBody>
            <a:bodyPr/>
            <a:lstStyle/>
            <a:p>
              <a:r>
                <a:rPr lang="en-GB" dirty="0">
                  <a:latin typeface="Arial"/>
                  <a:cs typeface="Arial"/>
                </a:rPr>
                <a:t>q</a:t>
              </a:r>
            </a:p>
          </p:txBody>
        </p:sp>
        <p:sp>
          <p:nvSpPr>
            <p:cNvPr id="10" name="Line 9"/>
            <p:cNvSpPr>
              <a:spLocks noChangeShapeType="1"/>
            </p:cNvSpPr>
            <p:nvPr/>
          </p:nvSpPr>
          <p:spPr bwMode="auto">
            <a:xfrm flipV="1">
              <a:off x="2214" y="10103"/>
              <a:ext cx="5718" cy="0"/>
            </a:xfrm>
            <a:prstGeom prst="line">
              <a:avLst/>
            </a:prstGeom>
            <a:grpFill/>
            <a:ln w="9525">
              <a:solidFill>
                <a:srgbClr val="000000"/>
              </a:solidFill>
              <a:round/>
              <a:headEnd/>
              <a:tailEnd type="triangle" w="med" len="med"/>
            </a:ln>
          </p:spPr>
          <p:txBody>
            <a:bodyPr/>
            <a:lstStyle/>
            <a:p>
              <a:endParaRPr lang="en-GB">
                <a:latin typeface="Arial"/>
                <a:cs typeface="Arial"/>
              </a:endParaRPr>
            </a:p>
          </p:txBody>
        </p:sp>
        <p:sp>
          <p:nvSpPr>
            <p:cNvPr id="11" name="Line 10"/>
            <p:cNvSpPr>
              <a:spLocks noChangeShapeType="1"/>
            </p:cNvSpPr>
            <p:nvPr/>
          </p:nvSpPr>
          <p:spPr bwMode="auto">
            <a:xfrm flipV="1">
              <a:off x="2197" y="6637"/>
              <a:ext cx="17" cy="3466"/>
            </a:xfrm>
            <a:prstGeom prst="line">
              <a:avLst/>
            </a:prstGeom>
            <a:grpFill/>
            <a:ln w="9525">
              <a:solidFill>
                <a:srgbClr val="000000"/>
              </a:solidFill>
              <a:round/>
              <a:headEnd/>
              <a:tailEnd type="triangle" w="med" len="med"/>
            </a:ln>
          </p:spPr>
          <p:txBody>
            <a:bodyPr/>
            <a:lstStyle/>
            <a:p>
              <a:endParaRPr lang="en-GB">
                <a:latin typeface="Arial"/>
                <a:cs typeface="Arial"/>
              </a:endParaRPr>
            </a:p>
          </p:txBody>
        </p:sp>
        <p:sp>
          <p:nvSpPr>
            <p:cNvPr id="12" name="Line 11"/>
            <p:cNvSpPr>
              <a:spLocks noChangeShapeType="1"/>
            </p:cNvSpPr>
            <p:nvPr/>
          </p:nvSpPr>
          <p:spPr bwMode="auto">
            <a:xfrm>
              <a:off x="2197" y="7011"/>
              <a:ext cx="5284" cy="3106"/>
            </a:xfrm>
            <a:prstGeom prst="line">
              <a:avLst/>
            </a:prstGeom>
            <a:grpFill/>
            <a:ln w="57150" cmpd="sng">
              <a:solidFill>
                <a:srgbClr val="000000"/>
              </a:solidFill>
              <a:round/>
              <a:headEnd/>
              <a:tailEnd/>
            </a:ln>
          </p:spPr>
          <p:txBody>
            <a:bodyPr/>
            <a:lstStyle/>
            <a:p>
              <a:endParaRPr lang="en-GB">
                <a:latin typeface="Arial"/>
                <a:cs typeface="Arial"/>
              </a:endParaRPr>
            </a:p>
          </p:txBody>
        </p:sp>
        <p:sp>
          <p:nvSpPr>
            <p:cNvPr id="13" name="Line 12"/>
            <p:cNvSpPr>
              <a:spLocks noChangeShapeType="1"/>
            </p:cNvSpPr>
            <p:nvPr/>
          </p:nvSpPr>
          <p:spPr bwMode="auto">
            <a:xfrm>
              <a:off x="2214" y="8065"/>
              <a:ext cx="5544" cy="0"/>
            </a:xfrm>
            <a:prstGeom prst="line">
              <a:avLst/>
            </a:prstGeom>
            <a:grpFill/>
            <a:ln w="57150" cmpd="sng">
              <a:solidFill>
                <a:srgbClr val="000000"/>
              </a:solidFill>
              <a:round/>
              <a:headEnd/>
              <a:tailEnd/>
            </a:ln>
          </p:spPr>
          <p:txBody>
            <a:bodyPr/>
            <a:lstStyle/>
            <a:p>
              <a:endParaRPr lang="en-GB">
                <a:latin typeface="Arial"/>
                <a:cs typeface="Arial"/>
              </a:endParaRPr>
            </a:p>
          </p:txBody>
        </p:sp>
        <p:sp>
          <p:nvSpPr>
            <p:cNvPr id="14" name="Line 13"/>
            <p:cNvSpPr>
              <a:spLocks noChangeShapeType="1"/>
            </p:cNvSpPr>
            <p:nvPr/>
          </p:nvSpPr>
          <p:spPr bwMode="auto">
            <a:xfrm>
              <a:off x="2214" y="9364"/>
              <a:ext cx="5544" cy="0"/>
            </a:xfrm>
            <a:prstGeom prst="line">
              <a:avLst/>
            </a:prstGeom>
            <a:grpFill/>
            <a:ln w="57150" cmpd="sng">
              <a:solidFill>
                <a:srgbClr val="000000"/>
              </a:solidFill>
              <a:round/>
              <a:headEnd/>
              <a:tailEnd/>
            </a:ln>
          </p:spPr>
          <p:txBody>
            <a:bodyPr/>
            <a:lstStyle/>
            <a:p>
              <a:endParaRPr lang="en-GB">
                <a:latin typeface="Arial"/>
                <a:cs typeface="Arial"/>
              </a:endParaRPr>
            </a:p>
          </p:txBody>
        </p:sp>
      </p:grpSp>
      <p:graphicFrame>
        <p:nvGraphicFramePr>
          <p:cNvPr id="15" name="Object 14"/>
          <p:cNvGraphicFramePr>
            <a:graphicFrameLocks noChangeAspect="1"/>
          </p:cNvGraphicFramePr>
          <p:nvPr>
            <p:extLst>
              <p:ext uri="{D42A27DB-BD31-4B8C-83A1-F6EECF244321}">
                <p14:modId xmlns:p14="http://schemas.microsoft.com/office/powerpoint/2010/main" val="1768093084"/>
              </p:ext>
            </p:extLst>
          </p:nvPr>
        </p:nvGraphicFramePr>
        <p:xfrm>
          <a:off x="7286625" y="5085968"/>
          <a:ext cx="714375" cy="552450"/>
        </p:xfrm>
        <a:graphic>
          <a:graphicData uri="http://schemas.openxmlformats.org/presentationml/2006/ole">
            <mc:AlternateContent xmlns:mc="http://schemas.openxmlformats.org/markup-compatibility/2006">
              <mc:Choice xmlns:v="urn:schemas-microsoft-com:vml" Requires="v">
                <p:oleObj name="Equation" r:id="rId3" imgW="279400" imgH="215900" progId="Equation.3">
                  <p:embed/>
                </p:oleObj>
              </mc:Choice>
              <mc:Fallback>
                <p:oleObj name="Equation" r:id="rId3" imgW="279400" imgH="215900" progId="Equation.3">
                  <p:embed/>
                  <p:pic>
                    <p:nvPicPr>
                      <p:cNvPr id="15" name="Object 14"/>
                      <p:cNvPicPr/>
                      <p:nvPr/>
                    </p:nvPicPr>
                    <p:blipFill>
                      <a:blip r:embed="rId4"/>
                      <a:stretch>
                        <a:fillRect/>
                      </a:stretch>
                    </p:blipFill>
                    <p:spPr>
                      <a:xfrm>
                        <a:off x="7286625" y="5085968"/>
                        <a:ext cx="714375" cy="55245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27042943"/>
              </p:ext>
            </p:extLst>
          </p:nvPr>
        </p:nvGraphicFramePr>
        <p:xfrm>
          <a:off x="7212013" y="3581018"/>
          <a:ext cx="788987" cy="582613"/>
        </p:xfrm>
        <a:graphic>
          <a:graphicData uri="http://schemas.openxmlformats.org/presentationml/2006/ole">
            <mc:AlternateContent xmlns:mc="http://schemas.openxmlformats.org/markup-compatibility/2006">
              <mc:Choice xmlns:v="urn:schemas-microsoft-com:vml" Requires="v">
                <p:oleObj name="Equation" r:id="rId5" imgW="292100" imgH="215900" progId="Equation.3">
                  <p:embed/>
                </p:oleObj>
              </mc:Choice>
              <mc:Fallback>
                <p:oleObj name="Equation" r:id="rId5" imgW="292100" imgH="215900" progId="Equation.3">
                  <p:embed/>
                  <p:pic>
                    <p:nvPicPr>
                      <p:cNvPr id="16" name="Object 15"/>
                      <p:cNvPicPr/>
                      <p:nvPr/>
                    </p:nvPicPr>
                    <p:blipFill>
                      <a:blip r:embed="rId6"/>
                      <a:stretch>
                        <a:fillRect/>
                      </a:stretch>
                    </p:blipFill>
                    <p:spPr>
                      <a:xfrm>
                        <a:off x="7212013" y="3581018"/>
                        <a:ext cx="788987" cy="582613"/>
                      </a:xfrm>
                      <a:prstGeom prst="rect">
                        <a:avLst/>
                      </a:prstGeom>
                    </p:spPr>
                  </p:pic>
                </p:oleObj>
              </mc:Fallback>
            </mc:AlternateContent>
          </a:graphicData>
        </a:graphic>
      </p:graphicFrame>
      <p:sp>
        <p:nvSpPr>
          <p:cNvPr id="17" name="Line 11"/>
          <p:cNvSpPr>
            <a:spLocks noChangeShapeType="1"/>
          </p:cNvSpPr>
          <p:nvPr/>
        </p:nvSpPr>
        <p:spPr bwMode="auto">
          <a:xfrm>
            <a:off x="2362200" y="3885818"/>
            <a:ext cx="3124200" cy="2286000"/>
          </a:xfrm>
          <a:prstGeom prst="line">
            <a:avLst/>
          </a:prstGeom>
          <a:noFill/>
          <a:ln w="57150" cmpd="sng">
            <a:solidFill>
              <a:srgbClr val="000000"/>
            </a:solidFill>
            <a:round/>
            <a:headEnd/>
            <a:tailEnd/>
          </a:ln>
        </p:spPr>
        <p:txBody>
          <a:bodyPr/>
          <a:lstStyle/>
          <a:p>
            <a:endParaRPr lang="en-GB">
              <a:latin typeface="Arial"/>
              <a:cs typeface="Arial"/>
            </a:endParaRPr>
          </a:p>
        </p:txBody>
      </p:sp>
      <p:graphicFrame>
        <p:nvGraphicFramePr>
          <p:cNvPr id="18" name="Object 17"/>
          <p:cNvGraphicFramePr>
            <a:graphicFrameLocks noChangeAspect="1"/>
          </p:cNvGraphicFramePr>
          <p:nvPr>
            <p:extLst>
              <p:ext uri="{D42A27DB-BD31-4B8C-83A1-F6EECF244321}">
                <p14:modId xmlns:p14="http://schemas.microsoft.com/office/powerpoint/2010/main" val="3557153730"/>
              </p:ext>
            </p:extLst>
          </p:nvPr>
        </p:nvGraphicFramePr>
        <p:xfrm>
          <a:off x="5334000" y="5562600"/>
          <a:ext cx="549275" cy="582612"/>
        </p:xfrm>
        <a:graphic>
          <a:graphicData uri="http://schemas.openxmlformats.org/presentationml/2006/ole">
            <mc:AlternateContent xmlns:mc="http://schemas.openxmlformats.org/markup-compatibility/2006">
              <mc:Choice xmlns:v="urn:schemas-microsoft-com:vml" Requires="v">
                <p:oleObj name="Equation" r:id="rId7" imgW="203200" imgH="215900" progId="Equation.3">
                  <p:embed/>
                </p:oleObj>
              </mc:Choice>
              <mc:Fallback>
                <p:oleObj name="Equation" r:id="rId7" imgW="203200" imgH="215900" progId="Equation.3">
                  <p:embed/>
                  <p:pic>
                    <p:nvPicPr>
                      <p:cNvPr id="18" name="Object 17"/>
                      <p:cNvPicPr/>
                      <p:nvPr/>
                    </p:nvPicPr>
                    <p:blipFill>
                      <a:blip r:embed="rId8"/>
                      <a:stretch>
                        <a:fillRect/>
                      </a:stretch>
                    </p:blipFill>
                    <p:spPr>
                      <a:xfrm>
                        <a:off x="5334000" y="5562600"/>
                        <a:ext cx="549275" cy="582612"/>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730159709"/>
              </p:ext>
            </p:extLst>
          </p:nvPr>
        </p:nvGraphicFramePr>
        <p:xfrm>
          <a:off x="6757988" y="5562600"/>
          <a:ext cx="481012" cy="582612"/>
        </p:xfrm>
        <a:graphic>
          <a:graphicData uri="http://schemas.openxmlformats.org/presentationml/2006/ole">
            <mc:AlternateContent xmlns:mc="http://schemas.openxmlformats.org/markup-compatibility/2006">
              <mc:Choice xmlns:v="urn:schemas-microsoft-com:vml" Requires="v">
                <p:oleObj name="Equation" r:id="rId9" imgW="177800" imgH="215900" progId="Equation.3">
                  <p:embed/>
                </p:oleObj>
              </mc:Choice>
              <mc:Fallback>
                <p:oleObj name="Equation" r:id="rId9" imgW="177800" imgH="215900" progId="Equation.3">
                  <p:embed/>
                  <p:pic>
                    <p:nvPicPr>
                      <p:cNvPr id="19" name="Object 18"/>
                      <p:cNvPicPr/>
                      <p:nvPr/>
                    </p:nvPicPr>
                    <p:blipFill>
                      <a:blip r:embed="rId10"/>
                      <a:stretch>
                        <a:fillRect/>
                      </a:stretch>
                    </p:blipFill>
                    <p:spPr>
                      <a:xfrm>
                        <a:off x="6757988" y="5562600"/>
                        <a:ext cx="481012" cy="582612"/>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305956952"/>
              </p:ext>
            </p:extLst>
          </p:nvPr>
        </p:nvGraphicFramePr>
        <p:xfrm>
          <a:off x="1897063" y="3581018"/>
          <a:ext cx="412750" cy="582612"/>
        </p:xfrm>
        <a:graphic>
          <a:graphicData uri="http://schemas.openxmlformats.org/presentationml/2006/ole">
            <mc:AlternateContent xmlns:mc="http://schemas.openxmlformats.org/markup-compatibility/2006">
              <mc:Choice xmlns:v="urn:schemas-microsoft-com:vml" Requires="v">
                <p:oleObj name="Equation" r:id="rId11" imgW="152400" imgH="215900" progId="Equation.3">
                  <p:embed/>
                </p:oleObj>
              </mc:Choice>
              <mc:Fallback>
                <p:oleObj name="Equation" r:id="rId11" imgW="152400" imgH="215900" progId="Equation.3">
                  <p:embed/>
                  <p:pic>
                    <p:nvPicPr>
                      <p:cNvPr id="23" name="Object 22"/>
                      <p:cNvPicPr/>
                      <p:nvPr/>
                    </p:nvPicPr>
                    <p:blipFill>
                      <a:blip r:embed="rId12"/>
                      <a:stretch>
                        <a:fillRect/>
                      </a:stretch>
                    </p:blipFill>
                    <p:spPr>
                      <a:xfrm>
                        <a:off x="1897063" y="3581018"/>
                        <a:ext cx="412750" cy="58261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815914307"/>
              </p:ext>
            </p:extLst>
          </p:nvPr>
        </p:nvGraphicFramePr>
        <p:xfrm>
          <a:off x="3657600" y="6046406"/>
          <a:ext cx="412750" cy="582612"/>
        </p:xfrm>
        <a:graphic>
          <a:graphicData uri="http://schemas.openxmlformats.org/presentationml/2006/ole">
            <mc:AlternateContent xmlns:mc="http://schemas.openxmlformats.org/markup-compatibility/2006">
              <mc:Choice xmlns:v="urn:schemas-microsoft-com:vml" Requires="v">
                <p:oleObj name="Equation" r:id="rId13" imgW="152400" imgH="215900" progId="Equation.3">
                  <p:embed/>
                </p:oleObj>
              </mc:Choice>
              <mc:Fallback>
                <p:oleObj name="Equation" r:id="rId13" imgW="152400" imgH="215900" progId="Equation.3">
                  <p:embed/>
                  <p:pic>
                    <p:nvPicPr>
                      <p:cNvPr id="24" name="Object 23"/>
                      <p:cNvPicPr/>
                      <p:nvPr/>
                    </p:nvPicPr>
                    <p:blipFill>
                      <a:blip r:embed="rId14"/>
                      <a:stretch>
                        <a:fillRect/>
                      </a:stretch>
                    </p:blipFill>
                    <p:spPr>
                      <a:xfrm>
                        <a:off x="3657600" y="6046406"/>
                        <a:ext cx="412750" cy="582612"/>
                      </a:xfrm>
                      <a:prstGeom prst="rect">
                        <a:avLst/>
                      </a:prstGeom>
                    </p:spPr>
                  </p:pic>
                </p:oleObj>
              </mc:Fallback>
            </mc:AlternateContent>
          </a:graphicData>
        </a:graphic>
      </p:graphicFrame>
      <p:cxnSp>
        <p:nvCxnSpPr>
          <p:cNvPr id="26" name="Straight Connector 25"/>
          <p:cNvCxnSpPr>
            <a:stCxn id="17" idx="0"/>
          </p:cNvCxnSpPr>
          <p:nvPr/>
        </p:nvCxnSpPr>
        <p:spPr bwMode="auto">
          <a:xfrm>
            <a:off x="2362200" y="3885818"/>
            <a:ext cx="1524000" cy="0"/>
          </a:xfrm>
          <a:prstGeom prst="line">
            <a:avLst/>
          </a:prstGeom>
          <a:noFill/>
          <a:ln w="9525" cap="flat" cmpd="sng" algn="ctr">
            <a:solidFill>
              <a:schemeClr val="tx1"/>
            </a:solidFill>
            <a:prstDash val="dot"/>
            <a:round/>
            <a:headEnd type="none" w="med" len="med"/>
            <a:tailEnd type="none" w="med" len="med"/>
          </a:ln>
          <a:effectLst/>
        </p:spPr>
      </p:cxnSp>
      <p:cxnSp>
        <p:nvCxnSpPr>
          <p:cNvPr id="28" name="Straight Connector 27"/>
          <p:cNvCxnSpPr/>
          <p:nvPr/>
        </p:nvCxnSpPr>
        <p:spPr bwMode="auto">
          <a:xfrm>
            <a:off x="3886200" y="3962018"/>
            <a:ext cx="0" cy="2209800"/>
          </a:xfrm>
          <a:prstGeom prst="line">
            <a:avLst/>
          </a:prstGeom>
          <a:noFill/>
          <a:ln w="9525" cap="flat" cmpd="sng" algn="ctr">
            <a:solidFill>
              <a:schemeClr val="tx1"/>
            </a:solidFill>
            <a:prstDash val="dot"/>
            <a:round/>
            <a:headEnd type="none" w="med" len="med"/>
            <a:tailEnd type="none" w="med" len="med"/>
          </a:ln>
          <a:effectLst/>
        </p:spPr>
      </p:cxnSp>
      <p:graphicFrame>
        <p:nvGraphicFramePr>
          <p:cNvPr id="25" name="Object 24"/>
          <p:cNvGraphicFramePr>
            <a:graphicFrameLocks noChangeAspect="1"/>
          </p:cNvGraphicFramePr>
          <p:nvPr>
            <p:extLst>
              <p:ext uri="{D42A27DB-BD31-4B8C-83A1-F6EECF244321}">
                <p14:modId xmlns:p14="http://schemas.microsoft.com/office/powerpoint/2010/main" val="2694221216"/>
              </p:ext>
            </p:extLst>
          </p:nvPr>
        </p:nvGraphicFramePr>
        <p:xfrm>
          <a:off x="4126077" y="1017587"/>
          <a:ext cx="674523" cy="498089"/>
        </p:xfrm>
        <a:graphic>
          <a:graphicData uri="http://schemas.openxmlformats.org/presentationml/2006/ole">
            <mc:AlternateContent xmlns:mc="http://schemas.openxmlformats.org/markup-compatibility/2006">
              <mc:Choice xmlns:v="urn:schemas-microsoft-com:vml" Requires="v">
                <p:oleObj name="Equation" r:id="rId15" imgW="292100" imgH="215900" progId="Equation.3">
                  <p:embed/>
                </p:oleObj>
              </mc:Choice>
              <mc:Fallback>
                <p:oleObj name="Equation" r:id="rId15" imgW="292100" imgH="215900" progId="Equation.3">
                  <p:embed/>
                  <p:pic>
                    <p:nvPicPr>
                      <p:cNvPr id="25" name="Object 24"/>
                      <p:cNvPicPr/>
                      <p:nvPr/>
                    </p:nvPicPr>
                    <p:blipFill>
                      <a:blip r:embed="rId6"/>
                      <a:stretch>
                        <a:fillRect/>
                      </a:stretch>
                    </p:blipFill>
                    <p:spPr>
                      <a:xfrm>
                        <a:off x="4126077" y="1017587"/>
                        <a:ext cx="674523" cy="498089"/>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2303482474"/>
              </p:ext>
            </p:extLst>
          </p:nvPr>
        </p:nvGraphicFramePr>
        <p:xfrm>
          <a:off x="719138" y="1630009"/>
          <a:ext cx="5329237" cy="509805"/>
        </p:xfrm>
        <a:graphic>
          <a:graphicData uri="http://schemas.openxmlformats.org/presentationml/2006/ole">
            <mc:AlternateContent xmlns:mc="http://schemas.openxmlformats.org/markup-compatibility/2006">
              <mc:Choice xmlns:v="urn:schemas-microsoft-com:vml" Requires="v">
                <p:oleObj name="Equation" r:id="rId16" imgW="1955800" imgH="215900" progId="Equation.3">
                  <p:embed/>
                </p:oleObj>
              </mc:Choice>
              <mc:Fallback>
                <p:oleObj name="Equation" r:id="rId16" imgW="1955800" imgH="215900" progId="Equation.3">
                  <p:embed/>
                  <p:pic>
                    <p:nvPicPr>
                      <p:cNvPr id="27" name="Object 26"/>
                      <p:cNvPicPr/>
                      <p:nvPr/>
                    </p:nvPicPr>
                    <p:blipFill>
                      <a:blip r:embed="rId17"/>
                      <a:stretch>
                        <a:fillRect/>
                      </a:stretch>
                    </p:blipFill>
                    <p:spPr>
                      <a:xfrm>
                        <a:off x="719138" y="1630009"/>
                        <a:ext cx="5329237" cy="509805"/>
                      </a:xfrm>
                      <a:prstGeom prst="rect">
                        <a:avLst/>
                      </a:prstGeom>
                    </p:spPr>
                  </p:pic>
                </p:oleObj>
              </mc:Fallback>
            </mc:AlternateContent>
          </a:graphicData>
        </a:graphic>
      </p:graphicFrame>
    </p:spTree>
    <p:extLst>
      <p:ext uri="{BB962C8B-B14F-4D97-AF65-F5344CB8AC3E}">
        <p14:creationId xmlns:p14="http://schemas.microsoft.com/office/powerpoint/2010/main" val="235008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p:txBody>
          <a:bodyPr/>
          <a:lstStyle/>
          <a:p>
            <a:pPr marL="0" indent="0">
              <a:buNone/>
            </a:pPr>
            <a:r>
              <a:rPr lang="en-US" sz="2400" dirty="0"/>
              <a:t>Economies of scale </a:t>
            </a:r>
            <a:r>
              <a:rPr lang="en-US" sz="2400" dirty="0">
                <a:sym typeface="Wingdings"/>
              </a:rPr>
              <a:t> decreasing average cost before the Minimum Efficient Scale.</a:t>
            </a:r>
            <a:endParaRPr lang="en-US" sz="2400" b="1" dirty="0"/>
          </a:p>
          <a:p>
            <a:pPr marL="0" indent="0">
              <a:buNone/>
            </a:pPr>
            <a:endParaRPr lang="en-US" sz="2400" b="1" dirty="0"/>
          </a:p>
          <a:p>
            <a:pPr marL="0" indent="0">
              <a:buNone/>
            </a:pPr>
            <a:endParaRPr lang="en-US" sz="2400" dirty="0"/>
          </a:p>
          <a:p>
            <a:pPr>
              <a:buFont typeface="Wingdings" charset="0"/>
              <a:buChar char="à"/>
            </a:pPr>
            <a:r>
              <a:rPr lang="en-US" sz="2400" dirty="0">
                <a:sym typeface="Wingdings"/>
              </a:rPr>
              <a:t>In the B-SL-M model with ES, the higher the </a:t>
            </a:r>
            <a:r>
              <a:rPr lang="en-US" sz="2400" b="1" dirty="0">
                <a:sym typeface="Wingdings"/>
              </a:rPr>
              <a:t>economies of scale</a:t>
            </a:r>
            <a:r>
              <a:rPr lang="en-US" sz="2400" dirty="0">
                <a:sym typeface="Wingdings"/>
              </a:rPr>
              <a:t>, the higher is the </a:t>
            </a:r>
            <a:r>
              <a:rPr lang="en-US" sz="2400" b="1" dirty="0">
                <a:sym typeface="Wingdings"/>
              </a:rPr>
              <a:t>price limit</a:t>
            </a:r>
            <a:r>
              <a:rPr lang="en-US" sz="2400" dirty="0">
                <a:sym typeface="Wingdings"/>
              </a:rPr>
              <a:t> (i.e. the optimal price enabling new entry deterrence).</a:t>
            </a:r>
          </a:p>
          <a:p>
            <a:pPr>
              <a:buFont typeface="Wingdings" charset="0"/>
              <a:buChar char="à"/>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24</a:t>
            </a:fld>
            <a:endParaRPr lang="it-IT"/>
          </a:p>
        </p:txBody>
      </p:sp>
    </p:spTree>
    <p:extLst>
      <p:ext uri="{BB962C8B-B14F-4D97-AF65-F5344CB8AC3E}">
        <p14:creationId xmlns:p14="http://schemas.microsoft.com/office/powerpoint/2010/main" val="3609741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p:txBody>
          <a:bodyPr/>
          <a:lstStyle/>
          <a:p>
            <a:pPr marL="0" indent="0">
              <a:buNone/>
            </a:pPr>
            <a:r>
              <a:rPr lang="en-US" sz="2400" dirty="0"/>
              <a:t>Hypotheses:</a:t>
            </a:r>
          </a:p>
          <a:p>
            <a:pPr marL="457200" indent="-457200">
              <a:buFontTx/>
              <a:buAutoNum type="alphaUcParenR"/>
            </a:pPr>
            <a:r>
              <a:rPr lang="en-US" sz="2400" b="1" dirty="0">
                <a:solidFill>
                  <a:schemeClr val="bg1">
                    <a:lumMod val="50000"/>
                  </a:schemeClr>
                </a:solidFill>
              </a:rPr>
              <a:t>Complete information</a:t>
            </a:r>
          </a:p>
          <a:p>
            <a:pPr marL="457200" indent="-457200">
              <a:buAutoNum type="alphaUcParenR"/>
            </a:pPr>
            <a:r>
              <a:rPr lang="en-US" sz="2400" b="1" dirty="0" err="1">
                <a:solidFill>
                  <a:schemeClr val="bg1">
                    <a:lumMod val="50000"/>
                  </a:schemeClr>
                </a:solidFill>
              </a:rPr>
              <a:t>Sylos</a:t>
            </a:r>
            <a:r>
              <a:rPr lang="en-US" sz="2400" b="1" dirty="0">
                <a:solidFill>
                  <a:schemeClr val="bg1">
                    <a:lumMod val="50000"/>
                  </a:schemeClr>
                </a:solidFill>
              </a:rPr>
              <a:t> </a:t>
            </a:r>
            <a:r>
              <a:rPr lang="en-US" sz="2400" b="1" dirty="0" err="1">
                <a:solidFill>
                  <a:schemeClr val="bg1">
                    <a:lumMod val="50000"/>
                  </a:schemeClr>
                </a:solidFill>
              </a:rPr>
              <a:t>Labini</a:t>
            </a:r>
            <a:r>
              <a:rPr lang="en-US" sz="2400" dirty="0">
                <a:solidFill>
                  <a:schemeClr val="bg1">
                    <a:lumMod val="50000"/>
                  </a:schemeClr>
                </a:solidFill>
              </a:rPr>
              <a:t> postulate (no production changes after the entry)</a:t>
            </a:r>
          </a:p>
          <a:p>
            <a:pPr marL="457200" indent="-457200">
              <a:buAutoNum type="alphaUcParenR"/>
            </a:pPr>
            <a:r>
              <a:rPr lang="en-US" sz="2400" b="1" dirty="0">
                <a:solidFill>
                  <a:schemeClr val="bg1">
                    <a:lumMod val="50000"/>
                  </a:schemeClr>
                </a:solidFill>
              </a:rPr>
              <a:t>2-steps competition </a:t>
            </a:r>
            <a:endParaRPr lang="en-US" sz="2400" dirty="0">
              <a:solidFill>
                <a:schemeClr val="bg1">
                  <a:lumMod val="50000"/>
                </a:schemeClr>
              </a:solidFill>
            </a:endParaRPr>
          </a:p>
          <a:p>
            <a:pPr marL="857250" lvl="1" indent="-457200"/>
            <a:r>
              <a:rPr lang="en-US" sz="2400" dirty="0">
                <a:solidFill>
                  <a:schemeClr val="bg1">
                    <a:lumMod val="50000"/>
                  </a:schemeClr>
                </a:solidFill>
              </a:rPr>
              <a:t>In t=1 the incumbent is the monopolist and it decides both price and quantity. </a:t>
            </a:r>
          </a:p>
          <a:p>
            <a:pPr marL="857250" lvl="1" indent="-457200"/>
            <a:r>
              <a:rPr lang="en-US" sz="2400" dirty="0">
                <a:solidFill>
                  <a:schemeClr val="bg1">
                    <a:lumMod val="50000"/>
                  </a:schemeClr>
                </a:solidFill>
              </a:rPr>
              <a:t>In t=2 a new potential entrant decides whether to enter the market</a:t>
            </a:r>
            <a:r>
              <a:rPr lang="en-US" sz="2400" dirty="0"/>
              <a:t>.</a:t>
            </a:r>
          </a:p>
          <a:p>
            <a:pPr marL="457200" indent="-457200">
              <a:buFontTx/>
              <a:buAutoNum type="alphaUcParenR"/>
            </a:pPr>
            <a:r>
              <a:rPr lang="en-US" sz="2400" dirty="0"/>
              <a:t>The two firms face the same u-shaped AC curve: </a:t>
            </a:r>
            <a:r>
              <a:rPr lang="en-US" sz="2400" b="1" dirty="0"/>
              <a:t>no absolute cost advantages</a:t>
            </a:r>
          </a:p>
          <a:p>
            <a:pPr marL="457200" indent="-457200">
              <a:buAutoNum type="alphaUcParenR"/>
            </a:pPr>
            <a:endParaRPr lang="en-US" sz="2400" b="1"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25</a:t>
            </a:fld>
            <a:endParaRPr lang="it-IT"/>
          </a:p>
        </p:txBody>
      </p:sp>
      <p:sp>
        <p:nvSpPr>
          <p:cNvPr id="5" name="Left Brace 4"/>
          <p:cNvSpPr/>
          <p:nvPr/>
        </p:nvSpPr>
        <p:spPr bwMode="auto">
          <a:xfrm>
            <a:off x="457200" y="1524000"/>
            <a:ext cx="304800" cy="3276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6" name="TextBox 5"/>
          <p:cNvSpPr txBox="1"/>
          <p:nvPr/>
        </p:nvSpPr>
        <p:spPr>
          <a:xfrm rot="16200000">
            <a:off x="-304800" y="3033067"/>
            <a:ext cx="1062911" cy="338554"/>
          </a:xfrm>
          <a:prstGeom prst="rect">
            <a:avLst/>
          </a:prstGeom>
          <a:noFill/>
        </p:spPr>
        <p:txBody>
          <a:bodyPr wrap="none" rtlCol="0">
            <a:spAutoFit/>
          </a:bodyPr>
          <a:lstStyle/>
          <a:p>
            <a:r>
              <a:rPr lang="en-US" b="0" dirty="0"/>
              <a:t>As before</a:t>
            </a:r>
          </a:p>
        </p:txBody>
      </p:sp>
    </p:spTree>
    <p:extLst>
      <p:ext uri="{BB962C8B-B14F-4D97-AF65-F5344CB8AC3E}">
        <p14:creationId xmlns:p14="http://schemas.microsoft.com/office/powerpoint/2010/main" val="118075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p:txBody>
          <a:bodyPr/>
          <a:lstStyle/>
          <a:p>
            <a:pPr marL="0" indent="0">
              <a:buNone/>
            </a:pPr>
            <a:r>
              <a:rPr lang="en-US" sz="2400" b="1" dirty="0" err="1"/>
              <a:t>Essentialy</a:t>
            </a:r>
            <a:r>
              <a:rPr lang="en-US" sz="2400" b="1" dirty="0"/>
              <a:t>, the line of reasoning is the same</a:t>
            </a:r>
            <a:r>
              <a:rPr lang="en-US" sz="2400" dirty="0"/>
              <a:t>:</a:t>
            </a:r>
            <a:br>
              <a:rPr lang="en-US" sz="2400" dirty="0"/>
            </a:br>
            <a:endParaRPr lang="en-US" sz="2400" dirty="0"/>
          </a:p>
          <a:p>
            <a:pPr>
              <a:buFontTx/>
              <a:buChar char="-"/>
            </a:pPr>
            <a:r>
              <a:rPr lang="en-US" sz="2400" dirty="0">
                <a:sym typeface="Wingdings"/>
              </a:rPr>
              <a:t>SL postulate: the new entrant knows that the incumbent will keep production unchanged.</a:t>
            </a:r>
          </a:p>
          <a:p>
            <a:pPr>
              <a:buFontTx/>
              <a:buChar char="-"/>
            </a:pPr>
            <a:r>
              <a:rPr lang="en-US" sz="2400" dirty="0">
                <a:sym typeface="Wingdings"/>
              </a:rPr>
              <a:t>The potential new entrant’s decision depends on residual demand (i.e. the difference between the market demand and the incumbent’s production).</a:t>
            </a:r>
          </a:p>
          <a:p>
            <a:pPr>
              <a:buFontTx/>
              <a:buChar char="-"/>
            </a:pPr>
            <a:r>
              <a:rPr lang="en-US" sz="2400" dirty="0">
                <a:sym typeface="Wingdings"/>
              </a:rPr>
              <a:t>Considering the average cost curve of the new entrant, the incumbent sets the quantity so that residual demand will not allow any profits for the new entrant.</a:t>
            </a:r>
          </a:p>
          <a:p>
            <a:pPr>
              <a:buFontTx/>
              <a:buChar char="-"/>
            </a:pPr>
            <a:r>
              <a:rPr lang="en-US" sz="2400" dirty="0"/>
              <a:t>As a result, the potential new entrant refrains from entering. </a:t>
            </a:r>
          </a:p>
          <a:p>
            <a:pPr marL="0" indent="0">
              <a:buNone/>
            </a:pPr>
            <a:endParaRPr lang="en-US" sz="2400" dirty="0">
              <a:sym typeface="Wingdings"/>
            </a:endParaRPr>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26</a:t>
            </a:fld>
            <a:endParaRPr lang="it-IT"/>
          </a:p>
        </p:txBody>
      </p:sp>
    </p:spTree>
    <p:extLst>
      <p:ext uri="{BB962C8B-B14F-4D97-AF65-F5344CB8AC3E}">
        <p14:creationId xmlns:p14="http://schemas.microsoft.com/office/powerpoint/2010/main" val="188455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60463"/>
            <a:ext cx="5943600" cy="612662"/>
          </a:xfrm>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p:txBody>
          <a:bodyPr/>
          <a:lstStyle/>
          <a:p>
            <a:pPr marL="0" indent="0">
              <a:buNone/>
            </a:pPr>
            <a:endParaRPr lang="en-US" sz="2400" dirty="0">
              <a:sym typeface="Wingdings"/>
            </a:endParaRPr>
          </a:p>
          <a:p>
            <a:pPr marL="0" indent="0">
              <a:buNone/>
            </a:pPr>
            <a:endParaRPr lang="en-US" sz="2400" dirty="0">
              <a:sym typeface="Wingdings"/>
            </a:endParaRPr>
          </a:p>
          <a:p>
            <a:pPr marL="0" indent="0">
              <a:buNone/>
            </a:pPr>
            <a:endParaRPr lang="en-US" sz="2400" dirty="0">
              <a:sym typeface="Wingdings"/>
            </a:endParaRPr>
          </a:p>
          <a:p>
            <a:pPr marL="0" indent="0">
              <a:buNone/>
            </a:pPr>
            <a:endParaRPr lang="en-US" sz="2400" dirty="0">
              <a:sym typeface="Wingdings"/>
            </a:endParaRPr>
          </a:p>
          <a:p>
            <a:pPr marL="0" indent="0">
              <a:buNone/>
            </a:pPr>
            <a:endParaRPr lang="en-US" sz="2400" dirty="0">
              <a:sym typeface="Wingdings"/>
            </a:endParaRPr>
          </a:p>
          <a:p>
            <a:pPr marL="0" indent="0">
              <a:buNone/>
            </a:pPr>
            <a:endParaRPr lang="en-US" sz="2400" dirty="0">
              <a:sym typeface="Wingdings"/>
            </a:endParaRPr>
          </a:p>
          <a:p>
            <a:pPr marL="0" indent="0">
              <a:buNone/>
            </a:pPr>
            <a:endParaRPr lang="en-US" sz="2400" dirty="0">
              <a:sym typeface="Wingdings"/>
            </a:endParaRPr>
          </a:p>
          <a:p>
            <a:pPr marL="0" indent="0">
              <a:buNone/>
            </a:pPr>
            <a:endParaRPr lang="en-US" sz="2400" dirty="0">
              <a:sym typeface="Wingdings"/>
            </a:endParaRPr>
          </a:p>
          <a:p>
            <a:pPr marL="0" indent="0">
              <a:buNone/>
            </a:pPr>
            <a:r>
              <a:rPr lang="en-US" sz="2400" dirty="0">
                <a:sym typeface="Wingdings"/>
              </a:rPr>
              <a:t>AC is higher than the residual demand       </a:t>
            </a:r>
            <a:r>
              <a:rPr lang="en-US" sz="2400" dirty="0">
                <a:sym typeface="Wingdings" panose="05000000000000000000" pitchFamily="2" charset="2"/>
              </a:rPr>
              <a:t></a:t>
            </a:r>
            <a:r>
              <a:rPr lang="en-US" sz="2400" dirty="0">
                <a:sym typeface="Wingdings"/>
              </a:rPr>
              <a:t> the price is lower than the AC  the entrant would incur losses.</a:t>
            </a:r>
            <a:endParaRPr lang="en-US" sz="2400" dirty="0"/>
          </a:p>
          <a:p>
            <a:pPr marL="0" indent="0">
              <a:buNone/>
            </a:pPr>
            <a:endParaRPr lang="en-US" sz="1200" dirty="0">
              <a:sym typeface="Wingdings"/>
            </a:endParaRPr>
          </a:p>
          <a:p>
            <a:pPr marL="0" indent="0">
              <a:buNone/>
            </a:pPr>
            <a:r>
              <a:rPr lang="en-US" sz="2400" dirty="0"/>
              <a:t>     is the minimum quantity allowing new entry deterrence</a:t>
            </a:r>
          </a:p>
          <a:p>
            <a:pPr marL="0" indent="0">
              <a:buNone/>
            </a:pPr>
            <a:r>
              <a:rPr lang="en-US" sz="2400" b="1" u="sng" dirty="0"/>
              <a:t>PL</a:t>
            </a:r>
            <a:r>
              <a:rPr lang="en-US" sz="2400" dirty="0"/>
              <a:t> is the Price Limit allowing new entry deterrence</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27</a:t>
            </a:fld>
            <a:endParaRPr lang="it-IT"/>
          </a:p>
        </p:txBody>
      </p:sp>
      <p:grpSp>
        <p:nvGrpSpPr>
          <p:cNvPr id="5" name="Group 4"/>
          <p:cNvGrpSpPr>
            <a:grpSpLocks/>
          </p:cNvGrpSpPr>
          <p:nvPr/>
        </p:nvGrpSpPr>
        <p:grpSpPr bwMode="auto">
          <a:xfrm>
            <a:off x="2760588" y="1095052"/>
            <a:ext cx="5926212" cy="3477431"/>
            <a:chOff x="1867" y="13206"/>
            <a:chExt cx="4302" cy="2963"/>
          </a:xfrm>
        </p:grpSpPr>
        <p:sp>
          <p:nvSpPr>
            <p:cNvPr id="11" name="Text Box 10"/>
            <p:cNvSpPr txBox="1">
              <a:spLocks noChangeArrowheads="1"/>
            </p:cNvSpPr>
            <p:nvPr/>
          </p:nvSpPr>
          <p:spPr bwMode="auto">
            <a:xfrm>
              <a:off x="1867" y="13206"/>
              <a:ext cx="540" cy="1080"/>
            </a:xfrm>
            <a:prstGeom prst="rect">
              <a:avLst/>
            </a:prstGeom>
            <a:solidFill>
              <a:srgbClr val="FFFFFF"/>
            </a:solidFill>
            <a:ln w="9525">
              <a:noFill/>
              <a:miter lim="800000"/>
              <a:headEnd/>
              <a:tailEnd/>
            </a:ln>
          </p:spPr>
          <p:txBody>
            <a:bodyPr/>
            <a:lstStyle/>
            <a:p>
              <a:pPr algn="r"/>
              <a:r>
                <a:rPr lang="it-IT" dirty="0">
                  <a:latin typeface="+mj-lt"/>
                </a:rPr>
                <a:t>p</a:t>
              </a:r>
            </a:p>
            <a:p>
              <a:endParaRPr lang="it-IT" dirty="0">
                <a:latin typeface="+mj-lt"/>
              </a:endParaRPr>
            </a:p>
            <a:p>
              <a:pPr algn="r"/>
              <a:r>
                <a:rPr lang="it-IT" dirty="0">
                  <a:latin typeface="+mj-lt"/>
                </a:rPr>
                <a:t>PL</a:t>
              </a:r>
            </a:p>
          </p:txBody>
        </p:sp>
        <p:sp>
          <p:nvSpPr>
            <p:cNvPr id="12" name="Line 11"/>
            <p:cNvSpPr>
              <a:spLocks noChangeShapeType="1"/>
            </p:cNvSpPr>
            <p:nvPr/>
          </p:nvSpPr>
          <p:spPr bwMode="auto">
            <a:xfrm flipV="1">
              <a:off x="2394" y="13297"/>
              <a:ext cx="0" cy="2340"/>
            </a:xfrm>
            <a:prstGeom prst="line">
              <a:avLst/>
            </a:prstGeom>
            <a:noFill/>
            <a:ln w="9525">
              <a:solidFill>
                <a:srgbClr val="000000"/>
              </a:solidFill>
              <a:round/>
              <a:headEnd/>
              <a:tailEnd type="triangle" w="med" len="med"/>
            </a:ln>
          </p:spPr>
          <p:txBody>
            <a:bodyPr/>
            <a:lstStyle/>
            <a:p>
              <a:endParaRPr lang="it-IT">
                <a:latin typeface="+mj-lt"/>
              </a:endParaRPr>
            </a:p>
          </p:txBody>
        </p:sp>
        <p:sp>
          <p:nvSpPr>
            <p:cNvPr id="13" name="Line 12"/>
            <p:cNvSpPr>
              <a:spLocks noChangeShapeType="1"/>
            </p:cNvSpPr>
            <p:nvPr/>
          </p:nvSpPr>
          <p:spPr bwMode="auto">
            <a:xfrm>
              <a:off x="2394" y="15637"/>
              <a:ext cx="3240" cy="0"/>
            </a:xfrm>
            <a:prstGeom prst="line">
              <a:avLst/>
            </a:prstGeom>
            <a:noFill/>
            <a:ln w="9525">
              <a:solidFill>
                <a:srgbClr val="000000"/>
              </a:solidFill>
              <a:round/>
              <a:headEnd/>
              <a:tailEnd type="triangle" w="med" len="med"/>
            </a:ln>
          </p:spPr>
          <p:txBody>
            <a:bodyPr/>
            <a:lstStyle/>
            <a:p>
              <a:endParaRPr lang="it-IT">
                <a:latin typeface="+mj-lt"/>
              </a:endParaRPr>
            </a:p>
          </p:txBody>
        </p:sp>
        <p:sp>
          <p:nvSpPr>
            <p:cNvPr id="14" name="Line 13"/>
            <p:cNvSpPr>
              <a:spLocks noChangeShapeType="1"/>
            </p:cNvSpPr>
            <p:nvPr/>
          </p:nvSpPr>
          <p:spPr bwMode="auto">
            <a:xfrm>
              <a:off x="2394" y="13837"/>
              <a:ext cx="1783" cy="1812"/>
            </a:xfrm>
            <a:prstGeom prst="line">
              <a:avLst/>
            </a:prstGeom>
            <a:noFill/>
            <a:ln w="57150" cmpd="sng">
              <a:solidFill>
                <a:srgbClr val="000000"/>
              </a:solidFill>
              <a:round/>
              <a:headEnd/>
              <a:tailEnd/>
            </a:ln>
          </p:spPr>
          <p:txBody>
            <a:bodyPr/>
            <a:lstStyle/>
            <a:p>
              <a:endParaRPr lang="it-IT">
                <a:latin typeface="+mj-lt"/>
              </a:endParaRPr>
            </a:p>
          </p:txBody>
        </p:sp>
        <p:sp>
          <p:nvSpPr>
            <p:cNvPr id="15" name="Line 14"/>
            <p:cNvSpPr>
              <a:spLocks noChangeShapeType="1"/>
            </p:cNvSpPr>
            <p:nvPr/>
          </p:nvSpPr>
          <p:spPr bwMode="auto">
            <a:xfrm>
              <a:off x="2754" y="13477"/>
              <a:ext cx="2142" cy="2172"/>
            </a:xfrm>
            <a:prstGeom prst="line">
              <a:avLst/>
            </a:prstGeom>
            <a:noFill/>
            <a:ln w="57150" cmpd="sng">
              <a:solidFill>
                <a:schemeClr val="tx1"/>
              </a:solidFill>
              <a:round/>
              <a:headEnd/>
              <a:tailEnd/>
            </a:ln>
          </p:spPr>
          <p:txBody>
            <a:bodyPr/>
            <a:lstStyle/>
            <a:p>
              <a:endParaRPr lang="it-IT">
                <a:latin typeface="+mj-lt"/>
              </a:endParaRPr>
            </a:p>
          </p:txBody>
        </p:sp>
        <p:sp>
          <p:nvSpPr>
            <p:cNvPr id="16" name="Arc 15"/>
            <p:cNvSpPr>
              <a:spLocks/>
            </p:cNvSpPr>
            <p:nvPr/>
          </p:nvSpPr>
          <p:spPr bwMode="auto">
            <a:xfrm rot="5400000">
              <a:off x="3496" y="12959"/>
              <a:ext cx="718" cy="2478"/>
            </a:xfrm>
            <a:custGeom>
              <a:avLst/>
              <a:gdLst>
                <a:gd name="T0" fmla="*/ 0 w 23190"/>
                <a:gd name="T1" fmla="*/ 0 h 43200"/>
                <a:gd name="T2" fmla="*/ 0 w 23190"/>
                <a:gd name="T3" fmla="*/ 142 h 43200"/>
                <a:gd name="T4" fmla="*/ 2 w 23190"/>
                <a:gd name="T5" fmla="*/ 71 h 43200"/>
                <a:gd name="T6" fmla="*/ 0 60000 65536"/>
                <a:gd name="T7" fmla="*/ 0 60000 65536"/>
                <a:gd name="T8" fmla="*/ 0 60000 65536"/>
                <a:gd name="T9" fmla="*/ 0 w 23190"/>
                <a:gd name="T10" fmla="*/ 0 h 43200"/>
                <a:gd name="T11" fmla="*/ 23190 w 23190"/>
                <a:gd name="T12" fmla="*/ 43200 h 43200"/>
              </a:gdLst>
              <a:ahLst/>
              <a:cxnLst>
                <a:cxn ang="T6">
                  <a:pos x="T0" y="T1"/>
                </a:cxn>
                <a:cxn ang="T7">
                  <a:pos x="T2" y="T3"/>
                </a:cxn>
                <a:cxn ang="T8">
                  <a:pos x="T4" y="T5"/>
                </a:cxn>
              </a:cxnLst>
              <a:rect l="T9" t="T10" r="T11" b="T12"/>
              <a:pathLst>
                <a:path w="23190" h="43200" fill="none" extrusionOk="0">
                  <a:moveTo>
                    <a:pt x="-1" y="58"/>
                  </a:moveTo>
                  <a:cubicBezTo>
                    <a:pt x="529" y="19"/>
                    <a:pt x="1059" y="-1"/>
                    <a:pt x="1590" y="0"/>
                  </a:cubicBezTo>
                  <a:cubicBezTo>
                    <a:pt x="13519" y="0"/>
                    <a:pt x="23190" y="9670"/>
                    <a:pt x="23190" y="21600"/>
                  </a:cubicBezTo>
                  <a:cubicBezTo>
                    <a:pt x="23190" y="33529"/>
                    <a:pt x="13519" y="43200"/>
                    <a:pt x="1590" y="43200"/>
                  </a:cubicBezTo>
                  <a:cubicBezTo>
                    <a:pt x="1075" y="43200"/>
                    <a:pt x="561" y="43181"/>
                    <a:pt x="49" y="43144"/>
                  </a:cubicBezTo>
                </a:path>
                <a:path w="23190" h="43200" stroke="0" extrusionOk="0">
                  <a:moveTo>
                    <a:pt x="-1" y="58"/>
                  </a:moveTo>
                  <a:cubicBezTo>
                    <a:pt x="529" y="19"/>
                    <a:pt x="1059" y="-1"/>
                    <a:pt x="1590" y="0"/>
                  </a:cubicBezTo>
                  <a:cubicBezTo>
                    <a:pt x="13519" y="0"/>
                    <a:pt x="23190" y="9670"/>
                    <a:pt x="23190" y="21600"/>
                  </a:cubicBezTo>
                  <a:cubicBezTo>
                    <a:pt x="23190" y="33529"/>
                    <a:pt x="13519" y="43200"/>
                    <a:pt x="1590" y="43200"/>
                  </a:cubicBezTo>
                  <a:cubicBezTo>
                    <a:pt x="1075" y="43200"/>
                    <a:pt x="561" y="43181"/>
                    <a:pt x="49" y="43144"/>
                  </a:cubicBezTo>
                  <a:lnTo>
                    <a:pt x="1590" y="21600"/>
                  </a:lnTo>
                  <a:close/>
                </a:path>
              </a:pathLst>
            </a:custGeom>
            <a:noFill/>
            <a:ln w="57150" cmpd="sng">
              <a:solidFill>
                <a:srgbClr val="FF0000"/>
              </a:solidFill>
              <a:round/>
              <a:headEnd/>
              <a:tailEnd/>
            </a:ln>
          </p:spPr>
          <p:txBody>
            <a:bodyPr/>
            <a:lstStyle/>
            <a:p>
              <a:endParaRPr lang="it-IT">
                <a:latin typeface="+mj-lt"/>
              </a:endParaRPr>
            </a:p>
          </p:txBody>
        </p:sp>
        <p:sp>
          <p:nvSpPr>
            <p:cNvPr id="17" name="Line 16"/>
            <p:cNvSpPr>
              <a:spLocks noChangeShapeType="1"/>
            </p:cNvSpPr>
            <p:nvPr/>
          </p:nvSpPr>
          <p:spPr bwMode="auto">
            <a:xfrm>
              <a:off x="3114" y="13837"/>
              <a:ext cx="0" cy="1800"/>
            </a:xfrm>
            <a:prstGeom prst="line">
              <a:avLst/>
            </a:prstGeom>
            <a:noFill/>
            <a:ln w="9525">
              <a:solidFill>
                <a:srgbClr val="000000"/>
              </a:solidFill>
              <a:prstDash val="dot"/>
              <a:round/>
              <a:headEnd/>
              <a:tailEnd/>
            </a:ln>
          </p:spPr>
          <p:txBody>
            <a:bodyPr/>
            <a:lstStyle/>
            <a:p>
              <a:endParaRPr lang="it-IT">
                <a:latin typeface="+mj-lt"/>
              </a:endParaRPr>
            </a:p>
          </p:txBody>
        </p:sp>
        <p:sp>
          <p:nvSpPr>
            <p:cNvPr id="18" name="Line 17"/>
            <p:cNvSpPr>
              <a:spLocks noChangeShapeType="1"/>
            </p:cNvSpPr>
            <p:nvPr/>
          </p:nvSpPr>
          <p:spPr bwMode="auto">
            <a:xfrm flipH="1">
              <a:off x="2394" y="13837"/>
              <a:ext cx="720" cy="0"/>
            </a:xfrm>
            <a:prstGeom prst="line">
              <a:avLst/>
            </a:prstGeom>
            <a:noFill/>
            <a:ln w="9525">
              <a:solidFill>
                <a:srgbClr val="000000"/>
              </a:solidFill>
              <a:prstDash val="dot"/>
              <a:round/>
              <a:headEnd/>
              <a:tailEnd/>
            </a:ln>
          </p:spPr>
          <p:txBody>
            <a:bodyPr/>
            <a:lstStyle/>
            <a:p>
              <a:endParaRPr lang="it-IT">
                <a:latin typeface="+mj-lt"/>
              </a:endParaRPr>
            </a:p>
          </p:txBody>
        </p:sp>
        <p:sp>
          <p:nvSpPr>
            <p:cNvPr id="19" name="Text Box 18"/>
            <p:cNvSpPr txBox="1">
              <a:spLocks noChangeArrowheads="1"/>
            </p:cNvSpPr>
            <p:nvPr/>
          </p:nvSpPr>
          <p:spPr bwMode="auto">
            <a:xfrm>
              <a:off x="5449" y="15629"/>
              <a:ext cx="720" cy="540"/>
            </a:xfrm>
            <a:prstGeom prst="rect">
              <a:avLst/>
            </a:prstGeom>
            <a:noFill/>
            <a:ln w="9525">
              <a:noFill/>
              <a:miter lim="800000"/>
              <a:headEnd/>
              <a:tailEnd/>
            </a:ln>
          </p:spPr>
          <p:txBody>
            <a:bodyPr/>
            <a:lstStyle/>
            <a:p>
              <a:r>
                <a:rPr lang="it-IT" dirty="0" err="1">
                  <a:latin typeface="+mj-lt"/>
                </a:rPr>
                <a:t>q</a:t>
              </a:r>
              <a:endParaRPr lang="it-IT" dirty="0">
                <a:latin typeface="+mj-lt"/>
              </a:endParaRPr>
            </a:p>
          </p:txBody>
        </p:sp>
        <p:sp>
          <p:nvSpPr>
            <p:cNvPr id="20" name="Text Box 19"/>
            <p:cNvSpPr txBox="1">
              <a:spLocks noChangeArrowheads="1"/>
            </p:cNvSpPr>
            <p:nvPr/>
          </p:nvSpPr>
          <p:spPr bwMode="auto">
            <a:xfrm>
              <a:off x="5117" y="13681"/>
              <a:ext cx="720" cy="540"/>
            </a:xfrm>
            <a:prstGeom prst="rect">
              <a:avLst/>
            </a:prstGeom>
            <a:noFill/>
            <a:ln w="9525">
              <a:noFill/>
              <a:miter lim="800000"/>
              <a:headEnd/>
              <a:tailEnd/>
            </a:ln>
          </p:spPr>
          <p:txBody>
            <a:bodyPr/>
            <a:lstStyle/>
            <a:p>
              <a:r>
                <a:rPr lang="it-IT" dirty="0">
                  <a:latin typeface="+mj-lt"/>
                </a:rPr>
                <a:t>AC</a:t>
              </a:r>
            </a:p>
          </p:txBody>
        </p:sp>
      </p:grpSp>
      <p:graphicFrame>
        <p:nvGraphicFramePr>
          <p:cNvPr id="21" name="Object 20"/>
          <p:cNvGraphicFramePr>
            <a:graphicFrameLocks noChangeAspect="1"/>
          </p:cNvGraphicFramePr>
          <p:nvPr>
            <p:extLst>
              <p:ext uri="{D42A27DB-BD31-4B8C-83A1-F6EECF244321}">
                <p14:modId xmlns:p14="http://schemas.microsoft.com/office/powerpoint/2010/main" val="1713029583"/>
              </p:ext>
            </p:extLst>
          </p:nvPr>
        </p:nvGraphicFramePr>
        <p:xfrm>
          <a:off x="5851005" y="3379788"/>
          <a:ext cx="549275" cy="582612"/>
        </p:xfrm>
        <a:graphic>
          <a:graphicData uri="http://schemas.openxmlformats.org/presentationml/2006/ole">
            <mc:AlternateContent xmlns:mc="http://schemas.openxmlformats.org/markup-compatibility/2006">
              <mc:Choice xmlns:v="urn:schemas-microsoft-com:vml" Requires="v">
                <p:oleObj name="Equation" r:id="rId3" imgW="203200" imgH="215900" progId="Equation.3">
                  <p:embed/>
                </p:oleObj>
              </mc:Choice>
              <mc:Fallback>
                <p:oleObj name="Equation" r:id="rId3" imgW="203200" imgH="215900" progId="Equation.3">
                  <p:embed/>
                  <p:pic>
                    <p:nvPicPr>
                      <p:cNvPr id="21" name="Object 20"/>
                      <p:cNvPicPr/>
                      <p:nvPr/>
                    </p:nvPicPr>
                    <p:blipFill>
                      <a:blip r:embed="rId4"/>
                      <a:stretch>
                        <a:fillRect/>
                      </a:stretch>
                    </p:blipFill>
                    <p:spPr>
                      <a:xfrm>
                        <a:off x="5851005" y="3379788"/>
                        <a:ext cx="549275" cy="582612"/>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3283769309"/>
              </p:ext>
            </p:extLst>
          </p:nvPr>
        </p:nvGraphicFramePr>
        <p:xfrm>
          <a:off x="6757468" y="3379787"/>
          <a:ext cx="481012" cy="582613"/>
        </p:xfrm>
        <a:graphic>
          <a:graphicData uri="http://schemas.openxmlformats.org/presentationml/2006/ole">
            <mc:AlternateContent xmlns:mc="http://schemas.openxmlformats.org/markup-compatibility/2006">
              <mc:Choice xmlns:v="urn:schemas-microsoft-com:vml" Requires="v">
                <p:oleObj name="Equation" r:id="rId5" imgW="177800" imgH="215900" progId="Equation.3">
                  <p:embed/>
                </p:oleObj>
              </mc:Choice>
              <mc:Fallback>
                <p:oleObj name="Equation" r:id="rId5" imgW="177800" imgH="215900" progId="Equation.3">
                  <p:embed/>
                  <p:pic>
                    <p:nvPicPr>
                      <p:cNvPr id="22" name="Object 21"/>
                      <p:cNvPicPr/>
                      <p:nvPr/>
                    </p:nvPicPr>
                    <p:blipFill>
                      <a:blip r:embed="rId6"/>
                      <a:stretch>
                        <a:fillRect/>
                      </a:stretch>
                    </p:blipFill>
                    <p:spPr>
                      <a:xfrm>
                        <a:off x="6757468" y="3379787"/>
                        <a:ext cx="481012" cy="582613"/>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1473977815"/>
              </p:ext>
            </p:extLst>
          </p:nvPr>
        </p:nvGraphicFramePr>
        <p:xfrm>
          <a:off x="5994932" y="4516449"/>
          <a:ext cx="549275" cy="582612"/>
        </p:xfrm>
        <a:graphic>
          <a:graphicData uri="http://schemas.openxmlformats.org/presentationml/2006/ole">
            <mc:AlternateContent xmlns:mc="http://schemas.openxmlformats.org/markup-compatibility/2006">
              <mc:Choice xmlns:v="urn:schemas-microsoft-com:vml" Requires="v">
                <p:oleObj name="Equation" r:id="rId7" imgW="203200" imgH="215900" progId="Equation.3">
                  <p:embed/>
                </p:oleObj>
              </mc:Choice>
              <mc:Fallback>
                <p:oleObj name="Equation" r:id="rId7" imgW="203200" imgH="215900" progId="Equation.3">
                  <p:embed/>
                  <p:pic>
                    <p:nvPicPr>
                      <p:cNvPr id="23" name="Object 22"/>
                      <p:cNvPicPr/>
                      <p:nvPr/>
                    </p:nvPicPr>
                    <p:blipFill>
                      <a:blip r:embed="rId4"/>
                      <a:stretch>
                        <a:fillRect/>
                      </a:stretch>
                    </p:blipFill>
                    <p:spPr>
                      <a:xfrm>
                        <a:off x="5994932" y="4516449"/>
                        <a:ext cx="549275" cy="582612"/>
                      </a:xfrm>
                      <a:prstGeom prst="rect">
                        <a:avLst/>
                      </a:prstGeom>
                    </p:spPr>
                  </p:pic>
                </p:oleObj>
              </mc:Fallback>
            </mc:AlternateContent>
          </a:graphicData>
        </a:graphic>
      </p:graphicFrame>
      <p:cxnSp>
        <p:nvCxnSpPr>
          <p:cNvPr id="25" name="Straight Arrow Connector 24"/>
          <p:cNvCxnSpPr/>
          <p:nvPr/>
        </p:nvCxnSpPr>
        <p:spPr bwMode="auto">
          <a:xfrm>
            <a:off x="2819400" y="2286000"/>
            <a:ext cx="990080" cy="0"/>
          </a:xfrm>
          <a:prstGeom prst="straightConnector1">
            <a:avLst/>
          </a:prstGeom>
          <a:noFill/>
          <a:ln w="9525" cap="flat" cmpd="sng" algn="ctr">
            <a:solidFill>
              <a:srgbClr val="000000"/>
            </a:solidFill>
            <a:prstDash val="solid"/>
            <a:round/>
            <a:headEnd type="none" w="med" len="med"/>
            <a:tailEnd type="arrow"/>
          </a:ln>
          <a:effectLst/>
        </p:spPr>
      </p:cxnSp>
      <p:sp>
        <p:nvSpPr>
          <p:cNvPr id="28" name="TextBox 27"/>
          <p:cNvSpPr txBox="1"/>
          <p:nvPr/>
        </p:nvSpPr>
        <p:spPr>
          <a:xfrm>
            <a:off x="483659" y="1752600"/>
            <a:ext cx="2335741" cy="1077218"/>
          </a:xfrm>
          <a:prstGeom prst="rect">
            <a:avLst/>
          </a:prstGeom>
          <a:noFill/>
        </p:spPr>
        <p:txBody>
          <a:bodyPr wrap="square" rtlCol="0">
            <a:spAutoFit/>
          </a:bodyPr>
          <a:lstStyle/>
          <a:p>
            <a:pPr algn="r"/>
            <a:r>
              <a:rPr lang="en-US" b="0" dirty="0"/>
              <a:t>Where AC and the Residual Demand are tangent, the profit for the new entrant is null</a:t>
            </a:r>
          </a:p>
        </p:txBody>
      </p:sp>
      <p:graphicFrame>
        <p:nvGraphicFramePr>
          <p:cNvPr id="30" name="Object 29"/>
          <p:cNvGraphicFramePr>
            <a:graphicFrameLocks noChangeAspect="1"/>
          </p:cNvGraphicFramePr>
          <p:nvPr>
            <p:extLst>
              <p:ext uri="{D42A27DB-BD31-4B8C-83A1-F6EECF244321}">
                <p14:modId xmlns:p14="http://schemas.microsoft.com/office/powerpoint/2010/main" val="462529559"/>
              </p:ext>
            </p:extLst>
          </p:nvPr>
        </p:nvGraphicFramePr>
        <p:xfrm>
          <a:off x="642938" y="5443538"/>
          <a:ext cx="481012" cy="582612"/>
        </p:xfrm>
        <a:graphic>
          <a:graphicData uri="http://schemas.openxmlformats.org/presentationml/2006/ole">
            <mc:AlternateContent xmlns:mc="http://schemas.openxmlformats.org/markup-compatibility/2006">
              <mc:Choice xmlns:v="urn:schemas-microsoft-com:vml" Requires="v">
                <p:oleObj name="Equation" r:id="rId8" imgW="177480" imgH="215640" progId="Equation.3">
                  <p:embed/>
                </p:oleObj>
              </mc:Choice>
              <mc:Fallback>
                <p:oleObj name="Equation" r:id="rId8" imgW="177480" imgH="215640" progId="Equation.3">
                  <p:embed/>
                  <p:pic>
                    <p:nvPicPr>
                      <p:cNvPr id="30" name="Object 29"/>
                      <p:cNvPicPr/>
                      <p:nvPr/>
                    </p:nvPicPr>
                    <p:blipFill>
                      <a:blip r:embed="rId9"/>
                      <a:stretch>
                        <a:fillRect/>
                      </a:stretch>
                    </p:blipFill>
                    <p:spPr>
                      <a:xfrm>
                        <a:off x="642938" y="5443538"/>
                        <a:ext cx="481012" cy="582612"/>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1027228993"/>
              </p:ext>
            </p:extLst>
          </p:nvPr>
        </p:nvGraphicFramePr>
        <p:xfrm>
          <a:off x="4267200" y="3810000"/>
          <a:ext cx="481012" cy="547688"/>
        </p:xfrm>
        <a:graphic>
          <a:graphicData uri="http://schemas.openxmlformats.org/presentationml/2006/ole">
            <mc:AlternateContent xmlns:mc="http://schemas.openxmlformats.org/markup-compatibility/2006">
              <mc:Choice xmlns:v="urn:schemas-microsoft-com:vml" Requires="v">
                <p:oleObj name="Equation" r:id="rId10" imgW="177800" imgH="203200" progId="Equation.3">
                  <p:embed/>
                </p:oleObj>
              </mc:Choice>
              <mc:Fallback>
                <p:oleObj name="Equation" r:id="rId10" imgW="177800" imgH="203200" progId="Equation.3">
                  <p:embed/>
                  <p:pic>
                    <p:nvPicPr>
                      <p:cNvPr id="24" name="Object 23"/>
                      <p:cNvPicPr/>
                      <p:nvPr/>
                    </p:nvPicPr>
                    <p:blipFill>
                      <a:blip r:embed="rId11"/>
                      <a:stretch>
                        <a:fillRect/>
                      </a:stretch>
                    </p:blipFill>
                    <p:spPr>
                      <a:xfrm>
                        <a:off x="4267200" y="3810000"/>
                        <a:ext cx="481012" cy="547688"/>
                      </a:xfrm>
                      <a:prstGeom prst="rect">
                        <a:avLst/>
                      </a:prstGeom>
                    </p:spPr>
                  </p:pic>
                </p:oleObj>
              </mc:Fallback>
            </mc:AlternateContent>
          </a:graphicData>
        </a:graphic>
      </p:graphicFrame>
    </p:spTree>
    <p:extLst>
      <p:ext uri="{BB962C8B-B14F-4D97-AF65-F5344CB8AC3E}">
        <p14:creationId xmlns:p14="http://schemas.microsoft.com/office/powerpoint/2010/main" val="151566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a:xfrm>
            <a:off x="719138" y="1295400"/>
            <a:ext cx="8229600" cy="4953000"/>
          </a:xfrm>
        </p:spPr>
        <p:txBody>
          <a:bodyPr/>
          <a:lstStyle/>
          <a:p>
            <a:pPr marL="0" indent="0">
              <a:buNone/>
            </a:pPr>
            <a:r>
              <a:rPr lang="en-US" sz="2400" dirty="0"/>
              <a:t>As in the model with absolute cost advantage, the </a:t>
            </a:r>
            <a:r>
              <a:rPr lang="en-US" sz="2400" b="1" dirty="0"/>
              <a:t>Price Limit </a:t>
            </a:r>
            <a:r>
              <a:rPr lang="en-US" sz="2400" dirty="0"/>
              <a:t>is the highest price the incumbent can set in order to prevent new firms’ entry in the market.</a:t>
            </a:r>
          </a:p>
          <a:p>
            <a:pPr marL="0" indent="0">
              <a:buNone/>
            </a:pPr>
            <a:endParaRPr lang="en-US" sz="2400" dirty="0"/>
          </a:p>
          <a:p>
            <a:pPr marL="0" indent="0">
              <a:buNone/>
            </a:pPr>
            <a:r>
              <a:rPr lang="en-US" sz="2400" dirty="0"/>
              <a:t>Charging a price </a:t>
            </a:r>
            <a:r>
              <a:rPr lang="en-US" sz="2400" b="1" dirty="0"/>
              <a:t>higher </a:t>
            </a:r>
            <a:r>
              <a:rPr lang="en-US" sz="2400" dirty="0"/>
              <a:t>than PL </a:t>
            </a:r>
            <a:r>
              <a:rPr lang="en-US" sz="2400" dirty="0">
                <a:sym typeface="Wingdings" panose="05000000000000000000" pitchFamily="2" charset="2"/>
              </a:rPr>
              <a:t> </a:t>
            </a:r>
            <a:r>
              <a:rPr lang="en-US" sz="2400" b="1" dirty="0">
                <a:sym typeface="Wingdings" panose="05000000000000000000" pitchFamily="2" charset="2"/>
              </a:rPr>
              <a:t>entry becomes feasible</a:t>
            </a:r>
            <a:endParaRPr lang="en-US" sz="2400" b="1" dirty="0"/>
          </a:p>
          <a:p>
            <a:pPr marL="0" indent="0">
              <a:buNone/>
            </a:pPr>
            <a:endParaRPr lang="en-US" sz="2400" dirty="0"/>
          </a:p>
          <a:p>
            <a:pPr marL="0" indent="0">
              <a:buNone/>
            </a:pPr>
            <a:r>
              <a:rPr lang="en-US" sz="2400" dirty="0"/>
              <a:t>Charging a price </a:t>
            </a:r>
            <a:r>
              <a:rPr lang="en-US" sz="2400" b="1" dirty="0"/>
              <a:t>lower</a:t>
            </a:r>
            <a:r>
              <a:rPr lang="en-US" sz="2400" dirty="0"/>
              <a:t> than PL </a:t>
            </a:r>
            <a:r>
              <a:rPr lang="en-US" sz="2400" dirty="0">
                <a:sym typeface="Wingdings" panose="05000000000000000000" pitchFamily="2" charset="2"/>
              </a:rPr>
              <a:t></a:t>
            </a:r>
            <a:r>
              <a:rPr lang="en-US" sz="2400" dirty="0"/>
              <a:t> </a:t>
            </a:r>
            <a:r>
              <a:rPr lang="en-US" sz="2400" b="1" dirty="0"/>
              <a:t>extra profits reduction </a:t>
            </a:r>
            <a:r>
              <a:rPr lang="en-US" sz="2400" dirty="0"/>
              <a:t>for the </a:t>
            </a:r>
            <a:r>
              <a:rPr lang="en-US" sz="2400" b="1" dirty="0"/>
              <a:t>incumbent</a:t>
            </a:r>
            <a:r>
              <a:rPr lang="en-US" sz="2400" dirty="0"/>
              <a:t>.</a:t>
            </a:r>
          </a:p>
          <a:p>
            <a:endParaRPr lang="en-US" sz="2400" dirty="0"/>
          </a:p>
          <a:p>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28</a:t>
            </a:fld>
            <a:endParaRPr lang="it-IT"/>
          </a:p>
        </p:txBody>
      </p:sp>
    </p:spTree>
    <p:extLst>
      <p:ext uri="{BB962C8B-B14F-4D97-AF65-F5344CB8AC3E}">
        <p14:creationId xmlns:p14="http://schemas.microsoft.com/office/powerpoint/2010/main" val="236786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p:txBody>
          <a:bodyPr/>
          <a:lstStyle/>
          <a:p>
            <a:pPr marL="0" indent="0">
              <a:buNone/>
            </a:pPr>
            <a:r>
              <a:rPr lang="en-US" sz="2400" dirty="0">
                <a:sym typeface="Wingdings"/>
              </a:rPr>
              <a:t>If the price is </a:t>
            </a:r>
            <a:r>
              <a:rPr lang="en-US" sz="2400" b="1" dirty="0">
                <a:sym typeface="Wingdings"/>
              </a:rPr>
              <a:t>higher</a:t>
            </a:r>
            <a:r>
              <a:rPr lang="en-US" sz="2400" dirty="0">
                <a:sym typeface="Wingdings"/>
              </a:rPr>
              <a:t> than the price limit, there is a part of the Residual Demand that is above the Average Cost</a:t>
            </a:r>
          </a:p>
          <a:p>
            <a:pPr marL="0" indent="0">
              <a:buNone/>
            </a:pPr>
            <a:r>
              <a:rPr lang="en-US" sz="2400" dirty="0">
                <a:sym typeface="Wingdings"/>
              </a:rPr>
              <a:t> Positive profits for the new entrant </a:t>
            </a: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29</a:t>
            </a:fld>
            <a:endParaRPr lang="it-IT"/>
          </a:p>
        </p:txBody>
      </p:sp>
      <p:grpSp>
        <p:nvGrpSpPr>
          <p:cNvPr id="5" name="Group 4"/>
          <p:cNvGrpSpPr>
            <a:grpSpLocks/>
          </p:cNvGrpSpPr>
          <p:nvPr/>
        </p:nvGrpSpPr>
        <p:grpSpPr bwMode="auto">
          <a:xfrm>
            <a:off x="2760588" y="3218780"/>
            <a:ext cx="5926212" cy="3477431"/>
            <a:chOff x="1867" y="13206"/>
            <a:chExt cx="4302" cy="2963"/>
          </a:xfrm>
        </p:grpSpPr>
        <p:sp>
          <p:nvSpPr>
            <p:cNvPr id="11" name="Text Box 10"/>
            <p:cNvSpPr txBox="1">
              <a:spLocks noChangeArrowheads="1"/>
            </p:cNvSpPr>
            <p:nvPr/>
          </p:nvSpPr>
          <p:spPr bwMode="auto">
            <a:xfrm>
              <a:off x="1867" y="13206"/>
              <a:ext cx="540" cy="1080"/>
            </a:xfrm>
            <a:prstGeom prst="rect">
              <a:avLst/>
            </a:prstGeom>
            <a:solidFill>
              <a:srgbClr val="FFFFFF"/>
            </a:solidFill>
            <a:ln w="9525">
              <a:noFill/>
              <a:miter lim="800000"/>
              <a:headEnd/>
              <a:tailEnd/>
            </a:ln>
          </p:spPr>
          <p:txBody>
            <a:bodyPr/>
            <a:lstStyle/>
            <a:p>
              <a:pPr algn="r"/>
              <a:r>
                <a:rPr lang="it-IT" dirty="0">
                  <a:latin typeface="+mj-lt"/>
                </a:rPr>
                <a:t>p</a:t>
              </a:r>
            </a:p>
            <a:p>
              <a:endParaRPr lang="it-IT" dirty="0">
                <a:latin typeface="+mj-lt"/>
              </a:endParaRPr>
            </a:p>
            <a:p>
              <a:pPr algn="r"/>
              <a:endParaRPr lang="it-IT" dirty="0">
                <a:latin typeface="+mj-lt"/>
              </a:endParaRPr>
            </a:p>
          </p:txBody>
        </p:sp>
        <p:sp>
          <p:nvSpPr>
            <p:cNvPr id="12" name="Line 11"/>
            <p:cNvSpPr>
              <a:spLocks noChangeShapeType="1"/>
            </p:cNvSpPr>
            <p:nvPr/>
          </p:nvSpPr>
          <p:spPr bwMode="auto">
            <a:xfrm flipV="1">
              <a:off x="2394" y="13297"/>
              <a:ext cx="0" cy="2340"/>
            </a:xfrm>
            <a:prstGeom prst="line">
              <a:avLst/>
            </a:prstGeom>
            <a:noFill/>
            <a:ln w="9525">
              <a:solidFill>
                <a:srgbClr val="000000"/>
              </a:solidFill>
              <a:round/>
              <a:headEnd/>
              <a:tailEnd type="triangle" w="med" len="med"/>
            </a:ln>
          </p:spPr>
          <p:txBody>
            <a:bodyPr/>
            <a:lstStyle/>
            <a:p>
              <a:endParaRPr lang="it-IT">
                <a:latin typeface="+mj-lt"/>
              </a:endParaRPr>
            </a:p>
          </p:txBody>
        </p:sp>
        <p:sp>
          <p:nvSpPr>
            <p:cNvPr id="13" name="Line 12"/>
            <p:cNvSpPr>
              <a:spLocks noChangeShapeType="1"/>
            </p:cNvSpPr>
            <p:nvPr/>
          </p:nvSpPr>
          <p:spPr bwMode="auto">
            <a:xfrm>
              <a:off x="2394" y="15637"/>
              <a:ext cx="3240" cy="0"/>
            </a:xfrm>
            <a:prstGeom prst="line">
              <a:avLst/>
            </a:prstGeom>
            <a:noFill/>
            <a:ln w="9525">
              <a:solidFill>
                <a:srgbClr val="000000"/>
              </a:solidFill>
              <a:round/>
              <a:headEnd/>
              <a:tailEnd type="triangle" w="med" len="med"/>
            </a:ln>
          </p:spPr>
          <p:txBody>
            <a:bodyPr/>
            <a:lstStyle/>
            <a:p>
              <a:endParaRPr lang="it-IT">
                <a:latin typeface="+mj-lt"/>
              </a:endParaRPr>
            </a:p>
          </p:txBody>
        </p:sp>
        <p:sp>
          <p:nvSpPr>
            <p:cNvPr id="14" name="Line 13"/>
            <p:cNvSpPr>
              <a:spLocks noChangeShapeType="1"/>
            </p:cNvSpPr>
            <p:nvPr/>
          </p:nvSpPr>
          <p:spPr bwMode="auto">
            <a:xfrm>
              <a:off x="2394" y="13837"/>
              <a:ext cx="1783" cy="1812"/>
            </a:xfrm>
            <a:prstGeom prst="line">
              <a:avLst/>
            </a:prstGeom>
            <a:noFill/>
            <a:ln w="57150" cmpd="sng">
              <a:solidFill>
                <a:srgbClr val="000000"/>
              </a:solidFill>
              <a:round/>
              <a:headEnd/>
              <a:tailEnd/>
            </a:ln>
          </p:spPr>
          <p:txBody>
            <a:bodyPr/>
            <a:lstStyle/>
            <a:p>
              <a:endParaRPr lang="it-IT">
                <a:latin typeface="+mj-lt"/>
              </a:endParaRPr>
            </a:p>
          </p:txBody>
        </p:sp>
        <p:sp>
          <p:nvSpPr>
            <p:cNvPr id="15" name="Line 14"/>
            <p:cNvSpPr>
              <a:spLocks noChangeShapeType="1"/>
            </p:cNvSpPr>
            <p:nvPr/>
          </p:nvSpPr>
          <p:spPr bwMode="auto">
            <a:xfrm>
              <a:off x="2754" y="13477"/>
              <a:ext cx="2142" cy="2172"/>
            </a:xfrm>
            <a:prstGeom prst="line">
              <a:avLst/>
            </a:prstGeom>
            <a:noFill/>
            <a:ln w="57150" cmpd="sng">
              <a:solidFill>
                <a:schemeClr val="tx1"/>
              </a:solidFill>
              <a:round/>
              <a:headEnd/>
              <a:tailEnd/>
            </a:ln>
          </p:spPr>
          <p:txBody>
            <a:bodyPr/>
            <a:lstStyle/>
            <a:p>
              <a:endParaRPr lang="it-IT">
                <a:latin typeface="+mj-lt"/>
              </a:endParaRPr>
            </a:p>
          </p:txBody>
        </p:sp>
        <p:sp>
          <p:nvSpPr>
            <p:cNvPr id="16" name="Arc 15"/>
            <p:cNvSpPr>
              <a:spLocks/>
            </p:cNvSpPr>
            <p:nvPr/>
          </p:nvSpPr>
          <p:spPr bwMode="auto">
            <a:xfrm rot="5400000">
              <a:off x="3343" y="12951"/>
              <a:ext cx="718" cy="2478"/>
            </a:xfrm>
            <a:custGeom>
              <a:avLst/>
              <a:gdLst>
                <a:gd name="T0" fmla="*/ 0 w 23190"/>
                <a:gd name="T1" fmla="*/ 0 h 43200"/>
                <a:gd name="T2" fmla="*/ 0 w 23190"/>
                <a:gd name="T3" fmla="*/ 142 h 43200"/>
                <a:gd name="T4" fmla="*/ 2 w 23190"/>
                <a:gd name="T5" fmla="*/ 71 h 43200"/>
                <a:gd name="T6" fmla="*/ 0 60000 65536"/>
                <a:gd name="T7" fmla="*/ 0 60000 65536"/>
                <a:gd name="T8" fmla="*/ 0 60000 65536"/>
                <a:gd name="T9" fmla="*/ 0 w 23190"/>
                <a:gd name="T10" fmla="*/ 0 h 43200"/>
                <a:gd name="T11" fmla="*/ 23190 w 23190"/>
                <a:gd name="T12" fmla="*/ 43200 h 43200"/>
              </a:gdLst>
              <a:ahLst/>
              <a:cxnLst>
                <a:cxn ang="T6">
                  <a:pos x="T0" y="T1"/>
                </a:cxn>
                <a:cxn ang="T7">
                  <a:pos x="T2" y="T3"/>
                </a:cxn>
                <a:cxn ang="T8">
                  <a:pos x="T4" y="T5"/>
                </a:cxn>
              </a:cxnLst>
              <a:rect l="T9" t="T10" r="T11" b="T12"/>
              <a:pathLst>
                <a:path w="23190" h="43200" fill="none" extrusionOk="0">
                  <a:moveTo>
                    <a:pt x="-1" y="58"/>
                  </a:moveTo>
                  <a:cubicBezTo>
                    <a:pt x="529" y="19"/>
                    <a:pt x="1059" y="-1"/>
                    <a:pt x="1590" y="0"/>
                  </a:cubicBezTo>
                  <a:cubicBezTo>
                    <a:pt x="13519" y="0"/>
                    <a:pt x="23190" y="9670"/>
                    <a:pt x="23190" y="21600"/>
                  </a:cubicBezTo>
                  <a:cubicBezTo>
                    <a:pt x="23190" y="33529"/>
                    <a:pt x="13519" y="43200"/>
                    <a:pt x="1590" y="43200"/>
                  </a:cubicBezTo>
                  <a:cubicBezTo>
                    <a:pt x="1075" y="43200"/>
                    <a:pt x="561" y="43181"/>
                    <a:pt x="49" y="43144"/>
                  </a:cubicBezTo>
                </a:path>
                <a:path w="23190" h="43200" stroke="0" extrusionOk="0">
                  <a:moveTo>
                    <a:pt x="-1" y="58"/>
                  </a:moveTo>
                  <a:cubicBezTo>
                    <a:pt x="529" y="19"/>
                    <a:pt x="1059" y="-1"/>
                    <a:pt x="1590" y="0"/>
                  </a:cubicBezTo>
                  <a:cubicBezTo>
                    <a:pt x="13519" y="0"/>
                    <a:pt x="23190" y="9670"/>
                    <a:pt x="23190" y="21600"/>
                  </a:cubicBezTo>
                  <a:cubicBezTo>
                    <a:pt x="23190" y="33529"/>
                    <a:pt x="13519" y="43200"/>
                    <a:pt x="1590" y="43200"/>
                  </a:cubicBezTo>
                  <a:cubicBezTo>
                    <a:pt x="1075" y="43200"/>
                    <a:pt x="561" y="43181"/>
                    <a:pt x="49" y="43144"/>
                  </a:cubicBezTo>
                  <a:lnTo>
                    <a:pt x="1590" y="21600"/>
                  </a:lnTo>
                  <a:close/>
                </a:path>
              </a:pathLst>
            </a:custGeom>
            <a:noFill/>
            <a:ln w="57150" cmpd="sng">
              <a:solidFill>
                <a:srgbClr val="FF0000"/>
              </a:solidFill>
              <a:round/>
              <a:headEnd/>
              <a:tailEnd/>
            </a:ln>
          </p:spPr>
          <p:txBody>
            <a:bodyPr/>
            <a:lstStyle/>
            <a:p>
              <a:endParaRPr lang="it-IT">
                <a:latin typeface="+mj-lt"/>
              </a:endParaRPr>
            </a:p>
          </p:txBody>
        </p:sp>
        <p:sp>
          <p:nvSpPr>
            <p:cNvPr id="17" name="Line 16"/>
            <p:cNvSpPr>
              <a:spLocks noChangeShapeType="1"/>
            </p:cNvSpPr>
            <p:nvPr/>
          </p:nvSpPr>
          <p:spPr bwMode="auto">
            <a:xfrm>
              <a:off x="3114" y="13837"/>
              <a:ext cx="0" cy="1800"/>
            </a:xfrm>
            <a:prstGeom prst="line">
              <a:avLst/>
            </a:prstGeom>
            <a:noFill/>
            <a:ln w="9525">
              <a:solidFill>
                <a:srgbClr val="000000"/>
              </a:solidFill>
              <a:prstDash val="dot"/>
              <a:round/>
              <a:headEnd/>
              <a:tailEnd/>
            </a:ln>
          </p:spPr>
          <p:txBody>
            <a:bodyPr/>
            <a:lstStyle/>
            <a:p>
              <a:endParaRPr lang="it-IT">
                <a:latin typeface="+mj-lt"/>
              </a:endParaRPr>
            </a:p>
          </p:txBody>
        </p:sp>
        <p:sp>
          <p:nvSpPr>
            <p:cNvPr id="18" name="Line 17"/>
            <p:cNvSpPr>
              <a:spLocks noChangeShapeType="1"/>
            </p:cNvSpPr>
            <p:nvPr/>
          </p:nvSpPr>
          <p:spPr bwMode="auto">
            <a:xfrm flipH="1">
              <a:off x="2394" y="13837"/>
              <a:ext cx="720" cy="0"/>
            </a:xfrm>
            <a:prstGeom prst="line">
              <a:avLst/>
            </a:prstGeom>
            <a:noFill/>
            <a:ln w="9525">
              <a:solidFill>
                <a:srgbClr val="000000"/>
              </a:solidFill>
              <a:prstDash val="dot"/>
              <a:round/>
              <a:headEnd/>
              <a:tailEnd/>
            </a:ln>
          </p:spPr>
          <p:txBody>
            <a:bodyPr/>
            <a:lstStyle/>
            <a:p>
              <a:endParaRPr lang="it-IT">
                <a:latin typeface="+mj-lt"/>
              </a:endParaRPr>
            </a:p>
          </p:txBody>
        </p:sp>
        <p:sp>
          <p:nvSpPr>
            <p:cNvPr id="19" name="Text Box 18"/>
            <p:cNvSpPr txBox="1">
              <a:spLocks noChangeArrowheads="1"/>
            </p:cNvSpPr>
            <p:nvPr/>
          </p:nvSpPr>
          <p:spPr bwMode="auto">
            <a:xfrm>
              <a:off x="5449" y="15629"/>
              <a:ext cx="720" cy="540"/>
            </a:xfrm>
            <a:prstGeom prst="rect">
              <a:avLst/>
            </a:prstGeom>
            <a:noFill/>
            <a:ln w="9525">
              <a:noFill/>
              <a:miter lim="800000"/>
              <a:headEnd/>
              <a:tailEnd/>
            </a:ln>
          </p:spPr>
          <p:txBody>
            <a:bodyPr/>
            <a:lstStyle/>
            <a:p>
              <a:r>
                <a:rPr lang="it-IT" dirty="0" err="1">
                  <a:latin typeface="+mj-lt"/>
                </a:rPr>
                <a:t>q</a:t>
              </a:r>
              <a:endParaRPr lang="it-IT" dirty="0">
                <a:latin typeface="+mj-lt"/>
              </a:endParaRPr>
            </a:p>
          </p:txBody>
        </p:sp>
        <p:sp>
          <p:nvSpPr>
            <p:cNvPr id="20" name="Text Box 19"/>
            <p:cNvSpPr txBox="1">
              <a:spLocks noChangeArrowheads="1"/>
            </p:cNvSpPr>
            <p:nvPr/>
          </p:nvSpPr>
          <p:spPr bwMode="auto">
            <a:xfrm>
              <a:off x="5117" y="13681"/>
              <a:ext cx="720" cy="540"/>
            </a:xfrm>
            <a:prstGeom prst="rect">
              <a:avLst/>
            </a:prstGeom>
            <a:noFill/>
            <a:ln w="9525">
              <a:noFill/>
              <a:miter lim="800000"/>
              <a:headEnd/>
              <a:tailEnd/>
            </a:ln>
          </p:spPr>
          <p:txBody>
            <a:bodyPr/>
            <a:lstStyle/>
            <a:p>
              <a:r>
                <a:rPr lang="it-IT" dirty="0">
                  <a:latin typeface="+mj-lt"/>
                </a:rPr>
                <a:t>AC</a:t>
              </a:r>
            </a:p>
          </p:txBody>
        </p:sp>
      </p:grpSp>
      <p:graphicFrame>
        <p:nvGraphicFramePr>
          <p:cNvPr id="21" name="Object 20"/>
          <p:cNvGraphicFramePr>
            <a:graphicFrameLocks noChangeAspect="1"/>
          </p:cNvGraphicFramePr>
          <p:nvPr>
            <p:extLst>
              <p:ext uri="{D42A27DB-BD31-4B8C-83A1-F6EECF244321}">
                <p14:modId xmlns:p14="http://schemas.microsoft.com/office/powerpoint/2010/main" val="985979080"/>
              </p:ext>
            </p:extLst>
          </p:nvPr>
        </p:nvGraphicFramePr>
        <p:xfrm>
          <a:off x="5851005" y="5503516"/>
          <a:ext cx="549275" cy="582612"/>
        </p:xfrm>
        <a:graphic>
          <a:graphicData uri="http://schemas.openxmlformats.org/presentationml/2006/ole">
            <mc:AlternateContent xmlns:mc="http://schemas.openxmlformats.org/markup-compatibility/2006">
              <mc:Choice xmlns:v="urn:schemas-microsoft-com:vml" Requires="v">
                <p:oleObj name="Equation" r:id="rId3" imgW="203200" imgH="215900" progId="Equation.3">
                  <p:embed/>
                </p:oleObj>
              </mc:Choice>
              <mc:Fallback>
                <p:oleObj name="Equation" r:id="rId3" imgW="203200" imgH="215900" progId="Equation.3">
                  <p:embed/>
                  <p:pic>
                    <p:nvPicPr>
                      <p:cNvPr id="21" name="Object 20"/>
                      <p:cNvPicPr/>
                      <p:nvPr/>
                    </p:nvPicPr>
                    <p:blipFill>
                      <a:blip r:embed="rId4"/>
                      <a:stretch>
                        <a:fillRect/>
                      </a:stretch>
                    </p:blipFill>
                    <p:spPr>
                      <a:xfrm>
                        <a:off x="5851005" y="5503516"/>
                        <a:ext cx="549275" cy="582612"/>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2948205587"/>
              </p:ext>
            </p:extLst>
          </p:nvPr>
        </p:nvGraphicFramePr>
        <p:xfrm>
          <a:off x="6757468" y="5503515"/>
          <a:ext cx="481012" cy="582613"/>
        </p:xfrm>
        <a:graphic>
          <a:graphicData uri="http://schemas.openxmlformats.org/presentationml/2006/ole">
            <mc:AlternateContent xmlns:mc="http://schemas.openxmlformats.org/markup-compatibility/2006">
              <mc:Choice xmlns:v="urn:schemas-microsoft-com:vml" Requires="v">
                <p:oleObj name="Equation" r:id="rId5" imgW="177800" imgH="215900" progId="Equation.3">
                  <p:embed/>
                </p:oleObj>
              </mc:Choice>
              <mc:Fallback>
                <p:oleObj name="Equation" r:id="rId5" imgW="177800" imgH="215900" progId="Equation.3">
                  <p:embed/>
                  <p:pic>
                    <p:nvPicPr>
                      <p:cNvPr id="22" name="Object 21"/>
                      <p:cNvPicPr/>
                      <p:nvPr/>
                    </p:nvPicPr>
                    <p:blipFill>
                      <a:blip r:embed="rId6"/>
                      <a:stretch>
                        <a:fillRect/>
                      </a:stretch>
                    </p:blipFill>
                    <p:spPr>
                      <a:xfrm>
                        <a:off x="6757468" y="5503515"/>
                        <a:ext cx="481012" cy="582613"/>
                      </a:xfrm>
                      <a:prstGeom prst="rect">
                        <a:avLst/>
                      </a:prstGeom>
                    </p:spPr>
                  </p:pic>
                </p:oleObj>
              </mc:Fallback>
            </mc:AlternateContent>
          </a:graphicData>
        </a:graphic>
      </p:graphicFrame>
      <p:cxnSp>
        <p:nvCxnSpPr>
          <p:cNvPr id="8" name="Straight Connector 7"/>
          <p:cNvCxnSpPr/>
          <p:nvPr/>
        </p:nvCxnSpPr>
        <p:spPr bwMode="auto">
          <a:xfrm>
            <a:off x="3581400" y="4028728"/>
            <a:ext cx="685800" cy="609600"/>
          </a:xfrm>
          <a:prstGeom prst="line">
            <a:avLst/>
          </a:prstGeom>
          <a:noFill/>
          <a:ln w="57150" cap="flat" cmpd="sng" algn="ctr">
            <a:solidFill>
              <a:srgbClr val="61FF55"/>
            </a:solidFill>
            <a:prstDash val="solid"/>
            <a:round/>
            <a:headEnd type="none" w="med" len="med"/>
            <a:tailEnd type="none" w="med" len="med"/>
          </a:ln>
          <a:effectLst/>
        </p:spPr>
      </p:cxnSp>
      <p:cxnSp>
        <p:nvCxnSpPr>
          <p:cNvPr id="26" name="Straight Arrow Connector 25"/>
          <p:cNvCxnSpPr/>
          <p:nvPr/>
        </p:nvCxnSpPr>
        <p:spPr bwMode="auto">
          <a:xfrm>
            <a:off x="2819400" y="4333528"/>
            <a:ext cx="990080" cy="0"/>
          </a:xfrm>
          <a:prstGeom prst="straightConnector1">
            <a:avLst/>
          </a:prstGeom>
          <a:noFill/>
          <a:ln w="9525" cap="flat" cmpd="sng" algn="ctr">
            <a:solidFill>
              <a:srgbClr val="000000"/>
            </a:solidFill>
            <a:prstDash val="solid"/>
            <a:round/>
            <a:headEnd type="none" w="med" len="med"/>
            <a:tailEnd type="arrow"/>
          </a:ln>
          <a:effectLst/>
        </p:spPr>
      </p:cxnSp>
      <p:sp>
        <p:nvSpPr>
          <p:cNvPr id="27" name="TextBox 26"/>
          <p:cNvSpPr txBox="1"/>
          <p:nvPr/>
        </p:nvSpPr>
        <p:spPr>
          <a:xfrm>
            <a:off x="1295400" y="3876328"/>
            <a:ext cx="1524000" cy="830997"/>
          </a:xfrm>
          <a:prstGeom prst="rect">
            <a:avLst/>
          </a:prstGeom>
          <a:noFill/>
        </p:spPr>
        <p:txBody>
          <a:bodyPr wrap="square" rtlCol="0">
            <a:spAutoFit/>
          </a:bodyPr>
          <a:lstStyle/>
          <a:p>
            <a:pPr algn="r"/>
            <a:r>
              <a:rPr lang="en-US" b="0" dirty="0"/>
              <a:t>Positive profits for the new entrant</a:t>
            </a:r>
          </a:p>
        </p:txBody>
      </p:sp>
    </p:spTree>
    <p:extLst>
      <p:ext uri="{BB962C8B-B14F-4D97-AF65-F5344CB8AC3E}">
        <p14:creationId xmlns:p14="http://schemas.microsoft.com/office/powerpoint/2010/main" val="1568255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28600"/>
            <a:ext cx="5943600" cy="644524"/>
          </a:xfrm>
        </p:spPr>
        <p:txBody>
          <a:bodyPr/>
          <a:lstStyle/>
          <a:p>
            <a:r>
              <a:rPr lang="en-US" sz="3000" dirty="0"/>
              <a:t>Entry</a:t>
            </a:r>
          </a:p>
        </p:txBody>
      </p:sp>
      <p:sp>
        <p:nvSpPr>
          <p:cNvPr id="3" name="Content Placeholder 2"/>
          <p:cNvSpPr>
            <a:spLocks noGrp="1"/>
          </p:cNvSpPr>
          <p:nvPr>
            <p:ph idx="1"/>
          </p:nvPr>
        </p:nvSpPr>
        <p:spPr>
          <a:xfrm>
            <a:off x="719138" y="1066800"/>
            <a:ext cx="7815262" cy="4953000"/>
          </a:xfrm>
        </p:spPr>
        <p:txBody>
          <a:bodyPr/>
          <a:lstStyle/>
          <a:p>
            <a:pPr marL="0" indent="0" algn="just">
              <a:buNone/>
            </a:pPr>
            <a:r>
              <a:rPr lang="en-US" sz="2400" b="1" dirty="0"/>
              <a:t>Entry: </a:t>
            </a:r>
            <a:r>
              <a:rPr lang="en-US" sz="2400" dirty="0"/>
              <a:t>entry</a:t>
            </a:r>
            <a:r>
              <a:rPr lang="en-US" sz="2400" b="1" dirty="0"/>
              <a:t> </a:t>
            </a:r>
            <a:r>
              <a:rPr lang="en-US" sz="2400" dirty="0"/>
              <a:t>of a new firm producing a good that is a perfect substitute for the goods already produced in that industry.</a:t>
            </a:r>
          </a:p>
          <a:p>
            <a:pPr marL="0" indent="0" algn="just">
              <a:buNone/>
            </a:pPr>
            <a:endParaRPr lang="en-US" sz="2400" dirty="0"/>
          </a:p>
          <a:p>
            <a:pPr marL="0" indent="0" algn="just">
              <a:buNone/>
            </a:pPr>
            <a:r>
              <a:rPr lang="en-US" sz="2400" b="1" u="sng" dirty="0"/>
              <a:t>Note: </a:t>
            </a:r>
          </a:p>
          <a:p>
            <a:pPr algn="just"/>
            <a:r>
              <a:rPr lang="en-US" sz="2200" dirty="0"/>
              <a:t>The degree of </a:t>
            </a:r>
            <a:r>
              <a:rPr lang="en-US" sz="2200" b="1" dirty="0"/>
              <a:t>substitutability</a:t>
            </a:r>
            <a:r>
              <a:rPr lang="en-US" sz="2200" dirty="0"/>
              <a:t> depends on </a:t>
            </a:r>
            <a:r>
              <a:rPr lang="en-US" sz="2200" b="1" dirty="0"/>
              <a:t>consumers’ preferences. </a:t>
            </a:r>
          </a:p>
          <a:p>
            <a:pPr algn="just"/>
            <a:r>
              <a:rPr lang="en-US" sz="2200" dirty="0"/>
              <a:t>New entry does not necessarily imply the creation of a new firm (e.g. entry from another industry: entry in industry A of a firm belonging to industry B (diversification)). </a:t>
            </a:r>
          </a:p>
          <a:p>
            <a:pPr marL="0" indent="0">
              <a:buNone/>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3</a:t>
            </a:fld>
            <a:endParaRPr lang="it-IT"/>
          </a:p>
        </p:txBody>
      </p:sp>
    </p:spTree>
    <p:extLst>
      <p:ext uri="{BB962C8B-B14F-4D97-AF65-F5344CB8AC3E}">
        <p14:creationId xmlns:p14="http://schemas.microsoft.com/office/powerpoint/2010/main" val="756390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Bain, </a:t>
            </a:r>
            <a:r>
              <a:rPr lang="en-US" dirty="0" err="1"/>
              <a:t>Sylos</a:t>
            </a:r>
            <a:r>
              <a:rPr lang="en-US" dirty="0"/>
              <a:t> </a:t>
            </a:r>
            <a:r>
              <a:rPr lang="en-US" dirty="0" err="1"/>
              <a:t>Labini</a:t>
            </a:r>
            <a:r>
              <a:rPr lang="en-US" dirty="0"/>
              <a:t> &amp; Modigliani with ES</a:t>
            </a:r>
          </a:p>
        </p:txBody>
      </p:sp>
      <p:sp>
        <p:nvSpPr>
          <p:cNvPr id="3" name="Content Placeholder 2"/>
          <p:cNvSpPr>
            <a:spLocks noGrp="1"/>
          </p:cNvSpPr>
          <p:nvPr>
            <p:ph idx="1"/>
          </p:nvPr>
        </p:nvSpPr>
        <p:spPr/>
        <p:txBody>
          <a:bodyPr/>
          <a:lstStyle/>
          <a:p>
            <a:pPr marL="0" indent="0">
              <a:buNone/>
            </a:pPr>
            <a:r>
              <a:rPr lang="en-US" sz="2400" dirty="0"/>
              <a:t>Main critique:</a:t>
            </a:r>
            <a:br>
              <a:rPr lang="en-US" sz="2400" dirty="0"/>
            </a:br>
            <a:endParaRPr lang="en-US" sz="2400" dirty="0"/>
          </a:p>
          <a:p>
            <a:pPr marL="0" indent="0">
              <a:buNone/>
            </a:pPr>
            <a:r>
              <a:rPr lang="en-US" sz="2400" dirty="0"/>
              <a:t>The </a:t>
            </a:r>
            <a:r>
              <a:rPr lang="en-US" sz="2400" b="1" dirty="0" err="1"/>
              <a:t>Sylos-Labini</a:t>
            </a:r>
            <a:r>
              <a:rPr lang="en-US" sz="2400" b="1" dirty="0"/>
              <a:t> </a:t>
            </a:r>
            <a:r>
              <a:rPr lang="en-US" sz="2400" dirty="0"/>
              <a:t>postulate implies </a:t>
            </a:r>
            <a:r>
              <a:rPr lang="en-US" sz="2400" b="1" dirty="0"/>
              <a:t>irrational</a:t>
            </a:r>
            <a:r>
              <a:rPr lang="en-US" sz="2400" dirty="0"/>
              <a:t> conjectures of the potential entrant regarding the leader’s behavior:</a:t>
            </a:r>
          </a:p>
          <a:p>
            <a:pPr marL="0" indent="0">
              <a:buNone/>
            </a:pPr>
            <a:endParaRPr lang="en-US" sz="2400" dirty="0"/>
          </a:p>
          <a:p>
            <a:r>
              <a:rPr lang="en-US" sz="2400" dirty="0"/>
              <a:t>After the entry, the incumbent might not find it convenient anymore to produce the quantity      at the price limit PL.</a:t>
            </a:r>
          </a:p>
          <a:p>
            <a:pPr>
              <a:buFontTx/>
              <a:buChar char="-"/>
            </a:pPr>
            <a:endParaRPr lang="en-US" sz="2400" b="1" dirty="0"/>
          </a:p>
          <a:p>
            <a:r>
              <a:rPr lang="en-US" sz="2400" b="1" dirty="0"/>
              <a:t>Ex-post, </a:t>
            </a:r>
            <a:r>
              <a:rPr lang="en-US" sz="2400" dirty="0"/>
              <a:t>an </a:t>
            </a:r>
            <a:r>
              <a:rPr lang="en-US" sz="2400" b="1" dirty="0"/>
              <a:t>accommodating</a:t>
            </a:r>
            <a:r>
              <a:rPr lang="en-US" sz="2400" dirty="0"/>
              <a:t> strategy by the incumbent  may be the most rational outcome, as a </a:t>
            </a:r>
            <a:r>
              <a:rPr lang="en-US" sz="2400" b="1" dirty="0"/>
              <a:t>price war </a:t>
            </a:r>
            <a:r>
              <a:rPr lang="en-US" sz="2400" dirty="0"/>
              <a:t>would harm both players.</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30</a:t>
            </a:fld>
            <a:endParaRPr lang="it-IT"/>
          </a:p>
        </p:txBody>
      </p:sp>
      <p:graphicFrame>
        <p:nvGraphicFramePr>
          <p:cNvPr id="5" name="Object 4"/>
          <p:cNvGraphicFramePr>
            <a:graphicFrameLocks noChangeAspect="1"/>
          </p:cNvGraphicFramePr>
          <p:nvPr>
            <p:extLst>
              <p:ext uri="{D42A27DB-BD31-4B8C-83A1-F6EECF244321}">
                <p14:modId xmlns:p14="http://schemas.microsoft.com/office/powerpoint/2010/main" val="3290199708"/>
              </p:ext>
            </p:extLst>
          </p:nvPr>
        </p:nvGraphicFramePr>
        <p:xfrm>
          <a:off x="5410200" y="3414712"/>
          <a:ext cx="481012" cy="547688"/>
        </p:xfrm>
        <a:graphic>
          <a:graphicData uri="http://schemas.openxmlformats.org/presentationml/2006/ole">
            <mc:AlternateContent xmlns:mc="http://schemas.openxmlformats.org/markup-compatibility/2006">
              <mc:Choice xmlns:v="urn:schemas-microsoft-com:vml" Requires="v">
                <p:oleObj name="Equation" r:id="rId3" imgW="177800" imgH="203200" progId="Equation.3">
                  <p:embed/>
                </p:oleObj>
              </mc:Choice>
              <mc:Fallback>
                <p:oleObj name="Equation" r:id="rId3" imgW="177800" imgH="203200" progId="Equation.3">
                  <p:embed/>
                  <p:pic>
                    <p:nvPicPr>
                      <p:cNvPr id="5" name="Object 4"/>
                      <p:cNvPicPr/>
                      <p:nvPr/>
                    </p:nvPicPr>
                    <p:blipFill>
                      <a:blip r:embed="rId4"/>
                      <a:stretch>
                        <a:fillRect/>
                      </a:stretch>
                    </p:blipFill>
                    <p:spPr>
                      <a:xfrm>
                        <a:off x="5410200" y="3414712"/>
                        <a:ext cx="481012" cy="547688"/>
                      </a:xfrm>
                      <a:prstGeom prst="rect">
                        <a:avLst/>
                      </a:prstGeom>
                    </p:spPr>
                  </p:pic>
                </p:oleObj>
              </mc:Fallback>
            </mc:AlternateContent>
          </a:graphicData>
        </a:graphic>
      </p:graphicFrame>
    </p:spTree>
    <p:extLst>
      <p:ext uri="{BB962C8B-B14F-4D97-AF65-F5344CB8AC3E}">
        <p14:creationId xmlns:p14="http://schemas.microsoft.com/office/powerpoint/2010/main" val="4055734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Dixit model</a:t>
            </a:r>
          </a:p>
        </p:txBody>
      </p:sp>
      <p:sp>
        <p:nvSpPr>
          <p:cNvPr id="3" name="Content Placeholder 2"/>
          <p:cNvSpPr>
            <a:spLocks noGrp="1"/>
          </p:cNvSpPr>
          <p:nvPr>
            <p:ph idx="1"/>
          </p:nvPr>
        </p:nvSpPr>
        <p:spPr/>
        <p:txBody>
          <a:bodyPr/>
          <a:lstStyle/>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Dixit model (1982): removal of the SL postulate</a:t>
            </a:r>
          </a:p>
          <a:p>
            <a:r>
              <a:rPr lang="en-US" sz="2400" b="1" dirty="0"/>
              <a:t>First step</a:t>
            </a:r>
            <a:r>
              <a:rPr lang="en-US" sz="2400" dirty="0"/>
              <a:t>: the new entrant decides whether to enter the new market or not.</a:t>
            </a:r>
          </a:p>
          <a:p>
            <a:r>
              <a:rPr lang="en-US" sz="2400" b="1" dirty="0"/>
              <a:t>Second step</a:t>
            </a:r>
            <a:r>
              <a:rPr lang="en-US" sz="2400" dirty="0"/>
              <a:t>: the incumbent decides whether to engage in a price war or adopt an accommodating strategy. </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31</a:t>
            </a:fld>
            <a:endParaRPr lang="it-IT"/>
          </a:p>
        </p:txBody>
      </p:sp>
      <p:graphicFrame>
        <p:nvGraphicFramePr>
          <p:cNvPr id="5" name="Diagram 4"/>
          <p:cNvGraphicFramePr/>
          <p:nvPr>
            <p:extLst>
              <p:ext uri="{D42A27DB-BD31-4B8C-83A1-F6EECF244321}">
                <p14:modId xmlns:p14="http://schemas.microsoft.com/office/powerpoint/2010/main" val="2920047121"/>
              </p:ext>
            </p:extLst>
          </p:nvPr>
        </p:nvGraphicFramePr>
        <p:xfrm>
          <a:off x="762000" y="3048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845359648"/>
              </p:ext>
            </p:extLst>
          </p:nvPr>
        </p:nvGraphicFramePr>
        <p:xfrm>
          <a:off x="7381875" y="1219200"/>
          <a:ext cx="1304925" cy="650875"/>
        </p:xfrm>
        <a:graphic>
          <a:graphicData uri="http://schemas.openxmlformats.org/presentationml/2006/ole">
            <mc:AlternateContent xmlns:mc="http://schemas.openxmlformats.org/markup-compatibility/2006">
              <mc:Choice xmlns:v="urn:schemas-microsoft-com:vml" Requires="v">
                <p:oleObj name="Equation" r:id="rId8" imgW="482600" imgH="241300" progId="Equation.3">
                  <p:embed/>
                </p:oleObj>
              </mc:Choice>
              <mc:Fallback>
                <p:oleObj name="Equation" r:id="rId8" imgW="482600" imgH="241300" progId="Equation.3">
                  <p:embed/>
                  <p:pic>
                    <p:nvPicPr>
                      <p:cNvPr id="7" name="Object 6"/>
                      <p:cNvPicPr/>
                      <p:nvPr/>
                    </p:nvPicPr>
                    <p:blipFill>
                      <a:blip r:embed="rId9"/>
                      <a:stretch>
                        <a:fillRect/>
                      </a:stretch>
                    </p:blipFill>
                    <p:spPr>
                      <a:xfrm>
                        <a:off x="7381875" y="1219200"/>
                        <a:ext cx="1304925" cy="650875"/>
                      </a:xfrm>
                      <a:prstGeom prst="rect">
                        <a:avLst/>
                      </a:prstGeom>
                    </p:spPr>
                  </p:pic>
                </p:oleObj>
              </mc:Fallback>
            </mc:AlternateContent>
          </a:graphicData>
        </a:graphic>
      </p:graphicFrame>
      <p:cxnSp>
        <p:nvCxnSpPr>
          <p:cNvPr id="9" name="Straight Arrow Connector 8"/>
          <p:cNvCxnSpPr/>
          <p:nvPr/>
        </p:nvCxnSpPr>
        <p:spPr bwMode="auto">
          <a:xfrm>
            <a:off x="4572000" y="1524000"/>
            <a:ext cx="2590800" cy="0"/>
          </a:xfrm>
          <a:prstGeom prst="straightConnector1">
            <a:avLst/>
          </a:prstGeom>
          <a:noFill/>
          <a:ln w="9525" cap="flat" cmpd="sng" algn="ctr">
            <a:solidFill>
              <a:schemeClr val="tx1"/>
            </a:solidFill>
            <a:prstDash val="solid"/>
            <a:round/>
            <a:headEnd type="none" w="med" len="med"/>
            <a:tailEnd type="arrow"/>
          </a:ln>
          <a:effectLst/>
        </p:spPr>
      </p:cxnSp>
      <p:graphicFrame>
        <p:nvGraphicFramePr>
          <p:cNvPr id="12" name="Object 11"/>
          <p:cNvGraphicFramePr>
            <a:graphicFrameLocks noChangeAspect="1"/>
          </p:cNvGraphicFramePr>
          <p:nvPr>
            <p:extLst>
              <p:ext uri="{D42A27DB-BD31-4B8C-83A1-F6EECF244321}">
                <p14:modId xmlns:p14="http://schemas.microsoft.com/office/powerpoint/2010/main" val="2830325712"/>
              </p:ext>
            </p:extLst>
          </p:nvPr>
        </p:nvGraphicFramePr>
        <p:xfrm>
          <a:off x="7327900" y="1863725"/>
          <a:ext cx="1511300" cy="650875"/>
        </p:xfrm>
        <a:graphic>
          <a:graphicData uri="http://schemas.openxmlformats.org/presentationml/2006/ole">
            <mc:AlternateContent xmlns:mc="http://schemas.openxmlformats.org/markup-compatibility/2006">
              <mc:Choice xmlns:v="urn:schemas-microsoft-com:vml" Requires="v">
                <p:oleObj name="Equation" r:id="rId10" imgW="558800" imgH="241300" progId="Equation.3">
                  <p:embed/>
                </p:oleObj>
              </mc:Choice>
              <mc:Fallback>
                <p:oleObj name="Equation" r:id="rId10" imgW="558800" imgH="241300" progId="Equation.3">
                  <p:embed/>
                  <p:pic>
                    <p:nvPicPr>
                      <p:cNvPr id="12" name="Object 11"/>
                      <p:cNvPicPr/>
                      <p:nvPr/>
                    </p:nvPicPr>
                    <p:blipFill>
                      <a:blip r:embed="rId11"/>
                      <a:stretch>
                        <a:fillRect/>
                      </a:stretch>
                    </p:blipFill>
                    <p:spPr>
                      <a:xfrm>
                        <a:off x="7327900" y="1863725"/>
                        <a:ext cx="1511300" cy="650875"/>
                      </a:xfrm>
                      <a:prstGeom prst="rect">
                        <a:avLst/>
                      </a:prstGeom>
                    </p:spPr>
                  </p:pic>
                </p:oleObj>
              </mc:Fallback>
            </mc:AlternateContent>
          </a:graphicData>
        </a:graphic>
      </p:graphicFrame>
      <p:cxnSp>
        <p:nvCxnSpPr>
          <p:cNvPr id="13" name="Straight Arrow Connector 12"/>
          <p:cNvCxnSpPr/>
          <p:nvPr/>
        </p:nvCxnSpPr>
        <p:spPr bwMode="auto">
          <a:xfrm>
            <a:off x="6858000" y="2209800"/>
            <a:ext cx="304800" cy="0"/>
          </a:xfrm>
          <a:prstGeom prst="straightConnector1">
            <a:avLst/>
          </a:prstGeom>
          <a:noFill/>
          <a:ln w="9525" cap="flat" cmpd="sng" algn="ctr">
            <a:solidFill>
              <a:schemeClr val="tx1"/>
            </a:solidFill>
            <a:prstDash val="solid"/>
            <a:round/>
            <a:headEnd type="none" w="med" len="med"/>
            <a:tailEnd type="arrow"/>
          </a:ln>
          <a:effectLst/>
        </p:spPr>
      </p:cxnSp>
      <p:graphicFrame>
        <p:nvGraphicFramePr>
          <p:cNvPr id="22" name="Object 21"/>
          <p:cNvGraphicFramePr>
            <a:graphicFrameLocks noChangeAspect="1"/>
          </p:cNvGraphicFramePr>
          <p:nvPr>
            <p:extLst>
              <p:ext uri="{D42A27DB-BD31-4B8C-83A1-F6EECF244321}">
                <p14:modId xmlns:p14="http://schemas.microsoft.com/office/powerpoint/2010/main" val="3963968810"/>
              </p:ext>
            </p:extLst>
          </p:nvPr>
        </p:nvGraphicFramePr>
        <p:xfrm>
          <a:off x="7277100" y="2701925"/>
          <a:ext cx="1614488" cy="650875"/>
        </p:xfrm>
        <a:graphic>
          <a:graphicData uri="http://schemas.openxmlformats.org/presentationml/2006/ole">
            <mc:AlternateContent xmlns:mc="http://schemas.openxmlformats.org/markup-compatibility/2006">
              <mc:Choice xmlns:v="urn:schemas-microsoft-com:vml" Requires="v">
                <p:oleObj name="Equation" r:id="rId12" imgW="596900" imgH="241300" progId="Equation.3">
                  <p:embed/>
                </p:oleObj>
              </mc:Choice>
              <mc:Fallback>
                <p:oleObj name="Equation" r:id="rId12" imgW="596900" imgH="241300" progId="Equation.3">
                  <p:embed/>
                  <p:pic>
                    <p:nvPicPr>
                      <p:cNvPr id="22" name="Object 21"/>
                      <p:cNvPicPr/>
                      <p:nvPr/>
                    </p:nvPicPr>
                    <p:blipFill>
                      <a:blip r:embed="rId13"/>
                      <a:stretch>
                        <a:fillRect/>
                      </a:stretch>
                    </p:blipFill>
                    <p:spPr>
                      <a:xfrm>
                        <a:off x="7277100" y="2701925"/>
                        <a:ext cx="1614488" cy="650875"/>
                      </a:xfrm>
                      <a:prstGeom prst="rect">
                        <a:avLst/>
                      </a:prstGeom>
                    </p:spPr>
                  </p:pic>
                </p:oleObj>
              </mc:Fallback>
            </mc:AlternateContent>
          </a:graphicData>
        </a:graphic>
      </p:graphicFrame>
      <p:cxnSp>
        <p:nvCxnSpPr>
          <p:cNvPr id="25" name="Straight Arrow Connector 24"/>
          <p:cNvCxnSpPr/>
          <p:nvPr/>
        </p:nvCxnSpPr>
        <p:spPr bwMode="auto">
          <a:xfrm>
            <a:off x="6858000" y="3048000"/>
            <a:ext cx="304800" cy="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517901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Dixit model</a:t>
            </a:r>
          </a:p>
        </p:txBody>
      </p:sp>
      <p:sp>
        <p:nvSpPr>
          <p:cNvPr id="3" name="Content Placeholder 2"/>
          <p:cNvSpPr>
            <a:spLocks noGrp="1"/>
          </p:cNvSpPr>
          <p:nvPr>
            <p:ph idx="1"/>
          </p:nvPr>
        </p:nvSpPr>
        <p:spPr/>
        <p:txBody>
          <a:bodyPr/>
          <a:lstStyle/>
          <a:p>
            <a:r>
              <a:rPr lang="en-US" sz="2400" dirty="0"/>
              <a:t>If the potential entrant does not enter, the incumbent will make monopolistic profits .</a:t>
            </a:r>
          </a:p>
          <a:p>
            <a:r>
              <a:rPr lang="en-US" sz="2400" dirty="0"/>
              <a:t>If the potential entrant decides to enter:</a:t>
            </a:r>
          </a:p>
          <a:p>
            <a:pPr lvl="1"/>
            <a:r>
              <a:rPr lang="en-US" sz="2400" b="1" dirty="0"/>
              <a:t>Price war </a:t>
            </a:r>
            <a:r>
              <a:rPr lang="en-US" sz="2400" dirty="0"/>
              <a:t>with low profits for both players equal to       </a:t>
            </a:r>
          </a:p>
          <a:p>
            <a:pPr lvl="1"/>
            <a:r>
              <a:rPr lang="en-US" sz="2400" b="1" dirty="0"/>
              <a:t>Acquiescence</a:t>
            </a:r>
            <a:r>
              <a:rPr lang="en-US" sz="2400" dirty="0"/>
              <a:t> </a:t>
            </a:r>
            <a:r>
              <a:rPr lang="en-US" sz="2400" dirty="0">
                <a:sym typeface="Wingdings"/>
              </a:rPr>
              <a:t> </a:t>
            </a:r>
            <a:r>
              <a:rPr lang="en-US" sz="2400" dirty="0" err="1">
                <a:sym typeface="Wingdings"/>
              </a:rPr>
              <a:t>Cournot</a:t>
            </a:r>
            <a:r>
              <a:rPr lang="en-US" sz="2400" dirty="0">
                <a:sym typeface="Wingdings"/>
              </a:rPr>
              <a:t> duopoly profits equal to       </a:t>
            </a: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32</a:t>
            </a:fld>
            <a:endParaRPr lang="it-IT"/>
          </a:p>
        </p:txBody>
      </p:sp>
      <p:graphicFrame>
        <p:nvGraphicFramePr>
          <p:cNvPr id="5" name="Object 4"/>
          <p:cNvGraphicFramePr>
            <a:graphicFrameLocks noChangeAspect="1"/>
          </p:cNvGraphicFramePr>
          <p:nvPr>
            <p:extLst>
              <p:ext uri="{D42A27DB-BD31-4B8C-83A1-F6EECF244321}">
                <p14:modId xmlns:p14="http://schemas.microsoft.com/office/powerpoint/2010/main" val="1853594087"/>
              </p:ext>
            </p:extLst>
          </p:nvPr>
        </p:nvGraphicFramePr>
        <p:xfrm>
          <a:off x="8262938" y="2193925"/>
          <a:ext cx="652462" cy="549275"/>
        </p:xfrm>
        <a:graphic>
          <a:graphicData uri="http://schemas.openxmlformats.org/presentationml/2006/ole">
            <mc:AlternateContent xmlns:mc="http://schemas.openxmlformats.org/markup-compatibility/2006">
              <mc:Choice xmlns:v="urn:schemas-microsoft-com:vml" Requires="v">
                <p:oleObj name="Equation" r:id="rId3" imgW="241300" imgH="203200" progId="Equation.3">
                  <p:embed/>
                </p:oleObj>
              </mc:Choice>
              <mc:Fallback>
                <p:oleObj name="Equation" r:id="rId3" imgW="241300" imgH="203200" progId="Equation.3">
                  <p:embed/>
                  <p:pic>
                    <p:nvPicPr>
                      <p:cNvPr id="5" name="Object 4"/>
                      <p:cNvPicPr/>
                      <p:nvPr/>
                    </p:nvPicPr>
                    <p:blipFill>
                      <a:blip r:embed="rId4"/>
                      <a:stretch>
                        <a:fillRect/>
                      </a:stretch>
                    </p:blipFill>
                    <p:spPr>
                      <a:xfrm>
                        <a:off x="8262938" y="2193925"/>
                        <a:ext cx="652462" cy="5492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98753932"/>
              </p:ext>
            </p:extLst>
          </p:nvPr>
        </p:nvGraphicFramePr>
        <p:xfrm>
          <a:off x="8305800" y="2601912"/>
          <a:ext cx="584200" cy="549275"/>
        </p:xfrm>
        <a:graphic>
          <a:graphicData uri="http://schemas.openxmlformats.org/presentationml/2006/ole">
            <mc:AlternateContent xmlns:mc="http://schemas.openxmlformats.org/markup-compatibility/2006">
              <mc:Choice xmlns:v="urn:schemas-microsoft-com:vml" Requires="v">
                <p:oleObj name="Equation" r:id="rId5" imgW="215900" imgH="203200" progId="Equation.3">
                  <p:embed/>
                </p:oleObj>
              </mc:Choice>
              <mc:Fallback>
                <p:oleObj name="Equation" r:id="rId5" imgW="215900" imgH="203200" progId="Equation.3">
                  <p:embed/>
                  <p:pic>
                    <p:nvPicPr>
                      <p:cNvPr id="6" name="Object 5"/>
                      <p:cNvPicPr/>
                      <p:nvPr/>
                    </p:nvPicPr>
                    <p:blipFill>
                      <a:blip r:embed="rId6"/>
                      <a:stretch>
                        <a:fillRect/>
                      </a:stretch>
                    </p:blipFill>
                    <p:spPr>
                      <a:xfrm>
                        <a:off x="8305800" y="2601912"/>
                        <a:ext cx="584200" cy="549275"/>
                      </a:xfrm>
                      <a:prstGeom prst="rect">
                        <a:avLst/>
                      </a:prstGeom>
                    </p:spPr>
                  </p:pic>
                </p:oleObj>
              </mc:Fallback>
            </mc:AlternateContent>
          </a:graphicData>
        </a:graphic>
      </p:graphicFrame>
    </p:spTree>
    <p:extLst>
      <p:ext uri="{BB962C8B-B14F-4D97-AF65-F5344CB8AC3E}">
        <p14:creationId xmlns:p14="http://schemas.microsoft.com/office/powerpoint/2010/main" val="2545347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Dixit model</a:t>
            </a:r>
          </a:p>
        </p:txBody>
      </p:sp>
      <p:sp>
        <p:nvSpPr>
          <p:cNvPr id="3" name="Content Placeholder 2"/>
          <p:cNvSpPr>
            <a:spLocks noGrp="1"/>
          </p:cNvSpPr>
          <p:nvPr>
            <p:ph idx="1"/>
          </p:nvPr>
        </p:nvSpPr>
        <p:spPr/>
        <p:txBody>
          <a:bodyPr/>
          <a:lstStyle/>
          <a:p>
            <a:pPr marL="457200" indent="-457200">
              <a:buFont typeface="+mj-lt"/>
              <a:buAutoNum type="arabicPeriod"/>
            </a:pPr>
            <a:r>
              <a:rPr lang="en-US" sz="2400" dirty="0">
                <a:sym typeface="Wingdings"/>
              </a:rPr>
              <a:t>As long as       is greater than      , the incumbent </a:t>
            </a:r>
            <a:r>
              <a:rPr lang="en-US" sz="2400" b="1" dirty="0">
                <a:sym typeface="Wingdings"/>
              </a:rPr>
              <a:t>will choose an accommodating strategy </a:t>
            </a:r>
            <a:r>
              <a:rPr lang="en-US" sz="2400" dirty="0">
                <a:sym typeface="Wingdings"/>
              </a:rPr>
              <a:t>in the event of new entry, and </a:t>
            </a:r>
            <a:r>
              <a:rPr lang="en-US" sz="2400" b="1" dirty="0">
                <a:sym typeface="Wingdings"/>
              </a:rPr>
              <a:t>the new entrant knows it</a:t>
            </a:r>
            <a:r>
              <a:rPr lang="en-US" sz="2400" dirty="0">
                <a:sym typeface="Wingdings"/>
              </a:rPr>
              <a:t>.</a:t>
            </a:r>
            <a:br>
              <a:rPr lang="en-US" sz="2400" b="1" dirty="0">
                <a:sym typeface="Wingdings"/>
              </a:rPr>
            </a:br>
            <a:endParaRPr lang="en-US" sz="2400" b="1" dirty="0">
              <a:sym typeface="Wingdings"/>
            </a:endParaRPr>
          </a:p>
          <a:p>
            <a:pPr marL="457200" indent="-457200">
              <a:buFont typeface="+mj-lt"/>
              <a:buAutoNum type="arabicPeriod"/>
            </a:pPr>
            <a:r>
              <a:rPr lang="en-US" sz="2400" dirty="0">
                <a:sym typeface="Wingdings"/>
              </a:rPr>
              <a:t>Since the new entrant is aware of point 1 and it acts first, it just selects the best alternative between </a:t>
            </a:r>
            <a:r>
              <a:rPr lang="en-US" sz="2400" b="1" dirty="0">
                <a:sym typeface="Wingdings"/>
              </a:rPr>
              <a:t>no entry </a:t>
            </a:r>
            <a:r>
              <a:rPr lang="en-US" sz="2400" dirty="0">
                <a:sym typeface="Wingdings"/>
              </a:rPr>
              <a:t>and </a:t>
            </a:r>
            <a:r>
              <a:rPr lang="en-US" sz="2400" b="1" dirty="0">
                <a:sym typeface="Wingdings"/>
              </a:rPr>
              <a:t>entry </a:t>
            </a:r>
            <a:r>
              <a:rPr lang="en-US" sz="2400" b="1" dirty="0">
                <a:sym typeface="Wingdings" panose="05000000000000000000" pitchFamily="2" charset="2"/>
              </a:rPr>
              <a:t></a:t>
            </a:r>
            <a:r>
              <a:rPr lang="en-US" sz="2400" b="1" dirty="0">
                <a:sym typeface="Wingdings"/>
              </a:rPr>
              <a:t> accommodating strategy</a:t>
            </a:r>
            <a:r>
              <a:rPr lang="en-US" sz="2400" dirty="0">
                <a:sym typeface="Wingdings"/>
              </a:rPr>
              <a:t>.</a:t>
            </a:r>
            <a:br>
              <a:rPr lang="en-US" sz="2400" b="1" dirty="0">
                <a:sym typeface="Wingdings"/>
              </a:rPr>
            </a:br>
            <a:endParaRPr lang="en-US" sz="2400" dirty="0">
              <a:sym typeface="Wingdings"/>
            </a:endParaRPr>
          </a:p>
          <a:p>
            <a:pPr marL="457200" indent="-457200">
              <a:buFont typeface="+mj-lt"/>
              <a:buAutoNum type="arabicPeriod"/>
            </a:pPr>
            <a:r>
              <a:rPr lang="en-US" sz="2400" b="1" dirty="0">
                <a:sym typeface="Wingdings"/>
              </a:rPr>
              <a:t>No entry </a:t>
            </a:r>
            <a:r>
              <a:rPr lang="en-US" sz="2400" dirty="0">
                <a:sym typeface="Wingdings"/>
              </a:rPr>
              <a:t>is preferable to </a:t>
            </a:r>
            <a:r>
              <a:rPr lang="en-US" sz="2400" b="1" dirty="0">
                <a:sym typeface="Wingdings"/>
              </a:rPr>
              <a:t>entry </a:t>
            </a:r>
            <a:r>
              <a:rPr lang="en-US" sz="2400" b="1" dirty="0">
                <a:sym typeface="Wingdings" panose="05000000000000000000" pitchFamily="2" charset="2"/>
              </a:rPr>
              <a:t> </a:t>
            </a:r>
            <a:r>
              <a:rPr lang="en-US" sz="2400" b="1" dirty="0">
                <a:sym typeface="Wingdings"/>
              </a:rPr>
              <a:t>accommodating strategy</a:t>
            </a:r>
            <a:r>
              <a:rPr lang="en-US" sz="2400" dirty="0">
                <a:sym typeface="Wingdings"/>
              </a:rPr>
              <a:t> if and only if the payoffs associated with the former are. Thus, in this version of the model</a:t>
            </a:r>
            <a:r>
              <a:rPr lang="en-US" sz="2400" b="1" dirty="0">
                <a:sym typeface="Wingdings"/>
              </a:rPr>
              <a:t>, if 0 is greater than       </a:t>
            </a:r>
            <a:r>
              <a:rPr lang="en-US" sz="2400" dirty="0">
                <a:sym typeface="Wingdings"/>
              </a:rPr>
              <a:t>(i.e. </a:t>
            </a:r>
            <a:r>
              <a:rPr lang="en-US" sz="2400" dirty="0" err="1">
                <a:sym typeface="Wingdings"/>
              </a:rPr>
              <a:t>Cournot</a:t>
            </a:r>
            <a:r>
              <a:rPr lang="en-US" sz="2400" dirty="0">
                <a:sym typeface="Wingdings"/>
              </a:rPr>
              <a:t> profits are negative)</a:t>
            </a:r>
            <a:r>
              <a:rPr lang="en-US" sz="2400" b="1" dirty="0">
                <a:sym typeface="Wingdings"/>
              </a:rPr>
              <a:t>.</a:t>
            </a:r>
            <a:endParaRPr lang="en-US" sz="2400" dirty="0">
              <a:sym typeface="Wingdings"/>
            </a:endParaRPr>
          </a:p>
          <a:p>
            <a:pPr marL="457200" lvl="1" indent="0">
              <a:buNone/>
            </a:pPr>
            <a:endParaRPr lang="en-US" sz="2400" dirty="0">
              <a:sym typeface="Wingdings"/>
            </a:endParaRP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33</a:t>
            </a:fld>
            <a:endParaRPr lang="it-IT"/>
          </a:p>
        </p:txBody>
      </p:sp>
      <p:graphicFrame>
        <p:nvGraphicFramePr>
          <p:cNvPr id="9" name="Object 5"/>
          <p:cNvGraphicFramePr>
            <a:graphicFrameLocks noChangeAspect="1"/>
          </p:cNvGraphicFramePr>
          <p:nvPr>
            <p:extLst>
              <p:ext uri="{D42A27DB-BD31-4B8C-83A1-F6EECF244321}">
                <p14:modId xmlns:p14="http://schemas.microsoft.com/office/powerpoint/2010/main" val="3779209455"/>
              </p:ext>
            </p:extLst>
          </p:nvPr>
        </p:nvGraphicFramePr>
        <p:xfrm>
          <a:off x="2616200" y="898525"/>
          <a:ext cx="584200" cy="549275"/>
        </p:xfrm>
        <a:graphic>
          <a:graphicData uri="http://schemas.openxmlformats.org/presentationml/2006/ole">
            <mc:AlternateContent xmlns:mc="http://schemas.openxmlformats.org/markup-compatibility/2006">
              <mc:Choice xmlns:v="urn:schemas-microsoft-com:vml" Requires="v">
                <p:oleObj name="Equation" r:id="rId3" imgW="215900" imgH="203200" progId="Equation.3">
                  <p:embed/>
                </p:oleObj>
              </mc:Choice>
              <mc:Fallback>
                <p:oleObj name="Equation" r:id="rId3" imgW="215900" imgH="203200" progId="Equation.3">
                  <p:embed/>
                  <p:pic>
                    <p:nvPicPr>
                      <p:cNvPr id="9" name="Object 5"/>
                      <p:cNvPicPr/>
                      <p:nvPr/>
                    </p:nvPicPr>
                    <p:blipFill>
                      <a:blip r:embed="rId4"/>
                      <a:stretch>
                        <a:fillRect/>
                      </a:stretch>
                    </p:blipFill>
                    <p:spPr>
                      <a:xfrm>
                        <a:off x="2616200" y="898525"/>
                        <a:ext cx="584200" cy="549275"/>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251311130"/>
              </p:ext>
            </p:extLst>
          </p:nvPr>
        </p:nvGraphicFramePr>
        <p:xfrm>
          <a:off x="2971800" y="5165725"/>
          <a:ext cx="584200" cy="549275"/>
        </p:xfrm>
        <a:graphic>
          <a:graphicData uri="http://schemas.openxmlformats.org/presentationml/2006/ole">
            <mc:AlternateContent xmlns:mc="http://schemas.openxmlformats.org/markup-compatibility/2006">
              <mc:Choice xmlns:v="urn:schemas-microsoft-com:vml" Requires="v">
                <p:oleObj name="Equation" r:id="rId3" imgW="215900" imgH="203200" progId="Equation.3">
                  <p:embed/>
                </p:oleObj>
              </mc:Choice>
              <mc:Fallback>
                <p:oleObj name="Equation" r:id="rId3" imgW="215900" imgH="203200" progId="Equation.3">
                  <p:embed/>
                  <p:pic>
                    <p:nvPicPr>
                      <p:cNvPr id="10" name="Object 5"/>
                      <p:cNvPicPr/>
                      <p:nvPr/>
                    </p:nvPicPr>
                    <p:blipFill>
                      <a:blip r:embed="rId4"/>
                      <a:stretch>
                        <a:fillRect/>
                      </a:stretch>
                    </p:blipFill>
                    <p:spPr>
                      <a:xfrm>
                        <a:off x="2971800" y="5165725"/>
                        <a:ext cx="584200" cy="549275"/>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631899647"/>
              </p:ext>
            </p:extLst>
          </p:nvPr>
        </p:nvGraphicFramePr>
        <p:xfrm>
          <a:off x="5214938" y="898525"/>
          <a:ext cx="652462" cy="549275"/>
        </p:xfrm>
        <a:graphic>
          <a:graphicData uri="http://schemas.openxmlformats.org/presentationml/2006/ole">
            <mc:AlternateContent xmlns:mc="http://schemas.openxmlformats.org/markup-compatibility/2006">
              <mc:Choice xmlns:v="urn:schemas-microsoft-com:vml" Requires="v">
                <p:oleObj name="Equation" r:id="rId5" imgW="241300" imgH="203200" progId="Equation.3">
                  <p:embed/>
                </p:oleObj>
              </mc:Choice>
              <mc:Fallback>
                <p:oleObj name="Equation" r:id="rId5" imgW="241300" imgH="203200" progId="Equation.3">
                  <p:embed/>
                  <p:pic>
                    <p:nvPicPr>
                      <p:cNvPr id="11" name="Object 4"/>
                      <p:cNvPicPr/>
                      <p:nvPr/>
                    </p:nvPicPr>
                    <p:blipFill>
                      <a:blip r:embed="rId6"/>
                      <a:stretch>
                        <a:fillRect/>
                      </a:stretch>
                    </p:blipFill>
                    <p:spPr>
                      <a:xfrm>
                        <a:off x="5214938" y="898525"/>
                        <a:ext cx="652462" cy="549275"/>
                      </a:xfrm>
                      <a:prstGeom prst="rect">
                        <a:avLst/>
                      </a:prstGeom>
                    </p:spPr>
                  </p:pic>
                </p:oleObj>
              </mc:Fallback>
            </mc:AlternateContent>
          </a:graphicData>
        </a:graphic>
      </p:graphicFrame>
    </p:spTree>
    <p:extLst>
      <p:ext uri="{BB962C8B-B14F-4D97-AF65-F5344CB8AC3E}">
        <p14:creationId xmlns:p14="http://schemas.microsoft.com/office/powerpoint/2010/main" val="1786827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Dixit model</a:t>
            </a:r>
          </a:p>
        </p:txBody>
      </p:sp>
      <p:sp>
        <p:nvSpPr>
          <p:cNvPr id="3" name="Content Placeholder 2"/>
          <p:cNvSpPr>
            <a:spLocks noGrp="1"/>
          </p:cNvSpPr>
          <p:nvPr>
            <p:ph idx="1"/>
          </p:nvPr>
        </p:nvSpPr>
        <p:spPr/>
        <p:txBody>
          <a:bodyPr/>
          <a:lstStyle/>
          <a:p>
            <a:r>
              <a:rPr lang="en-US" sz="2400" dirty="0">
                <a:sym typeface="Wingdings"/>
              </a:rPr>
              <a:t>The </a:t>
            </a:r>
            <a:r>
              <a:rPr lang="en-US" sz="2400" b="1" dirty="0">
                <a:sym typeface="Wingdings"/>
              </a:rPr>
              <a:t>threat</a:t>
            </a:r>
            <a:r>
              <a:rPr lang="en-US" sz="2400" dirty="0">
                <a:sym typeface="Wingdings"/>
              </a:rPr>
              <a:t> to engage in a price war is </a:t>
            </a:r>
            <a:r>
              <a:rPr lang="en-US" sz="2400" b="1" dirty="0">
                <a:sym typeface="Wingdings"/>
              </a:rPr>
              <a:t>not credible</a:t>
            </a:r>
            <a:r>
              <a:rPr lang="en-US" sz="2400" dirty="0">
                <a:sym typeface="Wingdings"/>
              </a:rPr>
              <a:t>.</a:t>
            </a:r>
            <a:endParaRPr lang="en-US" sz="2400" b="1" dirty="0">
              <a:sym typeface="Wingdings"/>
            </a:endParaRPr>
          </a:p>
          <a:p>
            <a:r>
              <a:rPr lang="en-US" sz="2400" dirty="0">
                <a:sym typeface="Wingdings"/>
              </a:rPr>
              <a:t>The </a:t>
            </a:r>
            <a:r>
              <a:rPr lang="en-US" sz="2400" b="1" dirty="0">
                <a:sym typeface="Wingdings"/>
              </a:rPr>
              <a:t>monopolist</a:t>
            </a:r>
            <a:r>
              <a:rPr lang="en-US" sz="2400" dirty="0">
                <a:sym typeface="Wingdings"/>
              </a:rPr>
              <a:t> does </a:t>
            </a:r>
            <a:r>
              <a:rPr lang="en-US" sz="2400" b="1" dirty="0">
                <a:sym typeface="Wingdings"/>
              </a:rPr>
              <a:t>not</a:t>
            </a:r>
            <a:r>
              <a:rPr lang="en-US" sz="2400" dirty="0">
                <a:sym typeface="Wingdings"/>
              </a:rPr>
              <a:t> have a rational </a:t>
            </a:r>
            <a:r>
              <a:rPr lang="en-US" sz="2400" b="1" dirty="0">
                <a:sym typeface="Wingdings"/>
              </a:rPr>
              <a:t>interest</a:t>
            </a:r>
            <a:r>
              <a:rPr lang="en-US" sz="2400" dirty="0">
                <a:sym typeface="Wingdings"/>
              </a:rPr>
              <a:t> to implement the </a:t>
            </a:r>
            <a:r>
              <a:rPr lang="en-US" sz="2400" b="1" dirty="0">
                <a:sym typeface="Wingdings"/>
              </a:rPr>
              <a:t>threat</a:t>
            </a:r>
            <a:r>
              <a:rPr lang="en-US" sz="2400" dirty="0">
                <a:sym typeface="Wingdings"/>
              </a:rPr>
              <a:t>.</a:t>
            </a:r>
            <a:endParaRPr lang="en-US" sz="2400" b="1" dirty="0">
              <a:sym typeface="Wingdings"/>
            </a:endParaRPr>
          </a:p>
          <a:p>
            <a:r>
              <a:rPr lang="en-US" sz="2400" dirty="0">
                <a:sym typeface="Wingdings"/>
              </a:rPr>
              <a:t>The </a:t>
            </a:r>
            <a:r>
              <a:rPr lang="en-US" sz="2400" b="1" dirty="0">
                <a:sym typeface="Wingdings"/>
              </a:rPr>
              <a:t>incumbent</a:t>
            </a:r>
            <a:r>
              <a:rPr lang="en-US" sz="2400" dirty="0">
                <a:sym typeface="Wingdings"/>
              </a:rPr>
              <a:t> will produce the quantity maximizing the </a:t>
            </a:r>
            <a:r>
              <a:rPr lang="en-US" sz="2400" b="1" dirty="0">
                <a:sym typeface="Wingdings"/>
              </a:rPr>
              <a:t>monopoly</a:t>
            </a:r>
            <a:r>
              <a:rPr lang="en-US" sz="2400" dirty="0">
                <a:sym typeface="Wingdings"/>
              </a:rPr>
              <a:t> profits         rather than the one corresponding to the </a:t>
            </a:r>
            <a:r>
              <a:rPr lang="en-US" sz="2400" b="1" dirty="0">
                <a:sym typeface="Wingdings"/>
              </a:rPr>
              <a:t>price limit</a:t>
            </a:r>
            <a:r>
              <a:rPr lang="en-US" sz="2400" dirty="0">
                <a:sym typeface="Wingdings"/>
              </a:rPr>
              <a:t>.</a:t>
            </a:r>
            <a:endParaRPr lang="en-US" sz="2400" b="1" dirty="0">
              <a:sym typeface="Wingdings"/>
            </a:endParaRPr>
          </a:p>
          <a:p>
            <a:r>
              <a:rPr lang="en-US" sz="2400" b="1" dirty="0">
                <a:sym typeface="Wingdings"/>
              </a:rPr>
              <a:t>Entry</a:t>
            </a:r>
            <a:r>
              <a:rPr lang="en-US" sz="2400" dirty="0">
                <a:sym typeface="Wingdings"/>
              </a:rPr>
              <a:t> is </a:t>
            </a:r>
            <a:r>
              <a:rPr lang="en-US" sz="2400" b="1" dirty="0">
                <a:sym typeface="Wingdings"/>
              </a:rPr>
              <a:t>prevented</a:t>
            </a:r>
            <a:r>
              <a:rPr lang="en-US" sz="2400" dirty="0">
                <a:sym typeface="Wingdings"/>
              </a:rPr>
              <a:t> if and only if                , which is unlikely.</a:t>
            </a:r>
          </a:p>
          <a:p>
            <a:pPr marL="0" indent="0">
              <a:buNone/>
            </a:pPr>
            <a:endParaRPr lang="en-US" sz="2400" dirty="0">
              <a:sym typeface="Wingdings"/>
            </a:endParaRPr>
          </a:p>
          <a:p>
            <a:pPr marL="0" indent="0">
              <a:buNone/>
            </a:pPr>
            <a:r>
              <a:rPr lang="en-US" sz="2400" dirty="0">
                <a:sym typeface="Wingdings"/>
              </a:rPr>
              <a:t>Can the incumbent </a:t>
            </a:r>
            <a:r>
              <a:rPr lang="en-US" sz="2400" b="1" dirty="0">
                <a:sym typeface="Wingdings"/>
              </a:rPr>
              <a:t>alter the payoffs</a:t>
            </a:r>
            <a:r>
              <a:rPr lang="en-US" sz="2400" dirty="0">
                <a:sym typeface="Wingdings"/>
              </a:rPr>
              <a:t> in such a way as to </a:t>
            </a:r>
            <a:r>
              <a:rPr lang="en-US" sz="2400" b="1" dirty="0">
                <a:sym typeface="Wingdings"/>
              </a:rPr>
              <a:t>make its threat credible?</a:t>
            </a:r>
            <a:endParaRPr lang="en-US" sz="2400" dirty="0">
              <a:sym typeface="Wingdings"/>
            </a:endParaRPr>
          </a:p>
          <a:p>
            <a:pPr marL="457200" lvl="1" indent="0">
              <a:buNone/>
            </a:pPr>
            <a:endParaRPr lang="en-US" sz="2400" dirty="0">
              <a:sym typeface="Wingdings"/>
            </a:endParaRP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34</a:t>
            </a:fld>
            <a:endParaRPr lang="it-IT"/>
          </a:p>
        </p:txBody>
      </p:sp>
      <p:graphicFrame>
        <p:nvGraphicFramePr>
          <p:cNvPr id="7" name="Object 6"/>
          <p:cNvGraphicFramePr>
            <a:graphicFrameLocks noChangeAspect="1"/>
          </p:cNvGraphicFramePr>
          <p:nvPr>
            <p:extLst>
              <p:ext uri="{D42A27DB-BD31-4B8C-83A1-F6EECF244321}">
                <p14:modId xmlns:p14="http://schemas.microsoft.com/office/powerpoint/2010/main" val="4200033387"/>
              </p:ext>
            </p:extLst>
          </p:nvPr>
        </p:nvGraphicFramePr>
        <p:xfrm>
          <a:off x="5461000" y="3352800"/>
          <a:ext cx="1201738" cy="549275"/>
        </p:xfrm>
        <a:graphic>
          <a:graphicData uri="http://schemas.openxmlformats.org/presentationml/2006/ole">
            <mc:AlternateContent xmlns:mc="http://schemas.openxmlformats.org/markup-compatibility/2006">
              <mc:Choice xmlns:v="urn:schemas-microsoft-com:vml" Requires="v">
                <p:oleObj name="Equation" r:id="rId3" imgW="444500" imgH="203200" progId="Equation.3">
                  <p:embed/>
                </p:oleObj>
              </mc:Choice>
              <mc:Fallback>
                <p:oleObj name="Equation" r:id="rId3" imgW="444500" imgH="203200" progId="Equation.3">
                  <p:embed/>
                  <p:pic>
                    <p:nvPicPr>
                      <p:cNvPr id="7" name="Object 6"/>
                      <p:cNvPicPr/>
                      <p:nvPr/>
                    </p:nvPicPr>
                    <p:blipFill>
                      <a:blip r:embed="rId4"/>
                      <a:stretch>
                        <a:fillRect/>
                      </a:stretch>
                    </p:blipFill>
                    <p:spPr>
                      <a:xfrm>
                        <a:off x="5461000" y="3352800"/>
                        <a:ext cx="1201738" cy="54927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74564230"/>
              </p:ext>
            </p:extLst>
          </p:nvPr>
        </p:nvGraphicFramePr>
        <p:xfrm>
          <a:off x="3505200" y="2574925"/>
          <a:ext cx="652462" cy="549275"/>
        </p:xfrm>
        <a:graphic>
          <a:graphicData uri="http://schemas.openxmlformats.org/presentationml/2006/ole">
            <mc:AlternateContent xmlns:mc="http://schemas.openxmlformats.org/markup-compatibility/2006">
              <mc:Choice xmlns:v="urn:schemas-microsoft-com:vml" Requires="v">
                <p:oleObj name="Equation" r:id="rId5" imgW="241300" imgH="203200" progId="Equation.3">
                  <p:embed/>
                </p:oleObj>
              </mc:Choice>
              <mc:Fallback>
                <p:oleObj name="Equation" r:id="rId5" imgW="241300" imgH="203200" progId="Equation.3">
                  <p:embed/>
                  <p:pic>
                    <p:nvPicPr>
                      <p:cNvPr id="8" name="Object 7"/>
                      <p:cNvPicPr/>
                      <p:nvPr/>
                    </p:nvPicPr>
                    <p:blipFill>
                      <a:blip r:embed="rId6"/>
                      <a:stretch>
                        <a:fillRect/>
                      </a:stretch>
                    </p:blipFill>
                    <p:spPr>
                      <a:xfrm>
                        <a:off x="3505200" y="2574925"/>
                        <a:ext cx="652462" cy="549275"/>
                      </a:xfrm>
                      <a:prstGeom prst="rect">
                        <a:avLst/>
                      </a:prstGeom>
                    </p:spPr>
                  </p:pic>
                </p:oleObj>
              </mc:Fallback>
            </mc:AlternateContent>
          </a:graphicData>
        </a:graphic>
      </p:graphicFrame>
    </p:spTree>
    <p:extLst>
      <p:ext uri="{BB962C8B-B14F-4D97-AF65-F5344CB8AC3E}">
        <p14:creationId xmlns:p14="http://schemas.microsoft.com/office/powerpoint/2010/main" val="3064041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Exercise</a:t>
            </a:r>
            <a:r>
              <a:rPr lang="it-IT" dirty="0"/>
              <a:t> </a:t>
            </a:r>
            <a:endParaRPr lang="en-GB" dirty="0"/>
          </a:p>
        </p:txBody>
      </p:sp>
      <p:sp>
        <p:nvSpPr>
          <p:cNvPr id="3" name="Segnaposto contenuto 2"/>
          <p:cNvSpPr>
            <a:spLocks noGrp="1"/>
          </p:cNvSpPr>
          <p:nvPr>
            <p:ph idx="1"/>
          </p:nvPr>
        </p:nvSpPr>
        <p:spPr/>
        <p:txBody>
          <a:bodyPr/>
          <a:lstStyle/>
          <a:p>
            <a:pPr marL="0" indent="0">
              <a:buNone/>
            </a:pPr>
            <a:r>
              <a:rPr lang="en-US" sz="2400" dirty="0"/>
              <a:t>A market demand is characterized by a demand function</a:t>
            </a:r>
          </a:p>
          <a:p>
            <a:pPr marL="0" indent="0">
              <a:buNone/>
            </a:pPr>
            <a:endParaRPr lang="en-US" sz="2400" dirty="0"/>
          </a:p>
          <a:p>
            <a:pPr marL="0" indent="0">
              <a:buNone/>
            </a:pPr>
            <a:r>
              <a:rPr lang="en-US" sz="2400" dirty="0"/>
              <a:t>And by a single firm whose fixed and marginal cost is 0.</a:t>
            </a:r>
          </a:p>
          <a:p>
            <a:pPr marL="0" indent="0">
              <a:buNone/>
            </a:pPr>
            <a:r>
              <a:rPr lang="en-US" sz="2400" dirty="0"/>
              <a:t>The monopolist is facing potential entry from a new firm having a marginal cost of 0 and a fixed cost of 0.1.</a:t>
            </a:r>
          </a:p>
          <a:p>
            <a:pPr marL="0" indent="0">
              <a:buNone/>
            </a:pPr>
            <a:r>
              <a:rPr lang="en-US" sz="2400" dirty="0"/>
              <a:t>If the incumbent accepts the entry passively, then </a:t>
            </a:r>
            <a:r>
              <a:rPr lang="en-US" sz="2400" dirty="0" err="1"/>
              <a:t>Cournot</a:t>
            </a:r>
            <a:r>
              <a:rPr lang="en-US" sz="2400" dirty="0"/>
              <a:t> competition is played. However, the monopolist can also adopt an aggressive behavior and threaten to set a quantity such that price = 0.</a:t>
            </a:r>
          </a:p>
          <a:p>
            <a:pPr marL="0" indent="0">
              <a:buNone/>
            </a:pPr>
            <a:r>
              <a:rPr lang="en-US" sz="2400" dirty="0"/>
              <a:t>If the new entrant does not enter, the incumbent will behave as a monopolist. </a:t>
            </a:r>
          </a:p>
          <a:p>
            <a:pPr marL="0" indent="0">
              <a:buNone/>
            </a:pPr>
            <a:endParaRPr lang="en-US" sz="24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35</a:t>
            </a:fld>
            <a:endParaRPr lang="it-IT"/>
          </a:p>
        </p:txBody>
      </p:sp>
      <mc:AlternateContent xmlns:mc="http://schemas.openxmlformats.org/markup-compatibility/2006" xmlns:a14="http://schemas.microsoft.com/office/drawing/2010/main">
        <mc:Choice Requires="a14">
          <p:sp>
            <p:nvSpPr>
              <p:cNvPr id="5" name="CasellaDiTesto 4"/>
              <p:cNvSpPr txBox="1"/>
              <p:nvPr/>
            </p:nvSpPr>
            <p:spPr>
              <a:xfrm>
                <a:off x="3733800" y="1524000"/>
                <a:ext cx="175260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2400" b="0" i="0">
                          <a:latin typeface="Cambria Math" panose="02040503050406030204" pitchFamily="18" charset="0"/>
                        </a:rPr>
                        <m:t>Q</m:t>
                      </m:r>
                      <m:r>
                        <a:rPr lang="it-IT" sz="2400" b="0" i="0" smtClean="0">
                          <a:latin typeface="Cambria Math" panose="02040503050406030204" pitchFamily="18" charset="0"/>
                        </a:rPr>
                        <m:t>=1−</m:t>
                      </m:r>
                      <m:r>
                        <m:rPr>
                          <m:sty m:val="p"/>
                        </m:rPr>
                        <a:rPr lang="it-IT" sz="2400" b="0" i="0" smtClean="0">
                          <a:latin typeface="Cambria Math" panose="02040503050406030204" pitchFamily="18" charset="0"/>
                        </a:rPr>
                        <m:t>P</m:t>
                      </m:r>
                    </m:oMath>
                  </m:oMathPara>
                </a14:m>
                <a:endParaRPr lang="en-GB" sz="2400" b="0"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3733800" y="1524000"/>
                <a:ext cx="1752600" cy="369332"/>
              </a:xfrm>
              <a:prstGeom prst="rect">
                <a:avLst/>
              </a:prstGeom>
              <a:blipFill rotWithShape="0">
                <a:blip r:embed="rId3"/>
                <a:stretch>
                  <a:fillRect b="-31148"/>
                </a:stretch>
              </a:blipFill>
            </p:spPr>
            <p:txBody>
              <a:bodyPr/>
              <a:lstStyle/>
              <a:p>
                <a:r>
                  <a:rPr lang="en-GB">
                    <a:noFill/>
                  </a:rPr>
                  <a:t> </a:t>
                </a:r>
              </a:p>
            </p:txBody>
          </p:sp>
        </mc:Fallback>
      </mc:AlternateContent>
    </p:spTree>
    <p:extLst>
      <p:ext uri="{BB962C8B-B14F-4D97-AF65-F5344CB8AC3E}">
        <p14:creationId xmlns:p14="http://schemas.microsoft.com/office/powerpoint/2010/main" val="2060951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Exercise</a:t>
            </a:r>
            <a:r>
              <a:rPr lang="it-IT" dirty="0"/>
              <a:t> </a:t>
            </a:r>
            <a:endParaRPr lang="en-GB" dirty="0"/>
          </a:p>
        </p:txBody>
      </p:sp>
      <p:sp>
        <p:nvSpPr>
          <p:cNvPr id="3" name="Segnaposto contenuto 2"/>
          <p:cNvSpPr>
            <a:spLocks noGrp="1"/>
          </p:cNvSpPr>
          <p:nvPr>
            <p:ph idx="1"/>
          </p:nvPr>
        </p:nvSpPr>
        <p:spPr/>
        <p:txBody>
          <a:bodyPr/>
          <a:lstStyle/>
          <a:p>
            <a:pPr marL="457200" indent="-457200">
              <a:buAutoNum type="arabicParenR"/>
            </a:pPr>
            <a:r>
              <a:rPr lang="en-US" sz="2400" dirty="0"/>
              <a:t>Compute the payoffs for both firms (i.e. profits) in the cases of Monopoly, </a:t>
            </a:r>
            <a:r>
              <a:rPr lang="en-US" sz="2400" dirty="0" err="1"/>
              <a:t>Cournot</a:t>
            </a:r>
            <a:r>
              <a:rPr lang="en-US" sz="2400" dirty="0"/>
              <a:t> duopoly, and aggressive behavior.</a:t>
            </a:r>
          </a:p>
          <a:p>
            <a:pPr marL="457200" indent="-457200">
              <a:buAutoNum type="arabicParenR"/>
            </a:pPr>
            <a:r>
              <a:rPr lang="en-US" sz="2400" dirty="0"/>
              <a:t>Using extensive form (game tree) representation, describe this entry game as a two-stage game: in the first stage the new entrant decides whether to enter or not, while in the second stage the incumbent decides whether to behave aggressively in the event of entry.</a:t>
            </a:r>
          </a:p>
          <a:p>
            <a:pPr marL="457200" indent="-457200">
              <a:buAutoNum type="arabicParenR"/>
            </a:pPr>
            <a:r>
              <a:rPr lang="en-US" sz="2400" dirty="0"/>
              <a:t>Is the threat of aggressive behavior by the monopolist credible?</a:t>
            </a:r>
          </a:p>
          <a:p>
            <a:pPr marL="457200" indent="-457200">
              <a:buAutoNum type="arabicParenR"/>
            </a:pPr>
            <a:r>
              <a:rPr lang="en-US" sz="2400" dirty="0"/>
              <a:t>Determine the subgame perfect Nash equilibrium.</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36</a:t>
            </a:fld>
            <a:endParaRPr lang="it-IT"/>
          </a:p>
        </p:txBody>
      </p:sp>
    </p:spTree>
    <p:extLst>
      <p:ext uri="{BB962C8B-B14F-4D97-AF65-F5344CB8AC3E}">
        <p14:creationId xmlns:p14="http://schemas.microsoft.com/office/powerpoint/2010/main" val="72626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Solution</a:t>
            </a:r>
            <a:endParaRPr lang="en-GB" dirty="0"/>
          </a:p>
        </p:txBody>
      </p:sp>
      <p:sp>
        <p:nvSpPr>
          <p:cNvPr id="3" name="Segnaposto contenuto 2"/>
          <p:cNvSpPr>
            <a:spLocks noGrp="1"/>
          </p:cNvSpPr>
          <p:nvPr>
            <p:ph idx="1"/>
          </p:nvPr>
        </p:nvSpPr>
        <p:spPr/>
        <p:txBody>
          <a:bodyPr/>
          <a:lstStyle/>
          <a:p>
            <a:pPr marL="0" indent="0">
              <a:buNone/>
            </a:pPr>
            <a:r>
              <a:rPr lang="en-US" sz="2400" dirty="0"/>
              <a:t>In case of no entry, the incumbent will set the monopolistic level of output.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and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37</a:t>
            </a:fld>
            <a:endParaRPr lang="it-IT"/>
          </a:p>
        </p:txBody>
      </p:sp>
      <mc:AlternateContent xmlns:mc="http://schemas.openxmlformats.org/markup-compatibility/2006" xmlns:a14="http://schemas.microsoft.com/office/drawing/2010/main">
        <mc:Choice Requires="a14">
          <p:sp>
            <p:nvSpPr>
              <p:cNvPr id="5" name="CasellaDiTesto 4"/>
              <p:cNvSpPr txBox="1"/>
              <p:nvPr/>
            </p:nvSpPr>
            <p:spPr>
              <a:xfrm>
                <a:off x="3276600" y="3200400"/>
                <a:ext cx="2547938" cy="389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𝑀</m:t>
                          </m:r>
                        </m:sup>
                      </m:sSubSup>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∙(1−</m:t>
                      </m:r>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m:oMathPara>
                </a14:m>
                <a:endParaRPr lang="en-GB" sz="2400" b="0"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3276600" y="3200400"/>
                <a:ext cx="2547938" cy="38953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2336007" y="1824535"/>
                <a:ext cx="4369593" cy="389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𝑀</m:t>
                          </m:r>
                        </m:sup>
                      </m:sSubSup>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𝑇𝑅</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𝑇𝐶</m:t>
                      </m:r>
                    </m:oMath>
                  </m:oMathPara>
                </a14:m>
                <a:endParaRPr lang="en-GB" sz="2400" b="0"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2336007" y="1824535"/>
                <a:ext cx="4369593" cy="389530"/>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CasellaDiTesto 6"/>
              <p:cNvSpPr txBox="1"/>
              <p:nvPr/>
            </p:nvSpPr>
            <p:spPr>
              <a:xfrm>
                <a:off x="533400" y="2506070"/>
                <a:ext cx="4369593" cy="3895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𝑀</m:t>
                          </m:r>
                        </m:sup>
                      </m:sSubSup>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𝑃</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−0</m:t>
                      </m:r>
                    </m:oMath>
                  </m:oMathPara>
                </a14:m>
                <a:endParaRPr lang="en-GB" sz="2400" b="0"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533400" y="2506070"/>
                <a:ext cx="4369593" cy="389530"/>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CasellaDiTesto 7"/>
              <p:cNvSpPr txBox="1"/>
              <p:nvPr/>
            </p:nvSpPr>
            <p:spPr>
              <a:xfrm>
                <a:off x="4012407" y="2526268"/>
                <a:ext cx="436959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Cambria Math" panose="02040503050406030204" pitchFamily="18" charset="0"/>
                        </a:rPr>
                        <m:t>𝑃</m:t>
                      </m:r>
                      <m:r>
                        <a:rPr lang="it-IT" sz="2400" b="0" i="1" smtClean="0">
                          <a:latin typeface="Cambria Math" panose="02040503050406030204" pitchFamily="18" charset="0"/>
                          <a:ea typeface="Cambria Math" panose="02040503050406030204" pitchFamily="18" charset="0"/>
                        </a:rPr>
                        <m:t>=1−</m:t>
                      </m:r>
                      <m:r>
                        <a:rPr lang="it-IT" sz="2400" b="0" i="1" smtClean="0">
                          <a:latin typeface="Cambria Math" panose="02040503050406030204" pitchFamily="18" charset="0"/>
                          <a:ea typeface="Cambria Math" panose="02040503050406030204" pitchFamily="18" charset="0"/>
                        </a:rPr>
                        <m:t>𝑄</m:t>
                      </m:r>
                    </m:oMath>
                  </m:oMathPara>
                </a14:m>
                <a:endParaRPr lang="en-GB" sz="2400" b="0"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4012407" y="2526268"/>
                <a:ext cx="4369593" cy="369332"/>
              </a:xfrm>
              <a:prstGeom prst="rect">
                <a:avLst/>
              </a:prstGeom>
              <a:blipFill rotWithShape="0">
                <a:blip r:embed="rId6"/>
                <a:stretch>
                  <a:fillRect b="-31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CasellaDiTesto 8"/>
              <p:cNvSpPr txBox="1"/>
              <p:nvPr/>
            </p:nvSpPr>
            <p:spPr>
              <a:xfrm>
                <a:off x="2293145" y="4046508"/>
                <a:ext cx="4369593" cy="8302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l-GR" sz="2400" b="0" i="1" smtClean="0">
                              <a:latin typeface="Cambria Math" panose="02040503050406030204" pitchFamily="18" charset="0"/>
                              <a:ea typeface="Cambria Math" panose="02040503050406030204" pitchFamily="18" charset="0"/>
                            </a:rPr>
                          </m:ctrlPr>
                        </m:fPr>
                        <m:num>
                          <m:sSubSup>
                            <m:sSubSupPr>
                              <m:ctrlPr>
                                <a:rPr lang="el-GR" sz="2400" b="0" i="1">
                                  <a:latin typeface="Cambria Math" panose="02040503050406030204" pitchFamily="18" charset="0"/>
                                  <a:ea typeface="Cambria Math" panose="02040503050406030204" pitchFamily="18" charset="0"/>
                                </a:rPr>
                              </m:ctrlPr>
                            </m:sSubSupPr>
                            <m:e>
                              <m:r>
                                <a:rPr lang="el-GR" sz="2400" b="0" i="1" smtClean="0">
                                  <a:latin typeface="Cambria Math" panose="02040503050406030204" pitchFamily="18" charset="0"/>
                                  <a:ea typeface="Cambria Math" panose="02040503050406030204" pitchFamily="18" charset="0"/>
                                </a:rPr>
                                <m:t>𝛿</m:t>
                              </m:r>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a:latin typeface="Cambria Math" panose="02040503050406030204" pitchFamily="18" charset="0"/>
                                  <a:ea typeface="Cambria Math" panose="02040503050406030204" pitchFamily="18" charset="0"/>
                                </a:rPr>
                                <m:t>𝑖</m:t>
                              </m:r>
                            </m:sub>
                            <m:sup>
                              <m:r>
                                <a:rPr lang="it-IT" sz="2400" b="0" i="1">
                                  <a:latin typeface="Cambria Math" panose="02040503050406030204" pitchFamily="18" charset="0"/>
                                  <a:ea typeface="Cambria Math" panose="02040503050406030204" pitchFamily="18" charset="0"/>
                                </a:rPr>
                                <m:t>𝑀</m:t>
                              </m:r>
                            </m:sup>
                          </m:sSubSup>
                        </m:num>
                        <m:den>
                          <m:r>
                            <a:rPr lang="el-GR" sz="2400" b="0" i="1" smtClean="0">
                              <a:latin typeface="Cambria Math" panose="02040503050406030204" pitchFamily="18" charset="0"/>
                              <a:ea typeface="Cambria Math" panose="02040503050406030204" pitchFamily="18" charset="0"/>
                            </a:rPr>
                            <m:t>𝛿</m:t>
                          </m:r>
                          <m:r>
                            <a:rPr lang="it-IT" sz="2400" b="0" i="1" smtClean="0">
                              <a:latin typeface="Cambria Math" panose="02040503050406030204" pitchFamily="18" charset="0"/>
                              <a:ea typeface="Cambria Math" panose="02040503050406030204" pitchFamily="18" charset="0"/>
                            </a:rPr>
                            <m:t>𝑄</m:t>
                          </m:r>
                        </m:den>
                      </m:f>
                      <m:r>
                        <a:rPr lang="it-IT" sz="2400" b="0" i="1" smtClean="0">
                          <a:latin typeface="Cambria Math" panose="02040503050406030204" pitchFamily="18" charset="0"/>
                          <a:ea typeface="Cambria Math" panose="02040503050406030204" pitchFamily="18" charset="0"/>
                        </a:rPr>
                        <m:t>=1−2</m:t>
                      </m:r>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=0</m:t>
                      </m:r>
                    </m:oMath>
                  </m:oMathPara>
                </a14:m>
                <a:endParaRPr lang="en-GB" sz="2400" b="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2293145" y="4046508"/>
                <a:ext cx="4369593" cy="830292"/>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CasellaDiTesto 9"/>
              <p:cNvSpPr txBox="1"/>
              <p:nvPr/>
            </p:nvSpPr>
            <p:spPr>
              <a:xfrm>
                <a:off x="2293144" y="5117068"/>
                <a:ext cx="436959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=1/2</m:t>
                      </m:r>
                    </m:oMath>
                  </m:oMathPara>
                </a14:m>
                <a:endParaRPr lang="en-GB" sz="2400" b="0" dirty="0"/>
              </a:p>
            </p:txBody>
          </p:sp>
        </mc:Choice>
        <mc:Fallback xmlns="">
          <p:sp>
            <p:nvSpPr>
              <p:cNvPr id="10" name="CasellaDiTesto 9"/>
              <p:cNvSpPr txBox="1">
                <a:spLocks noRot="1" noChangeAspect="1" noMove="1" noResize="1" noEditPoints="1" noAdjustHandles="1" noChangeArrowheads="1" noChangeShapeType="1" noTextEdit="1"/>
              </p:cNvSpPr>
              <p:nvPr/>
            </p:nvSpPr>
            <p:spPr>
              <a:xfrm>
                <a:off x="2293144" y="5117068"/>
                <a:ext cx="4369593" cy="369332"/>
              </a:xfrm>
              <a:prstGeom prst="rect">
                <a:avLst/>
              </a:prstGeom>
              <a:blipFill rotWithShape="0">
                <a:blip r:embed="rId8"/>
                <a:stretch>
                  <a:fillRect b="-377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CasellaDiTesto 10"/>
              <p:cNvSpPr txBox="1"/>
              <p:nvPr/>
            </p:nvSpPr>
            <p:spPr>
              <a:xfrm>
                <a:off x="717352" y="5604878"/>
                <a:ext cx="3237309" cy="8298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𝑀</m:t>
                          </m:r>
                        </m:sup>
                      </m:sSubSup>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r>
                            <a:rPr lang="it-IT" sz="2400" b="0" i="1" smtClean="0">
                              <a:latin typeface="Cambria Math" panose="02040503050406030204" pitchFamily="18" charset="0"/>
                              <a:ea typeface="Cambria Math" panose="02040503050406030204" pitchFamily="18" charset="0"/>
                            </a:rPr>
                            <m:t>2</m:t>
                          </m:r>
                        </m:den>
                      </m:f>
                      <m:r>
                        <a:rPr lang="it-IT" sz="2400" b="0" i="1" smtClean="0">
                          <a:latin typeface="Cambria Math" panose="02040503050406030204" pitchFamily="18" charset="0"/>
                          <a:ea typeface="Cambria Math" panose="02040503050406030204" pitchFamily="18" charset="0"/>
                        </a:rPr>
                        <m:t>∙</m:t>
                      </m:r>
                      <m:d>
                        <m:dPr>
                          <m:ctrlPr>
                            <a:rPr lang="it-IT" sz="2400" b="0" i="1" smtClean="0">
                              <a:latin typeface="Cambria Math" panose="02040503050406030204" pitchFamily="18" charset="0"/>
                              <a:ea typeface="Cambria Math" panose="02040503050406030204" pitchFamily="18" charset="0"/>
                            </a:rPr>
                          </m:ctrlPr>
                        </m:dPr>
                        <m:e>
                          <m:r>
                            <a:rPr lang="it-IT" sz="2400" b="0" i="1">
                              <a:latin typeface="Cambria Math" panose="02040503050406030204" pitchFamily="18" charset="0"/>
                              <a:ea typeface="Cambria Math" panose="02040503050406030204" pitchFamily="18" charset="0"/>
                            </a:rPr>
                            <m:t>1−</m:t>
                          </m:r>
                          <m:f>
                            <m:fPr>
                              <m:ctrlPr>
                                <a:rPr lang="it-IT" sz="2400" b="0" i="1">
                                  <a:latin typeface="Cambria Math" panose="02040503050406030204" pitchFamily="18" charset="0"/>
                                  <a:ea typeface="Cambria Math" panose="02040503050406030204" pitchFamily="18" charset="0"/>
                                </a:rPr>
                              </m:ctrlPr>
                            </m:fPr>
                            <m:num>
                              <m:r>
                                <a:rPr lang="it-IT" sz="2400" b="0" i="1">
                                  <a:latin typeface="Cambria Math" panose="02040503050406030204" pitchFamily="18" charset="0"/>
                                  <a:ea typeface="Cambria Math" panose="02040503050406030204" pitchFamily="18" charset="0"/>
                                </a:rPr>
                                <m:t>1</m:t>
                              </m:r>
                            </m:num>
                            <m:den>
                              <m:r>
                                <a:rPr lang="it-IT" sz="2400" b="0" i="1">
                                  <a:latin typeface="Cambria Math" panose="02040503050406030204" pitchFamily="18" charset="0"/>
                                  <a:ea typeface="Cambria Math" panose="02040503050406030204" pitchFamily="18" charset="0"/>
                                </a:rPr>
                                <m:t>2</m:t>
                              </m:r>
                            </m:den>
                          </m:f>
                        </m:e>
                      </m:d>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r>
                            <a:rPr lang="it-IT" sz="2400" b="0" i="1" smtClean="0">
                              <a:latin typeface="Cambria Math" panose="02040503050406030204" pitchFamily="18" charset="0"/>
                              <a:ea typeface="Cambria Math" panose="02040503050406030204" pitchFamily="18" charset="0"/>
                            </a:rPr>
                            <m:t>4</m:t>
                          </m:r>
                        </m:den>
                      </m:f>
                    </m:oMath>
                  </m:oMathPara>
                </a14:m>
                <a:endParaRPr lang="en-GB" sz="2400" b="0" dirty="0"/>
              </a:p>
            </p:txBody>
          </p:sp>
        </mc:Choice>
        <mc:Fallback xmlns="">
          <p:sp>
            <p:nvSpPr>
              <p:cNvPr id="11" name="CasellaDiTesto 10"/>
              <p:cNvSpPr txBox="1">
                <a:spLocks noRot="1" noChangeAspect="1" noMove="1" noResize="1" noEditPoints="1" noAdjustHandles="1" noChangeArrowheads="1" noChangeShapeType="1" noTextEdit="1"/>
              </p:cNvSpPr>
              <p:nvPr/>
            </p:nvSpPr>
            <p:spPr>
              <a:xfrm>
                <a:off x="717352" y="5604878"/>
                <a:ext cx="3237309" cy="829843"/>
              </a:xfrm>
              <a:prstGeom prst="rect">
                <a:avLst/>
              </a:prstGeom>
              <a:blipFill rotWithShape="0">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CasellaDiTesto 11"/>
              <p:cNvSpPr txBox="1"/>
              <p:nvPr/>
            </p:nvSpPr>
            <p:spPr>
              <a:xfrm>
                <a:off x="5085160" y="5791200"/>
                <a:ext cx="323730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dirty="0" smtClean="0">
                              <a:latin typeface="Cambria Math" panose="02040503050406030204" pitchFamily="18" charset="0"/>
                            </a:rPr>
                            <m:t>𝑒</m:t>
                          </m:r>
                        </m:sub>
                        <m:sup>
                          <m:r>
                            <a:rPr lang="it-IT" sz="2400" b="0" i="1" smtClean="0">
                              <a:latin typeface="Cambria Math" panose="02040503050406030204" pitchFamily="18" charset="0"/>
                              <a:ea typeface="Cambria Math" panose="02040503050406030204" pitchFamily="18" charset="0"/>
                            </a:rPr>
                            <m:t>𝑀</m:t>
                          </m:r>
                        </m:sup>
                      </m:sSubSup>
                      <m:r>
                        <a:rPr lang="it-IT" sz="2400" b="0" i="1" smtClean="0">
                          <a:latin typeface="Cambria Math" panose="02040503050406030204" pitchFamily="18" charset="0"/>
                          <a:ea typeface="Cambria Math" panose="02040503050406030204" pitchFamily="18" charset="0"/>
                        </a:rPr>
                        <m:t>=0</m:t>
                      </m:r>
                    </m:oMath>
                  </m:oMathPara>
                </a14:m>
                <a:endParaRPr lang="en-GB" sz="2400" b="0" dirty="0"/>
              </a:p>
            </p:txBody>
          </p:sp>
        </mc:Choice>
        <mc:Fallback xmlns="">
          <p:sp>
            <p:nvSpPr>
              <p:cNvPr id="12" name="CasellaDiTesto 11"/>
              <p:cNvSpPr txBox="1">
                <a:spLocks noRot="1" noChangeAspect="1" noMove="1" noResize="1" noEditPoints="1" noAdjustHandles="1" noChangeArrowheads="1" noChangeShapeType="1" noTextEdit="1"/>
              </p:cNvSpPr>
              <p:nvPr/>
            </p:nvSpPr>
            <p:spPr>
              <a:xfrm>
                <a:off x="5085160" y="5791200"/>
                <a:ext cx="3237309" cy="369332"/>
              </a:xfrm>
              <a:prstGeom prst="rect">
                <a:avLst/>
              </a:prstGeom>
              <a:blipFill rotWithShape="0">
                <a:blip r:embed="rId10"/>
                <a:stretch>
                  <a:fillRect b="-11475"/>
                </a:stretch>
              </a:blipFill>
            </p:spPr>
            <p:txBody>
              <a:bodyPr/>
              <a:lstStyle/>
              <a:p>
                <a:r>
                  <a:rPr lang="en-GB">
                    <a:noFill/>
                  </a:rPr>
                  <a:t> </a:t>
                </a:r>
              </a:p>
            </p:txBody>
          </p:sp>
        </mc:Fallback>
      </mc:AlternateContent>
    </p:spTree>
    <p:extLst>
      <p:ext uri="{BB962C8B-B14F-4D97-AF65-F5344CB8AC3E}">
        <p14:creationId xmlns:p14="http://schemas.microsoft.com/office/powerpoint/2010/main" val="2456108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Solution</a:t>
            </a:r>
            <a:endParaRPr lang="en-GB" dirty="0"/>
          </a:p>
        </p:txBody>
      </p:sp>
      <p:sp>
        <p:nvSpPr>
          <p:cNvPr id="3" name="Segnaposto contenuto 2"/>
          <p:cNvSpPr>
            <a:spLocks noGrp="1"/>
          </p:cNvSpPr>
          <p:nvPr>
            <p:ph idx="1"/>
          </p:nvPr>
        </p:nvSpPr>
        <p:spPr/>
        <p:txBody>
          <a:bodyPr/>
          <a:lstStyle/>
          <a:p>
            <a:pPr marL="0" indent="0">
              <a:buNone/>
            </a:pPr>
            <a:r>
              <a:rPr lang="en-US" dirty="0"/>
              <a:t>If the firm enters the market and the incumbent plays passively, </a:t>
            </a:r>
            <a:r>
              <a:rPr lang="en-US" dirty="0" err="1"/>
              <a:t>Cournot</a:t>
            </a:r>
            <a:r>
              <a:rPr lang="en-US" dirty="0"/>
              <a:t> competition arises: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38</a:t>
            </a:fld>
            <a:endParaRPr lang="it-IT"/>
          </a:p>
        </p:txBody>
      </p:sp>
      <mc:AlternateContent xmlns:mc="http://schemas.openxmlformats.org/markup-compatibility/2006" xmlns:a14="http://schemas.microsoft.com/office/drawing/2010/main">
        <mc:Choice Requires="a14">
          <p:sp>
            <p:nvSpPr>
              <p:cNvPr id="5" name="CasellaDiTesto 4"/>
              <p:cNvSpPr txBox="1"/>
              <p:nvPr/>
            </p:nvSpPr>
            <p:spPr>
              <a:xfrm>
                <a:off x="-414336" y="3222477"/>
                <a:ext cx="4910136" cy="3940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a:latin typeface="Cambria Math" panose="02040503050406030204" pitchFamily="18" charset="0"/>
                              <a:ea typeface="Cambria Math" panose="02040503050406030204" pitchFamily="18" charset="0"/>
                            </a:rPr>
                            <m:t>𝑖</m:t>
                          </m:r>
                        </m:sub>
                        <m:sup>
                          <m:r>
                            <a:rPr lang="it-IT" sz="2400" b="0" i="1">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 (</m:t>
                      </m:r>
                      <m:r>
                        <a:rPr lang="it-IT" sz="2400" b="0" i="1">
                          <a:solidFill>
                            <a:srgbClr val="000000"/>
                          </a:solidFill>
                          <a:latin typeface="Cambria Math" panose="02040503050406030204" pitchFamily="18" charset="0"/>
                          <a:ea typeface="Cambria Math" panose="02040503050406030204" pitchFamily="18" charset="0"/>
                        </a:rPr>
                        <m:t>1−</m:t>
                      </m:r>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smtClean="0">
                              <a:solidFill>
                                <a:srgbClr val="000000"/>
                              </a:solidFill>
                              <a:latin typeface="Cambria Math" panose="02040503050406030204" pitchFamily="18" charset="0"/>
                              <a:ea typeface="Cambria Math" panose="02040503050406030204" pitchFamily="18" charset="0"/>
                            </a:rPr>
                            <m:t>𝑖</m:t>
                          </m:r>
                        </m:sub>
                      </m:sSub>
                      <m:r>
                        <a:rPr lang="it-IT" sz="2400" b="0" i="1">
                          <a:solidFill>
                            <a:srgbClr val="000000"/>
                          </a:solidFill>
                          <a:latin typeface="Cambria Math" panose="02040503050406030204" pitchFamily="18" charset="0"/>
                          <a:ea typeface="Cambria Math" panose="02040503050406030204" pitchFamily="18" charset="0"/>
                        </a:rPr>
                        <m:t>−</m:t>
                      </m:r>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smtClean="0">
                              <a:solidFill>
                                <a:srgbClr val="000000"/>
                              </a:solidFill>
                              <a:latin typeface="Cambria Math" panose="02040503050406030204" pitchFamily="18" charset="0"/>
                              <a:ea typeface="Cambria Math" panose="02040503050406030204" pitchFamily="18" charset="0"/>
                            </a:rPr>
                            <m:t>𝑒</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𝑖</m:t>
                          </m:r>
                        </m:sub>
                      </m:sSub>
                    </m:oMath>
                  </m:oMathPara>
                </a14:m>
                <a:endParaRPr lang="en-GB" sz="2400" b="0"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414336" y="3222477"/>
                <a:ext cx="4910136" cy="394019"/>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1905000" y="1898385"/>
                <a:ext cx="5181599" cy="3940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𝐶</m:t>
                          </m:r>
                        </m:sup>
                      </m:sSubSup>
                      <m:sSubSup>
                        <m:sSubSupPr>
                          <m:ctrlPr>
                            <a:rPr lang="el-GR" sz="2400" b="0" i="1">
                              <a:latin typeface="Cambria Math" panose="02040503050406030204" pitchFamily="18" charset="0"/>
                              <a:ea typeface="Cambria Math" panose="02040503050406030204" pitchFamily="18" charset="0"/>
                            </a:rPr>
                          </m:ctrlPr>
                        </m:sSubSupPr>
                        <m:e>
                          <m:r>
                            <a:rPr lang="it-IT" sz="2400" b="0" i="1" smtClean="0">
                              <a:latin typeface="Cambria Math" panose="02040503050406030204" pitchFamily="18" charset="0"/>
                              <a:ea typeface="Cambria Math" panose="02040503050406030204" pitchFamily="18" charset="0"/>
                            </a:rPr>
                            <m:t>=</m:t>
                          </m:r>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𝑒</m:t>
                          </m:r>
                        </m:sub>
                        <m:sup>
                          <m:r>
                            <a:rPr lang="it-IT" sz="2400" b="0" i="1" smtClean="0">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𝑇𝑅</m:t>
                      </m:r>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𝑇𝐶</m:t>
                      </m:r>
                      <m:r>
                        <a:rPr lang="it-IT" sz="2400" b="0" i="1" smtClean="0">
                          <a:latin typeface="Cambria Math" panose="02040503050406030204" pitchFamily="18" charset="0"/>
                          <a:ea typeface="Cambria Math" panose="02040503050406030204" pitchFamily="18" charset="0"/>
                        </a:rPr>
                        <m:t>=</m:t>
                      </m:r>
                      <m:r>
                        <a:rPr lang="it-IT" sz="2400" b="0" i="1">
                          <a:latin typeface="Cambria Math" panose="02040503050406030204" pitchFamily="18" charset="0"/>
                          <a:ea typeface="Cambria Math" panose="02040503050406030204" pitchFamily="18" charset="0"/>
                        </a:rPr>
                        <m:t>𝑃</m:t>
                      </m:r>
                      <m:r>
                        <a:rPr lang="it-IT" sz="2400" b="0" i="1">
                          <a:latin typeface="Cambria Math" panose="02040503050406030204" pitchFamily="18" charset="0"/>
                          <a:ea typeface="Cambria Math" panose="02040503050406030204" pitchFamily="18" charset="0"/>
                        </a:rPr>
                        <m:t>∙</m:t>
                      </m:r>
                      <m:r>
                        <a:rPr lang="it-IT" sz="2400" b="0" i="1">
                          <a:latin typeface="Cambria Math" panose="02040503050406030204" pitchFamily="18" charset="0"/>
                          <a:ea typeface="Cambria Math" panose="02040503050406030204" pitchFamily="18" charset="0"/>
                        </a:rPr>
                        <m:t>𝑄</m:t>
                      </m:r>
                      <m:r>
                        <a:rPr lang="it-IT" sz="2400" b="0" i="1">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𝐹𝐶</m:t>
                      </m:r>
                    </m:oMath>
                  </m:oMathPara>
                </a14:m>
                <a:endParaRPr lang="en-GB" sz="2400" b="0"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1905000" y="1898385"/>
                <a:ext cx="5181599" cy="39401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p:cNvSpPr txBox="1"/>
              <p:nvPr/>
            </p:nvSpPr>
            <p:spPr>
              <a:xfrm>
                <a:off x="2293145" y="2514600"/>
                <a:ext cx="436959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Cambria Math" panose="02040503050406030204" pitchFamily="18" charset="0"/>
                        </a:rPr>
                        <m:t>𝑃</m:t>
                      </m:r>
                      <m:r>
                        <a:rPr lang="it-IT" sz="2400" b="0" i="1" smtClean="0">
                          <a:latin typeface="Cambria Math" panose="02040503050406030204" pitchFamily="18" charset="0"/>
                          <a:ea typeface="Cambria Math" panose="02040503050406030204" pitchFamily="18" charset="0"/>
                        </a:rPr>
                        <m:t>=1−</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𝑖</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Sub>
                    </m:oMath>
                  </m:oMathPara>
                </a14:m>
                <a:endParaRPr lang="en-GB" sz="2400" b="0"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2293145" y="2514600"/>
                <a:ext cx="4369593" cy="369332"/>
              </a:xfrm>
              <a:prstGeom prst="rect">
                <a:avLst/>
              </a:prstGeom>
              <a:blipFill>
                <a:blip r:embed="rId5"/>
                <a:stretch>
                  <a:fillRect b="-2833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p:cNvSpPr txBox="1"/>
              <p:nvPr/>
            </p:nvSpPr>
            <p:spPr>
              <a:xfrm>
                <a:off x="482203" y="4591225"/>
                <a:ext cx="4369593" cy="870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l-GR" sz="2400" b="0" i="1" smtClean="0">
                              <a:latin typeface="Cambria Math" panose="02040503050406030204" pitchFamily="18" charset="0"/>
                              <a:ea typeface="Cambria Math" panose="02040503050406030204" pitchFamily="18" charset="0"/>
                            </a:rPr>
                          </m:ctrlPr>
                        </m:fPr>
                        <m:num>
                          <m:sSubSup>
                            <m:sSubSupPr>
                              <m:ctrlPr>
                                <a:rPr lang="el-GR" sz="2400" b="0" i="1">
                                  <a:latin typeface="Cambria Math" panose="02040503050406030204" pitchFamily="18" charset="0"/>
                                  <a:ea typeface="Cambria Math" panose="02040503050406030204" pitchFamily="18" charset="0"/>
                                </a:rPr>
                              </m:ctrlPr>
                            </m:sSubSupPr>
                            <m:e>
                              <m:r>
                                <a:rPr lang="el-GR" sz="2400" b="0" i="1" smtClean="0">
                                  <a:latin typeface="Cambria Math" panose="02040503050406030204" pitchFamily="18" charset="0"/>
                                  <a:ea typeface="Cambria Math" panose="02040503050406030204" pitchFamily="18" charset="0"/>
                                </a:rPr>
                                <m:t>𝛿</m:t>
                              </m:r>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𝐶</m:t>
                              </m:r>
                            </m:sup>
                          </m:sSubSup>
                        </m:num>
                        <m:den>
                          <m:r>
                            <a:rPr lang="el-GR" sz="2400" b="0" i="1" smtClean="0">
                              <a:latin typeface="Cambria Math" panose="02040503050406030204" pitchFamily="18" charset="0"/>
                              <a:ea typeface="Cambria Math" panose="02040503050406030204" pitchFamily="18" charset="0"/>
                            </a:rPr>
                            <m:t>𝛿</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𝑖</m:t>
                              </m:r>
                            </m:sub>
                          </m:sSub>
                        </m:den>
                      </m:f>
                      <m:r>
                        <a:rPr lang="it-IT" sz="2400" b="0" i="1" smtClean="0">
                          <a:latin typeface="Cambria Math" panose="02040503050406030204" pitchFamily="18" charset="0"/>
                          <a:ea typeface="Cambria Math" panose="02040503050406030204" pitchFamily="18" charset="0"/>
                        </a:rPr>
                        <m:t>=1−2</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𝑖</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Sub>
                      <m:r>
                        <a:rPr lang="it-IT" sz="2400" b="0" i="1" smtClean="0">
                          <a:latin typeface="Cambria Math" panose="02040503050406030204" pitchFamily="18" charset="0"/>
                          <a:ea typeface="Cambria Math" panose="02040503050406030204" pitchFamily="18" charset="0"/>
                        </a:rPr>
                        <m:t>=0</m:t>
                      </m:r>
                    </m:oMath>
                  </m:oMathPara>
                </a14:m>
                <a:endParaRPr lang="en-GB" sz="2400" b="0"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482203" y="4591225"/>
                <a:ext cx="4369593" cy="870238"/>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1066800" y="3810000"/>
                <a:ext cx="5867400" cy="3940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a:latin typeface="Cambria Math" panose="02040503050406030204" pitchFamily="18" charset="0"/>
                              <a:ea typeface="Cambria Math" panose="02040503050406030204" pitchFamily="18" charset="0"/>
                            </a:rPr>
                            <m:t>𝑖</m:t>
                          </m:r>
                        </m:sub>
                        <m:sup>
                          <m:r>
                            <a:rPr lang="it-IT" sz="2400" b="0" i="1">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m:t>
                      </m:r>
                      <m:sSub>
                        <m:sSubPr>
                          <m:ctrlPr>
                            <a:rPr lang="it-IT" sz="2400" b="0" i="1">
                              <a:latin typeface="Cambria Math" panose="02040503050406030204" pitchFamily="18" charset="0"/>
                              <a:ea typeface="Cambria Math" panose="02040503050406030204" pitchFamily="18" charset="0"/>
                            </a:rPr>
                          </m:ctrlPr>
                        </m:sSubPr>
                        <m:e>
                          <m:r>
                            <a:rPr lang="it-IT" sz="2400" b="0" i="1">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𝑖</m:t>
                          </m:r>
                        </m:sub>
                      </m:sSub>
                      <m:r>
                        <a:rPr lang="it-IT" sz="2400" b="0" i="1" smtClean="0">
                          <a:latin typeface="Cambria Math" panose="02040503050406030204" pitchFamily="18" charset="0"/>
                          <a:ea typeface="Cambria Math" panose="02040503050406030204" pitchFamily="18" charset="0"/>
                        </a:rPr>
                        <m:t>−</m:t>
                      </m:r>
                      <m:sSubSup>
                        <m:sSubSupPr>
                          <m:ctrlPr>
                            <a:rPr lang="it-IT" sz="2400" b="0" i="1">
                              <a:latin typeface="Cambria Math" panose="02040503050406030204" pitchFamily="18" charset="0"/>
                              <a:ea typeface="Cambria Math" panose="02040503050406030204" pitchFamily="18" charset="0"/>
                            </a:rPr>
                          </m:ctrlPr>
                        </m:sSubSupPr>
                        <m:e>
                          <m:r>
                            <a:rPr lang="it-IT" sz="2400" b="0" i="1">
                              <a:latin typeface="Cambria Math" panose="02040503050406030204" pitchFamily="18" charset="0"/>
                              <a:ea typeface="Cambria Math" panose="02040503050406030204" pitchFamily="18" charset="0"/>
                            </a:rPr>
                            <m:t>𝑞</m:t>
                          </m:r>
                        </m:e>
                        <m:sub>
                          <m:r>
                            <a:rPr lang="it-IT" sz="2400" b="0" i="1">
                              <a:latin typeface="Cambria Math" panose="02040503050406030204" pitchFamily="18" charset="0"/>
                              <a:ea typeface="Cambria Math" panose="02040503050406030204" pitchFamily="18" charset="0"/>
                            </a:rPr>
                            <m:t>𝑖</m:t>
                          </m:r>
                        </m:sub>
                        <m:sup>
                          <m:r>
                            <a:rPr lang="it-IT" sz="2400" b="0" i="1">
                              <a:latin typeface="Cambria Math" panose="02040503050406030204" pitchFamily="18" charset="0"/>
                              <a:ea typeface="Cambria Math" panose="02040503050406030204" pitchFamily="18" charset="0"/>
                            </a:rPr>
                            <m:t>2</m:t>
                          </m:r>
                        </m:sup>
                      </m:sSubSup>
                      <m:r>
                        <a:rPr lang="it-IT" sz="2400" b="0" i="1">
                          <a:solidFill>
                            <a:srgbClr val="000000"/>
                          </a:solidFill>
                          <a:latin typeface="Cambria Math" panose="02040503050406030204" pitchFamily="18" charset="0"/>
                          <a:ea typeface="Cambria Math" panose="02040503050406030204" pitchFamily="18" charset="0"/>
                        </a:rPr>
                        <m:t>−</m:t>
                      </m:r>
                      <m:sSub>
                        <m:sSubPr>
                          <m:ctrlPr>
                            <a:rPr lang="it-IT" sz="2400" b="0" i="1">
                              <a:latin typeface="Cambria Math" panose="02040503050406030204" pitchFamily="18" charset="0"/>
                              <a:ea typeface="Cambria Math" panose="02040503050406030204" pitchFamily="18" charset="0"/>
                            </a:rPr>
                          </m:ctrlPr>
                        </m:sSubPr>
                        <m:e>
                          <m:r>
                            <a:rPr lang="it-IT" sz="2400" b="0" i="1">
                              <a:latin typeface="Cambria Math" panose="02040503050406030204" pitchFamily="18" charset="0"/>
                              <a:ea typeface="Cambria Math" panose="02040503050406030204" pitchFamily="18" charset="0"/>
                            </a:rPr>
                            <m:t>𝑞</m:t>
                          </m:r>
                        </m:e>
                        <m:sub>
                          <m:r>
                            <a:rPr lang="it-IT" sz="2400" b="0" i="1">
                              <a:latin typeface="Cambria Math" panose="02040503050406030204" pitchFamily="18" charset="0"/>
                              <a:ea typeface="Cambria Math" panose="02040503050406030204" pitchFamily="18" charset="0"/>
                            </a:rPr>
                            <m:t>𝑖</m:t>
                          </m:r>
                        </m:sub>
                      </m:sSub>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a:solidFill>
                                <a:srgbClr val="000000"/>
                              </a:solidFill>
                              <a:latin typeface="Cambria Math" panose="02040503050406030204" pitchFamily="18" charset="0"/>
                              <a:ea typeface="Cambria Math" panose="02040503050406030204" pitchFamily="18" charset="0"/>
                            </a:rPr>
                            <m:t>𝑒</m:t>
                          </m:r>
                        </m:sub>
                      </m:sSub>
                    </m:oMath>
                  </m:oMathPara>
                </a14:m>
                <a:endParaRPr lang="it-IT" sz="2400" b="0" i="1" dirty="0">
                  <a:latin typeface="Cambria Math" panose="02040503050406030204" pitchFamily="18" charset="0"/>
                  <a:ea typeface="Cambria Math" panose="02040503050406030204" pitchFamily="18" charset="0"/>
                </a:endParaRPr>
              </a:p>
            </p:txBody>
          </p:sp>
        </mc:Choice>
        <mc:Fallback xmlns="">
          <p:sp>
            <p:nvSpPr>
              <p:cNvPr id="13" name="CasellaDiTesto 12"/>
              <p:cNvSpPr txBox="1">
                <a:spLocks noRot="1" noChangeAspect="1" noMove="1" noResize="1" noEditPoints="1" noAdjustHandles="1" noChangeArrowheads="1" noChangeShapeType="1" noTextEdit="1"/>
              </p:cNvSpPr>
              <p:nvPr/>
            </p:nvSpPr>
            <p:spPr>
              <a:xfrm>
                <a:off x="-1066800" y="3810000"/>
                <a:ext cx="5867400" cy="394019"/>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457200" y="5638800"/>
                <a:ext cx="4369593" cy="8702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l-GR" sz="2400" b="0" i="1" smtClean="0">
                              <a:latin typeface="Cambria Math" panose="02040503050406030204" pitchFamily="18" charset="0"/>
                              <a:ea typeface="Cambria Math" panose="02040503050406030204" pitchFamily="18" charset="0"/>
                            </a:rPr>
                          </m:ctrlPr>
                        </m:fPr>
                        <m:num>
                          <m:sSubSup>
                            <m:sSubSupPr>
                              <m:ctrlPr>
                                <a:rPr lang="el-GR" sz="2400" b="0" i="1">
                                  <a:latin typeface="Cambria Math" panose="02040503050406030204" pitchFamily="18" charset="0"/>
                                  <a:ea typeface="Cambria Math" panose="02040503050406030204" pitchFamily="18" charset="0"/>
                                </a:rPr>
                              </m:ctrlPr>
                            </m:sSubSupPr>
                            <m:e>
                              <m:r>
                                <a:rPr lang="el-GR" sz="2400" b="0" i="1" smtClean="0">
                                  <a:latin typeface="Cambria Math" panose="02040503050406030204" pitchFamily="18" charset="0"/>
                                  <a:ea typeface="Cambria Math" panose="02040503050406030204" pitchFamily="18" charset="0"/>
                                </a:rPr>
                                <m:t>𝛿</m:t>
                              </m:r>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smtClean="0">
                                  <a:latin typeface="Cambria Math" panose="02040503050406030204" pitchFamily="18" charset="0"/>
                                  <a:ea typeface="Cambria Math" panose="02040503050406030204" pitchFamily="18" charset="0"/>
                                </a:rPr>
                                <m:t>𝑒</m:t>
                              </m:r>
                            </m:sub>
                            <m:sup>
                              <m:r>
                                <a:rPr lang="it-IT" sz="2400" b="0" i="1" smtClean="0">
                                  <a:latin typeface="Cambria Math" panose="02040503050406030204" pitchFamily="18" charset="0"/>
                                  <a:ea typeface="Cambria Math" panose="02040503050406030204" pitchFamily="18" charset="0"/>
                                </a:rPr>
                                <m:t>𝐶</m:t>
                              </m:r>
                            </m:sup>
                          </m:sSubSup>
                        </m:num>
                        <m:den>
                          <m:r>
                            <a:rPr lang="el-GR" sz="2400" b="0" i="1" smtClean="0">
                              <a:latin typeface="Cambria Math" panose="02040503050406030204" pitchFamily="18" charset="0"/>
                              <a:ea typeface="Cambria Math" panose="02040503050406030204" pitchFamily="18" charset="0"/>
                            </a:rPr>
                            <m:t>𝛿</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Sub>
                        </m:den>
                      </m:f>
                      <m:r>
                        <a:rPr lang="it-IT" sz="2400" b="0" i="1" smtClean="0">
                          <a:latin typeface="Cambria Math" panose="02040503050406030204" pitchFamily="18" charset="0"/>
                          <a:ea typeface="Cambria Math" panose="02040503050406030204" pitchFamily="18" charset="0"/>
                        </a:rPr>
                        <m:t>=1−</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𝑖</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2</m:t>
                          </m:r>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Sub>
                      <m:r>
                        <a:rPr lang="it-IT" sz="2400" b="0" i="1" smtClean="0">
                          <a:latin typeface="Cambria Math" panose="02040503050406030204" pitchFamily="18" charset="0"/>
                          <a:ea typeface="Cambria Math" panose="02040503050406030204" pitchFamily="18" charset="0"/>
                        </a:rPr>
                        <m:t>=0</m:t>
                      </m:r>
                    </m:oMath>
                  </m:oMathPara>
                </a14:m>
                <a:endParaRPr lang="en-GB" sz="2400" b="0"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457200" y="5638800"/>
                <a:ext cx="4369593" cy="870238"/>
              </a:xfrm>
              <a:prstGeom prst="rect">
                <a:avLst/>
              </a:prstGeom>
              <a:blipFill rotWithShape="0">
                <a:blip r:embed="rId8"/>
                <a:stretch>
                  <a:fillRect/>
                </a:stretch>
              </a:blipFill>
            </p:spPr>
            <p:txBody>
              <a:bodyPr/>
              <a:lstStyle/>
              <a:p>
                <a:r>
                  <a:rPr lang="en-GB">
                    <a:noFill/>
                  </a:rPr>
                  <a:t> </a:t>
                </a:r>
              </a:p>
            </p:txBody>
          </p:sp>
        </mc:Fallback>
      </mc:AlternateContent>
      <p:sp>
        <p:nvSpPr>
          <p:cNvPr id="7" name="Parentesi graffa aperta 6"/>
          <p:cNvSpPr/>
          <p:nvPr/>
        </p:nvSpPr>
        <p:spPr bwMode="auto">
          <a:xfrm>
            <a:off x="583407" y="4730908"/>
            <a:ext cx="264984" cy="1778129"/>
          </a:xfrm>
          <a:prstGeom prst="lef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GB" sz="4000" b="1" i="0" u="none" strike="noStrike" cap="none" normalizeH="0" baseline="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6" name="CasellaDiTesto 15"/>
              <p:cNvSpPr txBox="1"/>
              <p:nvPr/>
            </p:nvSpPr>
            <p:spPr>
              <a:xfrm>
                <a:off x="4157664" y="3285658"/>
                <a:ext cx="4910136" cy="37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dirty="0" smtClean="0">
                              <a:latin typeface="Cambria Math" panose="02040503050406030204" pitchFamily="18" charset="0"/>
                            </a:rPr>
                            <m:t>𝑒</m:t>
                          </m:r>
                        </m:sub>
                        <m:sup>
                          <m:r>
                            <a:rPr lang="it-IT" sz="2400" b="0" i="1">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 </m:t>
                      </m:r>
                      <m:d>
                        <m:dPr>
                          <m:ctrlPr>
                            <a:rPr lang="it-IT" sz="2400" b="0" i="1" smtClean="0">
                              <a:solidFill>
                                <a:srgbClr val="000000"/>
                              </a:solidFill>
                              <a:latin typeface="Cambria Math" panose="02040503050406030204" pitchFamily="18" charset="0"/>
                              <a:ea typeface="Cambria Math" panose="02040503050406030204" pitchFamily="18" charset="0"/>
                            </a:rPr>
                          </m:ctrlPr>
                        </m:dPr>
                        <m:e>
                          <m:r>
                            <a:rPr lang="it-IT" sz="2400" b="0" i="1">
                              <a:solidFill>
                                <a:srgbClr val="000000"/>
                              </a:solidFill>
                              <a:latin typeface="Cambria Math" panose="02040503050406030204" pitchFamily="18" charset="0"/>
                              <a:ea typeface="Cambria Math" panose="02040503050406030204" pitchFamily="18" charset="0"/>
                            </a:rPr>
                            <m:t>1−</m:t>
                          </m:r>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smtClean="0">
                                  <a:solidFill>
                                    <a:srgbClr val="000000"/>
                                  </a:solidFill>
                                  <a:latin typeface="Cambria Math" panose="02040503050406030204" pitchFamily="18" charset="0"/>
                                  <a:ea typeface="Cambria Math" panose="02040503050406030204" pitchFamily="18" charset="0"/>
                                </a:rPr>
                                <m:t>𝑖</m:t>
                              </m:r>
                            </m:sub>
                          </m:sSub>
                          <m:r>
                            <a:rPr lang="it-IT" sz="2400" b="0" i="1">
                              <a:solidFill>
                                <a:srgbClr val="000000"/>
                              </a:solidFill>
                              <a:latin typeface="Cambria Math" panose="02040503050406030204" pitchFamily="18" charset="0"/>
                              <a:ea typeface="Cambria Math" panose="02040503050406030204" pitchFamily="18" charset="0"/>
                            </a:rPr>
                            <m:t>−</m:t>
                          </m:r>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smtClean="0">
                                  <a:solidFill>
                                    <a:srgbClr val="000000"/>
                                  </a:solidFill>
                                  <a:latin typeface="Cambria Math" panose="02040503050406030204" pitchFamily="18" charset="0"/>
                                  <a:ea typeface="Cambria Math" panose="02040503050406030204" pitchFamily="18" charset="0"/>
                                </a:rPr>
                                <m:t>𝑒</m:t>
                              </m:r>
                            </m:sub>
                          </m:sSub>
                        </m:e>
                      </m:d>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Sub>
                      <m:r>
                        <a:rPr lang="it-IT" sz="2400" b="0" i="1" smtClean="0">
                          <a:latin typeface="Cambria Math" panose="02040503050406030204" pitchFamily="18" charset="0"/>
                          <a:ea typeface="Cambria Math" panose="02040503050406030204" pitchFamily="18" charset="0"/>
                        </a:rPr>
                        <m:t>−0.1</m:t>
                      </m:r>
                    </m:oMath>
                  </m:oMathPara>
                </a14:m>
                <a:endParaRPr lang="en-GB" sz="2400" b="0" dirty="0"/>
              </a:p>
            </p:txBody>
          </p:sp>
        </mc:Choice>
        <mc:Fallback xmlns="">
          <p:sp>
            <p:nvSpPr>
              <p:cNvPr id="16" name="CasellaDiTesto 15"/>
              <p:cNvSpPr txBox="1">
                <a:spLocks noRot="1" noChangeAspect="1" noMove="1" noResize="1" noEditPoints="1" noAdjustHandles="1" noChangeArrowheads="1" noChangeShapeType="1" noTextEdit="1"/>
              </p:cNvSpPr>
              <p:nvPr/>
            </p:nvSpPr>
            <p:spPr>
              <a:xfrm>
                <a:off x="4157664" y="3285658"/>
                <a:ext cx="4910136" cy="370551"/>
              </a:xfrm>
              <a:prstGeom prst="rect">
                <a:avLst/>
              </a:prstGeom>
              <a:blipFill rotWithShape="0">
                <a:blip r:embed="rId9"/>
                <a:stretch>
                  <a:fillRect b="-278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3505200" y="3873181"/>
                <a:ext cx="5867400" cy="37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dirty="0" smtClean="0">
                              <a:latin typeface="Cambria Math" panose="02040503050406030204" pitchFamily="18" charset="0"/>
                            </a:rPr>
                            <m:t>𝑒</m:t>
                          </m:r>
                        </m:sub>
                        <m:sup>
                          <m:r>
                            <a:rPr lang="it-IT" sz="2400" b="0" i="1">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m:t>
                      </m:r>
                      <m:sSub>
                        <m:sSubPr>
                          <m:ctrlPr>
                            <a:rPr lang="it-IT" sz="2400" b="0" i="1">
                              <a:latin typeface="Cambria Math" panose="02040503050406030204" pitchFamily="18" charset="0"/>
                              <a:ea typeface="Cambria Math" panose="02040503050406030204" pitchFamily="18" charset="0"/>
                            </a:rPr>
                          </m:ctrlPr>
                        </m:sSubPr>
                        <m:e>
                          <m:r>
                            <a:rPr lang="it-IT" sz="2400" b="0" i="1">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Sub>
                      <m:r>
                        <a:rPr lang="it-IT" sz="2400" b="0" i="1">
                          <a:solidFill>
                            <a:srgbClr val="000000"/>
                          </a:solidFill>
                          <a:latin typeface="Cambria Math" panose="02040503050406030204" pitchFamily="18" charset="0"/>
                          <a:ea typeface="Cambria Math" panose="02040503050406030204" pitchFamily="18" charset="0"/>
                        </a:rPr>
                        <m:t>−</m:t>
                      </m:r>
                      <m:sSub>
                        <m:sSubPr>
                          <m:ctrlPr>
                            <a:rPr lang="it-IT" sz="2400" b="0" i="1">
                              <a:latin typeface="Cambria Math" panose="02040503050406030204" pitchFamily="18" charset="0"/>
                              <a:ea typeface="Cambria Math" panose="02040503050406030204" pitchFamily="18" charset="0"/>
                            </a:rPr>
                          </m:ctrlPr>
                        </m:sSubPr>
                        <m:e>
                          <m:r>
                            <a:rPr lang="it-IT" sz="2400" b="0" i="1">
                              <a:latin typeface="Cambria Math" panose="02040503050406030204" pitchFamily="18" charset="0"/>
                              <a:ea typeface="Cambria Math" panose="02040503050406030204" pitchFamily="18" charset="0"/>
                            </a:rPr>
                            <m:t>𝑞</m:t>
                          </m:r>
                        </m:e>
                        <m:sub>
                          <m:r>
                            <a:rPr lang="it-IT" sz="2400" b="0" i="1">
                              <a:latin typeface="Cambria Math" panose="02040503050406030204" pitchFamily="18" charset="0"/>
                              <a:ea typeface="Cambria Math" panose="02040503050406030204" pitchFamily="18" charset="0"/>
                            </a:rPr>
                            <m:t>𝑖</m:t>
                          </m:r>
                        </m:sub>
                      </m:sSub>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a:solidFill>
                                <a:srgbClr val="000000"/>
                              </a:solidFill>
                              <a:latin typeface="Cambria Math" panose="02040503050406030204" pitchFamily="18" charset="0"/>
                              <a:ea typeface="Cambria Math" panose="02040503050406030204" pitchFamily="18" charset="0"/>
                            </a:rPr>
                            <m:t>𝑒</m:t>
                          </m:r>
                        </m:sub>
                      </m:sSub>
                      <m:r>
                        <a:rPr lang="it-IT" sz="2400" b="0" i="1">
                          <a:latin typeface="Cambria Math" panose="02040503050406030204" pitchFamily="18" charset="0"/>
                          <a:ea typeface="Cambria Math" panose="02040503050406030204" pitchFamily="18" charset="0"/>
                        </a:rPr>
                        <m:t>−</m:t>
                      </m:r>
                      <m:sSubSup>
                        <m:sSubSupPr>
                          <m:ctrlPr>
                            <a:rPr lang="it-IT" sz="2400" b="0" i="1">
                              <a:latin typeface="Cambria Math" panose="02040503050406030204" pitchFamily="18" charset="0"/>
                              <a:ea typeface="Cambria Math" panose="02040503050406030204" pitchFamily="18" charset="0"/>
                            </a:rPr>
                          </m:ctrlPr>
                        </m:sSubSupPr>
                        <m:e>
                          <m:r>
                            <a:rPr lang="it-IT" sz="2400" b="0" i="1">
                              <a:latin typeface="Cambria Math" panose="02040503050406030204" pitchFamily="18" charset="0"/>
                              <a:ea typeface="Cambria Math" panose="02040503050406030204" pitchFamily="18" charset="0"/>
                            </a:rPr>
                            <m:t>𝑞</m:t>
                          </m:r>
                        </m:e>
                        <m:sub>
                          <m:r>
                            <a:rPr lang="it-IT" sz="2400" b="0" i="1" smtClean="0">
                              <a:latin typeface="Cambria Math" panose="02040503050406030204" pitchFamily="18" charset="0"/>
                              <a:ea typeface="Cambria Math" panose="02040503050406030204" pitchFamily="18" charset="0"/>
                            </a:rPr>
                            <m:t>𝑒</m:t>
                          </m:r>
                        </m:sub>
                        <m:sup>
                          <m:r>
                            <a:rPr lang="it-IT" sz="2400" b="0" i="1">
                              <a:latin typeface="Cambria Math" panose="02040503050406030204" pitchFamily="18" charset="0"/>
                              <a:ea typeface="Cambria Math" panose="02040503050406030204" pitchFamily="18" charset="0"/>
                            </a:rPr>
                            <m:t>2</m:t>
                          </m:r>
                        </m:sup>
                      </m:sSubSup>
                      <m:r>
                        <a:rPr lang="it-IT" sz="2400" b="0" i="1" smtClean="0">
                          <a:latin typeface="Cambria Math" panose="02040503050406030204" pitchFamily="18" charset="0"/>
                          <a:ea typeface="Cambria Math" panose="02040503050406030204" pitchFamily="18" charset="0"/>
                        </a:rPr>
                        <m:t>−0.1</m:t>
                      </m:r>
                    </m:oMath>
                  </m:oMathPara>
                </a14:m>
                <a:endParaRPr lang="it-IT" sz="2400" b="0" i="1" dirty="0">
                  <a:latin typeface="Cambria Math" panose="02040503050406030204" pitchFamily="18" charset="0"/>
                  <a:ea typeface="Cambria Math" panose="02040503050406030204" pitchFamily="18" charset="0"/>
                </a:endParaRPr>
              </a:p>
            </p:txBody>
          </p:sp>
        </mc:Choice>
        <mc:Fallback xmlns="">
          <p:sp>
            <p:nvSpPr>
              <p:cNvPr id="17" name="CasellaDiTesto 16"/>
              <p:cNvSpPr txBox="1">
                <a:spLocks noRot="1" noChangeAspect="1" noMove="1" noResize="1" noEditPoints="1" noAdjustHandles="1" noChangeArrowheads="1" noChangeShapeType="1" noTextEdit="1"/>
              </p:cNvSpPr>
              <p:nvPr/>
            </p:nvSpPr>
            <p:spPr>
              <a:xfrm>
                <a:off x="3505200" y="3873181"/>
                <a:ext cx="5867400" cy="370551"/>
              </a:xfrm>
              <a:prstGeom prst="rect">
                <a:avLst/>
              </a:prstGeom>
              <a:blipFill rotWithShape="0">
                <a:blip r:embed="rId10"/>
                <a:stretch>
                  <a:fillRect b="-278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CasellaDiTesto 17"/>
              <p:cNvSpPr txBox="1"/>
              <p:nvPr/>
            </p:nvSpPr>
            <p:spPr>
              <a:xfrm>
                <a:off x="3657600" y="4887249"/>
                <a:ext cx="5867400" cy="370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a:latin typeface="Cambria Math" panose="02040503050406030204" pitchFamily="18" charset="0"/>
                              <a:ea typeface="Cambria Math" panose="02040503050406030204" pitchFamily="18" charset="0"/>
                            </a:rPr>
                            <m:t>𝑞</m:t>
                          </m:r>
                        </m:e>
                        <m:sub>
                          <m:r>
                            <a:rPr lang="it-IT" sz="2400" b="0" i="1">
                              <a:latin typeface="Cambria Math" panose="02040503050406030204" pitchFamily="18" charset="0"/>
                              <a:ea typeface="Cambria Math" panose="02040503050406030204" pitchFamily="18" charset="0"/>
                            </a:rPr>
                            <m:t>𝑖</m:t>
                          </m:r>
                        </m:sub>
                      </m:sSub>
                      <m:r>
                        <a:rPr lang="it-IT" sz="2400" b="0" i="1" smtClean="0">
                          <a:latin typeface="Cambria Math" panose="02040503050406030204" pitchFamily="18" charset="0"/>
                          <a:ea typeface="Cambria Math" panose="02040503050406030204" pitchFamily="18" charset="0"/>
                        </a:rPr>
                        <m:t>=</m:t>
                      </m:r>
                      <m:sSub>
                        <m:sSubPr>
                          <m:ctrlPr>
                            <a:rPr lang="it-IT" sz="2400" b="0" i="1">
                              <a:solidFill>
                                <a:srgbClr val="000000"/>
                              </a:solidFill>
                              <a:latin typeface="Cambria Math" panose="02040503050406030204" pitchFamily="18" charset="0"/>
                              <a:ea typeface="Cambria Math" panose="02040503050406030204" pitchFamily="18" charset="0"/>
                            </a:rPr>
                          </m:ctrlPr>
                        </m:sSubPr>
                        <m:e>
                          <m:r>
                            <a:rPr lang="it-IT" sz="2400" b="0" i="1">
                              <a:solidFill>
                                <a:srgbClr val="000000"/>
                              </a:solidFill>
                              <a:latin typeface="Cambria Math" panose="02040503050406030204" pitchFamily="18" charset="0"/>
                              <a:ea typeface="Cambria Math" panose="02040503050406030204" pitchFamily="18" charset="0"/>
                            </a:rPr>
                            <m:t>𝑞</m:t>
                          </m:r>
                        </m:e>
                        <m:sub>
                          <m:r>
                            <a:rPr lang="it-IT" sz="2400" b="0" i="1">
                              <a:solidFill>
                                <a:srgbClr val="000000"/>
                              </a:solidFill>
                              <a:latin typeface="Cambria Math" panose="02040503050406030204" pitchFamily="18" charset="0"/>
                              <a:ea typeface="Cambria Math" panose="02040503050406030204" pitchFamily="18" charset="0"/>
                            </a:rPr>
                            <m:t>𝑒</m:t>
                          </m:r>
                        </m:sub>
                      </m:sSub>
                      <m:r>
                        <a:rPr lang="it-IT" sz="2400" b="0" i="1" smtClean="0">
                          <a:latin typeface="Cambria Math" panose="02040503050406030204" pitchFamily="18" charset="0"/>
                          <a:ea typeface="Cambria Math" panose="02040503050406030204" pitchFamily="18" charset="0"/>
                        </a:rPr>
                        <m:t>=1/3</m:t>
                      </m:r>
                    </m:oMath>
                  </m:oMathPara>
                </a14:m>
                <a:endParaRPr lang="it-IT" sz="2400" b="0" i="1" dirty="0">
                  <a:latin typeface="Cambria Math" panose="02040503050406030204" pitchFamily="18" charset="0"/>
                  <a:ea typeface="Cambria Math" panose="02040503050406030204" pitchFamily="18" charset="0"/>
                </a:endParaRPr>
              </a:p>
            </p:txBody>
          </p:sp>
        </mc:Choice>
        <mc:Fallback xmlns="">
          <p:sp>
            <p:nvSpPr>
              <p:cNvPr id="18" name="CasellaDiTesto 17"/>
              <p:cNvSpPr txBox="1">
                <a:spLocks noRot="1" noChangeAspect="1" noMove="1" noResize="1" noEditPoints="1" noAdjustHandles="1" noChangeArrowheads="1" noChangeShapeType="1" noTextEdit="1"/>
              </p:cNvSpPr>
              <p:nvPr/>
            </p:nvSpPr>
            <p:spPr>
              <a:xfrm>
                <a:off x="3657600" y="4887249"/>
                <a:ext cx="5867400" cy="370551"/>
              </a:xfrm>
              <a:prstGeom prst="rect">
                <a:avLst/>
              </a:prstGeom>
              <a:blipFill rotWithShape="0">
                <a:blip r:embed="rId11"/>
                <a:stretch>
                  <a:fillRect b="-360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CasellaDiTesto 18"/>
              <p:cNvSpPr txBox="1"/>
              <p:nvPr/>
            </p:nvSpPr>
            <p:spPr>
              <a:xfrm>
                <a:off x="3810000" y="5397181"/>
                <a:ext cx="5867400" cy="3940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a:latin typeface="Cambria Math" panose="02040503050406030204" pitchFamily="18" charset="0"/>
                              <a:ea typeface="Cambria Math" panose="02040503050406030204" pitchFamily="18" charset="0"/>
                            </a:rPr>
                            <m:t>𝑖</m:t>
                          </m:r>
                        </m:sub>
                        <m:sup>
                          <m:r>
                            <a:rPr lang="it-IT" sz="2400" b="0" i="1">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=1/9</m:t>
                      </m:r>
                    </m:oMath>
                  </m:oMathPara>
                </a14:m>
                <a:endParaRPr lang="it-IT" sz="2400" b="0" i="1" dirty="0">
                  <a:latin typeface="Cambria Math" panose="02040503050406030204" pitchFamily="18" charset="0"/>
                  <a:ea typeface="Cambria Math" panose="02040503050406030204" pitchFamily="18" charset="0"/>
                </a:endParaRPr>
              </a:p>
            </p:txBody>
          </p:sp>
        </mc:Choice>
        <mc:Fallback xmlns="">
          <p:sp>
            <p:nvSpPr>
              <p:cNvPr id="19" name="CasellaDiTesto 18"/>
              <p:cNvSpPr txBox="1">
                <a:spLocks noRot="1" noChangeAspect="1" noMove="1" noResize="1" noEditPoints="1" noAdjustHandles="1" noChangeArrowheads="1" noChangeShapeType="1" noTextEdit="1"/>
              </p:cNvSpPr>
              <p:nvPr/>
            </p:nvSpPr>
            <p:spPr>
              <a:xfrm>
                <a:off x="3810000" y="5397181"/>
                <a:ext cx="5867400" cy="394019"/>
              </a:xfrm>
              <a:prstGeom prst="rect">
                <a:avLst/>
              </a:prstGeom>
              <a:blipFill rotWithShape="0">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3810000" y="5791200"/>
                <a:ext cx="5867400" cy="11370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l-GR" sz="2400" b="0" i="1" smtClean="0">
                              <a:latin typeface="Cambria Math" panose="02040503050406030204" pitchFamily="18" charset="0"/>
                              <a:ea typeface="Cambria Math" panose="02040503050406030204" pitchFamily="18" charset="0"/>
                            </a:rPr>
                          </m:ctrlPr>
                        </m:sSubSupPr>
                        <m:e>
                          <m:r>
                            <m:rPr>
                              <m:sty m:val="p"/>
                            </m:rPr>
                            <a:rPr lang="el-GR" sz="2400" b="0" i="1">
                              <a:latin typeface="Cambria Math" panose="02040503050406030204" pitchFamily="18" charset="0"/>
                              <a:ea typeface="Cambria Math" panose="02040503050406030204" pitchFamily="18" charset="0"/>
                            </a:rPr>
                            <m:t>π</m:t>
                          </m:r>
                          <m:r>
                            <m:rPr>
                              <m:nor/>
                            </m:rPr>
                            <a:rPr lang="en-GB" sz="2400" b="0" dirty="0"/>
                            <m:t> </m:t>
                          </m:r>
                        </m:e>
                        <m:sub>
                          <m:r>
                            <a:rPr lang="it-IT" sz="2400" b="0" i="1" dirty="0" smtClean="0">
                              <a:latin typeface="Cambria Math" panose="02040503050406030204" pitchFamily="18" charset="0"/>
                            </a:rPr>
                            <m:t>𝑒</m:t>
                          </m:r>
                        </m:sub>
                        <m:sup>
                          <m:r>
                            <a:rPr lang="it-IT" sz="2400" b="0" i="1">
                              <a:latin typeface="Cambria Math" panose="02040503050406030204" pitchFamily="18" charset="0"/>
                              <a:ea typeface="Cambria Math" panose="02040503050406030204" pitchFamily="18" charset="0"/>
                            </a:rPr>
                            <m:t>𝐶</m:t>
                          </m:r>
                        </m:sup>
                      </m:sSubSup>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r>
                            <a:rPr lang="it-IT" sz="2400" b="0" i="1" smtClean="0">
                              <a:latin typeface="Cambria Math" panose="02040503050406030204" pitchFamily="18" charset="0"/>
                              <a:ea typeface="Cambria Math" panose="02040503050406030204" pitchFamily="18" charset="0"/>
                            </a:rPr>
                            <m:t>9</m:t>
                          </m:r>
                        </m:den>
                      </m:f>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r>
                            <a:rPr lang="it-IT" sz="2400" b="0" i="1" smtClean="0">
                              <a:latin typeface="Cambria Math" panose="02040503050406030204" pitchFamily="18" charset="0"/>
                              <a:ea typeface="Cambria Math" panose="02040503050406030204" pitchFamily="18" charset="0"/>
                            </a:rPr>
                            <m:t>10</m:t>
                          </m:r>
                        </m:den>
                      </m:f>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1</m:t>
                          </m:r>
                        </m:num>
                        <m:den>
                          <m:r>
                            <a:rPr lang="it-IT" sz="2400" b="0" i="1" smtClean="0">
                              <a:latin typeface="Cambria Math" panose="02040503050406030204" pitchFamily="18" charset="0"/>
                              <a:ea typeface="Cambria Math" panose="02040503050406030204" pitchFamily="18" charset="0"/>
                            </a:rPr>
                            <m:t>90</m:t>
                          </m:r>
                        </m:den>
                      </m:f>
                    </m:oMath>
                  </m:oMathPara>
                </a14:m>
                <a:endParaRPr lang="it-IT" sz="2400" b="0" i="1" dirty="0">
                  <a:latin typeface="Cambria Math" panose="02040503050406030204" pitchFamily="18" charset="0"/>
                  <a:ea typeface="Cambria Math" panose="02040503050406030204" pitchFamily="18" charset="0"/>
                </a:endParaRPr>
              </a:p>
              <a:p>
                <a:endParaRPr lang="it-IT" sz="2400" b="0" i="1" dirty="0">
                  <a:latin typeface="Cambria Math" panose="02040503050406030204" pitchFamily="18" charset="0"/>
                  <a:ea typeface="Cambria Math" panose="02040503050406030204" pitchFamily="18" charset="0"/>
                </a:endParaRPr>
              </a:p>
            </p:txBody>
          </p:sp>
        </mc:Choice>
        <mc:Fallback xmlns="">
          <p:sp>
            <p:nvSpPr>
              <p:cNvPr id="20" name="CasellaDiTesto 19"/>
              <p:cNvSpPr txBox="1">
                <a:spLocks noRot="1" noChangeAspect="1" noMove="1" noResize="1" noEditPoints="1" noAdjustHandles="1" noChangeArrowheads="1" noChangeShapeType="1" noTextEdit="1"/>
              </p:cNvSpPr>
              <p:nvPr/>
            </p:nvSpPr>
            <p:spPr>
              <a:xfrm>
                <a:off x="3810000" y="5791200"/>
                <a:ext cx="5867400" cy="1137043"/>
              </a:xfrm>
              <a:prstGeom prst="rect">
                <a:avLst/>
              </a:prstGeom>
              <a:blipFill rotWithShape="0">
                <a:blip r:embed="rId1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99937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Solution</a:t>
            </a:r>
            <a:endParaRPr lang="en-GB" dirty="0"/>
          </a:p>
        </p:txBody>
      </p:sp>
      <p:sp>
        <p:nvSpPr>
          <p:cNvPr id="3" name="Segnaposto contenuto 2"/>
          <p:cNvSpPr>
            <a:spLocks noGrp="1"/>
          </p:cNvSpPr>
          <p:nvPr>
            <p:ph idx="1"/>
          </p:nvPr>
        </p:nvSpPr>
        <p:spPr/>
        <p:txBody>
          <a:bodyPr/>
          <a:lstStyle/>
          <a:p>
            <a:pPr marL="0" indent="0">
              <a:buNone/>
            </a:pPr>
            <a:r>
              <a:rPr lang="en-US" sz="2400" dirty="0"/>
              <a:t>If the new firm enters the market and the incumbent behaves aggressively (in this case, by producing the quantity such that p=0), then the new entrant pays the fixed costs but it is not able to make any profit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39</a:t>
            </a:fld>
            <a:endParaRPr lang="it-IT"/>
          </a:p>
        </p:txBody>
      </p:sp>
      <mc:AlternateContent xmlns:mc="http://schemas.openxmlformats.org/markup-compatibility/2006" xmlns:a14="http://schemas.microsoft.com/office/drawing/2010/main">
        <mc:Choice Requires="a14">
          <p:sp>
            <p:nvSpPr>
              <p:cNvPr id="7" name="CasellaDiTesto 6"/>
              <p:cNvSpPr txBox="1"/>
              <p:nvPr/>
            </p:nvSpPr>
            <p:spPr>
              <a:xfrm>
                <a:off x="2243138" y="3369753"/>
                <a:ext cx="5181599" cy="3913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ea typeface="Cambria Math" panose="02040503050406030204" pitchFamily="18" charset="0"/>
                            </a:rPr>
                          </m:ctrlPr>
                        </m:sSubSupPr>
                        <m:e>
                          <m:r>
                            <a:rPr lang="it-IT" sz="2400" b="0" i="1" smtClean="0">
                              <a:latin typeface="Cambria Math" panose="02040503050406030204" pitchFamily="18" charset="0"/>
                              <a:ea typeface="Cambria Math" panose="02040503050406030204" pitchFamily="18" charset="0"/>
                            </a:rPr>
                            <m:t>𝜋</m:t>
                          </m:r>
                        </m:e>
                        <m:sub>
                          <m:r>
                            <a:rPr lang="it-IT" sz="2400" b="0" i="1" smtClean="0">
                              <a:latin typeface="Cambria Math" panose="02040503050406030204" pitchFamily="18" charset="0"/>
                              <a:ea typeface="Cambria Math" panose="02040503050406030204" pitchFamily="18" charset="0"/>
                            </a:rPr>
                            <m:t>𝑖</m:t>
                          </m:r>
                        </m:sub>
                        <m:sup>
                          <m:r>
                            <a:rPr lang="it-IT" sz="2400" b="0" i="1" smtClean="0">
                              <a:latin typeface="Cambria Math" panose="02040503050406030204" pitchFamily="18" charset="0"/>
                              <a:ea typeface="Cambria Math" panose="02040503050406030204" pitchFamily="18" charset="0"/>
                            </a:rPr>
                            <m:t>𝐴</m:t>
                          </m:r>
                        </m:sup>
                      </m:sSubSup>
                      <m:r>
                        <a:rPr lang="it-IT" sz="2400" b="0" i="1" smtClean="0">
                          <a:latin typeface="Cambria Math" panose="02040503050406030204" pitchFamily="18" charset="0"/>
                          <a:ea typeface="Cambria Math" panose="02040503050406030204" pitchFamily="18" charset="0"/>
                        </a:rPr>
                        <m:t>=0</m:t>
                      </m:r>
                    </m:oMath>
                  </m:oMathPara>
                </a14:m>
                <a:endParaRPr lang="en-GB" sz="2400" b="0"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2243138" y="3369753"/>
                <a:ext cx="5181599" cy="391389"/>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ttangolo 7"/>
              <p:cNvSpPr/>
              <p:nvPr/>
            </p:nvSpPr>
            <p:spPr>
              <a:xfrm>
                <a:off x="3867872" y="4251594"/>
                <a:ext cx="1932132" cy="4626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it-IT" sz="2400" b="0" i="1" smtClean="0">
                              <a:latin typeface="Cambria Math" panose="02040503050406030204" pitchFamily="18" charset="0"/>
                              <a:ea typeface="Cambria Math" panose="02040503050406030204" pitchFamily="18" charset="0"/>
                            </a:rPr>
                          </m:ctrlPr>
                        </m:sSubSupPr>
                        <m:e>
                          <m:r>
                            <a:rPr lang="it-IT" sz="2400" b="0" i="1" smtClean="0">
                              <a:latin typeface="Cambria Math" panose="02040503050406030204" pitchFamily="18" charset="0"/>
                              <a:ea typeface="Cambria Math" panose="02040503050406030204" pitchFamily="18" charset="0"/>
                            </a:rPr>
                            <m:t>𝜋</m:t>
                          </m:r>
                        </m:e>
                        <m:sub>
                          <m:r>
                            <a:rPr lang="it-IT" sz="2400" b="0" i="1" smtClean="0">
                              <a:latin typeface="Cambria Math" panose="02040503050406030204" pitchFamily="18" charset="0"/>
                              <a:ea typeface="Cambria Math" panose="02040503050406030204" pitchFamily="18" charset="0"/>
                            </a:rPr>
                            <m:t>𝑒</m:t>
                          </m:r>
                        </m:sub>
                        <m:sup>
                          <m:r>
                            <a:rPr lang="it-IT" sz="2400" b="0" i="1">
                              <a:latin typeface="Cambria Math" panose="02040503050406030204" pitchFamily="18" charset="0"/>
                              <a:ea typeface="Cambria Math" panose="02040503050406030204" pitchFamily="18" charset="0"/>
                            </a:rPr>
                            <m:t>𝐴</m:t>
                          </m:r>
                        </m:sup>
                      </m:sSubSup>
                      <m:r>
                        <a:rPr lang="it-IT" sz="2400" b="0" i="1">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−1/10</m:t>
                      </m:r>
                    </m:oMath>
                  </m:oMathPara>
                </a14:m>
                <a:endParaRPr lang="en-GB" sz="2400" dirty="0"/>
              </a:p>
            </p:txBody>
          </p:sp>
        </mc:Choice>
        <mc:Fallback xmlns="">
          <p:sp>
            <p:nvSpPr>
              <p:cNvPr id="8" name="Rettangolo 7"/>
              <p:cNvSpPr>
                <a:spLocks noRot="1" noChangeAspect="1" noMove="1" noResize="1" noEditPoints="1" noAdjustHandles="1" noChangeArrowheads="1" noChangeShapeType="1" noTextEdit="1"/>
              </p:cNvSpPr>
              <p:nvPr/>
            </p:nvSpPr>
            <p:spPr>
              <a:xfrm>
                <a:off x="3867872" y="4251594"/>
                <a:ext cx="1932132" cy="462627"/>
              </a:xfrm>
              <a:prstGeom prst="rect">
                <a:avLst/>
              </a:prstGeom>
              <a:blipFill rotWithShape="0">
                <a:blip r:embed="rId4"/>
                <a:stretch>
                  <a:fillRect b="-19737"/>
                </a:stretch>
              </a:blipFill>
            </p:spPr>
            <p:txBody>
              <a:bodyPr/>
              <a:lstStyle/>
              <a:p>
                <a:r>
                  <a:rPr lang="en-GB">
                    <a:noFill/>
                  </a:rPr>
                  <a:t> </a:t>
                </a:r>
              </a:p>
            </p:txBody>
          </p:sp>
        </mc:Fallback>
      </mc:AlternateContent>
    </p:spTree>
    <p:extLst>
      <p:ext uri="{BB962C8B-B14F-4D97-AF65-F5344CB8AC3E}">
        <p14:creationId xmlns:p14="http://schemas.microsoft.com/office/powerpoint/2010/main" val="395977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28599"/>
            <a:ext cx="5943600" cy="644525"/>
          </a:xfrm>
        </p:spPr>
        <p:txBody>
          <a:bodyPr/>
          <a:lstStyle/>
          <a:p>
            <a:r>
              <a:rPr lang="en-US" sz="3000" dirty="0"/>
              <a:t>Entry</a:t>
            </a:r>
          </a:p>
        </p:txBody>
      </p:sp>
      <p:sp>
        <p:nvSpPr>
          <p:cNvPr id="3" name="Content Placeholder 2"/>
          <p:cNvSpPr>
            <a:spLocks noGrp="1"/>
          </p:cNvSpPr>
          <p:nvPr>
            <p:ph idx="1"/>
          </p:nvPr>
        </p:nvSpPr>
        <p:spPr/>
        <p:txBody>
          <a:bodyPr/>
          <a:lstStyle/>
          <a:p>
            <a:pPr marL="0" indent="0">
              <a:buNone/>
            </a:pPr>
            <a:r>
              <a:rPr lang="en-US" sz="2400" dirty="0"/>
              <a:t>The entry decision depends on expected profits, that are a function of:</a:t>
            </a:r>
          </a:p>
          <a:p>
            <a:pPr>
              <a:buFontTx/>
              <a:buChar char="-"/>
            </a:pPr>
            <a:r>
              <a:rPr lang="en-US" sz="2400" dirty="0"/>
              <a:t>Production </a:t>
            </a:r>
            <a:r>
              <a:rPr lang="en-US" sz="2400" b="1" dirty="0"/>
              <a:t>costs</a:t>
            </a:r>
            <a:r>
              <a:rPr lang="en-US" sz="2400" dirty="0"/>
              <a:t>.</a:t>
            </a:r>
          </a:p>
          <a:p>
            <a:pPr>
              <a:buFontTx/>
              <a:buChar char="-"/>
            </a:pPr>
            <a:r>
              <a:rPr lang="en-US" sz="2400" b="1" dirty="0"/>
              <a:t>Demand conditions </a:t>
            </a:r>
            <a:r>
              <a:rPr lang="en-US" sz="2400" dirty="0"/>
              <a:t>post entry. Indeed the entry has an impact on the market quantity and price. Thus, new entrants have to forecast the reaction of incumbents.</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4</a:t>
            </a:fld>
            <a:endParaRPr lang="it-IT"/>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506" y="4076700"/>
            <a:ext cx="3328987" cy="1905000"/>
          </a:xfrm>
          <a:prstGeom prst="rect">
            <a:avLst/>
          </a:prstGeom>
        </p:spPr>
      </p:pic>
    </p:spTree>
    <p:extLst>
      <p:ext uri="{BB962C8B-B14F-4D97-AF65-F5344CB8AC3E}">
        <p14:creationId xmlns:p14="http://schemas.microsoft.com/office/powerpoint/2010/main" val="3662527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Solution</a:t>
            </a:r>
            <a:endParaRPr lang="en-GB" dirty="0"/>
          </a:p>
        </p:txBody>
      </p:sp>
      <p:sp>
        <p:nvSpPr>
          <p:cNvPr id="3" name="Segnaposto contenuto 2"/>
          <p:cNvSpPr>
            <a:spLocks noGrp="1"/>
          </p:cNvSpPr>
          <p:nvPr>
            <p:ph idx="1"/>
          </p:nvPr>
        </p:nvSpPr>
        <p:spPr/>
        <p:txBody>
          <a:bodyPr/>
          <a:lstStyle/>
          <a:p>
            <a:pPr marL="0" indent="0">
              <a:buNone/>
            </a:pPr>
            <a:r>
              <a:rPr lang="en-US" sz="2400" dirty="0"/>
              <a:t>Two-stage game of entry deterrence: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40</a:t>
            </a:fld>
            <a:endParaRPr lang="it-IT"/>
          </a:p>
        </p:txBody>
      </p:sp>
      <p:cxnSp>
        <p:nvCxnSpPr>
          <p:cNvPr id="9" name="Connettore 1 8"/>
          <p:cNvCxnSpPr/>
          <p:nvPr/>
        </p:nvCxnSpPr>
        <p:spPr bwMode="auto">
          <a:xfrm flipH="1">
            <a:off x="3256643" y="2362200"/>
            <a:ext cx="1295400" cy="838200"/>
          </a:xfrm>
          <a:prstGeom prst="line">
            <a:avLst/>
          </a:prstGeom>
          <a:noFill/>
          <a:ln w="9525" cap="flat" cmpd="sng" algn="ctr">
            <a:solidFill>
              <a:schemeClr val="tx1"/>
            </a:solidFill>
            <a:prstDash val="solid"/>
            <a:round/>
            <a:headEnd type="none" w="med" len="med"/>
            <a:tailEnd type="none" w="med" len="med"/>
          </a:ln>
          <a:effectLst/>
        </p:spPr>
      </p:cxnSp>
      <p:cxnSp>
        <p:nvCxnSpPr>
          <p:cNvPr id="10" name="Connettore 1 9"/>
          <p:cNvCxnSpPr/>
          <p:nvPr/>
        </p:nvCxnSpPr>
        <p:spPr bwMode="auto">
          <a:xfrm>
            <a:off x="4577443" y="2376714"/>
            <a:ext cx="1270000" cy="823686"/>
          </a:xfrm>
          <a:prstGeom prst="line">
            <a:avLst/>
          </a:prstGeom>
          <a:noFill/>
          <a:ln w="9525" cap="flat" cmpd="sng" algn="ctr">
            <a:solidFill>
              <a:schemeClr val="tx1"/>
            </a:solidFill>
            <a:prstDash val="solid"/>
            <a:round/>
            <a:headEnd type="none" w="med" len="med"/>
            <a:tailEnd type="none" w="med" len="med"/>
          </a:ln>
          <a:effectLst/>
        </p:spPr>
      </p:cxnSp>
      <p:cxnSp>
        <p:nvCxnSpPr>
          <p:cNvPr id="11" name="Connettore 1 10"/>
          <p:cNvCxnSpPr/>
          <p:nvPr/>
        </p:nvCxnSpPr>
        <p:spPr bwMode="auto">
          <a:xfrm flipH="1">
            <a:off x="1828800" y="3884839"/>
            <a:ext cx="1295400" cy="838200"/>
          </a:xfrm>
          <a:prstGeom prst="line">
            <a:avLst/>
          </a:prstGeom>
          <a:noFill/>
          <a:ln w="9525" cap="flat" cmpd="sng" algn="ctr">
            <a:solidFill>
              <a:schemeClr val="tx1"/>
            </a:solidFill>
            <a:prstDash val="solid"/>
            <a:round/>
            <a:headEnd type="none" w="med" len="med"/>
            <a:tailEnd type="none" w="med" len="med"/>
          </a:ln>
          <a:effectLst/>
        </p:spPr>
      </p:cxnSp>
      <p:cxnSp>
        <p:nvCxnSpPr>
          <p:cNvPr id="12" name="Connettore 1 11"/>
          <p:cNvCxnSpPr/>
          <p:nvPr/>
        </p:nvCxnSpPr>
        <p:spPr bwMode="auto">
          <a:xfrm>
            <a:off x="3149600" y="3899353"/>
            <a:ext cx="1270000" cy="823686"/>
          </a:xfrm>
          <a:prstGeom prst="line">
            <a:avLst/>
          </a:prstGeom>
          <a:noFill/>
          <a:ln w="9525" cap="flat" cmpd="sng" algn="ctr">
            <a:solidFill>
              <a:schemeClr val="tx1"/>
            </a:solidFill>
            <a:prstDash val="solid"/>
            <a:round/>
            <a:headEnd type="none" w="med" len="med"/>
            <a:tailEnd type="none" w="med" len="med"/>
          </a:ln>
          <a:effectLst/>
        </p:spPr>
      </p:cxnSp>
      <p:sp>
        <p:nvSpPr>
          <p:cNvPr id="15" name="CasellaDiTesto 14"/>
          <p:cNvSpPr txBox="1"/>
          <p:nvPr/>
        </p:nvSpPr>
        <p:spPr>
          <a:xfrm>
            <a:off x="4126389" y="1999248"/>
            <a:ext cx="902811" cy="338554"/>
          </a:xfrm>
          <a:prstGeom prst="rect">
            <a:avLst/>
          </a:prstGeom>
          <a:noFill/>
        </p:spPr>
        <p:txBody>
          <a:bodyPr wrap="none" rtlCol="0">
            <a:spAutoFit/>
          </a:bodyPr>
          <a:lstStyle/>
          <a:p>
            <a:r>
              <a:rPr lang="it-IT" dirty="0" err="1"/>
              <a:t>Entrant</a:t>
            </a:r>
            <a:endParaRPr lang="en-GB" dirty="0"/>
          </a:p>
        </p:txBody>
      </p:sp>
      <p:sp>
        <p:nvSpPr>
          <p:cNvPr id="16" name="CasellaDiTesto 15"/>
          <p:cNvSpPr txBox="1"/>
          <p:nvPr/>
        </p:nvSpPr>
        <p:spPr>
          <a:xfrm>
            <a:off x="2638329" y="3352800"/>
            <a:ext cx="1221809" cy="338554"/>
          </a:xfrm>
          <a:prstGeom prst="rect">
            <a:avLst/>
          </a:prstGeom>
          <a:noFill/>
        </p:spPr>
        <p:txBody>
          <a:bodyPr wrap="none" rtlCol="0">
            <a:spAutoFit/>
          </a:bodyPr>
          <a:lstStyle/>
          <a:p>
            <a:r>
              <a:rPr lang="it-IT" dirty="0" err="1"/>
              <a:t>Incumbent</a:t>
            </a:r>
            <a:endParaRPr lang="en-GB" dirty="0"/>
          </a:p>
        </p:txBody>
      </p:sp>
      <p:sp>
        <p:nvSpPr>
          <p:cNvPr id="18" name="CasellaDiTesto 17"/>
          <p:cNvSpPr txBox="1"/>
          <p:nvPr/>
        </p:nvSpPr>
        <p:spPr>
          <a:xfrm>
            <a:off x="1404027" y="4863588"/>
            <a:ext cx="881973" cy="338554"/>
          </a:xfrm>
          <a:prstGeom prst="rect">
            <a:avLst/>
          </a:prstGeom>
          <a:noFill/>
        </p:spPr>
        <p:txBody>
          <a:bodyPr wrap="none" rtlCol="0">
            <a:spAutoFit/>
          </a:bodyPr>
          <a:lstStyle/>
          <a:p>
            <a:r>
              <a:rPr lang="it-IT" b="0" dirty="0"/>
              <a:t>-1/10, 0</a:t>
            </a:r>
            <a:endParaRPr lang="en-GB" b="0" dirty="0"/>
          </a:p>
        </p:txBody>
      </p:sp>
      <p:sp>
        <p:nvSpPr>
          <p:cNvPr id="19" name="CasellaDiTesto 18"/>
          <p:cNvSpPr txBox="1"/>
          <p:nvPr/>
        </p:nvSpPr>
        <p:spPr>
          <a:xfrm>
            <a:off x="4038916" y="4863588"/>
            <a:ext cx="984565" cy="338554"/>
          </a:xfrm>
          <a:prstGeom prst="rect">
            <a:avLst/>
          </a:prstGeom>
          <a:noFill/>
        </p:spPr>
        <p:txBody>
          <a:bodyPr wrap="none" rtlCol="0">
            <a:spAutoFit/>
          </a:bodyPr>
          <a:lstStyle/>
          <a:p>
            <a:r>
              <a:rPr lang="it-IT" b="0" dirty="0"/>
              <a:t>1/90, 1/9</a:t>
            </a:r>
            <a:endParaRPr lang="en-GB" b="0" dirty="0"/>
          </a:p>
        </p:txBody>
      </p:sp>
      <p:sp>
        <p:nvSpPr>
          <p:cNvPr id="20" name="CasellaDiTesto 19"/>
          <p:cNvSpPr txBox="1"/>
          <p:nvPr/>
        </p:nvSpPr>
        <p:spPr>
          <a:xfrm>
            <a:off x="5715000" y="3395246"/>
            <a:ext cx="699230" cy="338554"/>
          </a:xfrm>
          <a:prstGeom prst="rect">
            <a:avLst/>
          </a:prstGeom>
          <a:noFill/>
        </p:spPr>
        <p:txBody>
          <a:bodyPr wrap="none" rtlCol="0">
            <a:spAutoFit/>
          </a:bodyPr>
          <a:lstStyle/>
          <a:p>
            <a:r>
              <a:rPr lang="it-IT" b="0" dirty="0"/>
              <a:t>0, 1/4</a:t>
            </a:r>
            <a:endParaRPr lang="en-GB" b="0" dirty="0"/>
          </a:p>
        </p:txBody>
      </p:sp>
      <p:sp>
        <p:nvSpPr>
          <p:cNvPr id="23" name="CasellaDiTesto 22"/>
          <p:cNvSpPr txBox="1"/>
          <p:nvPr/>
        </p:nvSpPr>
        <p:spPr>
          <a:xfrm>
            <a:off x="3211015" y="2510007"/>
            <a:ext cx="675185" cy="338554"/>
          </a:xfrm>
          <a:prstGeom prst="rect">
            <a:avLst/>
          </a:prstGeom>
          <a:noFill/>
        </p:spPr>
        <p:txBody>
          <a:bodyPr wrap="none" rtlCol="0">
            <a:spAutoFit/>
          </a:bodyPr>
          <a:lstStyle/>
          <a:p>
            <a:r>
              <a:rPr lang="it-IT" b="0" dirty="0" err="1"/>
              <a:t>Enter</a:t>
            </a:r>
            <a:endParaRPr lang="en-GB" b="0" dirty="0"/>
          </a:p>
        </p:txBody>
      </p:sp>
      <p:sp>
        <p:nvSpPr>
          <p:cNvPr id="24" name="CasellaDiTesto 23"/>
          <p:cNvSpPr txBox="1"/>
          <p:nvPr/>
        </p:nvSpPr>
        <p:spPr>
          <a:xfrm>
            <a:off x="5212443" y="2509265"/>
            <a:ext cx="938077" cy="338554"/>
          </a:xfrm>
          <a:prstGeom prst="rect">
            <a:avLst/>
          </a:prstGeom>
          <a:noFill/>
        </p:spPr>
        <p:txBody>
          <a:bodyPr wrap="none" rtlCol="0">
            <a:spAutoFit/>
          </a:bodyPr>
          <a:lstStyle/>
          <a:p>
            <a:r>
              <a:rPr lang="it-IT" b="0" dirty="0"/>
              <a:t>Stay out</a:t>
            </a:r>
            <a:endParaRPr lang="en-GB" b="0" dirty="0"/>
          </a:p>
        </p:txBody>
      </p:sp>
      <p:sp>
        <p:nvSpPr>
          <p:cNvPr id="25" name="CasellaDiTesto 24"/>
          <p:cNvSpPr txBox="1"/>
          <p:nvPr/>
        </p:nvSpPr>
        <p:spPr>
          <a:xfrm>
            <a:off x="1950421" y="4000253"/>
            <a:ext cx="320922" cy="338554"/>
          </a:xfrm>
          <a:prstGeom prst="rect">
            <a:avLst/>
          </a:prstGeom>
          <a:noFill/>
        </p:spPr>
        <p:txBody>
          <a:bodyPr wrap="none" rtlCol="0">
            <a:spAutoFit/>
          </a:bodyPr>
          <a:lstStyle/>
          <a:p>
            <a:r>
              <a:rPr lang="it-IT" b="0" dirty="0"/>
              <a:t>A</a:t>
            </a:r>
            <a:endParaRPr lang="en-GB" b="0" dirty="0"/>
          </a:p>
        </p:txBody>
      </p:sp>
      <p:sp>
        <p:nvSpPr>
          <p:cNvPr id="26" name="CasellaDiTesto 25"/>
          <p:cNvSpPr txBox="1"/>
          <p:nvPr/>
        </p:nvSpPr>
        <p:spPr>
          <a:xfrm>
            <a:off x="3946278" y="4004846"/>
            <a:ext cx="468398" cy="338554"/>
          </a:xfrm>
          <a:prstGeom prst="rect">
            <a:avLst/>
          </a:prstGeom>
          <a:noFill/>
        </p:spPr>
        <p:txBody>
          <a:bodyPr wrap="none" rtlCol="0">
            <a:spAutoFit/>
          </a:bodyPr>
          <a:lstStyle/>
          <a:p>
            <a:r>
              <a:rPr lang="it-IT" b="0" dirty="0"/>
              <a:t>NA</a:t>
            </a:r>
            <a:endParaRPr lang="en-GB" b="0" dirty="0"/>
          </a:p>
        </p:txBody>
      </p:sp>
    </p:spTree>
    <p:extLst>
      <p:ext uri="{BB962C8B-B14F-4D97-AF65-F5344CB8AC3E}">
        <p14:creationId xmlns:p14="http://schemas.microsoft.com/office/powerpoint/2010/main" val="3637217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Solution</a:t>
            </a:r>
            <a:endParaRPr lang="en-GB" dirty="0"/>
          </a:p>
        </p:txBody>
      </p:sp>
      <p:sp>
        <p:nvSpPr>
          <p:cNvPr id="3" name="Segnaposto contenuto 2"/>
          <p:cNvSpPr>
            <a:spLocks noGrp="1"/>
          </p:cNvSpPr>
          <p:nvPr>
            <p:ph idx="1"/>
          </p:nvPr>
        </p:nvSpPr>
        <p:spPr/>
        <p:txBody>
          <a:bodyPr/>
          <a:lstStyle/>
          <a:p>
            <a:pPr marL="0" indent="0">
              <a:buNone/>
            </a:pPr>
            <a:r>
              <a:rPr lang="en-US" sz="2400" b="1" dirty="0"/>
              <a:t>Is the threat of aggressive behavior by the monopolist credible?</a:t>
            </a:r>
          </a:p>
          <a:p>
            <a:pPr marL="0" indent="0">
              <a:buNone/>
            </a:pPr>
            <a:endParaRPr lang="en-US" sz="2400" dirty="0"/>
          </a:p>
          <a:p>
            <a:pPr marL="0" indent="0">
              <a:buNone/>
            </a:pPr>
            <a:r>
              <a:rPr lang="en-US" sz="2400" dirty="0"/>
              <a:t>Assuming the first firm enters the market, the new entrant knows that the incumbent prefers an accommodating response (payoff of 1/9) to an aggressive one (payoff of 0). </a:t>
            </a:r>
          </a:p>
          <a:p>
            <a:pPr marL="0" indent="0">
              <a:buNone/>
            </a:pPr>
            <a:endParaRPr lang="en-US" sz="2400" dirty="0"/>
          </a:p>
          <a:p>
            <a:pPr marL="0" indent="0">
              <a:buNone/>
            </a:pPr>
            <a:r>
              <a:rPr lang="en-US" sz="2400" dirty="0"/>
              <a:t>Therefore, </a:t>
            </a:r>
            <a:r>
              <a:rPr lang="en-US" sz="2400" b="1" dirty="0"/>
              <a:t>the threat of aggressive behavior is not credible</a:t>
            </a:r>
            <a:r>
              <a:rPr lang="en-US" sz="2400" dirty="0"/>
              <a:t>: given perfect information and perfect rationality, the new entrant knows that, by choosing to enter, it is going to get a payoff of 1/90. Conversely, by not entering, it gets a payoff of 0. As 1/90 &gt; 0, it is going to enter.</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41</a:t>
            </a:fld>
            <a:endParaRPr lang="it-IT"/>
          </a:p>
        </p:txBody>
      </p:sp>
    </p:spTree>
    <p:extLst>
      <p:ext uri="{BB962C8B-B14F-4D97-AF65-F5344CB8AC3E}">
        <p14:creationId xmlns:p14="http://schemas.microsoft.com/office/powerpoint/2010/main" val="2086701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Solution</a:t>
            </a:r>
            <a:endParaRPr lang="en-GB" dirty="0"/>
          </a:p>
        </p:txBody>
      </p:sp>
      <p:sp>
        <p:nvSpPr>
          <p:cNvPr id="3" name="Segnaposto contenuto 2"/>
          <p:cNvSpPr>
            <a:spLocks noGrp="1"/>
          </p:cNvSpPr>
          <p:nvPr>
            <p:ph idx="1"/>
          </p:nvPr>
        </p:nvSpPr>
        <p:spPr/>
        <p:txBody>
          <a:bodyPr/>
          <a:lstStyle/>
          <a:p>
            <a:pPr marL="0" indent="0">
              <a:buNone/>
            </a:pPr>
            <a:r>
              <a:rPr lang="en-US" sz="2400" b="1" dirty="0"/>
              <a:t>The subgame perfect Nash equilibrium is</a:t>
            </a:r>
          </a:p>
          <a:p>
            <a:pPr marL="0" indent="0">
              <a:buNone/>
            </a:pPr>
            <a:endParaRPr lang="en-US" sz="2400" b="1" dirty="0"/>
          </a:p>
          <a:p>
            <a:pPr marL="0" indent="0">
              <a:buNone/>
            </a:pPr>
            <a:endParaRPr lang="en-US" sz="2400" dirty="0"/>
          </a:p>
          <a:p>
            <a:pPr marL="0" indent="0">
              <a:buNone/>
            </a:pPr>
            <a:endParaRPr lang="en-US" sz="24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42</a:t>
            </a:fld>
            <a:endParaRPr lang="it-IT"/>
          </a:p>
        </p:txBody>
      </p:sp>
      <p:cxnSp>
        <p:nvCxnSpPr>
          <p:cNvPr id="9" name="Connettore 1 8"/>
          <p:cNvCxnSpPr/>
          <p:nvPr/>
        </p:nvCxnSpPr>
        <p:spPr bwMode="auto">
          <a:xfrm flipH="1">
            <a:off x="3276600" y="2362200"/>
            <a:ext cx="1295400" cy="838200"/>
          </a:xfrm>
          <a:prstGeom prst="line">
            <a:avLst/>
          </a:prstGeom>
          <a:noFill/>
          <a:ln w="38100" cap="flat" cmpd="sng" algn="ctr">
            <a:solidFill>
              <a:srgbClr val="FF0000"/>
            </a:solidFill>
            <a:prstDash val="solid"/>
            <a:round/>
            <a:headEnd type="none" w="med" len="med"/>
            <a:tailEnd type="none" w="med" len="med"/>
          </a:ln>
          <a:effectLst/>
        </p:spPr>
      </p:cxnSp>
      <p:cxnSp>
        <p:nvCxnSpPr>
          <p:cNvPr id="10" name="Connettore 1 9"/>
          <p:cNvCxnSpPr/>
          <p:nvPr/>
        </p:nvCxnSpPr>
        <p:spPr bwMode="auto">
          <a:xfrm>
            <a:off x="4577443" y="2376714"/>
            <a:ext cx="1270000" cy="823686"/>
          </a:xfrm>
          <a:prstGeom prst="line">
            <a:avLst/>
          </a:prstGeom>
          <a:noFill/>
          <a:ln w="9525" cap="flat" cmpd="sng" algn="ctr">
            <a:solidFill>
              <a:schemeClr val="tx1"/>
            </a:solidFill>
            <a:prstDash val="solid"/>
            <a:round/>
            <a:headEnd type="none" w="med" len="med"/>
            <a:tailEnd type="none" w="med" len="med"/>
          </a:ln>
          <a:effectLst/>
        </p:spPr>
      </p:cxnSp>
      <p:cxnSp>
        <p:nvCxnSpPr>
          <p:cNvPr id="11" name="Connettore 1 10"/>
          <p:cNvCxnSpPr/>
          <p:nvPr/>
        </p:nvCxnSpPr>
        <p:spPr bwMode="auto">
          <a:xfrm flipH="1">
            <a:off x="1828800" y="3884839"/>
            <a:ext cx="1295400" cy="838200"/>
          </a:xfrm>
          <a:prstGeom prst="line">
            <a:avLst/>
          </a:prstGeom>
          <a:noFill/>
          <a:ln w="9525" cap="flat" cmpd="sng" algn="ctr">
            <a:solidFill>
              <a:schemeClr val="tx1"/>
            </a:solidFill>
            <a:prstDash val="solid"/>
            <a:round/>
            <a:headEnd type="none" w="med" len="med"/>
            <a:tailEnd type="none" w="med" len="med"/>
          </a:ln>
          <a:effectLst/>
        </p:spPr>
      </p:cxnSp>
      <p:cxnSp>
        <p:nvCxnSpPr>
          <p:cNvPr id="12" name="Connettore 1 11"/>
          <p:cNvCxnSpPr/>
          <p:nvPr/>
        </p:nvCxnSpPr>
        <p:spPr bwMode="auto">
          <a:xfrm>
            <a:off x="3146591" y="3899353"/>
            <a:ext cx="1270000" cy="823686"/>
          </a:xfrm>
          <a:prstGeom prst="line">
            <a:avLst/>
          </a:prstGeom>
          <a:noFill/>
          <a:ln w="38100" cap="flat" cmpd="sng" algn="ctr">
            <a:solidFill>
              <a:srgbClr val="FF0000"/>
            </a:solidFill>
            <a:prstDash val="solid"/>
            <a:round/>
            <a:headEnd type="none" w="med" len="med"/>
            <a:tailEnd type="none" w="med" len="med"/>
          </a:ln>
          <a:effectLst/>
        </p:spPr>
      </p:cxnSp>
      <p:sp>
        <p:nvSpPr>
          <p:cNvPr id="13" name="CasellaDiTesto 12"/>
          <p:cNvSpPr txBox="1"/>
          <p:nvPr/>
        </p:nvSpPr>
        <p:spPr>
          <a:xfrm>
            <a:off x="4066172" y="1999248"/>
            <a:ext cx="902811" cy="338554"/>
          </a:xfrm>
          <a:prstGeom prst="rect">
            <a:avLst/>
          </a:prstGeom>
          <a:noFill/>
        </p:spPr>
        <p:txBody>
          <a:bodyPr wrap="none" rtlCol="0">
            <a:spAutoFit/>
          </a:bodyPr>
          <a:lstStyle/>
          <a:p>
            <a:r>
              <a:rPr lang="it-IT" dirty="0" err="1"/>
              <a:t>Entrant</a:t>
            </a:r>
            <a:endParaRPr lang="en-GB" dirty="0"/>
          </a:p>
        </p:txBody>
      </p:sp>
      <p:sp>
        <p:nvSpPr>
          <p:cNvPr id="14" name="CasellaDiTesto 13"/>
          <p:cNvSpPr txBox="1"/>
          <p:nvPr/>
        </p:nvSpPr>
        <p:spPr>
          <a:xfrm>
            <a:off x="2547676" y="3366086"/>
            <a:ext cx="1221809" cy="338554"/>
          </a:xfrm>
          <a:prstGeom prst="rect">
            <a:avLst/>
          </a:prstGeom>
          <a:noFill/>
        </p:spPr>
        <p:txBody>
          <a:bodyPr wrap="none" rtlCol="0">
            <a:spAutoFit/>
          </a:bodyPr>
          <a:lstStyle/>
          <a:p>
            <a:r>
              <a:rPr lang="it-IT" dirty="0" err="1"/>
              <a:t>Incumbent</a:t>
            </a:r>
            <a:endParaRPr lang="en-GB" dirty="0"/>
          </a:p>
        </p:txBody>
      </p:sp>
      <p:sp>
        <p:nvSpPr>
          <p:cNvPr id="15" name="CasellaDiTesto 14"/>
          <p:cNvSpPr txBox="1"/>
          <p:nvPr/>
        </p:nvSpPr>
        <p:spPr>
          <a:xfrm>
            <a:off x="1404027" y="4863588"/>
            <a:ext cx="881973" cy="338554"/>
          </a:xfrm>
          <a:prstGeom prst="rect">
            <a:avLst/>
          </a:prstGeom>
          <a:noFill/>
        </p:spPr>
        <p:txBody>
          <a:bodyPr wrap="none" rtlCol="0">
            <a:spAutoFit/>
          </a:bodyPr>
          <a:lstStyle/>
          <a:p>
            <a:r>
              <a:rPr lang="it-IT" b="0" dirty="0"/>
              <a:t>-1/10, 0</a:t>
            </a:r>
            <a:endParaRPr lang="en-GB" b="0" dirty="0"/>
          </a:p>
        </p:txBody>
      </p:sp>
      <p:sp>
        <p:nvSpPr>
          <p:cNvPr id="16" name="CasellaDiTesto 15"/>
          <p:cNvSpPr txBox="1"/>
          <p:nvPr/>
        </p:nvSpPr>
        <p:spPr>
          <a:xfrm>
            <a:off x="4038916" y="4863588"/>
            <a:ext cx="984565" cy="338554"/>
          </a:xfrm>
          <a:prstGeom prst="rect">
            <a:avLst/>
          </a:prstGeom>
          <a:noFill/>
        </p:spPr>
        <p:txBody>
          <a:bodyPr wrap="none" rtlCol="0">
            <a:spAutoFit/>
          </a:bodyPr>
          <a:lstStyle/>
          <a:p>
            <a:r>
              <a:rPr lang="it-IT" b="0" dirty="0"/>
              <a:t>1/90, 1/9</a:t>
            </a:r>
            <a:endParaRPr lang="en-GB" b="0" dirty="0"/>
          </a:p>
        </p:txBody>
      </p:sp>
      <p:sp>
        <p:nvSpPr>
          <p:cNvPr id="17" name="CasellaDiTesto 16"/>
          <p:cNvSpPr txBox="1"/>
          <p:nvPr/>
        </p:nvSpPr>
        <p:spPr>
          <a:xfrm>
            <a:off x="5715000" y="3395246"/>
            <a:ext cx="699230" cy="338554"/>
          </a:xfrm>
          <a:prstGeom prst="rect">
            <a:avLst/>
          </a:prstGeom>
          <a:noFill/>
        </p:spPr>
        <p:txBody>
          <a:bodyPr wrap="none" rtlCol="0">
            <a:spAutoFit/>
          </a:bodyPr>
          <a:lstStyle/>
          <a:p>
            <a:r>
              <a:rPr lang="it-IT" b="0" dirty="0"/>
              <a:t>0, 1/4</a:t>
            </a:r>
            <a:endParaRPr lang="en-GB" b="0" dirty="0"/>
          </a:p>
        </p:txBody>
      </p:sp>
      <p:sp>
        <p:nvSpPr>
          <p:cNvPr id="19" name="CasellaDiTesto 18"/>
          <p:cNvSpPr txBox="1"/>
          <p:nvPr/>
        </p:nvSpPr>
        <p:spPr>
          <a:xfrm>
            <a:off x="5234123" y="2552453"/>
            <a:ext cx="938077" cy="338554"/>
          </a:xfrm>
          <a:prstGeom prst="rect">
            <a:avLst/>
          </a:prstGeom>
          <a:noFill/>
        </p:spPr>
        <p:txBody>
          <a:bodyPr wrap="none" rtlCol="0">
            <a:spAutoFit/>
          </a:bodyPr>
          <a:lstStyle/>
          <a:p>
            <a:r>
              <a:rPr lang="it-IT" b="0" dirty="0"/>
              <a:t>Stay out</a:t>
            </a:r>
            <a:endParaRPr lang="en-GB" b="0" dirty="0"/>
          </a:p>
        </p:txBody>
      </p:sp>
      <p:sp>
        <p:nvSpPr>
          <p:cNvPr id="20" name="CasellaDiTesto 19"/>
          <p:cNvSpPr txBox="1"/>
          <p:nvPr/>
        </p:nvSpPr>
        <p:spPr>
          <a:xfrm>
            <a:off x="1950421" y="4000253"/>
            <a:ext cx="320922" cy="338554"/>
          </a:xfrm>
          <a:prstGeom prst="rect">
            <a:avLst/>
          </a:prstGeom>
          <a:noFill/>
        </p:spPr>
        <p:txBody>
          <a:bodyPr wrap="none" rtlCol="0">
            <a:spAutoFit/>
          </a:bodyPr>
          <a:lstStyle/>
          <a:p>
            <a:r>
              <a:rPr lang="it-IT" b="0" dirty="0"/>
              <a:t>A</a:t>
            </a:r>
            <a:endParaRPr lang="en-GB" b="0" dirty="0"/>
          </a:p>
        </p:txBody>
      </p:sp>
      <p:sp>
        <p:nvSpPr>
          <p:cNvPr id="21" name="CasellaDiTesto 20"/>
          <p:cNvSpPr txBox="1"/>
          <p:nvPr/>
        </p:nvSpPr>
        <p:spPr>
          <a:xfrm>
            <a:off x="3946278" y="4004846"/>
            <a:ext cx="468398" cy="338554"/>
          </a:xfrm>
          <a:prstGeom prst="rect">
            <a:avLst/>
          </a:prstGeom>
          <a:noFill/>
        </p:spPr>
        <p:txBody>
          <a:bodyPr wrap="none" rtlCol="0">
            <a:spAutoFit/>
          </a:bodyPr>
          <a:lstStyle/>
          <a:p>
            <a:r>
              <a:rPr lang="it-IT" b="0" dirty="0"/>
              <a:t>NA</a:t>
            </a:r>
            <a:endParaRPr lang="en-GB" b="0" dirty="0"/>
          </a:p>
        </p:txBody>
      </p:sp>
      <p:cxnSp>
        <p:nvCxnSpPr>
          <p:cNvPr id="22" name="Connettore 1 10"/>
          <p:cNvCxnSpPr/>
          <p:nvPr/>
        </p:nvCxnSpPr>
        <p:spPr bwMode="auto">
          <a:xfrm flipH="1">
            <a:off x="1836107" y="3884839"/>
            <a:ext cx="1295400" cy="838200"/>
          </a:xfrm>
          <a:prstGeom prst="line">
            <a:avLst/>
          </a:prstGeom>
          <a:noFill/>
          <a:ln w="9525" cap="flat" cmpd="sng" algn="ctr">
            <a:solidFill>
              <a:schemeClr val="tx1"/>
            </a:solidFill>
            <a:prstDash val="solid"/>
            <a:round/>
            <a:headEnd type="none" w="med" len="med"/>
            <a:tailEnd type="none" w="med" len="med"/>
          </a:ln>
          <a:effectLst/>
        </p:spPr>
      </p:cxnSp>
      <p:sp>
        <p:nvSpPr>
          <p:cNvPr id="23" name="CasellaDiTesto 22"/>
          <p:cNvSpPr txBox="1"/>
          <p:nvPr/>
        </p:nvSpPr>
        <p:spPr>
          <a:xfrm>
            <a:off x="1957728" y="4000253"/>
            <a:ext cx="320922" cy="338554"/>
          </a:xfrm>
          <a:prstGeom prst="rect">
            <a:avLst/>
          </a:prstGeom>
          <a:noFill/>
        </p:spPr>
        <p:txBody>
          <a:bodyPr wrap="none" rtlCol="0">
            <a:spAutoFit/>
          </a:bodyPr>
          <a:lstStyle/>
          <a:p>
            <a:r>
              <a:rPr lang="it-IT" b="0" dirty="0"/>
              <a:t>A</a:t>
            </a:r>
            <a:endParaRPr lang="en-GB" b="0" dirty="0"/>
          </a:p>
        </p:txBody>
      </p:sp>
      <p:sp>
        <p:nvSpPr>
          <p:cNvPr id="39" name="CasellaDiTesto 38"/>
          <p:cNvSpPr txBox="1"/>
          <p:nvPr/>
        </p:nvSpPr>
        <p:spPr>
          <a:xfrm>
            <a:off x="2906215" y="2633246"/>
            <a:ext cx="675185" cy="338554"/>
          </a:xfrm>
          <a:prstGeom prst="rect">
            <a:avLst/>
          </a:prstGeom>
          <a:noFill/>
        </p:spPr>
        <p:txBody>
          <a:bodyPr wrap="none" rtlCol="0">
            <a:spAutoFit/>
          </a:bodyPr>
          <a:lstStyle/>
          <a:p>
            <a:r>
              <a:rPr lang="it-IT" b="0" dirty="0" err="1"/>
              <a:t>Enter</a:t>
            </a:r>
            <a:endParaRPr lang="en-GB" b="0" dirty="0"/>
          </a:p>
        </p:txBody>
      </p:sp>
    </p:spTree>
    <p:extLst>
      <p:ext uri="{BB962C8B-B14F-4D97-AF65-F5344CB8AC3E}">
        <p14:creationId xmlns:p14="http://schemas.microsoft.com/office/powerpoint/2010/main" val="1904314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p>
        </p:txBody>
      </p:sp>
      <p:pic>
        <p:nvPicPr>
          <p:cNvPr id="5" name="Picture 4" descr="ask-the-right-questio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322" y="1066800"/>
            <a:ext cx="5180296" cy="5180296"/>
          </a:xfrm>
          <a:prstGeom prst="rect">
            <a:avLst/>
          </a:prstGeom>
        </p:spPr>
      </p:pic>
      <p:sp>
        <p:nvSpPr>
          <p:cNvPr id="3" name="Slide Number Placeholder 2"/>
          <p:cNvSpPr>
            <a:spLocks noGrp="1"/>
          </p:cNvSpPr>
          <p:nvPr>
            <p:ph type="sldNum" sz="quarter" idx="10"/>
          </p:nvPr>
        </p:nvSpPr>
        <p:spPr/>
        <p:txBody>
          <a:bodyPr/>
          <a:lstStyle/>
          <a:p>
            <a:pPr>
              <a:defRPr/>
            </a:pPr>
            <a:fld id="{A013E5DB-3771-4158-9A30-68F590885968}" type="slidenum">
              <a:rPr lang="it-IT" smtClean="0"/>
              <a:pPr>
                <a:defRPr/>
              </a:pPr>
              <a:t>43</a:t>
            </a:fld>
            <a:endParaRPr lang="it-IT"/>
          </a:p>
        </p:txBody>
      </p:sp>
    </p:spTree>
    <p:extLst>
      <p:ext uri="{BB962C8B-B14F-4D97-AF65-F5344CB8AC3E}">
        <p14:creationId xmlns:p14="http://schemas.microsoft.com/office/powerpoint/2010/main" val="3902207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0" indent="0">
              <a:buNone/>
            </a:pPr>
            <a:r>
              <a:rPr lang="en-US" sz="2400" dirty="0"/>
              <a:t>Cabral (I edition) 12, 13, 14, 15.1, 15.2</a:t>
            </a:r>
          </a:p>
          <a:p>
            <a:pPr marL="0" indent="0">
              <a:buNone/>
            </a:pPr>
            <a:r>
              <a:rPr lang="en-US" sz="2400" dirty="0"/>
              <a:t>Cabral (II edition) 10.1, 10.2, 12.1, 12.3</a:t>
            </a: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44</a:t>
            </a:fld>
            <a:endParaRPr lang="it-IT" dirty="0"/>
          </a:p>
        </p:txBody>
      </p:sp>
    </p:spTree>
    <p:extLst>
      <p:ext uri="{BB962C8B-B14F-4D97-AF65-F5344CB8AC3E}">
        <p14:creationId xmlns:p14="http://schemas.microsoft.com/office/powerpoint/2010/main" val="99451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9525"/>
            <a:ext cx="6053138" cy="563600"/>
          </a:xfrm>
        </p:spPr>
        <p:txBody>
          <a:bodyPr/>
          <a:lstStyle/>
          <a:p>
            <a:r>
              <a:rPr lang="en-US" sz="3000" dirty="0"/>
              <a:t>Entry</a:t>
            </a:r>
          </a:p>
        </p:txBody>
      </p:sp>
      <p:sp>
        <p:nvSpPr>
          <p:cNvPr id="4" name="Content Placeholder 3"/>
          <p:cNvSpPr>
            <a:spLocks noGrp="1"/>
          </p:cNvSpPr>
          <p:nvPr>
            <p:ph sz="half" idx="2"/>
          </p:nvPr>
        </p:nvSpPr>
        <p:spPr>
          <a:xfrm>
            <a:off x="4625383" y="1066800"/>
            <a:ext cx="4323355" cy="4953000"/>
          </a:xfrm>
        </p:spPr>
        <p:txBody>
          <a:bodyPr/>
          <a:lstStyle/>
          <a:p>
            <a:pPr algn="just"/>
            <a:r>
              <a:rPr lang="en-US" sz="2600" b="1" dirty="0">
                <a:solidFill>
                  <a:srgbClr val="61FF55"/>
                </a:solidFill>
              </a:rPr>
              <a:t>Green: </a:t>
            </a:r>
            <a:r>
              <a:rPr lang="en-US" sz="2200" b="1" dirty="0"/>
              <a:t>market demand (at industry level).</a:t>
            </a:r>
          </a:p>
          <a:p>
            <a:pPr algn="just"/>
            <a:r>
              <a:rPr lang="en-US" sz="2600" b="1" dirty="0">
                <a:solidFill>
                  <a:schemeClr val="accent6">
                    <a:lumMod val="75000"/>
                  </a:schemeClr>
                </a:solidFill>
              </a:rPr>
              <a:t>Blue: </a:t>
            </a:r>
            <a:r>
              <a:rPr lang="en-US" sz="2200" b="1" dirty="0"/>
              <a:t>demand for the entrant if incumbents are producing q1.</a:t>
            </a:r>
          </a:p>
          <a:p>
            <a:pPr algn="just"/>
            <a:r>
              <a:rPr lang="en-US" sz="2600" b="1" dirty="0">
                <a:solidFill>
                  <a:srgbClr val="FF0000"/>
                </a:solidFill>
              </a:rPr>
              <a:t>Red</a:t>
            </a:r>
            <a:r>
              <a:rPr lang="en-US" sz="2600" dirty="0"/>
              <a:t> </a:t>
            </a:r>
            <a:r>
              <a:rPr lang="en-US" sz="2200" b="1" dirty="0"/>
              <a:t>demand for the entrant if incumbents are producing q2.</a:t>
            </a:r>
          </a:p>
        </p:txBody>
      </p:sp>
      <p:sp>
        <p:nvSpPr>
          <p:cNvPr id="5" name="Slide Number Placeholder 4"/>
          <p:cNvSpPr>
            <a:spLocks noGrp="1"/>
          </p:cNvSpPr>
          <p:nvPr>
            <p:ph type="sldNum" sz="quarter" idx="10"/>
          </p:nvPr>
        </p:nvSpPr>
        <p:spPr/>
        <p:txBody>
          <a:bodyPr/>
          <a:lstStyle/>
          <a:p>
            <a:pPr>
              <a:defRPr/>
            </a:pPr>
            <a:fld id="{15A9016B-A1B2-4368-83CF-8CBE77281A73}" type="slidenum">
              <a:rPr lang="it-IT" smtClean="0"/>
              <a:pPr>
                <a:defRPr/>
              </a:pPr>
              <a:t>5</a:t>
            </a:fld>
            <a:endParaRPr lang="it-IT"/>
          </a:p>
        </p:txBody>
      </p:sp>
      <p:grpSp>
        <p:nvGrpSpPr>
          <p:cNvPr id="6" name="Group 5"/>
          <p:cNvGrpSpPr>
            <a:grpSpLocks/>
          </p:cNvGrpSpPr>
          <p:nvPr/>
        </p:nvGrpSpPr>
        <p:grpSpPr bwMode="auto">
          <a:xfrm>
            <a:off x="609600" y="1295400"/>
            <a:ext cx="3962577" cy="3378493"/>
            <a:chOff x="1619" y="3358"/>
            <a:chExt cx="3128" cy="2930"/>
          </a:xfrm>
        </p:grpSpPr>
        <p:sp>
          <p:nvSpPr>
            <p:cNvPr id="9" name="Text Box 7"/>
            <p:cNvSpPr txBox="1">
              <a:spLocks noChangeArrowheads="1"/>
            </p:cNvSpPr>
            <p:nvPr/>
          </p:nvSpPr>
          <p:spPr bwMode="auto">
            <a:xfrm>
              <a:off x="3038" y="5737"/>
              <a:ext cx="900" cy="540"/>
            </a:xfrm>
            <a:prstGeom prst="rect">
              <a:avLst/>
            </a:prstGeom>
            <a:noFill/>
            <a:ln w="9525">
              <a:noFill/>
              <a:miter lim="800000"/>
              <a:headEnd/>
              <a:tailEnd/>
            </a:ln>
          </p:spPr>
          <p:txBody>
            <a:bodyPr/>
            <a:lstStyle/>
            <a:p>
              <a:r>
                <a:rPr lang="it-IT" sz="1200" dirty="0">
                  <a:latin typeface="+mn-lt"/>
                </a:rPr>
                <a:t>q</a:t>
              </a:r>
              <a:r>
                <a:rPr lang="it-IT" sz="1200" baseline="-25000" dirty="0">
                  <a:latin typeface="+mn-lt"/>
                </a:rPr>
                <a:t>1</a:t>
              </a:r>
              <a:r>
                <a:rPr lang="it-IT" sz="1200" dirty="0">
                  <a:latin typeface="+mn-lt"/>
                </a:rPr>
                <a:t>         q</a:t>
              </a:r>
              <a:r>
                <a:rPr lang="it-IT" sz="1200" baseline="-25000" dirty="0">
                  <a:latin typeface="+mn-lt"/>
                </a:rPr>
                <a:t>2</a:t>
              </a:r>
              <a:endParaRPr lang="it-IT" dirty="0">
                <a:latin typeface="+mn-lt"/>
              </a:endParaRPr>
            </a:p>
          </p:txBody>
        </p:sp>
        <p:sp>
          <p:nvSpPr>
            <p:cNvPr id="10" name="Text Box 8"/>
            <p:cNvSpPr txBox="1">
              <a:spLocks noChangeArrowheads="1"/>
            </p:cNvSpPr>
            <p:nvPr/>
          </p:nvSpPr>
          <p:spPr bwMode="auto">
            <a:xfrm>
              <a:off x="4207" y="5748"/>
              <a:ext cx="540" cy="540"/>
            </a:xfrm>
            <a:prstGeom prst="rect">
              <a:avLst/>
            </a:prstGeom>
            <a:noFill/>
            <a:ln w="9525">
              <a:noFill/>
              <a:miter lim="800000"/>
              <a:headEnd/>
              <a:tailEnd/>
            </a:ln>
          </p:spPr>
          <p:txBody>
            <a:bodyPr/>
            <a:lstStyle/>
            <a:p>
              <a:r>
                <a:rPr lang="it-IT" sz="1200" dirty="0" err="1">
                  <a:latin typeface="+mn-lt"/>
                </a:rPr>
                <a:t>q</a:t>
              </a:r>
              <a:endParaRPr lang="it-IT" dirty="0">
                <a:latin typeface="+mn-lt"/>
              </a:endParaRPr>
            </a:p>
          </p:txBody>
        </p:sp>
        <p:sp>
          <p:nvSpPr>
            <p:cNvPr id="11" name="Text Box 9"/>
            <p:cNvSpPr txBox="1">
              <a:spLocks noChangeArrowheads="1"/>
            </p:cNvSpPr>
            <p:nvPr/>
          </p:nvSpPr>
          <p:spPr bwMode="auto">
            <a:xfrm>
              <a:off x="1619" y="3358"/>
              <a:ext cx="540" cy="540"/>
            </a:xfrm>
            <a:prstGeom prst="rect">
              <a:avLst/>
            </a:prstGeom>
            <a:noFill/>
            <a:ln w="9525">
              <a:noFill/>
              <a:miter lim="800000"/>
              <a:headEnd/>
              <a:tailEnd/>
            </a:ln>
          </p:spPr>
          <p:txBody>
            <a:bodyPr/>
            <a:lstStyle/>
            <a:p>
              <a:r>
                <a:rPr lang="it-IT" sz="1200">
                  <a:latin typeface="+mn-lt"/>
                </a:rPr>
                <a:t>p</a:t>
              </a:r>
              <a:endParaRPr lang="it-IT">
                <a:latin typeface="+mn-lt"/>
              </a:endParaRPr>
            </a:p>
          </p:txBody>
        </p:sp>
        <p:sp>
          <p:nvSpPr>
            <p:cNvPr id="12" name="Line 10"/>
            <p:cNvSpPr>
              <a:spLocks noChangeShapeType="1"/>
            </p:cNvSpPr>
            <p:nvPr/>
          </p:nvSpPr>
          <p:spPr bwMode="auto">
            <a:xfrm>
              <a:off x="1854" y="5737"/>
              <a:ext cx="2532" cy="11"/>
            </a:xfrm>
            <a:prstGeom prst="line">
              <a:avLst/>
            </a:prstGeom>
            <a:noFill/>
            <a:ln w="19050">
              <a:solidFill>
                <a:srgbClr val="000000"/>
              </a:solidFill>
              <a:round/>
              <a:headEnd/>
              <a:tailEnd type="triangle" w="med" len="med"/>
            </a:ln>
          </p:spPr>
          <p:txBody>
            <a:bodyPr/>
            <a:lstStyle/>
            <a:p>
              <a:endParaRPr lang="it-IT">
                <a:latin typeface="+mn-lt"/>
              </a:endParaRPr>
            </a:p>
          </p:txBody>
        </p:sp>
        <p:sp>
          <p:nvSpPr>
            <p:cNvPr id="13" name="Line 11"/>
            <p:cNvSpPr>
              <a:spLocks noChangeShapeType="1"/>
            </p:cNvSpPr>
            <p:nvPr/>
          </p:nvSpPr>
          <p:spPr bwMode="auto">
            <a:xfrm flipV="1">
              <a:off x="1854" y="3397"/>
              <a:ext cx="0" cy="2340"/>
            </a:xfrm>
            <a:prstGeom prst="line">
              <a:avLst/>
            </a:prstGeom>
            <a:noFill/>
            <a:ln w="19050">
              <a:solidFill>
                <a:srgbClr val="000000"/>
              </a:solidFill>
              <a:round/>
              <a:headEnd/>
              <a:tailEnd type="triangle" w="med" len="med"/>
            </a:ln>
          </p:spPr>
          <p:txBody>
            <a:bodyPr/>
            <a:lstStyle/>
            <a:p>
              <a:endParaRPr lang="it-IT">
                <a:latin typeface="+mn-lt"/>
              </a:endParaRPr>
            </a:p>
          </p:txBody>
        </p:sp>
        <p:sp>
          <p:nvSpPr>
            <p:cNvPr id="14" name="Line 12"/>
            <p:cNvSpPr>
              <a:spLocks noChangeShapeType="1"/>
            </p:cNvSpPr>
            <p:nvPr/>
          </p:nvSpPr>
          <p:spPr bwMode="auto">
            <a:xfrm>
              <a:off x="1854" y="4297"/>
              <a:ext cx="1080" cy="1080"/>
            </a:xfrm>
            <a:prstGeom prst="line">
              <a:avLst/>
            </a:prstGeom>
            <a:noFill/>
            <a:ln w="57150" cmpd="sng">
              <a:solidFill>
                <a:srgbClr val="FF0000"/>
              </a:solidFill>
              <a:round/>
              <a:headEnd/>
              <a:tailEnd/>
            </a:ln>
          </p:spPr>
          <p:txBody>
            <a:bodyPr/>
            <a:lstStyle/>
            <a:p>
              <a:endParaRPr lang="it-IT">
                <a:latin typeface="+mn-lt"/>
              </a:endParaRPr>
            </a:p>
          </p:txBody>
        </p:sp>
        <p:sp>
          <p:nvSpPr>
            <p:cNvPr id="15" name="Line 13"/>
            <p:cNvSpPr>
              <a:spLocks noChangeShapeType="1"/>
            </p:cNvSpPr>
            <p:nvPr/>
          </p:nvSpPr>
          <p:spPr bwMode="auto">
            <a:xfrm>
              <a:off x="1854" y="3937"/>
              <a:ext cx="1354" cy="1342"/>
            </a:xfrm>
            <a:prstGeom prst="line">
              <a:avLst/>
            </a:prstGeom>
            <a:noFill/>
            <a:ln w="57150" cmpd="sng">
              <a:solidFill>
                <a:srgbClr val="0000FF"/>
              </a:solidFill>
              <a:round/>
              <a:headEnd/>
              <a:tailEnd/>
            </a:ln>
          </p:spPr>
          <p:txBody>
            <a:bodyPr/>
            <a:lstStyle/>
            <a:p>
              <a:endParaRPr lang="it-IT">
                <a:latin typeface="+mn-lt"/>
              </a:endParaRPr>
            </a:p>
          </p:txBody>
        </p:sp>
        <p:sp>
          <p:nvSpPr>
            <p:cNvPr id="16" name="Line 14"/>
            <p:cNvSpPr>
              <a:spLocks noChangeShapeType="1"/>
            </p:cNvSpPr>
            <p:nvPr/>
          </p:nvSpPr>
          <p:spPr bwMode="auto">
            <a:xfrm>
              <a:off x="1854" y="3937"/>
              <a:ext cx="1260" cy="0"/>
            </a:xfrm>
            <a:prstGeom prst="line">
              <a:avLst/>
            </a:prstGeom>
            <a:noFill/>
            <a:ln w="9525">
              <a:solidFill>
                <a:srgbClr val="000000"/>
              </a:solidFill>
              <a:prstDash val="dash"/>
              <a:round/>
              <a:headEnd/>
              <a:tailEnd/>
            </a:ln>
          </p:spPr>
          <p:txBody>
            <a:bodyPr/>
            <a:lstStyle/>
            <a:p>
              <a:endParaRPr lang="it-IT">
                <a:latin typeface="+mn-lt"/>
              </a:endParaRPr>
            </a:p>
          </p:txBody>
        </p:sp>
        <p:sp>
          <p:nvSpPr>
            <p:cNvPr id="17" name="Line 15"/>
            <p:cNvSpPr>
              <a:spLocks noChangeShapeType="1"/>
            </p:cNvSpPr>
            <p:nvPr/>
          </p:nvSpPr>
          <p:spPr bwMode="auto">
            <a:xfrm>
              <a:off x="1854" y="4297"/>
              <a:ext cx="1620" cy="0"/>
            </a:xfrm>
            <a:prstGeom prst="line">
              <a:avLst/>
            </a:prstGeom>
            <a:noFill/>
            <a:ln w="9525">
              <a:solidFill>
                <a:srgbClr val="000000"/>
              </a:solidFill>
              <a:prstDash val="dash"/>
              <a:round/>
              <a:headEnd/>
              <a:tailEnd/>
            </a:ln>
          </p:spPr>
          <p:txBody>
            <a:bodyPr/>
            <a:lstStyle/>
            <a:p>
              <a:endParaRPr lang="it-IT">
                <a:latin typeface="+mn-lt"/>
              </a:endParaRPr>
            </a:p>
          </p:txBody>
        </p:sp>
        <p:sp>
          <p:nvSpPr>
            <p:cNvPr id="18" name="Line 16"/>
            <p:cNvSpPr>
              <a:spLocks noChangeShapeType="1"/>
            </p:cNvSpPr>
            <p:nvPr/>
          </p:nvSpPr>
          <p:spPr bwMode="auto">
            <a:xfrm>
              <a:off x="2754" y="3577"/>
              <a:ext cx="1440" cy="1440"/>
            </a:xfrm>
            <a:prstGeom prst="line">
              <a:avLst/>
            </a:prstGeom>
            <a:noFill/>
            <a:ln w="57150" cmpd="sng">
              <a:solidFill>
                <a:srgbClr val="00FF00"/>
              </a:solidFill>
              <a:round/>
              <a:headEnd/>
              <a:tailEnd/>
            </a:ln>
          </p:spPr>
          <p:txBody>
            <a:bodyPr/>
            <a:lstStyle/>
            <a:p>
              <a:endParaRPr lang="it-IT">
                <a:latin typeface="+mn-lt"/>
              </a:endParaRPr>
            </a:p>
          </p:txBody>
        </p:sp>
        <p:sp>
          <p:nvSpPr>
            <p:cNvPr id="19" name="Line 17"/>
            <p:cNvSpPr>
              <a:spLocks noChangeShapeType="1"/>
            </p:cNvSpPr>
            <p:nvPr/>
          </p:nvSpPr>
          <p:spPr bwMode="auto">
            <a:xfrm>
              <a:off x="3114" y="3937"/>
              <a:ext cx="0" cy="1800"/>
            </a:xfrm>
            <a:prstGeom prst="line">
              <a:avLst/>
            </a:prstGeom>
            <a:noFill/>
            <a:ln w="9525">
              <a:solidFill>
                <a:srgbClr val="000000"/>
              </a:solidFill>
              <a:prstDash val="dash"/>
              <a:round/>
              <a:headEnd/>
              <a:tailEnd/>
            </a:ln>
          </p:spPr>
          <p:txBody>
            <a:bodyPr/>
            <a:lstStyle/>
            <a:p>
              <a:endParaRPr lang="it-IT">
                <a:latin typeface="+mn-lt"/>
              </a:endParaRPr>
            </a:p>
          </p:txBody>
        </p:sp>
        <p:sp>
          <p:nvSpPr>
            <p:cNvPr id="20" name="Line 18"/>
            <p:cNvSpPr>
              <a:spLocks noChangeShapeType="1"/>
            </p:cNvSpPr>
            <p:nvPr/>
          </p:nvSpPr>
          <p:spPr bwMode="auto">
            <a:xfrm>
              <a:off x="3474" y="4297"/>
              <a:ext cx="0" cy="1440"/>
            </a:xfrm>
            <a:prstGeom prst="line">
              <a:avLst/>
            </a:prstGeom>
            <a:noFill/>
            <a:ln w="9525">
              <a:solidFill>
                <a:srgbClr val="000000"/>
              </a:solidFill>
              <a:prstDash val="dash"/>
              <a:round/>
              <a:headEnd/>
              <a:tailEnd/>
            </a:ln>
          </p:spPr>
          <p:txBody>
            <a:bodyPr/>
            <a:lstStyle/>
            <a:p>
              <a:endParaRPr lang="it-IT">
                <a:latin typeface="+mn-lt"/>
              </a:endParaRPr>
            </a:p>
          </p:txBody>
        </p:sp>
        <p:sp>
          <p:nvSpPr>
            <p:cNvPr id="21" name="Text Box 19"/>
            <p:cNvSpPr txBox="1">
              <a:spLocks noChangeArrowheads="1"/>
            </p:cNvSpPr>
            <p:nvPr/>
          </p:nvSpPr>
          <p:spPr bwMode="auto">
            <a:xfrm>
              <a:off x="2945" y="3490"/>
              <a:ext cx="900" cy="540"/>
            </a:xfrm>
            <a:prstGeom prst="rect">
              <a:avLst/>
            </a:prstGeom>
            <a:noFill/>
            <a:ln w="9525">
              <a:noFill/>
              <a:miter lim="800000"/>
              <a:headEnd/>
              <a:tailEnd/>
            </a:ln>
          </p:spPr>
          <p:txBody>
            <a:bodyPr/>
            <a:lstStyle/>
            <a:p>
              <a:r>
                <a:rPr lang="it-IT" sz="2000" dirty="0">
                  <a:latin typeface="+mn-lt"/>
                </a:rPr>
                <a:t>DD</a:t>
              </a:r>
            </a:p>
          </p:txBody>
        </p:sp>
      </p:grpSp>
    </p:spTree>
    <p:extLst>
      <p:ext uri="{BB962C8B-B14F-4D97-AF65-F5344CB8AC3E}">
        <p14:creationId xmlns:p14="http://schemas.microsoft.com/office/powerpoint/2010/main" val="99562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4127"/>
            <a:ext cx="5976938" cy="648998"/>
          </a:xfrm>
        </p:spPr>
        <p:txBody>
          <a:bodyPr/>
          <a:lstStyle/>
          <a:p>
            <a:r>
              <a:rPr lang="en-US" sz="3000" dirty="0"/>
              <a:t>Entry</a:t>
            </a:r>
          </a:p>
        </p:txBody>
      </p:sp>
      <p:sp>
        <p:nvSpPr>
          <p:cNvPr id="4" name="Content Placeholder 3"/>
          <p:cNvSpPr>
            <a:spLocks noGrp="1"/>
          </p:cNvSpPr>
          <p:nvPr>
            <p:ph sz="half" idx="2"/>
          </p:nvPr>
        </p:nvSpPr>
        <p:spPr>
          <a:xfrm>
            <a:off x="381000" y="4420146"/>
            <a:ext cx="8382000" cy="2133054"/>
          </a:xfrm>
        </p:spPr>
        <p:txBody>
          <a:bodyPr/>
          <a:lstStyle/>
          <a:p>
            <a:pPr marL="0" indent="0">
              <a:buNone/>
            </a:pPr>
            <a:r>
              <a:rPr lang="en-US" sz="2500" dirty="0"/>
              <a:t>The new entrant will face a Potential Demand given by:</a:t>
            </a:r>
          </a:p>
          <a:p>
            <a:pPr marL="0" indent="0">
              <a:buNone/>
            </a:pPr>
            <a:endParaRPr lang="en-US" sz="2500" dirty="0"/>
          </a:p>
          <a:p>
            <a:pPr marL="0" indent="0">
              <a:buNone/>
            </a:pPr>
            <a:endParaRPr lang="en-US" sz="2500" dirty="0"/>
          </a:p>
          <a:p>
            <a:pPr marL="0" indent="0">
              <a:buNone/>
            </a:pPr>
            <a:r>
              <a:rPr lang="en-US" sz="2500" dirty="0"/>
              <a:t>With                equaling the quantity that incumbents choose to produce after the new entry.</a:t>
            </a:r>
          </a:p>
        </p:txBody>
      </p:sp>
      <p:sp>
        <p:nvSpPr>
          <p:cNvPr id="5" name="Slide Number Placeholder 4"/>
          <p:cNvSpPr>
            <a:spLocks noGrp="1"/>
          </p:cNvSpPr>
          <p:nvPr>
            <p:ph type="sldNum" sz="quarter" idx="10"/>
          </p:nvPr>
        </p:nvSpPr>
        <p:spPr/>
        <p:txBody>
          <a:bodyPr/>
          <a:lstStyle/>
          <a:p>
            <a:pPr>
              <a:defRPr/>
            </a:pPr>
            <a:fld id="{15A9016B-A1B2-4368-83CF-8CBE77281A73}" type="slidenum">
              <a:rPr lang="it-IT" smtClean="0"/>
              <a:pPr>
                <a:defRPr/>
              </a:pPr>
              <a:t>6</a:t>
            </a:fld>
            <a:endParaRPr lang="it-IT"/>
          </a:p>
        </p:txBody>
      </p:sp>
      <p:grpSp>
        <p:nvGrpSpPr>
          <p:cNvPr id="6" name="Group 5"/>
          <p:cNvGrpSpPr>
            <a:grpSpLocks/>
          </p:cNvGrpSpPr>
          <p:nvPr/>
        </p:nvGrpSpPr>
        <p:grpSpPr bwMode="auto">
          <a:xfrm>
            <a:off x="2715927" y="1054337"/>
            <a:ext cx="3962577" cy="3378493"/>
            <a:chOff x="1619" y="3358"/>
            <a:chExt cx="3128" cy="2930"/>
          </a:xfrm>
        </p:grpSpPr>
        <p:sp>
          <p:nvSpPr>
            <p:cNvPr id="9" name="Text Box 7"/>
            <p:cNvSpPr txBox="1">
              <a:spLocks noChangeArrowheads="1"/>
            </p:cNvSpPr>
            <p:nvPr/>
          </p:nvSpPr>
          <p:spPr bwMode="auto">
            <a:xfrm>
              <a:off x="3038" y="5737"/>
              <a:ext cx="900" cy="540"/>
            </a:xfrm>
            <a:prstGeom prst="rect">
              <a:avLst/>
            </a:prstGeom>
            <a:noFill/>
            <a:ln w="9525">
              <a:noFill/>
              <a:miter lim="800000"/>
              <a:headEnd/>
              <a:tailEnd/>
            </a:ln>
          </p:spPr>
          <p:txBody>
            <a:bodyPr/>
            <a:lstStyle/>
            <a:p>
              <a:r>
                <a:rPr lang="it-IT" sz="1200" dirty="0">
                  <a:latin typeface="+mn-lt"/>
                </a:rPr>
                <a:t>q</a:t>
              </a:r>
              <a:r>
                <a:rPr lang="it-IT" sz="1200" baseline="-25000" dirty="0">
                  <a:latin typeface="+mn-lt"/>
                </a:rPr>
                <a:t>1</a:t>
              </a:r>
              <a:r>
                <a:rPr lang="it-IT" sz="1200" dirty="0">
                  <a:latin typeface="+mn-lt"/>
                </a:rPr>
                <a:t>         q</a:t>
              </a:r>
              <a:r>
                <a:rPr lang="it-IT" sz="1200" baseline="-25000" dirty="0">
                  <a:latin typeface="+mn-lt"/>
                </a:rPr>
                <a:t>2</a:t>
              </a:r>
              <a:endParaRPr lang="it-IT" dirty="0">
                <a:latin typeface="+mn-lt"/>
              </a:endParaRPr>
            </a:p>
          </p:txBody>
        </p:sp>
        <p:sp>
          <p:nvSpPr>
            <p:cNvPr id="10" name="Text Box 8"/>
            <p:cNvSpPr txBox="1">
              <a:spLocks noChangeArrowheads="1"/>
            </p:cNvSpPr>
            <p:nvPr/>
          </p:nvSpPr>
          <p:spPr bwMode="auto">
            <a:xfrm>
              <a:off x="4207" y="5748"/>
              <a:ext cx="540" cy="540"/>
            </a:xfrm>
            <a:prstGeom prst="rect">
              <a:avLst/>
            </a:prstGeom>
            <a:noFill/>
            <a:ln w="9525">
              <a:noFill/>
              <a:miter lim="800000"/>
              <a:headEnd/>
              <a:tailEnd/>
            </a:ln>
          </p:spPr>
          <p:txBody>
            <a:bodyPr/>
            <a:lstStyle/>
            <a:p>
              <a:r>
                <a:rPr lang="it-IT" sz="1200" dirty="0" err="1">
                  <a:latin typeface="+mn-lt"/>
                </a:rPr>
                <a:t>q</a:t>
              </a:r>
              <a:endParaRPr lang="it-IT" dirty="0">
                <a:latin typeface="+mn-lt"/>
              </a:endParaRPr>
            </a:p>
          </p:txBody>
        </p:sp>
        <p:sp>
          <p:nvSpPr>
            <p:cNvPr id="11" name="Text Box 9"/>
            <p:cNvSpPr txBox="1">
              <a:spLocks noChangeArrowheads="1"/>
            </p:cNvSpPr>
            <p:nvPr/>
          </p:nvSpPr>
          <p:spPr bwMode="auto">
            <a:xfrm>
              <a:off x="1619" y="3358"/>
              <a:ext cx="540" cy="540"/>
            </a:xfrm>
            <a:prstGeom prst="rect">
              <a:avLst/>
            </a:prstGeom>
            <a:noFill/>
            <a:ln w="9525">
              <a:noFill/>
              <a:miter lim="800000"/>
              <a:headEnd/>
              <a:tailEnd/>
            </a:ln>
          </p:spPr>
          <p:txBody>
            <a:bodyPr/>
            <a:lstStyle/>
            <a:p>
              <a:r>
                <a:rPr lang="it-IT" sz="1200">
                  <a:latin typeface="+mn-lt"/>
                </a:rPr>
                <a:t>p</a:t>
              </a:r>
              <a:endParaRPr lang="it-IT">
                <a:latin typeface="+mn-lt"/>
              </a:endParaRPr>
            </a:p>
          </p:txBody>
        </p:sp>
        <p:sp>
          <p:nvSpPr>
            <p:cNvPr id="12" name="Line 10"/>
            <p:cNvSpPr>
              <a:spLocks noChangeShapeType="1"/>
            </p:cNvSpPr>
            <p:nvPr/>
          </p:nvSpPr>
          <p:spPr bwMode="auto">
            <a:xfrm>
              <a:off x="1854" y="5737"/>
              <a:ext cx="2532" cy="11"/>
            </a:xfrm>
            <a:prstGeom prst="line">
              <a:avLst/>
            </a:prstGeom>
            <a:noFill/>
            <a:ln w="19050">
              <a:solidFill>
                <a:srgbClr val="000000"/>
              </a:solidFill>
              <a:round/>
              <a:headEnd/>
              <a:tailEnd type="triangle" w="med" len="med"/>
            </a:ln>
          </p:spPr>
          <p:txBody>
            <a:bodyPr/>
            <a:lstStyle/>
            <a:p>
              <a:endParaRPr lang="it-IT">
                <a:latin typeface="+mn-lt"/>
              </a:endParaRPr>
            </a:p>
          </p:txBody>
        </p:sp>
        <p:sp>
          <p:nvSpPr>
            <p:cNvPr id="13" name="Line 11"/>
            <p:cNvSpPr>
              <a:spLocks noChangeShapeType="1"/>
            </p:cNvSpPr>
            <p:nvPr/>
          </p:nvSpPr>
          <p:spPr bwMode="auto">
            <a:xfrm flipV="1">
              <a:off x="1854" y="3397"/>
              <a:ext cx="0" cy="2340"/>
            </a:xfrm>
            <a:prstGeom prst="line">
              <a:avLst/>
            </a:prstGeom>
            <a:noFill/>
            <a:ln w="19050">
              <a:solidFill>
                <a:srgbClr val="000000"/>
              </a:solidFill>
              <a:round/>
              <a:headEnd/>
              <a:tailEnd type="triangle" w="med" len="med"/>
            </a:ln>
          </p:spPr>
          <p:txBody>
            <a:bodyPr/>
            <a:lstStyle/>
            <a:p>
              <a:endParaRPr lang="it-IT">
                <a:latin typeface="+mn-lt"/>
              </a:endParaRPr>
            </a:p>
          </p:txBody>
        </p:sp>
        <p:sp>
          <p:nvSpPr>
            <p:cNvPr id="14" name="Line 12"/>
            <p:cNvSpPr>
              <a:spLocks noChangeShapeType="1"/>
            </p:cNvSpPr>
            <p:nvPr/>
          </p:nvSpPr>
          <p:spPr bwMode="auto">
            <a:xfrm>
              <a:off x="1854" y="4297"/>
              <a:ext cx="1080" cy="1080"/>
            </a:xfrm>
            <a:prstGeom prst="line">
              <a:avLst/>
            </a:prstGeom>
            <a:noFill/>
            <a:ln w="57150" cmpd="sng">
              <a:solidFill>
                <a:srgbClr val="FF0000"/>
              </a:solidFill>
              <a:round/>
              <a:headEnd/>
              <a:tailEnd/>
            </a:ln>
          </p:spPr>
          <p:txBody>
            <a:bodyPr/>
            <a:lstStyle/>
            <a:p>
              <a:endParaRPr lang="it-IT">
                <a:latin typeface="+mn-lt"/>
              </a:endParaRPr>
            </a:p>
          </p:txBody>
        </p:sp>
        <p:sp>
          <p:nvSpPr>
            <p:cNvPr id="15" name="Line 13"/>
            <p:cNvSpPr>
              <a:spLocks noChangeShapeType="1"/>
            </p:cNvSpPr>
            <p:nvPr/>
          </p:nvSpPr>
          <p:spPr bwMode="auto">
            <a:xfrm>
              <a:off x="1854" y="3937"/>
              <a:ext cx="1354" cy="1342"/>
            </a:xfrm>
            <a:prstGeom prst="line">
              <a:avLst/>
            </a:prstGeom>
            <a:noFill/>
            <a:ln w="57150" cmpd="sng">
              <a:solidFill>
                <a:srgbClr val="0000FF"/>
              </a:solidFill>
              <a:round/>
              <a:headEnd/>
              <a:tailEnd/>
            </a:ln>
          </p:spPr>
          <p:txBody>
            <a:bodyPr/>
            <a:lstStyle/>
            <a:p>
              <a:endParaRPr lang="it-IT">
                <a:latin typeface="+mn-lt"/>
              </a:endParaRPr>
            </a:p>
          </p:txBody>
        </p:sp>
        <p:sp>
          <p:nvSpPr>
            <p:cNvPr id="16" name="Line 14"/>
            <p:cNvSpPr>
              <a:spLocks noChangeShapeType="1"/>
            </p:cNvSpPr>
            <p:nvPr/>
          </p:nvSpPr>
          <p:spPr bwMode="auto">
            <a:xfrm>
              <a:off x="1854" y="3937"/>
              <a:ext cx="1260" cy="0"/>
            </a:xfrm>
            <a:prstGeom prst="line">
              <a:avLst/>
            </a:prstGeom>
            <a:noFill/>
            <a:ln w="9525">
              <a:solidFill>
                <a:srgbClr val="000000"/>
              </a:solidFill>
              <a:prstDash val="dash"/>
              <a:round/>
              <a:headEnd/>
              <a:tailEnd/>
            </a:ln>
          </p:spPr>
          <p:txBody>
            <a:bodyPr/>
            <a:lstStyle/>
            <a:p>
              <a:endParaRPr lang="it-IT">
                <a:latin typeface="+mn-lt"/>
              </a:endParaRPr>
            </a:p>
          </p:txBody>
        </p:sp>
        <p:sp>
          <p:nvSpPr>
            <p:cNvPr id="17" name="Line 15"/>
            <p:cNvSpPr>
              <a:spLocks noChangeShapeType="1"/>
            </p:cNvSpPr>
            <p:nvPr/>
          </p:nvSpPr>
          <p:spPr bwMode="auto">
            <a:xfrm>
              <a:off x="1854" y="4297"/>
              <a:ext cx="1620" cy="0"/>
            </a:xfrm>
            <a:prstGeom prst="line">
              <a:avLst/>
            </a:prstGeom>
            <a:noFill/>
            <a:ln w="9525">
              <a:solidFill>
                <a:srgbClr val="000000"/>
              </a:solidFill>
              <a:prstDash val="dash"/>
              <a:round/>
              <a:headEnd/>
              <a:tailEnd/>
            </a:ln>
          </p:spPr>
          <p:txBody>
            <a:bodyPr/>
            <a:lstStyle/>
            <a:p>
              <a:endParaRPr lang="it-IT">
                <a:latin typeface="+mn-lt"/>
              </a:endParaRPr>
            </a:p>
          </p:txBody>
        </p:sp>
        <p:sp>
          <p:nvSpPr>
            <p:cNvPr id="18" name="Line 16"/>
            <p:cNvSpPr>
              <a:spLocks noChangeShapeType="1"/>
            </p:cNvSpPr>
            <p:nvPr/>
          </p:nvSpPr>
          <p:spPr bwMode="auto">
            <a:xfrm>
              <a:off x="2754" y="3577"/>
              <a:ext cx="1440" cy="1440"/>
            </a:xfrm>
            <a:prstGeom prst="line">
              <a:avLst/>
            </a:prstGeom>
            <a:noFill/>
            <a:ln w="57150" cmpd="sng">
              <a:solidFill>
                <a:srgbClr val="00FF00"/>
              </a:solidFill>
              <a:round/>
              <a:headEnd/>
              <a:tailEnd/>
            </a:ln>
          </p:spPr>
          <p:txBody>
            <a:bodyPr/>
            <a:lstStyle/>
            <a:p>
              <a:endParaRPr lang="it-IT">
                <a:latin typeface="+mn-lt"/>
              </a:endParaRPr>
            </a:p>
          </p:txBody>
        </p:sp>
        <p:sp>
          <p:nvSpPr>
            <p:cNvPr id="19" name="Line 17"/>
            <p:cNvSpPr>
              <a:spLocks noChangeShapeType="1"/>
            </p:cNvSpPr>
            <p:nvPr/>
          </p:nvSpPr>
          <p:spPr bwMode="auto">
            <a:xfrm>
              <a:off x="3114" y="3937"/>
              <a:ext cx="0" cy="1800"/>
            </a:xfrm>
            <a:prstGeom prst="line">
              <a:avLst/>
            </a:prstGeom>
            <a:noFill/>
            <a:ln w="9525">
              <a:solidFill>
                <a:srgbClr val="000000"/>
              </a:solidFill>
              <a:prstDash val="dash"/>
              <a:round/>
              <a:headEnd/>
              <a:tailEnd/>
            </a:ln>
          </p:spPr>
          <p:txBody>
            <a:bodyPr/>
            <a:lstStyle/>
            <a:p>
              <a:endParaRPr lang="it-IT">
                <a:latin typeface="+mn-lt"/>
              </a:endParaRPr>
            </a:p>
          </p:txBody>
        </p:sp>
        <p:sp>
          <p:nvSpPr>
            <p:cNvPr id="20" name="Line 18"/>
            <p:cNvSpPr>
              <a:spLocks noChangeShapeType="1"/>
            </p:cNvSpPr>
            <p:nvPr/>
          </p:nvSpPr>
          <p:spPr bwMode="auto">
            <a:xfrm>
              <a:off x="3474" y="4297"/>
              <a:ext cx="0" cy="1440"/>
            </a:xfrm>
            <a:prstGeom prst="line">
              <a:avLst/>
            </a:prstGeom>
            <a:noFill/>
            <a:ln w="9525">
              <a:solidFill>
                <a:srgbClr val="000000"/>
              </a:solidFill>
              <a:prstDash val="dash"/>
              <a:round/>
              <a:headEnd/>
              <a:tailEnd/>
            </a:ln>
          </p:spPr>
          <p:txBody>
            <a:bodyPr/>
            <a:lstStyle/>
            <a:p>
              <a:endParaRPr lang="it-IT">
                <a:latin typeface="+mn-lt"/>
              </a:endParaRPr>
            </a:p>
          </p:txBody>
        </p:sp>
        <p:sp>
          <p:nvSpPr>
            <p:cNvPr id="21" name="Text Box 19"/>
            <p:cNvSpPr txBox="1">
              <a:spLocks noChangeArrowheads="1"/>
            </p:cNvSpPr>
            <p:nvPr/>
          </p:nvSpPr>
          <p:spPr bwMode="auto">
            <a:xfrm>
              <a:off x="2945" y="3490"/>
              <a:ext cx="900" cy="540"/>
            </a:xfrm>
            <a:prstGeom prst="rect">
              <a:avLst/>
            </a:prstGeom>
            <a:noFill/>
            <a:ln w="9525">
              <a:noFill/>
              <a:miter lim="800000"/>
              <a:headEnd/>
              <a:tailEnd/>
            </a:ln>
          </p:spPr>
          <p:txBody>
            <a:bodyPr/>
            <a:lstStyle/>
            <a:p>
              <a:r>
                <a:rPr lang="it-IT" sz="2000" dirty="0">
                  <a:latin typeface="+mn-lt"/>
                </a:rPr>
                <a:t>DD</a:t>
              </a:r>
            </a:p>
          </p:txBody>
        </p:sp>
      </p:grpSp>
      <p:graphicFrame>
        <p:nvGraphicFramePr>
          <p:cNvPr id="3" name="Object 2"/>
          <p:cNvGraphicFramePr>
            <a:graphicFrameLocks noChangeAspect="1"/>
          </p:cNvGraphicFramePr>
          <p:nvPr/>
        </p:nvGraphicFramePr>
        <p:xfrm>
          <a:off x="1986975" y="4883934"/>
          <a:ext cx="5053106" cy="565150"/>
        </p:xfrm>
        <a:graphic>
          <a:graphicData uri="http://schemas.openxmlformats.org/presentationml/2006/ole">
            <mc:AlternateContent xmlns:mc="http://schemas.openxmlformats.org/markup-compatibility/2006">
              <mc:Choice xmlns:v="urn:schemas-microsoft-com:vml" Requires="v">
                <p:oleObj name="Equation" r:id="rId3" imgW="1930400" imgH="215900" progId="Equation.3">
                  <p:embed/>
                </p:oleObj>
              </mc:Choice>
              <mc:Fallback>
                <p:oleObj name="Equation" r:id="rId3" imgW="1930400" imgH="215900" progId="Equation.3">
                  <p:embed/>
                  <p:pic>
                    <p:nvPicPr>
                      <p:cNvPr id="3" name="Object 2"/>
                      <p:cNvPicPr/>
                      <p:nvPr/>
                    </p:nvPicPr>
                    <p:blipFill>
                      <a:blip r:embed="rId4"/>
                      <a:stretch>
                        <a:fillRect/>
                      </a:stretch>
                    </p:blipFill>
                    <p:spPr>
                      <a:xfrm>
                        <a:off x="1986975" y="4883934"/>
                        <a:ext cx="5053106" cy="565150"/>
                      </a:xfrm>
                      <a:prstGeom prst="rect">
                        <a:avLst/>
                      </a:prstGeom>
                    </p:spPr>
                  </p:pic>
                </p:oleObj>
              </mc:Fallback>
            </mc:AlternateContent>
          </a:graphicData>
        </a:graphic>
      </p:graphicFrame>
      <p:graphicFrame>
        <p:nvGraphicFramePr>
          <p:cNvPr id="22" name="Object 21"/>
          <p:cNvGraphicFramePr>
            <a:graphicFrameLocks noChangeAspect="1"/>
          </p:cNvGraphicFramePr>
          <p:nvPr/>
        </p:nvGraphicFramePr>
        <p:xfrm>
          <a:off x="1066800" y="5630297"/>
          <a:ext cx="1296987" cy="565150"/>
        </p:xfrm>
        <a:graphic>
          <a:graphicData uri="http://schemas.openxmlformats.org/presentationml/2006/ole">
            <mc:AlternateContent xmlns:mc="http://schemas.openxmlformats.org/markup-compatibility/2006">
              <mc:Choice xmlns:v="urn:schemas-microsoft-com:vml" Requires="v">
                <p:oleObj name="Equation" r:id="rId5" imgW="495300" imgH="215900" progId="Equation.3">
                  <p:embed/>
                </p:oleObj>
              </mc:Choice>
              <mc:Fallback>
                <p:oleObj name="Equation" r:id="rId5" imgW="495300" imgH="215900" progId="Equation.3">
                  <p:embed/>
                  <p:pic>
                    <p:nvPicPr>
                      <p:cNvPr id="22" name="Object 21"/>
                      <p:cNvPicPr/>
                      <p:nvPr/>
                    </p:nvPicPr>
                    <p:blipFill>
                      <a:blip r:embed="rId6"/>
                      <a:stretch>
                        <a:fillRect/>
                      </a:stretch>
                    </p:blipFill>
                    <p:spPr>
                      <a:xfrm>
                        <a:off x="1066800" y="5630297"/>
                        <a:ext cx="1296987" cy="565150"/>
                      </a:xfrm>
                      <a:prstGeom prst="rect">
                        <a:avLst/>
                      </a:prstGeom>
                    </p:spPr>
                  </p:pic>
                </p:oleObj>
              </mc:Fallback>
            </mc:AlternateContent>
          </a:graphicData>
        </a:graphic>
      </p:graphicFrame>
      <p:sp>
        <p:nvSpPr>
          <p:cNvPr id="7" name="CasellaDiTesto 6">
            <a:extLst>
              <a:ext uri="{FF2B5EF4-FFF2-40B4-BE49-F238E27FC236}">
                <a16:creationId xmlns:a16="http://schemas.microsoft.com/office/drawing/2014/main" id="{084742C4-6E89-41C2-BCA0-D94ACA1A936E}"/>
              </a:ext>
            </a:extLst>
          </p:cNvPr>
          <p:cNvSpPr txBox="1"/>
          <p:nvPr/>
        </p:nvSpPr>
        <p:spPr>
          <a:xfrm>
            <a:off x="6548807" y="1324229"/>
            <a:ext cx="2617893" cy="1938992"/>
          </a:xfrm>
          <a:prstGeom prst="rect">
            <a:avLst/>
          </a:prstGeom>
          <a:noFill/>
        </p:spPr>
        <p:txBody>
          <a:bodyPr wrap="square" rtlCol="0">
            <a:spAutoFit/>
          </a:bodyPr>
          <a:lstStyle/>
          <a:p>
            <a:r>
              <a:rPr lang="it-IT" sz="1800" dirty="0" err="1"/>
              <a:t>Example</a:t>
            </a:r>
            <a:r>
              <a:rPr lang="it-IT" sz="1800" dirty="0"/>
              <a:t>:</a:t>
            </a:r>
          </a:p>
          <a:p>
            <a:endParaRPr lang="it-IT" sz="1800" dirty="0"/>
          </a:p>
          <a:p>
            <a:r>
              <a:rPr lang="it-IT" sz="1800" b="0" dirty="0" err="1"/>
              <a:t>If</a:t>
            </a:r>
            <a:r>
              <a:rPr lang="it-IT" sz="1800" b="0" dirty="0"/>
              <a:t> MD </a:t>
            </a:r>
            <a:r>
              <a:rPr lang="it-IT" sz="1800" b="0" dirty="0" err="1"/>
              <a:t>is</a:t>
            </a:r>
            <a:r>
              <a:rPr lang="it-IT" sz="1800" b="0" dirty="0"/>
              <a:t> </a:t>
            </a:r>
            <a:r>
              <a:rPr lang="it-IT" sz="1800" dirty="0"/>
              <a:t>P = 400 – Q</a:t>
            </a:r>
          </a:p>
          <a:p>
            <a:r>
              <a:rPr lang="it-IT" sz="1800" b="0" dirty="0"/>
              <a:t>and q(incumbent) </a:t>
            </a:r>
            <a:r>
              <a:rPr lang="it-IT" sz="1800" dirty="0"/>
              <a:t>= 100 </a:t>
            </a:r>
            <a:r>
              <a:rPr lang="it-IT" sz="1800" b="0" dirty="0" err="1"/>
              <a:t>then</a:t>
            </a:r>
            <a:r>
              <a:rPr lang="it-IT" sz="1800" dirty="0"/>
              <a:t> </a:t>
            </a:r>
            <a:r>
              <a:rPr lang="it-IT" sz="1800" b="0" dirty="0"/>
              <a:t>PD </a:t>
            </a:r>
            <a:r>
              <a:rPr lang="it-IT" sz="1800" b="0" dirty="0" err="1"/>
              <a:t>is</a:t>
            </a:r>
            <a:r>
              <a:rPr lang="it-IT" sz="1800" b="0" dirty="0"/>
              <a:t> </a:t>
            </a:r>
            <a:r>
              <a:rPr lang="it-IT" sz="1800" dirty="0"/>
              <a:t>P = 300 - Q</a:t>
            </a:r>
          </a:p>
          <a:p>
            <a:endParaRPr lang="en-US" dirty="0"/>
          </a:p>
        </p:txBody>
      </p:sp>
    </p:spTree>
    <p:extLst>
      <p:ext uri="{BB962C8B-B14F-4D97-AF65-F5344CB8AC3E}">
        <p14:creationId xmlns:p14="http://schemas.microsoft.com/office/powerpoint/2010/main" val="28505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04799"/>
            <a:ext cx="5943600" cy="568325"/>
          </a:xfrm>
        </p:spPr>
        <p:txBody>
          <a:bodyPr/>
          <a:lstStyle/>
          <a:p>
            <a:r>
              <a:rPr lang="en-US" sz="3000" dirty="0"/>
              <a:t>Entry barriers</a:t>
            </a:r>
          </a:p>
        </p:txBody>
      </p:sp>
      <p:sp>
        <p:nvSpPr>
          <p:cNvPr id="3" name="Content Placeholder 2"/>
          <p:cNvSpPr>
            <a:spLocks noGrp="1"/>
          </p:cNvSpPr>
          <p:nvPr>
            <p:ph idx="1"/>
          </p:nvPr>
        </p:nvSpPr>
        <p:spPr>
          <a:xfrm>
            <a:off x="719138" y="1066800"/>
            <a:ext cx="7815262" cy="4953000"/>
          </a:xfrm>
        </p:spPr>
        <p:txBody>
          <a:bodyPr/>
          <a:lstStyle/>
          <a:p>
            <a:pPr marL="0" indent="0" algn="just">
              <a:buNone/>
            </a:pPr>
            <a:r>
              <a:rPr lang="en-US" sz="2400" b="1" dirty="0"/>
              <a:t>Obstacles</a:t>
            </a:r>
            <a:r>
              <a:rPr lang="en-US" sz="2400" dirty="0"/>
              <a:t> preventing new firms from </a:t>
            </a:r>
            <a:r>
              <a:rPr lang="en-US" sz="2400" b="1" dirty="0"/>
              <a:t>entering a market </a:t>
            </a:r>
            <a:r>
              <a:rPr lang="en-US" sz="2400" dirty="0"/>
              <a:t>and compete against the incumbents. </a:t>
            </a:r>
            <a:endParaRPr lang="en-US" sz="2200" dirty="0"/>
          </a:p>
          <a:p>
            <a:pPr marL="0" indent="0" algn="just">
              <a:buNone/>
            </a:pPr>
            <a:endParaRPr lang="en-US" sz="2200" dirty="0"/>
          </a:p>
          <a:p>
            <a:pPr marL="0" indent="0" algn="just">
              <a:buNone/>
            </a:pPr>
            <a:r>
              <a:rPr lang="en-US" sz="2400" dirty="0"/>
              <a:t>In a market with </a:t>
            </a:r>
            <a:r>
              <a:rPr lang="en-US" sz="2400" b="1" dirty="0"/>
              <a:t>no entry </a:t>
            </a:r>
            <a:r>
              <a:rPr lang="en-US" sz="2400" dirty="0"/>
              <a:t>(and exit)</a:t>
            </a:r>
            <a:r>
              <a:rPr lang="en-US" sz="2400" b="1" dirty="0"/>
              <a:t> barriers</a:t>
            </a:r>
            <a:r>
              <a:rPr lang="en-US" sz="2400" dirty="0"/>
              <a:t>:</a:t>
            </a:r>
          </a:p>
          <a:p>
            <a:pPr algn="just"/>
            <a:r>
              <a:rPr lang="en-US" sz="2200" dirty="0"/>
              <a:t>Every firm can enter the market and </a:t>
            </a:r>
            <a:r>
              <a:rPr lang="en-US" sz="2200" b="1" dirty="0"/>
              <a:t>compete</a:t>
            </a:r>
            <a:r>
              <a:rPr lang="en-US" sz="2200" dirty="0"/>
              <a:t> with the </a:t>
            </a:r>
            <a:r>
              <a:rPr lang="en-US" sz="2200" b="1" dirty="0"/>
              <a:t>incumbents</a:t>
            </a:r>
            <a:r>
              <a:rPr lang="en-US" sz="2200" dirty="0"/>
              <a:t>.</a:t>
            </a:r>
            <a:r>
              <a:rPr lang="en-US" sz="2200" b="1" dirty="0"/>
              <a:t> </a:t>
            </a:r>
            <a:endParaRPr lang="en-US" sz="2200" dirty="0"/>
          </a:p>
          <a:p>
            <a:pPr algn="just"/>
            <a:r>
              <a:rPr lang="en-US" sz="2200" dirty="0"/>
              <a:t>In the long run </a:t>
            </a:r>
            <a:r>
              <a:rPr lang="en-US" sz="2200" b="1" dirty="0"/>
              <a:t>P=AC</a:t>
            </a:r>
            <a:r>
              <a:rPr lang="en-US" sz="2200" dirty="0"/>
              <a:t>.</a:t>
            </a:r>
            <a:endParaRPr lang="en-US" sz="2200" b="1" dirty="0"/>
          </a:p>
          <a:p>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7</a:t>
            </a:fld>
            <a:endParaRPr lang="it-IT"/>
          </a:p>
        </p:txBody>
      </p:sp>
    </p:spTree>
    <p:extLst>
      <p:ext uri="{BB962C8B-B14F-4D97-AF65-F5344CB8AC3E}">
        <p14:creationId xmlns:p14="http://schemas.microsoft.com/office/powerpoint/2010/main" val="22292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28599"/>
            <a:ext cx="5943600" cy="644525"/>
          </a:xfrm>
        </p:spPr>
        <p:txBody>
          <a:bodyPr/>
          <a:lstStyle/>
          <a:p>
            <a:r>
              <a:rPr lang="en-US" sz="3000" dirty="0"/>
              <a:t>Entry barriers</a:t>
            </a:r>
          </a:p>
        </p:txBody>
      </p:sp>
      <p:sp>
        <p:nvSpPr>
          <p:cNvPr id="3" name="Content Placeholder 2"/>
          <p:cNvSpPr>
            <a:spLocks noGrp="1"/>
          </p:cNvSpPr>
          <p:nvPr>
            <p:ph idx="1"/>
          </p:nvPr>
        </p:nvSpPr>
        <p:spPr/>
        <p:txBody>
          <a:bodyPr/>
          <a:lstStyle/>
          <a:p>
            <a:pPr marL="457200" indent="-457200">
              <a:buAutoNum type="alphaUcParenR"/>
            </a:pPr>
            <a:r>
              <a:rPr lang="en-US" sz="2400" dirty="0"/>
              <a:t>If </a:t>
            </a:r>
            <a:r>
              <a:rPr lang="en-US" sz="2400" b="1" dirty="0"/>
              <a:t>p&gt;AC</a:t>
            </a:r>
            <a:r>
              <a:rPr lang="en-US" sz="2400" dirty="0"/>
              <a:t>, firms make extra-profits. Without entry barriers, new firms enter the market. </a:t>
            </a:r>
          </a:p>
          <a:p>
            <a:pPr marL="457200" indent="-457200">
              <a:buAutoNum type="alphaUcParenR"/>
            </a:pPr>
            <a:endParaRPr lang="en-US" sz="2400" dirty="0"/>
          </a:p>
          <a:p>
            <a:pPr marL="457200" indent="-457200">
              <a:buAutoNum type="alphaUcParenR"/>
            </a:pPr>
            <a:endParaRPr lang="en-US" sz="2400" dirty="0"/>
          </a:p>
          <a:p>
            <a:r>
              <a:rPr lang="en-US" sz="2400" dirty="0"/>
              <a:t>As a result of the increase in supply, price goes down.</a:t>
            </a:r>
          </a:p>
          <a:p>
            <a:r>
              <a:rPr lang="en-US" sz="2400" dirty="0"/>
              <a:t>New firms will continue to enter until P=AC.</a:t>
            </a:r>
          </a:p>
          <a:p>
            <a:pPr marL="0" indent="0">
              <a:buNone/>
            </a:pPr>
            <a:endParaRPr lang="en-US" sz="2400" dirty="0"/>
          </a:p>
          <a:p>
            <a:pPr marL="457200" indent="-457200">
              <a:buAutoNum type="alphaUcParenR" startAt="2"/>
            </a:pPr>
            <a:r>
              <a:rPr lang="en-US" sz="2400" dirty="0"/>
              <a:t>If </a:t>
            </a:r>
            <a:r>
              <a:rPr lang="en-US" sz="2400" b="1" dirty="0"/>
              <a:t>p&lt;AC</a:t>
            </a:r>
            <a:r>
              <a:rPr lang="en-US" sz="2400" dirty="0"/>
              <a:t>, firms make losses. Without exit barriers, the most inefficient firms leave the market.</a:t>
            </a:r>
          </a:p>
          <a:p>
            <a:pPr marL="457200" indent="-457200">
              <a:buAutoNum type="alphaUcParenR" startAt="2"/>
            </a:pPr>
            <a:endParaRPr lang="en-US" sz="2400" dirty="0"/>
          </a:p>
          <a:p>
            <a:r>
              <a:rPr lang="en-US" sz="2400" dirty="0"/>
              <a:t>As a result of the decrease in supply, prices goes up.</a:t>
            </a:r>
          </a:p>
          <a:p>
            <a:r>
              <a:rPr lang="en-US" sz="2400" dirty="0"/>
              <a:t>Firms will continue to exit until p=AC.</a:t>
            </a:r>
          </a:p>
          <a:p>
            <a:endParaRPr lang="en-US" sz="2400" dirty="0"/>
          </a:p>
          <a:p>
            <a:pPr marL="0" indent="0">
              <a:buNone/>
            </a:pPr>
            <a:endParaRPr lang="en-US" sz="2400" dirty="0"/>
          </a:p>
          <a:p>
            <a:pPr marL="0" indent="0">
              <a:buNone/>
            </a:pPr>
            <a:endParaRPr lang="en-US" sz="2400" dirty="0"/>
          </a:p>
          <a:p>
            <a:pPr marL="457200" indent="-457200">
              <a:buAutoNum type="alphaUcParenR"/>
            </a:pPr>
            <a:endParaRPr lang="en-US" sz="2400" dirty="0"/>
          </a:p>
          <a:p>
            <a:pPr marL="457200" indent="-457200">
              <a:buAutoNum type="alphaUcParenR"/>
            </a:pPr>
            <a:endParaRPr lang="en-US" sz="2400" dirty="0"/>
          </a:p>
          <a:p>
            <a:pPr marL="457200" indent="-457200">
              <a:buAutoNum type="alphaUcParenR"/>
            </a:pPr>
            <a:endParaRPr lang="en-US" sz="2400"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8</a:t>
            </a:fld>
            <a:endParaRPr lang="it-IT"/>
          </a:p>
        </p:txBody>
      </p:sp>
      <p:graphicFrame>
        <p:nvGraphicFramePr>
          <p:cNvPr id="7" name="Object 6"/>
          <p:cNvGraphicFramePr>
            <a:graphicFrameLocks noChangeAspect="1"/>
          </p:cNvGraphicFramePr>
          <p:nvPr/>
        </p:nvGraphicFramePr>
        <p:xfrm>
          <a:off x="1143000" y="1905000"/>
          <a:ext cx="6934200" cy="668427"/>
        </p:xfrm>
        <a:graphic>
          <a:graphicData uri="http://schemas.openxmlformats.org/presentationml/2006/ole">
            <mc:AlternateContent xmlns:mc="http://schemas.openxmlformats.org/markup-compatibility/2006">
              <mc:Choice xmlns:v="urn:schemas-microsoft-com:vml" Requires="v">
                <p:oleObj name="Equation" r:id="rId3" imgW="2806700" imgH="241300" progId="Equation.3">
                  <p:embed/>
                </p:oleObj>
              </mc:Choice>
              <mc:Fallback>
                <p:oleObj name="Equation" r:id="rId3" imgW="2806700" imgH="241300" progId="Equation.3">
                  <p:embed/>
                  <p:pic>
                    <p:nvPicPr>
                      <p:cNvPr id="7" name="Object 6"/>
                      <p:cNvPicPr/>
                      <p:nvPr/>
                    </p:nvPicPr>
                    <p:blipFill>
                      <a:blip r:embed="rId4"/>
                      <a:stretch>
                        <a:fillRect/>
                      </a:stretch>
                    </p:blipFill>
                    <p:spPr>
                      <a:xfrm>
                        <a:off x="1143000" y="1905000"/>
                        <a:ext cx="6934200" cy="668427"/>
                      </a:xfrm>
                      <a:prstGeom prst="rect">
                        <a:avLst/>
                      </a:prstGeom>
                    </p:spPr>
                  </p:pic>
                </p:oleObj>
              </mc:Fallback>
            </mc:AlternateContent>
          </a:graphicData>
        </a:graphic>
      </p:graphicFrame>
    </p:spTree>
    <p:extLst>
      <p:ext uri="{BB962C8B-B14F-4D97-AF65-F5344CB8AC3E}">
        <p14:creationId xmlns:p14="http://schemas.microsoft.com/office/powerpoint/2010/main" val="374930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228601"/>
            <a:ext cx="5943600" cy="644524"/>
          </a:xfrm>
        </p:spPr>
        <p:txBody>
          <a:bodyPr/>
          <a:lstStyle/>
          <a:p>
            <a:r>
              <a:rPr lang="en-US" sz="3000" dirty="0"/>
              <a:t>Entry barriers</a:t>
            </a:r>
          </a:p>
        </p:txBody>
      </p:sp>
      <p:sp>
        <p:nvSpPr>
          <p:cNvPr id="3" name="Content Placeholder 2"/>
          <p:cNvSpPr>
            <a:spLocks noGrp="1"/>
          </p:cNvSpPr>
          <p:nvPr>
            <p:ph idx="1"/>
          </p:nvPr>
        </p:nvSpPr>
        <p:spPr>
          <a:xfrm>
            <a:off x="719138" y="1066800"/>
            <a:ext cx="7699374" cy="4953000"/>
          </a:xfrm>
        </p:spPr>
        <p:txBody>
          <a:bodyPr/>
          <a:lstStyle/>
          <a:p>
            <a:pPr marL="0" indent="0" algn="just">
              <a:buNone/>
            </a:pPr>
            <a:r>
              <a:rPr lang="en-US" sz="2400" dirty="0"/>
              <a:t>Entry barriers allow the incumbents to keep the price higher than the average cost.</a:t>
            </a:r>
            <a:endParaRPr lang="en-US" sz="2400" b="1" dirty="0">
              <a:sym typeface="Wingdings"/>
            </a:endParaRPr>
          </a:p>
          <a:p>
            <a:pPr marL="0" indent="0" algn="just">
              <a:buNone/>
            </a:pPr>
            <a:endParaRPr lang="en-US" sz="2400" dirty="0"/>
          </a:p>
          <a:p>
            <a:pPr marL="0" indent="0" algn="just">
              <a:buNone/>
            </a:pPr>
            <a:r>
              <a:rPr lang="en-US" sz="2400" dirty="0"/>
              <a:t>However, the </a:t>
            </a:r>
            <a:r>
              <a:rPr lang="en-US" sz="2400" b="1" dirty="0"/>
              <a:t>threat</a:t>
            </a:r>
            <a:r>
              <a:rPr lang="en-US" sz="2400" dirty="0"/>
              <a:t> of new entry affects the price set by incumbents.</a:t>
            </a:r>
          </a:p>
          <a:p>
            <a:pPr lvl="1" algn="just">
              <a:buFont typeface="Arial" panose="020B0604020202020204" pitchFamily="34" charset="0"/>
              <a:buChar char="•"/>
            </a:pPr>
            <a:r>
              <a:rPr lang="en-US" sz="2200" dirty="0">
                <a:sym typeface="Wingdings"/>
              </a:rPr>
              <a:t>After new entries, incumbents risk incurring losses. </a:t>
            </a:r>
          </a:p>
          <a:p>
            <a:pPr lvl="1" algn="just">
              <a:buFont typeface="Arial" panose="020B0604020202020204" pitchFamily="34" charset="0"/>
              <a:buChar char="•"/>
            </a:pPr>
            <a:r>
              <a:rPr lang="en-US" sz="2200" dirty="0">
                <a:sym typeface="Wingdings"/>
              </a:rPr>
              <a:t>Incumbents may tend to set lower prices in order to prevent new entries.</a:t>
            </a:r>
          </a:p>
          <a:p>
            <a:pPr lvl="1"/>
            <a:endParaRPr lang="en-US" sz="2200" dirty="0"/>
          </a:p>
          <a:p>
            <a:pPr marL="457200" lvl="1" indent="0">
              <a:buNone/>
            </a:pPr>
            <a:endParaRPr lang="en-US" sz="2400" dirty="0">
              <a:sym typeface="Wingdings"/>
            </a:endParaRPr>
          </a:p>
          <a:p>
            <a:pPr marL="0" indent="0">
              <a:buNone/>
            </a:pPr>
            <a:endParaRPr lang="en-US" sz="2400" dirty="0">
              <a:sym typeface="Wingdings"/>
            </a:endParaRPr>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9</a:t>
            </a:fld>
            <a:endParaRPr lang="it-IT"/>
          </a:p>
        </p:txBody>
      </p:sp>
    </p:spTree>
    <p:extLst>
      <p:ext uri="{BB962C8B-B14F-4D97-AF65-F5344CB8AC3E}">
        <p14:creationId xmlns:p14="http://schemas.microsoft.com/office/powerpoint/2010/main" val="3948149988"/>
      </p:ext>
    </p:extLst>
  </p:cSld>
  <p:clrMapOvr>
    <a:masterClrMapping/>
  </p:clrMapOvr>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2109</TotalTime>
  <Words>2700</Words>
  <Application>Microsoft Macintosh PowerPoint</Application>
  <PresentationFormat>Presentazione su schermo (4:3)</PresentationFormat>
  <Paragraphs>464</Paragraphs>
  <Slides>44</Slides>
  <Notes>44</Notes>
  <HiddenSlides>0</HiddenSlides>
  <MMClips>0</MMClips>
  <ScaleCrop>false</ScaleCrop>
  <HeadingPairs>
    <vt:vector size="8" baseType="variant">
      <vt:variant>
        <vt:lpstr>Caratteri utilizzati</vt:lpstr>
      </vt:variant>
      <vt:variant>
        <vt:i4>5</vt:i4>
      </vt:variant>
      <vt:variant>
        <vt:lpstr>Tema</vt:lpstr>
      </vt:variant>
      <vt:variant>
        <vt:i4>2</vt:i4>
      </vt:variant>
      <vt:variant>
        <vt:lpstr>Server OLE incorporati</vt:lpstr>
      </vt:variant>
      <vt:variant>
        <vt:i4>1</vt:i4>
      </vt:variant>
      <vt:variant>
        <vt:lpstr>Titoli diapositive</vt:lpstr>
      </vt:variant>
      <vt:variant>
        <vt:i4>44</vt:i4>
      </vt:variant>
    </vt:vector>
  </HeadingPairs>
  <TitlesOfParts>
    <vt:vector size="52" baseType="lpstr">
      <vt:lpstr>Arial</vt:lpstr>
      <vt:lpstr>Calibri</vt:lpstr>
      <vt:lpstr>Cambria Math</vt:lpstr>
      <vt:lpstr>Minion Web</vt:lpstr>
      <vt:lpstr>Wingdings</vt:lpstr>
      <vt:lpstr>tema polimi</vt:lpstr>
      <vt:lpstr>1_tema polimi</vt:lpstr>
      <vt:lpstr>Equation</vt:lpstr>
      <vt:lpstr>Presentazione standard di PowerPoint</vt:lpstr>
      <vt:lpstr>Agenda</vt:lpstr>
      <vt:lpstr>Entry</vt:lpstr>
      <vt:lpstr>Entry</vt:lpstr>
      <vt:lpstr>Entry</vt:lpstr>
      <vt:lpstr>Entry</vt:lpstr>
      <vt:lpstr>Entry barriers</vt:lpstr>
      <vt:lpstr>Entry barriers</vt:lpstr>
      <vt:lpstr>Entry barriers</vt:lpstr>
      <vt:lpstr>Entry barriers taxonomy</vt:lpstr>
      <vt:lpstr>Entry barriers</vt:lpstr>
      <vt:lpstr>Entry barriers</vt:lpstr>
      <vt:lpstr>Sylos Labini postulate</vt:lpstr>
      <vt:lpstr>Sylos Labini postulate</vt:lpstr>
      <vt:lpstr>Bain, Sylos Labini &amp; Modigliani model</vt:lpstr>
      <vt:lpstr>Note – absolute cost advantage</vt:lpstr>
      <vt:lpstr>Bain, Sylos Labini &amp; Modigliani model</vt:lpstr>
      <vt:lpstr>Bain, Sylos Labini &amp; Modigliani model</vt:lpstr>
      <vt:lpstr>Bain, Sylos Labini &amp; Modigliani model</vt:lpstr>
      <vt:lpstr>Bain, Sylos Labini &amp; Modigliani model</vt:lpstr>
      <vt:lpstr>Bain, Sylos Labini &amp; Modigliani model</vt:lpstr>
      <vt:lpstr>Limit pricing </vt:lpstr>
      <vt:lpstr>Limit pricing</vt:lpstr>
      <vt:lpstr>Bain, Sylos Labini &amp; Modigliani with ES</vt:lpstr>
      <vt:lpstr>Bain, Sylos Labini &amp; Modigliani with ES</vt:lpstr>
      <vt:lpstr>Bain, Sylos Labini &amp; Modigliani with ES</vt:lpstr>
      <vt:lpstr>Bain, Sylos Labini &amp; Modigliani with ES</vt:lpstr>
      <vt:lpstr>Bain, Sylos Labini &amp; Modigliani with ES</vt:lpstr>
      <vt:lpstr>Bain, Sylos Labini &amp; Modigliani with ES</vt:lpstr>
      <vt:lpstr>Bain, Sylos Labini &amp; Modigliani with ES</vt:lpstr>
      <vt:lpstr>Dixit model</vt:lpstr>
      <vt:lpstr>Dixit model</vt:lpstr>
      <vt:lpstr>Dixit model</vt:lpstr>
      <vt:lpstr>Dixit model</vt:lpstr>
      <vt:lpstr>Exercise </vt:lpstr>
      <vt:lpstr>Exercise </vt:lpstr>
      <vt:lpstr>Solution</vt:lpstr>
      <vt:lpstr>Solution</vt:lpstr>
      <vt:lpstr>Solution</vt:lpstr>
      <vt:lpstr>Solution</vt:lpstr>
      <vt:lpstr>Solution</vt:lpstr>
      <vt:lpstr>Solution</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Mattia Fabio Junior Pedota</cp:lastModifiedBy>
  <cp:revision>535</cp:revision>
  <cp:lastPrinted>2018-03-08T13:38:34Z</cp:lastPrinted>
  <dcterms:created xsi:type="dcterms:W3CDTF">2012-10-29T17:53:33Z</dcterms:created>
  <dcterms:modified xsi:type="dcterms:W3CDTF">2024-03-14T20:39:13Z</dcterms:modified>
</cp:coreProperties>
</file>