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8" r:id="rId2"/>
    <p:sldId id="279" r:id="rId3"/>
    <p:sldId id="280" r:id="rId4"/>
    <p:sldId id="285" r:id="rId5"/>
    <p:sldId id="299" r:id="rId6"/>
    <p:sldId id="300" r:id="rId7"/>
    <p:sldId id="281" r:id="rId8"/>
    <p:sldId id="258" r:id="rId9"/>
    <p:sldId id="260" r:id="rId10"/>
    <p:sldId id="261" r:id="rId11"/>
    <p:sldId id="264" r:id="rId12"/>
    <p:sldId id="262" r:id="rId13"/>
    <p:sldId id="265" r:id="rId14"/>
    <p:sldId id="282" r:id="rId15"/>
    <p:sldId id="283" r:id="rId16"/>
    <p:sldId id="266" r:id="rId17"/>
    <p:sldId id="284" r:id="rId18"/>
    <p:sldId id="305" r:id="rId19"/>
    <p:sldId id="306" r:id="rId20"/>
    <p:sldId id="286" r:id="rId21"/>
    <p:sldId id="297" r:id="rId22"/>
    <p:sldId id="308" r:id="rId23"/>
    <p:sldId id="307" r:id="rId2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0000"/>
    <a:srgbClr val="CC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55" cy="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5" y="1"/>
            <a:ext cx="2945955" cy="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23"/>
            <a:ext cx="2945955" cy="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5" y="9429323"/>
            <a:ext cx="2945955" cy="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B33871E-0030-4BE0-9563-474A99BE8CA4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0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245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C6822-E08C-498F-AC12-DA93C71F4A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0063" y="4715482"/>
            <a:ext cx="5437550" cy="446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245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A115D-29A6-487D-B0E2-B915DE64C9D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87340" y="10553948"/>
            <a:ext cx="3049513" cy="556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defTabSz="1000175"/>
            <a:fld id="{550E51E4-0AB6-4F39-982A-136F778A275C}" type="slidenum">
              <a:rPr lang="it-IT" altLang="it-IT" sz="1300">
                <a:latin typeface="Times" pitchFamily="18" charset="0"/>
              </a:rPr>
              <a:pPr defTabSz="1000175"/>
              <a:t>1</a:t>
            </a:fld>
            <a:endParaRPr lang="it-IT" altLang="it-IT" sz="1300" dirty="0">
              <a:latin typeface="Times" pitchFamily="18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8950" y="900113"/>
            <a:ext cx="5999163" cy="4500562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9961" y="5695754"/>
            <a:ext cx="5113991" cy="5401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it-IT" altLang="it-IT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B3046-C9B5-4C94-A772-384DBFB77B96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04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7464E-5D82-49E0-9493-12F0BF61135F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44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73BE-5AC8-460E-81ED-F0B606B24085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88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38E2E9-9C9F-4364-9F6B-30D939995BAE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6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E6B455-F0E9-49BA-BC61-CABFDA67E693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49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it-IT" altLang="it-IT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1AF10-98E8-4327-A283-FA092CC0BAE9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6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200B-BCCD-4417-8579-B20D94D9C716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7996-0B91-4C5B-8256-50BCE0848B7A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4958C-93A9-4F88-AF34-6217F793559B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8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FF8D4-7EBA-4ABD-9B7E-71A55B243DF8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A7939-4731-4EB7-AF4F-26587AA9BFEC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7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911D6-38A8-41F6-A315-34D72655949E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9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07EBF-D5C6-497A-B71A-6E0063C22102}" type="slidenum">
              <a:rPr lang="en-US" altLang="en-US"/>
              <a:pPr/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7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66A504-B212-4E56-B1C0-517EE8253F83}" type="slidenum">
              <a:rPr lang="en-US" altLang="en-US"/>
              <a:pPr/>
              <a:t>‹N›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/>
          <p:cNvSpPr>
            <a:spLocks noChangeArrowheads="1"/>
          </p:cNvSpPr>
          <p:nvPr/>
        </p:nvSpPr>
        <p:spPr bwMode="auto">
          <a:xfrm>
            <a:off x="1539875" y="4448989"/>
            <a:ext cx="70532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/>
            <a:r>
              <a:rPr lang="en-US" sz="3600" b="0" dirty="0" smtClean="0">
                <a:solidFill>
                  <a:srgbClr val="003F6E"/>
                </a:solidFill>
                <a:latin typeface="+mj-lt"/>
                <a:ea typeface="+mj-ea"/>
                <a:cs typeface="+mj-cs"/>
              </a:rPr>
              <a:t>Externalities</a:t>
            </a:r>
            <a:endParaRPr lang="en-GB" sz="3600" b="0" dirty="0" smtClean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 smtClean="0">
                <a:latin typeface="+mn-lt"/>
              </a:rPr>
              <a:t>Business and Industrial Economics </a:t>
            </a:r>
          </a:p>
          <a:p>
            <a:pPr algn="r"/>
            <a:endParaRPr lang="en-GB" sz="2000" b="0" dirty="0" smtClean="0">
              <a:latin typeface="+mn-lt"/>
            </a:endParaRPr>
          </a:p>
          <a:p>
            <a:pPr algn="r"/>
            <a:r>
              <a:rPr lang="en-GB" sz="2000" b="0" dirty="0" err="1" smtClean="0">
                <a:latin typeface="+mn-lt"/>
              </a:rPr>
              <a:t>Prof.</a:t>
            </a:r>
            <a:r>
              <a:rPr lang="en-GB" sz="2000" b="0" dirty="0" smtClean="0">
                <a:latin typeface="+mn-lt"/>
              </a:rPr>
              <a:t> Luca Grilli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Rights </a:t>
            </a:r>
            <a:r>
              <a:rPr lang="en-US" altLang="en-US" dirty="0" smtClean="0"/>
              <a:t>         Endowments</a:t>
            </a:r>
            <a:endParaRPr lang="en-US" altLang="en-US" dirty="0"/>
          </a:p>
        </p:txBody>
      </p:sp>
      <p:sp>
        <p:nvSpPr>
          <p:cNvPr id="7175" name="Freeform 7" descr="Dark upward diagonal"/>
          <p:cNvSpPr>
            <a:spLocks/>
          </p:cNvSpPr>
          <p:nvPr/>
        </p:nvSpPr>
        <p:spPr bwMode="auto">
          <a:xfrm>
            <a:off x="3798888" y="1814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66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2713038" y="2322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889250" y="24098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5094288" y="1524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393825" y="172720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1393825" y="5776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87350" y="58420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859588" y="5827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36613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1409700" y="17573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7518400" y="175577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543800" y="12858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408113" y="61690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889625" y="13430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973138" y="314325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457200" y="416242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Smoke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2560638" y="59721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7192" name="Freeform 24"/>
          <p:cNvSpPr>
            <a:spLocks/>
          </p:cNvSpPr>
          <p:nvPr/>
        </p:nvSpPr>
        <p:spPr bwMode="auto">
          <a:xfrm>
            <a:off x="1785938" y="2686050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Freeform 25"/>
          <p:cNvSpPr>
            <a:spLocks/>
          </p:cNvSpPr>
          <p:nvPr/>
        </p:nvSpPr>
        <p:spPr bwMode="auto">
          <a:xfrm>
            <a:off x="3905250" y="20034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Freeform 26"/>
          <p:cNvSpPr>
            <a:spLocks/>
          </p:cNvSpPr>
          <p:nvPr/>
        </p:nvSpPr>
        <p:spPr bwMode="auto">
          <a:xfrm>
            <a:off x="1920875" y="2768600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4368800" y="176847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>
            <a:off x="4186238" y="5607050"/>
            <a:ext cx="325437" cy="3048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4032250" y="62341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$100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4905375" y="2727325"/>
            <a:ext cx="3595688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If </a:t>
            </a:r>
            <a:r>
              <a:rPr lang="en-US" altLang="en-US" sz="2400" i="1"/>
              <a:t>B</a:t>
            </a:r>
            <a:r>
              <a:rPr lang="en-US" altLang="en-US" sz="2400"/>
              <a:t> has the right to a</a:t>
            </a:r>
          </a:p>
          <a:p>
            <a:r>
              <a:rPr lang="en-US" altLang="en-US" sz="2400"/>
              <a:t>smoke-free environment,</a:t>
            </a:r>
          </a:p>
          <a:p>
            <a:r>
              <a:rPr lang="en-US" altLang="en-US" sz="2400"/>
              <a:t>endowment is at </a:t>
            </a:r>
          </a:p>
        </p:txBody>
      </p:sp>
      <p:sp>
        <p:nvSpPr>
          <p:cNvPr id="7199" name="AutoShape 31"/>
          <p:cNvSpPr>
            <a:spLocks noChangeArrowheads="1"/>
          </p:cNvSpPr>
          <p:nvPr/>
        </p:nvSpPr>
        <p:spPr bwMode="auto">
          <a:xfrm>
            <a:off x="7396163" y="3554413"/>
            <a:ext cx="325437" cy="3048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reccia a destra 1"/>
          <p:cNvSpPr/>
          <p:nvPr/>
        </p:nvSpPr>
        <p:spPr>
          <a:xfrm>
            <a:off x="3362036" y="628073"/>
            <a:ext cx="940089" cy="560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602" y="174625"/>
            <a:ext cx="8229600" cy="1143000"/>
          </a:xfrm>
        </p:spPr>
        <p:txBody>
          <a:bodyPr/>
          <a:lstStyle/>
          <a:p>
            <a:r>
              <a:rPr lang="en-US" altLang="en-US" dirty="0"/>
              <a:t>Paying to smoke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 flipV="1">
            <a:off x="5094288" y="1524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1393825" y="172720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1393825" y="5776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7350" y="58420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59588" y="5827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836613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1409700" y="17573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7518400" y="175577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43800" y="12858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1408113" y="61690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889625" y="13430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973138" y="314325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57200" y="416242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Smoke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560638" y="59721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1413165" y="3075709"/>
            <a:ext cx="2987386" cy="2790104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2"/>
          <p:cNvSpPr>
            <a:spLocks/>
          </p:cNvSpPr>
          <p:nvPr/>
        </p:nvSpPr>
        <p:spPr bwMode="auto">
          <a:xfrm>
            <a:off x="1535114" y="3297239"/>
            <a:ext cx="2895600" cy="2493962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368800" y="176847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032250" y="62341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$100</a:t>
            </a:r>
          </a:p>
        </p:txBody>
      </p:sp>
      <p:sp>
        <p:nvSpPr>
          <p:cNvPr id="15387" name="Freeform 27"/>
          <p:cNvSpPr>
            <a:spLocks/>
          </p:cNvSpPr>
          <p:nvPr/>
        </p:nvSpPr>
        <p:spPr bwMode="auto">
          <a:xfrm>
            <a:off x="1889125" y="3616325"/>
            <a:ext cx="1849438" cy="1484313"/>
          </a:xfrm>
          <a:custGeom>
            <a:avLst/>
            <a:gdLst>
              <a:gd name="T0" fmla="*/ 0 w 1165"/>
              <a:gd name="T1" fmla="*/ 935 h 935"/>
              <a:gd name="T2" fmla="*/ 384 w 1165"/>
              <a:gd name="T3" fmla="*/ 564 h 935"/>
              <a:gd name="T4" fmla="*/ 1165 w 1165"/>
              <a:gd name="T5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5" h="935">
                <a:moveTo>
                  <a:pt x="0" y="935"/>
                </a:moveTo>
                <a:cubicBezTo>
                  <a:pt x="95" y="827"/>
                  <a:pt x="190" y="720"/>
                  <a:pt x="384" y="564"/>
                </a:cubicBezTo>
                <a:cubicBezTo>
                  <a:pt x="578" y="408"/>
                  <a:pt x="871" y="204"/>
                  <a:pt x="1165" y="0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3768725" y="3673475"/>
            <a:ext cx="16700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Contract curve</a:t>
            </a:r>
          </a:p>
        </p:txBody>
      </p:sp>
      <p:sp>
        <p:nvSpPr>
          <p:cNvPr id="15389" name="Freeform 29"/>
          <p:cNvSpPr>
            <a:spLocks/>
          </p:cNvSpPr>
          <p:nvPr/>
        </p:nvSpPr>
        <p:spPr bwMode="auto">
          <a:xfrm>
            <a:off x="2131952" y="257016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Freeform 31"/>
          <p:cNvSpPr>
            <a:spLocks/>
          </p:cNvSpPr>
          <p:nvPr/>
        </p:nvSpPr>
        <p:spPr bwMode="auto">
          <a:xfrm>
            <a:off x="1376362" y="3614738"/>
            <a:ext cx="2096771" cy="2162175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4186238" y="5607050"/>
            <a:ext cx="325437" cy="3048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AutoShape 32"/>
          <p:cNvSpPr>
            <a:spLocks noChangeArrowheads="1"/>
          </p:cNvSpPr>
          <p:nvPr/>
        </p:nvSpPr>
        <p:spPr bwMode="auto">
          <a:xfrm>
            <a:off x="2622550" y="4103688"/>
            <a:ext cx="325438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881688" y="2570163"/>
            <a:ext cx="2238375" cy="10445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Allow trade, or</a:t>
            </a:r>
          </a:p>
          <a:p>
            <a:r>
              <a:rPr lang="en-US" altLang="en-US" sz="2000"/>
              <a:t>make </a:t>
            </a:r>
            <a:r>
              <a:rPr lang="en-US" altLang="en-US" sz="2000" i="1"/>
              <a:t>A</a:t>
            </a:r>
            <a:r>
              <a:rPr lang="en-US" altLang="en-US" sz="2000"/>
              <a:t> pay </a:t>
            </a:r>
            <a:r>
              <a:rPr lang="en-US" altLang="en-US" sz="2000" i="1"/>
              <a:t>B</a:t>
            </a:r>
            <a:r>
              <a:rPr lang="en-US" altLang="en-US" sz="2000"/>
              <a:t> per</a:t>
            </a:r>
          </a:p>
          <a:p>
            <a:r>
              <a:rPr lang="en-US" altLang="en-US" sz="2000"/>
              <a:t>unit of smoke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3474720" y="4895557"/>
            <a:ext cx="759655" cy="78779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Freeform 5" descr="Dark upward diagonal"/>
          <p:cNvSpPr>
            <a:spLocks/>
          </p:cNvSpPr>
          <p:nvPr/>
        </p:nvSpPr>
        <p:spPr bwMode="auto">
          <a:xfrm>
            <a:off x="3798888" y="1814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66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2713038" y="2322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2889250" y="24098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 flipV="1">
            <a:off x="5094288" y="1524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1393825" y="172720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1393825" y="5776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87350" y="58420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859588" y="5827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36613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1409700" y="17573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518400" y="175577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543800" y="12858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408113" y="61690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889625" y="13430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973138" y="314325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457200" y="416242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Smoke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560638" y="59721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1785938" y="2686050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Freeform 23"/>
          <p:cNvSpPr>
            <a:spLocks/>
          </p:cNvSpPr>
          <p:nvPr/>
        </p:nvSpPr>
        <p:spPr bwMode="auto">
          <a:xfrm>
            <a:off x="3905250" y="20034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Freeform 24"/>
          <p:cNvSpPr>
            <a:spLocks/>
          </p:cNvSpPr>
          <p:nvPr/>
        </p:nvSpPr>
        <p:spPr bwMode="auto">
          <a:xfrm>
            <a:off x="1920875" y="2768600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4368800" y="176847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4227513" y="1582738"/>
            <a:ext cx="325437" cy="304800"/>
          </a:xfrm>
          <a:prstGeom prst="star5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032250" y="62341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$100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4905375" y="2727325"/>
            <a:ext cx="3760788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If </a:t>
            </a:r>
            <a:r>
              <a:rPr lang="en-US" altLang="en-US" sz="2400" i="1"/>
              <a:t>A</a:t>
            </a:r>
            <a:r>
              <a:rPr lang="en-US" altLang="en-US" sz="2400"/>
              <a:t> has the right to smoke</a:t>
            </a:r>
          </a:p>
          <a:p>
            <a:r>
              <a:rPr lang="en-US" altLang="en-US" sz="2400"/>
              <a:t>as much as he wants,</a:t>
            </a:r>
          </a:p>
          <a:p>
            <a:r>
              <a:rPr lang="en-US" altLang="en-US" sz="2400"/>
              <a:t>endowment is at </a:t>
            </a:r>
          </a:p>
        </p:txBody>
      </p:sp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7396163" y="3554413"/>
            <a:ext cx="325437" cy="304800"/>
          </a:xfrm>
          <a:prstGeom prst="star5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Alternative Rights          Alternative Endowments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2" y="127001"/>
            <a:ext cx="8229600" cy="1143000"/>
          </a:xfrm>
        </p:spPr>
        <p:txBody>
          <a:bodyPr/>
          <a:lstStyle/>
          <a:p>
            <a:r>
              <a:rPr lang="en-US" altLang="en-US" dirty="0"/>
              <a:t>Paying for clean air</a:t>
            </a:r>
          </a:p>
        </p:txBody>
      </p:sp>
      <p:sp>
        <p:nvSpPr>
          <p:cNvPr id="17413" name="Freeform 5" descr="Dark upward diagonal"/>
          <p:cNvSpPr>
            <a:spLocks/>
          </p:cNvSpPr>
          <p:nvPr/>
        </p:nvSpPr>
        <p:spPr bwMode="auto">
          <a:xfrm>
            <a:off x="4364037" y="1774825"/>
            <a:ext cx="3121026" cy="22637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66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5094288" y="1524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1393825" y="172720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1393825" y="5776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87350" y="58420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59588" y="5827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836613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1409700" y="17573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7518400" y="175577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543800" y="12858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408113" y="61690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889625" y="13430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973138" y="314325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57200" y="416242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Smoke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560638" y="59721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4232274" y="1727200"/>
            <a:ext cx="3025776" cy="2955925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368800" y="176847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4227513" y="1582738"/>
            <a:ext cx="325437" cy="304800"/>
          </a:xfrm>
          <a:prstGeom prst="star5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032250" y="62341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$100</a:t>
            </a: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4570413" y="2132013"/>
            <a:ext cx="1849437" cy="1484312"/>
          </a:xfrm>
          <a:custGeom>
            <a:avLst/>
            <a:gdLst>
              <a:gd name="T0" fmla="*/ 0 w 1165"/>
              <a:gd name="T1" fmla="*/ 935 h 935"/>
              <a:gd name="T2" fmla="*/ 384 w 1165"/>
              <a:gd name="T3" fmla="*/ 564 h 935"/>
              <a:gd name="T4" fmla="*/ 1165 w 1165"/>
              <a:gd name="T5" fmla="*/ 0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5" h="935">
                <a:moveTo>
                  <a:pt x="0" y="935"/>
                </a:moveTo>
                <a:cubicBezTo>
                  <a:pt x="95" y="827"/>
                  <a:pt x="190" y="720"/>
                  <a:pt x="384" y="564"/>
                </a:cubicBezTo>
                <a:cubicBezTo>
                  <a:pt x="578" y="408"/>
                  <a:pt x="871" y="204"/>
                  <a:pt x="1165" y="0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997200" y="3084513"/>
            <a:ext cx="16700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Contract curve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857375" y="3890963"/>
            <a:ext cx="2238375" cy="1349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Allow trade, or</a:t>
            </a:r>
          </a:p>
          <a:p>
            <a:r>
              <a:rPr lang="en-US" altLang="en-US" sz="2000"/>
              <a:t>make </a:t>
            </a:r>
            <a:r>
              <a:rPr lang="en-US" altLang="en-US" sz="2000" i="1"/>
              <a:t>B</a:t>
            </a:r>
            <a:r>
              <a:rPr lang="en-US" altLang="en-US" sz="2000"/>
              <a:t> pay </a:t>
            </a:r>
            <a:r>
              <a:rPr lang="en-US" altLang="en-US" sz="2000" i="1"/>
              <a:t>A</a:t>
            </a:r>
            <a:r>
              <a:rPr lang="en-US" altLang="en-US" sz="2000"/>
              <a:t> per</a:t>
            </a:r>
          </a:p>
          <a:p>
            <a:r>
              <a:rPr lang="en-US" altLang="en-US" sz="2000"/>
              <a:t>unit of smoke</a:t>
            </a:r>
          </a:p>
          <a:p>
            <a:r>
              <a:rPr lang="en-US" altLang="en-US" sz="2000"/>
              <a:t>reduction</a:t>
            </a:r>
          </a:p>
        </p:txBody>
      </p:sp>
      <p:sp>
        <p:nvSpPr>
          <p:cNvPr id="17440" name="Freeform 32"/>
          <p:cNvSpPr>
            <a:spLocks/>
          </p:cNvSpPr>
          <p:nvPr/>
        </p:nvSpPr>
        <p:spPr bwMode="auto">
          <a:xfrm>
            <a:off x="4865688" y="1752602"/>
            <a:ext cx="2647949" cy="1695450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Freeform 33"/>
          <p:cNvSpPr>
            <a:spLocks/>
          </p:cNvSpPr>
          <p:nvPr/>
        </p:nvSpPr>
        <p:spPr bwMode="auto">
          <a:xfrm>
            <a:off x="3087688" y="1811338"/>
            <a:ext cx="3149600" cy="3005137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5264150" y="2660650"/>
            <a:ext cx="325438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Connettore 2 29"/>
          <p:cNvCxnSpPr>
            <a:stCxn id="17432" idx="3"/>
          </p:cNvCxnSpPr>
          <p:nvPr/>
        </p:nvCxnSpPr>
        <p:spPr>
          <a:xfrm>
            <a:off x="4490797" y="1887537"/>
            <a:ext cx="531369" cy="47583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692"/>
            <a:ext cx="8206509" cy="1397144"/>
          </a:xfrm>
          <a:noFill/>
          <a:ln>
            <a:solidFill>
              <a:schemeClr val="accent1">
                <a:lumMod val="2500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altLang="it-IT" dirty="0" smtClean="0"/>
              <a:t>Externalities and Property Rights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26473" y="2185786"/>
            <a:ext cx="8460297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it-IT" dirty="0" smtClean="0"/>
              <a:t>Ronald Coase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intuition was that most externality problems are due to an </a:t>
            </a:r>
            <a:r>
              <a:rPr lang="en-US" altLang="ja-JP" b="1" u="sng" dirty="0" smtClean="0"/>
              <a:t>inadequate specification of property rights </a:t>
            </a:r>
            <a:r>
              <a:rPr lang="en-US" altLang="ja-JP" dirty="0" smtClean="0"/>
              <a:t>and, consequently, an absence of markets in which trade can be used to internalize external costs or benefits.</a:t>
            </a:r>
            <a:endParaRPr lang="en-US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it-IT" i="1" u="sng" dirty="0" err="1" smtClean="0">
                <a:solidFill>
                  <a:srgbClr val="92D050"/>
                </a:solidFill>
              </a:rPr>
              <a:t>Coase</a:t>
            </a:r>
            <a:r>
              <a:rPr lang="ja-JP" altLang="en-US" i="1" u="sng" dirty="0" smtClean="0">
                <a:solidFill>
                  <a:srgbClr val="92D050"/>
                </a:solidFill>
              </a:rPr>
              <a:t>’</a:t>
            </a:r>
            <a:r>
              <a:rPr lang="en-US" altLang="ja-JP" i="1" u="sng" dirty="0" smtClean="0">
                <a:solidFill>
                  <a:srgbClr val="92D050"/>
                </a:solidFill>
              </a:rPr>
              <a:t>s Theorem(s)</a:t>
            </a:r>
            <a:endParaRPr lang="en-US" altLang="it-IT" i="1" u="sng" dirty="0" smtClean="0">
              <a:solidFill>
                <a:srgbClr val="92D05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39151" y="1392702"/>
            <a:ext cx="8904849" cy="4207412"/>
          </a:xfrm>
        </p:spPr>
        <p:txBody>
          <a:bodyPr/>
          <a:lstStyle/>
          <a:p>
            <a:r>
              <a:rPr lang="en-US" altLang="zh-CN" sz="2200" dirty="0" smtClean="0">
                <a:ea typeface="宋体" pitchFamily="2" charset="-122"/>
              </a:rPr>
              <a:t>(weak version: efficiency proposition) </a:t>
            </a:r>
            <a:r>
              <a:rPr lang="en-US" altLang="zh-CN" sz="2200" i="1" dirty="0" smtClean="0">
                <a:ea typeface="宋体" pitchFamily="2" charset="-122"/>
              </a:rPr>
              <a:t>When parties can bargain without cost (no transaction costs), the resulting outcome will be efficient, regardless of how the property rights are specified (e.g. </a:t>
            </a:r>
            <a:r>
              <a:rPr lang="en-US" altLang="zh-CN" sz="2200" i="1" dirty="0" err="1" smtClean="0">
                <a:ea typeface="宋体" pitchFamily="2" charset="-122"/>
              </a:rPr>
              <a:t>Polinsky</a:t>
            </a:r>
            <a:r>
              <a:rPr lang="en-US" altLang="zh-CN" sz="2200" i="1" dirty="0" smtClean="0">
                <a:ea typeface="宋体" pitchFamily="2" charset="-122"/>
              </a:rPr>
              <a:t>, 1974, pp 1665, </a:t>
            </a:r>
            <a:r>
              <a:rPr lang="en-US" sz="2200" dirty="0" smtClean="0"/>
              <a:t>‘Economic Analysis as a Potentially Defective Product: A Buyer’s Guide to Posner’s Economic Analysis of Law’, 87 </a:t>
            </a:r>
            <a:r>
              <a:rPr lang="en-US" sz="2200" i="1" dirty="0" smtClean="0"/>
              <a:t>Harvard Law Review)</a:t>
            </a:r>
            <a:r>
              <a:rPr lang="en-US" altLang="zh-CN" sz="2200" i="1" dirty="0" smtClean="0">
                <a:ea typeface="宋体" pitchFamily="2" charset="-122"/>
              </a:rPr>
              <a:t>.</a:t>
            </a:r>
          </a:p>
          <a:p>
            <a:pPr eaLnBrk="1" hangingPunct="1"/>
            <a:r>
              <a:rPr lang="it-IT" altLang="it-IT" sz="2200" dirty="0" smtClean="0"/>
              <a:t>(strong </a:t>
            </a:r>
            <a:r>
              <a:rPr lang="it-IT" altLang="it-IT" sz="2200" dirty="0" err="1" smtClean="0"/>
              <a:t>version</a:t>
            </a:r>
            <a:r>
              <a:rPr lang="it-IT" altLang="it-IT" sz="2200" dirty="0" smtClean="0"/>
              <a:t>: </a:t>
            </a:r>
            <a:r>
              <a:rPr lang="it-IT" altLang="it-IT" sz="2200" dirty="0" err="1" smtClean="0"/>
              <a:t>efficiency</a:t>
            </a:r>
            <a:r>
              <a:rPr lang="it-IT" altLang="it-IT" sz="2200" dirty="0" smtClean="0"/>
              <a:t> + </a:t>
            </a:r>
            <a:r>
              <a:rPr lang="it-IT" altLang="it-IT" sz="2200" dirty="0" err="1" smtClean="0"/>
              <a:t>invariance</a:t>
            </a:r>
            <a:r>
              <a:rPr lang="it-IT" altLang="it-IT" sz="2200" dirty="0" smtClean="0"/>
              <a:t> </a:t>
            </a:r>
            <a:r>
              <a:rPr lang="it-IT" altLang="it-IT" sz="2200" dirty="0" err="1" smtClean="0"/>
              <a:t>propositions</a:t>
            </a:r>
            <a:r>
              <a:rPr lang="it-IT" altLang="it-IT" sz="2200" dirty="0" smtClean="0"/>
              <a:t>)</a:t>
            </a:r>
            <a:r>
              <a:rPr lang="en-US" altLang="ja-JP" sz="2200" dirty="0" smtClean="0"/>
              <a:t>: </a:t>
            </a:r>
            <a:r>
              <a:rPr lang="en-US" altLang="zh-CN" sz="2200" i="1" dirty="0" smtClean="0">
                <a:ea typeface="宋体" pitchFamily="2" charset="-122"/>
              </a:rPr>
              <a:t>When parties can bargain without cost, the resulting outcome will be efficient and the level of the externality generated the same, regardless of how the property rights are specified.</a:t>
            </a:r>
          </a:p>
          <a:p>
            <a:pPr eaLnBrk="1" hangingPunct="1">
              <a:buNone/>
            </a:pPr>
            <a:endParaRPr lang="en-US" altLang="zh-CN" sz="2400" i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sz="1400" dirty="0" smtClean="0"/>
              <a:t>	From </a:t>
            </a:r>
            <a:r>
              <a:rPr lang="en-US" sz="1400" dirty="0" err="1" smtClean="0"/>
              <a:t>Medema</a:t>
            </a:r>
            <a:r>
              <a:rPr lang="en-US" sz="1400" dirty="0" smtClean="0"/>
              <a:t> and </a:t>
            </a:r>
            <a:r>
              <a:rPr lang="en-US" sz="1400" dirty="0" err="1" smtClean="0"/>
              <a:t>Zerba</a:t>
            </a:r>
            <a:r>
              <a:rPr lang="en-US" sz="1400" dirty="0" smtClean="0"/>
              <a:t> 2000 (The Coase Theorem): “The Theorem has never been formally proved. Arguments regarding its correctness or incorrectness generally consist of attempts to demonstrate that it does or does not hold in a particular context or under a certain set of assumptions.”  in the Encyclopedia of Law and Economics,  </a:t>
            </a:r>
            <a:r>
              <a:rPr lang="en-US" sz="1400" dirty="0" err="1" smtClean="0"/>
              <a:t>Boudewijin</a:t>
            </a:r>
            <a:r>
              <a:rPr lang="en-US" sz="1400" dirty="0" smtClean="0"/>
              <a:t> and De </a:t>
            </a:r>
            <a:r>
              <a:rPr lang="en-US" sz="1400" dirty="0" err="1" smtClean="0"/>
              <a:t>Geest</a:t>
            </a:r>
            <a:r>
              <a:rPr lang="en-US" sz="1400" dirty="0" smtClean="0"/>
              <a:t>, Edward Elgar, 36-92. </a:t>
            </a:r>
            <a:endParaRPr lang="en-US" altLang="ja-JP" sz="1400" dirty="0" smtClean="0"/>
          </a:p>
          <a:p>
            <a:pPr eaLnBrk="1" hangingPunct="1"/>
            <a:endParaRPr lang="en-US" altLang="it-IT" dirty="0" smtClean="0"/>
          </a:p>
          <a:p>
            <a:pPr eaLnBrk="1" hangingPunct="1"/>
            <a:endParaRPr lang="en-US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893"/>
            <a:ext cx="9144000" cy="1143000"/>
          </a:xfrm>
        </p:spPr>
        <p:txBody>
          <a:bodyPr/>
          <a:lstStyle/>
          <a:p>
            <a:r>
              <a:rPr lang="en-US" altLang="en-US" sz="2400" i="1" u="sng" dirty="0" smtClean="0"/>
              <a:t>Strong version generally not verified</a:t>
            </a:r>
            <a:r>
              <a:rPr lang="en-US" altLang="en-US" sz="2400" i="1" dirty="0" smtClean="0"/>
              <a:t>: A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 care about who gets the property </a:t>
            </a:r>
            <a:r>
              <a:rPr lang="en-US" altLang="en-US" sz="2400" dirty="0" smtClean="0"/>
              <a:t>rights and the level of smoke generated changes (from a theoretical point need of quasi-linear preferences)</a:t>
            </a:r>
            <a:endParaRPr lang="en-US" altLang="en-US" sz="2400" i="1" dirty="0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5094288" y="160655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393825" y="180975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1393825" y="58594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87350" y="592455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9588" y="59102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36613" y="1933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1409700" y="1839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7518400" y="183832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543800" y="136842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408113" y="625157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889625" y="14255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973138" y="322580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57200" y="424497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Smoke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560638" y="60547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1517650" y="3225800"/>
            <a:ext cx="2849563" cy="2633663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1535113" y="3379788"/>
            <a:ext cx="2905125" cy="24796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368800" y="185102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032250" y="631666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$100</a:t>
            </a:r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1808163" y="2195513"/>
            <a:ext cx="5059362" cy="2844800"/>
          </a:xfrm>
          <a:custGeom>
            <a:avLst/>
            <a:gdLst>
              <a:gd name="T0" fmla="*/ 0 w 3187"/>
              <a:gd name="T1" fmla="*/ 1792 h 1792"/>
              <a:gd name="T2" fmla="*/ 1165 w 3187"/>
              <a:gd name="T3" fmla="*/ 1011 h 1792"/>
              <a:gd name="T4" fmla="*/ 3187 w 3187"/>
              <a:gd name="T5" fmla="*/ 0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7" h="1792">
                <a:moveTo>
                  <a:pt x="0" y="1792"/>
                </a:moveTo>
                <a:cubicBezTo>
                  <a:pt x="194" y="1660"/>
                  <a:pt x="634" y="1310"/>
                  <a:pt x="1165" y="1011"/>
                </a:cubicBezTo>
                <a:cubicBezTo>
                  <a:pt x="1696" y="712"/>
                  <a:pt x="2766" y="211"/>
                  <a:pt x="3187" y="0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2125663" y="2689225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1373189" y="3840384"/>
            <a:ext cx="2105024" cy="2044480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AutoShape 28"/>
          <p:cNvSpPr>
            <a:spLocks noChangeArrowheads="1"/>
          </p:cNvSpPr>
          <p:nvPr/>
        </p:nvSpPr>
        <p:spPr bwMode="auto">
          <a:xfrm>
            <a:off x="4186238" y="5689600"/>
            <a:ext cx="325437" cy="3048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2622550" y="4186238"/>
            <a:ext cx="325438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Freeform 31" descr="Dark upward diagonal"/>
          <p:cNvSpPr>
            <a:spLocks/>
          </p:cNvSpPr>
          <p:nvPr/>
        </p:nvSpPr>
        <p:spPr bwMode="auto">
          <a:xfrm>
            <a:off x="4368800" y="1828801"/>
            <a:ext cx="3116263" cy="2292349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66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4335462" y="1828801"/>
            <a:ext cx="2922587" cy="2936874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4368800" y="1851025"/>
            <a:ext cx="0" cy="4022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AutoShape 34"/>
          <p:cNvSpPr>
            <a:spLocks noChangeArrowheads="1"/>
          </p:cNvSpPr>
          <p:nvPr/>
        </p:nvSpPr>
        <p:spPr bwMode="auto">
          <a:xfrm>
            <a:off x="4227513" y="1665288"/>
            <a:ext cx="325437" cy="304800"/>
          </a:xfrm>
          <a:prstGeom prst="star5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37"/>
          <p:cNvSpPr>
            <a:spLocks/>
          </p:cNvSpPr>
          <p:nvPr/>
        </p:nvSpPr>
        <p:spPr bwMode="auto">
          <a:xfrm>
            <a:off x="4911726" y="1814513"/>
            <a:ext cx="2605087" cy="1716087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Freeform 38"/>
          <p:cNvSpPr>
            <a:spLocks/>
          </p:cNvSpPr>
          <p:nvPr/>
        </p:nvSpPr>
        <p:spPr bwMode="auto">
          <a:xfrm>
            <a:off x="3087688" y="1893888"/>
            <a:ext cx="3149600" cy="3005137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AutoShape 39"/>
          <p:cNvSpPr>
            <a:spLocks noChangeArrowheads="1"/>
          </p:cNvSpPr>
          <p:nvPr/>
        </p:nvSpPr>
        <p:spPr bwMode="auto">
          <a:xfrm>
            <a:off x="5264150" y="2743200"/>
            <a:ext cx="325438" cy="304800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762422" y="2915089"/>
            <a:ext cx="16850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Contract curve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  <p:bldP spid="19463" grpId="0" animBg="1"/>
      <p:bldP spid="19464" grpId="0"/>
      <p:bldP spid="19465" grpId="0"/>
      <p:bldP spid="19466" grpId="0"/>
      <p:bldP spid="19467" grpId="0" animBg="1"/>
      <p:bldP spid="19468" grpId="0" animBg="1"/>
      <p:bldP spid="19469" grpId="0"/>
      <p:bldP spid="19470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/>
      <p:bldP spid="19479" grpId="0" animBg="1"/>
      <p:bldP spid="19481" grpId="0" animBg="1"/>
      <p:bldP spid="19483" grpId="0" animBg="1"/>
      <p:bldP spid="19484" grpId="0" animBg="1"/>
      <p:bldP spid="19485" grpId="0" animBg="1"/>
      <p:bldP spid="19487" grpId="0" animBg="1"/>
      <p:bldP spid="19488" grpId="0" animBg="1"/>
      <p:bldP spid="19489" grpId="0" animBg="1"/>
      <p:bldP spid="19490" grpId="0" animBg="1"/>
      <p:bldP spid="19493" grpId="0" animBg="1"/>
      <p:bldP spid="19494" grpId="0" animBg="1"/>
      <p:bldP spid="19495" grpId="0" animBg="1"/>
      <p:bldP spid="194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0928" y="1104631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Key message of Coase theorem is that Pareto improvements are possible to the extent that there are ways that allow the economic system to internalize the externality through market mechanisms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454856" y="495683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 bwMode="auto">
          <a:xfrm>
            <a:off x="581464" y="539293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reccia in giù 5"/>
          <p:cNvSpPr/>
          <p:nvPr/>
        </p:nvSpPr>
        <p:spPr>
          <a:xfrm>
            <a:off x="4051495" y="3516923"/>
            <a:ext cx="1055077" cy="1406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1"/>
          <p:cNvSpPr txBox="1">
            <a:spLocks/>
          </p:cNvSpPr>
          <p:nvPr/>
        </p:nvSpPr>
        <p:spPr bwMode="auto">
          <a:xfrm>
            <a:off x="440787" y="475988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-225084" y="5120641"/>
            <a:ext cx="9369084" cy="1171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+mn-lt"/>
              </a:rPr>
              <a:t>Trade among consumers (Edgeworth box example)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firms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(steel mill vs. fishery example)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345" y="0"/>
            <a:ext cx="8612909" cy="1143000"/>
          </a:xfrm>
        </p:spPr>
        <p:txBody>
          <a:bodyPr/>
          <a:lstStyle/>
          <a:p>
            <a:r>
              <a:rPr lang="it-IT" dirty="0" smtClean="0">
                <a:solidFill>
                  <a:srgbClr val="009900"/>
                </a:solidFill>
              </a:rPr>
              <a:t>The «market </a:t>
            </a:r>
            <a:r>
              <a:rPr lang="it-IT" dirty="0" err="1" smtClean="0">
                <a:solidFill>
                  <a:srgbClr val="009900"/>
                </a:solidFill>
              </a:rPr>
              <a:t>signal</a:t>
            </a:r>
            <a:r>
              <a:rPr lang="it-IT" dirty="0" smtClean="0">
                <a:solidFill>
                  <a:srgbClr val="009900"/>
                </a:solidFill>
              </a:rPr>
              <a:t>» for </a:t>
            </a:r>
            <a:r>
              <a:rPr lang="it-IT" dirty="0" err="1" smtClean="0">
                <a:solidFill>
                  <a:srgbClr val="009900"/>
                </a:solidFill>
              </a:rPr>
              <a:t>Merging</a:t>
            </a:r>
            <a:endParaRPr lang="en-GB" dirty="0">
              <a:solidFill>
                <a:srgbClr val="0099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345" y="967507"/>
            <a:ext cx="8788400" cy="5811983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 &amp; </a:t>
            </a:r>
            <a:r>
              <a:rPr lang="it-IT" sz="2000" dirty="0" err="1" smtClean="0"/>
              <a:t>Fishery</a:t>
            </a:r>
            <a:r>
              <a:rPr lang="it-IT" sz="2000" dirty="0" smtClean="0"/>
              <a:t>: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takers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>
                <a:solidFill>
                  <a:srgbClr val="FF0000"/>
                </a:solidFill>
              </a:rPr>
              <a:t>Scenario A: separate</a:t>
            </a:r>
          </a:p>
          <a:p>
            <a:pPr marL="0" indent="0">
              <a:buNone/>
            </a:pPr>
            <a:r>
              <a:rPr lang="it-IT" sz="2000" dirty="0" smtClean="0"/>
              <a:t>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: </a:t>
            </a:r>
            <a:r>
              <a:rPr lang="it-IT" sz="2000" dirty="0" err="1" smtClean="0"/>
              <a:t>max</a:t>
            </a:r>
            <a:r>
              <a:rPr lang="it-IT" sz="2000" dirty="0" smtClean="0"/>
              <a:t> </a:t>
            </a:r>
            <a:r>
              <a:rPr lang="el-GR" sz="2000" dirty="0" smtClean="0"/>
              <a:t>π</a:t>
            </a:r>
            <a:r>
              <a:rPr lang="it-IT" sz="2000" dirty="0" smtClean="0"/>
              <a:t> (S, x) = p</a:t>
            </a:r>
            <a:r>
              <a:rPr lang="it-IT" sz="2000" baseline="-25000" dirty="0" smtClean="0"/>
              <a:t>s</a:t>
            </a:r>
            <a:r>
              <a:rPr lang="it-IT" sz="2000" dirty="0" smtClean="0"/>
              <a:t>S - C</a:t>
            </a:r>
            <a:r>
              <a:rPr lang="it-IT" sz="2000" baseline="-25000" dirty="0"/>
              <a:t>s</a:t>
            </a:r>
            <a:r>
              <a:rPr lang="it-IT" sz="2000" baseline="-25000" dirty="0" smtClean="0"/>
              <a:t> </a:t>
            </a:r>
            <a:r>
              <a:rPr lang="it-IT" sz="2000" dirty="0" smtClean="0"/>
              <a:t>(S, x)</a:t>
            </a:r>
          </a:p>
          <a:p>
            <a:pPr marL="0" indent="0">
              <a:buNone/>
            </a:pPr>
            <a:r>
              <a:rPr lang="it-IT" sz="2000" dirty="0" smtClean="0"/>
              <a:t>Suppose </a:t>
            </a:r>
            <a:r>
              <a:rPr lang="it-IT" sz="2000" baseline="-25000" dirty="0" smtClean="0"/>
              <a:t> </a:t>
            </a:r>
            <a:r>
              <a:rPr lang="it-IT" sz="2000" dirty="0"/>
              <a:t>C</a:t>
            </a:r>
            <a:r>
              <a:rPr lang="it-IT" sz="2000" baseline="-25000" dirty="0"/>
              <a:t>s </a:t>
            </a:r>
            <a:r>
              <a:rPr lang="it-IT" sz="2000" dirty="0"/>
              <a:t>(S, x</a:t>
            </a:r>
            <a:r>
              <a:rPr lang="it-IT" sz="2000" dirty="0" smtClean="0"/>
              <a:t>) = S</a:t>
            </a:r>
            <a:r>
              <a:rPr lang="it-IT" sz="2000" baseline="30000" dirty="0" smtClean="0"/>
              <a:t>2 </a:t>
            </a:r>
            <a:r>
              <a:rPr lang="it-IT" sz="2000" dirty="0" smtClean="0"/>
              <a:t>+ (x-4)</a:t>
            </a:r>
            <a:r>
              <a:rPr lang="it-IT" sz="2000" baseline="30000" dirty="0" smtClean="0"/>
              <a:t>2 </a:t>
            </a:r>
            <a:r>
              <a:rPr lang="it-IT" sz="2000" dirty="0" smtClean="0"/>
              <a:t>and </a:t>
            </a:r>
            <a:r>
              <a:rPr lang="it-IT" sz="2000" dirty="0" err="1" smtClean="0"/>
              <a:t>p</a:t>
            </a:r>
            <a:r>
              <a:rPr lang="it-IT" sz="2000" baseline="-25000" dirty="0" err="1" smtClean="0"/>
              <a:t>s</a:t>
            </a:r>
            <a:r>
              <a:rPr lang="it-IT" sz="2000" dirty="0" smtClean="0"/>
              <a:t>=12.</a:t>
            </a:r>
          </a:p>
          <a:p>
            <a:pPr marL="0" indent="0">
              <a:buNone/>
            </a:pPr>
            <a:r>
              <a:rPr lang="it-IT" sz="2000" dirty="0" smtClean="0"/>
              <a:t>F.O.C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 (</a:t>
            </a:r>
            <a:r>
              <a:rPr lang="en-GB" sz="2000" dirty="0" smtClean="0"/>
              <a:t>∂</a:t>
            </a:r>
            <a:r>
              <a:rPr lang="el-GR" sz="2000" dirty="0" smtClean="0"/>
              <a:t>π</a:t>
            </a:r>
            <a:r>
              <a:rPr lang="it-IT" sz="2000" dirty="0" smtClean="0"/>
              <a:t>/</a:t>
            </a:r>
            <a:r>
              <a:rPr lang="en-GB" sz="2000" dirty="0" smtClean="0"/>
              <a:t>∂s) =0; S* = 6</a:t>
            </a:r>
          </a:p>
          <a:p>
            <a:pPr marL="0" indent="0">
              <a:buNone/>
            </a:pPr>
            <a:r>
              <a:rPr lang="it-IT" sz="2000" dirty="0" smtClean="0"/>
              <a:t>F.O.C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 </a:t>
            </a:r>
            <a:r>
              <a:rPr lang="it-IT" sz="2000" dirty="0"/>
              <a:t>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 smtClean="0"/>
              <a:t>∂x) </a:t>
            </a:r>
            <a:r>
              <a:rPr lang="en-GB" sz="2000" dirty="0"/>
              <a:t>=0; </a:t>
            </a:r>
            <a:r>
              <a:rPr lang="en-GB" sz="2000" dirty="0" smtClean="0"/>
              <a:t>x* </a:t>
            </a:r>
            <a:r>
              <a:rPr lang="en-GB" sz="2000" dirty="0"/>
              <a:t>= </a:t>
            </a:r>
            <a:r>
              <a:rPr lang="en-GB" sz="2000" dirty="0" smtClean="0"/>
              <a:t>4</a:t>
            </a:r>
          </a:p>
          <a:p>
            <a:pPr marL="0" indent="0">
              <a:buNone/>
            </a:pPr>
            <a:r>
              <a:rPr lang="el-GR" sz="2000" dirty="0" smtClean="0"/>
              <a:t>π</a:t>
            </a:r>
            <a:r>
              <a:rPr lang="it-IT" sz="2000" baseline="-25000" dirty="0" smtClean="0"/>
              <a:t>S</a:t>
            </a:r>
            <a:r>
              <a:rPr lang="it-IT" sz="2000" dirty="0" smtClean="0"/>
              <a:t> = 36</a:t>
            </a:r>
          </a:p>
          <a:p>
            <a:pPr marL="0" indent="0">
              <a:buNone/>
            </a:pPr>
            <a:r>
              <a:rPr lang="it-IT" sz="2000" dirty="0" err="1" smtClean="0"/>
              <a:t>Fishery</a:t>
            </a:r>
            <a:r>
              <a:rPr lang="it-IT" sz="2000" dirty="0" smtClean="0"/>
              <a:t>: </a:t>
            </a:r>
            <a:r>
              <a:rPr lang="it-IT" sz="2000" dirty="0" err="1"/>
              <a:t>max</a:t>
            </a:r>
            <a:r>
              <a:rPr lang="it-IT" sz="2000" dirty="0"/>
              <a:t> </a:t>
            </a:r>
            <a:r>
              <a:rPr lang="el-GR" sz="2000" dirty="0" smtClean="0"/>
              <a:t>π</a:t>
            </a:r>
            <a:r>
              <a:rPr lang="it-IT" sz="2000" dirty="0" smtClean="0"/>
              <a:t> (f, x) </a:t>
            </a:r>
            <a:r>
              <a:rPr lang="it-IT" sz="2000" dirty="0"/>
              <a:t>= </a:t>
            </a:r>
            <a:r>
              <a:rPr lang="it-IT" sz="2000" dirty="0" err="1" smtClean="0"/>
              <a:t>p</a:t>
            </a:r>
            <a:r>
              <a:rPr lang="it-IT" sz="2000" baseline="-25000" dirty="0" err="1" smtClean="0"/>
              <a:t>F</a:t>
            </a:r>
            <a:r>
              <a:rPr lang="it-IT" sz="2000" dirty="0" err="1" smtClean="0"/>
              <a:t>f</a:t>
            </a:r>
            <a:r>
              <a:rPr lang="it-IT" sz="2000" dirty="0" smtClean="0"/>
              <a:t> </a:t>
            </a:r>
            <a:r>
              <a:rPr lang="it-IT" sz="2000" dirty="0"/>
              <a:t>- </a:t>
            </a:r>
            <a:r>
              <a:rPr lang="it-IT" sz="2000" dirty="0" smtClean="0"/>
              <a:t>C</a:t>
            </a:r>
            <a:r>
              <a:rPr lang="it-IT" sz="2000" baseline="-25000" dirty="0"/>
              <a:t>F</a:t>
            </a:r>
            <a:r>
              <a:rPr lang="it-IT" sz="2000" baseline="-25000" dirty="0" smtClean="0"/>
              <a:t> </a:t>
            </a:r>
            <a:r>
              <a:rPr lang="it-IT" sz="2000" dirty="0" smtClean="0"/>
              <a:t>(f, </a:t>
            </a:r>
            <a:r>
              <a:rPr lang="it-IT" sz="2000" dirty="0"/>
              <a:t>x)</a:t>
            </a:r>
          </a:p>
          <a:p>
            <a:pPr marL="0" indent="0">
              <a:buNone/>
            </a:pPr>
            <a:r>
              <a:rPr lang="it-IT" sz="2000" dirty="0"/>
              <a:t>Suppose </a:t>
            </a:r>
            <a:r>
              <a:rPr lang="it-IT" sz="2000" baseline="-25000" dirty="0"/>
              <a:t> </a:t>
            </a:r>
            <a:r>
              <a:rPr lang="it-IT" sz="2000" dirty="0" smtClean="0"/>
              <a:t>C</a:t>
            </a:r>
            <a:r>
              <a:rPr lang="it-IT" sz="2000" baseline="-25000" dirty="0"/>
              <a:t>F</a:t>
            </a:r>
            <a:r>
              <a:rPr lang="it-IT" sz="2000" baseline="-25000" dirty="0" smtClean="0"/>
              <a:t> </a:t>
            </a:r>
            <a:r>
              <a:rPr lang="it-IT" sz="2000" dirty="0" smtClean="0"/>
              <a:t>(f, </a:t>
            </a:r>
            <a:r>
              <a:rPr lang="it-IT" sz="2000" dirty="0"/>
              <a:t>x) = </a:t>
            </a:r>
            <a:r>
              <a:rPr lang="it-IT" sz="2000" dirty="0" smtClean="0"/>
              <a:t>f</a:t>
            </a:r>
            <a:r>
              <a:rPr lang="it-IT" sz="2000" baseline="30000" dirty="0" smtClean="0"/>
              <a:t>2 </a:t>
            </a:r>
            <a:r>
              <a:rPr lang="it-IT" sz="2000" dirty="0" smtClean="0"/>
              <a:t>+ </a:t>
            </a:r>
            <a:r>
              <a:rPr lang="it-IT" sz="2000" dirty="0" err="1" smtClean="0"/>
              <a:t>xf</a:t>
            </a:r>
            <a:r>
              <a:rPr lang="it-IT" sz="2000" baseline="30000" dirty="0" smtClean="0"/>
              <a:t> </a:t>
            </a:r>
            <a:r>
              <a:rPr lang="it-IT" sz="2000" dirty="0"/>
              <a:t>and </a:t>
            </a:r>
            <a:r>
              <a:rPr lang="it-IT" sz="2000" dirty="0" err="1" smtClean="0"/>
              <a:t>p</a:t>
            </a:r>
            <a:r>
              <a:rPr lang="it-IT" sz="2000" baseline="-25000" dirty="0" err="1" smtClean="0"/>
              <a:t>F</a:t>
            </a:r>
            <a:r>
              <a:rPr lang="it-IT" sz="2000" dirty="0" smtClean="0"/>
              <a:t>=10.</a:t>
            </a:r>
          </a:p>
          <a:p>
            <a:pPr marL="0" indent="0">
              <a:buNone/>
            </a:pPr>
            <a:r>
              <a:rPr lang="it-IT" sz="2000" dirty="0" smtClean="0"/>
              <a:t>F.O.C </a:t>
            </a:r>
            <a:r>
              <a:rPr lang="it-IT" sz="2000" dirty="0"/>
              <a:t>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 smtClean="0"/>
              <a:t>∂f) </a:t>
            </a:r>
            <a:r>
              <a:rPr lang="en-GB" sz="2000" dirty="0"/>
              <a:t>=0; </a:t>
            </a:r>
            <a:r>
              <a:rPr lang="en-GB" sz="2000" dirty="0" smtClean="0"/>
              <a:t>10 -2f*- x = 0; f* = 5 - (1/2)x</a:t>
            </a:r>
          </a:p>
          <a:p>
            <a:pPr marL="0" indent="0">
              <a:buNone/>
            </a:pPr>
            <a:r>
              <a:rPr lang="it-IT" sz="2000" dirty="0" err="1" smtClean="0"/>
              <a:t>Given</a:t>
            </a:r>
            <a:r>
              <a:rPr lang="it-IT" sz="2000" dirty="0" smtClean="0"/>
              <a:t> the </a:t>
            </a:r>
            <a:r>
              <a:rPr lang="it-IT" sz="2000" dirty="0" err="1" smtClean="0"/>
              <a:t>choice</a:t>
            </a:r>
            <a:r>
              <a:rPr lang="it-IT" sz="2000" dirty="0" smtClean="0"/>
              <a:t> of x*=4 by 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, f* = 3.</a:t>
            </a:r>
          </a:p>
          <a:p>
            <a:pPr marL="0" indent="0">
              <a:buNone/>
            </a:pPr>
            <a:r>
              <a:rPr lang="el-GR" sz="2000" dirty="0" smtClean="0"/>
              <a:t>π</a:t>
            </a:r>
            <a:r>
              <a:rPr lang="it-IT" sz="2000" baseline="-25000" dirty="0" smtClean="0"/>
              <a:t>F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9</a:t>
            </a:r>
            <a:endParaRPr lang="it-IT" sz="2000" dirty="0"/>
          </a:p>
          <a:p>
            <a:pPr marL="0" indent="0">
              <a:buNone/>
            </a:pPr>
            <a:r>
              <a:rPr lang="el-GR" sz="2000" b="1" dirty="0"/>
              <a:t>π</a:t>
            </a:r>
            <a:r>
              <a:rPr lang="it-IT" sz="2000" b="1" baseline="-25000" dirty="0"/>
              <a:t>S</a:t>
            </a:r>
            <a:r>
              <a:rPr lang="it-IT" sz="2000" b="1" dirty="0"/>
              <a:t> </a:t>
            </a:r>
            <a:r>
              <a:rPr lang="it-IT" sz="2000" b="1" dirty="0" smtClean="0"/>
              <a:t>+ </a:t>
            </a:r>
            <a:r>
              <a:rPr lang="el-GR" sz="2000" b="1" dirty="0"/>
              <a:t>π</a:t>
            </a:r>
            <a:r>
              <a:rPr lang="it-IT" sz="2000" b="1" baseline="-25000" dirty="0"/>
              <a:t>F</a:t>
            </a:r>
            <a:r>
              <a:rPr lang="it-IT" sz="2000" b="1" dirty="0"/>
              <a:t> </a:t>
            </a:r>
            <a:r>
              <a:rPr lang="it-IT" sz="2000" b="1" dirty="0" smtClean="0"/>
              <a:t>= 36 + 9 = 45.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Scenario </a:t>
            </a:r>
            <a:r>
              <a:rPr lang="it-IT" sz="2000" dirty="0" smtClean="0">
                <a:solidFill>
                  <a:srgbClr val="FF0000"/>
                </a:solidFill>
              </a:rPr>
              <a:t>B: </a:t>
            </a:r>
            <a:r>
              <a:rPr lang="it-IT" sz="2000" dirty="0" err="1" smtClean="0">
                <a:solidFill>
                  <a:srgbClr val="FF0000"/>
                </a:solidFill>
              </a:rPr>
              <a:t>merged</a:t>
            </a:r>
            <a:r>
              <a:rPr lang="it-IT" sz="2000" dirty="0" smtClean="0">
                <a:solidFill>
                  <a:srgbClr val="FF0000"/>
                </a:solidFill>
              </a:rPr>
              <a:t>. </a:t>
            </a:r>
            <a:r>
              <a:rPr lang="it-IT" sz="2000" dirty="0" err="1" smtClean="0"/>
              <a:t>Now</a:t>
            </a:r>
            <a:r>
              <a:rPr lang="it-IT" sz="2000" dirty="0" smtClean="0"/>
              <a:t> a </a:t>
            </a:r>
            <a:r>
              <a:rPr lang="it-IT" sz="2000" dirty="0" err="1" smtClean="0"/>
              <a:t>merged</a:t>
            </a:r>
            <a:r>
              <a:rPr lang="it-IT" sz="2000" dirty="0" smtClean="0"/>
              <a:t> </a:t>
            </a:r>
            <a:r>
              <a:rPr lang="it-IT" sz="2000" dirty="0" err="1" smtClean="0"/>
              <a:t>firm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err="1"/>
              <a:t>max</a:t>
            </a:r>
            <a:r>
              <a:rPr lang="it-IT" sz="2000" dirty="0"/>
              <a:t> </a:t>
            </a:r>
            <a:r>
              <a:rPr lang="el-GR" sz="2000" dirty="0"/>
              <a:t>π</a:t>
            </a:r>
            <a:r>
              <a:rPr lang="it-IT" sz="2000" dirty="0"/>
              <a:t> </a:t>
            </a:r>
            <a:r>
              <a:rPr lang="it-IT" sz="2000" dirty="0" smtClean="0"/>
              <a:t>(s, f</a:t>
            </a:r>
            <a:r>
              <a:rPr lang="it-IT" sz="2000" dirty="0"/>
              <a:t>, x) </a:t>
            </a:r>
            <a:endParaRPr lang="it-IT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000" dirty="0" err="1" smtClean="0">
                <a:solidFill>
                  <a:srgbClr val="00B0F0"/>
                </a:solidFill>
              </a:rPr>
              <a:t>What</a:t>
            </a:r>
            <a:r>
              <a:rPr lang="it-IT" sz="2000" dirty="0" smtClean="0">
                <a:solidFill>
                  <a:srgbClr val="00B0F0"/>
                </a:solidFill>
              </a:rPr>
              <a:t> </a:t>
            </a:r>
            <a:r>
              <a:rPr lang="it-IT" sz="2000" dirty="0" err="1" smtClean="0">
                <a:solidFill>
                  <a:srgbClr val="00B0F0"/>
                </a:solidFill>
              </a:rPr>
              <a:t>is</a:t>
            </a:r>
            <a:r>
              <a:rPr lang="it-IT" sz="2000" dirty="0" smtClean="0">
                <a:solidFill>
                  <a:srgbClr val="00B0F0"/>
                </a:solidFill>
              </a:rPr>
              <a:t> the global profit?</a:t>
            </a:r>
            <a:endParaRPr lang="it-IT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aseline="-25000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5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128" y="212436"/>
            <a:ext cx="8996218" cy="6548582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smtClean="0"/>
              <a:t>Merger: 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 + </a:t>
            </a:r>
            <a:r>
              <a:rPr lang="it-IT" sz="2000" dirty="0" err="1" smtClean="0"/>
              <a:t>fishery</a:t>
            </a:r>
            <a:r>
              <a:rPr lang="it-IT" sz="2000" dirty="0" smtClean="0"/>
              <a:t>: </a:t>
            </a:r>
            <a:r>
              <a:rPr lang="it-IT" sz="2000" dirty="0" err="1" smtClean="0"/>
              <a:t>max</a:t>
            </a:r>
            <a:r>
              <a:rPr lang="it-IT" sz="2000" dirty="0" smtClean="0"/>
              <a:t> </a:t>
            </a:r>
            <a:r>
              <a:rPr lang="el-GR" sz="2000" dirty="0" smtClean="0"/>
              <a:t>π</a:t>
            </a:r>
            <a:r>
              <a:rPr lang="it-IT" sz="2000" dirty="0" smtClean="0"/>
              <a:t> (S, f, x) = 12S + 10f - S</a:t>
            </a:r>
            <a:r>
              <a:rPr lang="it-IT" sz="2000" baseline="30000" dirty="0" smtClean="0"/>
              <a:t>2</a:t>
            </a:r>
            <a:r>
              <a:rPr lang="it-IT" sz="2000" dirty="0"/>
              <a:t> </a:t>
            </a:r>
            <a:r>
              <a:rPr lang="it-IT" sz="2000" dirty="0" smtClean="0"/>
              <a:t>- </a:t>
            </a:r>
            <a:r>
              <a:rPr lang="it-IT" sz="2000" dirty="0"/>
              <a:t>(x-4)</a:t>
            </a:r>
            <a:r>
              <a:rPr lang="it-IT" sz="2000" baseline="30000" dirty="0"/>
              <a:t>2 </a:t>
            </a:r>
            <a:r>
              <a:rPr lang="it-IT" sz="2000" dirty="0" smtClean="0"/>
              <a:t>- f</a:t>
            </a:r>
            <a:r>
              <a:rPr lang="it-IT" sz="2000" baseline="30000" dirty="0" smtClean="0"/>
              <a:t>2 </a:t>
            </a:r>
            <a:r>
              <a:rPr lang="it-IT" sz="2000" dirty="0" smtClean="0"/>
              <a:t>- </a:t>
            </a:r>
            <a:r>
              <a:rPr lang="it-IT" sz="2000" dirty="0" err="1"/>
              <a:t>xf</a:t>
            </a:r>
            <a:r>
              <a:rPr lang="it-IT" sz="2000" baseline="30000" dirty="0"/>
              <a:t>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F.O.C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 (</a:t>
            </a:r>
            <a:r>
              <a:rPr lang="en-GB" sz="2000" dirty="0" smtClean="0"/>
              <a:t>∂</a:t>
            </a:r>
            <a:r>
              <a:rPr lang="el-GR" sz="2000" dirty="0" smtClean="0"/>
              <a:t>π</a:t>
            </a:r>
            <a:r>
              <a:rPr lang="it-IT" sz="2000" dirty="0" smtClean="0"/>
              <a:t>/</a:t>
            </a:r>
            <a:r>
              <a:rPr lang="en-GB" sz="2000" dirty="0" smtClean="0"/>
              <a:t>∂s) =0; S</a:t>
            </a:r>
            <a:r>
              <a:rPr lang="en-GB" sz="2000" baseline="30000" dirty="0" smtClean="0"/>
              <a:t>M</a:t>
            </a:r>
            <a:r>
              <a:rPr lang="en-GB" sz="2000" dirty="0" smtClean="0"/>
              <a:t> = 6</a:t>
            </a:r>
          </a:p>
          <a:p>
            <a:pPr marL="0" indent="0">
              <a:buNone/>
            </a:pPr>
            <a:r>
              <a:rPr lang="it-IT" sz="2000" dirty="0" smtClean="0"/>
              <a:t>F.O.C</a:t>
            </a:r>
            <a:r>
              <a:rPr lang="it-IT" sz="2000" baseline="-25000" dirty="0"/>
              <a:t>2</a:t>
            </a:r>
            <a:r>
              <a:rPr lang="it-IT" sz="2000" dirty="0" smtClean="0"/>
              <a:t> </a:t>
            </a:r>
            <a:r>
              <a:rPr lang="it-IT" sz="2000" dirty="0"/>
              <a:t>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/>
              <a:t>∂f) =0; 10 -2f*- x = 0; </a:t>
            </a:r>
            <a:r>
              <a:rPr lang="en-GB" sz="2000" dirty="0" err="1" smtClean="0"/>
              <a:t>x</a:t>
            </a:r>
            <a:r>
              <a:rPr lang="en-GB" sz="2000" baseline="30000" dirty="0" err="1"/>
              <a:t>M</a:t>
            </a:r>
            <a:r>
              <a:rPr lang="en-GB" sz="2000" dirty="0" smtClean="0"/>
              <a:t> = 10 – 2f</a:t>
            </a:r>
            <a:r>
              <a:rPr lang="en-GB" sz="2000" baseline="30000" dirty="0"/>
              <a:t>M</a:t>
            </a:r>
            <a:endParaRPr lang="en-GB" sz="2000" dirty="0" smtClean="0"/>
          </a:p>
          <a:p>
            <a:pPr marL="0" indent="0">
              <a:buNone/>
            </a:pPr>
            <a:r>
              <a:rPr lang="it-IT" sz="2000" dirty="0" smtClean="0"/>
              <a:t>F.O.C</a:t>
            </a:r>
            <a:r>
              <a:rPr lang="it-IT" sz="2000" baseline="-25000" dirty="0" smtClean="0"/>
              <a:t>3</a:t>
            </a:r>
            <a:r>
              <a:rPr lang="it-IT" sz="2000" dirty="0" smtClean="0"/>
              <a:t> </a:t>
            </a:r>
            <a:r>
              <a:rPr lang="it-IT" sz="2000" dirty="0"/>
              <a:t>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 smtClean="0"/>
              <a:t>∂x) </a:t>
            </a:r>
            <a:r>
              <a:rPr lang="en-GB" sz="2000" dirty="0"/>
              <a:t>=0; </a:t>
            </a:r>
            <a:r>
              <a:rPr lang="en-GB" sz="2000" dirty="0" smtClean="0"/>
              <a:t>-2(x</a:t>
            </a:r>
            <a:r>
              <a:rPr lang="en-GB" sz="2000" baseline="30000" dirty="0"/>
              <a:t>M</a:t>
            </a:r>
            <a:r>
              <a:rPr lang="en-GB" sz="2000" dirty="0" smtClean="0"/>
              <a:t>-4) – f</a:t>
            </a:r>
            <a:r>
              <a:rPr lang="en-GB" sz="2000" baseline="30000" dirty="0" smtClean="0"/>
              <a:t>M</a:t>
            </a:r>
            <a:r>
              <a:rPr lang="en-GB" sz="2000" dirty="0" smtClean="0"/>
              <a:t> = 0</a:t>
            </a:r>
          </a:p>
          <a:p>
            <a:pPr marL="0" indent="0">
              <a:buNone/>
            </a:pPr>
            <a:r>
              <a:rPr lang="it-IT" sz="2000" dirty="0" err="1" smtClean="0"/>
              <a:t>Substituting</a:t>
            </a:r>
            <a:r>
              <a:rPr lang="it-IT" sz="2000" dirty="0" smtClean="0"/>
              <a:t> F.O.C</a:t>
            </a:r>
            <a:r>
              <a:rPr lang="it-IT" sz="2000" baseline="-25000" dirty="0" smtClean="0"/>
              <a:t>2 </a:t>
            </a:r>
            <a:r>
              <a:rPr lang="it-IT" sz="2000" dirty="0" smtClean="0"/>
              <a:t>in F.O.C</a:t>
            </a:r>
            <a:r>
              <a:rPr lang="it-IT" sz="2000" baseline="-25000" dirty="0" smtClean="0"/>
              <a:t>3</a:t>
            </a:r>
            <a:r>
              <a:rPr lang="it-IT" sz="2000" dirty="0" smtClean="0"/>
              <a:t>: </a:t>
            </a:r>
            <a:r>
              <a:rPr lang="en-GB" sz="2000" dirty="0" err="1" smtClean="0"/>
              <a:t>x</a:t>
            </a:r>
            <a:r>
              <a:rPr lang="en-GB" sz="2000" baseline="30000" dirty="0" err="1" smtClean="0"/>
              <a:t>M</a:t>
            </a:r>
            <a:r>
              <a:rPr lang="en-GB" sz="2000" dirty="0" smtClean="0"/>
              <a:t> = 2 and </a:t>
            </a:r>
            <a:r>
              <a:rPr lang="en-GB" sz="2000" dirty="0"/>
              <a:t>f</a:t>
            </a:r>
            <a:r>
              <a:rPr lang="en-GB" sz="2000" baseline="30000" dirty="0"/>
              <a:t>M</a:t>
            </a:r>
            <a:r>
              <a:rPr lang="en-GB" sz="2000" dirty="0"/>
              <a:t> = </a:t>
            </a:r>
            <a:r>
              <a:rPr lang="en-GB" sz="2000" dirty="0" smtClean="0"/>
              <a:t>4</a:t>
            </a:r>
            <a:endParaRPr lang="en-GB" sz="2000" dirty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el-GR" sz="2000" b="1" dirty="0" smtClean="0"/>
              <a:t>π</a:t>
            </a:r>
            <a:r>
              <a:rPr lang="it-IT" sz="2000" b="1" baseline="-25000" dirty="0"/>
              <a:t>M</a:t>
            </a:r>
            <a:r>
              <a:rPr lang="it-IT" sz="2000" b="1" dirty="0" smtClean="0"/>
              <a:t> </a:t>
            </a:r>
            <a:r>
              <a:rPr lang="it-IT" sz="2000" b="1" dirty="0"/>
              <a:t>= </a:t>
            </a:r>
            <a:r>
              <a:rPr lang="it-IT" sz="2000" b="1" dirty="0" smtClean="0"/>
              <a:t>48 </a:t>
            </a:r>
            <a:r>
              <a:rPr lang="it-IT" sz="2000" dirty="0" err="1" smtClean="0"/>
              <a:t>while</a:t>
            </a:r>
            <a:r>
              <a:rPr lang="it-IT" sz="2000" dirty="0" smtClean="0"/>
              <a:t> in scenario A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was</a:t>
            </a:r>
            <a:r>
              <a:rPr lang="it-IT" sz="2000" dirty="0" smtClean="0"/>
              <a:t> </a:t>
            </a:r>
            <a:r>
              <a:rPr lang="el-GR" sz="2000" b="1" dirty="0" smtClean="0"/>
              <a:t>π</a:t>
            </a:r>
            <a:r>
              <a:rPr lang="it-IT" sz="2000" b="1" baseline="-25000" dirty="0" smtClean="0"/>
              <a:t>S</a:t>
            </a:r>
            <a:r>
              <a:rPr lang="it-IT" sz="2000" b="1" dirty="0" smtClean="0"/>
              <a:t> + </a:t>
            </a:r>
            <a:r>
              <a:rPr lang="el-GR" sz="2000" b="1" dirty="0" smtClean="0"/>
              <a:t>π</a:t>
            </a:r>
            <a:r>
              <a:rPr lang="it-IT" sz="2000" b="1" baseline="-25000" dirty="0" smtClean="0"/>
              <a:t>F</a:t>
            </a:r>
            <a:r>
              <a:rPr lang="it-IT" sz="2000" b="1" dirty="0" smtClean="0"/>
              <a:t> = 36 + 9 = 45.</a:t>
            </a:r>
          </a:p>
          <a:p>
            <a:pPr marL="0" indent="0">
              <a:buNone/>
            </a:pPr>
            <a:r>
              <a:rPr lang="it-IT" sz="2000" u="sng" dirty="0" err="1" smtClean="0"/>
              <a:t>Intuition</a:t>
            </a:r>
            <a:r>
              <a:rPr lang="it-IT" sz="2000" dirty="0" smtClean="0"/>
              <a:t>: </a:t>
            </a:r>
            <a:r>
              <a:rPr lang="it-IT" sz="2000" dirty="0" err="1" smtClean="0"/>
              <a:t>Is</a:t>
            </a:r>
            <a:r>
              <a:rPr lang="it-IT" sz="2000" dirty="0" smtClean="0"/>
              <a:t> the market </a:t>
            </a:r>
            <a:r>
              <a:rPr lang="it-IT" sz="2000" dirty="0" err="1" smtClean="0"/>
              <a:t>through</a:t>
            </a:r>
            <a:r>
              <a:rPr lang="it-IT" sz="2000" dirty="0" smtClean="0"/>
              <a:t> the profit </a:t>
            </a:r>
            <a:r>
              <a:rPr lang="it-IT" sz="2000" dirty="0" err="1" smtClean="0"/>
              <a:t>signal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provides</a:t>
            </a:r>
            <a:r>
              <a:rPr lang="it-IT" sz="2000" dirty="0" smtClean="0"/>
              <a:t> the incentive to the </a:t>
            </a:r>
            <a:r>
              <a:rPr lang="it-IT" sz="2000" dirty="0" err="1" smtClean="0"/>
              <a:t>steel</a:t>
            </a:r>
            <a:r>
              <a:rPr lang="it-IT" sz="2000" dirty="0" smtClean="0"/>
              <a:t> </a:t>
            </a:r>
            <a:r>
              <a:rPr lang="it-IT" sz="2000" dirty="0" err="1" smtClean="0"/>
              <a:t>mill</a:t>
            </a:r>
            <a:r>
              <a:rPr lang="it-IT" sz="2000" dirty="0" smtClean="0"/>
              <a:t> to merge with the </a:t>
            </a:r>
            <a:r>
              <a:rPr lang="it-IT" sz="2000" dirty="0" err="1" smtClean="0"/>
              <a:t>fishery</a:t>
            </a:r>
            <a:r>
              <a:rPr lang="it-IT" sz="2000" dirty="0" smtClean="0"/>
              <a:t>. The </a:t>
            </a:r>
            <a:r>
              <a:rPr lang="it-IT" sz="2000" dirty="0" err="1" smtClean="0"/>
              <a:t>merged</a:t>
            </a:r>
            <a:r>
              <a:rPr lang="it-IT" sz="2000" dirty="0" smtClean="0"/>
              <a:t> </a:t>
            </a:r>
            <a:r>
              <a:rPr lang="it-IT" sz="2000" dirty="0" err="1" smtClean="0"/>
              <a:t>firm</a:t>
            </a:r>
            <a:r>
              <a:rPr lang="it-IT" sz="2000" dirty="0" smtClean="0"/>
              <a:t> by </a:t>
            </a:r>
            <a:r>
              <a:rPr lang="it-IT" sz="2000" dirty="0" err="1" smtClean="0"/>
              <a:t>taking</a:t>
            </a:r>
            <a:r>
              <a:rPr lang="it-IT" sz="2000" dirty="0" smtClean="0"/>
              <a:t> </a:t>
            </a:r>
            <a:r>
              <a:rPr lang="it-IT" sz="2000" dirty="0" err="1" smtClean="0"/>
              <a:t>also</a:t>
            </a:r>
            <a:r>
              <a:rPr lang="it-IT" sz="2000" dirty="0" smtClean="0"/>
              <a:t> care of </a:t>
            </a:r>
            <a:r>
              <a:rPr lang="it-IT" sz="2000" u="sng" dirty="0" smtClean="0"/>
              <a:t>the social </a:t>
            </a:r>
            <a:r>
              <a:rPr lang="it-IT" sz="2000" u="sng" dirty="0" err="1" smtClean="0"/>
              <a:t>cost</a:t>
            </a:r>
            <a:r>
              <a:rPr lang="it-IT" sz="2000" u="sng" dirty="0" smtClean="0"/>
              <a:t> of </a:t>
            </a:r>
            <a:r>
              <a:rPr lang="it-IT" sz="2000" u="sng" dirty="0" err="1" smtClean="0"/>
              <a:t>steel</a:t>
            </a:r>
            <a:r>
              <a:rPr lang="it-IT" sz="2000" u="sng" dirty="0" smtClean="0"/>
              <a:t> production</a:t>
            </a:r>
            <a:r>
              <a:rPr lang="it-IT" sz="2000" dirty="0" smtClean="0"/>
              <a:t> </a:t>
            </a:r>
            <a:r>
              <a:rPr lang="it-IT" sz="2000" dirty="0" err="1" smtClean="0"/>
              <a:t>makes</a:t>
            </a:r>
            <a:r>
              <a:rPr lang="it-IT" sz="2000" dirty="0" smtClean="0"/>
              <a:t> </a:t>
            </a:r>
            <a:r>
              <a:rPr lang="it-IT" sz="2000" dirty="0" err="1" smtClean="0"/>
              <a:t>everybody</a:t>
            </a:r>
            <a:r>
              <a:rPr lang="it-IT" sz="2000" dirty="0" smtClean="0"/>
              <a:t> </a:t>
            </a:r>
            <a:r>
              <a:rPr lang="it-IT" sz="2000" dirty="0" err="1" smtClean="0"/>
              <a:t>better</a:t>
            </a:r>
            <a:r>
              <a:rPr lang="it-IT" sz="2000" dirty="0" smtClean="0"/>
              <a:t> off. 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Scenario A: </a:t>
            </a:r>
            <a:r>
              <a:rPr lang="en-GB" sz="2000" dirty="0" smtClean="0"/>
              <a:t>S</a:t>
            </a:r>
            <a:r>
              <a:rPr lang="en-GB" sz="2000" dirty="0"/>
              <a:t>* = </a:t>
            </a:r>
            <a:r>
              <a:rPr lang="en-GB" sz="2000" dirty="0" smtClean="0"/>
              <a:t>6; </a:t>
            </a:r>
            <a:r>
              <a:rPr lang="en-GB" sz="2000" dirty="0"/>
              <a:t>x* = </a:t>
            </a:r>
            <a:r>
              <a:rPr lang="en-GB" sz="2000" dirty="0" smtClean="0"/>
              <a:t>4, </a:t>
            </a:r>
            <a:r>
              <a:rPr lang="it-IT" sz="2000" dirty="0"/>
              <a:t>f* = </a:t>
            </a:r>
            <a:r>
              <a:rPr lang="it-IT" sz="2000" dirty="0" smtClean="0"/>
              <a:t>3, </a:t>
            </a:r>
            <a:r>
              <a:rPr lang="el-GR" sz="2000" dirty="0"/>
              <a:t>π</a:t>
            </a:r>
            <a:r>
              <a:rPr lang="it-IT" sz="2000" baseline="-25000" dirty="0"/>
              <a:t>S</a:t>
            </a:r>
            <a:r>
              <a:rPr lang="it-IT" sz="2000" dirty="0"/>
              <a:t> + </a:t>
            </a:r>
            <a:r>
              <a:rPr lang="el-GR" sz="2000" dirty="0"/>
              <a:t>π</a:t>
            </a:r>
            <a:r>
              <a:rPr lang="it-IT" sz="2000" baseline="-25000" dirty="0"/>
              <a:t>F</a:t>
            </a:r>
            <a:r>
              <a:rPr lang="it-IT" sz="2000" dirty="0"/>
              <a:t> = </a:t>
            </a:r>
            <a:r>
              <a:rPr lang="it-IT" sz="2000" dirty="0" smtClean="0"/>
              <a:t>45</a:t>
            </a:r>
            <a:endParaRPr lang="en-GB" sz="2000" dirty="0" smtClean="0"/>
          </a:p>
          <a:p>
            <a:pPr marL="0" indent="0">
              <a:buNone/>
            </a:pPr>
            <a:r>
              <a:rPr lang="it-IT" sz="2000" dirty="0"/>
              <a:t>Scenario </a:t>
            </a:r>
            <a:r>
              <a:rPr lang="it-IT" sz="2000" dirty="0" smtClean="0"/>
              <a:t>B: </a:t>
            </a:r>
            <a:r>
              <a:rPr lang="en-GB" sz="2000" dirty="0"/>
              <a:t>S</a:t>
            </a:r>
            <a:r>
              <a:rPr lang="en-GB" sz="2000" baseline="30000" dirty="0"/>
              <a:t>M</a:t>
            </a:r>
            <a:r>
              <a:rPr lang="en-GB" sz="2000" dirty="0" smtClean="0"/>
              <a:t> </a:t>
            </a:r>
            <a:r>
              <a:rPr lang="en-GB" sz="2000" dirty="0"/>
              <a:t>= 6; </a:t>
            </a:r>
            <a:r>
              <a:rPr lang="en-GB" sz="2000" dirty="0" err="1"/>
              <a:t>x</a:t>
            </a:r>
            <a:r>
              <a:rPr lang="en-GB" sz="2000" baseline="30000" dirty="0" err="1"/>
              <a:t>M</a:t>
            </a:r>
            <a:r>
              <a:rPr lang="en-GB" sz="2000" dirty="0"/>
              <a:t> = </a:t>
            </a:r>
            <a:r>
              <a:rPr lang="en-GB" sz="2000" dirty="0" smtClean="0"/>
              <a:t>2, f</a:t>
            </a:r>
            <a:r>
              <a:rPr lang="en-GB" sz="2000" baseline="30000" dirty="0" smtClean="0"/>
              <a:t>M</a:t>
            </a:r>
            <a:r>
              <a:rPr lang="en-GB" sz="2000" dirty="0" smtClean="0"/>
              <a:t> </a:t>
            </a:r>
            <a:r>
              <a:rPr lang="en-GB" sz="2000" dirty="0"/>
              <a:t>= </a:t>
            </a:r>
            <a:r>
              <a:rPr lang="en-GB" sz="2000" dirty="0" smtClean="0"/>
              <a:t>4 </a:t>
            </a:r>
            <a:r>
              <a:rPr lang="it-IT" sz="2000" dirty="0" smtClean="0"/>
              <a:t>, </a:t>
            </a:r>
            <a:r>
              <a:rPr lang="el-GR" sz="2000" dirty="0" smtClean="0"/>
              <a:t>π</a:t>
            </a:r>
            <a:r>
              <a:rPr lang="it-IT" sz="2000" baseline="-25000" dirty="0" smtClean="0"/>
              <a:t>M</a:t>
            </a:r>
            <a:r>
              <a:rPr lang="it-IT" sz="2000" dirty="0" smtClean="0"/>
              <a:t> </a:t>
            </a:r>
            <a:r>
              <a:rPr lang="it-IT" sz="2000" dirty="0"/>
              <a:t>= </a:t>
            </a:r>
            <a:r>
              <a:rPr lang="it-IT" sz="2000" dirty="0" smtClean="0"/>
              <a:t>48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The Steel </a:t>
            </a:r>
            <a:r>
              <a:rPr lang="it-IT" sz="2000" dirty="0" err="1"/>
              <a:t>m</a:t>
            </a:r>
            <a:r>
              <a:rPr lang="it-IT" sz="2000" dirty="0" err="1" smtClean="0"/>
              <a:t>ill</a:t>
            </a:r>
            <a:r>
              <a:rPr lang="it-IT" sz="2000" dirty="0" smtClean="0"/>
              <a:t> </a:t>
            </a:r>
            <a:r>
              <a:rPr lang="it-IT" sz="2000" dirty="0" err="1" smtClean="0"/>
              <a:t>now</a:t>
            </a:r>
            <a:r>
              <a:rPr lang="it-IT" sz="2000" dirty="0" smtClean="0"/>
              <a:t> </a:t>
            </a:r>
            <a:r>
              <a:rPr lang="it-IT" sz="2000" dirty="0" err="1" smtClean="0"/>
              <a:t>cares</a:t>
            </a:r>
            <a:r>
              <a:rPr lang="it-IT" sz="2000" dirty="0" smtClean="0"/>
              <a:t> </a:t>
            </a:r>
            <a:r>
              <a:rPr lang="it-IT" sz="2000" dirty="0" err="1" smtClean="0"/>
              <a:t>about</a:t>
            </a:r>
            <a:r>
              <a:rPr lang="it-IT" sz="2000" dirty="0" smtClean="0"/>
              <a:t> the </a:t>
            </a:r>
            <a:r>
              <a:rPr lang="it-IT" sz="2000" dirty="0" err="1" smtClean="0"/>
              <a:t>damage</a:t>
            </a:r>
            <a:r>
              <a:rPr lang="it-IT" sz="2000" dirty="0" smtClean="0"/>
              <a:t> </a:t>
            </a:r>
            <a:r>
              <a:rPr lang="it-IT" sz="2000" dirty="0" err="1" smtClean="0"/>
              <a:t>provoked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fishery</a:t>
            </a:r>
            <a:r>
              <a:rPr lang="it-IT" sz="2000" dirty="0" smtClean="0"/>
              <a:t>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In scenario A, 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 F.O.C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 </a:t>
            </a:r>
            <a:r>
              <a:rPr lang="it-IT" sz="2000" dirty="0"/>
              <a:t>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/>
              <a:t>∂x) =</a:t>
            </a:r>
            <a:r>
              <a:rPr lang="en-GB" sz="2000" dirty="0" smtClean="0"/>
              <a:t>0          </a:t>
            </a:r>
            <a:r>
              <a:rPr lang="it-IT" sz="2000" dirty="0" smtClean="0"/>
              <a:t>(</a:t>
            </a:r>
            <a:r>
              <a:rPr lang="en-GB" sz="2000" dirty="0" smtClean="0"/>
              <a:t>∂</a:t>
            </a:r>
            <a:r>
              <a:rPr lang="it-IT" sz="2000" dirty="0" smtClean="0"/>
              <a:t>C</a:t>
            </a:r>
            <a:r>
              <a:rPr lang="it-IT" sz="2000" baseline="-25000" dirty="0" smtClean="0"/>
              <a:t>s</a:t>
            </a:r>
            <a:r>
              <a:rPr lang="it-IT" sz="2000" dirty="0" smtClean="0"/>
              <a:t>(S</a:t>
            </a:r>
            <a:r>
              <a:rPr lang="it-IT" sz="2000" dirty="0"/>
              <a:t>, x</a:t>
            </a:r>
            <a:r>
              <a:rPr lang="it-IT" sz="2000" dirty="0" smtClean="0"/>
              <a:t>)/</a:t>
            </a:r>
            <a:r>
              <a:rPr lang="en-GB" sz="2000" dirty="0"/>
              <a:t>∂x) =0 </a:t>
            </a:r>
            <a:endParaRPr lang="en-GB" sz="2000" dirty="0" smtClean="0"/>
          </a:p>
          <a:p>
            <a:pPr marL="0" indent="0">
              <a:buNone/>
            </a:pPr>
            <a:r>
              <a:rPr lang="it-IT" sz="2000" dirty="0" smtClean="0"/>
              <a:t>In scenario B, Steel </a:t>
            </a:r>
            <a:r>
              <a:rPr lang="it-IT" sz="2000" dirty="0" err="1" smtClean="0"/>
              <a:t>mill</a:t>
            </a:r>
            <a:r>
              <a:rPr lang="it-IT" sz="2000" dirty="0" smtClean="0"/>
              <a:t> </a:t>
            </a:r>
            <a:r>
              <a:rPr lang="it-IT" sz="2000" dirty="0"/>
              <a:t>F.O.C</a:t>
            </a:r>
            <a:r>
              <a:rPr lang="it-IT" sz="2000" baseline="-25000" dirty="0"/>
              <a:t>3</a:t>
            </a:r>
            <a:r>
              <a:rPr lang="it-IT" sz="2000" dirty="0"/>
              <a:t> (</a:t>
            </a:r>
            <a:r>
              <a:rPr lang="en-GB" sz="2000" dirty="0"/>
              <a:t>∂</a:t>
            </a:r>
            <a:r>
              <a:rPr lang="el-GR" sz="2000" dirty="0"/>
              <a:t>π</a:t>
            </a:r>
            <a:r>
              <a:rPr lang="it-IT" sz="2000" dirty="0"/>
              <a:t>/</a:t>
            </a:r>
            <a:r>
              <a:rPr lang="en-GB" sz="2000" dirty="0"/>
              <a:t>∂x) =</a:t>
            </a:r>
            <a:r>
              <a:rPr lang="en-GB" sz="2000" dirty="0" smtClean="0"/>
              <a:t>0</a:t>
            </a:r>
            <a:r>
              <a:rPr lang="it-IT" sz="2000" dirty="0"/>
              <a:t> </a:t>
            </a:r>
            <a:r>
              <a:rPr lang="it-IT" sz="2000" dirty="0" smtClean="0"/>
              <a:t>        (</a:t>
            </a:r>
            <a:r>
              <a:rPr lang="en-GB" sz="2000" dirty="0" smtClean="0"/>
              <a:t>∂</a:t>
            </a:r>
            <a:r>
              <a:rPr lang="it-IT" sz="2000" dirty="0" smtClean="0"/>
              <a:t>C</a:t>
            </a:r>
            <a:r>
              <a:rPr lang="it-IT" sz="2000" baseline="-25000" dirty="0" smtClean="0"/>
              <a:t>s</a:t>
            </a:r>
            <a:r>
              <a:rPr lang="it-IT" sz="2000" dirty="0" smtClean="0"/>
              <a:t>(S</a:t>
            </a:r>
            <a:r>
              <a:rPr lang="it-IT" sz="2000" dirty="0"/>
              <a:t>, x)/</a:t>
            </a:r>
            <a:r>
              <a:rPr lang="en-GB" sz="2000" dirty="0"/>
              <a:t>∂x</a:t>
            </a:r>
            <a:r>
              <a:rPr lang="en-GB" sz="2000" dirty="0" smtClean="0"/>
              <a:t>) +</a:t>
            </a:r>
            <a:r>
              <a:rPr lang="it-IT" sz="2000" dirty="0" smtClean="0"/>
              <a:t>(</a:t>
            </a:r>
            <a:r>
              <a:rPr lang="en-GB" sz="2000" dirty="0" smtClean="0"/>
              <a:t>∂</a:t>
            </a:r>
            <a:r>
              <a:rPr lang="it-IT" sz="2000" dirty="0" smtClean="0"/>
              <a:t>C</a:t>
            </a:r>
            <a:r>
              <a:rPr lang="it-IT" sz="2000" baseline="-25000" dirty="0" smtClean="0"/>
              <a:t>F</a:t>
            </a:r>
            <a:r>
              <a:rPr lang="it-IT" sz="2000" dirty="0" smtClean="0"/>
              <a:t>(f, </a:t>
            </a:r>
            <a:r>
              <a:rPr lang="it-IT" sz="2000" dirty="0"/>
              <a:t>x)/</a:t>
            </a:r>
            <a:r>
              <a:rPr lang="en-GB" sz="2000" dirty="0"/>
              <a:t>∂x) =0</a:t>
            </a:r>
            <a:r>
              <a:rPr lang="en-GB" sz="2000" dirty="0" smtClean="0"/>
              <a:t> </a:t>
            </a:r>
            <a:endParaRPr lang="it-IT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aseline="-25000" dirty="0" smtClean="0"/>
              <a:t> </a:t>
            </a:r>
            <a:endParaRPr lang="en-GB" dirty="0"/>
          </a:p>
        </p:txBody>
      </p:sp>
      <p:sp>
        <p:nvSpPr>
          <p:cNvPr id="7" name="Freccia a destra 6"/>
          <p:cNvSpPr/>
          <p:nvPr/>
        </p:nvSpPr>
        <p:spPr>
          <a:xfrm>
            <a:off x="4955310" y="6340763"/>
            <a:ext cx="49876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ccia a destra 7"/>
          <p:cNvSpPr/>
          <p:nvPr/>
        </p:nvSpPr>
        <p:spPr>
          <a:xfrm>
            <a:off x="4955310" y="5971309"/>
            <a:ext cx="498764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5077"/>
          </a:xfrm>
          <a:noFill/>
        </p:spPr>
        <p:txBody>
          <a:bodyPr/>
          <a:lstStyle/>
          <a:p>
            <a:pPr algn="l" eaLnBrk="1" hangingPunct="1"/>
            <a:r>
              <a:rPr lang="en-US" altLang="it-IT" b="1" dirty="0" smtClean="0"/>
              <a:t>Externalities: definition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610600" cy="4667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t-IT" dirty="0" smtClean="0"/>
              <a:t>An </a:t>
            </a:r>
            <a:r>
              <a:rPr lang="en-US" altLang="it-IT" dirty="0" smtClean="0">
                <a:solidFill>
                  <a:schemeClr val="tx2"/>
                </a:solidFill>
              </a:rPr>
              <a:t>externality (spillover)</a:t>
            </a:r>
            <a:r>
              <a:rPr lang="en-US" altLang="it-IT" dirty="0" smtClean="0"/>
              <a:t> is a cost or a benefit imposed upon someone by actions taken by others (with no compensation)</a:t>
            </a:r>
            <a:endParaRPr lang="en-US" altLang="it-IT" dirty="0"/>
          </a:p>
          <a:p>
            <a:pPr marL="0" indent="0" eaLnBrk="1" hangingPunct="1">
              <a:buFont typeface="Monotype Sorts" charset="2"/>
              <a:buNone/>
              <a:defRPr/>
            </a:pPr>
            <a:endParaRPr lang="en-US" altLang="it-IT" dirty="0" smtClean="0"/>
          </a:p>
          <a:p>
            <a:pPr eaLnBrk="1" hangingPunct="1">
              <a:defRPr/>
            </a:pPr>
            <a:r>
              <a:rPr lang="en-US" altLang="it-IT" dirty="0" smtClean="0">
                <a:solidFill>
                  <a:srgbClr val="3CF200"/>
                </a:solidFill>
              </a:rPr>
              <a:t>An externally imposed benefit is a positive externality</a:t>
            </a:r>
            <a:endParaRPr lang="en-US" altLang="it-IT" dirty="0">
              <a:solidFill>
                <a:srgbClr val="3CF200"/>
              </a:solidFill>
            </a:endParaRPr>
          </a:p>
          <a:p>
            <a:pPr marL="0" indent="0" eaLnBrk="1" hangingPunct="1">
              <a:buFont typeface="Monotype Sorts" charset="2"/>
              <a:buNone/>
              <a:defRPr/>
            </a:pPr>
            <a:endParaRPr lang="en-US" altLang="it-IT" dirty="0" smtClean="0"/>
          </a:p>
          <a:p>
            <a:pPr eaLnBrk="1" hangingPunct="1">
              <a:defRPr/>
            </a:pPr>
            <a:r>
              <a:rPr lang="en-US" altLang="it-IT" dirty="0" smtClean="0">
                <a:solidFill>
                  <a:srgbClr val="FF0000"/>
                </a:solidFill>
              </a:rPr>
              <a:t>An externally imposed cost is a negative externality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 bwMode="auto">
          <a:xfrm>
            <a:off x="191651" y="479744"/>
            <a:ext cx="86920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 assignment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of property rights and trade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Coase theorem) or redistribution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property rights (Merging) as a way to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solve externality problems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hinges upon small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numbers involved,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absence of bargaining (transaction) costs and/or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ability of the firms to recognize profit market signals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act accordingly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Freccia a destra 6"/>
          <p:cNvSpPr/>
          <p:nvPr/>
        </p:nvSpPr>
        <p:spPr>
          <a:xfrm>
            <a:off x="191651" y="2910986"/>
            <a:ext cx="1517894" cy="984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793489" y="2301379"/>
            <a:ext cx="7007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N</a:t>
            </a:r>
            <a:r>
              <a:rPr lang="en-US" sz="2400" b="1" dirty="0" smtClean="0">
                <a:solidFill>
                  <a:schemeClr val="accent2"/>
                </a:solidFill>
              </a:rPr>
              <a:t>umbers involved are often very large (externalities affect whole society),  bargaining costs are extremely high, the merge between a steel mill and a fishery is far from being obvious, or simply the level of pollution considered too high for the whole economic system even after merging.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Freccia a destra 8"/>
          <p:cNvSpPr/>
          <p:nvPr/>
        </p:nvSpPr>
        <p:spPr>
          <a:xfrm rot="5400000">
            <a:off x="4737299" y="4893252"/>
            <a:ext cx="585536" cy="984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358723" y="5792207"/>
            <a:ext cx="868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Public policy has a more invasive role than just assigning property rights or leave the market exploit profit signals</a:t>
            </a:r>
            <a:endParaRPr lang="en-US" sz="2400" b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58723" y="3075217"/>
            <a:ext cx="118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0929" y="450129"/>
            <a:ext cx="8229600" cy="1143000"/>
          </a:xfrm>
        </p:spPr>
        <p:txBody>
          <a:bodyPr/>
          <a:lstStyle/>
          <a:p>
            <a:r>
              <a:rPr lang="en-US" dirty="0" smtClean="0"/>
              <a:t>What to do if Coase theorem/profit signals mechanism breaks down?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8812" y="2332037"/>
            <a:ext cx="8693834" cy="4525963"/>
          </a:xfrm>
        </p:spPr>
        <p:txBody>
          <a:bodyPr/>
          <a:lstStyle/>
          <a:p>
            <a:r>
              <a:rPr lang="en-US" sz="4800" dirty="0" smtClean="0">
                <a:solidFill>
                  <a:srgbClr val="009900"/>
                </a:solidFill>
              </a:rPr>
              <a:t>Command &amp; Control</a:t>
            </a:r>
          </a:p>
          <a:p>
            <a:r>
              <a:rPr lang="en-US" sz="4800" dirty="0" smtClean="0">
                <a:solidFill>
                  <a:srgbClr val="009900"/>
                </a:solidFill>
              </a:rPr>
              <a:t>Pigouvian taxes (or subsidy)</a:t>
            </a:r>
          </a:p>
          <a:p>
            <a:r>
              <a:rPr lang="en-US" sz="4800" dirty="0" smtClean="0">
                <a:solidFill>
                  <a:srgbClr val="009900"/>
                </a:solidFill>
              </a:rPr>
              <a:t>Tradeable permits (“artificial” markets in the spirit of Coase)</a:t>
            </a:r>
          </a:p>
          <a:p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14392" y="5980852"/>
            <a:ext cx="871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[On the superiority of TP (when applicable) see the example on </a:t>
            </a:r>
            <a:r>
              <a:rPr lang="en-US" dirty="0" err="1" smtClean="0"/>
              <a:t>Mateer</a:t>
            </a:r>
            <a:r>
              <a:rPr lang="en-US" dirty="0" smtClean="0"/>
              <a:t> and </a:t>
            </a:r>
            <a:r>
              <a:rPr lang="en-US" dirty="0" err="1" smtClean="0"/>
              <a:t>Coppock</a:t>
            </a:r>
            <a:r>
              <a:rPr lang="en-US" dirty="0" smtClean="0"/>
              <a:t> on Principle of microeconomics, Chapter 7, summarized in the next slide]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92363"/>
            <a:ext cx="8820727" cy="677487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179782" y="2447636"/>
            <a:ext cx="30110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267" y="1370427"/>
            <a:ext cx="8229600" cy="4953000"/>
          </a:xfrm>
        </p:spPr>
        <p:txBody>
          <a:bodyPr/>
          <a:lstStyle/>
          <a:p>
            <a:r>
              <a:rPr lang="en-US" sz="2400" dirty="0" smtClean="0"/>
              <a:t>Varian (Intermediate Microeconomics, chapter 35: 35.1, 35.2, 35.3, 35.4, 35.5</a:t>
            </a:r>
            <a:r>
              <a:rPr lang="en-US" sz="2400" dirty="0"/>
              <a:t>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Further (optional) reading (ever-green classic):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R. Coase, The problem of social cost, </a:t>
            </a:r>
            <a:r>
              <a:rPr lang="en-GB" sz="2400" dirty="0" smtClean="0"/>
              <a:t>Journal </a:t>
            </a:r>
            <a:r>
              <a:rPr lang="en-GB" sz="2400" dirty="0"/>
              <a:t>of Law and Economics, Vol. 3 (Oct., 1960), pp. </a:t>
            </a:r>
            <a:r>
              <a:rPr lang="en-GB" sz="2400" dirty="0" smtClean="0"/>
              <a:t>1-44. 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5083"/>
            <a:ext cx="9144000" cy="1447800"/>
          </a:xfrm>
          <a:noFill/>
        </p:spPr>
        <p:txBody>
          <a:bodyPr/>
          <a:lstStyle/>
          <a:p>
            <a:pPr eaLnBrk="1" hangingPunct="1"/>
            <a:r>
              <a:rPr lang="en-US" altLang="it-IT" dirty="0" smtClean="0"/>
              <a:t>Examples of Negative Externalities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1056" y="964223"/>
            <a:ext cx="7772400" cy="4838700"/>
          </a:xfrm>
        </p:spPr>
        <p:txBody>
          <a:bodyPr/>
          <a:lstStyle/>
          <a:p>
            <a:pPr eaLnBrk="1" hangingPunct="1"/>
            <a:r>
              <a:rPr lang="en-US" altLang="it-IT" sz="2400" dirty="0" smtClean="0">
                <a:solidFill>
                  <a:srgbClr val="FF0000"/>
                </a:solidFill>
              </a:rPr>
              <a:t>Air &amp; water pollution.</a:t>
            </a:r>
          </a:p>
          <a:p>
            <a:pPr eaLnBrk="1" hangingPunct="1"/>
            <a:r>
              <a:rPr lang="en-US" altLang="it-IT" sz="2400" dirty="0" smtClean="0">
                <a:solidFill>
                  <a:srgbClr val="FF0000"/>
                </a:solidFill>
              </a:rPr>
              <a:t>Loud parties next door.</a:t>
            </a:r>
          </a:p>
          <a:p>
            <a:pPr eaLnBrk="1" hangingPunct="1"/>
            <a:r>
              <a:rPr lang="en-US" altLang="it-IT" sz="2400" dirty="0" smtClean="0">
                <a:solidFill>
                  <a:srgbClr val="FF0000"/>
                </a:solidFill>
              </a:rPr>
              <a:t>Traffic congestion.</a:t>
            </a:r>
          </a:p>
          <a:p>
            <a:pPr eaLnBrk="1" hangingPunct="1"/>
            <a:r>
              <a:rPr lang="en-US" altLang="it-IT" sz="2400" dirty="0" smtClean="0">
                <a:solidFill>
                  <a:srgbClr val="FF0000"/>
                </a:solidFill>
              </a:rPr>
              <a:t>Second-hand cigarette smoke.</a:t>
            </a:r>
          </a:p>
          <a:p>
            <a:pPr eaLnBrk="1" hangingPunct="1">
              <a:buNone/>
            </a:pPr>
            <a:endParaRPr lang="en-US" alt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253218" y="3340558"/>
            <a:ext cx="862349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t-IT" sz="4400" b="0" dirty="0" smtClean="0">
                <a:solidFill>
                  <a:schemeClr val="tx2"/>
                </a:solidFill>
                <a:latin typeface="+mj-lt"/>
                <a:cs typeface="ＭＳ Ｐゴシック" charset="0"/>
              </a:rPr>
              <a:t>Examples of Positive Externalities</a:t>
            </a:r>
          </a:p>
          <a:p>
            <a:pPr>
              <a:buFont typeface="Arial" pitchFamily="34" charset="0"/>
              <a:buChar char="•"/>
            </a:pPr>
            <a:endParaRPr lang="en-US" altLang="it-IT" dirty="0" smtClean="0"/>
          </a:p>
          <a:p>
            <a:pPr>
              <a:buFont typeface="Arial" pitchFamily="34" charset="0"/>
              <a:buChar char="•"/>
            </a:pPr>
            <a:r>
              <a:rPr lang="en-US" altLang="it-IT" sz="2400" dirty="0" smtClean="0">
                <a:solidFill>
                  <a:srgbClr val="3CF200"/>
                </a:solidFill>
                <a:latin typeface="+mn-lt"/>
                <a:cs typeface="ＭＳ Ｐゴシック" charset="0"/>
              </a:rPr>
              <a:t> A well-maintained property next door that raises the market value of your property.</a:t>
            </a:r>
          </a:p>
          <a:p>
            <a:pPr>
              <a:buFont typeface="Arial" pitchFamily="34" charset="0"/>
              <a:buChar char="•"/>
            </a:pPr>
            <a:r>
              <a:rPr lang="en-US" altLang="it-IT" sz="2400" dirty="0" smtClean="0">
                <a:solidFill>
                  <a:srgbClr val="3CF200"/>
                </a:solidFill>
                <a:latin typeface="+mn-lt"/>
                <a:cs typeface="ＭＳ Ｐゴシック" charset="0"/>
              </a:rPr>
              <a:t> Network externality</a:t>
            </a:r>
          </a:p>
          <a:p>
            <a:pPr>
              <a:buFont typeface="Arial" pitchFamily="34" charset="0"/>
              <a:buChar char="•"/>
            </a:pPr>
            <a:r>
              <a:rPr lang="en-US" altLang="it-IT" sz="2400" dirty="0" smtClean="0">
                <a:solidFill>
                  <a:srgbClr val="3CF200"/>
                </a:solidFill>
                <a:latin typeface="+mn-lt"/>
                <a:cs typeface="ＭＳ Ｐゴシック" charset="0"/>
              </a:rPr>
              <a:t> Vaccines</a:t>
            </a:r>
          </a:p>
          <a:p>
            <a:pPr>
              <a:buFont typeface="Arial" pitchFamily="34" charset="0"/>
              <a:buChar char="•"/>
            </a:pPr>
            <a:endParaRPr lang="en-US" altLang="it-IT" dirty="0" smtClean="0">
              <a:latin typeface="+mn-lt"/>
              <a:cs typeface="ＭＳ Ｐゴシック" charset="0"/>
            </a:endParaRPr>
          </a:p>
          <a:p>
            <a:endParaRPr lang="en-US" altLang="it-IT" dirty="0" smtClean="0">
              <a:latin typeface="+mn-lt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2434"/>
            <a:ext cx="8229600" cy="1143000"/>
          </a:xfrm>
        </p:spPr>
        <p:txBody>
          <a:bodyPr/>
          <a:lstStyle/>
          <a:p>
            <a:r>
              <a:rPr lang="en-US" altLang="en-US" dirty="0"/>
              <a:t>Types of externalities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8845"/>
            <a:ext cx="9144000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Consumption externalities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Consumption of a good by agent </a:t>
            </a:r>
            <a:r>
              <a:rPr lang="en-US" altLang="en-US" i="1" dirty="0">
                <a:solidFill>
                  <a:srgbClr val="0070C0"/>
                </a:solidFill>
              </a:rPr>
              <a:t>A</a:t>
            </a:r>
            <a:r>
              <a:rPr lang="en-US" altLang="en-US" dirty="0">
                <a:solidFill>
                  <a:srgbClr val="0070C0"/>
                </a:solidFill>
              </a:rPr>
              <a:t> has </a:t>
            </a:r>
            <a:r>
              <a:rPr lang="en-US" altLang="en-US" dirty="0" smtClean="0">
                <a:solidFill>
                  <a:srgbClr val="0070C0"/>
                </a:solidFill>
              </a:rPr>
              <a:t>an </a:t>
            </a:r>
            <a:r>
              <a:rPr lang="en-US" altLang="en-US" dirty="0">
                <a:solidFill>
                  <a:srgbClr val="0070C0"/>
                </a:solidFill>
              </a:rPr>
              <a:t>impact on agent </a:t>
            </a:r>
            <a:r>
              <a:rPr lang="en-US" altLang="en-US" i="1" dirty="0">
                <a:solidFill>
                  <a:srgbClr val="0070C0"/>
                </a:solidFill>
              </a:rPr>
              <a:t>B</a:t>
            </a:r>
            <a:r>
              <a:rPr lang="en-US" altLang="en-US" dirty="0">
                <a:solidFill>
                  <a:srgbClr val="0070C0"/>
                </a:solidFill>
              </a:rPr>
              <a:t>’s utility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E.g., smoking, loud music, tidy garden of </a:t>
            </a:r>
            <a:r>
              <a:rPr lang="en-US" altLang="en-US" dirty="0" smtClean="0">
                <a:solidFill>
                  <a:srgbClr val="0070C0"/>
                </a:solidFill>
              </a:rPr>
              <a:t>neighbour.</a:t>
            </a:r>
          </a:p>
          <a:p>
            <a:pPr lvl="1"/>
            <a:r>
              <a:rPr lang="en-US" altLang="en-US" u="sng" dirty="0" smtClean="0">
                <a:solidFill>
                  <a:srgbClr val="0070C0"/>
                </a:solidFill>
              </a:rPr>
              <a:t>Network externality (2° part of the course)</a:t>
            </a:r>
            <a:endParaRPr lang="en-US" altLang="en-US" u="sng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9900"/>
                </a:solidFill>
              </a:rPr>
              <a:t>Production externalities</a:t>
            </a:r>
          </a:p>
          <a:p>
            <a:pPr lvl="1"/>
            <a:r>
              <a:rPr lang="en-US" altLang="en-US" dirty="0" smtClean="0">
                <a:solidFill>
                  <a:srgbClr val="009900"/>
                </a:solidFill>
              </a:rPr>
              <a:t>Production actions </a:t>
            </a:r>
            <a:r>
              <a:rPr lang="en-US" altLang="en-US" dirty="0">
                <a:solidFill>
                  <a:srgbClr val="009900"/>
                </a:solidFill>
              </a:rPr>
              <a:t>by </a:t>
            </a:r>
            <a:r>
              <a:rPr lang="en-US" altLang="en-US" dirty="0" smtClean="0">
                <a:solidFill>
                  <a:srgbClr val="009900"/>
                </a:solidFill>
              </a:rPr>
              <a:t>firm </a:t>
            </a:r>
            <a:r>
              <a:rPr lang="en-US" altLang="en-US" i="1" dirty="0">
                <a:solidFill>
                  <a:srgbClr val="009900"/>
                </a:solidFill>
              </a:rPr>
              <a:t>A</a:t>
            </a:r>
            <a:r>
              <a:rPr lang="en-US" altLang="en-US" dirty="0">
                <a:solidFill>
                  <a:srgbClr val="009900"/>
                </a:solidFill>
              </a:rPr>
              <a:t> have </a:t>
            </a:r>
            <a:r>
              <a:rPr lang="en-US" altLang="en-US" dirty="0" smtClean="0">
                <a:solidFill>
                  <a:srgbClr val="009900"/>
                </a:solidFill>
              </a:rPr>
              <a:t>an </a:t>
            </a:r>
            <a:r>
              <a:rPr lang="en-US" altLang="en-US" dirty="0">
                <a:solidFill>
                  <a:srgbClr val="009900"/>
                </a:solidFill>
              </a:rPr>
              <a:t>impact on agent </a:t>
            </a:r>
            <a:r>
              <a:rPr lang="en-US" altLang="en-US" i="1" dirty="0">
                <a:solidFill>
                  <a:srgbClr val="009900"/>
                </a:solidFill>
              </a:rPr>
              <a:t>B</a:t>
            </a:r>
            <a:r>
              <a:rPr lang="en-US" altLang="en-US" dirty="0">
                <a:solidFill>
                  <a:srgbClr val="009900"/>
                </a:solidFill>
              </a:rPr>
              <a:t>’s </a:t>
            </a:r>
            <a:r>
              <a:rPr lang="en-US" altLang="en-US" dirty="0" smtClean="0">
                <a:solidFill>
                  <a:srgbClr val="009900"/>
                </a:solidFill>
              </a:rPr>
              <a:t>utility/profit</a:t>
            </a:r>
            <a:endParaRPr lang="en-US" altLang="en-US" dirty="0">
              <a:solidFill>
                <a:srgbClr val="009900"/>
              </a:solidFill>
            </a:endParaRPr>
          </a:p>
          <a:p>
            <a:pPr lvl="1"/>
            <a:r>
              <a:rPr lang="en-US" altLang="en-US" dirty="0">
                <a:solidFill>
                  <a:srgbClr val="009900"/>
                </a:solidFill>
              </a:rPr>
              <a:t>E.g., bee-keeper and apple orchard, polluting firm and fisherman,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2 4"/>
          <p:cNvCxnSpPr/>
          <p:nvPr/>
        </p:nvCxnSpPr>
        <p:spPr>
          <a:xfrm>
            <a:off x="755576" y="321297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5576" y="764704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1187624" y="1124744"/>
            <a:ext cx="1728192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259632" y="980728"/>
            <a:ext cx="1728192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1043608" y="836712"/>
            <a:ext cx="1368152" cy="108012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771800" y="126876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Supply</a:t>
            </a:r>
            <a:endParaRPr lang="en-US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835696" y="4766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Supply  from social welfare point of view</a:t>
            </a:r>
            <a:endParaRPr lang="en-US" sz="1200" dirty="0"/>
          </a:p>
        </p:txBody>
      </p:sp>
      <p:sp>
        <p:nvSpPr>
          <p:cNvPr id="20" name="Parentesi graffa aperta 19"/>
          <p:cNvSpPr/>
          <p:nvPr/>
        </p:nvSpPr>
        <p:spPr>
          <a:xfrm>
            <a:off x="1043608" y="1844824"/>
            <a:ext cx="261743" cy="504056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/>
          <p:cNvSpPr txBox="1"/>
          <p:nvPr/>
        </p:nvSpPr>
        <p:spPr>
          <a:xfrm>
            <a:off x="0" y="1988840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External cost</a:t>
            </a:r>
            <a:endParaRPr lang="en-US" sz="1200" dirty="0"/>
          </a:p>
        </p:txBody>
      </p:sp>
      <p:cxnSp>
        <p:nvCxnSpPr>
          <p:cNvPr id="23" name="Connettore 1 22"/>
          <p:cNvCxnSpPr/>
          <p:nvPr/>
        </p:nvCxnSpPr>
        <p:spPr>
          <a:xfrm>
            <a:off x="2123728" y="1844824"/>
            <a:ext cx="0" cy="13681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123728" y="328498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 supplied in the MKT</a:t>
            </a:r>
            <a:endParaRPr lang="en-US" sz="1200" dirty="0"/>
          </a:p>
        </p:txBody>
      </p:sp>
      <p:cxnSp>
        <p:nvCxnSpPr>
          <p:cNvPr id="26" name="Connettore 1 25"/>
          <p:cNvCxnSpPr/>
          <p:nvPr/>
        </p:nvCxnSpPr>
        <p:spPr>
          <a:xfrm>
            <a:off x="1691680" y="1412776"/>
            <a:ext cx="0" cy="1800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372200" y="350100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quantity for society</a:t>
            </a:r>
            <a:endParaRPr lang="en-US" sz="1200" dirty="0"/>
          </a:p>
        </p:txBody>
      </p:sp>
      <p:sp>
        <p:nvSpPr>
          <p:cNvPr id="29" name="Parentesi graffa aperta 28"/>
          <p:cNvSpPr/>
          <p:nvPr/>
        </p:nvSpPr>
        <p:spPr>
          <a:xfrm rot="16200000" flipV="1">
            <a:off x="1660436" y="3892291"/>
            <a:ext cx="486151" cy="56768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sellaDiTesto 29"/>
          <p:cNvSpPr txBox="1"/>
          <p:nvPr/>
        </p:nvSpPr>
        <p:spPr>
          <a:xfrm>
            <a:off x="1403648" y="44371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Overproduction </a:t>
            </a:r>
            <a:endParaRPr lang="en-US" sz="1200" dirty="0"/>
          </a:p>
        </p:txBody>
      </p:sp>
      <p:sp>
        <p:nvSpPr>
          <p:cNvPr id="31" name="Triangolo isoscele 30"/>
          <p:cNvSpPr/>
          <p:nvPr/>
        </p:nvSpPr>
        <p:spPr>
          <a:xfrm rot="16200000">
            <a:off x="1511660" y="1232756"/>
            <a:ext cx="792088" cy="432048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34"/>
          <p:cNvCxnSpPr/>
          <p:nvPr/>
        </p:nvCxnSpPr>
        <p:spPr>
          <a:xfrm>
            <a:off x="1907704" y="4797152"/>
            <a:ext cx="0" cy="5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2987824" y="23488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Demand</a:t>
            </a:r>
            <a:endParaRPr lang="en-US" sz="1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23528" y="5445224"/>
            <a:ext cx="3816424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Welfare loss (blue triangle):  Marginal private (= social) benefit of consumers  (DD) exceeds  marginal private  costs suffered from firms  (SS)  but its inferior to the social marginal costs suffered from the society </a:t>
            </a:r>
            <a:r>
              <a:rPr lang="en-US" sz="1200" dirty="0"/>
              <a:t> </a:t>
            </a:r>
            <a:r>
              <a:rPr lang="en-US" sz="1200" dirty="0" smtClean="0"/>
              <a:t>(which also includes external costs):  producing those units has a cost which is larger than the benefit from a  social welfare perspective </a:t>
            </a:r>
            <a:endParaRPr lang="en-US" sz="12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20384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externalities</a:t>
            </a:r>
            <a:endParaRPr lang="en-US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395536" y="2606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negative</a:t>
            </a:r>
            <a:endParaRPr lang="en-US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687625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positive</a:t>
            </a:r>
            <a:endParaRPr lang="en-US" dirty="0"/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5004048" y="90872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5004048" y="335699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5364088" y="1196752"/>
            <a:ext cx="1728192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7092280" y="25649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Demand</a:t>
            </a:r>
            <a:endParaRPr lang="en-US" sz="1200" dirty="0"/>
          </a:p>
        </p:txBody>
      </p:sp>
      <p:cxnSp>
        <p:nvCxnSpPr>
          <p:cNvPr id="46" name="Connettore 1 45"/>
          <p:cNvCxnSpPr/>
          <p:nvPr/>
        </p:nvCxnSpPr>
        <p:spPr>
          <a:xfrm flipV="1">
            <a:off x="5148064" y="1196752"/>
            <a:ext cx="1728192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6012160" y="90872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Supply</a:t>
            </a:r>
            <a:endParaRPr lang="en-US" sz="1200" dirty="0"/>
          </a:p>
        </p:txBody>
      </p:sp>
      <p:cxnSp>
        <p:nvCxnSpPr>
          <p:cNvPr id="48" name="Connettore 1 47"/>
          <p:cNvCxnSpPr/>
          <p:nvPr/>
        </p:nvCxnSpPr>
        <p:spPr>
          <a:xfrm flipV="1">
            <a:off x="5785829" y="1692646"/>
            <a:ext cx="1440160" cy="1296144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7020272" y="1268760"/>
            <a:ext cx="212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Supply  from social welfare point of view</a:t>
            </a:r>
            <a:endParaRPr lang="en-US" sz="12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5364088" y="35010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 supplied in the MKT</a:t>
            </a:r>
            <a:endParaRPr lang="en-US" sz="1200" dirty="0"/>
          </a:p>
        </p:txBody>
      </p:sp>
      <p:cxnSp>
        <p:nvCxnSpPr>
          <p:cNvPr id="52" name="Connettore 1 51"/>
          <p:cNvCxnSpPr/>
          <p:nvPr/>
        </p:nvCxnSpPr>
        <p:spPr>
          <a:xfrm>
            <a:off x="6084168" y="1844824"/>
            <a:ext cx="0" cy="1512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>
            <a:off x="6514547" y="2276872"/>
            <a:ext cx="0" cy="108012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Parentesi graffa aperta 55"/>
          <p:cNvSpPr/>
          <p:nvPr/>
        </p:nvSpPr>
        <p:spPr>
          <a:xfrm rot="16200000" flipV="1">
            <a:off x="6052924" y="4108315"/>
            <a:ext cx="486151" cy="56768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sellaDiTesto 56"/>
          <p:cNvSpPr txBox="1"/>
          <p:nvPr/>
        </p:nvSpPr>
        <p:spPr>
          <a:xfrm>
            <a:off x="5652120" y="458112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Underproduction </a:t>
            </a:r>
            <a:endParaRPr lang="en-US" sz="1200" dirty="0"/>
          </a:p>
        </p:txBody>
      </p:sp>
      <p:cxnSp>
        <p:nvCxnSpPr>
          <p:cNvPr id="58" name="Connettore 2 57"/>
          <p:cNvCxnSpPr/>
          <p:nvPr/>
        </p:nvCxnSpPr>
        <p:spPr>
          <a:xfrm>
            <a:off x="6300192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4716017" y="5473005"/>
            <a:ext cx="3816424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Welfare loss (blue triangle):  Marginal private (= social) benefit of consumers  (DD) is below marginal private costs suffered from firms (SS) but it is superior to the social marginal costs suffered from the society </a:t>
            </a:r>
            <a:r>
              <a:rPr lang="en-US" sz="1200" dirty="0"/>
              <a:t> </a:t>
            </a:r>
            <a:r>
              <a:rPr lang="en-US" sz="1200" dirty="0" smtClean="0"/>
              <a:t>(which also includes external benefits):  producing those units brings a benefit which is larger than  the cost from a  social welfare perspective </a:t>
            </a:r>
            <a:endParaRPr lang="en-US" sz="1200" dirty="0"/>
          </a:p>
        </p:txBody>
      </p:sp>
      <p:sp>
        <p:nvSpPr>
          <p:cNvPr id="63" name="Parentesi graffa aperta 62"/>
          <p:cNvSpPr/>
          <p:nvPr/>
        </p:nvSpPr>
        <p:spPr>
          <a:xfrm>
            <a:off x="5436096" y="2348880"/>
            <a:ext cx="261743" cy="504056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sellaDiTesto 63"/>
          <p:cNvSpPr txBox="1"/>
          <p:nvPr/>
        </p:nvSpPr>
        <p:spPr>
          <a:xfrm>
            <a:off x="4139952" y="256490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External benefit</a:t>
            </a:r>
            <a:endParaRPr lang="en-US" sz="1200" dirty="0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5904148" y="2096852"/>
            <a:ext cx="792088" cy="432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sellaDiTesto 48"/>
          <p:cNvSpPr txBox="1"/>
          <p:nvPr/>
        </p:nvSpPr>
        <p:spPr>
          <a:xfrm>
            <a:off x="1235147" y="327358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quantity for society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2 4"/>
          <p:cNvCxnSpPr/>
          <p:nvPr/>
        </p:nvCxnSpPr>
        <p:spPr>
          <a:xfrm>
            <a:off x="755576" y="321297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5576" y="764704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1187624" y="1124744"/>
            <a:ext cx="1728192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259632" y="980728"/>
            <a:ext cx="1728192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901785" y="1412776"/>
            <a:ext cx="1545979" cy="15841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771800" y="126876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Supply</a:t>
            </a:r>
            <a:endParaRPr lang="en-US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267744" y="27809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Demand  from social welfare point of view</a:t>
            </a:r>
            <a:endParaRPr lang="en-US" sz="1200" dirty="0"/>
          </a:p>
        </p:txBody>
      </p:sp>
      <p:sp>
        <p:nvSpPr>
          <p:cNvPr id="20" name="Parentesi graffa aperta 19"/>
          <p:cNvSpPr/>
          <p:nvPr/>
        </p:nvSpPr>
        <p:spPr>
          <a:xfrm>
            <a:off x="1043608" y="1052736"/>
            <a:ext cx="261743" cy="504056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/>
          <p:cNvSpPr txBox="1"/>
          <p:nvPr/>
        </p:nvSpPr>
        <p:spPr>
          <a:xfrm>
            <a:off x="0" y="98072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External cost</a:t>
            </a:r>
            <a:endParaRPr lang="en-US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123728" y="328498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 supplied in the MKT</a:t>
            </a:r>
            <a:endParaRPr lang="en-US" sz="12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372200" y="350100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quantity for society</a:t>
            </a:r>
            <a:endParaRPr lang="en-US" sz="1200" dirty="0"/>
          </a:p>
        </p:txBody>
      </p:sp>
      <p:sp>
        <p:nvSpPr>
          <p:cNvPr id="29" name="Parentesi graffa aperta 28"/>
          <p:cNvSpPr/>
          <p:nvPr/>
        </p:nvSpPr>
        <p:spPr>
          <a:xfrm rot="16200000" flipV="1">
            <a:off x="1660436" y="3892291"/>
            <a:ext cx="486151" cy="56768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sellaDiTesto 29"/>
          <p:cNvSpPr txBox="1"/>
          <p:nvPr/>
        </p:nvSpPr>
        <p:spPr>
          <a:xfrm>
            <a:off x="1403648" y="443711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Overproduction </a:t>
            </a:r>
            <a:endParaRPr lang="en-US" sz="1200" dirty="0"/>
          </a:p>
        </p:txBody>
      </p:sp>
      <p:sp>
        <p:nvSpPr>
          <p:cNvPr id="31" name="Triangolo isoscele 30"/>
          <p:cNvSpPr/>
          <p:nvPr/>
        </p:nvSpPr>
        <p:spPr>
          <a:xfrm rot="16350264">
            <a:off x="1465592" y="1984409"/>
            <a:ext cx="864921" cy="431635"/>
          </a:xfrm>
          <a:prstGeom prst="triangle">
            <a:avLst>
              <a:gd name="adj" fmla="val 54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34"/>
          <p:cNvCxnSpPr/>
          <p:nvPr/>
        </p:nvCxnSpPr>
        <p:spPr>
          <a:xfrm>
            <a:off x="1907704" y="4797152"/>
            <a:ext cx="0" cy="58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2771800" y="23488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Demand</a:t>
            </a:r>
            <a:endParaRPr lang="en-US" sz="12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23528" y="5445224"/>
            <a:ext cx="3868644" cy="141277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Welfare loss (blue triangle):  Marginal private (= social) cost of  firms  (SS) is below marginal private  benefits  of consumers (DD)  but it is superior to the social marginal benefits  of the society </a:t>
            </a:r>
            <a:r>
              <a:rPr lang="en-US" sz="1200" dirty="0"/>
              <a:t> </a:t>
            </a:r>
            <a:r>
              <a:rPr lang="en-US" sz="1200" dirty="0" smtClean="0"/>
              <a:t>(which also includes external costs): producing those units has  a cost which is larger than  the benefit  from a  social welfare perspective </a:t>
            </a:r>
            <a:endParaRPr lang="en-US" sz="12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20384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Consumption externalities</a:t>
            </a:r>
            <a:endParaRPr lang="en-US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395536" y="2606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negative</a:t>
            </a:r>
            <a:endParaRPr lang="en-US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687625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positive</a:t>
            </a:r>
            <a:endParaRPr lang="en-US" dirty="0"/>
          </a:p>
        </p:txBody>
      </p:sp>
      <p:cxnSp>
        <p:nvCxnSpPr>
          <p:cNvPr id="42" name="Connettore 2 41"/>
          <p:cNvCxnSpPr/>
          <p:nvPr/>
        </p:nvCxnSpPr>
        <p:spPr>
          <a:xfrm flipV="1">
            <a:off x="5004048" y="90872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5004048" y="335699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 flipV="1">
            <a:off x="5508104" y="1196752"/>
            <a:ext cx="1728192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7020272" y="83671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Supply</a:t>
            </a:r>
            <a:endParaRPr lang="en-US" sz="12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5436096" y="350100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Quantity supplied in the MKT</a:t>
            </a:r>
            <a:endParaRPr lang="en-US" sz="1200" dirty="0"/>
          </a:p>
        </p:txBody>
      </p:sp>
      <p:sp>
        <p:nvSpPr>
          <p:cNvPr id="56" name="Parentesi graffa aperta 55"/>
          <p:cNvSpPr/>
          <p:nvPr/>
        </p:nvSpPr>
        <p:spPr>
          <a:xfrm rot="16200000" flipV="1">
            <a:off x="6052924" y="4108315"/>
            <a:ext cx="486151" cy="56768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sellaDiTesto 56"/>
          <p:cNvSpPr txBox="1"/>
          <p:nvPr/>
        </p:nvSpPr>
        <p:spPr>
          <a:xfrm>
            <a:off x="5652120" y="458112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Underproduction </a:t>
            </a:r>
            <a:endParaRPr lang="en-US" sz="1200" dirty="0"/>
          </a:p>
        </p:txBody>
      </p:sp>
      <p:cxnSp>
        <p:nvCxnSpPr>
          <p:cNvPr id="58" name="Connettore 2 57"/>
          <p:cNvCxnSpPr/>
          <p:nvPr/>
        </p:nvCxnSpPr>
        <p:spPr>
          <a:xfrm>
            <a:off x="6300192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123728" y="1844824"/>
            <a:ext cx="0" cy="13681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1 66"/>
          <p:cNvCxnSpPr/>
          <p:nvPr/>
        </p:nvCxnSpPr>
        <p:spPr>
          <a:xfrm>
            <a:off x="1691680" y="2204864"/>
            <a:ext cx="0" cy="10081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1043608" y="328498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quantity for society</a:t>
            </a:r>
            <a:endParaRPr lang="en-US" sz="1200" dirty="0"/>
          </a:p>
        </p:txBody>
      </p:sp>
      <p:cxnSp>
        <p:nvCxnSpPr>
          <p:cNvPr id="70" name="Connettore 1 69"/>
          <p:cNvCxnSpPr/>
          <p:nvPr/>
        </p:nvCxnSpPr>
        <p:spPr>
          <a:xfrm>
            <a:off x="5292080" y="1268760"/>
            <a:ext cx="1728192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6660232" y="299695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Demand</a:t>
            </a:r>
            <a:endParaRPr lang="en-US" sz="1200" dirty="0"/>
          </a:p>
        </p:txBody>
      </p:sp>
      <p:cxnSp>
        <p:nvCxnSpPr>
          <p:cNvPr id="73" name="Connettore 1 72"/>
          <p:cNvCxnSpPr/>
          <p:nvPr/>
        </p:nvCxnSpPr>
        <p:spPr>
          <a:xfrm flipH="1" flipV="1">
            <a:off x="5975442" y="827894"/>
            <a:ext cx="1728906" cy="1822728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058194" y="170719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Optimal Demand  from social welfare point of view</a:t>
            </a:r>
            <a:endParaRPr lang="en-US" sz="1200" dirty="0"/>
          </a:p>
        </p:txBody>
      </p:sp>
      <p:cxnSp>
        <p:nvCxnSpPr>
          <p:cNvPr id="75" name="Connettore 1 74"/>
          <p:cNvCxnSpPr/>
          <p:nvPr/>
        </p:nvCxnSpPr>
        <p:spPr>
          <a:xfrm>
            <a:off x="6156176" y="2132856"/>
            <a:ext cx="0" cy="11521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7668344" y="263691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External benefit</a:t>
            </a:r>
            <a:endParaRPr lang="en-US" sz="1200" dirty="0"/>
          </a:p>
        </p:txBody>
      </p:sp>
      <p:sp>
        <p:nvSpPr>
          <p:cNvPr id="78" name="Parentesi graffa aperta 77"/>
          <p:cNvSpPr/>
          <p:nvPr/>
        </p:nvSpPr>
        <p:spPr>
          <a:xfrm rot="10800000">
            <a:off x="7164288" y="2420888"/>
            <a:ext cx="436434" cy="50097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ttore 1 78"/>
          <p:cNvCxnSpPr/>
          <p:nvPr/>
        </p:nvCxnSpPr>
        <p:spPr>
          <a:xfrm>
            <a:off x="6732240" y="1628800"/>
            <a:ext cx="0" cy="17281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4716016" y="5416062"/>
            <a:ext cx="3888432" cy="14141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Welfare loss (blue triangle):  Marginal private (= social) cost of  firms  (SS) is above marginal private  benefits  of consumers (DD)  but it is inferior  to the social marginal benefits  of the society </a:t>
            </a:r>
            <a:r>
              <a:rPr lang="en-US" sz="1200" dirty="0"/>
              <a:t> </a:t>
            </a:r>
            <a:r>
              <a:rPr lang="en-US" sz="1200" dirty="0" smtClean="0"/>
              <a:t>(which also includes external benefits): producing those units  brings  a benefit which is larger than the  cost  from a  social welfare perspective </a:t>
            </a:r>
            <a:endParaRPr lang="en-US" sz="1200" dirty="0"/>
          </a:p>
        </p:txBody>
      </p:sp>
      <p:sp>
        <p:nvSpPr>
          <p:cNvPr id="84" name="Triangolo isoscele 83"/>
          <p:cNvSpPr/>
          <p:nvPr/>
        </p:nvSpPr>
        <p:spPr>
          <a:xfrm rot="5400000">
            <a:off x="5921003" y="1267590"/>
            <a:ext cx="1065949" cy="556523"/>
          </a:xfrm>
          <a:prstGeom prst="triangle">
            <a:avLst>
              <a:gd name="adj" fmla="val 60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it-IT" dirty="0" smtClean="0">
                <a:solidFill>
                  <a:srgbClr val="0070C0"/>
                </a:solidFill>
              </a:rPr>
              <a:t>Externalities and Efficiency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19049" cy="4381500"/>
          </a:xfrm>
        </p:spPr>
        <p:txBody>
          <a:bodyPr/>
          <a:lstStyle/>
          <a:p>
            <a:pPr eaLnBrk="1" hangingPunct="1"/>
            <a:r>
              <a:rPr lang="en-US" altLang="it-IT" u="sng" dirty="0" smtClean="0">
                <a:solidFill>
                  <a:srgbClr val="FF0000"/>
                </a:solidFill>
              </a:rPr>
              <a:t>Externalities cause welfare loss</a:t>
            </a:r>
            <a:endParaRPr lang="en-US" altLang="it-IT" dirty="0" smtClean="0"/>
          </a:p>
          <a:p>
            <a:pPr lvl="1" eaLnBrk="1" hangingPunct="1"/>
            <a:r>
              <a:rPr lang="en-US" altLang="it-IT" dirty="0" smtClean="0"/>
              <a:t>too much resources are allocated to an activity which causes a negative externality (overproduction)</a:t>
            </a:r>
          </a:p>
          <a:p>
            <a:pPr lvl="1" eaLnBrk="1" hangingPunct="1"/>
            <a:r>
              <a:rPr lang="en-US" altLang="it-IT" dirty="0" smtClean="0"/>
              <a:t>too little resources are allocated to an activity which causes a positive externality (underproduction).</a:t>
            </a:r>
          </a:p>
        </p:txBody>
      </p:sp>
      <p:sp>
        <p:nvSpPr>
          <p:cNvPr id="4" name="Freccia a destra 3"/>
          <p:cNvSpPr/>
          <p:nvPr/>
        </p:nvSpPr>
        <p:spPr bwMode="auto">
          <a:xfrm>
            <a:off x="446649" y="5362788"/>
            <a:ext cx="1744394" cy="87219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602523" y="5260277"/>
            <a:ext cx="5598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problem is one of “missing” markets (Coase)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Room-mates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8229600" cy="5257800"/>
          </a:xfrm>
        </p:spPr>
        <p:txBody>
          <a:bodyPr/>
          <a:lstStyle/>
          <a:p>
            <a:r>
              <a:rPr lang="en-US" altLang="en-US" sz="2800" dirty="0"/>
              <a:t>2 agents </a:t>
            </a:r>
            <a:r>
              <a:rPr lang="en-US" altLang="en-US" sz="2800" i="1" dirty="0"/>
              <a:t>A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B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There are two “goods”:</a:t>
            </a:r>
          </a:p>
          <a:p>
            <a:pPr lvl="1"/>
            <a:r>
              <a:rPr lang="en-US" altLang="en-US" sz="2400" dirty="0"/>
              <a:t>Stuff – i.e., money: </a:t>
            </a:r>
            <a:r>
              <a:rPr lang="en-US" altLang="en-US" sz="2400" i="1" dirty="0" err="1"/>
              <a:t>m</a:t>
            </a:r>
            <a:r>
              <a:rPr lang="en-US" altLang="en-US" sz="2400" i="1" baseline="-25000" dirty="0" err="1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m</a:t>
            </a:r>
            <a:r>
              <a:rPr lang="en-US" altLang="en-US" sz="2400" i="1" baseline="-25000" dirty="0" err="1"/>
              <a:t>B</a:t>
            </a:r>
            <a:r>
              <a:rPr lang="en-US" altLang="en-US" sz="2400" i="1" baseline="-25000" dirty="0"/>
              <a:t>  </a:t>
            </a:r>
            <a:r>
              <a:rPr lang="en-US" altLang="en-US" sz="2400" dirty="0"/>
              <a:t>: Endowments = $100</a:t>
            </a:r>
          </a:p>
          <a:p>
            <a:pPr lvl="1"/>
            <a:r>
              <a:rPr lang="en-US" altLang="en-US" sz="2400" dirty="0"/>
              <a:t>Smoke – concentration: 0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i="1" dirty="0"/>
              <a:t>s </a:t>
            </a:r>
            <a:r>
              <a:rPr lang="en-US" altLang="en-US" sz="2400" dirty="0">
                <a:cs typeface="Arial" panose="020B0604020202020204" pitchFamily="34" charset="0"/>
              </a:rPr>
              <a:t>≤ 1</a:t>
            </a:r>
          </a:p>
          <a:p>
            <a:pPr lvl="2"/>
            <a:endParaRPr lang="en-US" altLang="en-US" sz="2000" dirty="0"/>
          </a:p>
          <a:p>
            <a:r>
              <a:rPr lang="en-US" altLang="en-US" sz="2800" i="1" dirty="0"/>
              <a:t>A</a:t>
            </a:r>
            <a:r>
              <a:rPr lang="en-US" altLang="en-US" sz="2800" dirty="0"/>
              <a:t> is a smoker: </a:t>
            </a:r>
            <a:r>
              <a:rPr lang="en-US" altLang="en-US" sz="2800" i="1" dirty="0" err="1"/>
              <a:t>u</a:t>
            </a:r>
            <a:r>
              <a:rPr lang="en-US" altLang="en-US" sz="2800" i="1" baseline="-25000" dirty="0" err="1"/>
              <a:t>A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m</a:t>
            </a:r>
            <a:r>
              <a:rPr lang="en-US" altLang="en-US" sz="2800" i="1" baseline="-25000" dirty="0" err="1"/>
              <a:t>A</a:t>
            </a:r>
            <a:r>
              <a:rPr lang="en-US" altLang="en-US" sz="2800" dirty="0" err="1"/>
              <a:t>,</a:t>
            </a:r>
            <a:r>
              <a:rPr lang="en-US" altLang="en-US" sz="2800" i="1" dirty="0" err="1"/>
              <a:t>s</a:t>
            </a:r>
            <a:r>
              <a:rPr lang="en-US" altLang="en-US" sz="2800" dirty="0"/>
              <a:t>)</a:t>
            </a:r>
          </a:p>
          <a:p>
            <a:pPr lvl="1"/>
            <a:endParaRPr lang="en-US" altLang="en-US" sz="2400" dirty="0"/>
          </a:p>
          <a:p>
            <a:r>
              <a:rPr lang="en-US" altLang="en-US" sz="2800" i="1" dirty="0"/>
              <a:t>B</a:t>
            </a:r>
            <a:r>
              <a:rPr lang="en-US" altLang="en-US" sz="2800" dirty="0"/>
              <a:t> is a non-smoker: </a:t>
            </a:r>
            <a:r>
              <a:rPr lang="en-US" altLang="en-US" sz="2800" i="1" dirty="0" err="1"/>
              <a:t>u</a:t>
            </a:r>
            <a:r>
              <a:rPr lang="en-US" altLang="en-US" sz="2800" i="1" baseline="-25000" dirty="0" err="1"/>
              <a:t>B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m</a:t>
            </a:r>
            <a:r>
              <a:rPr lang="en-US" altLang="en-US" sz="2800" i="1" baseline="-25000" dirty="0" err="1"/>
              <a:t>B</a:t>
            </a:r>
            <a:r>
              <a:rPr lang="en-US" altLang="en-US" sz="2800" i="1" dirty="0" err="1"/>
              <a:t>,t</a:t>
            </a:r>
            <a:r>
              <a:rPr lang="en-US" altLang="en-US" sz="2800" dirty="0"/>
              <a:t>), where </a:t>
            </a:r>
            <a:r>
              <a:rPr lang="en-US" altLang="en-US" sz="2800" i="1" dirty="0"/>
              <a:t>t = </a:t>
            </a:r>
            <a:r>
              <a:rPr lang="en-US" altLang="en-US" sz="2800" dirty="0"/>
              <a:t>1-</a:t>
            </a:r>
            <a:r>
              <a:rPr lang="en-US" altLang="en-US" sz="2800" i="1" dirty="0"/>
              <a:t>s</a:t>
            </a:r>
          </a:p>
          <a:p>
            <a:pPr lvl="1"/>
            <a:endParaRPr lang="en-US" altLang="en-US" sz="2400" i="1" dirty="0"/>
          </a:p>
          <a:p>
            <a:r>
              <a:rPr lang="en-US" altLang="en-US" sz="2800" dirty="0"/>
              <a:t>Note: </a:t>
            </a:r>
            <a:r>
              <a:rPr lang="en-US" altLang="en-US" sz="2800" i="1" dirty="0"/>
              <a:t>s + t = </a:t>
            </a:r>
            <a:r>
              <a:rPr lang="en-US" altLang="en-US" sz="28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Edgeworth box</a:t>
            </a:r>
          </a:p>
        </p:txBody>
      </p:sp>
      <p:sp>
        <p:nvSpPr>
          <p:cNvPr id="6149" name="Freeform 5" descr="Dark upward diagonal"/>
          <p:cNvSpPr>
            <a:spLocks/>
          </p:cNvSpPr>
          <p:nvPr/>
        </p:nvSpPr>
        <p:spPr bwMode="auto">
          <a:xfrm>
            <a:off x="3798888" y="1814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6600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2713038" y="2322513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>
            <a:off x="2889250" y="24098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5094288" y="1524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1393825" y="1727200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1393825" y="577691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87350" y="58420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859588" y="58277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m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836613" y="1851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1409700" y="1757363"/>
            <a:ext cx="612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7518400" y="1755775"/>
            <a:ext cx="14288" cy="404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543800" y="1285875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Person </a:t>
            </a:r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408113" y="6169025"/>
            <a:ext cx="368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889625" y="134302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B</a:t>
            </a:r>
            <a:r>
              <a:rPr lang="en-US" altLang="en-US" dirty="0"/>
              <a:t>’s money</a:t>
            </a:r>
            <a:endParaRPr lang="en-US" altLang="en-US" i="1" dirty="0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973138" y="3143250"/>
            <a:ext cx="0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57200" y="4162425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Smoke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560638" y="5972175"/>
            <a:ext cx="1250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r>
              <a:rPr lang="en-US" altLang="en-US"/>
              <a:t>’s money</a:t>
            </a:r>
            <a:endParaRPr lang="en-US" altLang="en-US" i="1"/>
          </a:p>
        </p:txBody>
      </p:sp>
      <p:sp>
        <p:nvSpPr>
          <p:cNvPr id="6174" name="Freeform 30"/>
          <p:cNvSpPr>
            <a:spLocks/>
          </p:cNvSpPr>
          <p:nvPr/>
        </p:nvSpPr>
        <p:spPr bwMode="auto">
          <a:xfrm>
            <a:off x="1785938" y="2686050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Freeform 38"/>
          <p:cNvSpPr>
            <a:spLocks/>
          </p:cNvSpPr>
          <p:nvPr/>
        </p:nvSpPr>
        <p:spPr bwMode="auto">
          <a:xfrm>
            <a:off x="3905250" y="2003425"/>
            <a:ext cx="3149600" cy="3005138"/>
          </a:xfrm>
          <a:custGeom>
            <a:avLst/>
            <a:gdLst>
              <a:gd name="T0" fmla="*/ 0 w 1984"/>
              <a:gd name="T1" fmla="*/ 0 h 1893"/>
              <a:gd name="T2" fmla="*/ 1482 w 1984"/>
              <a:gd name="T3" fmla="*/ 631 h 1893"/>
              <a:gd name="T4" fmla="*/ 1984 w 1984"/>
              <a:gd name="T5" fmla="*/ 1893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4" h="1893">
                <a:moveTo>
                  <a:pt x="0" y="0"/>
                </a:moveTo>
                <a:cubicBezTo>
                  <a:pt x="576" y="158"/>
                  <a:pt x="1152" y="316"/>
                  <a:pt x="1482" y="631"/>
                </a:cubicBezTo>
                <a:cubicBezTo>
                  <a:pt x="1812" y="946"/>
                  <a:pt x="1898" y="1419"/>
                  <a:pt x="1984" y="1893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Freeform 39"/>
          <p:cNvSpPr>
            <a:spLocks/>
          </p:cNvSpPr>
          <p:nvPr/>
        </p:nvSpPr>
        <p:spPr bwMode="auto">
          <a:xfrm>
            <a:off x="1920875" y="2768600"/>
            <a:ext cx="3178175" cy="2568575"/>
          </a:xfrm>
          <a:custGeom>
            <a:avLst/>
            <a:gdLst>
              <a:gd name="T0" fmla="*/ 0 w 2002"/>
              <a:gd name="T1" fmla="*/ 0 h 1618"/>
              <a:gd name="T2" fmla="*/ 484 w 2002"/>
              <a:gd name="T3" fmla="*/ 1088 h 1618"/>
              <a:gd name="T4" fmla="*/ 2002 w 2002"/>
              <a:gd name="T5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2" h="1618">
                <a:moveTo>
                  <a:pt x="0" y="0"/>
                </a:moveTo>
                <a:cubicBezTo>
                  <a:pt x="82" y="181"/>
                  <a:pt x="150" y="818"/>
                  <a:pt x="484" y="1088"/>
                </a:cubicBezTo>
                <a:cubicBezTo>
                  <a:pt x="818" y="1358"/>
                  <a:pt x="1686" y="1508"/>
                  <a:pt x="2002" y="1618"/>
                </a:cubicBezTo>
              </a:path>
            </a:pathLst>
          </a:custGeom>
          <a:noFill/>
          <a:ln w="38100" cmpd="sng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779433" y="2039815"/>
            <a:ext cx="123" cy="2142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840393" y="2851785"/>
            <a:ext cx="110799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Clean air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Office PowerPoint</Application>
  <PresentationFormat>Presentazione su schermo (4:3)</PresentationFormat>
  <Paragraphs>228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ＭＳ Ｐゴシック</vt:lpstr>
      <vt:lpstr>宋体</vt:lpstr>
      <vt:lpstr>Arial</vt:lpstr>
      <vt:lpstr>Calibri</vt:lpstr>
      <vt:lpstr>Monotype Sorts</vt:lpstr>
      <vt:lpstr>Times</vt:lpstr>
      <vt:lpstr>Times New Roman</vt:lpstr>
      <vt:lpstr>Default Design</vt:lpstr>
      <vt:lpstr>Presentazione standard di PowerPoint</vt:lpstr>
      <vt:lpstr>Externalities: definition</vt:lpstr>
      <vt:lpstr>Examples of Negative Externalities</vt:lpstr>
      <vt:lpstr>Types of externalities</vt:lpstr>
      <vt:lpstr>Presentazione standard di PowerPoint</vt:lpstr>
      <vt:lpstr>Presentazione standard di PowerPoint</vt:lpstr>
      <vt:lpstr>Externalities and Efficiency</vt:lpstr>
      <vt:lpstr>Room-mates</vt:lpstr>
      <vt:lpstr>Edgeworth box</vt:lpstr>
      <vt:lpstr>Rights          Endowments</vt:lpstr>
      <vt:lpstr>Paying to smoke</vt:lpstr>
      <vt:lpstr>Alternative Rights          Alternative Endowments</vt:lpstr>
      <vt:lpstr>Paying for clean air</vt:lpstr>
      <vt:lpstr>Externalities and Property Rights</vt:lpstr>
      <vt:lpstr>Coase’s Theorem(s)</vt:lpstr>
      <vt:lpstr>Strong version generally not verified: A and B care about who gets the property rights and the level of smoke generated changes (from a theoretical point need of quasi-linear preferences)</vt:lpstr>
      <vt:lpstr>Key message of Coase theorem is that Pareto improvements are possible to the extent that there are ways that allow the economic system to internalize the externality through market mechanisms </vt:lpstr>
      <vt:lpstr>The «market signal» for Merging</vt:lpstr>
      <vt:lpstr>Presentazione standard di PowerPoint</vt:lpstr>
      <vt:lpstr>Presentazione standard di PowerPoint</vt:lpstr>
      <vt:lpstr>What to do if Coase theorem/profit signals mechanism breaks down?</vt:lpstr>
      <vt:lpstr>Presentazione standard di PowerPoint</vt:lpstr>
      <vt:lpstr>References</vt:lpstr>
    </vt:vector>
  </TitlesOfParts>
  <Company>Georgetown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Externalities</dc:title>
  <dc:creator>wgj</dc:creator>
  <cp:lastModifiedBy>Luca Grilli</cp:lastModifiedBy>
  <cp:revision>130</cp:revision>
  <dcterms:created xsi:type="dcterms:W3CDTF">2003-03-18T15:41:06Z</dcterms:created>
  <dcterms:modified xsi:type="dcterms:W3CDTF">2024-03-19T14:56:41Z</dcterms:modified>
</cp:coreProperties>
</file>