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98" r:id="rId2"/>
    <p:sldId id="287" r:id="rId3"/>
    <p:sldId id="302" r:id="rId4"/>
    <p:sldId id="288" r:id="rId5"/>
    <p:sldId id="289" r:id="rId6"/>
    <p:sldId id="290" r:id="rId7"/>
    <p:sldId id="291" r:id="rId8"/>
    <p:sldId id="292" r:id="rId9"/>
    <p:sldId id="293" r:id="rId10"/>
    <p:sldId id="294" r:id="rId11"/>
    <p:sldId id="295" r:id="rId12"/>
    <p:sldId id="305" r:id="rId13"/>
    <p:sldId id="306" r:id="rId14"/>
    <p:sldId id="314" r:id="rId15"/>
    <p:sldId id="326" r:id="rId16"/>
    <p:sldId id="296" r:id="rId17"/>
    <p:sldId id="315" r:id="rId18"/>
    <p:sldId id="316" r:id="rId19"/>
    <p:sldId id="317" r:id="rId20"/>
    <p:sldId id="318" r:id="rId21"/>
    <p:sldId id="319" r:id="rId22"/>
    <p:sldId id="324" r:id="rId23"/>
    <p:sldId id="321" r:id="rId24"/>
    <p:sldId id="322" r:id="rId25"/>
    <p:sldId id="323" r:id="rId26"/>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990000"/>
    <a:srgbClr val="CC6600"/>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8" d="100"/>
          <a:sy n="88" d="100"/>
        </p:scale>
        <p:origin x="120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1"/>
            <a:ext cx="2945955" cy="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a:p>
        </p:txBody>
      </p:sp>
      <p:sp>
        <p:nvSpPr>
          <p:cNvPr id="35843" name="Rectangle 3"/>
          <p:cNvSpPr>
            <a:spLocks noGrp="1" noChangeArrowheads="1"/>
          </p:cNvSpPr>
          <p:nvPr>
            <p:ph type="dt" sz="quarter" idx="1"/>
          </p:nvPr>
        </p:nvSpPr>
        <p:spPr bwMode="auto">
          <a:xfrm>
            <a:off x="3850245" y="1"/>
            <a:ext cx="2945955" cy="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a:p>
        </p:txBody>
      </p:sp>
      <p:sp>
        <p:nvSpPr>
          <p:cNvPr id="35844" name="Rectangle 4"/>
          <p:cNvSpPr>
            <a:spLocks noGrp="1" noChangeArrowheads="1"/>
          </p:cNvSpPr>
          <p:nvPr>
            <p:ph type="ftr" sz="quarter" idx="2"/>
          </p:nvPr>
        </p:nvSpPr>
        <p:spPr bwMode="auto">
          <a:xfrm>
            <a:off x="0" y="9429323"/>
            <a:ext cx="2945955" cy="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a:p>
        </p:txBody>
      </p:sp>
      <p:sp>
        <p:nvSpPr>
          <p:cNvPr id="35845" name="Rectangle 5"/>
          <p:cNvSpPr>
            <a:spLocks noGrp="1" noChangeArrowheads="1"/>
          </p:cNvSpPr>
          <p:nvPr>
            <p:ph type="sldNum" sz="quarter" idx="3"/>
          </p:nvPr>
        </p:nvSpPr>
        <p:spPr bwMode="auto">
          <a:xfrm>
            <a:off x="3850245" y="9429323"/>
            <a:ext cx="2945955" cy="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EB33871E-0030-4BE0-9563-474A99BE8CA4}" type="slidenum">
              <a:rPr lang="en-US" altLang="en-US"/>
              <a:pPr/>
              <a:t>‹N›</a:t>
            </a:fld>
            <a:endParaRPr lang="en-US" altLang="en-US"/>
          </a:p>
        </p:txBody>
      </p:sp>
    </p:spTree>
    <p:extLst>
      <p:ext uri="{BB962C8B-B14F-4D97-AF65-F5344CB8AC3E}">
        <p14:creationId xmlns:p14="http://schemas.microsoft.com/office/powerpoint/2010/main" val="717106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1"/>
            <a:ext cx="2945955" cy="495675"/>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50245" y="1"/>
            <a:ext cx="2945955" cy="495675"/>
          </a:xfrm>
          <a:prstGeom prst="rect">
            <a:avLst/>
          </a:prstGeom>
        </p:spPr>
        <p:txBody>
          <a:bodyPr vert="horz" lIns="91440" tIns="45720" rIns="91440" bIns="45720" rtlCol="0"/>
          <a:lstStyle>
            <a:lvl1pPr algn="r">
              <a:defRPr sz="1200"/>
            </a:lvl1pPr>
          </a:lstStyle>
          <a:p>
            <a:fld id="{DAEC6822-E08C-498F-AC12-DA93C71F4A09}" type="datetimeFigureOut">
              <a:rPr lang="en-US" smtClean="0"/>
              <a:pPr/>
              <a:t>3/21/2024</a:t>
            </a:fld>
            <a:endParaRPr lang="en-US"/>
          </a:p>
        </p:txBody>
      </p:sp>
      <p:sp>
        <p:nvSpPr>
          <p:cNvPr id="4" name="Segnaposto immagine diapositiva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0063" y="4715482"/>
            <a:ext cx="5437550" cy="4466002"/>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9429323"/>
            <a:ext cx="2945955" cy="495675"/>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50245" y="9429323"/>
            <a:ext cx="2945955" cy="495675"/>
          </a:xfrm>
          <a:prstGeom prst="rect">
            <a:avLst/>
          </a:prstGeom>
        </p:spPr>
        <p:txBody>
          <a:bodyPr vert="horz" lIns="91440" tIns="45720" rIns="91440" bIns="45720" rtlCol="0" anchor="b"/>
          <a:lstStyle>
            <a:lvl1pPr algn="r">
              <a:defRPr sz="1200"/>
            </a:lvl1pPr>
          </a:lstStyle>
          <a:p>
            <a:fld id="{B50A115D-29A6-487D-B0E2-B915DE64C9DB}"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4294967295"/>
          </p:nvPr>
        </p:nvSpPr>
        <p:spPr bwMode="auto">
          <a:xfrm>
            <a:off x="3987340" y="10553948"/>
            <a:ext cx="3049513" cy="556650"/>
          </a:xfrm>
          <a:prstGeom prst="rect">
            <a:avLst/>
          </a:prstGeom>
          <a:noFill/>
          <a:ln>
            <a:miter lim="800000"/>
            <a:headEnd/>
            <a:tailEnd/>
          </a:ln>
        </p:spPr>
        <p:txBody>
          <a:bodyPr/>
          <a:lstStyle/>
          <a:p>
            <a:pPr defTabSz="1000175"/>
            <a:fld id="{550E51E4-0AB6-4F39-982A-136F778A275C}" type="slidenum">
              <a:rPr lang="it-IT" altLang="it-IT" sz="1300">
                <a:latin typeface="Times" pitchFamily="18" charset="0"/>
              </a:rPr>
              <a:pPr defTabSz="1000175"/>
              <a:t>1</a:t>
            </a:fld>
            <a:endParaRPr lang="it-IT" altLang="it-IT" sz="1300" dirty="0">
              <a:latin typeface="Times" pitchFamily="18" charset="0"/>
            </a:endParaRPr>
          </a:p>
        </p:txBody>
      </p:sp>
      <p:sp>
        <p:nvSpPr>
          <p:cNvPr id="28675" name="Rectangle 1026"/>
          <p:cNvSpPr>
            <a:spLocks noGrp="1" noRot="1" noChangeAspect="1" noChangeArrowheads="1" noTextEdit="1"/>
          </p:cNvSpPr>
          <p:nvPr>
            <p:ph type="sldImg"/>
          </p:nvPr>
        </p:nvSpPr>
        <p:spPr bwMode="auto">
          <a:xfrm>
            <a:off x="488950" y="900113"/>
            <a:ext cx="5999163" cy="4500562"/>
          </a:xfrm>
          <a:prstGeom prst="rect">
            <a:avLst/>
          </a:prstGeom>
          <a:noFill/>
          <a:ln>
            <a:miter lim="800000"/>
            <a:headEnd/>
            <a:tailEnd/>
          </a:ln>
        </p:spPr>
      </p:sp>
      <p:sp>
        <p:nvSpPr>
          <p:cNvPr id="28676" name="Rectangle 1027"/>
          <p:cNvSpPr>
            <a:spLocks noGrp="1" noChangeArrowheads="1"/>
          </p:cNvSpPr>
          <p:nvPr>
            <p:ph type="body" idx="1"/>
          </p:nvPr>
        </p:nvSpPr>
        <p:spPr bwMode="auto">
          <a:xfrm>
            <a:off x="929961" y="5695754"/>
            <a:ext cx="5113991" cy="5401056"/>
          </a:xfrm>
          <a:prstGeom prst="rect">
            <a:avLst/>
          </a:prstGeom>
          <a:noFill/>
          <a:ln>
            <a:miter lim="800000"/>
            <a:headEnd/>
            <a:tailEnd/>
          </a:ln>
        </p:spPr>
        <p:txBody>
          <a:bodyPr/>
          <a:lstStyle/>
          <a:p>
            <a:endParaRPr lang="it-IT" altLang="it-IT"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egnaposto immagine diapositiva 1"/>
          <p:cNvSpPr>
            <a:spLocks noGrp="1" noRot="1" noChangeAspect="1" noTextEdit="1"/>
          </p:cNvSpPr>
          <p:nvPr>
            <p:ph type="sldImg"/>
          </p:nvPr>
        </p:nvSpPr>
        <p:spPr>
          <a:ln/>
        </p:spPr>
      </p:sp>
      <p:sp>
        <p:nvSpPr>
          <p:cNvPr id="54275" name="Segnaposto note 2"/>
          <p:cNvSpPr>
            <a:spLocks noGrp="1"/>
          </p:cNvSpPr>
          <p:nvPr>
            <p:ph type="body" idx="1"/>
          </p:nvPr>
        </p:nvSpPr>
        <p:spPr>
          <a:noFill/>
          <a:ln/>
        </p:spPr>
        <p:txBody>
          <a:bodyPr/>
          <a:lstStyle/>
          <a:p>
            <a:pPr eaLnBrk="1" hangingPunct="1"/>
            <a:endParaRPr lang="it-IT" dirty="0" smtClean="0"/>
          </a:p>
        </p:txBody>
      </p:sp>
      <p:sp>
        <p:nvSpPr>
          <p:cNvPr id="54276" name="Segnaposto numero diapositiva 3"/>
          <p:cNvSpPr>
            <a:spLocks noGrp="1"/>
          </p:cNvSpPr>
          <p:nvPr>
            <p:ph type="sldNum" sz="quarter" idx="5"/>
          </p:nvPr>
        </p:nvSpPr>
        <p:spPr>
          <a:noFill/>
        </p:spPr>
        <p:txBody>
          <a:bodyPr/>
          <a:lstStyle/>
          <a:p>
            <a:fld id="{9300EB22-8828-4913-B626-0D1B150E63B3}" type="slidenum">
              <a:rPr lang="it-IT" smtClean="0"/>
              <a:pPr/>
              <a:t>3</a:t>
            </a:fld>
            <a:endParaRPr lang="it-IT" smtClean="0"/>
          </a:p>
        </p:txBody>
      </p:sp>
    </p:spTree>
    <p:extLst>
      <p:ext uri="{BB962C8B-B14F-4D97-AF65-F5344CB8AC3E}">
        <p14:creationId xmlns:p14="http://schemas.microsoft.com/office/powerpoint/2010/main" val="196357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4294967295"/>
          </p:nvPr>
        </p:nvSpPr>
        <p:spPr bwMode="auto">
          <a:xfrm>
            <a:off x="3987340" y="10553948"/>
            <a:ext cx="3049513" cy="556650"/>
          </a:xfrm>
          <a:prstGeom prst="rect">
            <a:avLst/>
          </a:prstGeom>
          <a:noFill/>
          <a:ln>
            <a:miter lim="800000"/>
            <a:headEnd/>
            <a:tailEnd/>
          </a:ln>
        </p:spPr>
        <p:txBody>
          <a:bodyPr/>
          <a:lstStyle/>
          <a:p>
            <a:pPr defTabSz="1000175"/>
            <a:fld id="{550E51E4-0AB6-4F39-982A-136F778A275C}" type="slidenum">
              <a:rPr lang="it-IT" altLang="it-IT" sz="1300">
                <a:latin typeface="Times" pitchFamily="18" charset="0"/>
              </a:rPr>
              <a:pPr defTabSz="1000175"/>
              <a:t>17</a:t>
            </a:fld>
            <a:endParaRPr lang="it-IT" altLang="it-IT" sz="1300" dirty="0">
              <a:latin typeface="Times" pitchFamily="18" charset="0"/>
            </a:endParaRPr>
          </a:p>
        </p:txBody>
      </p:sp>
      <p:sp>
        <p:nvSpPr>
          <p:cNvPr id="28675" name="Rectangle 1026"/>
          <p:cNvSpPr>
            <a:spLocks noGrp="1" noRot="1" noChangeAspect="1" noChangeArrowheads="1" noTextEdit="1"/>
          </p:cNvSpPr>
          <p:nvPr>
            <p:ph type="sldImg"/>
          </p:nvPr>
        </p:nvSpPr>
        <p:spPr bwMode="auto">
          <a:xfrm>
            <a:off x="488950" y="900113"/>
            <a:ext cx="5999163" cy="4500562"/>
          </a:xfrm>
          <a:prstGeom prst="rect">
            <a:avLst/>
          </a:prstGeom>
          <a:noFill/>
          <a:ln>
            <a:miter lim="800000"/>
            <a:headEnd/>
            <a:tailEnd/>
          </a:ln>
        </p:spPr>
      </p:sp>
      <p:sp>
        <p:nvSpPr>
          <p:cNvPr id="28676" name="Rectangle 1027"/>
          <p:cNvSpPr>
            <a:spLocks noGrp="1" noChangeArrowheads="1"/>
          </p:cNvSpPr>
          <p:nvPr>
            <p:ph type="body" idx="1"/>
          </p:nvPr>
        </p:nvSpPr>
        <p:spPr bwMode="auto">
          <a:xfrm>
            <a:off x="929961" y="5695754"/>
            <a:ext cx="5113991" cy="5401056"/>
          </a:xfrm>
          <a:prstGeom prst="rect">
            <a:avLst/>
          </a:prstGeom>
          <a:noFill/>
          <a:ln>
            <a:miter lim="800000"/>
            <a:headEnd/>
            <a:tailEnd/>
          </a:ln>
        </p:spPr>
        <p:txBody>
          <a:bodyPr/>
          <a:lstStyle/>
          <a:p>
            <a:endParaRPr lang="it-IT" altLang="it-IT" dirty="0" smtClean="0">
              <a:latin typeface="Times New Roman" pitchFamily="18" charset="0"/>
            </a:endParaRPr>
          </a:p>
        </p:txBody>
      </p:sp>
    </p:spTree>
    <p:extLst>
      <p:ext uri="{BB962C8B-B14F-4D97-AF65-F5344CB8AC3E}">
        <p14:creationId xmlns:p14="http://schemas.microsoft.com/office/powerpoint/2010/main" val="410588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fld id="{82C5D320-FFDD-49B4-BC02-E973E06D390D}" type="slidenum">
              <a:rPr lang="en-US" smtClean="0"/>
              <a:pPr/>
              <a:t>22</a:t>
            </a:fld>
            <a:endParaRPr lang="en-US"/>
          </a:p>
        </p:txBody>
      </p:sp>
    </p:spTree>
    <p:extLst>
      <p:ext uri="{BB962C8B-B14F-4D97-AF65-F5344CB8AC3E}">
        <p14:creationId xmlns:p14="http://schemas.microsoft.com/office/powerpoint/2010/main" val="362661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47B3046-C9B5-4C94-A772-384DBFB77B96}" type="slidenum">
              <a:rPr lang="en-US" altLang="en-US"/>
              <a:pPr/>
              <a:t>‹N›</a:t>
            </a:fld>
            <a:endParaRPr lang="en-US" altLang="en-US"/>
          </a:p>
        </p:txBody>
      </p:sp>
    </p:spTree>
    <p:extLst>
      <p:ext uri="{BB962C8B-B14F-4D97-AF65-F5344CB8AC3E}">
        <p14:creationId xmlns:p14="http://schemas.microsoft.com/office/powerpoint/2010/main" val="106804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4E7464E-5D82-49E0-9493-12F0BF61135F}" type="slidenum">
              <a:rPr lang="en-US" altLang="en-US"/>
              <a:pPr/>
              <a:t>‹N›</a:t>
            </a:fld>
            <a:endParaRPr lang="en-US" altLang="en-US"/>
          </a:p>
        </p:txBody>
      </p:sp>
    </p:spTree>
    <p:extLst>
      <p:ext uri="{BB962C8B-B14F-4D97-AF65-F5344CB8AC3E}">
        <p14:creationId xmlns:p14="http://schemas.microsoft.com/office/powerpoint/2010/main" val="341444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E5073BE-5AC8-460E-81ED-F0B606B24085}" type="slidenum">
              <a:rPr lang="en-US" altLang="en-US"/>
              <a:pPr/>
              <a:t>‹N›</a:t>
            </a:fld>
            <a:endParaRPr lang="en-US" altLang="en-US"/>
          </a:p>
        </p:txBody>
      </p:sp>
    </p:spTree>
    <p:extLst>
      <p:ext uri="{BB962C8B-B14F-4D97-AF65-F5344CB8AC3E}">
        <p14:creationId xmlns:p14="http://schemas.microsoft.com/office/powerpoint/2010/main" val="1588881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4E38E2E9-9C9F-4364-9F6B-30D939995BAE}" type="slidenum">
              <a:rPr lang="en-US" altLang="en-US"/>
              <a:pPr/>
              <a:t>‹N›</a:t>
            </a:fld>
            <a:endParaRPr lang="en-US" altLang="en-US"/>
          </a:p>
        </p:txBody>
      </p:sp>
    </p:spTree>
    <p:extLst>
      <p:ext uri="{BB962C8B-B14F-4D97-AF65-F5344CB8AC3E}">
        <p14:creationId xmlns:p14="http://schemas.microsoft.com/office/powerpoint/2010/main" val="2592963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4EE6B455-F0E9-49BA-BC61-CABFDA67E693}" type="slidenum">
              <a:rPr lang="en-US" altLang="en-US"/>
              <a:pPr/>
              <a:t>‹N›</a:t>
            </a:fld>
            <a:endParaRPr lang="en-US" altLang="en-US"/>
          </a:p>
        </p:txBody>
      </p:sp>
    </p:spTree>
    <p:extLst>
      <p:ext uri="{BB962C8B-B14F-4D97-AF65-F5344CB8AC3E}">
        <p14:creationId xmlns:p14="http://schemas.microsoft.com/office/powerpoint/2010/main" val="2019949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3D1AF10-98E8-4327-A283-FA092CC0BAE9}" type="slidenum">
              <a:rPr lang="en-US" altLang="en-US"/>
              <a:pPr/>
              <a:t>‹N›</a:t>
            </a:fld>
            <a:endParaRPr lang="en-US" altLang="en-US"/>
          </a:p>
        </p:txBody>
      </p:sp>
    </p:spTree>
    <p:extLst>
      <p:ext uri="{BB962C8B-B14F-4D97-AF65-F5344CB8AC3E}">
        <p14:creationId xmlns:p14="http://schemas.microsoft.com/office/powerpoint/2010/main" val="226365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94B200B-BCCD-4417-8579-B20D94D9C716}" type="slidenum">
              <a:rPr lang="en-US" altLang="en-US"/>
              <a:pPr/>
              <a:t>‹N›</a:t>
            </a:fld>
            <a:endParaRPr lang="en-US" altLang="en-US"/>
          </a:p>
        </p:txBody>
      </p:sp>
    </p:spTree>
    <p:extLst>
      <p:ext uri="{BB962C8B-B14F-4D97-AF65-F5344CB8AC3E}">
        <p14:creationId xmlns:p14="http://schemas.microsoft.com/office/powerpoint/2010/main" val="178861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0C27996-0B91-4C5B-8256-50BCE0848B7A}" type="slidenum">
              <a:rPr lang="en-US" altLang="en-US"/>
              <a:pPr/>
              <a:t>‹N›</a:t>
            </a:fld>
            <a:endParaRPr lang="en-US" altLang="en-US"/>
          </a:p>
        </p:txBody>
      </p:sp>
    </p:spTree>
    <p:extLst>
      <p:ext uri="{BB962C8B-B14F-4D97-AF65-F5344CB8AC3E}">
        <p14:creationId xmlns:p14="http://schemas.microsoft.com/office/powerpoint/2010/main" val="67565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ED4958C-93A9-4F88-AF34-6217F793559B}" type="slidenum">
              <a:rPr lang="en-US" altLang="en-US"/>
              <a:pPr/>
              <a:t>‹N›</a:t>
            </a:fld>
            <a:endParaRPr lang="en-US" altLang="en-US"/>
          </a:p>
        </p:txBody>
      </p:sp>
    </p:spTree>
    <p:extLst>
      <p:ext uri="{BB962C8B-B14F-4D97-AF65-F5344CB8AC3E}">
        <p14:creationId xmlns:p14="http://schemas.microsoft.com/office/powerpoint/2010/main" val="235580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73CFF8D4-7EBA-4ABD-9B7E-71A55B243DF8}" type="slidenum">
              <a:rPr lang="en-US" altLang="en-US"/>
              <a:pPr/>
              <a:t>‹N›</a:t>
            </a:fld>
            <a:endParaRPr lang="en-US" altLang="en-US"/>
          </a:p>
        </p:txBody>
      </p:sp>
    </p:spTree>
    <p:extLst>
      <p:ext uri="{BB962C8B-B14F-4D97-AF65-F5344CB8AC3E}">
        <p14:creationId xmlns:p14="http://schemas.microsoft.com/office/powerpoint/2010/main" val="410657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5CA7939-4731-4EB7-AF4F-26587AA9BFEC}" type="slidenum">
              <a:rPr lang="en-US" altLang="en-US"/>
              <a:pPr/>
              <a:t>‹N›</a:t>
            </a:fld>
            <a:endParaRPr lang="en-US" altLang="en-US"/>
          </a:p>
        </p:txBody>
      </p:sp>
    </p:spTree>
    <p:extLst>
      <p:ext uri="{BB962C8B-B14F-4D97-AF65-F5344CB8AC3E}">
        <p14:creationId xmlns:p14="http://schemas.microsoft.com/office/powerpoint/2010/main" val="419470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1911D6-38A8-41F6-A315-34D72655949E}" type="slidenum">
              <a:rPr lang="en-US" altLang="en-US"/>
              <a:pPr/>
              <a:t>‹N›</a:t>
            </a:fld>
            <a:endParaRPr lang="en-US" altLang="en-US"/>
          </a:p>
        </p:txBody>
      </p:sp>
    </p:spTree>
    <p:extLst>
      <p:ext uri="{BB962C8B-B14F-4D97-AF65-F5344CB8AC3E}">
        <p14:creationId xmlns:p14="http://schemas.microsoft.com/office/powerpoint/2010/main" val="21529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8C07EBF-D5C6-497A-B71A-6E0063C22102}" type="slidenum">
              <a:rPr lang="en-US" altLang="en-US"/>
              <a:pPr/>
              <a:t>‹N›</a:t>
            </a:fld>
            <a:endParaRPr lang="en-US" altLang="en-US"/>
          </a:p>
        </p:txBody>
      </p:sp>
    </p:spTree>
    <p:extLst>
      <p:ext uri="{BB962C8B-B14F-4D97-AF65-F5344CB8AC3E}">
        <p14:creationId xmlns:p14="http://schemas.microsoft.com/office/powerpoint/2010/main" val="307974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66A504-B212-4E56-B1C0-517EE8253F83}" type="slidenum">
              <a:rPr lang="en-US" altLang="en-US"/>
              <a:pPr/>
              <a:t>‹N›</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forbes.com/sites/timworstall/2013/05/05/why-government-should-spend-more-on-public-goods/?sh=32a195b386fb" TargetMode="External"/><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539875" y="4448989"/>
            <a:ext cx="7053263" cy="553998"/>
          </a:xfrm>
          <a:prstGeom prst="rect">
            <a:avLst/>
          </a:prstGeom>
          <a:noFill/>
          <a:ln w="9525">
            <a:noFill/>
            <a:miter lim="800000"/>
            <a:headEnd/>
            <a:tailEnd/>
          </a:ln>
        </p:spPr>
        <p:txBody>
          <a:bodyPr lIns="0" tIns="0" rIns="0" bIns="0" anchor="ctr">
            <a:spAutoFit/>
          </a:bodyPr>
          <a:lstStyle/>
          <a:p>
            <a:pPr eaLnBrk="1" hangingPunct="1"/>
            <a:r>
              <a:rPr lang="en-US" sz="3600" b="0" dirty="0" smtClean="0">
                <a:solidFill>
                  <a:srgbClr val="003F6E"/>
                </a:solidFill>
                <a:latin typeface="+mj-lt"/>
                <a:ea typeface="+mj-ea"/>
                <a:cs typeface="+mj-cs"/>
              </a:rPr>
              <a:t>Public goods</a:t>
            </a:r>
            <a:endParaRPr lang="en-GB" sz="3600" b="0" dirty="0" smtClean="0">
              <a:solidFill>
                <a:srgbClr val="003F6E"/>
              </a:solidFill>
              <a:latin typeface="+mj-lt"/>
              <a:ea typeface="+mj-ea"/>
              <a:cs typeface="+mj-cs"/>
            </a:endParaRPr>
          </a:p>
        </p:txBody>
      </p:sp>
      <p:sp>
        <p:nvSpPr>
          <p:cNvPr id="4"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latin typeface="+mn-lt"/>
              </a:rPr>
              <a:t>Business and Industrial Economics </a:t>
            </a:r>
          </a:p>
          <a:p>
            <a:pPr algn="r"/>
            <a:endParaRPr lang="en-GB" sz="2000" b="0" dirty="0" smtClean="0">
              <a:latin typeface="+mn-lt"/>
            </a:endParaRPr>
          </a:p>
          <a:p>
            <a:pPr algn="r"/>
            <a:r>
              <a:rPr lang="en-GB" sz="2000" b="0" dirty="0" err="1" smtClean="0">
                <a:latin typeface="+mn-lt"/>
              </a:rPr>
              <a:t>Prof.</a:t>
            </a:r>
            <a:r>
              <a:rPr lang="en-GB" sz="2000" b="0" dirty="0" smtClean="0">
                <a:latin typeface="+mn-lt"/>
              </a:rPr>
              <a:t> Luca Grilli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60570"/>
            <a:ext cx="8229600" cy="1143000"/>
          </a:xfrm>
        </p:spPr>
        <p:txBody>
          <a:bodyPr/>
          <a:lstStyle/>
          <a:p>
            <a:r>
              <a:rPr lang="en-US" sz="3600" dirty="0" smtClean="0"/>
              <a:t>What is the problem with the provision? The free-riding problem</a:t>
            </a:r>
            <a:endParaRPr lang="en-US" sz="3600" dirty="0"/>
          </a:p>
        </p:txBody>
      </p:sp>
      <p:sp>
        <p:nvSpPr>
          <p:cNvPr id="10" name="CasellaDiTesto 9"/>
          <p:cNvSpPr txBox="1"/>
          <p:nvPr/>
        </p:nvSpPr>
        <p:spPr>
          <a:xfrm>
            <a:off x="0" y="1617784"/>
            <a:ext cx="8848578" cy="5663089"/>
          </a:xfrm>
          <a:prstGeom prst="rect">
            <a:avLst/>
          </a:prstGeom>
          <a:noFill/>
        </p:spPr>
        <p:txBody>
          <a:bodyPr wrap="square" rtlCol="0">
            <a:spAutoFit/>
          </a:bodyPr>
          <a:lstStyle/>
          <a:p>
            <a:r>
              <a:rPr lang="en-US" sz="2400" b="0" dirty="0" smtClean="0"/>
              <a:t>Suppose reservation prices exceed personal payments and the sum of personal payments is enough to cover the cost of the good. Thus allocation 2) is Pareto efficient. </a:t>
            </a:r>
            <a:r>
              <a:rPr lang="en-US" sz="2400" dirty="0" smtClean="0"/>
              <a:t>Are we sure that this equilibrium will emerge? </a:t>
            </a:r>
            <a:r>
              <a:rPr lang="en-US" sz="2200" b="0" dirty="0" smtClean="0"/>
              <a:t>Of course not……..</a:t>
            </a:r>
          </a:p>
          <a:p>
            <a:endParaRPr lang="en-US" sz="2200" b="0" dirty="0" smtClean="0"/>
          </a:p>
          <a:p>
            <a:r>
              <a:rPr lang="en-US" sz="2200" b="0" dirty="0" smtClean="0"/>
              <a:t>Suppose each person has a wealth of 500 €.</a:t>
            </a:r>
          </a:p>
          <a:p>
            <a:r>
              <a:rPr lang="en-US" sz="2200" b="0" dirty="0" smtClean="0"/>
              <a:t>Suppose each person values the TV at 100 €.</a:t>
            </a:r>
          </a:p>
          <a:p>
            <a:r>
              <a:rPr lang="en-US" sz="2200" b="0" dirty="0" smtClean="0"/>
              <a:t>Suppose that the cost of the TV is 150 €.   </a:t>
            </a:r>
          </a:p>
          <a:p>
            <a:endParaRPr lang="en-US" sz="2200" b="0" dirty="0" smtClean="0"/>
          </a:p>
          <a:p>
            <a:r>
              <a:rPr lang="en-US" sz="2200" b="0" dirty="0" smtClean="0"/>
              <a:t>Suppose that there is no way for one of the roommates to exclude the other one from watching (as before).</a:t>
            </a:r>
          </a:p>
          <a:p>
            <a:endParaRPr lang="en-US" sz="2200" b="0" dirty="0" smtClean="0"/>
          </a:p>
          <a:p>
            <a:pPr algn="just"/>
            <a:r>
              <a:rPr lang="en-US" sz="2200" b="1" dirty="0" smtClean="0"/>
              <a:t>But now suppose that each roommate has to decide independently from the other whether or not to buy the TV </a:t>
            </a:r>
          </a:p>
          <a:p>
            <a:pPr algn="just"/>
            <a:r>
              <a:rPr lang="en-US" sz="2200" b="1" dirty="0" smtClean="0"/>
              <a:t>(and having 2 TV sets is totally useless).</a:t>
            </a:r>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5222392"/>
            <a:ext cx="9033164" cy="1384995"/>
          </a:xfrm>
          <a:prstGeom prst="rect">
            <a:avLst/>
          </a:prstGeom>
          <a:solidFill>
            <a:srgbClr val="FFFF00"/>
          </a:solidFill>
          <a:ln>
            <a:solidFill>
              <a:srgbClr val="FFFF00"/>
            </a:solidFill>
          </a:ln>
        </p:spPr>
        <p:txBody>
          <a:bodyPr wrap="square" rtlCol="0">
            <a:spAutoFit/>
          </a:bodyPr>
          <a:lstStyle/>
          <a:p>
            <a:r>
              <a:rPr lang="en-US" sz="2000" dirty="0" smtClean="0"/>
              <a:t>Who can solve the problem? Government can remedy:</a:t>
            </a:r>
          </a:p>
          <a:p>
            <a:pPr lvl="1"/>
            <a:endParaRPr lang="en-US" sz="1600" b="0" dirty="0" smtClean="0"/>
          </a:p>
          <a:p>
            <a:pPr lvl="1"/>
            <a:r>
              <a:rPr lang="en-US" sz="1600" b="1" dirty="0" smtClean="0"/>
              <a:t>Providing the public good and paying it with tax revenues </a:t>
            </a:r>
          </a:p>
          <a:p>
            <a:pPr lvl="1"/>
            <a:r>
              <a:rPr lang="en-US" sz="1600" dirty="0" smtClean="0"/>
              <a:t>But</a:t>
            </a:r>
            <a:r>
              <a:rPr lang="en-US" sz="1600" b="0" dirty="0" smtClean="0"/>
              <a:t> still problems with </a:t>
            </a:r>
            <a:r>
              <a:rPr lang="en-US" sz="1600" b="1" dirty="0" smtClean="0"/>
              <a:t>free riders </a:t>
            </a:r>
            <a:r>
              <a:rPr lang="en-US" sz="1600" dirty="0"/>
              <a:t>in paying </a:t>
            </a:r>
            <a:r>
              <a:rPr lang="en-US" sz="1600" dirty="0" smtClean="0"/>
              <a:t>taxes</a:t>
            </a:r>
            <a:endParaRPr lang="en-US" sz="1600" dirty="0"/>
          </a:p>
          <a:p>
            <a:pPr lvl="1"/>
            <a:endParaRPr lang="en-US" sz="1600" b="0" dirty="0" smtClean="0"/>
          </a:p>
        </p:txBody>
      </p:sp>
      <p:pic>
        <p:nvPicPr>
          <p:cNvPr id="239618" name="Picture 2"/>
          <p:cNvPicPr>
            <a:picLocks noChangeAspect="1" noChangeArrowheads="1"/>
          </p:cNvPicPr>
          <p:nvPr/>
        </p:nvPicPr>
        <p:blipFill>
          <a:blip r:embed="rId2" cstate="print"/>
          <a:srcRect/>
          <a:stretch>
            <a:fillRect/>
          </a:stretch>
        </p:blipFill>
        <p:spPr bwMode="auto">
          <a:xfrm>
            <a:off x="327780" y="355262"/>
            <a:ext cx="4188801" cy="2042494"/>
          </a:xfrm>
          <a:prstGeom prst="rect">
            <a:avLst/>
          </a:prstGeom>
          <a:noFill/>
          <a:ln w="9525">
            <a:noFill/>
            <a:miter lim="800000"/>
            <a:headEnd/>
            <a:tailEnd/>
          </a:ln>
        </p:spPr>
      </p:pic>
      <p:cxnSp>
        <p:nvCxnSpPr>
          <p:cNvPr id="8" name="Connettore 2 7"/>
          <p:cNvCxnSpPr/>
          <p:nvPr/>
        </p:nvCxnSpPr>
        <p:spPr bwMode="auto">
          <a:xfrm>
            <a:off x="4042467" y="1894667"/>
            <a:ext cx="548136" cy="4019"/>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9" name="CasellaDiTesto 8"/>
          <p:cNvSpPr txBox="1"/>
          <p:nvPr/>
        </p:nvSpPr>
        <p:spPr>
          <a:xfrm>
            <a:off x="4672100" y="1694612"/>
            <a:ext cx="4223657" cy="400110"/>
          </a:xfrm>
          <a:prstGeom prst="rect">
            <a:avLst/>
          </a:prstGeom>
          <a:noFill/>
        </p:spPr>
        <p:txBody>
          <a:bodyPr wrap="square" rtlCol="0">
            <a:spAutoFit/>
          </a:bodyPr>
          <a:lstStyle/>
          <a:p>
            <a:r>
              <a:rPr lang="en-US" sz="2000" dirty="0" smtClean="0"/>
              <a:t>1 Nash eq. (Don’t buy; Don’t buy)</a:t>
            </a:r>
            <a:endParaRPr lang="en-US" sz="2000" dirty="0"/>
          </a:p>
        </p:txBody>
      </p:sp>
      <p:sp>
        <p:nvSpPr>
          <p:cNvPr id="7" name="CasellaDiTesto 6"/>
          <p:cNvSpPr txBox="1"/>
          <p:nvPr/>
        </p:nvSpPr>
        <p:spPr>
          <a:xfrm>
            <a:off x="0" y="2499892"/>
            <a:ext cx="9144000" cy="3416320"/>
          </a:xfrm>
          <a:prstGeom prst="rect">
            <a:avLst/>
          </a:prstGeom>
          <a:noFill/>
        </p:spPr>
        <p:txBody>
          <a:bodyPr wrap="square" rtlCol="0">
            <a:spAutoFit/>
          </a:bodyPr>
          <a:lstStyle/>
          <a:p>
            <a:r>
              <a:rPr lang="en-US" dirty="0" smtClean="0"/>
              <a:t>Here the game is trivial but it makes the point: each player has an incentive to free-ride on the expenditure of the other (since by doing this, it enjoys the TV without paying anything). But if both players think in this way the result is that the good will not be provided, even if the scenario where TV is bought and the payment is equally shared is a Pareto improvement. </a:t>
            </a:r>
          </a:p>
          <a:p>
            <a:endParaRPr lang="en-US" dirty="0"/>
          </a:p>
          <a:p>
            <a:r>
              <a:rPr lang="en-US" dirty="0" smtClean="0"/>
              <a:t>In reality we can expect things not to unfold in this way (2 roommates are friends,  contribute equally, and the TV will be bought). But in other circumstances the possibility to free-ride may become more likely and </a:t>
            </a:r>
            <a:r>
              <a:rPr lang="en-US" b="1" dirty="0" smtClean="0"/>
              <a:t>“no provision” a serious possibility.</a:t>
            </a:r>
          </a:p>
          <a:p>
            <a:endParaRPr lang="en-US" dirty="0"/>
          </a:p>
          <a:p>
            <a:endParaRPr lang="en-US" dirty="0" smtClean="0"/>
          </a:p>
          <a:p>
            <a:endParaRPr lang="en-US" dirty="0" smtClean="0"/>
          </a:p>
        </p:txBody>
      </p:sp>
      <p:sp>
        <p:nvSpPr>
          <p:cNvPr id="10" name="Rettangolo 9"/>
          <p:cNvSpPr/>
          <p:nvPr/>
        </p:nvSpPr>
        <p:spPr>
          <a:xfrm>
            <a:off x="172261" y="39172"/>
            <a:ext cx="8688641" cy="400110"/>
          </a:xfrm>
          <a:prstGeom prst="rect">
            <a:avLst/>
          </a:prstGeom>
        </p:spPr>
        <p:txBody>
          <a:bodyPr wrap="square">
            <a:spAutoFit/>
          </a:bodyPr>
          <a:lstStyle/>
          <a:p>
            <a:pPr lvl="1"/>
            <a:r>
              <a:rPr lang="en-US" sz="2000" b="1" dirty="0">
                <a:solidFill>
                  <a:srgbClr val="FF0000"/>
                </a:solidFill>
              </a:rPr>
              <a:t>Free </a:t>
            </a:r>
            <a:r>
              <a:rPr lang="en-US" sz="2000" b="1" dirty="0" smtClean="0">
                <a:solidFill>
                  <a:srgbClr val="FF0000"/>
                </a:solidFill>
              </a:rPr>
              <a:t>rider </a:t>
            </a:r>
            <a:r>
              <a:rPr lang="en-US" sz="1600" b="1" dirty="0" smtClean="0"/>
              <a:t>Person </a:t>
            </a:r>
            <a:r>
              <a:rPr lang="en-US" sz="1600" b="1" dirty="0"/>
              <a:t>who receives the benefit of a good but avoids paying for it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47962" y="258618"/>
            <a:ext cx="8229600" cy="884382"/>
          </a:xfrm>
        </p:spPr>
        <p:txBody>
          <a:bodyPr/>
          <a:lstStyle/>
          <a:p>
            <a:r>
              <a:rPr lang="en-US" sz="2400" b="1" dirty="0" smtClean="0"/>
              <a:t>How much of a public good? How to decide?</a:t>
            </a:r>
            <a:br>
              <a:rPr lang="en-US" sz="2400" b="1" dirty="0" smtClean="0"/>
            </a:br>
            <a:endParaRPr lang="en-US" sz="2400" b="1" dirty="0"/>
          </a:p>
        </p:txBody>
      </p:sp>
      <p:sp>
        <p:nvSpPr>
          <p:cNvPr id="8" name="CasellaDiTesto 7"/>
          <p:cNvSpPr txBox="1"/>
          <p:nvPr/>
        </p:nvSpPr>
        <p:spPr>
          <a:xfrm>
            <a:off x="0" y="889265"/>
            <a:ext cx="9005455" cy="3970318"/>
          </a:xfrm>
          <a:prstGeom prst="rect">
            <a:avLst/>
          </a:prstGeom>
          <a:noFill/>
        </p:spPr>
        <p:txBody>
          <a:bodyPr wrap="square" rtlCol="0">
            <a:spAutoFit/>
          </a:bodyPr>
          <a:lstStyle/>
          <a:p>
            <a:r>
              <a:rPr lang="en-US" b="1" dirty="0" smtClean="0"/>
              <a:t>Complex issue</a:t>
            </a:r>
          </a:p>
          <a:p>
            <a:endParaRPr lang="en-US" dirty="0"/>
          </a:p>
          <a:p>
            <a:r>
              <a:rPr lang="en-US" dirty="0" smtClean="0"/>
              <a:t>By definition the public good has to be provided in the same quantity for all individuals, even though all individuals have different preferences regarding their “perfect” quantity. But </a:t>
            </a:r>
            <a:r>
              <a:rPr lang="en-US" b="1" dirty="0" smtClean="0"/>
              <a:t>“one size should fit all”. </a:t>
            </a:r>
          </a:p>
          <a:p>
            <a:endParaRPr lang="en-US" dirty="0"/>
          </a:p>
          <a:p>
            <a:r>
              <a:rPr lang="en-US" dirty="0" smtClean="0"/>
              <a:t>In principle, one could </a:t>
            </a:r>
            <a:r>
              <a:rPr lang="en-US" dirty="0"/>
              <a:t>collect </a:t>
            </a:r>
            <a:r>
              <a:rPr lang="en-US" dirty="0" smtClean="0"/>
              <a:t>the willingness </a:t>
            </a:r>
            <a:r>
              <a:rPr lang="en-US" dirty="0"/>
              <a:t>to </a:t>
            </a:r>
            <a:r>
              <a:rPr lang="en-US" dirty="0" smtClean="0"/>
              <a:t>pay/contribute of each individual for different quantities (e.g. with exit polls)</a:t>
            </a:r>
            <a:r>
              <a:rPr lang="en-US" dirty="0"/>
              <a:t> </a:t>
            </a:r>
            <a:r>
              <a:rPr lang="en-US" dirty="0" smtClean="0"/>
              <a:t>or present individuals with different options to choose from, for then making them vote on the preferred size.</a:t>
            </a:r>
          </a:p>
          <a:p>
            <a:endParaRPr lang="en-US" dirty="0"/>
          </a:p>
          <a:p>
            <a:r>
              <a:rPr lang="en-US" dirty="0" smtClean="0"/>
              <a:t>But still problems:</a:t>
            </a:r>
          </a:p>
          <a:p>
            <a:endParaRPr lang="en-US" dirty="0" smtClean="0"/>
          </a:p>
          <a:p>
            <a:pPr marL="285750" indent="-285750">
              <a:buFontTx/>
              <a:buChar char="-"/>
            </a:pPr>
            <a:r>
              <a:rPr lang="en-US" dirty="0"/>
              <a:t>H</a:t>
            </a:r>
            <a:r>
              <a:rPr lang="en-US" dirty="0" smtClean="0"/>
              <a:t>ow to collect </a:t>
            </a:r>
            <a:r>
              <a:rPr lang="en-US" u="sng" dirty="0" smtClean="0"/>
              <a:t>trustable and credible</a:t>
            </a:r>
            <a:r>
              <a:rPr lang="en-US" dirty="0" smtClean="0"/>
              <a:t> “willingness to pay” by citizens? </a:t>
            </a:r>
          </a:p>
          <a:p>
            <a:pPr marL="285750" indent="-285750">
              <a:buFontTx/>
              <a:buChar char="-"/>
            </a:pPr>
            <a:r>
              <a:rPr lang="en-US" dirty="0" smtClean="0"/>
              <a:t>Voting is not perfect (e.g. social preferences may not be transitive)</a:t>
            </a:r>
            <a:endParaRPr lang="en-US" dirty="0"/>
          </a:p>
        </p:txBody>
      </p:sp>
      <p:pic>
        <p:nvPicPr>
          <p:cNvPr id="9" name="Immagine 8"/>
          <p:cNvPicPr>
            <a:picLocks noChangeAspect="1"/>
          </p:cNvPicPr>
          <p:nvPr/>
        </p:nvPicPr>
        <p:blipFill>
          <a:blip r:embed="rId2"/>
          <a:stretch>
            <a:fillRect/>
          </a:stretch>
        </p:blipFill>
        <p:spPr>
          <a:xfrm>
            <a:off x="217052" y="5040014"/>
            <a:ext cx="3560619" cy="1361373"/>
          </a:xfrm>
          <a:prstGeom prst="rect">
            <a:avLst/>
          </a:prstGeom>
        </p:spPr>
      </p:pic>
      <p:sp>
        <p:nvSpPr>
          <p:cNvPr id="10" name="CasellaDiTesto 9"/>
          <p:cNvSpPr txBox="1"/>
          <p:nvPr/>
        </p:nvSpPr>
        <p:spPr>
          <a:xfrm>
            <a:off x="4643581" y="4945044"/>
            <a:ext cx="4165600" cy="1754326"/>
          </a:xfrm>
          <a:prstGeom prst="rect">
            <a:avLst/>
          </a:prstGeom>
          <a:solidFill>
            <a:srgbClr val="FFFF00"/>
          </a:solidFill>
          <a:ln>
            <a:solidFill>
              <a:schemeClr val="accent1">
                <a:lumMod val="50000"/>
              </a:schemeClr>
            </a:solidFill>
          </a:ln>
        </p:spPr>
        <p:txBody>
          <a:bodyPr wrap="square" rtlCol="0">
            <a:spAutoFit/>
          </a:bodyPr>
          <a:lstStyle/>
          <a:p>
            <a:r>
              <a:rPr lang="en-US" dirty="0" smtClean="0"/>
              <a:t>At the aggregated social level:</a:t>
            </a:r>
          </a:p>
          <a:p>
            <a:pPr algn="ctr"/>
            <a:r>
              <a:rPr lang="en-US" b="1" dirty="0" smtClean="0"/>
              <a:t>x &gt; y, y &gt; z, z &gt; x</a:t>
            </a:r>
            <a:endParaRPr lang="en-US" dirty="0" smtClean="0"/>
          </a:p>
          <a:p>
            <a:r>
              <a:rPr lang="en-US" dirty="0" smtClean="0"/>
              <a:t>This is a version of the “Condorcet Paradox” from which Arrow started his reasoning that led him to the so-called “Impossibility theorem”</a:t>
            </a:r>
            <a:endParaRPr lang="en-US" dirty="0"/>
          </a:p>
        </p:txBody>
      </p:sp>
      <p:cxnSp>
        <p:nvCxnSpPr>
          <p:cNvPr id="12" name="Connettore 2 11"/>
          <p:cNvCxnSpPr>
            <a:stCxn id="9" idx="3"/>
          </p:cNvCxnSpPr>
          <p:nvPr/>
        </p:nvCxnSpPr>
        <p:spPr>
          <a:xfrm flipV="1">
            <a:off x="3777671" y="5720700"/>
            <a:ext cx="665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138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24690" y="-247073"/>
            <a:ext cx="8705273" cy="1143000"/>
          </a:xfrm>
        </p:spPr>
        <p:txBody>
          <a:bodyPr/>
          <a:lstStyle/>
          <a:p>
            <a:r>
              <a:rPr lang="en-US" sz="2400" b="1" dirty="0" smtClean="0"/>
              <a:t>Brief excursus (from Varian): </a:t>
            </a:r>
            <a:r>
              <a:rPr lang="en-US" sz="2400" dirty="0" smtClean="0"/>
              <a:t>Arrow’s impossibility theorem</a:t>
            </a:r>
            <a:endParaRPr lang="en-US" sz="2400" dirty="0"/>
          </a:p>
        </p:txBody>
      </p:sp>
      <p:pic>
        <p:nvPicPr>
          <p:cNvPr id="3" name="Immagine 2"/>
          <p:cNvPicPr>
            <a:picLocks noChangeAspect="1"/>
          </p:cNvPicPr>
          <p:nvPr/>
        </p:nvPicPr>
        <p:blipFill>
          <a:blip r:embed="rId2"/>
          <a:stretch>
            <a:fillRect/>
          </a:stretch>
        </p:blipFill>
        <p:spPr>
          <a:xfrm>
            <a:off x="1182254" y="1228436"/>
            <a:ext cx="6317673" cy="4627418"/>
          </a:xfrm>
          <a:prstGeom prst="rect">
            <a:avLst/>
          </a:prstGeom>
        </p:spPr>
      </p:pic>
      <p:pic>
        <p:nvPicPr>
          <p:cNvPr id="4" name="Immagine 3"/>
          <p:cNvPicPr>
            <a:picLocks noChangeAspect="1"/>
          </p:cNvPicPr>
          <p:nvPr/>
        </p:nvPicPr>
        <p:blipFill>
          <a:blip r:embed="rId3"/>
          <a:stretch>
            <a:fillRect/>
          </a:stretch>
        </p:blipFill>
        <p:spPr>
          <a:xfrm>
            <a:off x="1320800" y="6029271"/>
            <a:ext cx="5874328" cy="593202"/>
          </a:xfrm>
          <a:prstGeom prst="rect">
            <a:avLst/>
          </a:prstGeom>
        </p:spPr>
      </p:pic>
    </p:spTree>
    <p:extLst>
      <p:ext uri="{BB962C8B-B14F-4D97-AF65-F5344CB8AC3E}">
        <p14:creationId xmlns:p14="http://schemas.microsoft.com/office/powerpoint/2010/main" val="305290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409303" y="198439"/>
            <a:ext cx="7898673" cy="2308324"/>
          </a:xfrm>
          <a:prstGeom prst="rect">
            <a:avLst/>
          </a:prstGeom>
          <a:noFill/>
        </p:spPr>
        <p:txBody>
          <a:bodyPr wrap="square" rtlCol="0">
            <a:spAutoFit/>
          </a:bodyPr>
          <a:lstStyle/>
          <a:p>
            <a:r>
              <a:rPr lang="en-GB" b="1" i="1" dirty="0"/>
              <a:t>Text</a:t>
            </a:r>
            <a:endParaRPr lang="en-GB" dirty="0"/>
          </a:p>
          <a:p>
            <a:r>
              <a:rPr lang="en-GB" b="1" i="1" dirty="0"/>
              <a:t> </a:t>
            </a:r>
            <a:endParaRPr lang="en-GB" dirty="0"/>
          </a:p>
          <a:p>
            <a:r>
              <a:rPr lang="en-GB" b="1" dirty="0" smtClean="0"/>
              <a:t>General question (example). </a:t>
            </a:r>
            <a:r>
              <a:rPr lang="en-GB" b="1" dirty="0"/>
              <a:t>Vaccines </a:t>
            </a:r>
            <a:endParaRPr lang="en-GB" dirty="0"/>
          </a:p>
          <a:p>
            <a:r>
              <a:rPr lang="en-GB" b="1" dirty="0"/>
              <a:t> </a:t>
            </a:r>
            <a:endParaRPr lang="en-GB" dirty="0"/>
          </a:p>
          <a:p>
            <a:r>
              <a:rPr lang="en-GB" b="1" dirty="0"/>
              <a:t>Using the concepts of the BIE course, </a:t>
            </a:r>
            <a:r>
              <a:rPr lang="en-GB" b="1" dirty="0" smtClean="0"/>
              <a:t>describe </a:t>
            </a:r>
            <a:r>
              <a:rPr lang="en-GB" b="1" dirty="0"/>
              <a:t>from an economic perspective what type of economic good the vaccine is, its nature and its </a:t>
            </a:r>
            <a:r>
              <a:rPr lang="en-GB" b="1" dirty="0" smtClean="0"/>
              <a:t>characteristics. </a:t>
            </a:r>
            <a:endParaRPr lang="en-GB" dirty="0"/>
          </a:p>
          <a:p>
            <a:endParaRPr lang="en-US" dirty="0"/>
          </a:p>
        </p:txBody>
      </p:sp>
      <p:pic>
        <p:nvPicPr>
          <p:cNvPr id="1028" name="Picture 4" descr="Once available, how can a COVID-19 vaccine be made accessible to all? - CGT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210" y="2524181"/>
            <a:ext cx="5635081" cy="3922724"/>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6270171" y="3201589"/>
            <a:ext cx="2394858" cy="3416320"/>
          </a:xfrm>
          <a:prstGeom prst="rect">
            <a:avLst/>
          </a:prstGeom>
          <a:noFill/>
          <a:ln>
            <a:solidFill>
              <a:schemeClr val="accent1">
                <a:lumMod val="50000"/>
              </a:schemeClr>
            </a:solidFill>
          </a:ln>
        </p:spPr>
        <p:txBody>
          <a:bodyPr wrap="square" rtlCol="0">
            <a:spAutoFit/>
          </a:bodyPr>
          <a:lstStyle/>
          <a:p>
            <a:r>
              <a:rPr lang="en-US" dirty="0" smtClean="0"/>
              <a:t>Indeed, vaccines shows a great (positive) externality component but they are not a “public good” in pure economics terms.</a:t>
            </a:r>
          </a:p>
          <a:p>
            <a:endParaRPr lang="en-US" dirty="0"/>
          </a:p>
          <a:p>
            <a:r>
              <a:rPr lang="en-US" dirty="0" smtClean="0"/>
              <a:t>Herd immunity is.</a:t>
            </a:r>
          </a:p>
          <a:p>
            <a:endParaRPr lang="en-US" dirty="0" smtClean="0"/>
          </a:p>
          <a:p>
            <a:r>
              <a:rPr lang="en-US" sz="1200" dirty="0" smtClean="0"/>
              <a:t>See: </a:t>
            </a:r>
            <a:r>
              <a:rPr lang="en-GB" sz="1200" u="sng" dirty="0">
                <a:hlinkClick r:id="rId3"/>
              </a:rPr>
              <a:t>Why Government Should Spend More On Public Goods (forbes.com)</a:t>
            </a:r>
            <a:r>
              <a:rPr lang="en-GB" sz="1200" dirty="0"/>
              <a:t>.</a:t>
            </a:r>
            <a:endParaRPr lang="en-US" sz="1200" dirty="0"/>
          </a:p>
        </p:txBody>
      </p:sp>
      <p:cxnSp>
        <p:nvCxnSpPr>
          <p:cNvPr id="7" name="Connettore diritto 6"/>
          <p:cNvCxnSpPr/>
          <p:nvPr/>
        </p:nvCxnSpPr>
        <p:spPr>
          <a:xfrm>
            <a:off x="2463440" y="5468983"/>
            <a:ext cx="941611" cy="653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a:xfrm flipV="1">
            <a:off x="2463440" y="5468983"/>
            <a:ext cx="705394" cy="653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67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3029" y="-99832"/>
            <a:ext cx="8229600" cy="1143000"/>
          </a:xfrm>
        </p:spPr>
        <p:txBody>
          <a:bodyPr/>
          <a:lstStyle/>
          <a:p>
            <a:r>
              <a:rPr lang="en-US" sz="2400" dirty="0" smtClean="0"/>
              <a:t>Extract from the ChatGPT-4 answer (15/03/2024)</a:t>
            </a:r>
            <a:endParaRPr lang="en-US" sz="2400" dirty="0"/>
          </a:p>
        </p:txBody>
      </p:sp>
      <p:pic>
        <p:nvPicPr>
          <p:cNvPr id="3" name="Immagine 2"/>
          <p:cNvPicPr>
            <a:picLocks noChangeAspect="1"/>
          </p:cNvPicPr>
          <p:nvPr/>
        </p:nvPicPr>
        <p:blipFill>
          <a:blip r:embed="rId2"/>
          <a:stretch>
            <a:fillRect/>
          </a:stretch>
        </p:blipFill>
        <p:spPr>
          <a:xfrm>
            <a:off x="1104900" y="1209648"/>
            <a:ext cx="7176951" cy="5321780"/>
          </a:xfrm>
          <a:prstGeom prst="rect">
            <a:avLst/>
          </a:prstGeom>
        </p:spPr>
      </p:pic>
      <p:cxnSp>
        <p:nvCxnSpPr>
          <p:cNvPr id="6" name="Connettore 2 5"/>
          <p:cNvCxnSpPr/>
          <p:nvPr/>
        </p:nvCxnSpPr>
        <p:spPr>
          <a:xfrm flipH="1">
            <a:off x="4023360" y="2847703"/>
            <a:ext cx="374469" cy="287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asellaDiTesto 6"/>
          <p:cNvSpPr txBox="1"/>
          <p:nvPr/>
        </p:nvSpPr>
        <p:spPr>
          <a:xfrm flipH="1">
            <a:off x="4397829" y="2681223"/>
            <a:ext cx="808046" cy="369332"/>
          </a:xfrm>
          <a:prstGeom prst="rect">
            <a:avLst/>
          </a:prstGeom>
          <a:noFill/>
        </p:spPr>
        <p:txBody>
          <a:bodyPr wrap="square" rtlCol="0">
            <a:spAutoFit/>
          </a:bodyPr>
          <a:lstStyle/>
          <a:p>
            <a:r>
              <a:rPr lang="en-US" dirty="0" smtClean="0"/>
              <a:t>wrong</a:t>
            </a:r>
            <a:endParaRPr lang="en-US" dirty="0"/>
          </a:p>
        </p:txBody>
      </p:sp>
      <p:sp>
        <p:nvSpPr>
          <p:cNvPr id="8" name="CasellaDiTesto 7"/>
          <p:cNvSpPr txBox="1"/>
          <p:nvPr/>
        </p:nvSpPr>
        <p:spPr>
          <a:xfrm>
            <a:off x="29392" y="3553097"/>
            <a:ext cx="918754" cy="369332"/>
          </a:xfrm>
          <a:prstGeom prst="rect">
            <a:avLst/>
          </a:prstGeom>
          <a:noFill/>
        </p:spPr>
        <p:txBody>
          <a:bodyPr wrap="square" rtlCol="0">
            <a:spAutoFit/>
          </a:bodyPr>
          <a:lstStyle/>
          <a:p>
            <a:r>
              <a:rPr lang="en-US" dirty="0" smtClean="0"/>
              <a:t>Wrong</a:t>
            </a:r>
            <a:endParaRPr lang="en-US" dirty="0"/>
          </a:p>
        </p:txBody>
      </p:sp>
      <p:sp>
        <p:nvSpPr>
          <p:cNvPr id="9" name="CasellaDiTesto 8"/>
          <p:cNvSpPr txBox="1"/>
          <p:nvPr/>
        </p:nvSpPr>
        <p:spPr>
          <a:xfrm>
            <a:off x="29392" y="4112453"/>
            <a:ext cx="918754" cy="369332"/>
          </a:xfrm>
          <a:prstGeom prst="rect">
            <a:avLst/>
          </a:prstGeom>
          <a:noFill/>
        </p:spPr>
        <p:txBody>
          <a:bodyPr wrap="square" rtlCol="0">
            <a:spAutoFit/>
          </a:bodyPr>
          <a:lstStyle/>
          <a:p>
            <a:r>
              <a:rPr lang="en-US" dirty="0" smtClean="0"/>
              <a:t>Wrong</a:t>
            </a:r>
            <a:endParaRPr lang="en-US" dirty="0"/>
          </a:p>
        </p:txBody>
      </p:sp>
      <p:cxnSp>
        <p:nvCxnSpPr>
          <p:cNvPr id="10" name="Connettore 2 9"/>
          <p:cNvCxnSpPr>
            <a:stCxn id="8" idx="3"/>
          </p:cNvCxnSpPr>
          <p:nvPr/>
        </p:nvCxnSpPr>
        <p:spPr>
          <a:xfrm>
            <a:off x="948146" y="3737763"/>
            <a:ext cx="366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a:off x="996043" y="4351718"/>
            <a:ext cx="366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p:cNvCxnSpPr/>
          <p:nvPr/>
        </p:nvCxnSpPr>
        <p:spPr>
          <a:xfrm flipH="1">
            <a:off x="6766561" y="4902926"/>
            <a:ext cx="348342" cy="427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flipH="1">
            <a:off x="7223760" y="4481785"/>
            <a:ext cx="808046" cy="923330"/>
          </a:xfrm>
          <a:prstGeom prst="rect">
            <a:avLst/>
          </a:prstGeom>
          <a:noFill/>
        </p:spPr>
        <p:txBody>
          <a:bodyPr wrap="square" rtlCol="0">
            <a:spAutoFit/>
          </a:bodyPr>
          <a:lstStyle/>
          <a:p>
            <a:r>
              <a:rPr lang="en-US" dirty="0" smtClean="0"/>
              <a:t>Not well-said</a:t>
            </a:r>
            <a:endParaRPr lang="en-US" dirty="0"/>
          </a:p>
        </p:txBody>
      </p:sp>
    </p:spTree>
    <p:extLst>
      <p:ext uri="{BB962C8B-B14F-4D97-AF65-F5344CB8AC3E}">
        <p14:creationId xmlns:p14="http://schemas.microsoft.com/office/powerpoint/2010/main" val="24840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471267" y="1370427"/>
            <a:ext cx="8229600" cy="4953000"/>
          </a:xfrm>
        </p:spPr>
        <p:txBody>
          <a:bodyPr/>
          <a:lstStyle/>
          <a:p>
            <a:r>
              <a:rPr lang="en-US" sz="2400" dirty="0" smtClean="0"/>
              <a:t>Varian (Intermediate Microeconomics</a:t>
            </a:r>
            <a:r>
              <a:rPr lang="en-US" sz="2400" smtClean="0"/>
              <a:t>, chapters 34.1, </a:t>
            </a:r>
            <a:r>
              <a:rPr lang="en-US" sz="2400" dirty="0" smtClean="0"/>
              <a:t>37, 37.1, 37.2, 37.3).</a:t>
            </a:r>
          </a:p>
          <a:p>
            <a:endParaRPr lang="en-US" sz="2400" dirty="0" smtClean="0"/>
          </a:p>
          <a:p>
            <a:pPr>
              <a:buNone/>
            </a:pPr>
            <a:endParaRPr lang="en-US" sz="2400" dirty="0" smtClean="0"/>
          </a:p>
          <a:p>
            <a:endParaRPr lang="en-US" sz="2400" dirty="0" smtClean="0"/>
          </a:p>
          <a:p>
            <a:endParaRPr lang="en-US" sz="2400" dirty="0" smtClean="0"/>
          </a:p>
          <a:p>
            <a:pPr>
              <a:buNone/>
            </a:pPr>
            <a:endParaRPr lang="en-US" sz="2400" dirty="0" smtClean="0"/>
          </a:p>
          <a:p>
            <a:endParaRPr lang="en-US" sz="24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539875" y="4448989"/>
            <a:ext cx="7053263" cy="553998"/>
          </a:xfrm>
          <a:prstGeom prst="rect">
            <a:avLst/>
          </a:prstGeom>
          <a:noFill/>
          <a:ln w="9525">
            <a:noFill/>
            <a:miter lim="800000"/>
            <a:headEnd/>
            <a:tailEnd/>
          </a:ln>
        </p:spPr>
        <p:txBody>
          <a:bodyPr lIns="0" tIns="0" rIns="0" bIns="0" anchor="ctr">
            <a:spAutoFit/>
          </a:bodyPr>
          <a:lstStyle/>
          <a:p>
            <a:pPr eaLnBrk="1" hangingPunct="1"/>
            <a:r>
              <a:rPr lang="en-US" sz="3600" b="0" dirty="0" smtClean="0">
                <a:solidFill>
                  <a:srgbClr val="003F6E"/>
                </a:solidFill>
                <a:latin typeface="+mj-lt"/>
                <a:ea typeface="+mj-ea"/>
                <a:cs typeface="+mj-cs"/>
              </a:rPr>
              <a:t>Common goods</a:t>
            </a:r>
            <a:endParaRPr lang="en-GB" sz="3600" b="0" dirty="0" smtClean="0">
              <a:solidFill>
                <a:srgbClr val="003F6E"/>
              </a:solidFill>
              <a:latin typeface="+mj-lt"/>
              <a:ea typeface="+mj-ea"/>
              <a:cs typeface="+mj-cs"/>
            </a:endParaRPr>
          </a:p>
        </p:txBody>
      </p:sp>
      <p:sp>
        <p:nvSpPr>
          <p:cNvPr id="4"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latin typeface="+mn-lt"/>
              </a:rPr>
              <a:t>Business and Industrial Economics </a:t>
            </a:r>
          </a:p>
          <a:p>
            <a:pPr algn="r"/>
            <a:endParaRPr lang="en-GB" sz="2000" b="0" dirty="0" smtClean="0">
              <a:latin typeface="+mn-lt"/>
            </a:endParaRPr>
          </a:p>
          <a:p>
            <a:pPr algn="r"/>
            <a:r>
              <a:rPr lang="en-GB" sz="2000" b="0" dirty="0" err="1" smtClean="0">
                <a:latin typeface="+mn-lt"/>
              </a:rPr>
              <a:t>Prof.</a:t>
            </a:r>
            <a:r>
              <a:rPr lang="en-GB" sz="2000" b="0" dirty="0" smtClean="0">
                <a:latin typeface="+mn-lt"/>
              </a:rPr>
              <a:t> Luca Grilli</a:t>
            </a:r>
          </a:p>
        </p:txBody>
      </p:sp>
    </p:spTree>
    <p:extLst>
      <p:ext uri="{BB962C8B-B14F-4D97-AF65-F5344CB8AC3E}">
        <p14:creationId xmlns:p14="http://schemas.microsoft.com/office/powerpoint/2010/main" val="1353994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What’s the problem with “commons”?</a:t>
            </a:r>
            <a:endParaRPr lang="en-US" dirty="0"/>
          </a:p>
        </p:txBody>
      </p:sp>
      <p:sp>
        <p:nvSpPr>
          <p:cNvPr id="3" name="Segnaposto contenuto 4"/>
          <p:cNvSpPr txBox="1">
            <a:spLocks/>
          </p:cNvSpPr>
          <p:nvPr/>
        </p:nvSpPr>
        <p:spPr>
          <a:xfrm>
            <a:off x="457200" y="1600200"/>
            <a:ext cx="8229600" cy="4525963"/>
          </a:xfrm>
          <a:prstGeom prst="rect">
            <a:avLst/>
          </a:prstGeom>
        </p:spPr>
        <p:txBody>
          <a:bodyPr/>
          <a:lstStyle/>
          <a:p>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400" b="1" i="0" u="none" strike="noStrike" kern="1200" cap="none" spc="0" normalizeH="0" baseline="0" noProof="0" dirty="0" smtClean="0">
                <a:ln>
                  <a:noFill/>
                </a:ln>
                <a:solidFill>
                  <a:srgbClr val="FF0000"/>
                </a:solidFill>
                <a:effectLst/>
                <a:uLnTx/>
                <a:uFillTx/>
                <a:latin typeface="+mn-lt"/>
                <a:ea typeface="+mn-ea"/>
                <a:cs typeface="+mn-cs"/>
              </a:rPr>
              <a:t>Commons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common grazing</a:t>
            </a:r>
            <a:r>
              <a:rPr kumimoji="0" lang="en-US" sz="2400" b="0" i="0" u="none" strike="noStrike" kern="1200" cap="none" spc="0" normalizeH="0" noProof="0" dirty="0" smtClean="0">
                <a:ln>
                  <a:noFill/>
                </a:ln>
                <a:solidFill>
                  <a:schemeClr val="tx1"/>
                </a:solidFill>
                <a:effectLst/>
                <a:uLnTx/>
                <a:uFillTx/>
                <a:latin typeface="+mn-lt"/>
                <a:ea typeface="+mn-ea"/>
                <a:cs typeface="+mn-cs"/>
              </a:rPr>
              <a:t> land when </a:t>
            </a:r>
            <a:r>
              <a:rPr lang="en-US" sz="2400" dirty="0" smtClean="0"/>
              <a:t>the villagers graze their cows on a common field.</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Individuals are free to graze their cows</a:t>
            </a:r>
            <a:r>
              <a:rPr kumimoji="0" lang="en-US" sz="2400" b="0" i="0" u="none" strike="noStrike" kern="1200" cap="none" spc="0" normalizeH="0" noProof="0" dirty="0" smtClean="0">
                <a:ln>
                  <a:noFill/>
                </a:ln>
                <a:solidFill>
                  <a:schemeClr val="tx1"/>
                </a:solidFill>
                <a:effectLst/>
                <a:uLnTx/>
                <a:uFillTx/>
                <a:latin typeface="+mn-lt"/>
                <a:ea typeface="+mn-ea"/>
                <a:cs typeface="+mn-cs"/>
              </a:rPr>
              <a:t> in the field with no restrictions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Hardin</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 (1968):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This situation typically determines the so-called </a:t>
            </a:r>
            <a:r>
              <a:rPr kumimoji="0" lang="en-US" sz="2400" b="1" i="0" u="none" strike="noStrike" kern="1200" cap="none" spc="0" normalizeH="0" baseline="0" noProof="0" dirty="0" smtClean="0">
                <a:ln>
                  <a:noFill/>
                </a:ln>
                <a:solidFill>
                  <a:srgbClr val="FF0000"/>
                </a:solidFill>
                <a:effectLst/>
                <a:uLnTx/>
                <a:uFillTx/>
                <a:latin typeface="+mn-lt"/>
                <a:ea typeface="+mn-ea"/>
                <a:cs typeface="+mn-cs"/>
              </a:rPr>
              <a:t>tragedy of the commons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i.e. over-exploitation of the field.</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Any villager is tempted to graze more than his / her (hypothetical) share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If all succumb to the same temptation, the grass ceases to grow and the value of the pasture to </a:t>
            </a: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everybody</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 </a:t>
            </a:r>
            <a:r>
              <a:rPr kumimoji="0" lang="it-IT" sz="2400" b="0" i="0" u="none" strike="noStrike" kern="1200" cap="none" spc="0" normalizeH="0" baseline="0" noProof="0" dirty="0" err="1" smtClean="0">
                <a:ln>
                  <a:noFill/>
                </a:ln>
                <a:solidFill>
                  <a:schemeClr val="tx1"/>
                </a:solidFill>
                <a:effectLst/>
                <a:uLnTx/>
                <a:uFillTx/>
                <a:latin typeface="+mn-lt"/>
                <a:ea typeface="+mn-ea"/>
                <a:cs typeface="+mn-cs"/>
              </a:rPr>
              <a:t>disappears</a:t>
            </a:r>
            <a:r>
              <a:rPr kumimoji="0" lang="it-IT" sz="2400" b="0" i="0" u="none" strike="noStrike" kern="1200" cap="none" spc="0" normalizeH="0" baseline="0" noProof="0" dirty="0" smtClean="0">
                <a:ln>
                  <a:noFill/>
                </a:ln>
                <a:solidFill>
                  <a:schemeClr val="tx1"/>
                </a:solidFill>
                <a:effectLst/>
                <a:uLnTx/>
                <a:uFillTx/>
                <a:latin typeface="+mn-lt"/>
                <a:ea typeface="+mn-ea"/>
                <a:cs typeface="+mn-cs"/>
              </a:rPr>
              <a:t>.</a:t>
            </a:r>
          </a:p>
        </p:txBody>
      </p:sp>
    </p:spTree>
    <p:extLst>
      <p:ext uri="{BB962C8B-B14F-4D97-AF65-F5344CB8AC3E}">
        <p14:creationId xmlns:p14="http://schemas.microsoft.com/office/powerpoint/2010/main" val="19778807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86327" y="314036"/>
            <a:ext cx="8054109" cy="2031325"/>
          </a:xfrm>
          <a:prstGeom prst="rect">
            <a:avLst/>
          </a:prstGeom>
          <a:noFill/>
        </p:spPr>
        <p:txBody>
          <a:bodyPr wrap="square" rtlCol="0">
            <a:spAutoFit/>
          </a:bodyPr>
          <a:lstStyle/>
          <a:p>
            <a:r>
              <a:rPr lang="en-US" dirty="0" smtClean="0"/>
              <a:t>Each villager has to decide how many cows bring to graze. </a:t>
            </a:r>
          </a:p>
          <a:p>
            <a:endParaRPr lang="en-US" dirty="0"/>
          </a:p>
          <a:p>
            <a:r>
              <a:rPr lang="en-US" i="1" dirty="0"/>
              <a:t>c</a:t>
            </a:r>
            <a:r>
              <a:rPr lang="en-US" dirty="0" smtClean="0"/>
              <a:t> is the number of cows, each cow costs </a:t>
            </a:r>
            <a:r>
              <a:rPr lang="en-US" i="1" dirty="0" smtClean="0"/>
              <a:t>a. </a:t>
            </a:r>
          </a:p>
          <a:p>
            <a:endParaRPr lang="en-US" i="1" dirty="0"/>
          </a:p>
          <a:p>
            <a:r>
              <a:rPr lang="en-US" i="1" dirty="0" smtClean="0"/>
              <a:t>y (milk) = f(c) with f’(c) &gt; 0 and f’’ (c) &lt; 0. </a:t>
            </a:r>
          </a:p>
          <a:p>
            <a:endParaRPr lang="en-US" i="1" dirty="0"/>
          </a:p>
          <a:p>
            <a:r>
              <a:rPr lang="en-US" dirty="0" smtClean="0"/>
              <a:t>Villagers are price takers: p of a liter of milk = 1 €</a:t>
            </a:r>
            <a:endParaRPr lang="en-US" dirty="0"/>
          </a:p>
        </p:txBody>
      </p:sp>
      <p:cxnSp>
        <p:nvCxnSpPr>
          <p:cNvPr id="5" name="Connettore 2 4"/>
          <p:cNvCxnSpPr/>
          <p:nvPr/>
        </p:nvCxnSpPr>
        <p:spPr>
          <a:xfrm>
            <a:off x="5615709" y="2152073"/>
            <a:ext cx="572655"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6345382" y="1967407"/>
            <a:ext cx="1440872" cy="369332"/>
          </a:xfrm>
          <a:prstGeom prst="rect">
            <a:avLst/>
          </a:prstGeom>
          <a:noFill/>
        </p:spPr>
        <p:txBody>
          <a:bodyPr wrap="square" rtlCol="0">
            <a:spAutoFit/>
          </a:bodyPr>
          <a:lstStyle/>
          <a:p>
            <a:r>
              <a:rPr lang="en-US" dirty="0" smtClean="0"/>
              <a:t>MR = MP</a:t>
            </a:r>
            <a:endParaRPr lang="en-US" dirty="0"/>
          </a:p>
        </p:txBody>
      </p:sp>
      <p:sp>
        <p:nvSpPr>
          <p:cNvPr id="7" name="CasellaDiTesto 6"/>
          <p:cNvSpPr txBox="1"/>
          <p:nvPr/>
        </p:nvSpPr>
        <p:spPr>
          <a:xfrm>
            <a:off x="6022109" y="2345361"/>
            <a:ext cx="2743200" cy="646331"/>
          </a:xfrm>
          <a:prstGeom prst="rect">
            <a:avLst/>
          </a:prstGeom>
          <a:noFill/>
        </p:spPr>
        <p:txBody>
          <a:bodyPr wrap="square" rtlCol="0">
            <a:spAutoFit/>
          </a:bodyPr>
          <a:lstStyle/>
          <a:p>
            <a:r>
              <a:rPr lang="en-US" dirty="0" smtClean="0"/>
              <a:t>(talking about value or product is the same)</a:t>
            </a:r>
            <a:endParaRPr lang="en-US" dirty="0"/>
          </a:p>
        </p:txBody>
      </p:sp>
      <p:sp>
        <p:nvSpPr>
          <p:cNvPr id="8" name="CasellaDiTesto 7"/>
          <p:cNvSpPr txBox="1"/>
          <p:nvPr/>
        </p:nvSpPr>
        <p:spPr>
          <a:xfrm>
            <a:off x="166254" y="2942583"/>
            <a:ext cx="9421091" cy="369332"/>
          </a:xfrm>
          <a:prstGeom prst="rect">
            <a:avLst/>
          </a:prstGeom>
          <a:noFill/>
        </p:spPr>
        <p:txBody>
          <a:bodyPr wrap="square" rtlCol="0">
            <a:spAutoFit/>
          </a:bodyPr>
          <a:lstStyle/>
          <a:p>
            <a:r>
              <a:rPr lang="en-US" dirty="0" smtClean="0"/>
              <a:t>A. </a:t>
            </a:r>
            <a:r>
              <a:rPr lang="en-US" b="1" dirty="0" smtClean="0"/>
              <a:t>Private property </a:t>
            </a:r>
            <a:r>
              <a:rPr lang="en-US" dirty="0" smtClean="0"/>
              <a:t>(one villager owns the field and decide how many cows enter)</a:t>
            </a:r>
            <a:endParaRPr lang="en-US" dirty="0"/>
          </a:p>
        </p:txBody>
      </p:sp>
      <mc:AlternateContent xmlns:mc="http://schemas.openxmlformats.org/markup-compatibility/2006" xmlns:a14="http://schemas.microsoft.com/office/drawing/2010/main">
        <mc:Choice Requires="a14">
          <p:sp>
            <p:nvSpPr>
              <p:cNvPr id="10" name="Rettangolo 9"/>
              <p:cNvSpPr/>
              <p:nvPr/>
            </p:nvSpPr>
            <p:spPr>
              <a:xfrm>
                <a:off x="1357527" y="3505326"/>
                <a:ext cx="2097626" cy="567784"/>
              </a:xfrm>
              <a:prstGeom prst="rect">
                <a:avLst/>
              </a:prstGeom>
            </p:spPr>
            <p:txBody>
              <a:bodyPr wrap="none">
                <a:spAutoFit/>
              </a:bodyPr>
              <a:lstStyle/>
              <a:p>
                <a14:m>
                  <m:oMath xmlns:m="http://schemas.openxmlformats.org/officeDocument/2006/math">
                    <m:limLow>
                      <m:limLowPr>
                        <m:ctrlPr>
                          <a:rPr lang="it-IT" i="1" smtClean="0">
                            <a:latin typeface="Cambria Math" panose="02040503050406030204" pitchFamily="18" charset="0"/>
                          </a:rPr>
                        </m:ctrlPr>
                      </m:limLowPr>
                      <m:e>
                        <m:groupChr>
                          <m:groupChrPr>
                            <m:chr m:val="⏟"/>
                            <m:ctrlPr>
                              <a:rPr lang="it-IT" i="1">
                                <a:latin typeface="Cambria Math" panose="02040503050406030204" pitchFamily="18" charset="0"/>
                              </a:rPr>
                            </m:ctrlPr>
                          </m:groupChrPr>
                          <m:e>
                            <m:r>
                              <a:rPr lang="it-IT" i="1">
                                <a:latin typeface="Cambria Math" panose="02040503050406030204" pitchFamily="18" charset="0"/>
                              </a:rPr>
                              <m:t>𝑚𝑎𝑥</m:t>
                            </m:r>
                          </m:e>
                        </m:groupChr>
                      </m:e>
                      <m:lim>
                        <m:r>
                          <a:rPr lang="it-IT" b="0" i="1" smtClean="0">
                            <a:latin typeface="Cambria Math" panose="02040503050406030204" pitchFamily="18" charset="0"/>
                          </a:rPr>
                          <m:t>𝑐</m:t>
                        </m:r>
                      </m:lim>
                    </m:limLow>
                  </m:oMath>
                </a14:m>
                <a:r>
                  <a:rPr lang="it-IT" dirty="0"/>
                  <a:t> </a:t>
                </a:r>
                <a:r>
                  <a:rPr lang="el-GR" dirty="0"/>
                  <a:t>π</a:t>
                </a:r>
                <a:r>
                  <a:rPr lang="it-IT" dirty="0"/>
                  <a:t> = </a:t>
                </a:r>
                <a:r>
                  <a:rPr lang="it-IT" dirty="0" smtClean="0"/>
                  <a:t>f(c) </a:t>
                </a:r>
                <a:r>
                  <a:rPr lang="it-IT" dirty="0"/>
                  <a:t>– </a:t>
                </a:r>
                <a:r>
                  <a:rPr lang="it-IT" dirty="0" err="1" smtClean="0"/>
                  <a:t>ac</a:t>
                </a:r>
                <a:r>
                  <a:rPr lang="it-IT" dirty="0" smtClean="0"/>
                  <a:t> </a:t>
                </a:r>
                <a:endParaRPr lang="en-US" dirty="0"/>
              </a:p>
            </p:txBody>
          </p:sp>
        </mc:Choice>
        <mc:Fallback xmlns="">
          <p:sp>
            <p:nvSpPr>
              <p:cNvPr id="10" name="Rettangolo 9"/>
              <p:cNvSpPr>
                <a:spLocks noRot="1" noChangeAspect="1" noMove="1" noResize="1" noEditPoints="1" noAdjustHandles="1" noChangeArrowheads="1" noChangeShapeType="1" noTextEdit="1"/>
              </p:cNvSpPr>
              <p:nvPr/>
            </p:nvSpPr>
            <p:spPr>
              <a:xfrm>
                <a:off x="1357527" y="3505326"/>
                <a:ext cx="2097626" cy="567784"/>
              </a:xfrm>
              <a:prstGeom prst="rect">
                <a:avLst/>
              </a:prstGeom>
              <a:blipFill>
                <a:blip r:embed="rId2"/>
                <a:stretch>
                  <a:fillRect l="-1744" t="-5376" b="-11828"/>
                </a:stretch>
              </a:blipFill>
            </p:spPr>
            <p:txBody>
              <a:bodyPr/>
              <a:lstStyle/>
              <a:p>
                <a:r>
                  <a:rPr lang="en-US">
                    <a:noFill/>
                  </a:rPr>
                  <a:t> </a:t>
                </a:r>
              </a:p>
            </p:txBody>
          </p:sp>
        </mc:Fallback>
      </mc:AlternateContent>
      <p:cxnSp>
        <p:nvCxnSpPr>
          <p:cNvPr id="12" name="Connettore 2 11"/>
          <p:cNvCxnSpPr/>
          <p:nvPr/>
        </p:nvCxnSpPr>
        <p:spPr>
          <a:xfrm>
            <a:off x="3455153" y="3706091"/>
            <a:ext cx="581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p:cNvSpPr txBox="1"/>
          <p:nvPr/>
        </p:nvSpPr>
        <p:spPr>
          <a:xfrm>
            <a:off x="4174837" y="3521425"/>
            <a:ext cx="2253672" cy="369332"/>
          </a:xfrm>
          <a:prstGeom prst="rect">
            <a:avLst/>
          </a:prstGeom>
          <a:noFill/>
        </p:spPr>
        <p:txBody>
          <a:bodyPr wrap="square" rtlCol="0">
            <a:spAutoFit/>
          </a:bodyPr>
          <a:lstStyle/>
          <a:p>
            <a:r>
              <a:rPr lang="en-US" dirty="0" smtClean="0"/>
              <a:t>f.o.c.: f’(c*) = a</a:t>
            </a:r>
            <a:endParaRPr lang="en-US" dirty="0"/>
          </a:p>
        </p:txBody>
      </p:sp>
      <p:sp>
        <p:nvSpPr>
          <p:cNvPr id="14" name="CasellaDiTesto 13"/>
          <p:cNvSpPr txBox="1"/>
          <p:nvPr/>
        </p:nvSpPr>
        <p:spPr>
          <a:xfrm>
            <a:off x="166254" y="4091522"/>
            <a:ext cx="8645237" cy="646331"/>
          </a:xfrm>
          <a:prstGeom prst="rect">
            <a:avLst/>
          </a:prstGeom>
          <a:noFill/>
        </p:spPr>
        <p:txBody>
          <a:bodyPr wrap="square" rtlCol="0">
            <a:spAutoFit/>
          </a:bodyPr>
          <a:lstStyle/>
          <a:p>
            <a:r>
              <a:rPr lang="en-US" i="1" dirty="0" smtClean="0"/>
              <a:t>if f</a:t>
            </a:r>
            <a:r>
              <a:rPr lang="en-US" i="1" dirty="0"/>
              <a:t>’(c) &gt; </a:t>
            </a:r>
            <a:r>
              <a:rPr lang="en-US" i="1" dirty="0" smtClean="0"/>
              <a:t>a, a new cow will enter; if </a:t>
            </a:r>
            <a:r>
              <a:rPr lang="en-US" i="1" dirty="0"/>
              <a:t>f</a:t>
            </a:r>
            <a:r>
              <a:rPr lang="en-US" i="1" dirty="0" smtClean="0"/>
              <a:t>’ </a:t>
            </a:r>
            <a:r>
              <a:rPr lang="en-US" i="1" dirty="0"/>
              <a:t>(c) &lt; </a:t>
            </a:r>
            <a:r>
              <a:rPr lang="en-US" i="1" dirty="0" smtClean="0"/>
              <a:t>a, a cow will exit, eq.: </a:t>
            </a:r>
            <a:r>
              <a:rPr lang="en-US" dirty="0"/>
              <a:t>f’(c*) = a</a:t>
            </a:r>
          </a:p>
          <a:p>
            <a:r>
              <a:rPr lang="en-US" i="1" dirty="0" smtClean="0"/>
              <a:t> </a:t>
            </a:r>
            <a:endParaRPr lang="en-US" dirty="0"/>
          </a:p>
        </p:txBody>
      </p:sp>
      <p:sp>
        <p:nvSpPr>
          <p:cNvPr id="15" name="Rettangolo 14"/>
          <p:cNvSpPr/>
          <p:nvPr/>
        </p:nvSpPr>
        <p:spPr>
          <a:xfrm>
            <a:off x="166254" y="4653685"/>
            <a:ext cx="8575587" cy="369332"/>
          </a:xfrm>
          <a:prstGeom prst="rect">
            <a:avLst/>
          </a:prstGeom>
        </p:spPr>
        <p:txBody>
          <a:bodyPr wrap="square">
            <a:spAutoFit/>
          </a:bodyPr>
          <a:lstStyle/>
          <a:p>
            <a:r>
              <a:rPr lang="en-US" dirty="0" smtClean="0"/>
              <a:t>B. </a:t>
            </a:r>
            <a:r>
              <a:rPr lang="en-US" b="1" dirty="0" smtClean="0"/>
              <a:t>Commons </a:t>
            </a:r>
            <a:r>
              <a:rPr lang="en-US" dirty="0" smtClean="0"/>
              <a:t>(none owns </a:t>
            </a:r>
            <a:r>
              <a:rPr lang="en-US" dirty="0"/>
              <a:t>the </a:t>
            </a:r>
            <a:r>
              <a:rPr lang="en-US" dirty="0" smtClean="0"/>
              <a:t>field, everybody can freely enter with cows)</a:t>
            </a:r>
            <a:endParaRPr lang="en-US" dirty="0"/>
          </a:p>
        </p:txBody>
      </p:sp>
      <p:sp>
        <p:nvSpPr>
          <p:cNvPr id="16" name="CasellaDiTesto 15"/>
          <p:cNvSpPr txBox="1"/>
          <p:nvPr/>
        </p:nvSpPr>
        <p:spPr>
          <a:xfrm>
            <a:off x="262859" y="5101911"/>
            <a:ext cx="8478982" cy="1477328"/>
          </a:xfrm>
          <a:prstGeom prst="rect">
            <a:avLst/>
          </a:prstGeom>
          <a:noFill/>
        </p:spPr>
        <p:txBody>
          <a:bodyPr wrap="square" rtlCol="0">
            <a:spAutoFit/>
          </a:bodyPr>
          <a:lstStyle/>
          <a:p>
            <a:r>
              <a:rPr lang="en-US" dirty="0" smtClean="0"/>
              <a:t>Suppose that there are </a:t>
            </a:r>
            <a:r>
              <a:rPr lang="en-US" i="1" dirty="0" smtClean="0"/>
              <a:t>c</a:t>
            </a:r>
            <a:r>
              <a:rPr lang="en-US" dirty="0" smtClean="0"/>
              <a:t> cows currently being grazed so that the current output per cow is equal to f(c)/c. When a villager contemplates if adding a new cow, (s)he will compare f(c+1)/(c+1) &gt; a. If this inequality is verified, the new cow will be added; otherwise not. It follows that the total number of cows will be a specific c^ that verifies f(c^)/c^ = a. </a:t>
            </a:r>
            <a:r>
              <a:rPr lang="en-US" b="1" dirty="0" smtClean="0"/>
              <a:t>This c^ is certainly greater than c*. </a:t>
            </a:r>
            <a:endParaRPr lang="en-US" b="1" dirty="0"/>
          </a:p>
        </p:txBody>
      </p:sp>
    </p:spTree>
    <p:extLst>
      <p:ext uri="{BB962C8B-B14F-4D97-AF65-F5344CB8AC3E}">
        <p14:creationId xmlns:p14="http://schemas.microsoft.com/office/powerpoint/2010/main" val="129014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idx="4294967295"/>
          </p:nvPr>
        </p:nvSpPr>
        <p:spPr>
          <a:xfrm>
            <a:off x="0" y="274638"/>
            <a:ext cx="8229600" cy="1143000"/>
          </a:xfrm>
        </p:spPr>
        <p:txBody>
          <a:bodyPr/>
          <a:lstStyle/>
          <a:p>
            <a:r>
              <a:rPr lang="en-US" dirty="0" smtClean="0"/>
              <a:t>Public goods</a:t>
            </a:r>
            <a:br>
              <a:rPr lang="en-US" dirty="0" smtClean="0"/>
            </a:br>
            <a:endParaRPr lang="en-US" dirty="0"/>
          </a:p>
        </p:txBody>
      </p:sp>
      <p:sp>
        <p:nvSpPr>
          <p:cNvPr id="4" name="CasellaDiTesto 3"/>
          <p:cNvSpPr txBox="1"/>
          <p:nvPr/>
        </p:nvSpPr>
        <p:spPr>
          <a:xfrm>
            <a:off x="-1" y="872866"/>
            <a:ext cx="9227127" cy="4093428"/>
          </a:xfrm>
          <a:prstGeom prst="rect">
            <a:avLst/>
          </a:prstGeom>
          <a:noFill/>
        </p:spPr>
        <p:txBody>
          <a:bodyPr wrap="square" rtlCol="0">
            <a:spAutoFit/>
          </a:bodyPr>
          <a:lstStyle/>
          <a:p>
            <a:r>
              <a:rPr lang="en-US" sz="2600" dirty="0" smtClean="0"/>
              <a:t>Positive externality stretched at the maximum</a:t>
            </a:r>
          </a:p>
          <a:p>
            <a:endParaRPr lang="en-US" sz="2600" dirty="0" smtClean="0"/>
          </a:p>
          <a:p>
            <a:r>
              <a:rPr lang="en-US" sz="2600" i="1" u="sng" dirty="0" smtClean="0"/>
              <a:t>What is a public good?</a:t>
            </a:r>
          </a:p>
          <a:p>
            <a:endParaRPr lang="en-US" sz="2600" dirty="0" smtClean="0">
              <a:solidFill>
                <a:srgbClr val="00B0F0"/>
              </a:solidFill>
            </a:endParaRPr>
          </a:p>
          <a:p>
            <a:r>
              <a:rPr lang="en-US" sz="2600" dirty="0" smtClean="0">
                <a:solidFill>
                  <a:srgbClr val="00B0F0"/>
                </a:solidFill>
              </a:rPr>
              <a:t>Non-excludability from consumption</a:t>
            </a:r>
          </a:p>
          <a:p>
            <a:r>
              <a:rPr lang="en-US" sz="2600" dirty="0" smtClean="0">
                <a:solidFill>
                  <a:srgbClr val="00B0F0"/>
                </a:solidFill>
              </a:rPr>
              <a:t>Non-rivalry in consumption</a:t>
            </a:r>
            <a:endParaRPr lang="en-US" sz="2600" dirty="0" smtClean="0"/>
          </a:p>
          <a:p>
            <a:endParaRPr lang="en-US" sz="2600" dirty="0" smtClean="0"/>
          </a:p>
          <a:p>
            <a:r>
              <a:rPr lang="en-US" sz="2600" dirty="0" smtClean="0"/>
              <a:t>Ex: </a:t>
            </a:r>
            <a:r>
              <a:rPr lang="en-US" sz="2600" dirty="0"/>
              <a:t>Street </a:t>
            </a:r>
            <a:r>
              <a:rPr lang="en-US" sz="2600" dirty="0" smtClean="0"/>
              <a:t>Lighting, Pedestrian Walk, Defense, Clean air</a:t>
            </a:r>
            <a:r>
              <a:rPr lang="en-US" sz="2600" dirty="0"/>
              <a:t>.</a:t>
            </a:r>
            <a:endParaRPr lang="en-US" sz="2600" dirty="0" smtClean="0"/>
          </a:p>
          <a:p>
            <a:endParaRPr lang="en-US" sz="2600" dirty="0" smtClean="0"/>
          </a:p>
          <a:p>
            <a:endParaRPr lang="en-US" sz="2600" dirty="0"/>
          </a:p>
        </p:txBody>
      </p:sp>
      <p:sp>
        <p:nvSpPr>
          <p:cNvPr id="5" name="CasellaDiTesto 4"/>
          <p:cNvSpPr txBox="1"/>
          <p:nvPr/>
        </p:nvSpPr>
        <p:spPr>
          <a:xfrm>
            <a:off x="-2" y="4315554"/>
            <a:ext cx="9144000" cy="2646878"/>
          </a:xfrm>
          <a:prstGeom prst="rect">
            <a:avLst/>
          </a:prstGeom>
          <a:noFill/>
        </p:spPr>
        <p:txBody>
          <a:bodyPr wrap="square" rtlCol="0">
            <a:spAutoFit/>
          </a:bodyPr>
          <a:lstStyle/>
          <a:p>
            <a:r>
              <a:rPr lang="en-US" dirty="0" smtClean="0"/>
              <a:t>……</a:t>
            </a:r>
            <a:r>
              <a:rPr lang="en-US" u="sng" dirty="0" smtClean="0"/>
              <a:t>An economic (rather than a political or technical) concept</a:t>
            </a:r>
            <a:r>
              <a:rPr lang="en-US" dirty="0" smtClean="0"/>
              <a:t>: </a:t>
            </a:r>
            <a:endParaRPr lang="en-US" dirty="0"/>
          </a:p>
          <a:p>
            <a:r>
              <a:rPr lang="en-US" dirty="0" smtClean="0"/>
              <a:t>it’s public nature depends on its intrinsic characteristics</a:t>
            </a:r>
          </a:p>
          <a:p>
            <a:endParaRPr lang="en-US" dirty="0" smtClean="0"/>
          </a:p>
          <a:p>
            <a:pPr marL="514350" indent="-514350">
              <a:buAutoNum type="alphaLcParenR"/>
            </a:pPr>
            <a:r>
              <a:rPr lang="en-US" sz="1400" dirty="0" smtClean="0"/>
              <a:t>Do we have the technical capability to exclude non-payers from non rival goods consumption?</a:t>
            </a:r>
          </a:p>
          <a:p>
            <a:pPr marL="514350" indent="-514350">
              <a:buAutoNum type="alphaLcParenR"/>
            </a:pPr>
            <a:r>
              <a:rPr lang="en-US" sz="1400" dirty="0" smtClean="0"/>
              <a:t>If technically possible, is it economically feasible? </a:t>
            </a:r>
          </a:p>
          <a:p>
            <a:pPr marL="514350" indent="-514350"/>
            <a:r>
              <a:rPr lang="en-US" sz="1400" dirty="0" smtClean="0"/>
              <a:t>        (Pedestrian walks with gates?)</a:t>
            </a:r>
          </a:p>
          <a:p>
            <a:endParaRPr lang="en-US" sz="2600" dirty="0" smtClean="0"/>
          </a:p>
          <a:p>
            <a:r>
              <a:rPr lang="en-US" u="sng" dirty="0" smtClean="0"/>
              <a:t>…..Once provided, quantity of the public good is the same for everyone by definition </a:t>
            </a:r>
            <a:endParaRPr lang="en-US" u="sng" dirty="0"/>
          </a:p>
          <a:p>
            <a:endParaRPr lang="en-US" sz="2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Graphically</a:t>
            </a:r>
            <a:endParaRPr lang="en-US" dirty="0"/>
          </a:p>
        </p:txBody>
      </p:sp>
      <p:pic>
        <p:nvPicPr>
          <p:cNvPr id="3" name="Immagine 2"/>
          <p:cNvPicPr>
            <a:picLocks noChangeAspect="1"/>
          </p:cNvPicPr>
          <p:nvPr/>
        </p:nvPicPr>
        <p:blipFill>
          <a:blip r:embed="rId2"/>
          <a:stretch>
            <a:fillRect/>
          </a:stretch>
        </p:blipFill>
        <p:spPr>
          <a:xfrm>
            <a:off x="1293090" y="1288330"/>
            <a:ext cx="6908800" cy="5214070"/>
          </a:xfrm>
          <a:prstGeom prst="rect">
            <a:avLst/>
          </a:prstGeom>
        </p:spPr>
      </p:pic>
    </p:spTree>
    <p:extLst>
      <p:ext uri="{BB962C8B-B14F-4D97-AF65-F5344CB8AC3E}">
        <p14:creationId xmlns:p14="http://schemas.microsoft.com/office/powerpoint/2010/main" val="3475679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43344" y="74341"/>
            <a:ext cx="8229600" cy="1143000"/>
          </a:xfrm>
        </p:spPr>
        <p:txBody>
          <a:bodyPr/>
          <a:lstStyle/>
          <a:p>
            <a:r>
              <a:rPr lang="en-US" dirty="0" smtClean="0"/>
              <a:t>Exam 21</a:t>
            </a:r>
            <a:r>
              <a:rPr lang="en-US" baseline="30000" dirty="0" smtClean="0"/>
              <a:t>st</a:t>
            </a:r>
            <a:r>
              <a:rPr lang="en-US" dirty="0" smtClean="0"/>
              <a:t> June 2019</a:t>
            </a:r>
            <a:endParaRPr lang="en-US" dirty="0"/>
          </a:p>
        </p:txBody>
      </p:sp>
      <p:pic>
        <p:nvPicPr>
          <p:cNvPr id="3" name="Immagine 2"/>
          <p:cNvPicPr>
            <a:picLocks noChangeAspect="1"/>
          </p:cNvPicPr>
          <p:nvPr/>
        </p:nvPicPr>
        <p:blipFill>
          <a:blip r:embed="rId2"/>
          <a:stretch>
            <a:fillRect/>
          </a:stretch>
        </p:blipFill>
        <p:spPr>
          <a:xfrm>
            <a:off x="258617" y="1217341"/>
            <a:ext cx="8414327" cy="4941455"/>
          </a:xfrm>
          <a:prstGeom prst="rect">
            <a:avLst/>
          </a:prstGeom>
        </p:spPr>
      </p:pic>
    </p:spTree>
    <p:extLst>
      <p:ext uri="{BB962C8B-B14F-4D97-AF65-F5344CB8AC3E}">
        <p14:creationId xmlns:p14="http://schemas.microsoft.com/office/powerpoint/2010/main" val="2874675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p:cNvSpPr>
            <a:spLocks noGrp="1"/>
          </p:cNvSpPr>
          <p:nvPr>
            <p:ph type="title"/>
          </p:nvPr>
        </p:nvSpPr>
        <p:spPr>
          <a:xfrm>
            <a:off x="316647" y="-10407"/>
            <a:ext cx="8581043" cy="840400"/>
          </a:xfrm>
        </p:spPr>
        <p:txBody>
          <a:bodyPr/>
          <a:lstStyle/>
          <a:p>
            <a:r>
              <a:rPr lang="it-IT" dirty="0" smtClean="0"/>
              <a:t>Remedies?</a:t>
            </a:r>
            <a:endParaRPr lang="it-IT" dirty="0"/>
          </a:p>
        </p:txBody>
      </p:sp>
      <p:sp>
        <p:nvSpPr>
          <p:cNvPr id="6" name="Segnaposto numero diapositiva 5"/>
          <p:cNvSpPr>
            <a:spLocks noGrp="1"/>
          </p:cNvSpPr>
          <p:nvPr>
            <p:ph type="sldNum" sz="quarter" idx="4294967295"/>
          </p:nvPr>
        </p:nvSpPr>
        <p:spPr/>
        <p:txBody>
          <a:bodyPr/>
          <a:lstStyle/>
          <a:p>
            <a:fld id="{8C2F16FF-7AF4-41C5-979D-47976886815F}" type="slidenum">
              <a:rPr lang="en-GB" smtClean="0"/>
              <a:pPr/>
              <a:t>22</a:t>
            </a:fld>
            <a:endParaRPr lang="en-GB"/>
          </a:p>
        </p:txBody>
      </p:sp>
      <p:sp>
        <p:nvSpPr>
          <p:cNvPr id="9" name="CasellaDiTesto 8"/>
          <p:cNvSpPr txBox="1"/>
          <p:nvPr/>
        </p:nvSpPr>
        <p:spPr>
          <a:xfrm>
            <a:off x="178526" y="2341078"/>
            <a:ext cx="8874034" cy="1815882"/>
          </a:xfrm>
          <a:prstGeom prst="rect">
            <a:avLst/>
          </a:prstGeom>
          <a:solidFill>
            <a:srgbClr val="FFFF00"/>
          </a:solidFill>
        </p:spPr>
        <p:txBody>
          <a:bodyPr wrap="square" rtlCol="0">
            <a:spAutoFit/>
          </a:bodyPr>
          <a:lstStyle/>
          <a:p>
            <a:r>
              <a:rPr lang="en-US" sz="1600" b="1" dirty="0" smtClean="0"/>
              <a:t>Transforming the common into a private good </a:t>
            </a:r>
            <a:r>
              <a:rPr lang="en-US" sz="1600" dirty="0" smtClean="0"/>
              <a:t>(enforce excludability) with precise definition of </a:t>
            </a:r>
            <a:r>
              <a:rPr lang="en-US" sz="1600" b="1" dirty="0" smtClean="0"/>
              <a:t>property rights</a:t>
            </a:r>
            <a:r>
              <a:rPr lang="en-US" sz="1600" dirty="0" smtClean="0"/>
              <a:t>. </a:t>
            </a:r>
            <a:r>
              <a:rPr lang="en-US" sz="1600" b="1" dirty="0" smtClean="0"/>
              <a:t>Private property </a:t>
            </a:r>
            <a:r>
              <a:rPr lang="en-US" sz="1600" dirty="0" smtClean="0"/>
              <a:t>provides such a mechanism. Indeed, if the field is owned by someone who can control its use and, in particular, can exclude others from overusing it, then there are by definition no externalities. The market solution leads to a Pareto efficient outcome (and surely dominant with respect to a situation where the good has become totally useless to everyone because it has been over exploited). </a:t>
            </a:r>
          </a:p>
          <a:p>
            <a:endParaRPr lang="en-US" sz="1600" b="1" dirty="0"/>
          </a:p>
        </p:txBody>
      </p:sp>
      <p:sp>
        <p:nvSpPr>
          <p:cNvPr id="2" name="CasellaDiTesto 1"/>
          <p:cNvSpPr txBox="1"/>
          <p:nvPr/>
        </p:nvSpPr>
        <p:spPr>
          <a:xfrm>
            <a:off x="161776" y="4734140"/>
            <a:ext cx="8890784" cy="1815882"/>
          </a:xfrm>
          <a:prstGeom prst="rect">
            <a:avLst/>
          </a:prstGeom>
          <a:solidFill>
            <a:srgbClr val="92D050"/>
          </a:solidFill>
        </p:spPr>
        <p:txBody>
          <a:bodyPr wrap="square" rtlCol="0">
            <a:spAutoFit/>
          </a:bodyPr>
          <a:lstStyle/>
          <a:p>
            <a:r>
              <a:rPr lang="en-US" sz="1600" dirty="0"/>
              <a:t>Of course, private property is not the only social institution that can encourage efficient use of resources. As Hardin (1968, p. 1245) notes “we might keep them as </a:t>
            </a:r>
            <a:r>
              <a:rPr lang="en-US" sz="1600" b="1" dirty="0"/>
              <a:t>public property</a:t>
            </a:r>
            <a:r>
              <a:rPr lang="en-US" sz="1600" dirty="0"/>
              <a:t>, but </a:t>
            </a:r>
            <a:r>
              <a:rPr lang="en-US" sz="1600" u="sng" dirty="0"/>
              <a:t>allocate the right to enter</a:t>
            </a:r>
            <a:r>
              <a:rPr lang="en-US" sz="1600" dirty="0"/>
              <a:t>”. Nobel prize </a:t>
            </a:r>
            <a:r>
              <a:rPr lang="en-US" sz="1600" b="1" dirty="0" err="1"/>
              <a:t>Elinor</a:t>
            </a:r>
            <a:r>
              <a:rPr lang="en-US" sz="1600" b="1" dirty="0"/>
              <a:t> </a:t>
            </a:r>
            <a:r>
              <a:rPr lang="en-US" sz="1600" b="1" dirty="0" err="1"/>
              <a:t>Omstrom</a:t>
            </a:r>
            <a:r>
              <a:rPr lang="en-US" sz="1600" b="1" dirty="0"/>
              <a:t> defined 8 managing principles for governing commons </a:t>
            </a:r>
            <a:r>
              <a:rPr lang="en-US" sz="1600" dirty="0"/>
              <a:t>in her famous book Governing the commons, 1990, freely available in Internet). For example, rules could be formulated about how many cows can be grazed on the village common. If there is a </a:t>
            </a:r>
            <a:r>
              <a:rPr lang="en-US" sz="1600" dirty="0" smtClean="0"/>
              <a:t>legal (or strong social) </a:t>
            </a:r>
            <a:r>
              <a:rPr lang="en-US" sz="1600" dirty="0"/>
              <a:t>system to enforce those rules, this may be </a:t>
            </a:r>
            <a:r>
              <a:rPr lang="en-US" sz="1600" dirty="0" smtClean="0"/>
              <a:t>an alternative solution for </a:t>
            </a:r>
            <a:r>
              <a:rPr lang="en-US" sz="1600" dirty="0"/>
              <a:t>providing an efficient use of the common resource. </a:t>
            </a:r>
            <a:endParaRPr lang="en-US" dirty="0"/>
          </a:p>
        </p:txBody>
      </p:sp>
      <p:sp>
        <p:nvSpPr>
          <p:cNvPr id="3" name="Freccia a destra 2"/>
          <p:cNvSpPr/>
          <p:nvPr/>
        </p:nvSpPr>
        <p:spPr>
          <a:xfrm>
            <a:off x="316647" y="1227948"/>
            <a:ext cx="714103" cy="513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p:cNvSpPr txBox="1"/>
          <p:nvPr/>
        </p:nvSpPr>
        <p:spPr>
          <a:xfrm>
            <a:off x="1393370" y="1227948"/>
            <a:ext cx="6966857" cy="646331"/>
          </a:xfrm>
          <a:prstGeom prst="rect">
            <a:avLst/>
          </a:prstGeom>
          <a:solidFill>
            <a:schemeClr val="accent1"/>
          </a:solidFill>
          <a:ln>
            <a:solidFill>
              <a:schemeClr val="accent1"/>
            </a:solidFill>
          </a:ln>
        </p:spPr>
        <p:txBody>
          <a:bodyPr wrap="square" rtlCol="0">
            <a:spAutoFit/>
          </a:bodyPr>
          <a:lstStyle/>
          <a:p>
            <a:r>
              <a:rPr lang="en-US" dirty="0" smtClean="0"/>
              <a:t>Yes in some circumstances, by acting on the “non-excludability” characteristic, i.e. making them less “freely available”. </a:t>
            </a:r>
            <a:endParaRPr lang="en-US" dirty="0"/>
          </a:p>
        </p:txBody>
      </p:sp>
    </p:spTree>
    <p:extLst>
      <p:ext uri="{BB962C8B-B14F-4D97-AF65-F5344CB8AC3E}">
        <p14:creationId xmlns:p14="http://schemas.microsoft.com/office/powerpoint/2010/main" val="344823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6435" y="653143"/>
            <a:ext cx="8229600" cy="1143000"/>
          </a:xfrm>
        </p:spPr>
        <p:txBody>
          <a:bodyPr/>
          <a:lstStyle/>
          <a:p>
            <a:r>
              <a:rPr lang="en-US" dirty="0" smtClean="0"/>
              <a:t>Overfishing</a:t>
            </a:r>
            <a:endParaRPr lang="en-US" dirty="0"/>
          </a:p>
        </p:txBody>
      </p:sp>
      <p:pic>
        <p:nvPicPr>
          <p:cNvPr id="4" name="Segnaposto contenut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34472" y="1567543"/>
            <a:ext cx="7093527" cy="3189185"/>
          </a:xfrm>
        </p:spPr>
      </p:pic>
      <p:sp>
        <p:nvSpPr>
          <p:cNvPr id="5" name="CasellaDiTesto 4"/>
          <p:cNvSpPr txBox="1"/>
          <p:nvPr/>
        </p:nvSpPr>
        <p:spPr>
          <a:xfrm>
            <a:off x="332509" y="5221290"/>
            <a:ext cx="8811491" cy="1754326"/>
          </a:xfrm>
          <a:prstGeom prst="rect">
            <a:avLst/>
          </a:prstGeom>
          <a:noFill/>
        </p:spPr>
        <p:txBody>
          <a:bodyPr wrap="square" rtlCol="0">
            <a:spAutoFit/>
          </a:bodyPr>
          <a:lstStyle/>
          <a:p>
            <a:r>
              <a:rPr lang="en-US" dirty="0"/>
              <a:t>However, in situations where excludability mechanisms are not implementable and the law is ambiguous/difficult to enforce, the tragedy of the commons can easily arise. </a:t>
            </a:r>
            <a:r>
              <a:rPr lang="en-US" b="1" dirty="0"/>
              <a:t>Overfishing in international waters is an example: each fisherman has a negligible impact on the total stock of fish, but the accumulated efforts of thousands of fishermen results in serious depletion.</a:t>
            </a:r>
          </a:p>
          <a:p>
            <a:endParaRPr lang="en-US" dirty="0"/>
          </a:p>
        </p:txBody>
      </p:sp>
      <p:sp>
        <p:nvSpPr>
          <p:cNvPr id="6" name="Freccia a destra 5"/>
          <p:cNvSpPr/>
          <p:nvPr/>
        </p:nvSpPr>
        <p:spPr>
          <a:xfrm>
            <a:off x="332509" y="270005"/>
            <a:ext cx="714103" cy="513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p:cNvSpPr txBox="1"/>
          <p:nvPr/>
        </p:nvSpPr>
        <p:spPr>
          <a:xfrm>
            <a:off x="1254825" y="306929"/>
            <a:ext cx="6966857" cy="369332"/>
          </a:xfrm>
          <a:prstGeom prst="rect">
            <a:avLst/>
          </a:prstGeom>
          <a:solidFill>
            <a:schemeClr val="accent1"/>
          </a:solidFill>
          <a:ln>
            <a:solidFill>
              <a:schemeClr val="accent1"/>
            </a:solidFill>
          </a:ln>
        </p:spPr>
        <p:txBody>
          <a:bodyPr wrap="square" rtlCol="0">
            <a:spAutoFit/>
          </a:bodyPr>
          <a:lstStyle/>
          <a:p>
            <a:r>
              <a:rPr lang="en-US" dirty="0" smtClean="0"/>
              <a:t>But not in every circumstances</a:t>
            </a:r>
            <a:endParaRPr lang="en-US" dirty="0"/>
          </a:p>
        </p:txBody>
      </p:sp>
    </p:spTree>
    <p:extLst>
      <p:ext uri="{BB962C8B-B14F-4D97-AF65-F5344CB8AC3E}">
        <p14:creationId xmlns:p14="http://schemas.microsoft.com/office/powerpoint/2010/main" val="13764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9264" y="198102"/>
            <a:ext cx="8985400" cy="1143000"/>
          </a:xfrm>
          <a:solidFill>
            <a:srgbClr val="FFFF00"/>
          </a:solidFill>
        </p:spPr>
        <p:txBody>
          <a:bodyPr/>
          <a:lstStyle/>
          <a:p>
            <a:r>
              <a:rPr lang="en-US" sz="2000" b="1" dirty="0" smtClean="0"/>
              <a:t>When “Commons” are left “Commons”, and formal institutions (rules, laws, norms) are unable to enforce restrictions, their survival will crucially depend on whether informal institutions characterizing a society (culture, sense of belonging to a community) are strong enough</a:t>
            </a:r>
            <a:endParaRPr lang="en-US" sz="2000" b="1" dirty="0"/>
          </a:p>
        </p:txBody>
      </p:sp>
      <p:pic>
        <p:nvPicPr>
          <p:cNvPr id="4" name="Immagine 3"/>
          <p:cNvPicPr>
            <a:picLocks noChangeAspect="1"/>
          </p:cNvPicPr>
          <p:nvPr/>
        </p:nvPicPr>
        <p:blipFill>
          <a:blip r:embed="rId2"/>
          <a:stretch>
            <a:fillRect/>
          </a:stretch>
        </p:blipFill>
        <p:spPr>
          <a:xfrm>
            <a:off x="0" y="1533236"/>
            <a:ext cx="2761673" cy="5059074"/>
          </a:xfrm>
          <a:prstGeom prst="rect">
            <a:avLst/>
          </a:prstGeom>
        </p:spPr>
      </p:pic>
      <p:sp>
        <p:nvSpPr>
          <p:cNvPr id="6" name="CasellaDiTesto 5"/>
          <p:cNvSpPr txBox="1"/>
          <p:nvPr/>
        </p:nvSpPr>
        <p:spPr>
          <a:xfrm>
            <a:off x="6696362" y="3489781"/>
            <a:ext cx="2207491" cy="1754326"/>
          </a:xfrm>
          <a:prstGeom prst="rect">
            <a:avLst/>
          </a:prstGeom>
          <a:solidFill>
            <a:srgbClr val="FFC000"/>
          </a:solidFill>
          <a:ln>
            <a:solidFill>
              <a:srgbClr val="FFC000"/>
            </a:solidFill>
          </a:ln>
        </p:spPr>
        <p:txBody>
          <a:bodyPr wrap="square" rtlCol="0">
            <a:spAutoFit/>
          </a:bodyPr>
          <a:lstStyle/>
          <a:p>
            <a:pPr algn="ctr"/>
            <a:r>
              <a:rPr lang="en-US" b="1" dirty="0" smtClean="0"/>
              <a:t>In these situations, social (i.e. </a:t>
            </a:r>
            <a:r>
              <a:rPr lang="en-US" b="1" dirty="0" err="1" smtClean="0"/>
              <a:t>solidaristic</a:t>
            </a:r>
            <a:r>
              <a:rPr lang="en-US" b="1" dirty="0" smtClean="0"/>
              <a:t>) values have to prevail in order to make things work</a:t>
            </a:r>
            <a:endParaRPr lang="en-US" b="1" dirty="0"/>
          </a:p>
        </p:txBody>
      </p:sp>
      <p:sp>
        <p:nvSpPr>
          <p:cNvPr id="7" name="CasellaDiTesto 6"/>
          <p:cNvSpPr txBox="1"/>
          <p:nvPr/>
        </p:nvSpPr>
        <p:spPr>
          <a:xfrm>
            <a:off x="2761673" y="1789014"/>
            <a:ext cx="3500582" cy="4247317"/>
          </a:xfrm>
          <a:prstGeom prst="rect">
            <a:avLst/>
          </a:prstGeom>
          <a:noFill/>
        </p:spPr>
        <p:txBody>
          <a:bodyPr wrap="square" rtlCol="0">
            <a:spAutoFit/>
          </a:bodyPr>
          <a:lstStyle/>
          <a:p>
            <a:r>
              <a:rPr lang="en-US" dirty="0" smtClean="0"/>
              <a:t>[…] An appeal </a:t>
            </a:r>
            <a:r>
              <a:rPr lang="en-US" dirty="0"/>
              <a:t>to </a:t>
            </a:r>
            <a:r>
              <a:rPr lang="en-US" dirty="0" smtClean="0"/>
              <a:t>conscience […] (can produce) </a:t>
            </a:r>
            <a:r>
              <a:rPr lang="en-US" dirty="0"/>
              <a:t>two communications,</a:t>
            </a:r>
          </a:p>
          <a:p>
            <a:r>
              <a:rPr lang="en-GB" dirty="0"/>
              <a:t>and that they are contradictory:</a:t>
            </a:r>
          </a:p>
          <a:p>
            <a:r>
              <a:rPr lang="en-GB" dirty="0"/>
              <a:t>(</a:t>
            </a:r>
            <a:r>
              <a:rPr lang="en-GB" dirty="0" err="1"/>
              <a:t>i</a:t>
            </a:r>
            <a:r>
              <a:rPr lang="en-GB" dirty="0"/>
              <a:t>) (intended communication) "If </a:t>
            </a:r>
            <a:r>
              <a:rPr lang="en-GB" dirty="0" smtClean="0"/>
              <a:t>you don't </a:t>
            </a:r>
            <a:r>
              <a:rPr lang="en-GB" dirty="0"/>
              <a:t>do as we ask, we will openly </a:t>
            </a:r>
            <a:r>
              <a:rPr lang="en-GB" dirty="0" smtClean="0"/>
              <a:t>condemn you </a:t>
            </a:r>
            <a:r>
              <a:rPr lang="en-GB" dirty="0"/>
              <a:t>for not acting like a responsible</a:t>
            </a:r>
          </a:p>
          <a:p>
            <a:r>
              <a:rPr lang="en-US" dirty="0"/>
              <a:t>citizen"; (ii) (the unintended</a:t>
            </a:r>
          </a:p>
          <a:p>
            <a:r>
              <a:rPr lang="en-GB" dirty="0"/>
              <a:t>communication) "If you </a:t>
            </a:r>
            <a:r>
              <a:rPr lang="en-GB" i="1" dirty="0"/>
              <a:t>do </a:t>
            </a:r>
            <a:r>
              <a:rPr lang="en-GB" dirty="0"/>
              <a:t>behave </a:t>
            </a:r>
            <a:r>
              <a:rPr lang="en-GB" dirty="0" smtClean="0"/>
              <a:t>as we </a:t>
            </a:r>
            <a:r>
              <a:rPr lang="en-GB" dirty="0"/>
              <a:t>ask, we </a:t>
            </a:r>
            <a:r>
              <a:rPr lang="en-GB" dirty="0" smtClean="0"/>
              <a:t>will secretly </a:t>
            </a:r>
            <a:r>
              <a:rPr lang="en-GB" dirty="0"/>
              <a:t>condemn </a:t>
            </a:r>
            <a:r>
              <a:rPr lang="en-GB" dirty="0" smtClean="0"/>
              <a:t>you for </a:t>
            </a:r>
            <a:r>
              <a:rPr lang="en-GB" dirty="0"/>
              <a:t>a simpleton who can be shamed</a:t>
            </a:r>
          </a:p>
          <a:p>
            <a:r>
              <a:rPr lang="en-GB" dirty="0"/>
              <a:t>into standing aside while the rest of </a:t>
            </a:r>
            <a:r>
              <a:rPr lang="en-GB" dirty="0" smtClean="0"/>
              <a:t>us </a:t>
            </a:r>
            <a:r>
              <a:rPr lang="en-US" dirty="0" smtClean="0"/>
              <a:t>exploit </a:t>
            </a:r>
            <a:r>
              <a:rPr lang="en-US" dirty="0"/>
              <a:t>the commons."</a:t>
            </a:r>
          </a:p>
        </p:txBody>
      </p:sp>
      <p:sp>
        <p:nvSpPr>
          <p:cNvPr id="8" name="CasellaDiTesto 7"/>
          <p:cNvSpPr txBox="1"/>
          <p:nvPr/>
        </p:nvSpPr>
        <p:spPr>
          <a:xfrm>
            <a:off x="2881746" y="6036331"/>
            <a:ext cx="2641600" cy="369332"/>
          </a:xfrm>
          <a:prstGeom prst="rect">
            <a:avLst/>
          </a:prstGeom>
          <a:noFill/>
        </p:spPr>
        <p:txBody>
          <a:bodyPr wrap="square" rtlCol="0">
            <a:spAutoFit/>
          </a:bodyPr>
          <a:lstStyle/>
          <a:p>
            <a:r>
              <a:rPr lang="en-US" b="1" dirty="0" smtClean="0"/>
              <a:t>Hardin, 1968, p. 1246</a:t>
            </a:r>
            <a:endParaRPr lang="en-US" b="1" dirty="0"/>
          </a:p>
        </p:txBody>
      </p:sp>
      <p:sp>
        <p:nvSpPr>
          <p:cNvPr id="9" name="Freccia curva 8"/>
          <p:cNvSpPr/>
          <p:nvPr/>
        </p:nvSpPr>
        <p:spPr>
          <a:xfrm rot="5400000">
            <a:off x="6674854" y="1584301"/>
            <a:ext cx="1413164" cy="201352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2076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471267" y="1370427"/>
            <a:ext cx="8229600" cy="4953000"/>
          </a:xfrm>
        </p:spPr>
        <p:txBody>
          <a:bodyPr/>
          <a:lstStyle/>
          <a:p>
            <a:r>
              <a:rPr lang="en-US" sz="2400" dirty="0" smtClean="0"/>
              <a:t>Varian (Intermediate Microeconomics</a:t>
            </a:r>
            <a:r>
              <a:rPr lang="en-US" sz="2400" smtClean="0"/>
              <a:t>, chapter 35.6).</a:t>
            </a:r>
            <a:endParaRPr lang="en-US" sz="2400" dirty="0" smtClean="0"/>
          </a:p>
          <a:p>
            <a:endParaRPr lang="en-US" sz="2400" dirty="0" smtClean="0"/>
          </a:p>
          <a:p>
            <a:pPr>
              <a:buNone/>
            </a:pPr>
            <a:r>
              <a:rPr lang="en-US" sz="2400" dirty="0"/>
              <a:t>Further (optional) reading (ever-green classic): </a:t>
            </a:r>
          </a:p>
          <a:p>
            <a:pPr>
              <a:buNone/>
            </a:pPr>
            <a:endParaRPr lang="en-US" sz="2400" dirty="0" smtClean="0"/>
          </a:p>
          <a:p>
            <a:pPr>
              <a:buNone/>
            </a:pPr>
            <a:r>
              <a:rPr lang="en-US" sz="2400" dirty="0" smtClean="0"/>
              <a:t>G. Hardin, The tragedy of the commons, </a:t>
            </a:r>
            <a:r>
              <a:rPr lang="en-US" sz="2400" i="1" dirty="0" smtClean="0"/>
              <a:t>Science</a:t>
            </a:r>
            <a:r>
              <a:rPr lang="en-US" sz="2400" dirty="0" smtClean="0"/>
              <a:t>,  1968, vol. 162, pp. 1243-1248. </a:t>
            </a:r>
          </a:p>
          <a:p>
            <a:endParaRPr lang="en-US" sz="2400" dirty="0" smtClean="0"/>
          </a:p>
          <a:p>
            <a:pPr>
              <a:buNone/>
            </a:pPr>
            <a:endParaRPr lang="en-US" sz="2400" dirty="0" smtClean="0"/>
          </a:p>
          <a:p>
            <a:endParaRPr lang="en-US" sz="2400" dirty="0" smtClean="0"/>
          </a:p>
          <a:p>
            <a:endParaRPr lang="en-US" sz="2400" dirty="0" smtClean="0"/>
          </a:p>
          <a:p>
            <a:pPr>
              <a:buNone/>
            </a:pPr>
            <a:endParaRPr lang="en-US" sz="2400" dirty="0" smtClean="0"/>
          </a:p>
          <a:p>
            <a:endParaRPr lang="en-US" sz="2400" dirty="0" smtClean="0"/>
          </a:p>
          <a:p>
            <a:endParaRPr lang="en-US" dirty="0" smtClean="0"/>
          </a:p>
          <a:p>
            <a:endParaRPr lang="en-US" dirty="0"/>
          </a:p>
        </p:txBody>
      </p:sp>
    </p:spTree>
    <p:extLst>
      <p:ext uri="{BB962C8B-B14F-4D97-AF65-F5344CB8AC3E}">
        <p14:creationId xmlns:p14="http://schemas.microsoft.com/office/powerpoint/2010/main" val="3298624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027"/>
          <p:cNvSpPr>
            <a:spLocks noGrp="1" noChangeArrowheads="1"/>
          </p:cNvSpPr>
          <p:nvPr>
            <p:ph idx="1"/>
          </p:nvPr>
        </p:nvSpPr>
        <p:spPr/>
        <p:txBody>
          <a:bodyPr/>
          <a:lstStyle/>
          <a:p>
            <a:endParaRPr lang="it-IT" dirty="0" smtClean="0"/>
          </a:p>
          <a:p>
            <a:endParaRPr lang="it-IT" dirty="0" smtClean="0"/>
          </a:p>
          <a:p>
            <a:endParaRPr lang="it-IT" dirty="0" smtClean="0"/>
          </a:p>
          <a:p>
            <a:endParaRPr lang="it-IT" dirty="0" smtClean="0"/>
          </a:p>
          <a:p>
            <a:endParaRPr lang="it-IT" dirty="0" smtClean="0"/>
          </a:p>
          <a:p>
            <a:endParaRPr lang="it-IT" dirty="0" smtClean="0"/>
          </a:p>
        </p:txBody>
      </p:sp>
      <p:sp>
        <p:nvSpPr>
          <p:cNvPr id="1028" name="Rectangle 1026"/>
          <p:cNvSpPr>
            <a:spLocks noGrp="1" noChangeArrowheads="1"/>
          </p:cNvSpPr>
          <p:nvPr>
            <p:ph type="title"/>
          </p:nvPr>
        </p:nvSpPr>
        <p:spPr>
          <a:xfrm>
            <a:off x="471268" y="-36945"/>
            <a:ext cx="8229600" cy="1143000"/>
          </a:xfrm>
        </p:spPr>
        <p:txBody>
          <a:bodyPr/>
          <a:lstStyle/>
          <a:p>
            <a:r>
              <a:rPr lang="it-IT" dirty="0" err="1" smtClean="0"/>
              <a:t>Basic</a:t>
            </a:r>
            <a:r>
              <a:rPr lang="it-IT" dirty="0" smtClean="0"/>
              <a:t> </a:t>
            </a:r>
            <a:r>
              <a:rPr lang="it-IT" dirty="0" err="1" smtClean="0"/>
              <a:t>Taxonomy</a:t>
            </a:r>
            <a:endParaRPr lang="it-IT" dirty="0" smtClean="0"/>
          </a:p>
        </p:txBody>
      </p:sp>
      <p:graphicFrame>
        <p:nvGraphicFramePr>
          <p:cNvPr id="2" name="Tabella 1"/>
          <p:cNvGraphicFramePr>
            <a:graphicFrameLocks noGrp="1"/>
          </p:cNvGraphicFramePr>
          <p:nvPr>
            <p:extLst>
              <p:ext uri="{D42A27DB-BD31-4B8C-83A1-F6EECF244321}">
                <p14:modId xmlns:p14="http://schemas.microsoft.com/office/powerpoint/2010/main" val="3236922450"/>
              </p:ext>
            </p:extLst>
          </p:nvPr>
        </p:nvGraphicFramePr>
        <p:xfrm>
          <a:off x="137911" y="1315815"/>
          <a:ext cx="8731653" cy="5202980"/>
        </p:xfrm>
        <a:graphic>
          <a:graphicData uri="http://schemas.openxmlformats.org/drawingml/2006/table">
            <a:tbl>
              <a:tblPr firstRow="1" bandRow="1">
                <a:tableStyleId>{5940675A-B579-460E-94D1-54222C63F5DA}</a:tableStyleId>
              </a:tblPr>
              <a:tblGrid>
                <a:gridCol w="2910551">
                  <a:extLst>
                    <a:ext uri="{9D8B030D-6E8A-4147-A177-3AD203B41FA5}">
                      <a16:colId xmlns:a16="http://schemas.microsoft.com/office/drawing/2014/main" val="20000"/>
                    </a:ext>
                  </a:extLst>
                </a:gridCol>
                <a:gridCol w="2910551">
                  <a:extLst>
                    <a:ext uri="{9D8B030D-6E8A-4147-A177-3AD203B41FA5}">
                      <a16:colId xmlns:a16="http://schemas.microsoft.com/office/drawing/2014/main" val="20001"/>
                    </a:ext>
                  </a:extLst>
                </a:gridCol>
                <a:gridCol w="2910551">
                  <a:extLst>
                    <a:ext uri="{9D8B030D-6E8A-4147-A177-3AD203B41FA5}">
                      <a16:colId xmlns:a16="http://schemas.microsoft.com/office/drawing/2014/main" val="20002"/>
                    </a:ext>
                  </a:extLst>
                </a:gridCol>
              </a:tblGrid>
              <a:tr h="486976">
                <a:tc>
                  <a:txBody>
                    <a:bodyPr/>
                    <a:lstStyle/>
                    <a:p>
                      <a:endParaRPr lang="it-IT" b="1"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it-IT" b="1" dirty="0" err="1" smtClean="0"/>
                        <a:t>Rival</a:t>
                      </a:r>
                      <a:endParaRPr lang="it-IT" b="1" dirty="0" smtClean="0"/>
                    </a:p>
                    <a:p>
                      <a:pPr algn="ctr"/>
                      <a:endParaRPr lang="it-IT"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b="1" dirty="0" smtClean="0"/>
                        <a:t>Non </a:t>
                      </a:r>
                      <a:r>
                        <a:rPr lang="it-IT" b="1" dirty="0" err="1" smtClean="0"/>
                        <a:t>rival</a:t>
                      </a:r>
                      <a:endParaRPr lang="it-IT" b="1"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281450">
                <a:tc>
                  <a:txBody>
                    <a:bodyPr/>
                    <a:lstStyle/>
                    <a:p>
                      <a:pPr algn="r"/>
                      <a:r>
                        <a:rPr lang="it-IT" b="1" dirty="0" smtClean="0"/>
                        <a:t>Excludable</a:t>
                      </a:r>
                      <a:endParaRPr lang="it-IT" b="1" dirty="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it-IT" b="1" baseline="0" dirty="0" smtClean="0">
                        <a:solidFill>
                          <a:srgbClr val="FF0000"/>
                        </a:solidFill>
                      </a:endParaRPr>
                    </a:p>
                    <a:p>
                      <a:endParaRPr lang="it-IT" b="1" baseline="0" dirty="0" smtClean="0"/>
                    </a:p>
                    <a:p>
                      <a:endParaRPr lang="it-IT" b="1" baseline="0" dirty="0" smtClean="0"/>
                    </a:p>
                    <a:p>
                      <a:endParaRPr lang="it-IT" b="1" baseline="0" dirty="0" smtClean="0"/>
                    </a:p>
                    <a:p>
                      <a:endParaRPr lang="it-IT"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it-IT" b="1" dirty="0" smtClean="0">
                        <a:solidFill>
                          <a:srgbClr val="FF0000"/>
                        </a:solidFill>
                      </a:endParaRPr>
                    </a:p>
                    <a:p>
                      <a:endParaRPr lang="it-IT" b="1"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281450">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it-IT" b="1" dirty="0" smtClean="0"/>
                        <a:t>Non excludable</a:t>
                      </a:r>
                    </a:p>
                    <a:p>
                      <a:pPr algn="r"/>
                      <a:endParaRPr lang="it-IT" b="1" dirty="0" smtClean="0"/>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it-IT"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endParaRPr lang="it-IT" b="1"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pic>
        <p:nvPicPr>
          <p:cNvPr id="3" name="Immagin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3640" y="4397353"/>
            <a:ext cx="2801589" cy="2098488"/>
          </a:xfrm>
          <a:prstGeom prst="rect">
            <a:avLst/>
          </a:prstGeom>
        </p:spPr>
      </p:pic>
      <p:pic>
        <p:nvPicPr>
          <p:cNvPr id="4" name="Immagin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0510" y="4385778"/>
            <a:ext cx="2844022" cy="2133017"/>
          </a:xfrm>
          <a:prstGeom prst="rect">
            <a:avLst/>
          </a:prstGeom>
        </p:spPr>
      </p:pic>
      <p:sp>
        <p:nvSpPr>
          <p:cNvPr id="5" name="Rettangolo 4"/>
          <p:cNvSpPr/>
          <p:nvPr/>
        </p:nvSpPr>
        <p:spPr>
          <a:xfrm>
            <a:off x="3009730" y="4345857"/>
            <a:ext cx="1332166" cy="369332"/>
          </a:xfrm>
          <a:prstGeom prst="rect">
            <a:avLst/>
          </a:prstGeom>
        </p:spPr>
        <p:txBody>
          <a:bodyPr wrap="square">
            <a:spAutoFit/>
          </a:bodyPr>
          <a:lstStyle/>
          <a:p>
            <a:r>
              <a:rPr lang="it-IT" b="1" dirty="0" err="1">
                <a:solidFill>
                  <a:schemeClr val="bg1"/>
                </a:solidFill>
              </a:rPr>
              <a:t>Commons</a:t>
            </a:r>
            <a:endParaRPr lang="it-IT" dirty="0">
              <a:solidFill>
                <a:schemeClr val="bg1"/>
              </a:solidFill>
            </a:endParaRPr>
          </a:p>
        </p:txBody>
      </p:sp>
      <p:sp>
        <p:nvSpPr>
          <p:cNvPr id="6" name="Rettangolo 5"/>
          <p:cNvSpPr/>
          <p:nvPr/>
        </p:nvSpPr>
        <p:spPr>
          <a:xfrm>
            <a:off x="5999331" y="4366473"/>
            <a:ext cx="2189519" cy="369332"/>
          </a:xfrm>
          <a:prstGeom prst="rect">
            <a:avLst/>
          </a:prstGeom>
        </p:spPr>
        <p:txBody>
          <a:bodyPr wrap="square">
            <a:spAutoFit/>
          </a:bodyPr>
          <a:lstStyle/>
          <a:p>
            <a:r>
              <a:rPr lang="it-IT" b="1" dirty="0" smtClean="0">
                <a:solidFill>
                  <a:schemeClr val="bg1"/>
                </a:solidFill>
              </a:rPr>
              <a:t>Public </a:t>
            </a:r>
            <a:r>
              <a:rPr lang="it-IT" b="1" dirty="0" err="1">
                <a:solidFill>
                  <a:schemeClr val="bg1"/>
                </a:solidFill>
              </a:rPr>
              <a:t>goods</a:t>
            </a:r>
            <a:endParaRPr lang="it-IT" b="1" dirty="0">
              <a:solidFill>
                <a:schemeClr val="bg1"/>
              </a:solidFill>
            </a:endParaRPr>
          </a:p>
        </p:txBody>
      </p:sp>
      <p:sp>
        <p:nvSpPr>
          <p:cNvPr id="9" name="Rettangolo 8"/>
          <p:cNvSpPr/>
          <p:nvPr/>
        </p:nvSpPr>
        <p:spPr>
          <a:xfrm>
            <a:off x="3183491" y="1970227"/>
            <a:ext cx="1710725" cy="369332"/>
          </a:xfrm>
          <a:prstGeom prst="rect">
            <a:avLst/>
          </a:prstGeom>
        </p:spPr>
        <p:txBody>
          <a:bodyPr wrap="none">
            <a:spAutoFit/>
          </a:bodyPr>
          <a:lstStyle/>
          <a:p>
            <a:r>
              <a:rPr lang="it-IT" b="1" dirty="0" smtClean="0"/>
              <a:t>Private </a:t>
            </a:r>
            <a:r>
              <a:rPr lang="it-IT" b="1" dirty="0" err="1"/>
              <a:t>goods</a:t>
            </a:r>
            <a:endParaRPr lang="it-IT" b="1" dirty="0"/>
          </a:p>
        </p:txBody>
      </p:sp>
      <p:pic>
        <p:nvPicPr>
          <p:cNvPr id="14" name="Immagin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295" y="2119686"/>
            <a:ext cx="2746317" cy="2057087"/>
          </a:xfrm>
          <a:prstGeom prst="rect">
            <a:avLst/>
          </a:prstGeom>
        </p:spPr>
      </p:pic>
      <p:sp>
        <p:nvSpPr>
          <p:cNvPr id="13" name="Rettangolo 12"/>
          <p:cNvSpPr/>
          <p:nvPr/>
        </p:nvSpPr>
        <p:spPr>
          <a:xfrm>
            <a:off x="5906924" y="2037926"/>
            <a:ext cx="1480855" cy="369332"/>
          </a:xfrm>
          <a:prstGeom prst="rect">
            <a:avLst/>
          </a:prstGeom>
        </p:spPr>
        <p:txBody>
          <a:bodyPr wrap="none">
            <a:spAutoFit/>
          </a:bodyPr>
          <a:lstStyle/>
          <a:p>
            <a:r>
              <a:rPr lang="it-IT" b="1" dirty="0" smtClean="0">
                <a:solidFill>
                  <a:schemeClr val="bg1"/>
                </a:solidFill>
              </a:rPr>
              <a:t>«Club» </a:t>
            </a:r>
            <a:r>
              <a:rPr lang="it-IT" b="1" dirty="0" err="1" smtClean="0">
                <a:solidFill>
                  <a:schemeClr val="bg1"/>
                </a:solidFill>
              </a:rPr>
              <a:t>goods</a:t>
            </a:r>
            <a:endParaRPr lang="it-IT" b="1" dirty="0">
              <a:solidFill>
                <a:schemeClr val="bg1"/>
              </a:solidFill>
            </a:endParaRPr>
          </a:p>
        </p:txBody>
      </p:sp>
      <p:pic>
        <p:nvPicPr>
          <p:cNvPr id="6146" name="Picture 2" descr="http://data.whicdn.com/images/75522545/large.jpg"/>
          <p:cNvPicPr>
            <a:picLocks noChangeAspect="1" noChangeArrowheads="1"/>
          </p:cNvPicPr>
          <p:nvPr/>
        </p:nvPicPr>
        <p:blipFill>
          <a:blip r:embed="rId6" cstate="print"/>
          <a:srcRect/>
          <a:stretch>
            <a:fillRect/>
          </a:stretch>
        </p:blipFill>
        <p:spPr bwMode="auto">
          <a:xfrm>
            <a:off x="3179300" y="2349304"/>
            <a:ext cx="2672860" cy="1800665"/>
          </a:xfrm>
          <a:prstGeom prst="rect">
            <a:avLst/>
          </a:prstGeom>
          <a:noFill/>
        </p:spPr>
      </p:pic>
    </p:spTree>
    <p:extLst>
      <p:ext uri="{BB962C8B-B14F-4D97-AF65-F5344CB8AC3E}">
        <p14:creationId xmlns:p14="http://schemas.microsoft.com/office/powerpoint/2010/main" val="2445657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1"/>
            <a:ext cx="9144000" cy="1195754"/>
          </a:xfrm>
        </p:spPr>
        <p:txBody>
          <a:bodyPr/>
          <a:lstStyle/>
          <a:p>
            <a:r>
              <a:rPr lang="en-US" dirty="0" smtClean="0"/>
              <a:t>When to provide a public good?</a:t>
            </a:r>
            <a:endParaRPr lang="en-US" dirty="0"/>
          </a:p>
        </p:txBody>
      </p:sp>
      <p:sp>
        <p:nvSpPr>
          <p:cNvPr id="3" name="CasellaDiTesto 2"/>
          <p:cNvSpPr txBox="1"/>
          <p:nvPr/>
        </p:nvSpPr>
        <p:spPr>
          <a:xfrm>
            <a:off x="267286" y="1547446"/>
            <a:ext cx="8581292" cy="2246769"/>
          </a:xfrm>
          <a:prstGeom prst="rect">
            <a:avLst/>
          </a:prstGeom>
          <a:noFill/>
        </p:spPr>
        <p:txBody>
          <a:bodyPr wrap="square" rtlCol="0">
            <a:spAutoFit/>
          </a:bodyPr>
          <a:lstStyle/>
          <a:p>
            <a:r>
              <a:rPr lang="en-US" sz="2000" dirty="0" smtClean="0"/>
              <a:t>- Suppose 2 roommates, 1 &amp; 2</a:t>
            </a:r>
          </a:p>
          <a:p>
            <a:r>
              <a:rPr lang="en-US" sz="2000" dirty="0" smtClean="0"/>
              <a:t>- Whether or not to purchase a TV</a:t>
            </a:r>
          </a:p>
          <a:p>
            <a:pPr>
              <a:buFontTx/>
              <a:buChar char="-"/>
            </a:pPr>
            <a:r>
              <a:rPr lang="en-US" sz="2000" dirty="0" smtClean="0"/>
              <a:t>Given the size of the apartment, TV in the living room: both roommates will be able to watch it. TV is a public good. </a:t>
            </a:r>
          </a:p>
          <a:p>
            <a:pPr>
              <a:buFontTx/>
              <a:buChar char="-"/>
            </a:pPr>
            <a:endParaRPr lang="en-US" sz="2000" dirty="0" smtClean="0"/>
          </a:p>
          <a:p>
            <a:r>
              <a:rPr lang="en-US" sz="2000" b="1" dirty="0" smtClean="0"/>
              <a:t>Question: is it worth for them to buy the TV?</a:t>
            </a:r>
          </a:p>
          <a:p>
            <a:endParaRPr lang="en-US" sz="2000" dirty="0" smtClean="0"/>
          </a:p>
        </p:txBody>
      </p:sp>
      <p:pic>
        <p:nvPicPr>
          <p:cNvPr id="239618" name="Picture 2"/>
          <p:cNvPicPr>
            <a:picLocks noChangeAspect="1" noChangeArrowheads="1"/>
          </p:cNvPicPr>
          <p:nvPr/>
        </p:nvPicPr>
        <p:blipFill>
          <a:blip r:embed="rId2" cstate="print"/>
          <a:srcRect/>
          <a:stretch>
            <a:fillRect/>
          </a:stretch>
        </p:blipFill>
        <p:spPr bwMode="auto">
          <a:xfrm>
            <a:off x="647114" y="3671668"/>
            <a:ext cx="7624689" cy="28416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5421" y="253218"/>
            <a:ext cx="8074856" cy="707886"/>
          </a:xfrm>
          <a:prstGeom prst="rect">
            <a:avLst/>
          </a:prstGeom>
          <a:noFill/>
        </p:spPr>
        <p:txBody>
          <a:bodyPr wrap="square" rtlCol="0">
            <a:spAutoFit/>
          </a:bodyPr>
          <a:lstStyle/>
          <a:p>
            <a:r>
              <a:rPr lang="en-US" sz="2000" dirty="0" smtClean="0"/>
              <a:t>We suppose that the TV costs c, so in order to purchase the TV, the sum of the contributions must be at least c:</a:t>
            </a:r>
            <a:endParaRPr lang="en-US" sz="2000" dirty="0"/>
          </a:p>
        </p:txBody>
      </p:sp>
      <p:pic>
        <p:nvPicPr>
          <p:cNvPr id="241666" name="Picture 2"/>
          <p:cNvPicPr>
            <a:picLocks noChangeAspect="1" noChangeArrowheads="1"/>
          </p:cNvPicPr>
          <p:nvPr/>
        </p:nvPicPr>
        <p:blipFill>
          <a:blip r:embed="rId2" cstate="print"/>
          <a:srcRect/>
          <a:stretch>
            <a:fillRect/>
          </a:stretch>
        </p:blipFill>
        <p:spPr bwMode="auto">
          <a:xfrm>
            <a:off x="3305908" y="1378634"/>
            <a:ext cx="1671564" cy="551645"/>
          </a:xfrm>
          <a:prstGeom prst="rect">
            <a:avLst/>
          </a:prstGeom>
          <a:noFill/>
          <a:ln w="9525">
            <a:noFill/>
            <a:miter lim="800000"/>
            <a:headEnd/>
            <a:tailEnd/>
          </a:ln>
        </p:spPr>
      </p:pic>
      <p:sp>
        <p:nvSpPr>
          <p:cNvPr id="5" name="CasellaDiTesto 4"/>
          <p:cNvSpPr txBox="1"/>
          <p:nvPr/>
        </p:nvSpPr>
        <p:spPr>
          <a:xfrm>
            <a:off x="267286" y="2461846"/>
            <a:ext cx="8257736" cy="1323439"/>
          </a:xfrm>
          <a:prstGeom prst="rect">
            <a:avLst/>
          </a:prstGeom>
          <a:noFill/>
        </p:spPr>
        <p:txBody>
          <a:bodyPr wrap="square" rtlCol="0">
            <a:spAutoFit/>
          </a:bodyPr>
          <a:lstStyle/>
          <a:p>
            <a:r>
              <a:rPr lang="en-US" sz="2000" dirty="0" smtClean="0"/>
              <a:t>Utility of Person 1:</a:t>
            </a:r>
          </a:p>
          <a:p>
            <a:endParaRPr lang="en-US" sz="2000" dirty="0" smtClean="0"/>
          </a:p>
          <a:p>
            <a:r>
              <a:rPr lang="en-US" sz="2000" dirty="0" smtClean="0"/>
              <a:t>Utility of Person 2:   </a:t>
            </a:r>
          </a:p>
          <a:p>
            <a:r>
              <a:rPr lang="en-US" sz="2000" dirty="0" smtClean="0"/>
              <a:t> </a:t>
            </a:r>
            <a:endParaRPr lang="en-US" sz="2000" dirty="0"/>
          </a:p>
        </p:txBody>
      </p:sp>
      <p:pic>
        <p:nvPicPr>
          <p:cNvPr id="241667" name="Picture 3"/>
          <p:cNvPicPr>
            <a:picLocks noChangeAspect="1" noChangeArrowheads="1"/>
          </p:cNvPicPr>
          <p:nvPr/>
        </p:nvPicPr>
        <p:blipFill>
          <a:blip r:embed="rId3" cstate="print"/>
          <a:srcRect/>
          <a:stretch>
            <a:fillRect/>
          </a:stretch>
        </p:blipFill>
        <p:spPr bwMode="auto">
          <a:xfrm>
            <a:off x="2743128" y="2377440"/>
            <a:ext cx="1153623" cy="520505"/>
          </a:xfrm>
          <a:prstGeom prst="rect">
            <a:avLst/>
          </a:prstGeom>
          <a:noFill/>
          <a:ln w="9525">
            <a:noFill/>
            <a:miter lim="800000"/>
            <a:headEnd/>
            <a:tailEnd/>
          </a:ln>
        </p:spPr>
      </p:pic>
      <p:pic>
        <p:nvPicPr>
          <p:cNvPr id="241668" name="Picture 4"/>
          <p:cNvPicPr>
            <a:picLocks noChangeAspect="1" noChangeArrowheads="1"/>
          </p:cNvPicPr>
          <p:nvPr/>
        </p:nvPicPr>
        <p:blipFill>
          <a:blip r:embed="rId4" cstate="print"/>
          <a:srcRect/>
          <a:stretch>
            <a:fillRect/>
          </a:stretch>
        </p:blipFill>
        <p:spPr bwMode="auto">
          <a:xfrm>
            <a:off x="2799471" y="3010486"/>
            <a:ext cx="1167617" cy="590843"/>
          </a:xfrm>
          <a:prstGeom prst="rect">
            <a:avLst/>
          </a:prstGeom>
          <a:noFill/>
          <a:ln w="9525">
            <a:noFill/>
            <a:miter lim="800000"/>
            <a:headEnd/>
            <a:tailEnd/>
          </a:ln>
        </p:spPr>
      </p:pic>
      <p:sp>
        <p:nvSpPr>
          <p:cNvPr id="8" name="CasellaDiTesto 7"/>
          <p:cNvSpPr txBox="1"/>
          <p:nvPr/>
        </p:nvSpPr>
        <p:spPr>
          <a:xfrm>
            <a:off x="264942" y="3824068"/>
            <a:ext cx="8257736" cy="2554545"/>
          </a:xfrm>
          <a:prstGeom prst="rect">
            <a:avLst/>
          </a:prstGeom>
          <a:noFill/>
        </p:spPr>
        <p:txBody>
          <a:bodyPr wrap="square" rtlCol="0">
            <a:spAutoFit/>
          </a:bodyPr>
          <a:lstStyle/>
          <a:p>
            <a:r>
              <a:rPr lang="en-US" sz="2000" dirty="0" smtClean="0"/>
              <a:t>Reservation price (i.e. willingness to pay) of Person 1 for the TV (utility he gets from paying TV and watch it equal to utility he gets from not paying and not watching): </a:t>
            </a:r>
          </a:p>
          <a:p>
            <a:endParaRPr lang="en-US" sz="2000" dirty="0" smtClean="0"/>
          </a:p>
          <a:p>
            <a:endParaRPr lang="en-US" sz="2000" dirty="0" smtClean="0"/>
          </a:p>
          <a:p>
            <a:endParaRPr lang="en-US" sz="2000" dirty="0" smtClean="0"/>
          </a:p>
          <a:p>
            <a:r>
              <a:rPr lang="en-US" sz="2000" dirty="0" smtClean="0"/>
              <a:t>Reservation price of Person 2 for the TV: analogous   </a:t>
            </a:r>
          </a:p>
          <a:p>
            <a:r>
              <a:rPr lang="en-US" sz="2000" dirty="0" smtClean="0"/>
              <a:t> </a:t>
            </a:r>
            <a:endParaRPr lang="en-US" sz="2000" dirty="0"/>
          </a:p>
        </p:txBody>
      </p:sp>
      <p:pic>
        <p:nvPicPr>
          <p:cNvPr id="241669" name="Picture 5"/>
          <p:cNvPicPr>
            <a:picLocks noChangeAspect="1" noChangeArrowheads="1"/>
          </p:cNvPicPr>
          <p:nvPr/>
        </p:nvPicPr>
        <p:blipFill>
          <a:blip r:embed="rId5" cstate="print"/>
          <a:srcRect/>
          <a:stretch>
            <a:fillRect/>
          </a:stretch>
        </p:blipFill>
        <p:spPr bwMode="auto">
          <a:xfrm>
            <a:off x="3391192" y="4515730"/>
            <a:ext cx="2390630" cy="815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96948" y="281353"/>
            <a:ext cx="8468751" cy="1015663"/>
          </a:xfrm>
          <a:prstGeom prst="rect">
            <a:avLst/>
          </a:prstGeom>
          <a:noFill/>
        </p:spPr>
        <p:txBody>
          <a:bodyPr wrap="square" rtlCol="0">
            <a:spAutoFit/>
          </a:bodyPr>
          <a:lstStyle/>
          <a:p>
            <a:r>
              <a:rPr lang="en-US" sz="2000" dirty="0" smtClean="0"/>
              <a:t>In this TV problem, there are 2 allocations of interest:</a:t>
            </a:r>
          </a:p>
          <a:p>
            <a:endParaRPr lang="en-US" sz="2000" dirty="0" smtClean="0"/>
          </a:p>
          <a:p>
            <a:r>
              <a:rPr lang="en-US" sz="2000" dirty="0" smtClean="0"/>
              <a:t>1) Each person spends his wealth only on his private consumption:</a:t>
            </a:r>
            <a:endParaRPr lang="en-US" sz="2000" dirty="0"/>
          </a:p>
        </p:txBody>
      </p:sp>
      <p:pic>
        <p:nvPicPr>
          <p:cNvPr id="240642" name="Picture 2"/>
          <p:cNvPicPr>
            <a:picLocks noChangeAspect="1" noChangeArrowheads="1"/>
          </p:cNvPicPr>
          <p:nvPr/>
        </p:nvPicPr>
        <p:blipFill>
          <a:blip r:embed="rId2" cstate="print"/>
          <a:srcRect/>
          <a:stretch>
            <a:fillRect/>
          </a:stretch>
        </p:blipFill>
        <p:spPr bwMode="auto">
          <a:xfrm>
            <a:off x="3362178" y="1434905"/>
            <a:ext cx="2039816" cy="731520"/>
          </a:xfrm>
          <a:prstGeom prst="rect">
            <a:avLst/>
          </a:prstGeom>
          <a:noFill/>
          <a:ln w="9525">
            <a:noFill/>
            <a:miter lim="800000"/>
            <a:headEnd/>
            <a:tailEnd/>
          </a:ln>
        </p:spPr>
      </p:pic>
      <p:sp>
        <p:nvSpPr>
          <p:cNvPr id="6" name="CasellaDiTesto 5"/>
          <p:cNvSpPr txBox="1"/>
          <p:nvPr/>
        </p:nvSpPr>
        <p:spPr>
          <a:xfrm>
            <a:off x="267287" y="2546252"/>
            <a:ext cx="7934178" cy="400110"/>
          </a:xfrm>
          <a:prstGeom prst="rect">
            <a:avLst/>
          </a:prstGeom>
          <a:noFill/>
        </p:spPr>
        <p:txBody>
          <a:bodyPr wrap="square" rtlCol="0">
            <a:spAutoFit/>
          </a:bodyPr>
          <a:lstStyle/>
          <a:p>
            <a:r>
              <a:rPr lang="en-US" sz="2000" dirty="0" smtClean="0"/>
              <a:t>2) They decide to buy the TV: </a:t>
            </a:r>
          </a:p>
        </p:txBody>
      </p:sp>
      <p:pic>
        <p:nvPicPr>
          <p:cNvPr id="240643" name="Picture 3"/>
          <p:cNvPicPr>
            <a:picLocks noChangeAspect="1" noChangeArrowheads="1"/>
          </p:cNvPicPr>
          <p:nvPr/>
        </p:nvPicPr>
        <p:blipFill>
          <a:blip r:embed="rId3" cstate="print"/>
          <a:srcRect/>
          <a:stretch>
            <a:fillRect/>
          </a:stretch>
        </p:blipFill>
        <p:spPr bwMode="auto">
          <a:xfrm>
            <a:off x="3516923" y="2897945"/>
            <a:ext cx="1927273" cy="801857"/>
          </a:xfrm>
          <a:prstGeom prst="rect">
            <a:avLst/>
          </a:prstGeom>
          <a:noFill/>
          <a:ln w="9525">
            <a:noFill/>
            <a:miter lim="800000"/>
            <a:headEnd/>
            <a:tailEnd/>
          </a:ln>
        </p:spPr>
      </p:pic>
      <p:sp>
        <p:nvSpPr>
          <p:cNvPr id="8" name="CasellaDiTesto 7"/>
          <p:cNvSpPr txBox="1"/>
          <p:nvPr/>
        </p:nvSpPr>
        <p:spPr>
          <a:xfrm>
            <a:off x="180536" y="3866270"/>
            <a:ext cx="8794652" cy="1323439"/>
          </a:xfrm>
          <a:prstGeom prst="rect">
            <a:avLst/>
          </a:prstGeom>
          <a:noFill/>
        </p:spPr>
        <p:txBody>
          <a:bodyPr wrap="square" rtlCol="0">
            <a:spAutoFit/>
          </a:bodyPr>
          <a:lstStyle/>
          <a:p>
            <a:r>
              <a:rPr lang="en-US" sz="2000" b="1" dirty="0" smtClean="0"/>
              <a:t>When the TV will be provided?</a:t>
            </a:r>
          </a:p>
          <a:p>
            <a:endParaRPr lang="en-US" sz="2000" dirty="0" smtClean="0"/>
          </a:p>
          <a:p>
            <a:r>
              <a:rPr lang="en-US" sz="2000" dirty="0" smtClean="0"/>
              <a:t>Surely when allocation 2) Pareto dominates allocation 1). This means: </a:t>
            </a:r>
          </a:p>
          <a:p>
            <a:endParaRPr lang="en-US" sz="2000" dirty="0" smtClean="0"/>
          </a:p>
        </p:txBody>
      </p:sp>
      <p:pic>
        <p:nvPicPr>
          <p:cNvPr id="240644" name="Picture 4"/>
          <p:cNvPicPr>
            <a:picLocks noChangeAspect="1" noChangeArrowheads="1"/>
          </p:cNvPicPr>
          <p:nvPr/>
        </p:nvPicPr>
        <p:blipFill>
          <a:blip r:embed="rId4" cstate="print"/>
          <a:srcRect/>
          <a:stretch>
            <a:fillRect/>
          </a:stretch>
        </p:blipFill>
        <p:spPr bwMode="auto">
          <a:xfrm>
            <a:off x="2757268" y="5022166"/>
            <a:ext cx="3038621" cy="15615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5421" y="295422"/>
            <a:ext cx="8201465" cy="400110"/>
          </a:xfrm>
          <a:prstGeom prst="rect">
            <a:avLst/>
          </a:prstGeom>
          <a:noFill/>
        </p:spPr>
        <p:txBody>
          <a:bodyPr wrap="square" rtlCol="0">
            <a:spAutoFit/>
          </a:bodyPr>
          <a:lstStyle/>
          <a:p>
            <a:r>
              <a:rPr lang="en-US" sz="2000" dirty="0" smtClean="0"/>
              <a:t>Using reservation prices and budget constraint we can write:</a:t>
            </a:r>
            <a:endParaRPr lang="en-US" sz="2000" dirty="0"/>
          </a:p>
        </p:txBody>
      </p:sp>
      <p:pic>
        <p:nvPicPr>
          <p:cNvPr id="242690" name="Picture 2"/>
          <p:cNvPicPr>
            <a:picLocks noChangeAspect="1" noChangeArrowheads="1"/>
          </p:cNvPicPr>
          <p:nvPr/>
        </p:nvPicPr>
        <p:blipFill>
          <a:blip r:embed="rId2" cstate="print"/>
          <a:srcRect/>
          <a:stretch>
            <a:fillRect/>
          </a:stretch>
        </p:blipFill>
        <p:spPr bwMode="auto">
          <a:xfrm>
            <a:off x="1631851" y="942536"/>
            <a:ext cx="4642339" cy="1055076"/>
          </a:xfrm>
          <a:prstGeom prst="rect">
            <a:avLst/>
          </a:prstGeom>
          <a:noFill/>
          <a:ln w="9525">
            <a:noFill/>
            <a:miter lim="800000"/>
            <a:headEnd/>
            <a:tailEnd/>
          </a:ln>
        </p:spPr>
      </p:pic>
      <p:sp>
        <p:nvSpPr>
          <p:cNvPr id="5" name="CasellaDiTesto 4"/>
          <p:cNvSpPr txBox="1"/>
          <p:nvPr/>
        </p:nvSpPr>
        <p:spPr>
          <a:xfrm>
            <a:off x="279009" y="2248486"/>
            <a:ext cx="8201465" cy="400110"/>
          </a:xfrm>
          <a:prstGeom prst="rect">
            <a:avLst/>
          </a:prstGeom>
          <a:noFill/>
        </p:spPr>
        <p:txBody>
          <a:bodyPr wrap="square" rtlCol="0">
            <a:spAutoFit/>
          </a:bodyPr>
          <a:lstStyle/>
          <a:p>
            <a:r>
              <a:rPr lang="en-US" sz="2000" dirty="0" smtClean="0"/>
              <a:t>Therefore, it has to be: </a:t>
            </a:r>
            <a:endParaRPr lang="en-US" sz="2000" dirty="0"/>
          </a:p>
        </p:txBody>
      </p:sp>
      <p:pic>
        <p:nvPicPr>
          <p:cNvPr id="242691" name="Picture 3"/>
          <p:cNvPicPr>
            <a:picLocks noChangeAspect="1" noChangeArrowheads="1"/>
          </p:cNvPicPr>
          <p:nvPr/>
        </p:nvPicPr>
        <p:blipFill>
          <a:blip r:embed="rId3" cstate="print"/>
          <a:srcRect/>
          <a:stretch>
            <a:fillRect/>
          </a:stretch>
        </p:blipFill>
        <p:spPr bwMode="auto">
          <a:xfrm>
            <a:off x="2715064" y="2984401"/>
            <a:ext cx="2236763" cy="799807"/>
          </a:xfrm>
          <a:prstGeom prst="rect">
            <a:avLst/>
          </a:prstGeom>
          <a:noFill/>
          <a:ln w="9525">
            <a:noFill/>
            <a:miter lim="800000"/>
            <a:headEnd/>
            <a:tailEnd/>
          </a:ln>
        </p:spPr>
      </p:pic>
      <p:sp>
        <p:nvSpPr>
          <p:cNvPr id="7" name="CasellaDiTesto 6"/>
          <p:cNvSpPr txBox="1"/>
          <p:nvPr/>
        </p:nvSpPr>
        <p:spPr>
          <a:xfrm>
            <a:off x="304799" y="3807655"/>
            <a:ext cx="8201465" cy="1015663"/>
          </a:xfrm>
          <a:prstGeom prst="rect">
            <a:avLst/>
          </a:prstGeom>
          <a:noFill/>
        </p:spPr>
        <p:txBody>
          <a:bodyPr wrap="square" rtlCol="0">
            <a:spAutoFit/>
          </a:bodyPr>
          <a:lstStyle/>
          <a:p>
            <a:r>
              <a:rPr lang="en-US" sz="2000" dirty="0" smtClean="0"/>
              <a:t>Which in turn it implies:</a:t>
            </a:r>
          </a:p>
          <a:p>
            <a:endParaRPr lang="en-US" sz="2000" dirty="0" smtClean="0"/>
          </a:p>
          <a:p>
            <a:endParaRPr lang="en-US" sz="2000" dirty="0"/>
          </a:p>
        </p:txBody>
      </p:sp>
      <p:pic>
        <p:nvPicPr>
          <p:cNvPr id="242692" name="Picture 4"/>
          <p:cNvPicPr>
            <a:picLocks noChangeAspect="1" noChangeArrowheads="1"/>
          </p:cNvPicPr>
          <p:nvPr/>
        </p:nvPicPr>
        <p:blipFill>
          <a:blip r:embed="rId4" cstate="print"/>
          <a:srcRect/>
          <a:stretch>
            <a:fillRect/>
          </a:stretch>
        </p:blipFill>
        <p:spPr bwMode="auto">
          <a:xfrm>
            <a:off x="3657600" y="4262511"/>
            <a:ext cx="1280160" cy="684775"/>
          </a:xfrm>
          <a:prstGeom prst="rect">
            <a:avLst/>
          </a:prstGeom>
          <a:noFill/>
          <a:ln w="9525">
            <a:noFill/>
            <a:miter lim="800000"/>
            <a:headEnd/>
            <a:tailEnd/>
          </a:ln>
        </p:spPr>
      </p:pic>
      <p:sp>
        <p:nvSpPr>
          <p:cNvPr id="9" name="CasellaDiTesto 8"/>
          <p:cNvSpPr txBox="1"/>
          <p:nvPr/>
        </p:nvSpPr>
        <p:spPr>
          <a:xfrm>
            <a:off x="1" y="5842337"/>
            <a:ext cx="9143999" cy="1015663"/>
          </a:xfrm>
          <a:prstGeom prst="rect">
            <a:avLst/>
          </a:prstGeom>
          <a:solidFill>
            <a:srgbClr val="92D050"/>
          </a:solidFill>
        </p:spPr>
        <p:txBody>
          <a:bodyPr wrap="square" rtlCol="0">
            <a:spAutoFit/>
          </a:bodyPr>
          <a:lstStyle/>
          <a:p>
            <a:pPr algn="ctr"/>
            <a:r>
              <a:rPr lang="en-US" sz="2000" b="1" dirty="0" smtClean="0"/>
              <a:t>Allocation 2) will be Pareto dominant if each reservation price is greater than each payment and the total amount that the roommates are willing to pay is at least as large as the cost of the purchase. </a:t>
            </a:r>
            <a:endParaRPr lang="en-US" sz="2000" b="1" dirty="0"/>
          </a:p>
        </p:txBody>
      </p:sp>
      <p:sp>
        <p:nvSpPr>
          <p:cNvPr id="10" name="CasellaDiTesto 9"/>
          <p:cNvSpPr txBox="1"/>
          <p:nvPr/>
        </p:nvSpPr>
        <p:spPr>
          <a:xfrm>
            <a:off x="175846" y="5085471"/>
            <a:ext cx="8201465" cy="1015663"/>
          </a:xfrm>
          <a:prstGeom prst="rect">
            <a:avLst/>
          </a:prstGeom>
          <a:noFill/>
        </p:spPr>
        <p:txBody>
          <a:bodyPr wrap="square" rtlCol="0">
            <a:spAutoFit/>
          </a:bodyPr>
          <a:lstStyle/>
          <a:p>
            <a:r>
              <a:rPr lang="en-US" sz="2000" dirty="0" smtClean="0"/>
              <a:t>and:</a:t>
            </a:r>
          </a:p>
          <a:p>
            <a:endParaRPr lang="en-US" sz="2000" dirty="0" smtClean="0"/>
          </a:p>
          <a:p>
            <a:endParaRPr lang="en-US" sz="2000" dirty="0"/>
          </a:p>
        </p:txBody>
      </p:sp>
      <p:pic>
        <p:nvPicPr>
          <p:cNvPr id="242693" name="Picture 5"/>
          <p:cNvPicPr>
            <a:picLocks noChangeAspect="1" noChangeArrowheads="1"/>
          </p:cNvPicPr>
          <p:nvPr/>
        </p:nvPicPr>
        <p:blipFill>
          <a:blip r:embed="rId5" cstate="print"/>
          <a:srcRect/>
          <a:stretch>
            <a:fillRect/>
          </a:stretch>
        </p:blipFill>
        <p:spPr bwMode="auto">
          <a:xfrm>
            <a:off x="3660236" y="5036234"/>
            <a:ext cx="1741757" cy="6893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23557"/>
            <a:ext cx="9144000" cy="1447800"/>
          </a:xfrm>
        </p:spPr>
        <p:txBody>
          <a:bodyPr/>
          <a:lstStyle/>
          <a:p>
            <a:r>
              <a:rPr lang="en-US" sz="3200" dirty="0" smtClean="0"/>
              <a:t>This is so straightforward you may ask why we have been through all these mathematical formalisms for this intuitive result</a:t>
            </a:r>
            <a:endParaRPr lang="en-US" sz="3200" dirty="0"/>
          </a:p>
        </p:txBody>
      </p:sp>
      <p:sp>
        <p:nvSpPr>
          <p:cNvPr id="3" name="CasellaDiTesto 2"/>
          <p:cNvSpPr txBox="1"/>
          <p:nvPr/>
        </p:nvSpPr>
        <p:spPr>
          <a:xfrm>
            <a:off x="3425698" y="2271543"/>
            <a:ext cx="3530991" cy="461665"/>
          </a:xfrm>
          <a:prstGeom prst="rect">
            <a:avLst/>
          </a:prstGeom>
          <a:noFill/>
        </p:spPr>
        <p:txBody>
          <a:bodyPr wrap="square" rtlCol="0">
            <a:spAutoFit/>
          </a:bodyPr>
          <a:lstStyle/>
          <a:p>
            <a:r>
              <a:rPr lang="en-US" sz="2400" b="1" dirty="0" smtClean="0"/>
              <a:t>For 1 reason:</a:t>
            </a:r>
            <a:endParaRPr lang="en-US" sz="2400" b="1" dirty="0"/>
          </a:p>
        </p:txBody>
      </p:sp>
      <p:sp>
        <p:nvSpPr>
          <p:cNvPr id="4" name="CasellaDiTesto 3"/>
          <p:cNvSpPr txBox="1"/>
          <p:nvPr/>
        </p:nvSpPr>
        <p:spPr>
          <a:xfrm>
            <a:off x="0" y="2869809"/>
            <a:ext cx="8947052" cy="830997"/>
          </a:xfrm>
          <a:prstGeom prst="rect">
            <a:avLst/>
          </a:prstGeom>
          <a:noFill/>
        </p:spPr>
        <p:txBody>
          <a:bodyPr wrap="square" rtlCol="0">
            <a:spAutoFit/>
          </a:bodyPr>
          <a:lstStyle/>
          <a:p>
            <a:pPr algn="ctr"/>
            <a:r>
              <a:rPr lang="en-US" sz="2400" b="1" dirty="0" smtClean="0"/>
              <a:t>In the real world, the reservation price (willingness to pay) of each person depends on his/her personal wealth</a:t>
            </a:r>
            <a:endParaRPr lang="en-US" sz="2400" b="1" dirty="0"/>
          </a:p>
        </p:txBody>
      </p:sp>
      <p:sp>
        <p:nvSpPr>
          <p:cNvPr id="5" name="Freccia in giù 4"/>
          <p:cNvSpPr/>
          <p:nvPr/>
        </p:nvSpPr>
        <p:spPr bwMode="auto">
          <a:xfrm>
            <a:off x="3953022" y="4065564"/>
            <a:ext cx="914400" cy="914400"/>
          </a:xfrm>
          <a:prstGeom prst="downArrow">
            <a:avLst/>
          </a:prstGeom>
          <a:solidFill>
            <a:srgbClr val="3CF200"/>
          </a:solidFill>
          <a:ln w="12700" cap="flat" cmpd="sng" algn="ctr">
            <a:solidFill>
              <a:srgbClr val="3CF2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ndParaRPr>
          </a:p>
        </p:txBody>
      </p:sp>
      <p:sp>
        <p:nvSpPr>
          <p:cNvPr id="6" name="CasellaDiTesto 5"/>
          <p:cNvSpPr txBox="1"/>
          <p:nvPr/>
        </p:nvSpPr>
        <p:spPr>
          <a:xfrm>
            <a:off x="253218" y="5162843"/>
            <a:ext cx="8496887" cy="1292662"/>
          </a:xfrm>
          <a:prstGeom prst="rect">
            <a:avLst/>
          </a:prstGeom>
          <a:solidFill>
            <a:srgbClr val="FF0000"/>
          </a:solidFill>
        </p:spPr>
        <p:txBody>
          <a:bodyPr wrap="square" rtlCol="0">
            <a:spAutoFit/>
          </a:bodyPr>
          <a:lstStyle/>
          <a:p>
            <a:pPr algn="ctr"/>
            <a:r>
              <a:rPr lang="en-US" sz="2600" dirty="0" smtClean="0"/>
              <a:t>Whether or not to provide a public good, will depend on reservation prices and in turn on the distribution of wealth among members of a community</a:t>
            </a:r>
            <a:endParaRPr lang="en-US" sz="2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168812" y="2090803"/>
            <a:ext cx="8750105" cy="3046988"/>
          </a:xfrm>
          <a:prstGeom prst="rect">
            <a:avLst/>
          </a:prstGeom>
          <a:noFill/>
        </p:spPr>
        <p:txBody>
          <a:bodyPr wrap="square" rtlCol="0">
            <a:spAutoFit/>
          </a:bodyPr>
          <a:lstStyle/>
          <a:p>
            <a:r>
              <a:rPr lang="en-US" sz="2400" b="0" dirty="0" smtClean="0"/>
              <a:t>Imagine a situation where one roommate really loves the TV and the other roommate is nearly indifferent about acquiring it. Then if the TV-loving roommate had all of the wealth, he would be willing to pay more than the cost of the TV all by himself. Thus it would be a Pareto improvement to provide the TV. But if the indifferent roommate had all of the wealth, then the TV lover wouldn’t have much money to contribute toward the TV, and it would be Pareto efficient </a:t>
            </a:r>
            <a:r>
              <a:rPr lang="en-US" sz="2400" b="0" i="1" dirty="0" smtClean="0"/>
              <a:t>not to provide </a:t>
            </a:r>
            <a:r>
              <a:rPr lang="en-US" sz="2400" b="0" dirty="0" smtClean="0"/>
              <a:t>the TV.</a:t>
            </a:r>
            <a:endParaRPr lang="en-US" sz="2400" b="0" dirty="0"/>
          </a:p>
        </p:txBody>
      </p:sp>
      <p:sp>
        <p:nvSpPr>
          <p:cNvPr id="5" name="CasellaDiTesto 4"/>
          <p:cNvSpPr txBox="1"/>
          <p:nvPr/>
        </p:nvSpPr>
        <p:spPr>
          <a:xfrm>
            <a:off x="351692" y="450166"/>
            <a:ext cx="8581293" cy="369332"/>
          </a:xfrm>
          <a:prstGeom prst="rect">
            <a:avLst/>
          </a:prstGeom>
          <a:noFill/>
        </p:spPr>
        <p:txBody>
          <a:bodyPr wrap="square" rtlCol="0">
            <a:spAutoFit/>
          </a:bodyPr>
          <a:lstStyle/>
          <a:p>
            <a:r>
              <a:rPr lang="en-US" dirty="0" smtClean="0"/>
              <a:t>It is perfectly possible that for some wealth </a:t>
            </a:r>
            <a:r>
              <a:rPr lang="en-US" dirty="0" err="1" smtClean="0"/>
              <a:t>dbns</a:t>
            </a:r>
            <a:r>
              <a:rPr lang="en-US" dirty="0" smtClean="0"/>
              <a:t>: 		  for others:</a:t>
            </a:r>
            <a:endParaRPr lang="en-US" dirty="0"/>
          </a:p>
        </p:txBody>
      </p:sp>
      <p:pic>
        <p:nvPicPr>
          <p:cNvPr id="243714" name="Picture 2"/>
          <p:cNvPicPr>
            <a:picLocks noChangeAspect="1" noChangeArrowheads="1"/>
          </p:cNvPicPr>
          <p:nvPr/>
        </p:nvPicPr>
        <p:blipFill>
          <a:blip r:embed="rId2" cstate="print"/>
          <a:srcRect/>
          <a:stretch>
            <a:fillRect/>
          </a:stretch>
        </p:blipFill>
        <p:spPr bwMode="auto">
          <a:xfrm>
            <a:off x="5508821" y="422030"/>
            <a:ext cx="1173333" cy="422031"/>
          </a:xfrm>
          <a:prstGeom prst="rect">
            <a:avLst/>
          </a:prstGeom>
          <a:noFill/>
          <a:ln w="9525">
            <a:noFill/>
            <a:miter lim="800000"/>
            <a:headEnd/>
            <a:tailEnd/>
          </a:ln>
        </p:spPr>
      </p:pic>
      <p:pic>
        <p:nvPicPr>
          <p:cNvPr id="243715" name="Picture 3"/>
          <p:cNvPicPr>
            <a:picLocks noChangeAspect="1" noChangeArrowheads="1"/>
          </p:cNvPicPr>
          <p:nvPr/>
        </p:nvPicPr>
        <p:blipFill>
          <a:blip r:embed="rId3" cstate="print"/>
          <a:srcRect/>
          <a:stretch>
            <a:fillRect/>
          </a:stretch>
        </p:blipFill>
        <p:spPr bwMode="auto">
          <a:xfrm>
            <a:off x="7970446" y="393895"/>
            <a:ext cx="948471" cy="478301"/>
          </a:xfrm>
          <a:prstGeom prst="rect">
            <a:avLst/>
          </a:prstGeom>
          <a:noFill/>
          <a:ln w="9525">
            <a:noFill/>
            <a:miter lim="800000"/>
            <a:headEnd/>
            <a:tailEnd/>
          </a:ln>
        </p:spPr>
      </p:pic>
      <p:sp>
        <p:nvSpPr>
          <p:cNvPr id="8" name="CasellaDiTesto 7"/>
          <p:cNvSpPr txBox="1"/>
          <p:nvPr/>
        </p:nvSpPr>
        <p:spPr>
          <a:xfrm>
            <a:off x="3123029" y="1195754"/>
            <a:ext cx="2180492" cy="584775"/>
          </a:xfrm>
          <a:prstGeom prst="rect">
            <a:avLst/>
          </a:prstGeom>
          <a:solidFill>
            <a:srgbClr val="FF0000"/>
          </a:solidFill>
          <a:ln>
            <a:solidFill>
              <a:srgbClr val="3CF200"/>
            </a:solidFill>
          </a:ln>
        </p:spPr>
        <p:txBody>
          <a:bodyPr wrap="square" rtlCol="0">
            <a:spAutoFit/>
          </a:bodyPr>
          <a:lstStyle/>
          <a:p>
            <a:r>
              <a:rPr lang="en-US" sz="3200" dirty="0" smtClean="0"/>
              <a:t>EXAMPLE</a:t>
            </a:r>
            <a:endParaRPr 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2077</Words>
  <Application>Microsoft Office PowerPoint</Application>
  <PresentationFormat>Presentazione su schermo (4:3)</PresentationFormat>
  <Paragraphs>193</Paragraphs>
  <Slides>25</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25</vt:i4>
      </vt:variant>
    </vt:vector>
  </HeadingPairs>
  <TitlesOfParts>
    <vt:vector size="31" baseType="lpstr">
      <vt:lpstr>Arial</vt:lpstr>
      <vt:lpstr>Calibri</vt:lpstr>
      <vt:lpstr>Cambria Math</vt:lpstr>
      <vt:lpstr>Times</vt:lpstr>
      <vt:lpstr>Times New Roman</vt:lpstr>
      <vt:lpstr>Default Design</vt:lpstr>
      <vt:lpstr>Presentazione standard di PowerPoint</vt:lpstr>
      <vt:lpstr>Public goods </vt:lpstr>
      <vt:lpstr>Basic Taxonomy</vt:lpstr>
      <vt:lpstr>When to provide a public good?</vt:lpstr>
      <vt:lpstr>Presentazione standard di PowerPoint</vt:lpstr>
      <vt:lpstr>Presentazione standard di PowerPoint</vt:lpstr>
      <vt:lpstr>Presentazione standard di PowerPoint</vt:lpstr>
      <vt:lpstr>This is so straightforward you may ask why we have been through all these mathematical formalisms for this intuitive result</vt:lpstr>
      <vt:lpstr>Presentazione standard di PowerPoint</vt:lpstr>
      <vt:lpstr>What is the problem with the provision? The free-riding problem</vt:lpstr>
      <vt:lpstr>Presentazione standard di PowerPoint</vt:lpstr>
      <vt:lpstr>How much of a public good? How to decide? </vt:lpstr>
      <vt:lpstr>Brief excursus (from Varian): Arrow’s impossibility theorem</vt:lpstr>
      <vt:lpstr>Presentazione standard di PowerPoint</vt:lpstr>
      <vt:lpstr>Extract from the ChatGPT-4 answer (15/03/2024)</vt:lpstr>
      <vt:lpstr>References</vt:lpstr>
      <vt:lpstr>Presentazione standard di PowerPoint</vt:lpstr>
      <vt:lpstr>What’s the problem with “commons”?</vt:lpstr>
      <vt:lpstr>Presentazione standard di PowerPoint</vt:lpstr>
      <vt:lpstr>Graphically</vt:lpstr>
      <vt:lpstr>Exam 21st June 2019</vt:lpstr>
      <vt:lpstr>Remedies?</vt:lpstr>
      <vt:lpstr>Overfishing</vt:lpstr>
      <vt:lpstr>When “Commons” are left “Commons”, and formal institutions (rules, laws, norms) are unable to enforce restrictions, their survival will crucially depend on whether informal institutions characterizing a society (culture, sense of belonging to a community) are strong enough</vt:lpstr>
      <vt:lpstr>References</vt:lpstr>
    </vt:vector>
  </TitlesOfParts>
  <Company>Georgetown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Externalities</dc:title>
  <dc:creator>wgj</dc:creator>
  <cp:lastModifiedBy>Luca Grilli</cp:lastModifiedBy>
  <cp:revision>168</cp:revision>
  <dcterms:created xsi:type="dcterms:W3CDTF">2003-03-18T15:41:06Z</dcterms:created>
  <dcterms:modified xsi:type="dcterms:W3CDTF">2024-03-21T16:17:35Z</dcterms:modified>
</cp:coreProperties>
</file>