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93" r:id="rId2"/>
  </p:sldMasterIdLst>
  <p:notesMasterIdLst>
    <p:notesMasterId r:id="rId60"/>
  </p:notesMasterIdLst>
  <p:sldIdLst>
    <p:sldId id="336" r:id="rId3"/>
    <p:sldId id="259" r:id="rId4"/>
    <p:sldId id="261" r:id="rId5"/>
    <p:sldId id="262" r:id="rId6"/>
    <p:sldId id="263" r:id="rId7"/>
    <p:sldId id="264" r:id="rId8"/>
    <p:sldId id="338" r:id="rId9"/>
    <p:sldId id="267" r:id="rId10"/>
    <p:sldId id="340" r:id="rId11"/>
    <p:sldId id="419" r:id="rId12"/>
    <p:sldId id="341" r:id="rId13"/>
    <p:sldId id="303" r:id="rId14"/>
    <p:sldId id="342" r:id="rId15"/>
    <p:sldId id="344" r:id="rId16"/>
    <p:sldId id="437" r:id="rId17"/>
    <p:sldId id="422" r:id="rId18"/>
    <p:sldId id="380" r:id="rId19"/>
    <p:sldId id="381" r:id="rId20"/>
    <p:sldId id="382" r:id="rId21"/>
    <p:sldId id="383" r:id="rId22"/>
    <p:sldId id="384" r:id="rId23"/>
    <p:sldId id="385" r:id="rId24"/>
    <p:sldId id="386" r:id="rId25"/>
    <p:sldId id="387" r:id="rId26"/>
    <p:sldId id="388" r:id="rId27"/>
    <p:sldId id="389" r:id="rId28"/>
    <p:sldId id="393" r:id="rId29"/>
    <p:sldId id="420" r:id="rId30"/>
    <p:sldId id="394" r:id="rId31"/>
    <p:sldId id="395" r:id="rId32"/>
    <p:sldId id="396" r:id="rId33"/>
    <p:sldId id="397" r:id="rId34"/>
    <p:sldId id="430" r:id="rId35"/>
    <p:sldId id="423" r:id="rId36"/>
    <p:sldId id="424" r:id="rId37"/>
    <p:sldId id="425" r:id="rId38"/>
    <p:sldId id="426" r:id="rId39"/>
    <p:sldId id="427" r:id="rId40"/>
    <p:sldId id="428" r:id="rId41"/>
    <p:sldId id="429" r:id="rId42"/>
    <p:sldId id="432" r:id="rId43"/>
    <p:sldId id="433" r:id="rId44"/>
    <p:sldId id="434" r:id="rId45"/>
    <p:sldId id="435" r:id="rId46"/>
    <p:sldId id="439" r:id="rId47"/>
    <p:sldId id="414" r:id="rId48"/>
    <p:sldId id="405" r:id="rId49"/>
    <p:sldId id="406" r:id="rId50"/>
    <p:sldId id="407" r:id="rId51"/>
    <p:sldId id="408" r:id="rId52"/>
    <p:sldId id="409" r:id="rId53"/>
    <p:sldId id="410" r:id="rId54"/>
    <p:sldId id="411" r:id="rId55"/>
    <p:sldId id="412" r:id="rId56"/>
    <p:sldId id="413" r:id="rId57"/>
    <p:sldId id="438" r:id="rId58"/>
    <p:sldId id="431" r:id="rId59"/>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8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8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8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800"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125">
          <p15:clr>
            <a:srgbClr val="A4A3A4"/>
          </p15:clr>
        </p15:guide>
        <p15:guide id="2" pos="2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FF66CC"/>
    <a:srgbClr val="FF9933"/>
    <a:srgbClr val="FFFF99"/>
    <a:srgbClr val="FF3C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83" d="100"/>
          <a:sy n="83" d="100"/>
        </p:scale>
        <p:origin x="1483" y="67"/>
      </p:cViewPr>
      <p:guideLst>
        <p:guide orient="horz" pos="1125"/>
        <p:guide pos="243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4022725" y="9721850"/>
            <a:ext cx="3076575" cy="512763"/>
          </a:xfrm>
          <a:prstGeom prst="rect">
            <a:avLst/>
          </a:prstGeom>
          <a:noFill/>
          <a:ln>
            <a:miter lim="800000"/>
            <a:headEnd/>
            <a:tailEnd/>
          </a:ln>
        </p:spPr>
        <p:txBody>
          <a:bodyPr/>
          <a:lstStyle/>
          <a:p>
            <a:pPr defTabSz="946150"/>
            <a:fld id="{550E51E4-0AB6-4F39-982A-136F778A275C}" type="slidenum">
              <a:rPr lang="it-IT" altLang="it-IT" sz="1200" b="0">
                <a:latin typeface="Times" pitchFamily="18" charset="0"/>
              </a:rPr>
              <a:pPr defTabSz="946150"/>
              <a:t>1</a:t>
            </a:fld>
            <a:endParaRPr lang="it-IT" altLang="it-IT" sz="1200" b="0">
              <a:latin typeface="Times" pitchFamily="18" charset="0"/>
            </a:endParaRPr>
          </a:p>
        </p:txBody>
      </p:sp>
      <p:sp>
        <p:nvSpPr>
          <p:cNvPr id="28675" name="Rectangle 1026"/>
          <p:cNvSpPr>
            <a:spLocks noGrp="1" noRot="1" noChangeAspect="1" noChangeArrowheads="1" noTextEdit="1"/>
          </p:cNvSpPr>
          <p:nvPr>
            <p:ph type="sldImg"/>
          </p:nvPr>
        </p:nvSpPr>
        <p:spPr bwMode="auto">
          <a:xfrm>
            <a:off x="755650" y="828675"/>
            <a:ext cx="5527675" cy="4144963"/>
          </a:xfrm>
          <a:prstGeom prst="rect">
            <a:avLst/>
          </a:prstGeom>
          <a:noFill/>
          <a:ln>
            <a:miter lim="800000"/>
            <a:headEnd/>
            <a:tailEnd/>
          </a:ln>
        </p:spPr>
      </p:sp>
      <p:sp>
        <p:nvSpPr>
          <p:cNvPr id="28676" name="Rectangle 1027"/>
          <p:cNvSpPr>
            <a:spLocks noGrp="1" noChangeArrowheads="1"/>
          </p:cNvSpPr>
          <p:nvPr>
            <p:ph type="body" idx="1"/>
          </p:nvPr>
        </p:nvSpPr>
        <p:spPr bwMode="auto">
          <a:xfrm>
            <a:off x="938213" y="5246688"/>
            <a:ext cx="5159375" cy="4975225"/>
          </a:xfrm>
          <a:prstGeom prst="rect">
            <a:avLst/>
          </a:prstGeom>
          <a:noFill/>
          <a:ln>
            <a:miter lim="800000"/>
            <a:headEnd/>
            <a:tailEnd/>
          </a:ln>
        </p:spPr>
        <p:txBody>
          <a:bodyPr/>
          <a:lstStyle/>
          <a:p>
            <a:endParaRPr lang="it-IT" altLang="it-IT"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microtitle.jpg"/>
          <p:cNvPicPr>
            <a:picLocks noChangeAspect="1"/>
          </p:cNvPicPr>
          <p:nvPr/>
        </p:nvPicPr>
        <p:blipFill>
          <a:blip r:embed="rId2"/>
          <a:srcRect/>
          <a:stretch>
            <a:fillRect/>
          </a:stretch>
        </p:blipFill>
        <p:spPr bwMode="auto">
          <a:xfrm>
            <a:off x="0" y="0"/>
            <a:ext cx="9144000" cy="3995738"/>
          </a:xfrm>
          <a:prstGeom prst="rect">
            <a:avLst/>
          </a:prstGeom>
          <a:noFill/>
          <a:ln w="9525">
            <a:noFill/>
            <a:miter lim="800000"/>
            <a:headEnd/>
            <a:tailEnd/>
          </a:ln>
        </p:spPr>
      </p:pic>
      <p:pic>
        <p:nvPicPr>
          <p:cNvPr id="5" name="Picture 6" descr="microedition.jpg"/>
          <p:cNvPicPr>
            <a:picLocks noChangeAspect="1"/>
          </p:cNvPicPr>
          <p:nvPr/>
        </p:nvPicPr>
        <p:blipFill>
          <a:blip r:embed="rId3"/>
          <a:srcRect/>
          <a:stretch>
            <a:fillRect/>
          </a:stretch>
        </p:blipFill>
        <p:spPr bwMode="auto">
          <a:xfrm>
            <a:off x="7523163" y="180975"/>
            <a:ext cx="1620837" cy="536575"/>
          </a:xfrm>
          <a:prstGeom prst="rect">
            <a:avLst/>
          </a:prstGeom>
          <a:noFill/>
          <a:ln w="9525">
            <a:noFill/>
            <a:miter lim="800000"/>
            <a:headEnd/>
            <a:tailEnd/>
          </a:ln>
        </p:spPr>
      </p:pic>
      <p:pic>
        <p:nvPicPr>
          <p:cNvPr id="6" name="Picture 7" descr="varianname.jpg"/>
          <p:cNvPicPr>
            <a:picLocks noChangeAspect="1"/>
          </p:cNvPicPr>
          <p:nvPr/>
        </p:nvPicPr>
        <p:blipFill>
          <a:blip r:embed="rId4"/>
          <a:srcRect/>
          <a:stretch>
            <a:fillRect/>
          </a:stretch>
        </p:blipFill>
        <p:spPr bwMode="auto">
          <a:xfrm>
            <a:off x="6418263" y="2568575"/>
            <a:ext cx="2657475" cy="576263"/>
          </a:xfrm>
          <a:prstGeom prst="rect">
            <a:avLst/>
          </a:prstGeom>
          <a:noFill/>
          <a:ln w="9525">
            <a:noFill/>
            <a:miter lim="800000"/>
            <a:headEnd/>
            <a:tailEnd/>
          </a:ln>
        </p:spPr>
      </p:pic>
      <p:sp>
        <p:nvSpPr>
          <p:cNvPr id="6164" name="Rectangle 20"/>
          <p:cNvSpPr>
            <a:spLocks noGrp="1" noChangeArrowheads="1"/>
          </p:cNvSpPr>
          <p:nvPr>
            <p:ph type="ctrTitle" sz="quarter"/>
          </p:nvPr>
        </p:nvSpPr>
        <p:spPr>
          <a:xfrm>
            <a:off x="228600" y="3352800"/>
            <a:ext cx="3263900" cy="3170741"/>
          </a:xfrm>
        </p:spPr>
        <p:txBody>
          <a:bodyPr anchor="t">
            <a:spAutoFit/>
          </a:bodyPr>
          <a:lstStyle>
            <a:lvl1pPr algn="l">
              <a:defRPr sz="20000" b="1">
                <a:latin typeface="Arial"/>
                <a:cs typeface="Arial"/>
              </a:defRPr>
            </a:lvl1pPr>
          </a:lstStyle>
          <a:p>
            <a:r>
              <a:rPr lang="en-US"/>
              <a:t>Click to edit Master title style</a:t>
            </a:r>
          </a:p>
        </p:txBody>
      </p:sp>
      <p:sp>
        <p:nvSpPr>
          <p:cNvPr id="6165" name="Rectangle 21"/>
          <p:cNvSpPr>
            <a:spLocks noGrp="1" noChangeArrowheads="1"/>
          </p:cNvSpPr>
          <p:nvPr>
            <p:ph type="subTitle" sz="quarter" idx="1"/>
          </p:nvPr>
        </p:nvSpPr>
        <p:spPr>
          <a:xfrm>
            <a:off x="3327400" y="3995782"/>
            <a:ext cx="5749036" cy="2112918"/>
          </a:xfrm>
        </p:spPr>
        <p:txBody>
          <a:bodyPr/>
          <a:lstStyle>
            <a:lvl1pPr marL="0" indent="0" algn="l">
              <a:buFont typeface="Monotype Sorts" charset="2"/>
              <a:buNone/>
              <a:defRPr sz="4800" b="1" baseline="0">
                <a:latin typeface="Times New Roman"/>
                <a:cs typeface="Times New Roman"/>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16FFD1B-1118-4E17-A4F6-8219C90D554E}" type="slidenum">
              <a:rPr lang="en-US"/>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D08F29-893C-4E63-8252-5DFF7195E415}" type="slidenum">
              <a:rPr lang="en-US"/>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microtitle.jpg"/>
          <p:cNvPicPr>
            <a:picLocks noChangeAspect="1"/>
          </p:cNvPicPr>
          <p:nvPr/>
        </p:nvPicPr>
        <p:blipFill>
          <a:blip r:embed="rId2"/>
          <a:srcRect/>
          <a:stretch>
            <a:fillRect/>
          </a:stretch>
        </p:blipFill>
        <p:spPr bwMode="auto">
          <a:xfrm>
            <a:off x="0" y="0"/>
            <a:ext cx="9144000" cy="3995738"/>
          </a:xfrm>
          <a:prstGeom prst="rect">
            <a:avLst/>
          </a:prstGeom>
          <a:noFill/>
          <a:ln w="9525">
            <a:noFill/>
            <a:miter lim="800000"/>
            <a:headEnd/>
            <a:tailEnd/>
          </a:ln>
        </p:spPr>
      </p:pic>
      <p:pic>
        <p:nvPicPr>
          <p:cNvPr id="5" name="Picture 6" descr="microedition.jpg"/>
          <p:cNvPicPr>
            <a:picLocks noChangeAspect="1"/>
          </p:cNvPicPr>
          <p:nvPr/>
        </p:nvPicPr>
        <p:blipFill>
          <a:blip r:embed="rId3"/>
          <a:srcRect/>
          <a:stretch>
            <a:fillRect/>
          </a:stretch>
        </p:blipFill>
        <p:spPr bwMode="auto">
          <a:xfrm>
            <a:off x="7523163" y="180975"/>
            <a:ext cx="1620837" cy="536575"/>
          </a:xfrm>
          <a:prstGeom prst="rect">
            <a:avLst/>
          </a:prstGeom>
          <a:noFill/>
          <a:ln w="9525">
            <a:noFill/>
            <a:miter lim="800000"/>
            <a:headEnd/>
            <a:tailEnd/>
          </a:ln>
        </p:spPr>
      </p:pic>
      <p:pic>
        <p:nvPicPr>
          <p:cNvPr id="6" name="Picture 7" descr="varianname.jpg"/>
          <p:cNvPicPr>
            <a:picLocks noChangeAspect="1"/>
          </p:cNvPicPr>
          <p:nvPr/>
        </p:nvPicPr>
        <p:blipFill>
          <a:blip r:embed="rId4"/>
          <a:srcRect/>
          <a:stretch>
            <a:fillRect/>
          </a:stretch>
        </p:blipFill>
        <p:spPr bwMode="auto">
          <a:xfrm>
            <a:off x="6418263" y="2568575"/>
            <a:ext cx="2657475" cy="576263"/>
          </a:xfrm>
          <a:prstGeom prst="rect">
            <a:avLst/>
          </a:prstGeom>
          <a:noFill/>
          <a:ln w="9525">
            <a:noFill/>
            <a:miter lim="800000"/>
            <a:headEnd/>
            <a:tailEnd/>
          </a:ln>
        </p:spPr>
      </p:pic>
      <p:sp>
        <p:nvSpPr>
          <p:cNvPr id="6164" name="Rectangle 20"/>
          <p:cNvSpPr>
            <a:spLocks noGrp="1" noChangeArrowheads="1"/>
          </p:cNvSpPr>
          <p:nvPr>
            <p:ph type="ctrTitle" sz="quarter"/>
          </p:nvPr>
        </p:nvSpPr>
        <p:spPr>
          <a:xfrm>
            <a:off x="228600" y="3352800"/>
            <a:ext cx="3263900" cy="3170741"/>
          </a:xfrm>
        </p:spPr>
        <p:txBody>
          <a:bodyPr anchor="t">
            <a:spAutoFit/>
          </a:bodyPr>
          <a:lstStyle>
            <a:lvl1pPr algn="l">
              <a:defRPr sz="20000" b="1">
                <a:latin typeface="Arial"/>
                <a:cs typeface="Arial"/>
              </a:defRPr>
            </a:lvl1pPr>
          </a:lstStyle>
          <a:p>
            <a:r>
              <a:rPr lang="en-US"/>
              <a:t>Click to edit Master title style</a:t>
            </a:r>
          </a:p>
        </p:txBody>
      </p:sp>
      <p:sp>
        <p:nvSpPr>
          <p:cNvPr id="6165" name="Rectangle 21"/>
          <p:cNvSpPr>
            <a:spLocks noGrp="1" noChangeArrowheads="1"/>
          </p:cNvSpPr>
          <p:nvPr>
            <p:ph type="subTitle" sz="quarter" idx="1"/>
          </p:nvPr>
        </p:nvSpPr>
        <p:spPr>
          <a:xfrm>
            <a:off x="3327400" y="3995782"/>
            <a:ext cx="5749036" cy="2112918"/>
          </a:xfrm>
        </p:spPr>
        <p:txBody>
          <a:bodyPr/>
          <a:lstStyle>
            <a:lvl1pPr marL="0" indent="0" algn="l">
              <a:buFont typeface="Monotype Sorts" charset="2"/>
              <a:buNone/>
              <a:defRPr sz="4800" b="1" baseline="0">
                <a:latin typeface="Times New Roman"/>
                <a:cs typeface="Times New Roman"/>
              </a:defRPr>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Box 5"/>
          <p:cNvSpPr txBox="1"/>
          <p:nvPr/>
        </p:nvSpPr>
        <p:spPr>
          <a:xfrm>
            <a:off x="8458200" y="6432550"/>
            <a:ext cx="466725" cy="369888"/>
          </a:xfrm>
          <a:prstGeom prst="rect">
            <a:avLst/>
          </a:prstGeom>
          <a:noFill/>
        </p:spPr>
        <p:txBody>
          <a:bodyPr wrap="none">
            <a:spAutoFit/>
          </a:bodyPr>
          <a:lstStyle/>
          <a:p>
            <a:fld id="{37B95918-99DE-4F6B-B307-255A74827CE8}" type="slidenum">
              <a:rPr lang="en-US" sz="1800">
                <a:solidFill>
                  <a:srgbClr val="000000"/>
                </a:solidFill>
              </a:rPr>
              <a:pPr/>
              <a:t>‹N›</a:t>
            </a:fld>
            <a:endParaRPr lang="en-US" sz="1800">
              <a:solidFill>
                <a:srgbClr val="000000"/>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86DF82A2-FDD9-4926-88F8-3C60488B374B}" type="slidenum">
              <a:rPr lang="en-US"/>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60DC3FC2-EB9D-491C-AC2B-CC9D39E94764}" type="slidenum">
              <a:rPr lang="en-US"/>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TextBox 5"/>
          <p:cNvSpPr txBox="1"/>
          <p:nvPr userDrawn="1"/>
        </p:nvSpPr>
        <p:spPr>
          <a:xfrm>
            <a:off x="8458200" y="6432550"/>
            <a:ext cx="466725" cy="369888"/>
          </a:xfrm>
          <a:prstGeom prst="rect">
            <a:avLst/>
          </a:prstGeom>
          <a:noFill/>
        </p:spPr>
        <p:txBody>
          <a:bodyPr wrap="none">
            <a:spAutoFit/>
          </a:bodyPr>
          <a:lstStyle/>
          <a:p>
            <a:fld id="{60F9933F-E594-4EAC-A0C2-8B0DED5198E2}" type="slidenum">
              <a:rPr lang="en-US" sz="1800">
                <a:solidFill>
                  <a:srgbClr val="000000"/>
                </a:solidFill>
              </a:rPr>
              <a:pPr/>
              <a:t>‹N›</a:t>
            </a:fld>
            <a:endParaRPr lang="en-US" sz="1800">
              <a:solidFill>
                <a:srgbClr val="000000"/>
              </a:solidFill>
            </a:endParaRPr>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5"/>
          <p:cNvSpPr txBox="1"/>
          <p:nvPr/>
        </p:nvSpPr>
        <p:spPr>
          <a:xfrm>
            <a:off x="8458200" y="6432550"/>
            <a:ext cx="466725" cy="369888"/>
          </a:xfrm>
          <a:prstGeom prst="rect">
            <a:avLst/>
          </a:prstGeom>
          <a:noFill/>
        </p:spPr>
        <p:txBody>
          <a:bodyPr wrap="none">
            <a:spAutoFit/>
          </a:bodyPr>
          <a:lstStyle/>
          <a:p>
            <a:fld id="{65D050E0-E81D-40C9-ABDC-787C7731C21C}" type="slidenum">
              <a:rPr lang="en-US" sz="1800">
                <a:solidFill>
                  <a:srgbClr val="000000"/>
                </a:solidFill>
              </a:rPr>
              <a:pPr/>
              <a:t>‹N›</a:t>
            </a:fld>
            <a:endParaRPr lang="en-US" sz="1800">
              <a:solidFill>
                <a:srgbClr val="000000"/>
              </a:solidFill>
            </a:endParaRPr>
          </a:p>
        </p:txBody>
      </p:sp>
      <p:sp>
        <p:nvSpPr>
          <p:cNvPr id="3" name="Date Placeholder 1"/>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4" name="Footer Placeholder 2"/>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5" name="Slide Number Placeholder 3"/>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27FEE5A1-9578-45A5-A138-554CB03D1C4A}" type="slidenum">
              <a:rPr lang="en-US"/>
              <a:pPr/>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089D09CA-0A2F-434B-97F7-F2B3D1D58851}"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Box 5"/>
          <p:cNvSpPr txBox="1"/>
          <p:nvPr/>
        </p:nvSpPr>
        <p:spPr>
          <a:xfrm>
            <a:off x="8458200" y="6432550"/>
            <a:ext cx="466725" cy="369888"/>
          </a:xfrm>
          <a:prstGeom prst="rect">
            <a:avLst/>
          </a:prstGeom>
          <a:noFill/>
        </p:spPr>
        <p:txBody>
          <a:bodyPr wrap="none">
            <a:spAutoFit/>
          </a:bodyPr>
          <a:lstStyle/>
          <a:p>
            <a:fld id="{D9BD52DF-CD15-4114-A644-47B33135CE89}" type="slidenum">
              <a:rPr lang="en-US" sz="1800"/>
              <a:pPr/>
              <a:t>‹N›</a:t>
            </a:fld>
            <a:endParaRPr lang="en-US" sz="1800"/>
          </a:p>
        </p:txBody>
      </p:sp>
      <p:sp>
        <p:nvSpPr>
          <p:cNvPr id="2" name="Title 1"/>
          <p:cNvSpPr>
            <a:spLocks noGrp="1"/>
          </p:cNvSpPr>
          <p:nvPr>
            <p:ph type="title"/>
          </p:nvPr>
        </p:nvSpPr>
        <p:spPr>
          <a:xfrm>
            <a:off x="0" y="0"/>
            <a:ext cx="9144000" cy="14478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00FBC9C8-22CC-4082-B4DA-C75E7F57BC97}" type="slidenum">
              <a:rPr lang="en-US"/>
              <a:pPr/>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628862E4-8600-415A-AF0B-FC9E5AAE4B5D}" type="slidenum">
              <a:rPr lang="en-US"/>
              <a:pPr/>
              <a:t>‹N›</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D6C95AD9-8074-4872-BE14-3E5D06EC1CD2}" type="slidenum">
              <a:rPr lang="en-US"/>
              <a:pPr/>
              <a:t>‹N›</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43B01B-3407-4C84-AFDE-6C45BECB6790}" type="slidenum">
              <a:rPr lang="en-US"/>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65B645E-B605-4B9A-8D14-98F6B3EBD547}" type="slidenum">
              <a:rPr lang="en-US"/>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TextBox 5"/>
          <p:cNvSpPr txBox="1"/>
          <p:nvPr/>
        </p:nvSpPr>
        <p:spPr>
          <a:xfrm>
            <a:off x="8458200" y="6432550"/>
            <a:ext cx="466725" cy="369888"/>
          </a:xfrm>
          <a:prstGeom prst="rect">
            <a:avLst/>
          </a:prstGeom>
          <a:noFill/>
        </p:spPr>
        <p:txBody>
          <a:bodyPr wrap="none">
            <a:spAutoFit/>
          </a:bodyPr>
          <a:lstStyle/>
          <a:p>
            <a:fld id="{C155B7E4-C165-4F1F-82BF-8864A2EECA8F}" type="slidenum">
              <a:rPr lang="en-US" sz="1800"/>
              <a:pPr/>
              <a:t>‹N›</a:t>
            </a:fld>
            <a:endParaRPr lang="en-US" sz="1800"/>
          </a:p>
        </p:txBody>
      </p:sp>
      <p:sp>
        <p:nvSpPr>
          <p:cNvPr id="2" name="Title 1"/>
          <p:cNvSpPr>
            <a:spLocks noGrp="1"/>
          </p:cNvSpPr>
          <p:nvPr>
            <p:ph type="title"/>
          </p:nvPr>
        </p:nvSpPr>
        <p:spPr>
          <a:xfrm>
            <a:off x="0" y="0"/>
            <a:ext cx="9144000" cy="1447800"/>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5"/>
          <p:cNvSpPr txBox="1"/>
          <p:nvPr/>
        </p:nvSpPr>
        <p:spPr>
          <a:xfrm>
            <a:off x="8458200" y="6432550"/>
            <a:ext cx="466725" cy="369888"/>
          </a:xfrm>
          <a:prstGeom prst="rect">
            <a:avLst/>
          </a:prstGeom>
          <a:noFill/>
        </p:spPr>
        <p:txBody>
          <a:bodyPr wrap="none">
            <a:spAutoFit/>
          </a:bodyPr>
          <a:lstStyle/>
          <a:p>
            <a:fld id="{645E9597-903E-45E5-94D7-C9C3DB3DB50A}" type="slidenum">
              <a:rPr lang="en-US" sz="1800"/>
              <a:pPr/>
              <a:t>‹N›</a:t>
            </a:fld>
            <a:endParaRPr lang="en-US" sz="1800"/>
          </a:p>
        </p:txBody>
      </p:sp>
      <p:sp>
        <p:nvSpPr>
          <p:cNvPr id="3" name="Date Placeholder 1"/>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4" name="Footer Placeholder 2"/>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5" name="Slide Number Placeholder 3"/>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12BE967-A5C8-4C1A-A7A1-9A4040C67324}"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C1F82FE-6AA2-4319-A991-4632FAA00597}"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CBD3925-AE31-4CC1-9F3E-F9049BD6FBC7}" type="slidenum">
              <a:rPr lang="en-US"/>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8"/>
          <p:cNvSpPr>
            <a:spLocks noGrp="1" noChangeArrowheads="1"/>
          </p:cNvSpPr>
          <p:nvPr>
            <p:ph type="title"/>
          </p:nvPr>
        </p:nvSpPr>
        <p:spPr bwMode="auto">
          <a:xfrm>
            <a:off x="685800" y="228600"/>
            <a:ext cx="7772400" cy="1219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19"/>
          <p:cNvSpPr>
            <a:spLocks noGrp="1" noChangeArrowheads="1"/>
          </p:cNvSpPr>
          <p:nvPr>
            <p:ph type="body" idx="1"/>
          </p:nvPr>
        </p:nvSpPr>
        <p:spPr bwMode="auto">
          <a:xfrm>
            <a:off x="685800" y="1714500"/>
            <a:ext cx="7772400" cy="4152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25" descr="microlower.jpg"/>
          <p:cNvPicPr>
            <a:picLocks noChangeAspect="1"/>
          </p:cNvPicPr>
          <p:nvPr/>
        </p:nvPicPr>
        <p:blipFill>
          <a:blip r:embed="rId13"/>
          <a:srcRect/>
          <a:stretch>
            <a:fillRect/>
          </a:stretch>
        </p:blipFill>
        <p:spPr bwMode="auto">
          <a:xfrm>
            <a:off x="0" y="4851400"/>
            <a:ext cx="9144000" cy="2032000"/>
          </a:xfrm>
          <a:prstGeom prst="rect">
            <a:avLst/>
          </a:prstGeom>
          <a:noFill/>
          <a:ln w="9525">
            <a:noFill/>
            <a:miter lim="800000"/>
            <a:headEnd/>
            <a:tailEnd/>
          </a:ln>
        </p:spPr>
      </p:pic>
      <p:sp>
        <p:nvSpPr>
          <p:cNvPr id="30" name="Rectangle 23"/>
          <p:cNvSpPr txBox="1">
            <a:spLocks noChangeArrowheads="1"/>
          </p:cNvSpPr>
          <p:nvPr/>
        </p:nvSpPr>
        <p:spPr>
          <a:xfrm>
            <a:off x="187325" y="6477000"/>
            <a:ext cx="5613400" cy="381000"/>
          </a:xfrm>
          <a:custGeom>
            <a:avLst/>
            <a:gdLst>
              <a:gd name="connsiteX0" fmla="*/ 0 w 5613400"/>
              <a:gd name="connsiteY0" fmla="*/ 0 h 457200"/>
              <a:gd name="connsiteX1" fmla="*/ 5613400 w 5613400"/>
              <a:gd name="connsiteY1" fmla="*/ 0 h 457200"/>
              <a:gd name="connsiteX2" fmla="*/ 5613400 w 5613400"/>
              <a:gd name="connsiteY2" fmla="*/ 457200 h 457200"/>
              <a:gd name="connsiteX3" fmla="*/ 0 w 5613400"/>
              <a:gd name="connsiteY3" fmla="*/ 457200 h 457200"/>
              <a:gd name="connsiteX4" fmla="*/ 0 w 5613400"/>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3400" h="457200">
                <a:moveTo>
                  <a:pt x="0" y="0"/>
                </a:moveTo>
                <a:lnTo>
                  <a:pt x="5613400" y="0"/>
                </a:lnTo>
                <a:lnTo>
                  <a:pt x="5613400" y="457200"/>
                </a:lnTo>
                <a:lnTo>
                  <a:pt x="0" y="457200"/>
                </a:lnTo>
                <a:lnTo>
                  <a:pt x="0" y="0"/>
                </a:lnTo>
                <a:close/>
              </a:path>
            </a:pathLst>
          </a:custGeom>
        </p:spPr>
        <p:txBody>
          <a:bodyPr/>
          <a:lstStyle/>
          <a:p>
            <a:r>
              <a:rPr lang="en-US" sz="1200" b="0"/>
              <a:t>© 2010 W. W. Norton &amp; Company, Inc.</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u"/>
        <a:defRPr sz="3200" b="1">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32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2"/>
        </a:buClr>
        <a:buSzPct val="75000"/>
        <a:buFont typeface="Monotype Sorts" charset="2"/>
        <a:buChar char="v"/>
        <a:defRPr sz="32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18"/>
          <p:cNvSpPr>
            <a:spLocks noGrp="1" noChangeArrowheads="1"/>
          </p:cNvSpPr>
          <p:nvPr>
            <p:ph type="title"/>
          </p:nvPr>
        </p:nvSpPr>
        <p:spPr bwMode="auto">
          <a:xfrm>
            <a:off x="685800" y="228600"/>
            <a:ext cx="7772400" cy="1219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2291" name="Rectangle 19"/>
          <p:cNvSpPr>
            <a:spLocks noGrp="1" noChangeArrowheads="1"/>
          </p:cNvSpPr>
          <p:nvPr>
            <p:ph type="body" idx="1"/>
          </p:nvPr>
        </p:nvSpPr>
        <p:spPr bwMode="auto">
          <a:xfrm>
            <a:off x="685800" y="1714500"/>
            <a:ext cx="7772400" cy="4152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2292" name="Picture 25" descr="microlower.jpg"/>
          <p:cNvPicPr>
            <a:picLocks noChangeAspect="1"/>
          </p:cNvPicPr>
          <p:nvPr/>
        </p:nvPicPr>
        <p:blipFill>
          <a:blip r:embed="rId14"/>
          <a:srcRect/>
          <a:stretch>
            <a:fillRect/>
          </a:stretch>
        </p:blipFill>
        <p:spPr bwMode="auto">
          <a:xfrm>
            <a:off x="0" y="4851400"/>
            <a:ext cx="9144000" cy="2032000"/>
          </a:xfrm>
          <a:prstGeom prst="rect">
            <a:avLst/>
          </a:prstGeom>
          <a:noFill/>
          <a:ln w="9525">
            <a:noFill/>
            <a:miter lim="800000"/>
            <a:headEnd/>
            <a:tailEnd/>
          </a:ln>
        </p:spPr>
      </p:pic>
      <p:sp>
        <p:nvSpPr>
          <p:cNvPr id="30" name="Rectangle 23"/>
          <p:cNvSpPr txBox="1">
            <a:spLocks noChangeArrowheads="1"/>
          </p:cNvSpPr>
          <p:nvPr/>
        </p:nvSpPr>
        <p:spPr>
          <a:xfrm>
            <a:off x="187325" y="6477000"/>
            <a:ext cx="5613400" cy="381000"/>
          </a:xfrm>
          <a:custGeom>
            <a:avLst/>
            <a:gdLst>
              <a:gd name="connsiteX0" fmla="*/ 0 w 5613400"/>
              <a:gd name="connsiteY0" fmla="*/ 0 h 457200"/>
              <a:gd name="connsiteX1" fmla="*/ 5613400 w 5613400"/>
              <a:gd name="connsiteY1" fmla="*/ 0 h 457200"/>
              <a:gd name="connsiteX2" fmla="*/ 5613400 w 5613400"/>
              <a:gd name="connsiteY2" fmla="*/ 457200 h 457200"/>
              <a:gd name="connsiteX3" fmla="*/ 0 w 5613400"/>
              <a:gd name="connsiteY3" fmla="*/ 457200 h 457200"/>
              <a:gd name="connsiteX4" fmla="*/ 0 w 5613400"/>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3400" h="457200">
                <a:moveTo>
                  <a:pt x="0" y="0"/>
                </a:moveTo>
                <a:lnTo>
                  <a:pt x="5613400" y="0"/>
                </a:lnTo>
                <a:lnTo>
                  <a:pt x="5613400" y="457200"/>
                </a:lnTo>
                <a:lnTo>
                  <a:pt x="0" y="457200"/>
                </a:lnTo>
                <a:lnTo>
                  <a:pt x="0" y="0"/>
                </a:lnTo>
                <a:close/>
              </a:path>
            </a:pathLst>
          </a:custGeom>
        </p:spPr>
        <p:txBody>
          <a:bodyPr/>
          <a:lstStyle/>
          <a:p>
            <a:r>
              <a:rPr lang="en-US" sz="1200" b="0">
                <a:solidFill>
                  <a:srgbClr val="000000"/>
                </a:solidFill>
              </a:rPr>
              <a:t>© 2010 W. W. Norton &amp; Company, Inc.</a:t>
            </a: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u"/>
        <a:defRPr sz="3200" b="1">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32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2"/>
        </a:buClr>
        <a:buSzPct val="75000"/>
        <a:buFont typeface="Monotype Sorts" charset="2"/>
        <a:buChar char="v"/>
        <a:defRPr sz="32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39875" y="4448989"/>
            <a:ext cx="7053263" cy="553998"/>
          </a:xfrm>
          <a:prstGeom prst="rect">
            <a:avLst/>
          </a:prstGeom>
          <a:noFill/>
          <a:ln w="9525">
            <a:noFill/>
            <a:miter lim="800000"/>
            <a:headEnd/>
            <a:tailEnd/>
          </a:ln>
        </p:spPr>
        <p:txBody>
          <a:bodyPr lIns="0" tIns="0" rIns="0" bIns="0" anchor="ctr">
            <a:spAutoFit/>
          </a:bodyPr>
          <a:lstStyle/>
          <a:p>
            <a:pPr eaLnBrk="1" hangingPunct="1"/>
            <a:r>
              <a:rPr lang="en-US" sz="3600" b="0" dirty="0" smtClean="0">
                <a:solidFill>
                  <a:srgbClr val="003F6E"/>
                </a:solidFill>
                <a:latin typeface="+mj-lt"/>
                <a:ea typeface="+mj-ea"/>
                <a:cs typeface="+mj-cs"/>
              </a:rPr>
              <a:t>Asymmetric Information</a:t>
            </a:r>
            <a:endParaRPr lang="en-GB" sz="3600" b="0" dirty="0" smtClean="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latin typeface="+mn-lt"/>
              </a:rPr>
              <a:t>Business and Industrial Economics </a:t>
            </a:r>
          </a:p>
          <a:p>
            <a:pPr algn="r"/>
            <a:endParaRPr lang="en-GB" sz="2000" b="0" dirty="0" smtClean="0">
              <a:latin typeface="+mn-lt"/>
            </a:endParaRPr>
          </a:p>
          <a:p>
            <a:pPr algn="r"/>
            <a:r>
              <a:rPr lang="en-GB" sz="2000" b="0" dirty="0" err="1" smtClean="0">
                <a:latin typeface="+mn-lt"/>
              </a:rPr>
              <a:t>Prof.</a:t>
            </a:r>
            <a:r>
              <a:rPr lang="en-GB" sz="2000" b="0" dirty="0" smtClean="0">
                <a:latin typeface="+mn-lt"/>
              </a:rPr>
              <a:t> Luca Grilli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solidFill>
                  <a:srgbClr val="00B050"/>
                </a:solidFill>
              </a:rPr>
              <a:t>Exam multiple choice question</a:t>
            </a:r>
            <a:endParaRPr lang="en-US" dirty="0">
              <a:solidFill>
                <a:srgbClr val="00B050"/>
              </a:solidFill>
            </a:endParaRPr>
          </a:p>
        </p:txBody>
      </p:sp>
      <p:pic>
        <p:nvPicPr>
          <p:cNvPr id="6" name="Segnaposto contenuto 5"/>
          <p:cNvPicPr>
            <a:picLocks noGrp="1" noChangeAspect="1"/>
          </p:cNvPicPr>
          <p:nvPr>
            <p:ph idx="1"/>
          </p:nvPr>
        </p:nvPicPr>
        <p:blipFill>
          <a:blip r:embed="rId2"/>
          <a:stretch>
            <a:fillRect/>
          </a:stretch>
        </p:blipFill>
        <p:spPr>
          <a:xfrm>
            <a:off x="550901" y="1253836"/>
            <a:ext cx="7765107" cy="4860636"/>
          </a:xfrm>
          <a:prstGeom prst="rect">
            <a:avLst/>
          </a:prstGeom>
        </p:spPr>
      </p:pic>
    </p:spTree>
    <p:extLst>
      <p:ext uri="{BB962C8B-B14F-4D97-AF65-F5344CB8AC3E}">
        <p14:creationId xmlns:p14="http://schemas.microsoft.com/office/powerpoint/2010/main" val="3829251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solidFill>
                  <a:srgbClr val="0070C0"/>
                </a:solidFill>
              </a:rPr>
              <a:t>Asymmetric information</a:t>
            </a:r>
            <a:endParaRPr lang="en-US" b="1" dirty="0">
              <a:solidFill>
                <a:srgbClr val="0070C0"/>
              </a:solidFill>
            </a:endParaRPr>
          </a:p>
        </p:txBody>
      </p:sp>
      <p:sp>
        <p:nvSpPr>
          <p:cNvPr id="3" name="Segnaposto contenuto 2"/>
          <p:cNvSpPr>
            <a:spLocks noGrp="1"/>
          </p:cNvSpPr>
          <p:nvPr>
            <p:ph idx="1"/>
          </p:nvPr>
        </p:nvSpPr>
        <p:spPr/>
        <p:txBody>
          <a:bodyPr/>
          <a:lstStyle/>
          <a:p>
            <a:r>
              <a:rPr lang="en-US" dirty="0" smtClean="0"/>
              <a:t> Adverse selection is a problem of </a:t>
            </a:r>
            <a:r>
              <a:rPr lang="en-US" i="1" u="sng" dirty="0" smtClean="0"/>
              <a:t>hidden information</a:t>
            </a:r>
          </a:p>
          <a:p>
            <a:endParaRPr lang="en-US" dirty="0" smtClean="0"/>
          </a:p>
          <a:p>
            <a:r>
              <a:rPr lang="en-US" dirty="0" smtClean="0"/>
              <a:t>But we have a second problem originated by asymmetric information: </a:t>
            </a:r>
            <a:r>
              <a:rPr lang="en-US" u="sng" dirty="0" smtClean="0">
                <a:solidFill>
                  <a:srgbClr val="00B050"/>
                </a:solidFill>
              </a:rPr>
              <a:t>moral hazard</a:t>
            </a:r>
            <a:r>
              <a:rPr lang="en-US" dirty="0" smtClean="0"/>
              <a:t>. This is caused by an </a:t>
            </a:r>
            <a:r>
              <a:rPr lang="en-US" i="1" u="sng" dirty="0" smtClean="0"/>
              <a:t>hidden action </a:t>
            </a:r>
            <a:r>
              <a:rPr lang="en-US" dirty="0" smtClean="0"/>
              <a:t>problem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1" y="-325315"/>
            <a:ext cx="9144000" cy="1447800"/>
          </a:xfrm>
          <a:noFill/>
        </p:spPr>
        <p:txBody>
          <a:bodyPr/>
          <a:lstStyle/>
          <a:p>
            <a:pPr eaLnBrk="1" hangingPunct="1"/>
            <a:r>
              <a:rPr lang="en-US" b="1" dirty="0" smtClean="0">
                <a:solidFill>
                  <a:srgbClr val="00B050"/>
                </a:solidFill>
                <a:ea typeface="ＭＳ Ｐゴシック" pitchFamily="34" charset="-128"/>
              </a:rPr>
              <a:t>Moral Hazard</a:t>
            </a:r>
          </a:p>
        </p:txBody>
      </p:sp>
      <p:sp>
        <p:nvSpPr>
          <p:cNvPr id="80898" name="Rectangle 3"/>
          <p:cNvSpPr>
            <a:spLocks noGrp="1" noChangeArrowheads="1"/>
          </p:cNvSpPr>
          <p:nvPr>
            <p:ph idx="1"/>
          </p:nvPr>
        </p:nvSpPr>
        <p:spPr>
          <a:xfrm>
            <a:off x="-1" y="836157"/>
            <a:ext cx="8515928" cy="4308497"/>
          </a:xfrm>
        </p:spPr>
        <p:txBody>
          <a:bodyPr/>
          <a:lstStyle/>
          <a:p>
            <a:pPr eaLnBrk="1" hangingPunct="1">
              <a:buNone/>
            </a:pPr>
            <a:r>
              <a:rPr lang="en-US" dirty="0" smtClean="0"/>
              <a:t>	Moral hazard in a transaction occurs when the party with more information about its actions or intentions has a tendency or incentive to behave inappropriately from the perspective of the party with less information.</a:t>
            </a:r>
          </a:p>
          <a:p>
            <a:pPr eaLnBrk="1" hangingPunct="1">
              <a:buNone/>
            </a:pPr>
            <a:endParaRPr lang="en-US" dirty="0"/>
          </a:p>
          <a:p>
            <a:pPr eaLnBrk="1" hangingPunct="1">
              <a:buNone/>
            </a:pPr>
            <a:r>
              <a:rPr lang="en-US" dirty="0" smtClean="0"/>
              <a:t>	Let’s </a:t>
            </a:r>
            <a:r>
              <a:rPr lang="en-US" dirty="0"/>
              <a:t>focus </a:t>
            </a:r>
            <a:r>
              <a:rPr lang="en-US" dirty="0" smtClean="0"/>
              <a:t>on </a:t>
            </a:r>
            <a:r>
              <a:rPr lang="en-US" dirty="0"/>
              <a:t>the insurance </a:t>
            </a:r>
            <a:r>
              <a:rPr lang="en-US" dirty="0" smtClean="0"/>
              <a:t>Mkt:</a:t>
            </a:r>
            <a:endParaRPr lang="en-US" dirty="0"/>
          </a:p>
          <a:p>
            <a:pPr eaLnBrk="1" hangingPunct="1">
              <a:buNone/>
            </a:pPr>
            <a:endParaRPr lang="en-US" dirty="0" smtClean="0">
              <a:ea typeface="ＭＳ Ｐゴシック" pitchFamily="34" charset="-128"/>
            </a:endParaRPr>
          </a:p>
          <a:p>
            <a:pPr eaLnBrk="1" hangingPunct="1">
              <a:buNone/>
            </a:pPr>
            <a:r>
              <a:rPr lang="en-US" dirty="0" smtClean="0">
                <a:ea typeface="ＭＳ Ｐゴシック" pitchFamily="34" charset="-128"/>
              </a:rPr>
              <a:t>	</a:t>
            </a:r>
            <a:endParaRPr lang="en-US" dirty="0">
              <a:solidFill>
                <a:srgbClr val="FF0000"/>
              </a:solidFill>
              <a:ea typeface="ＭＳ Ｐゴシック" pitchFamily="34" charset="-128"/>
            </a:endParaRPr>
          </a:p>
        </p:txBody>
      </p:sp>
      <p:sp>
        <p:nvSpPr>
          <p:cNvPr id="2" name="CasellaDiTesto 1"/>
          <p:cNvSpPr txBox="1"/>
          <p:nvPr/>
        </p:nvSpPr>
        <p:spPr>
          <a:xfrm>
            <a:off x="79875" y="5245597"/>
            <a:ext cx="8950036" cy="1384995"/>
          </a:xfrm>
          <a:prstGeom prst="rect">
            <a:avLst/>
          </a:prstGeom>
          <a:solidFill>
            <a:srgbClr val="FFFF00"/>
          </a:solidFill>
        </p:spPr>
        <p:txBody>
          <a:bodyPr wrap="square" rtlCol="0">
            <a:spAutoFit/>
          </a:bodyPr>
          <a:lstStyle/>
          <a:p>
            <a:pPr algn="ctr"/>
            <a:r>
              <a:rPr lang="en-US" dirty="0">
                <a:solidFill>
                  <a:srgbClr val="FF0000"/>
                </a:solidFill>
              </a:rPr>
              <a:t>If </a:t>
            </a:r>
            <a:r>
              <a:rPr lang="en-US" dirty="0" smtClean="0">
                <a:solidFill>
                  <a:srgbClr val="FF0000"/>
                </a:solidFill>
              </a:rPr>
              <a:t>one has full </a:t>
            </a:r>
            <a:r>
              <a:rPr lang="en-US" dirty="0">
                <a:solidFill>
                  <a:srgbClr val="FF0000"/>
                </a:solidFill>
              </a:rPr>
              <a:t>bike insurance </a:t>
            </a:r>
            <a:r>
              <a:rPr lang="en-US" dirty="0" smtClean="0">
                <a:solidFill>
                  <a:srgbClr val="FF0000"/>
                </a:solidFill>
              </a:rPr>
              <a:t>what are the probabilities that he will leave the </a:t>
            </a:r>
            <a:r>
              <a:rPr lang="en-US" dirty="0">
                <a:solidFill>
                  <a:srgbClr val="FF0000"/>
                </a:solidFill>
              </a:rPr>
              <a:t>bike unlocked?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0" y="0"/>
            <a:ext cx="9144000" cy="1083212"/>
          </a:xfrm>
          <a:noFill/>
        </p:spPr>
        <p:txBody>
          <a:bodyPr/>
          <a:lstStyle/>
          <a:p>
            <a:pPr eaLnBrk="1" hangingPunct="1"/>
            <a:r>
              <a:rPr lang="en-US" b="1" dirty="0" smtClean="0">
                <a:solidFill>
                  <a:srgbClr val="00B050"/>
                </a:solidFill>
                <a:ea typeface="ＭＳ Ｐゴシック" pitchFamily="34" charset="-128"/>
              </a:rPr>
              <a:t>Moral Hazard</a:t>
            </a:r>
          </a:p>
        </p:txBody>
      </p:sp>
      <p:sp>
        <p:nvSpPr>
          <p:cNvPr id="80898" name="Rectangle 3"/>
          <p:cNvSpPr>
            <a:spLocks noGrp="1" noChangeArrowheads="1"/>
          </p:cNvSpPr>
          <p:nvPr>
            <p:ph idx="1"/>
          </p:nvPr>
        </p:nvSpPr>
        <p:spPr>
          <a:xfrm>
            <a:off x="488852" y="1077936"/>
            <a:ext cx="8655148" cy="4152900"/>
          </a:xfrm>
        </p:spPr>
        <p:txBody>
          <a:bodyPr/>
          <a:lstStyle/>
          <a:p>
            <a:pPr eaLnBrk="1" hangingPunct="1">
              <a:buNone/>
            </a:pPr>
            <a:r>
              <a:rPr lang="en-US" dirty="0" smtClean="0"/>
              <a:t>	</a:t>
            </a:r>
            <a:r>
              <a:rPr lang="en-US" sz="2300" dirty="0" smtClean="0"/>
              <a:t>1) Suppose no insurance is available</a:t>
            </a:r>
          </a:p>
          <a:p>
            <a:pPr eaLnBrk="1" hangingPunct="1">
              <a:buNone/>
            </a:pPr>
            <a:endParaRPr lang="en-US" sz="2300" dirty="0" smtClean="0">
              <a:ea typeface="ＭＳ Ｐゴシック" pitchFamily="34" charset="-128"/>
            </a:endParaRPr>
          </a:p>
          <a:p>
            <a:pPr eaLnBrk="1" hangingPunct="1">
              <a:buNone/>
            </a:pPr>
            <a:endParaRPr lang="en-US" sz="2300" dirty="0" smtClean="0">
              <a:ea typeface="ＭＳ Ｐゴシック" pitchFamily="34" charset="-128"/>
            </a:endParaRPr>
          </a:p>
          <a:p>
            <a:pPr eaLnBrk="1" hangingPunct="1">
              <a:buNone/>
            </a:pPr>
            <a:r>
              <a:rPr lang="en-US" sz="2300" dirty="0" smtClean="0">
                <a:ea typeface="ＭＳ Ｐゴシック" pitchFamily="34" charset="-128"/>
              </a:rPr>
              <a:t>	Consumers have an incentive to take the maximum possible amount of care (large expensive locks, avoiding go in high-risk areas, etc.)</a:t>
            </a:r>
          </a:p>
          <a:p>
            <a:pPr eaLnBrk="1" hangingPunct="1">
              <a:buNone/>
            </a:pPr>
            <a:endParaRPr lang="en-US" sz="2300" dirty="0" smtClean="0">
              <a:ea typeface="ＭＳ Ｐゴシック" pitchFamily="34" charset="-128"/>
            </a:endParaRPr>
          </a:p>
          <a:p>
            <a:pPr eaLnBrk="1" hangingPunct="1">
              <a:buNone/>
            </a:pPr>
            <a:r>
              <a:rPr lang="en-US" sz="2300" dirty="0" smtClean="0">
                <a:ea typeface="ＭＳ Ｐゴシック" pitchFamily="34" charset="-128"/>
              </a:rPr>
              <a:t>	2) Suppose a full insurance is available</a:t>
            </a:r>
          </a:p>
          <a:p>
            <a:pPr eaLnBrk="1" hangingPunct="1">
              <a:buNone/>
            </a:pPr>
            <a:endParaRPr lang="en-US" sz="2300" dirty="0" smtClean="0">
              <a:ea typeface="ＭＳ Ｐゴシック" pitchFamily="34" charset="-128"/>
            </a:endParaRPr>
          </a:p>
          <a:p>
            <a:pPr eaLnBrk="1" hangingPunct="1">
              <a:buNone/>
            </a:pPr>
            <a:endParaRPr lang="en-US" sz="2300" dirty="0" smtClean="0">
              <a:ea typeface="ＭＳ Ｐゴシック" pitchFamily="34" charset="-128"/>
            </a:endParaRPr>
          </a:p>
          <a:p>
            <a:pPr eaLnBrk="1" hangingPunct="1">
              <a:buNone/>
            </a:pPr>
            <a:r>
              <a:rPr lang="en-US" sz="2300" dirty="0" smtClean="0">
                <a:ea typeface="ＭＳ Ｐゴシック" pitchFamily="34" charset="-128"/>
              </a:rPr>
              <a:t>	Consumers have no incentive to take any care. In case of theft, they can get money from the insurance company and buy a brand new bike. </a:t>
            </a:r>
            <a:r>
              <a:rPr lang="en-US" sz="2300" u="sng" dirty="0" smtClean="0">
                <a:ea typeface="ＭＳ Ｐゴシック" pitchFamily="34" charset="-128"/>
              </a:rPr>
              <a:t>This lack of incentive to take care is what is called MORAL HAZARD</a:t>
            </a:r>
            <a:r>
              <a:rPr lang="en-US" sz="2300" dirty="0" smtClean="0">
                <a:ea typeface="ＭＳ Ｐゴシック" pitchFamily="34" charset="-128"/>
              </a:rPr>
              <a:t>. </a:t>
            </a:r>
          </a:p>
          <a:p>
            <a:pPr eaLnBrk="1" hangingPunct="1">
              <a:buNone/>
            </a:pPr>
            <a:endParaRPr lang="en-US" sz="2600" dirty="0" smtClean="0">
              <a:ea typeface="ＭＳ Ｐゴシック" pitchFamily="34" charset="-128"/>
            </a:endParaRPr>
          </a:p>
          <a:p>
            <a:pPr eaLnBrk="1" hangingPunct="1">
              <a:buNone/>
            </a:pPr>
            <a:endParaRPr lang="en-US" sz="2600" dirty="0" smtClean="0">
              <a:ea typeface="ＭＳ Ｐゴシック" pitchFamily="34" charset="-128"/>
            </a:endParaRPr>
          </a:p>
        </p:txBody>
      </p:sp>
      <p:sp>
        <p:nvSpPr>
          <p:cNvPr id="4" name="Freccia a destra 3"/>
          <p:cNvSpPr/>
          <p:nvPr/>
        </p:nvSpPr>
        <p:spPr bwMode="auto">
          <a:xfrm rot="5400000">
            <a:off x="4135903" y="1758465"/>
            <a:ext cx="562708" cy="478301"/>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5" name="Freccia a destra 4"/>
          <p:cNvSpPr/>
          <p:nvPr/>
        </p:nvSpPr>
        <p:spPr bwMode="auto">
          <a:xfrm rot="5400000">
            <a:off x="4260168" y="4752540"/>
            <a:ext cx="562708" cy="478301"/>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Moral Hazard: NOTEs</a:t>
            </a:r>
          </a:p>
        </p:txBody>
      </p:sp>
      <p:sp>
        <p:nvSpPr>
          <p:cNvPr id="80898" name="Rectangle 3"/>
          <p:cNvSpPr>
            <a:spLocks noGrp="1" noChangeArrowheads="1"/>
          </p:cNvSpPr>
          <p:nvPr>
            <p:ph idx="1"/>
          </p:nvPr>
        </p:nvSpPr>
        <p:spPr>
          <a:xfrm>
            <a:off x="244426" y="1084472"/>
            <a:ext cx="8655148" cy="4152900"/>
          </a:xfrm>
        </p:spPr>
        <p:txBody>
          <a:bodyPr/>
          <a:lstStyle/>
          <a:p>
            <a:pPr eaLnBrk="1" hangingPunct="1">
              <a:buNone/>
            </a:pPr>
            <a:r>
              <a:rPr lang="en-US" dirty="0" smtClean="0"/>
              <a:t>	</a:t>
            </a:r>
            <a:r>
              <a:rPr lang="en-US" sz="2200" b="0" dirty="0" smtClean="0"/>
              <a:t>1) Moral hazard is a </a:t>
            </a:r>
            <a:r>
              <a:rPr lang="en-US" sz="2200" b="0" i="1" u="sng" dirty="0" smtClean="0"/>
              <a:t>hidden action </a:t>
            </a:r>
            <a:r>
              <a:rPr lang="en-US" sz="2200" b="0" dirty="0" smtClean="0"/>
              <a:t>problem: if the amount of care is observable, there would be no problem.</a:t>
            </a:r>
          </a:p>
          <a:p>
            <a:pPr eaLnBrk="1" hangingPunct="1">
              <a:buNone/>
            </a:pPr>
            <a:r>
              <a:rPr lang="en-US" sz="2200" b="0" dirty="0" smtClean="0"/>
              <a:t>	2)  The insurance company faces a trade-off: full insurance (higher immediate returns) means too little care will be undertaken by ensured (higher risk of bearing great costs later). </a:t>
            </a:r>
          </a:p>
          <a:p>
            <a:pPr eaLnBrk="1" hangingPunct="1">
              <a:buNone/>
            </a:pPr>
            <a:r>
              <a:rPr lang="en-US" sz="2200" b="0" dirty="0" smtClean="0"/>
              <a:t>	3) </a:t>
            </a:r>
            <a:r>
              <a:rPr lang="en-US" sz="2200" b="0" u="sng" dirty="0"/>
              <a:t>Where is the market inefficiency here?</a:t>
            </a:r>
          </a:p>
          <a:p>
            <a:pPr eaLnBrk="1" hangingPunct="1">
              <a:buNone/>
            </a:pPr>
            <a:endParaRPr lang="en-US" sz="2200" b="0" dirty="0"/>
          </a:p>
          <a:p>
            <a:pPr eaLnBrk="1" hangingPunct="1">
              <a:buNone/>
            </a:pPr>
            <a:r>
              <a:rPr lang="en-US" sz="2200" b="0" dirty="0"/>
              <a:t>	The possibility that moral hazard might occur can lead to less trade than the </a:t>
            </a:r>
            <a:r>
              <a:rPr lang="en-US" sz="2200" b="0" dirty="0" smtClean="0"/>
              <a:t>optimum</a:t>
            </a:r>
          </a:p>
          <a:p>
            <a:pPr eaLnBrk="1" hangingPunct="1">
              <a:buNone/>
            </a:pPr>
            <a:endParaRPr lang="en-US" sz="2200" b="0" dirty="0"/>
          </a:p>
          <a:p>
            <a:pPr eaLnBrk="1" hangingPunct="1">
              <a:buNone/>
            </a:pPr>
            <a:r>
              <a:rPr lang="en-US" sz="2000" dirty="0" smtClean="0"/>
              <a:t>	Consumers </a:t>
            </a:r>
            <a:r>
              <a:rPr lang="en-US" sz="2000" dirty="0"/>
              <a:t>may want to buy more insurance, and the insurance companies would be willing to provide more insurance if the consumers continued to take the same amount of care </a:t>
            </a:r>
            <a:r>
              <a:rPr lang="en-US" sz="2000" i="1" dirty="0"/>
              <a:t>. . . but this trade won’t occur because if the consumers </a:t>
            </a:r>
            <a:r>
              <a:rPr lang="en-US" sz="2000" dirty="0"/>
              <a:t>were able to purchase more insurance they would rationally choose to take less care!</a:t>
            </a:r>
            <a:r>
              <a:rPr lang="en-US" sz="2000" b="0" dirty="0"/>
              <a:t> </a:t>
            </a:r>
          </a:p>
          <a:p>
            <a:pPr eaLnBrk="1" hangingPunct="1">
              <a:buNone/>
            </a:pPr>
            <a:endParaRPr lang="en-US" sz="2200" b="0" dirty="0"/>
          </a:p>
          <a:p>
            <a:pPr eaLnBrk="1" hangingPunct="1">
              <a:buNone/>
            </a:pPr>
            <a:endParaRPr lang="en-US" sz="2200" b="0" dirty="0" smtClean="0"/>
          </a:p>
          <a:p>
            <a:pPr eaLnBrk="1" hangingPunct="1">
              <a:buNone/>
            </a:pPr>
            <a:r>
              <a:rPr lang="en-US" sz="2200" b="0" dirty="0" smtClean="0"/>
              <a:t>	</a:t>
            </a:r>
          </a:p>
          <a:p>
            <a:pPr eaLnBrk="1" hangingPunct="1">
              <a:buNone/>
            </a:pPr>
            <a:endParaRPr lang="en-US" sz="2200" b="0" dirty="0"/>
          </a:p>
          <a:p>
            <a:pPr eaLnBrk="1" hangingPunct="1">
              <a:buNone/>
            </a:pPr>
            <a:endParaRPr lang="en-US" sz="2200" b="0" dirty="0" smtClean="0"/>
          </a:p>
          <a:p>
            <a:pPr eaLnBrk="1" hangingPunct="1">
              <a:buNone/>
            </a:pPr>
            <a:r>
              <a:rPr lang="en-US" sz="2200" b="0" dirty="0" smtClean="0"/>
              <a:t> </a:t>
            </a:r>
          </a:p>
          <a:p>
            <a:pPr eaLnBrk="1" hangingPunct="1">
              <a:buNone/>
            </a:pPr>
            <a:r>
              <a:rPr lang="en-US" sz="2200" b="0" dirty="0" smtClean="0"/>
              <a:t>	</a:t>
            </a:r>
          </a:p>
          <a:p>
            <a:pPr>
              <a:buNone/>
            </a:pPr>
            <a:r>
              <a:rPr lang="en-US" sz="2200" b="0" dirty="0" smtClean="0"/>
              <a:t>	</a:t>
            </a:r>
            <a:endParaRPr lang="en-US" sz="2300" dirty="0" smtClean="0">
              <a:ea typeface="ＭＳ Ｐゴシック" pitchFamily="34" charset="-128"/>
            </a:endParaRPr>
          </a:p>
          <a:p>
            <a:pPr eaLnBrk="1" hangingPunct="1">
              <a:buNone/>
            </a:pPr>
            <a:endParaRPr lang="en-US" sz="2300" dirty="0" smtClean="0">
              <a:ea typeface="ＭＳ Ｐゴシック" pitchFamily="34" charset="-128"/>
            </a:endParaRPr>
          </a:p>
          <a:p>
            <a:pPr eaLnBrk="1" hangingPunct="1">
              <a:buNone/>
            </a:pPr>
            <a:r>
              <a:rPr lang="en-US" sz="2300" dirty="0" smtClean="0">
                <a:ea typeface="ＭＳ Ｐゴシック" pitchFamily="34" charset="-128"/>
              </a:rPr>
              <a:t>	</a:t>
            </a:r>
            <a:endParaRPr lang="en-US" sz="26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p:cNvSpPr>
            <a:spLocks noGrp="1" noChangeArrowheads="1"/>
          </p:cNvSpPr>
          <p:nvPr>
            <p:ph idx="1"/>
          </p:nvPr>
        </p:nvSpPr>
        <p:spPr bwMode="auto">
          <a:xfrm>
            <a:off x="203200" y="2870505"/>
            <a:ext cx="8737600" cy="677108"/>
          </a:xfrm>
          <a:prstGeom prst="rect">
            <a:avLst/>
          </a:prstGeom>
          <a:noFill/>
          <a:ln w="9525">
            <a:noFill/>
            <a:miter lim="800000"/>
            <a:headEnd/>
            <a:tailEnd/>
          </a:ln>
        </p:spPr>
        <p:txBody>
          <a:bodyPr wrap="square" lIns="0" tIns="0" rIns="0" bIns="0" anchor="ctr">
            <a:spAutoFit/>
          </a:bodyPr>
          <a:lstStyle/>
          <a:p>
            <a:pPr marL="0" indent="0" eaLnBrk="1" hangingPunct="1">
              <a:buNone/>
            </a:pPr>
            <a:r>
              <a:rPr lang="en-US" sz="4400" dirty="0">
                <a:solidFill>
                  <a:srgbClr val="00B050"/>
                </a:solidFill>
                <a:latin typeface="+mj-lt"/>
                <a:ea typeface="ＭＳ Ｐゴシック" pitchFamily="34" charset="-128"/>
              </a:rPr>
              <a:t>Asymmetric Information: remedies</a:t>
            </a:r>
            <a:endParaRPr lang="en-GB" sz="4400" dirty="0">
              <a:solidFill>
                <a:srgbClr val="00B050"/>
              </a:solidFill>
              <a:latin typeface="+mj-lt"/>
              <a:ea typeface="ＭＳ Ｐゴシック" pitchFamily="34" charset="-128"/>
            </a:endParaRPr>
          </a:p>
        </p:txBody>
      </p:sp>
    </p:spTree>
    <p:extLst>
      <p:ext uri="{BB962C8B-B14F-4D97-AF65-F5344CB8AC3E}">
        <p14:creationId xmlns:p14="http://schemas.microsoft.com/office/powerpoint/2010/main" val="111022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0718" y="139547"/>
            <a:ext cx="9144000" cy="1447800"/>
          </a:xfrm>
        </p:spPr>
        <p:txBody>
          <a:bodyPr/>
          <a:lstStyle/>
          <a:p>
            <a:r>
              <a:rPr lang="en-US" sz="2800" dirty="0" smtClean="0"/>
              <a:t>In the example of the used cars market</a:t>
            </a:r>
            <a:endParaRPr lang="en-US" sz="2800" dirty="0"/>
          </a:p>
        </p:txBody>
      </p:sp>
      <p:sp>
        <p:nvSpPr>
          <p:cNvPr id="3" name="Segnaposto contenuto 2"/>
          <p:cNvSpPr>
            <a:spLocks noGrp="1"/>
          </p:cNvSpPr>
          <p:nvPr>
            <p:ph idx="1"/>
          </p:nvPr>
        </p:nvSpPr>
        <p:spPr>
          <a:xfrm>
            <a:off x="251690" y="1638959"/>
            <a:ext cx="8681592" cy="2129637"/>
          </a:xfrm>
          <a:ln>
            <a:solidFill>
              <a:schemeClr val="tx1"/>
            </a:solidFill>
          </a:ln>
        </p:spPr>
        <p:txBody>
          <a:bodyPr/>
          <a:lstStyle/>
          <a:p>
            <a:pPr marL="0" indent="0">
              <a:buNone/>
            </a:pPr>
            <a:r>
              <a:rPr lang="en-US" sz="2000" b="0" dirty="0" smtClean="0"/>
              <a:t>Plums sellers may use warranties.</a:t>
            </a:r>
          </a:p>
          <a:p>
            <a:pPr marL="0" indent="0">
              <a:buNone/>
            </a:pPr>
            <a:endParaRPr lang="en-US" sz="2000" b="0" dirty="0" smtClean="0"/>
          </a:p>
          <a:p>
            <a:pPr marL="0" indent="0">
              <a:buNone/>
            </a:pPr>
            <a:r>
              <a:rPr lang="en-US" sz="2000" b="0" dirty="0" smtClean="0"/>
              <a:t>A warranty (of let’s say 1,500$) if the car breaks down can be convenient only for plum sellers (good cars do not break down very often), while it could not be replicable by lemons sellers pretending to be sellers of good cars (their lemons break down very often).</a:t>
            </a:r>
          </a:p>
          <a:p>
            <a:pPr marL="0" indent="0">
              <a:buNone/>
            </a:pPr>
            <a:endParaRPr lang="en-US" dirty="0"/>
          </a:p>
        </p:txBody>
      </p:sp>
      <p:sp>
        <p:nvSpPr>
          <p:cNvPr id="4" name="Freccia a destra 3"/>
          <p:cNvSpPr/>
          <p:nvPr/>
        </p:nvSpPr>
        <p:spPr bwMode="auto">
          <a:xfrm>
            <a:off x="251690" y="3972787"/>
            <a:ext cx="1106054" cy="378691"/>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5" name="CasellaDiTesto 4"/>
          <p:cNvSpPr txBox="1"/>
          <p:nvPr/>
        </p:nvSpPr>
        <p:spPr>
          <a:xfrm>
            <a:off x="1690255" y="3889813"/>
            <a:ext cx="7243027" cy="461665"/>
          </a:xfrm>
          <a:prstGeom prst="rect">
            <a:avLst/>
          </a:prstGeom>
          <a:solidFill>
            <a:srgbClr val="FFFF00"/>
          </a:solidFill>
          <a:ln>
            <a:solidFill>
              <a:srgbClr val="FFFF00"/>
            </a:solidFill>
          </a:ln>
        </p:spPr>
        <p:txBody>
          <a:bodyPr wrap="square" rtlCol="0">
            <a:spAutoFit/>
          </a:bodyPr>
          <a:lstStyle/>
          <a:p>
            <a:r>
              <a:rPr lang="en-US" sz="2400" b="0" dirty="0" smtClean="0"/>
              <a:t>The “good” is now distinguishable from the “bad”. </a:t>
            </a:r>
            <a:endParaRPr lang="en-US" sz="2400" b="0" dirty="0"/>
          </a:p>
        </p:txBody>
      </p:sp>
      <p:sp>
        <p:nvSpPr>
          <p:cNvPr id="6" name="Rettangolo 5"/>
          <p:cNvSpPr/>
          <p:nvPr/>
        </p:nvSpPr>
        <p:spPr>
          <a:xfrm>
            <a:off x="3046659" y="-46182"/>
            <a:ext cx="2444900" cy="769441"/>
          </a:xfrm>
          <a:prstGeom prst="rect">
            <a:avLst/>
          </a:prstGeom>
        </p:spPr>
        <p:txBody>
          <a:bodyPr wrap="none">
            <a:spAutoFit/>
          </a:bodyPr>
          <a:lstStyle/>
          <a:p>
            <a:r>
              <a:rPr lang="en-US" sz="4400" kern="0" dirty="0" smtClean="0">
                <a:solidFill>
                  <a:srgbClr val="00B050"/>
                </a:solidFill>
                <a:latin typeface="Times New Roman"/>
              </a:rPr>
              <a:t>Signaling</a:t>
            </a:r>
            <a:endParaRPr lang="en-US" dirty="0"/>
          </a:p>
        </p:txBody>
      </p:sp>
      <p:sp>
        <p:nvSpPr>
          <p:cNvPr id="7" name="Freccia in giù 6"/>
          <p:cNvSpPr/>
          <p:nvPr/>
        </p:nvSpPr>
        <p:spPr bwMode="auto">
          <a:xfrm>
            <a:off x="4019727" y="1158672"/>
            <a:ext cx="249382" cy="332509"/>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8" name="CasellaDiTesto 7"/>
          <p:cNvSpPr txBox="1"/>
          <p:nvPr/>
        </p:nvSpPr>
        <p:spPr>
          <a:xfrm>
            <a:off x="146331" y="4611231"/>
            <a:ext cx="8892310" cy="2246769"/>
          </a:xfrm>
          <a:prstGeom prst="rect">
            <a:avLst/>
          </a:prstGeom>
          <a:noFill/>
          <a:ln>
            <a:solidFill>
              <a:schemeClr val="tx1"/>
            </a:solidFill>
          </a:ln>
        </p:spPr>
        <p:txBody>
          <a:bodyPr wrap="square" rtlCol="0">
            <a:spAutoFit/>
          </a:bodyPr>
          <a:lstStyle/>
          <a:p>
            <a:r>
              <a:rPr lang="en-GB" sz="2000" dirty="0" smtClean="0"/>
              <a:t>In fact, </a:t>
            </a:r>
            <a:r>
              <a:rPr lang="en-GB" sz="2000" u="sng" dirty="0" smtClean="0"/>
              <a:t>adverse </a:t>
            </a:r>
            <a:r>
              <a:rPr lang="en-GB" sz="2000" u="sng" dirty="0"/>
              <a:t>selection </a:t>
            </a:r>
            <a:r>
              <a:rPr lang="en-GB" sz="2000" dirty="0"/>
              <a:t>is an outcome of an </a:t>
            </a:r>
            <a:r>
              <a:rPr lang="en-GB" sz="2000" u="sng" dirty="0"/>
              <a:t>informational deficiency</a:t>
            </a:r>
            <a:r>
              <a:rPr lang="en-GB" sz="2000" dirty="0"/>
              <a:t>. </a:t>
            </a:r>
            <a:endParaRPr lang="en-GB" sz="2000" dirty="0" smtClean="0"/>
          </a:p>
          <a:p>
            <a:endParaRPr lang="en-GB" sz="2000" dirty="0"/>
          </a:p>
          <a:p>
            <a:r>
              <a:rPr lang="en-GB" sz="2000" dirty="0" smtClean="0"/>
              <a:t>The remedy is to act on information and find a way through which high-quality sellers may signal </a:t>
            </a:r>
            <a:r>
              <a:rPr lang="en-GB" sz="2000" dirty="0"/>
              <a:t>credibly that they are </a:t>
            </a:r>
            <a:r>
              <a:rPr lang="en-GB" sz="2000" dirty="0" smtClean="0"/>
              <a:t>high-quality.</a:t>
            </a:r>
          </a:p>
          <a:p>
            <a:endParaRPr lang="en-GB" sz="2000" dirty="0"/>
          </a:p>
          <a:p>
            <a:r>
              <a:rPr lang="en-GB" sz="2000" dirty="0"/>
              <a:t>E.g. warranties, professional credentials, references from previous clients, etc.</a:t>
            </a:r>
          </a:p>
        </p:txBody>
      </p:sp>
    </p:spTree>
    <p:extLst>
      <p:ext uri="{BB962C8B-B14F-4D97-AF65-F5344CB8AC3E}">
        <p14:creationId xmlns:p14="http://schemas.microsoft.com/office/powerpoint/2010/main" val="623481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 (Spence, 1974, “Job Market Signaling”, QJE)</a:t>
            </a:r>
          </a:p>
        </p:txBody>
      </p:sp>
      <p:sp>
        <p:nvSpPr>
          <p:cNvPr id="66562" name="Rectangle 3"/>
          <p:cNvSpPr>
            <a:spLocks noGrp="1" noChangeArrowheads="1"/>
          </p:cNvSpPr>
          <p:nvPr>
            <p:ph idx="1"/>
          </p:nvPr>
        </p:nvSpPr>
        <p:spPr>
          <a:xfrm>
            <a:off x="741218" y="1910773"/>
            <a:ext cx="8101013" cy="4152900"/>
          </a:xfrm>
        </p:spPr>
        <p:txBody>
          <a:bodyPr/>
          <a:lstStyle/>
          <a:p>
            <a:pPr eaLnBrk="1" hangingPunct="1"/>
            <a:r>
              <a:rPr lang="en-US" dirty="0" smtClean="0">
                <a:ea typeface="ＭＳ Ｐゴシック" pitchFamily="34" charset="-128"/>
              </a:rPr>
              <a:t>A labor market has two types of workers: high-ability and low-ability.</a:t>
            </a:r>
          </a:p>
          <a:p>
            <a:pPr eaLnBrk="1" hangingPunct="1"/>
            <a:r>
              <a:rPr lang="en-US" dirty="0" smtClean="0">
                <a:ea typeface="ＭＳ Ｐゴシック" pitchFamily="34" charset="-128"/>
              </a:rPr>
              <a:t>A high-ability worker</a:t>
            </a:r>
            <a:r>
              <a:rPr lang="ja-JP" altLang="en-US" dirty="0" smtClean="0">
                <a:ea typeface="ＭＳ Ｐゴシック" pitchFamily="34" charset="-128"/>
              </a:rPr>
              <a:t>’</a:t>
            </a:r>
            <a:r>
              <a:rPr lang="en-US" altLang="ja-JP" dirty="0" smtClean="0">
                <a:ea typeface="ＭＳ Ｐゴシック" pitchFamily="34" charset="-128"/>
              </a:rPr>
              <a:t>s marginal product is </a:t>
            </a:r>
            <a:r>
              <a:rPr lang="en-US" altLang="ja-JP" i="1" dirty="0" err="1" smtClean="0">
                <a:ea typeface="ＭＳ Ｐゴシック" pitchFamily="34" charset="-128"/>
              </a:rPr>
              <a:t>a</a:t>
            </a:r>
            <a:r>
              <a:rPr lang="en-US" altLang="ja-JP" baseline="-25000" dirty="0" err="1" smtClean="0">
                <a:ea typeface="ＭＳ Ｐゴシック" pitchFamily="34" charset="-128"/>
              </a:rPr>
              <a:t>H</a:t>
            </a:r>
            <a:r>
              <a:rPr lang="en-US" altLang="ja-JP" dirty="0" smtClean="0">
                <a:ea typeface="ＭＳ Ｐゴシック" pitchFamily="34" charset="-128"/>
              </a:rPr>
              <a:t>.</a:t>
            </a:r>
          </a:p>
          <a:p>
            <a:pPr eaLnBrk="1" hangingPunct="1"/>
            <a:r>
              <a:rPr lang="en-US" dirty="0" smtClean="0">
                <a:ea typeface="ＭＳ Ｐゴシック" pitchFamily="34" charset="-128"/>
              </a:rPr>
              <a:t>A low-ability worker</a:t>
            </a:r>
            <a:r>
              <a:rPr lang="ja-JP" altLang="en-US" dirty="0" smtClean="0">
                <a:ea typeface="ＭＳ Ｐゴシック" pitchFamily="34" charset="-128"/>
              </a:rPr>
              <a:t>’</a:t>
            </a:r>
            <a:r>
              <a:rPr lang="en-US" altLang="ja-JP" dirty="0" smtClean="0">
                <a:ea typeface="ＭＳ Ｐゴシック" pitchFamily="34" charset="-128"/>
              </a:rPr>
              <a:t>s marginal product is </a:t>
            </a:r>
            <a:r>
              <a:rPr lang="en-US" altLang="ja-JP" i="1" dirty="0" err="1" smtClean="0">
                <a:ea typeface="ＭＳ Ｐゴシック" pitchFamily="34" charset="-128"/>
              </a:rPr>
              <a:t>a</a:t>
            </a:r>
            <a:r>
              <a:rPr lang="en-US" altLang="ja-JP" baseline="-25000" dirty="0" err="1" smtClean="0">
                <a:ea typeface="ＭＳ Ｐゴシック" pitchFamily="34" charset="-128"/>
              </a:rPr>
              <a:t>L</a:t>
            </a:r>
            <a:r>
              <a:rPr lang="en-US" altLang="ja-JP" dirty="0" err="1" smtClean="0">
                <a:ea typeface="ＭＳ Ｐゴシック" pitchFamily="34" charset="-128"/>
              </a:rPr>
              <a:t>.</a:t>
            </a:r>
            <a:endParaRPr lang="en-US" altLang="ja-JP" dirty="0" smtClean="0">
              <a:ea typeface="ＭＳ Ｐゴシック" pitchFamily="34" charset="-128"/>
            </a:endParaRPr>
          </a:p>
          <a:p>
            <a:pPr eaLnBrk="1" hangingPunct="1"/>
            <a:r>
              <a:rPr lang="en-US" i="1" dirty="0" err="1" smtClean="0">
                <a:ea typeface="ＭＳ Ｐゴシック" pitchFamily="34" charset="-128"/>
              </a:rPr>
              <a:t>a</a:t>
            </a:r>
            <a:r>
              <a:rPr lang="en-US" baseline="-25000" dirty="0" err="1" smtClean="0">
                <a:ea typeface="ＭＳ Ｐゴシック" pitchFamily="34" charset="-128"/>
              </a:rPr>
              <a:t>L</a:t>
            </a:r>
            <a:r>
              <a:rPr lang="en-US" dirty="0" smtClean="0">
                <a:ea typeface="ＭＳ Ｐゴシック" pitchFamily="34" charset="-128"/>
              </a:rPr>
              <a:t> &lt; </a:t>
            </a:r>
            <a:r>
              <a:rPr lang="en-US" i="1" dirty="0" err="1" smtClean="0">
                <a:ea typeface="ＭＳ Ｐゴシック" pitchFamily="34" charset="-128"/>
              </a:rPr>
              <a:t>a</a:t>
            </a:r>
            <a:r>
              <a:rPr lang="en-US" baseline="-25000" dirty="0" err="1" smtClean="0">
                <a:ea typeface="ＭＳ Ｐゴシック" pitchFamily="34" charset="-128"/>
              </a:rPr>
              <a:t>H</a:t>
            </a:r>
            <a:r>
              <a:rPr lang="en-US" dirty="0" smtClean="0">
                <a:ea typeface="ＭＳ Ｐゴシック" pitchFamily="34" charset="-128"/>
              </a:rPr>
              <a:t>.</a:t>
            </a:r>
          </a:p>
        </p:txBody>
      </p:sp>
    </p:spTree>
    <p:extLst>
      <p:ext uri="{BB962C8B-B14F-4D97-AF65-F5344CB8AC3E}">
        <p14:creationId xmlns:p14="http://schemas.microsoft.com/office/powerpoint/2010/main" val="170190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a:t>
            </a:r>
          </a:p>
        </p:txBody>
      </p:sp>
      <p:sp>
        <p:nvSpPr>
          <p:cNvPr id="67586" name="Rectangle 3"/>
          <p:cNvSpPr>
            <a:spLocks noGrp="1" noChangeArrowheads="1"/>
          </p:cNvSpPr>
          <p:nvPr>
            <p:ph idx="1"/>
          </p:nvPr>
        </p:nvSpPr>
        <p:spPr>
          <a:xfrm>
            <a:off x="379828" y="1531620"/>
            <a:ext cx="8764172" cy="4152900"/>
          </a:xfrm>
        </p:spPr>
        <p:txBody>
          <a:bodyPr/>
          <a:lstStyle/>
          <a:p>
            <a:pPr eaLnBrk="1" hangingPunct="1"/>
            <a:r>
              <a:rPr lang="en-US" dirty="0" smtClean="0">
                <a:ea typeface="ＭＳ Ｐゴシック" pitchFamily="34" charset="-128"/>
              </a:rPr>
              <a:t>A fraction </a:t>
            </a:r>
            <a:r>
              <a:rPr lang="en-US" i="1" dirty="0" smtClean="0">
                <a:ea typeface="ＭＳ Ｐゴシック" pitchFamily="34" charset="-128"/>
              </a:rPr>
              <a:t>h</a:t>
            </a:r>
            <a:r>
              <a:rPr lang="en-US" dirty="0" smtClean="0">
                <a:ea typeface="ＭＳ Ｐゴシック" pitchFamily="34" charset="-128"/>
              </a:rPr>
              <a:t> of all workers are high-ability.</a:t>
            </a:r>
          </a:p>
          <a:p>
            <a:pPr eaLnBrk="1" hangingPunct="1"/>
            <a:r>
              <a:rPr lang="en-US" dirty="0" smtClean="0">
                <a:ea typeface="ＭＳ Ｐゴシック" pitchFamily="34" charset="-128"/>
              </a:rPr>
              <a:t>1 - </a:t>
            </a:r>
            <a:r>
              <a:rPr lang="en-US" i="1" dirty="0" smtClean="0">
                <a:ea typeface="ＭＳ Ｐゴシック" pitchFamily="34" charset="-128"/>
              </a:rPr>
              <a:t>h</a:t>
            </a:r>
            <a:r>
              <a:rPr lang="en-US" dirty="0" smtClean="0">
                <a:ea typeface="ＭＳ Ｐゴシック" pitchFamily="34" charset="-128"/>
              </a:rPr>
              <a:t> is the fraction of low-ability workers.</a:t>
            </a:r>
          </a:p>
          <a:p>
            <a:pPr eaLnBrk="1" hangingPunct="1"/>
            <a:r>
              <a:rPr lang="en-US" dirty="0" smtClean="0">
                <a:ea typeface="ＭＳ Ｐゴシック" pitchFamily="34" charset="-128"/>
              </a:rPr>
              <a:t>Each worker is paid his expected marginal product.</a:t>
            </a:r>
          </a:p>
          <a:p>
            <a:pPr eaLnBrk="1" hangingPunct="1"/>
            <a:r>
              <a:rPr lang="en-US" dirty="0" smtClean="0">
                <a:ea typeface="ＭＳ Ｐゴシック" pitchFamily="34" charset="-128"/>
              </a:rPr>
              <a:t>If firms knew each worker</a:t>
            </a:r>
            <a:r>
              <a:rPr lang="ja-JP" altLang="en-US" dirty="0" smtClean="0">
                <a:ea typeface="ＭＳ Ｐゴシック" pitchFamily="34" charset="-128"/>
              </a:rPr>
              <a:t>’</a:t>
            </a:r>
            <a:r>
              <a:rPr lang="en-US" altLang="ja-JP" dirty="0" smtClean="0">
                <a:ea typeface="ＭＳ Ｐゴシック" pitchFamily="34" charset="-128"/>
              </a:rPr>
              <a:t>s type they would:</a:t>
            </a:r>
          </a:p>
          <a:p>
            <a:pPr lvl="1" eaLnBrk="1" hangingPunct="1">
              <a:buFont typeface="Marlett" pitchFamily="2" charset="2"/>
              <a:buChar char="0"/>
            </a:pPr>
            <a:r>
              <a:rPr lang="en-US" dirty="0" smtClean="0">
                <a:ea typeface="ＭＳ Ｐゴシック" pitchFamily="34" charset="-128"/>
              </a:rPr>
              <a:t>pay each high-ability worker </a:t>
            </a:r>
            <a:r>
              <a:rPr lang="en-US" i="1" dirty="0" err="1" smtClean="0">
                <a:ea typeface="ＭＳ Ｐゴシック" pitchFamily="34" charset="-128"/>
              </a:rPr>
              <a:t>w</a:t>
            </a:r>
            <a:r>
              <a:rPr lang="en-US" baseline="-25000" dirty="0" err="1" smtClean="0">
                <a:ea typeface="ＭＳ Ｐゴシック" pitchFamily="34" charset="-128"/>
              </a:rPr>
              <a:t>H</a:t>
            </a:r>
            <a:r>
              <a:rPr lang="en-US" dirty="0" smtClean="0">
                <a:ea typeface="ＭＳ Ｐゴシック" pitchFamily="34" charset="-128"/>
              </a:rPr>
              <a:t> = </a:t>
            </a:r>
            <a:r>
              <a:rPr lang="en-US" i="1" dirty="0" err="1" smtClean="0">
                <a:ea typeface="ＭＳ Ｐゴシック" pitchFamily="34" charset="-128"/>
              </a:rPr>
              <a:t>a</a:t>
            </a:r>
            <a:r>
              <a:rPr lang="en-US" baseline="-25000" dirty="0" err="1" smtClean="0">
                <a:ea typeface="ＭＳ Ｐゴシック" pitchFamily="34" charset="-128"/>
              </a:rPr>
              <a:t>H</a:t>
            </a:r>
            <a:endParaRPr lang="en-US" dirty="0" smtClean="0">
              <a:ea typeface="ＭＳ Ｐゴシック" pitchFamily="34" charset="-128"/>
            </a:endParaRPr>
          </a:p>
          <a:p>
            <a:pPr lvl="1" eaLnBrk="1" hangingPunct="1">
              <a:buFont typeface="Marlett" pitchFamily="2" charset="2"/>
              <a:buChar char="0"/>
            </a:pPr>
            <a:r>
              <a:rPr lang="en-US" dirty="0" smtClean="0">
                <a:ea typeface="ＭＳ Ｐゴシック" pitchFamily="34" charset="-128"/>
              </a:rPr>
              <a:t>pay each low-ability worker </a:t>
            </a:r>
            <a:r>
              <a:rPr lang="en-US" i="1" dirty="0" err="1" smtClean="0">
                <a:ea typeface="ＭＳ Ｐゴシック" pitchFamily="34" charset="-128"/>
              </a:rPr>
              <a:t>w</a:t>
            </a:r>
            <a:r>
              <a:rPr lang="en-US" baseline="-25000" dirty="0" err="1" smtClean="0">
                <a:ea typeface="ＭＳ Ｐゴシック" pitchFamily="34" charset="-128"/>
              </a:rPr>
              <a:t>L</a:t>
            </a:r>
            <a:r>
              <a:rPr lang="en-US" dirty="0" smtClean="0">
                <a:ea typeface="ＭＳ Ｐゴシック" pitchFamily="34" charset="-128"/>
              </a:rPr>
              <a:t> = </a:t>
            </a:r>
            <a:r>
              <a:rPr lang="en-US" i="1" dirty="0" err="1" smtClean="0">
                <a:ea typeface="ＭＳ Ｐゴシック" pitchFamily="34" charset="-128"/>
              </a:rPr>
              <a:t>a</a:t>
            </a:r>
            <a:r>
              <a:rPr lang="en-US" baseline="-25000" dirty="0" err="1" smtClean="0">
                <a:ea typeface="ＭＳ Ｐゴシック" pitchFamily="34" charset="-128"/>
              </a:rPr>
              <a:t>L</a:t>
            </a:r>
            <a:r>
              <a:rPr lang="en-US" dirty="0" err="1" smtClean="0">
                <a:ea typeface="ＭＳ Ｐゴシック" pitchFamily="34" charset="-128"/>
              </a:rPr>
              <a:t>.</a:t>
            </a:r>
            <a:endParaRPr lang="en-US" dirty="0" smtClean="0">
              <a:ea typeface="ＭＳ Ｐゴシック" pitchFamily="34" charset="-128"/>
            </a:endParaRPr>
          </a:p>
          <a:p>
            <a:pPr eaLnBrk="1" hangingPunct="1"/>
            <a:endParaRPr lang="en-US" dirty="0" smtClean="0">
              <a:ea typeface="ＭＳ Ｐゴシック" pitchFamily="34" charset="-128"/>
            </a:endParaRPr>
          </a:p>
        </p:txBody>
      </p:sp>
    </p:spTree>
    <p:extLst>
      <p:ext uri="{BB962C8B-B14F-4D97-AF65-F5344CB8AC3E}">
        <p14:creationId xmlns:p14="http://schemas.microsoft.com/office/powerpoint/2010/main" val="2186821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a:t>
            </a:r>
          </a:p>
        </p:txBody>
      </p:sp>
      <p:sp>
        <p:nvSpPr>
          <p:cNvPr id="69634" name="Rectangle 3"/>
          <p:cNvSpPr>
            <a:spLocks noGrp="1" noChangeArrowheads="1"/>
          </p:cNvSpPr>
          <p:nvPr>
            <p:ph idx="1"/>
          </p:nvPr>
        </p:nvSpPr>
        <p:spPr>
          <a:xfrm>
            <a:off x="393895" y="1208064"/>
            <a:ext cx="8750105" cy="4152900"/>
          </a:xfrm>
        </p:spPr>
        <p:txBody>
          <a:bodyPr/>
          <a:lstStyle/>
          <a:p>
            <a:pPr eaLnBrk="1" hangingPunct="1"/>
            <a:r>
              <a:rPr lang="en-US" sz="2200" dirty="0" smtClean="0">
                <a:ea typeface="ＭＳ Ｐゴシック" pitchFamily="34" charset="-128"/>
              </a:rPr>
              <a:t>If firms cannot tell workers</a:t>
            </a:r>
            <a:r>
              <a:rPr lang="ja-JP" altLang="en-US" sz="2200" dirty="0" smtClean="0">
                <a:ea typeface="ＭＳ Ｐゴシック" pitchFamily="34" charset="-128"/>
              </a:rPr>
              <a:t>’</a:t>
            </a:r>
            <a:r>
              <a:rPr lang="en-US" altLang="ja-JP" sz="2200" dirty="0" smtClean="0">
                <a:ea typeface="ＭＳ Ｐゴシック" pitchFamily="34" charset="-128"/>
              </a:rPr>
              <a:t> types then every worker is paid the (pooling) wage rate; i.e. the expected marginal product:</a:t>
            </a:r>
          </a:p>
          <a:p>
            <a:pPr eaLnBrk="1" hangingPunct="1">
              <a:buNone/>
            </a:pPr>
            <a:r>
              <a:rPr lang="en-US" altLang="ja-JP" sz="2200" dirty="0" smtClean="0">
                <a:ea typeface="ＭＳ Ｐゴシック" pitchFamily="34" charset="-128"/>
              </a:rPr>
              <a:t/>
            </a:r>
            <a:br>
              <a:rPr lang="en-US" altLang="ja-JP" sz="2200" dirty="0" smtClean="0">
                <a:ea typeface="ＭＳ Ｐゴシック" pitchFamily="34" charset="-128"/>
              </a:rPr>
            </a:br>
            <a:r>
              <a:rPr lang="en-US" altLang="ja-JP" sz="2200" dirty="0" smtClean="0">
                <a:ea typeface="ＭＳ Ｐゴシック" pitchFamily="34" charset="-128"/>
              </a:rPr>
              <a:t>          </a:t>
            </a:r>
            <a:r>
              <a:rPr lang="en-US" altLang="ja-JP" sz="2200" i="1" dirty="0" err="1" smtClean="0">
                <a:ea typeface="ＭＳ Ｐゴシック" pitchFamily="34" charset="-128"/>
              </a:rPr>
              <a:t>w</a:t>
            </a:r>
            <a:r>
              <a:rPr lang="en-US" altLang="ja-JP" sz="2200" baseline="-25000" dirty="0" err="1" smtClean="0">
                <a:ea typeface="ＭＳ Ｐゴシック" pitchFamily="34" charset="-128"/>
              </a:rPr>
              <a:t>P</a:t>
            </a:r>
            <a:r>
              <a:rPr lang="en-US" altLang="ja-JP" sz="2200" dirty="0" smtClean="0">
                <a:ea typeface="ＭＳ Ｐゴシック" pitchFamily="34" charset="-128"/>
              </a:rPr>
              <a:t> = (1 - </a:t>
            </a:r>
            <a:r>
              <a:rPr lang="en-US" altLang="ja-JP" sz="2200" i="1" dirty="0" smtClean="0">
                <a:ea typeface="ＭＳ Ｐゴシック" pitchFamily="34" charset="-128"/>
              </a:rPr>
              <a:t>h</a:t>
            </a:r>
            <a:r>
              <a:rPr lang="en-US" altLang="ja-JP" sz="2200" dirty="0" smtClean="0">
                <a:ea typeface="ＭＳ Ｐゴシック" pitchFamily="34" charset="-128"/>
              </a:rPr>
              <a:t>)</a:t>
            </a:r>
            <a:r>
              <a:rPr lang="en-US" altLang="ja-JP" sz="2200" i="1" dirty="0" err="1" smtClean="0">
                <a:ea typeface="ＭＳ Ｐゴシック" pitchFamily="34" charset="-128"/>
              </a:rPr>
              <a:t>a</a:t>
            </a:r>
            <a:r>
              <a:rPr lang="en-US" altLang="ja-JP" sz="2200" baseline="-25000" dirty="0" err="1" smtClean="0">
                <a:ea typeface="ＭＳ Ｐゴシック" pitchFamily="34" charset="-128"/>
              </a:rPr>
              <a:t>L</a:t>
            </a:r>
            <a:r>
              <a:rPr lang="en-US" altLang="ja-JP" sz="2200" dirty="0" smtClean="0">
                <a:ea typeface="ＭＳ Ｐゴシック" pitchFamily="34" charset="-128"/>
              </a:rPr>
              <a:t> + </a:t>
            </a:r>
            <a:r>
              <a:rPr lang="en-US" altLang="ja-JP" sz="2200" i="1" dirty="0" err="1" smtClean="0">
                <a:ea typeface="ＭＳ Ｐゴシック" pitchFamily="34" charset="-128"/>
              </a:rPr>
              <a:t>ha</a:t>
            </a:r>
            <a:r>
              <a:rPr lang="en-US" altLang="ja-JP" sz="2200" baseline="-25000" dirty="0" err="1" smtClean="0">
                <a:ea typeface="ＭＳ Ｐゴシック" pitchFamily="34" charset="-128"/>
              </a:rPr>
              <a:t>H</a:t>
            </a:r>
            <a:r>
              <a:rPr lang="en-US" altLang="ja-JP" sz="2200" dirty="0" smtClean="0">
                <a:ea typeface="ＭＳ Ｐゴシック" pitchFamily="34" charset="-128"/>
              </a:rPr>
              <a:t>. </a:t>
            </a:r>
          </a:p>
          <a:p>
            <a:pPr eaLnBrk="1" hangingPunct="1">
              <a:buNone/>
            </a:pPr>
            <a:endParaRPr lang="en-US" altLang="ja-JP" sz="2200" dirty="0" smtClean="0">
              <a:ea typeface="ＭＳ Ｐゴシック" pitchFamily="34" charset="-128"/>
            </a:endParaRPr>
          </a:p>
          <a:p>
            <a:r>
              <a:rPr lang="en-US" sz="2200" dirty="0" smtClean="0">
                <a:ea typeface="ＭＳ Ｐゴシック" pitchFamily="34" charset="-128"/>
              </a:rPr>
              <a:t> </a:t>
            </a:r>
            <a:r>
              <a:rPr lang="en-US" sz="2200" dirty="0" smtClean="0"/>
              <a:t>As long as the good and the bad workers both agree to work at this wage (and high ability workers maintain their high level of productivity) there is no problem with adverse selection in the eyes of the firm.</a:t>
            </a:r>
          </a:p>
          <a:p>
            <a:pPr>
              <a:buNone/>
            </a:pPr>
            <a:endParaRPr lang="en-US" sz="2200" dirty="0" smtClean="0"/>
          </a:p>
          <a:p>
            <a:r>
              <a:rPr lang="en-US" sz="2200" dirty="0" smtClean="0">
                <a:ea typeface="ＭＳ Ｐゴシック" pitchFamily="34" charset="-128"/>
              </a:rPr>
              <a:t>But suppose the firm fears that the pooling wage scheme may depress high-ability workers and be detrimental to its profit and therefore it is very much willing to look for a </a:t>
            </a:r>
            <a:r>
              <a:rPr lang="en-US" sz="2200" u="sng" dirty="0" smtClean="0">
                <a:ea typeface="ＭＳ Ｐゴシック" pitchFamily="34" charset="-128"/>
              </a:rPr>
              <a:t>separating equilibrium</a:t>
            </a:r>
            <a:r>
              <a:rPr lang="en-US" sz="2200" dirty="0" smtClean="0">
                <a:ea typeface="ＭＳ Ｐゴシック" pitchFamily="34" charset="-128"/>
              </a:rPr>
              <a:t>: </a:t>
            </a:r>
            <a:r>
              <a:rPr lang="en-US" sz="2400" i="1" dirty="0" err="1" smtClean="0">
                <a:ea typeface="ＭＳ Ｐゴシック" pitchFamily="34" charset="-128"/>
              </a:rPr>
              <a:t>w</a:t>
            </a:r>
            <a:r>
              <a:rPr lang="en-US" sz="2400" baseline="-25000" dirty="0" err="1" smtClean="0">
                <a:ea typeface="ＭＳ Ｐゴシック" pitchFamily="34" charset="-128"/>
              </a:rPr>
              <a:t>H</a:t>
            </a:r>
            <a:r>
              <a:rPr lang="en-US" sz="2400" dirty="0" smtClean="0">
                <a:ea typeface="ＭＳ Ｐゴシック" pitchFamily="34" charset="-128"/>
              </a:rPr>
              <a:t> = </a:t>
            </a:r>
            <a:r>
              <a:rPr lang="en-US" sz="2400" i="1" dirty="0" err="1" smtClean="0">
                <a:ea typeface="ＭＳ Ｐゴシック" pitchFamily="34" charset="-128"/>
              </a:rPr>
              <a:t>a</a:t>
            </a:r>
            <a:r>
              <a:rPr lang="en-US" sz="2400" baseline="-25000" dirty="0" err="1" smtClean="0">
                <a:ea typeface="ＭＳ Ｐゴシック" pitchFamily="34" charset="-128"/>
              </a:rPr>
              <a:t>H</a:t>
            </a:r>
            <a:r>
              <a:rPr lang="en-US" sz="2200" dirty="0" smtClean="0">
                <a:ea typeface="ＭＳ Ｐゴシック" pitchFamily="34" charset="-128"/>
              </a:rPr>
              <a:t> and </a:t>
            </a:r>
            <a:r>
              <a:rPr lang="en-US" sz="2400" i="1" dirty="0" err="1" smtClean="0">
                <a:ea typeface="ＭＳ Ｐゴシック" pitchFamily="34" charset="-128"/>
              </a:rPr>
              <a:t>w</a:t>
            </a:r>
            <a:r>
              <a:rPr lang="en-US" sz="2400" baseline="-25000" dirty="0" err="1" smtClean="0">
                <a:ea typeface="ＭＳ Ｐゴシック" pitchFamily="34" charset="-128"/>
              </a:rPr>
              <a:t>L</a:t>
            </a:r>
            <a:r>
              <a:rPr lang="en-US" sz="2400" dirty="0" smtClean="0">
                <a:ea typeface="ＭＳ Ｐゴシック" pitchFamily="34" charset="-128"/>
              </a:rPr>
              <a:t> = </a:t>
            </a:r>
            <a:r>
              <a:rPr lang="en-US" sz="2400" i="1" dirty="0" err="1" smtClean="0">
                <a:ea typeface="ＭＳ Ｐゴシック" pitchFamily="34" charset="-128"/>
              </a:rPr>
              <a:t>a</a:t>
            </a:r>
            <a:r>
              <a:rPr lang="en-US" sz="2400" baseline="-25000" dirty="0" err="1" smtClean="0">
                <a:ea typeface="ＭＳ Ｐゴシック" pitchFamily="34" charset="-128"/>
              </a:rPr>
              <a:t>L</a:t>
            </a:r>
            <a:endParaRPr lang="en-US" sz="2200" dirty="0" smtClean="0">
              <a:ea typeface="ＭＳ Ｐゴシック" pitchFamily="34" charset="-128"/>
            </a:endParaRPr>
          </a:p>
        </p:txBody>
      </p:sp>
    </p:spTree>
    <p:extLst>
      <p:ext uri="{BB962C8B-B14F-4D97-AF65-F5344CB8AC3E}">
        <p14:creationId xmlns:p14="http://schemas.microsoft.com/office/powerpoint/2010/main" val="257969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p:spPr>
        <p:txBody>
          <a:bodyPr/>
          <a:lstStyle/>
          <a:p>
            <a:pPr eaLnBrk="1" hangingPunct="1"/>
            <a:r>
              <a:rPr lang="en-US" b="1" dirty="0" smtClean="0">
                <a:solidFill>
                  <a:srgbClr val="0070C0"/>
                </a:solidFill>
                <a:ea typeface="ＭＳ Ｐゴシック" pitchFamily="34" charset="-128"/>
              </a:rPr>
              <a:t>Asymmetric Information in Markets</a:t>
            </a:r>
          </a:p>
        </p:txBody>
      </p:sp>
      <p:sp>
        <p:nvSpPr>
          <p:cNvPr id="27650" name="Rectangle 3"/>
          <p:cNvSpPr>
            <a:spLocks noGrp="1" noChangeArrowheads="1"/>
          </p:cNvSpPr>
          <p:nvPr>
            <p:ph idx="1"/>
          </p:nvPr>
        </p:nvSpPr>
        <p:spPr>
          <a:xfrm>
            <a:off x="483577" y="1181207"/>
            <a:ext cx="8176846" cy="4152900"/>
          </a:xfrm>
        </p:spPr>
        <p:txBody>
          <a:bodyPr/>
          <a:lstStyle/>
          <a:p>
            <a:pPr eaLnBrk="1" hangingPunct="1"/>
            <a:r>
              <a:rPr lang="en-US" sz="1800" dirty="0" smtClean="0">
                <a:ea typeface="ＭＳ Ｐゴシック" pitchFamily="34" charset="-128"/>
              </a:rPr>
              <a:t>In purely competitive markets all agents are fully informed about traded commodities and other aspects of the market. Imperfectly informed markets with one side better informed than the other </a:t>
            </a:r>
            <a:r>
              <a:rPr lang="en-US" sz="1800" u="sng" dirty="0" smtClean="0">
                <a:ea typeface="ＭＳ Ｐゴシック" pitchFamily="34" charset="-128"/>
              </a:rPr>
              <a:t>are </a:t>
            </a:r>
            <a:r>
              <a:rPr lang="en-US" sz="1800" u="sng" dirty="0" smtClean="0">
                <a:solidFill>
                  <a:srgbClr val="FF3CCF"/>
                </a:solidFill>
                <a:ea typeface="ＭＳ Ｐゴシック" pitchFamily="34" charset="-128"/>
              </a:rPr>
              <a:t>markets with asymmetric information. Examples:</a:t>
            </a:r>
          </a:p>
          <a:p>
            <a:pPr eaLnBrk="1" hangingPunct="1">
              <a:buNone/>
            </a:pPr>
            <a:r>
              <a:rPr lang="en-US" sz="1800" dirty="0" smtClean="0">
                <a:ea typeface="ＭＳ Ｐゴシック" pitchFamily="34" charset="-128"/>
              </a:rPr>
              <a:t>- A </a:t>
            </a:r>
            <a:r>
              <a:rPr lang="en-US" sz="1800" dirty="0">
                <a:ea typeface="ＭＳ Ｐゴシック" pitchFamily="34" charset="-128"/>
              </a:rPr>
              <a:t>doctor knows more about medical services than does the buyer.</a:t>
            </a:r>
          </a:p>
          <a:p>
            <a:pPr eaLnBrk="1" hangingPunct="1">
              <a:buNone/>
            </a:pPr>
            <a:r>
              <a:rPr lang="en-US" sz="1800" dirty="0">
                <a:ea typeface="ＭＳ Ｐゴシック" pitchFamily="34" charset="-128"/>
              </a:rPr>
              <a:t>- An insurance buyer knows more about his riskiness than does the seller. </a:t>
            </a:r>
            <a:endParaRPr lang="en-US" sz="2400" u="sng" dirty="0" smtClean="0">
              <a:ea typeface="ＭＳ Ｐゴシック" pitchFamily="34" charset="-128"/>
            </a:endParaRPr>
          </a:p>
          <a:p>
            <a:pPr eaLnBrk="1" hangingPunct="1"/>
            <a:r>
              <a:rPr lang="en-US" sz="2400" dirty="0" smtClean="0">
                <a:ea typeface="ＭＳ Ｐゴシック" pitchFamily="34" charset="-128"/>
              </a:rPr>
              <a:t>In what ways can asymmetric information affect the functioning of a market?</a:t>
            </a:r>
          </a:p>
          <a:p>
            <a:pPr eaLnBrk="1" hangingPunct="1"/>
            <a:r>
              <a:rPr lang="en-US" sz="2400" dirty="0" smtClean="0">
                <a:ea typeface="ＭＳ Ｐゴシック" pitchFamily="34" charset="-128"/>
              </a:rPr>
              <a:t>2 problems (2 type of remedies):</a:t>
            </a:r>
          </a:p>
          <a:p>
            <a:pPr lvl="1" eaLnBrk="1" hangingPunct="1">
              <a:buFont typeface="Marlett" pitchFamily="2" charset="2"/>
              <a:buChar char="0"/>
            </a:pPr>
            <a:r>
              <a:rPr lang="en-US" sz="2400" i="1" u="sng" dirty="0" smtClean="0">
                <a:solidFill>
                  <a:srgbClr val="00B050"/>
                </a:solidFill>
                <a:ea typeface="ＭＳ Ｐゴシック" pitchFamily="34" charset="-128"/>
                <a:cs typeface="ＭＳ Ｐゴシック" charset="0"/>
              </a:rPr>
              <a:t>Adverse selection </a:t>
            </a:r>
          </a:p>
          <a:p>
            <a:pPr lvl="1" eaLnBrk="1" hangingPunct="1">
              <a:buFont typeface="Marlett" pitchFamily="2" charset="2"/>
              <a:buChar char="0"/>
            </a:pPr>
            <a:r>
              <a:rPr lang="en-US" sz="2400" i="1" u="sng" dirty="0" smtClean="0">
                <a:solidFill>
                  <a:srgbClr val="00B050"/>
                </a:solidFill>
                <a:ea typeface="ＭＳ Ｐゴシック" pitchFamily="34" charset="-128"/>
                <a:cs typeface="ＭＳ Ｐゴシック" charset="0"/>
              </a:rPr>
              <a:t>Moral hazard</a:t>
            </a:r>
          </a:p>
          <a:p>
            <a:pPr lvl="1" eaLnBrk="1" hangingPunct="1">
              <a:buFont typeface="Marlett" pitchFamily="2" charset="2"/>
              <a:buChar char="0"/>
            </a:pPr>
            <a:r>
              <a:rPr lang="en-US" sz="2400" i="1" u="sng" dirty="0" smtClean="0">
                <a:solidFill>
                  <a:srgbClr val="00B050"/>
                </a:solidFill>
                <a:ea typeface="ＭＳ Ｐゴシック" pitchFamily="34" charset="-128"/>
                <a:cs typeface="ＭＳ Ｐゴシック" charset="0"/>
              </a:rPr>
              <a:t>Signaling </a:t>
            </a:r>
            <a:r>
              <a:rPr lang="en-US" sz="2400" i="1" u="sng" dirty="0" smtClean="0">
                <a:ea typeface="ＭＳ Ｐゴシック" pitchFamily="34" charset="-128"/>
                <a:cs typeface="ＭＳ Ｐゴシック" charset="0"/>
              </a:rPr>
              <a:t>[remedy]</a:t>
            </a:r>
            <a:endParaRPr lang="en-US" sz="2400" i="1" u="sng" dirty="0" smtClean="0">
              <a:solidFill>
                <a:srgbClr val="00B050"/>
              </a:solidFill>
              <a:ea typeface="ＭＳ Ｐゴシック" pitchFamily="34" charset="-128"/>
              <a:cs typeface="ＭＳ Ｐゴシック" charset="0"/>
            </a:endParaRPr>
          </a:p>
          <a:p>
            <a:pPr lvl="1" eaLnBrk="1" hangingPunct="1">
              <a:buFont typeface="Marlett" pitchFamily="2" charset="2"/>
              <a:buChar char="0"/>
            </a:pPr>
            <a:r>
              <a:rPr lang="en-US" sz="2400" i="1" u="sng" dirty="0" smtClean="0">
                <a:solidFill>
                  <a:srgbClr val="00B050"/>
                </a:solidFill>
                <a:ea typeface="ＭＳ Ｐゴシック" pitchFamily="34" charset="-128"/>
                <a:cs typeface="ＭＳ Ｐゴシック" charset="0"/>
              </a:rPr>
              <a:t>Incentives </a:t>
            </a:r>
            <a:r>
              <a:rPr lang="en-US" sz="2400" i="1" u="sng" dirty="0" smtClean="0">
                <a:ea typeface="ＭＳ Ｐゴシック" pitchFamily="34" charset="-128"/>
                <a:cs typeface="ＭＳ Ｐゴシック" charset="0"/>
              </a:rPr>
              <a:t>[remedy]</a:t>
            </a:r>
          </a:p>
          <a:p>
            <a:pPr lvl="1" eaLnBrk="1" hangingPunct="1">
              <a:buFont typeface="Marlett" pitchFamily="2" charset="2"/>
              <a:buChar char="0"/>
            </a:pPr>
            <a:r>
              <a:rPr lang="en-US" sz="2400" i="1" u="sng" dirty="0" smtClean="0">
                <a:solidFill>
                  <a:srgbClr val="00B050"/>
                </a:solidFill>
                <a:ea typeface="ＭＳ Ｐゴシック" pitchFamily="34" charset="-128"/>
                <a:cs typeface="ＭＳ Ｐゴシック" charset="0"/>
              </a:rPr>
              <a:t>Final Remarks</a:t>
            </a:r>
          </a:p>
          <a:p>
            <a:pPr lvl="1" eaLnBrk="1" hangingPunct="1">
              <a:buNone/>
            </a:pPr>
            <a:endParaRPr lang="en-US" sz="2400" i="1" u="sng" dirty="0" smtClean="0">
              <a:solidFill>
                <a:srgbClr val="00B050"/>
              </a:solidFill>
              <a:ea typeface="ＭＳ Ｐゴシック" pitchFamily="34" charset="-128"/>
              <a:cs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 2 questions</a:t>
            </a:r>
          </a:p>
        </p:txBody>
      </p:sp>
      <p:sp>
        <p:nvSpPr>
          <p:cNvPr id="70658" name="Rectangle 3"/>
          <p:cNvSpPr>
            <a:spLocks noGrp="1" noChangeArrowheads="1"/>
          </p:cNvSpPr>
          <p:nvPr>
            <p:ph idx="1"/>
          </p:nvPr>
        </p:nvSpPr>
        <p:spPr>
          <a:xfrm>
            <a:off x="168812" y="1447800"/>
            <a:ext cx="8975188" cy="4152900"/>
          </a:xfrm>
        </p:spPr>
        <p:txBody>
          <a:bodyPr/>
          <a:lstStyle/>
          <a:p>
            <a:pPr eaLnBrk="1" hangingPunct="1"/>
            <a:r>
              <a:rPr lang="en-US" dirty="0" smtClean="0">
                <a:ea typeface="ＭＳ Ｐゴシック" pitchFamily="34" charset="-128"/>
              </a:rPr>
              <a:t> How can this separating equilibrium be achievable? If </a:t>
            </a:r>
            <a:r>
              <a:rPr lang="en-US" i="1" dirty="0" err="1" smtClean="0">
                <a:ea typeface="ＭＳ Ｐゴシック" pitchFamily="34" charset="-128"/>
              </a:rPr>
              <a:t>w</a:t>
            </a:r>
            <a:r>
              <a:rPr lang="en-US" baseline="-25000" dirty="0" err="1" smtClean="0">
                <a:ea typeface="ＭＳ Ｐゴシック" pitchFamily="34" charset="-128"/>
              </a:rPr>
              <a:t>H</a:t>
            </a:r>
            <a:r>
              <a:rPr lang="en-US" baseline="-25000" dirty="0" smtClean="0">
                <a:ea typeface="ＭＳ Ｐゴシック" pitchFamily="34" charset="-128"/>
              </a:rPr>
              <a:t> </a:t>
            </a:r>
            <a:r>
              <a:rPr lang="en-US" dirty="0" smtClean="0">
                <a:ea typeface="ＭＳ Ｐゴシック" pitchFamily="34" charset="-128"/>
              </a:rPr>
              <a:t>and </a:t>
            </a:r>
            <a:r>
              <a:rPr lang="en-US" i="1" dirty="0" err="1" smtClean="0">
                <a:ea typeface="ＭＳ Ｐゴシック" pitchFamily="34" charset="-128"/>
              </a:rPr>
              <a:t>w</a:t>
            </a:r>
            <a:r>
              <a:rPr lang="en-US" baseline="-25000" dirty="0" err="1" smtClean="0">
                <a:ea typeface="ＭＳ Ｐゴシック" pitchFamily="34" charset="-128"/>
              </a:rPr>
              <a:t>L</a:t>
            </a:r>
            <a:r>
              <a:rPr lang="en-US" dirty="0" smtClean="0">
                <a:ea typeface="ＭＳ Ｐゴシック" pitchFamily="34" charset="-128"/>
              </a:rPr>
              <a:t> is the wage scheme offered, how is possible to select the “right” types of workers for the “right” wage?</a:t>
            </a:r>
          </a:p>
          <a:p>
            <a:pPr eaLnBrk="1" hangingPunct="1">
              <a:buNone/>
            </a:pPr>
            <a:endParaRPr lang="en-US" dirty="0" smtClean="0">
              <a:ea typeface="ＭＳ Ｐゴシック" pitchFamily="34" charset="-128"/>
            </a:endParaRPr>
          </a:p>
          <a:p>
            <a:pPr eaLnBrk="1" hangingPunct="1"/>
            <a:r>
              <a:rPr lang="en-US" dirty="0" smtClean="0">
                <a:ea typeface="ＭＳ Ｐゴシック" pitchFamily="34" charset="-128"/>
              </a:rPr>
              <a:t>How is it possible for high-ability workers being selected for </a:t>
            </a:r>
            <a:r>
              <a:rPr lang="en-US" i="1" dirty="0" err="1" smtClean="0">
                <a:ea typeface="ＭＳ Ｐゴシック" pitchFamily="34" charset="-128"/>
              </a:rPr>
              <a:t>w</a:t>
            </a:r>
            <a:r>
              <a:rPr lang="en-US" baseline="-25000" dirty="0" err="1" smtClean="0">
                <a:ea typeface="ＭＳ Ｐゴシック" pitchFamily="34" charset="-128"/>
              </a:rPr>
              <a:t>H</a:t>
            </a:r>
            <a:r>
              <a:rPr lang="en-US" baseline="-25000" dirty="0" smtClean="0">
                <a:ea typeface="ＭＳ Ｐゴシック" pitchFamily="34" charset="-128"/>
              </a:rPr>
              <a:t> </a:t>
            </a:r>
            <a:r>
              <a:rPr lang="en-US" dirty="0" smtClean="0">
                <a:ea typeface="ＭＳ Ｐゴシック" pitchFamily="34" charset="-128"/>
              </a:rPr>
              <a:t>and not </a:t>
            </a:r>
            <a:r>
              <a:rPr lang="en-US" i="1" dirty="0" err="1" smtClean="0">
                <a:ea typeface="ＭＳ Ｐゴシック" pitchFamily="34" charset="-128"/>
              </a:rPr>
              <a:t>w</a:t>
            </a:r>
            <a:r>
              <a:rPr lang="en-US" baseline="-25000" dirty="0" err="1" smtClean="0">
                <a:ea typeface="ＭＳ Ｐゴシック" pitchFamily="34" charset="-128"/>
              </a:rPr>
              <a:t>L</a:t>
            </a:r>
            <a:r>
              <a:rPr lang="en-US" dirty="0" smtClean="0">
                <a:ea typeface="ＭＳ Ｐゴシック" pitchFamily="34" charset="-128"/>
              </a:rPr>
              <a:t>? How can they credibly demonstrate their nature?   </a:t>
            </a:r>
          </a:p>
          <a:p>
            <a:pPr eaLnBrk="1" hangingPunct="1">
              <a:buNone/>
            </a:pPr>
            <a:endParaRPr lang="en-US" dirty="0" smtClean="0">
              <a:ea typeface="ＭＳ Ｐゴシック" pitchFamily="34" charset="-128"/>
            </a:endParaRPr>
          </a:p>
          <a:p>
            <a:pPr eaLnBrk="1" hangingPunct="1"/>
            <a:endParaRPr lang="en-US" dirty="0" smtClean="0">
              <a:ea typeface="ＭＳ Ｐゴシック" pitchFamily="34" charset="-128"/>
            </a:endParaRPr>
          </a:p>
          <a:p>
            <a:pPr eaLnBrk="1" hangingPunct="1">
              <a:buNone/>
            </a:pPr>
            <a:endParaRPr lang="en-US" dirty="0" smtClean="0">
              <a:ea typeface="ＭＳ Ｐゴシック" pitchFamily="34" charset="-128"/>
            </a:endParaRPr>
          </a:p>
          <a:p>
            <a:pPr eaLnBrk="1" hangingPunct="1">
              <a:buNone/>
            </a:pPr>
            <a:r>
              <a:rPr lang="en-US" dirty="0" smtClean="0">
                <a:ea typeface="ＭＳ Ｐゴシック" pitchFamily="34" charset="-128"/>
              </a:rPr>
              <a:t> </a:t>
            </a:r>
          </a:p>
        </p:txBody>
      </p:sp>
    </p:spTree>
    <p:extLst>
      <p:ext uri="{BB962C8B-B14F-4D97-AF65-F5344CB8AC3E}">
        <p14:creationId xmlns:p14="http://schemas.microsoft.com/office/powerpoint/2010/main" val="52849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a:t>
            </a:r>
          </a:p>
        </p:txBody>
      </p:sp>
      <p:sp>
        <p:nvSpPr>
          <p:cNvPr id="4" name="Freccia a destra 3"/>
          <p:cNvSpPr/>
          <p:nvPr/>
        </p:nvSpPr>
        <p:spPr bwMode="auto">
          <a:xfrm>
            <a:off x="365760" y="1519312"/>
            <a:ext cx="956603" cy="562708"/>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5" name="CasellaDiTesto 4"/>
          <p:cNvSpPr txBox="1"/>
          <p:nvPr/>
        </p:nvSpPr>
        <p:spPr>
          <a:xfrm>
            <a:off x="1603716" y="1491175"/>
            <a:ext cx="7090117" cy="1815882"/>
          </a:xfrm>
          <a:prstGeom prst="rect">
            <a:avLst/>
          </a:prstGeom>
          <a:noFill/>
        </p:spPr>
        <p:txBody>
          <a:bodyPr wrap="square" rtlCol="0">
            <a:spAutoFit/>
          </a:bodyPr>
          <a:lstStyle/>
          <a:p>
            <a:r>
              <a:rPr lang="en-US" dirty="0" smtClean="0"/>
              <a:t>SIGNAL: a costly method available to signal you are a good type such that the cost of signaling is too high for bad types that they won't do it</a:t>
            </a:r>
            <a:endParaRPr lang="en-US" dirty="0"/>
          </a:p>
        </p:txBody>
      </p:sp>
      <p:sp>
        <p:nvSpPr>
          <p:cNvPr id="7" name="CasellaDiTesto 6"/>
          <p:cNvSpPr txBox="1"/>
          <p:nvPr/>
        </p:nvSpPr>
        <p:spPr>
          <a:xfrm>
            <a:off x="652513" y="3714581"/>
            <a:ext cx="8145194" cy="954107"/>
          </a:xfrm>
          <a:prstGeom prst="rect">
            <a:avLst/>
          </a:prstGeom>
          <a:noFill/>
        </p:spPr>
        <p:txBody>
          <a:bodyPr wrap="square" rtlCol="0">
            <a:spAutoFit/>
          </a:bodyPr>
          <a:lstStyle/>
          <a:p>
            <a:r>
              <a:rPr lang="en-US" dirty="0" smtClean="0"/>
              <a:t>Michael Spence, </a:t>
            </a:r>
            <a:r>
              <a:rPr lang="en-US" i="1" dirty="0" smtClean="0"/>
              <a:t>Market Signaling (Cambridge, Mass: Harvard University Press,</a:t>
            </a:r>
            <a:r>
              <a:rPr lang="en-US" dirty="0" smtClean="0"/>
              <a:t>1974)</a:t>
            </a:r>
            <a:endParaRPr lang="en-US" dirty="0"/>
          </a:p>
        </p:txBody>
      </p:sp>
      <p:sp>
        <p:nvSpPr>
          <p:cNvPr id="6" name="CasellaDiTesto 5"/>
          <p:cNvSpPr txBox="1"/>
          <p:nvPr/>
        </p:nvSpPr>
        <p:spPr>
          <a:xfrm>
            <a:off x="652513" y="5081660"/>
            <a:ext cx="8145194" cy="1384995"/>
          </a:xfrm>
          <a:prstGeom prst="rect">
            <a:avLst/>
          </a:prstGeom>
          <a:noFill/>
        </p:spPr>
        <p:txBody>
          <a:bodyPr wrap="square" rtlCol="0">
            <a:spAutoFit/>
          </a:bodyPr>
          <a:lstStyle/>
          <a:p>
            <a:r>
              <a:rPr lang="en-US" dirty="0" smtClean="0"/>
              <a:t>Besides being costly, of course signals should be observable</a:t>
            </a:r>
            <a:r>
              <a:rPr lang="en-US" b="0" dirty="0" smtClean="0"/>
              <a:t> (Connelly et al. 2011, </a:t>
            </a:r>
            <a:r>
              <a:rPr lang="en-US" b="0" dirty="0" err="1" smtClean="0"/>
              <a:t>JoM</a:t>
            </a:r>
            <a:r>
              <a:rPr lang="en-US" b="0" dirty="0" smtClean="0"/>
              <a:t>, vol. 37, 39-67). </a:t>
            </a:r>
            <a:endParaRPr lang="en-US" dirty="0"/>
          </a:p>
        </p:txBody>
      </p:sp>
    </p:spTree>
    <p:extLst>
      <p:ext uri="{BB962C8B-B14F-4D97-AF65-F5344CB8AC3E}">
        <p14:creationId xmlns:p14="http://schemas.microsoft.com/office/powerpoint/2010/main" val="1742406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a:t>
            </a:r>
          </a:p>
        </p:txBody>
      </p:sp>
      <p:sp>
        <p:nvSpPr>
          <p:cNvPr id="71682" name="Rectangle 3"/>
          <p:cNvSpPr>
            <a:spLocks noGrp="1" noChangeArrowheads="1"/>
          </p:cNvSpPr>
          <p:nvPr>
            <p:ph idx="1"/>
          </p:nvPr>
        </p:nvSpPr>
        <p:spPr>
          <a:xfrm>
            <a:off x="422032" y="1485900"/>
            <a:ext cx="8293344" cy="4152900"/>
          </a:xfrm>
        </p:spPr>
        <p:txBody>
          <a:bodyPr/>
          <a:lstStyle/>
          <a:p>
            <a:pPr eaLnBrk="1" hangingPunct="1"/>
            <a:r>
              <a:rPr lang="en-US" sz="2800" dirty="0" smtClean="0">
                <a:ea typeface="ＭＳ Ｐゴシック" pitchFamily="34" charset="-128"/>
              </a:rPr>
              <a:t>Workers can acquire </a:t>
            </a:r>
            <a:r>
              <a:rPr lang="ja-JP" altLang="en-US" sz="2800" dirty="0" smtClean="0">
                <a:ea typeface="ＭＳ Ｐゴシック" pitchFamily="34" charset="-128"/>
              </a:rPr>
              <a:t>“</a:t>
            </a:r>
            <a:r>
              <a:rPr lang="en-US" altLang="ja-JP" sz="2800" dirty="0" smtClean="0">
                <a:ea typeface="ＭＳ Ｐゴシック" pitchFamily="34" charset="-128"/>
              </a:rPr>
              <a:t>education</a:t>
            </a:r>
            <a:r>
              <a:rPr lang="ja-JP" altLang="en-US" sz="2800" dirty="0" smtClean="0">
                <a:ea typeface="ＭＳ Ｐゴシック" pitchFamily="34" charset="-128"/>
              </a:rPr>
              <a:t>”</a:t>
            </a:r>
            <a:r>
              <a:rPr lang="en-US" altLang="ja-JP" sz="2800" dirty="0" smtClean="0">
                <a:ea typeface="ＭＳ Ｐゴシック" pitchFamily="34" charset="-128"/>
              </a:rPr>
              <a:t>.</a:t>
            </a:r>
          </a:p>
          <a:p>
            <a:pPr eaLnBrk="1" hangingPunct="1"/>
            <a:r>
              <a:rPr lang="en-US" sz="2800" dirty="0" smtClean="0">
                <a:ea typeface="ＭＳ Ｐゴシック" pitchFamily="34" charset="-128"/>
              </a:rPr>
              <a:t>Education costs a high-ability worker </a:t>
            </a:r>
            <a:r>
              <a:rPr lang="en-US" sz="2800" i="1" dirty="0" err="1" smtClean="0">
                <a:ea typeface="ＭＳ Ｐゴシック" pitchFamily="34" charset="-128"/>
              </a:rPr>
              <a:t>c</a:t>
            </a:r>
            <a:r>
              <a:rPr lang="en-US" sz="2800" baseline="-25000" dirty="0" err="1" smtClean="0">
                <a:ea typeface="ＭＳ Ｐゴシック" pitchFamily="34" charset="-128"/>
              </a:rPr>
              <a:t>H</a:t>
            </a:r>
            <a:r>
              <a:rPr lang="en-US" sz="2800" dirty="0" smtClean="0">
                <a:ea typeface="ＭＳ Ｐゴシック" pitchFamily="34" charset="-128"/>
              </a:rPr>
              <a:t> per unit and costs a low-ability worker </a:t>
            </a:r>
            <a:r>
              <a:rPr lang="en-US" sz="2800" dirty="0" err="1" smtClean="0">
                <a:ea typeface="ＭＳ Ｐゴシック" pitchFamily="34" charset="-128"/>
              </a:rPr>
              <a:t>c</a:t>
            </a:r>
            <a:r>
              <a:rPr lang="en-US" sz="2800" baseline="-25000" dirty="0" err="1" smtClean="0">
                <a:ea typeface="ＭＳ Ｐゴシック" pitchFamily="34" charset="-128"/>
              </a:rPr>
              <a:t>L</a:t>
            </a:r>
            <a:r>
              <a:rPr lang="en-US" sz="2800" dirty="0" smtClean="0">
                <a:ea typeface="ＭＳ Ｐゴシック" pitchFamily="34" charset="-128"/>
              </a:rPr>
              <a:t> per unit.</a:t>
            </a:r>
          </a:p>
          <a:p>
            <a:pPr eaLnBrk="1" hangingPunct="1"/>
            <a:r>
              <a:rPr lang="en-US" sz="2800" i="1" dirty="0" err="1" smtClean="0">
                <a:ea typeface="ＭＳ Ｐゴシック" pitchFamily="34" charset="-128"/>
              </a:rPr>
              <a:t>c</a:t>
            </a:r>
            <a:r>
              <a:rPr lang="en-US" sz="2800" baseline="-25000" dirty="0" err="1" smtClean="0">
                <a:ea typeface="ＭＳ Ｐゴシック" pitchFamily="34" charset="-128"/>
              </a:rPr>
              <a:t>L</a:t>
            </a:r>
            <a:r>
              <a:rPr lang="en-US" sz="2800" dirty="0" smtClean="0">
                <a:ea typeface="ＭＳ Ｐゴシック" pitchFamily="34" charset="-128"/>
              </a:rPr>
              <a:t> &gt; </a:t>
            </a:r>
            <a:r>
              <a:rPr lang="en-US" sz="2800" i="1" dirty="0" err="1" smtClean="0">
                <a:ea typeface="ＭＳ Ｐゴシック" pitchFamily="34" charset="-128"/>
              </a:rPr>
              <a:t>c</a:t>
            </a:r>
            <a:r>
              <a:rPr lang="en-US" sz="2800" baseline="-25000" dirty="0" err="1" smtClean="0">
                <a:ea typeface="ＭＳ Ｐゴシック" pitchFamily="34" charset="-128"/>
              </a:rPr>
              <a:t>H</a:t>
            </a:r>
            <a:r>
              <a:rPr lang="en-US" sz="2800" dirty="0" smtClean="0">
                <a:ea typeface="ＭＳ Ｐゴシック" pitchFamily="34" charset="-128"/>
              </a:rPr>
              <a:t>.</a:t>
            </a:r>
          </a:p>
          <a:p>
            <a:pPr eaLnBrk="1" hangingPunct="1"/>
            <a:r>
              <a:rPr lang="en-US" sz="2800" dirty="0" smtClean="0">
                <a:ea typeface="ＭＳ Ｐゴシック" pitchFamily="34" charset="-128"/>
              </a:rPr>
              <a:t>Suppose that education has no effect on workers</a:t>
            </a:r>
            <a:r>
              <a:rPr lang="ja-JP" altLang="en-US" sz="2800" dirty="0" smtClean="0">
                <a:ea typeface="ＭＳ Ｐゴシック" pitchFamily="34" charset="-128"/>
              </a:rPr>
              <a:t>’</a:t>
            </a:r>
            <a:r>
              <a:rPr lang="en-US" altLang="ja-JP" sz="2800" dirty="0" smtClean="0">
                <a:ea typeface="ＭＳ Ｐゴシック" pitchFamily="34" charset="-128"/>
              </a:rPr>
              <a:t> productivities (extreme assumption, just to make the point and make it simple, obviously this should not be necessarily true in real life): i.e., the cost of education is a deadweight loss.</a:t>
            </a:r>
            <a:endParaRPr lang="en-US" sz="2800" dirty="0" smtClean="0">
              <a:ea typeface="ＭＳ Ｐゴシック" pitchFamily="34" charset="-128"/>
            </a:endParaRPr>
          </a:p>
          <a:p>
            <a:pPr eaLnBrk="1" hangingPunct="1"/>
            <a:endParaRPr lang="en-US" dirty="0" smtClean="0">
              <a:ea typeface="ＭＳ Ｐゴシック" pitchFamily="34" charset="-128"/>
            </a:endParaRPr>
          </a:p>
        </p:txBody>
      </p:sp>
    </p:spTree>
    <p:extLst>
      <p:ext uri="{BB962C8B-B14F-4D97-AF65-F5344CB8AC3E}">
        <p14:creationId xmlns:p14="http://schemas.microsoft.com/office/powerpoint/2010/main" val="2940293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a:t>
            </a:r>
          </a:p>
        </p:txBody>
      </p:sp>
      <p:sp>
        <p:nvSpPr>
          <p:cNvPr id="75778" name="Rectangle 3"/>
          <p:cNvSpPr>
            <a:spLocks noGrp="1" noChangeArrowheads="1"/>
          </p:cNvSpPr>
          <p:nvPr>
            <p:ph idx="1"/>
          </p:nvPr>
        </p:nvSpPr>
        <p:spPr>
          <a:xfrm>
            <a:off x="685800" y="1271588"/>
            <a:ext cx="8029575" cy="4586287"/>
          </a:xfrm>
        </p:spPr>
        <p:txBody>
          <a:bodyPr/>
          <a:lstStyle/>
          <a:p>
            <a:pPr eaLnBrk="1" hangingPunct="1"/>
            <a:r>
              <a:rPr lang="en-US" smtClean="0">
                <a:ea typeface="ＭＳ Ｐゴシック" pitchFamily="34" charset="-128"/>
              </a:rPr>
              <a:t>High-ability workers will acquire </a:t>
            </a:r>
            <a:r>
              <a:rPr lang="en-US" i="1" smtClean="0">
                <a:ea typeface="ＭＳ Ｐゴシック" pitchFamily="34" charset="-128"/>
              </a:rPr>
              <a:t>e</a:t>
            </a:r>
            <a:r>
              <a:rPr lang="en-US" baseline="-25000" smtClean="0">
                <a:ea typeface="ＭＳ Ｐゴシック" pitchFamily="34" charset="-128"/>
              </a:rPr>
              <a:t>H</a:t>
            </a:r>
            <a:r>
              <a:rPr lang="en-US" smtClean="0">
                <a:ea typeface="ＭＳ Ｐゴシック" pitchFamily="34" charset="-128"/>
              </a:rPr>
              <a:t> education units if</a:t>
            </a:r>
            <a:br>
              <a:rPr lang="en-US" smtClean="0">
                <a:ea typeface="ＭＳ Ｐゴシック" pitchFamily="34" charset="-128"/>
              </a:rPr>
            </a:br>
            <a:r>
              <a:rPr lang="en-US" smtClean="0">
                <a:ea typeface="ＭＳ Ｐゴシック" pitchFamily="34" charset="-128"/>
              </a:rPr>
              <a:t>(i)  </a:t>
            </a:r>
            <a:r>
              <a:rPr lang="en-US" i="1" smtClean="0">
                <a:ea typeface="ＭＳ Ｐゴシック" pitchFamily="34" charset="-128"/>
              </a:rPr>
              <a:t>w</a:t>
            </a:r>
            <a:r>
              <a:rPr lang="en-US" baseline="-25000" smtClean="0">
                <a:ea typeface="ＭＳ Ｐゴシック" pitchFamily="34" charset="-128"/>
              </a:rPr>
              <a:t>H</a:t>
            </a:r>
            <a:r>
              <a:rPr lang="en-US" smtClean="0">
                <a:ea typeface="ＭＳ Ｐゴシック" pitchFamily="34" charset="-128"/>
              </a:rPr>
              <a:t> - </a:t>
            </a:r>
            <a:r>
              <a:rPr lang="en-US" i="1" smtClean="0">
                <a:ea typeface="ＭＳ Ｐゴシック" pitchFamily="34" charset="-128"/>
              </a:rPr>
              <a:t>w</a:t>
            </a:r>
            <a:r>
              <a:rPr lang="en-US" baseline="-25000" smtClean="0">
                <a:ea typeface="ＭＳ Ｐゴシック" pitchFamily="34" charset="-128"/>
              </a:rPr>
              <a:t>L</a:t>
            </a:r>
            <a:r>
              <a:rPr lang="en-US" smtClean="0">
                <a:ea typeface="ＭＳ Ｐゴシック" pitchFamily="34" charset="-128"/>
              </a:rPr>
              <a:t> = </a:t>
            </a:r>
            <a:r>
              <a:rPr lang="en-US" i="1" smtClean="0">
                <a:ea typeface="ＭＳ Ｐゴシック" pitchFamily="34" charset="-128"/>
              </a:rPr>
              <a:t>a</a:t>
            </a:r>
            <a:r>
              <a:rPr lang="en-US" baseline="-25000" smtClean="0">
                <a:ea typeface="ＭＳ Ｐゴシック" pitchFamily="34" charset="-128"/>
              </a:rPr>
              <a:t>H</a:t>
            </a:r>
            <a:r>
              <a:rPr lang="en-US" smtClean="0">
                <a:ea typeface="ＭＳ Ｐゴシック" pitchFamily="34" charset="-128"/>
              </a:rPr>
              <a:t> - </a:t>
            </a:r>
            <a:r>
              <a:rPr lang="en-US" i="1" smtClean="0">
                <a:ea typeface="ＭＳ Ｐゴシック" pitchFamily="34" charset="-128"/>
              </a:rPr>
              <a:t>a</a:t>
            </a:r>
            <a:r>
              <a:rPr lang="en-US" baseline="-25000" smtClean="0">
                <a:ea typeface="ＭＳ Ｐゴシック" pitchFamily="34" charset="-128"/>
              </a:rPr>
              <a:t>L</a:t>
            </a:r>
            <a:r>
              <a:rPr lang="en-US" smtClean="0">
                <a:ea typeface="ＭＳ Ｐゴシック" pitchFamily="34" charset="-128"/>
              </a:rPr>
              <a:t> &gt; </a:t>
            </a:r>
            <a:r>
              <a:rPr lang="en-US" i="1" smtClean="0">
                <a:ea typeface="ＭＳ Ｐゴシック" pitchFamily="34" charset="-128"/>
              </a:rPr>
              <a:t>c</a:t>
            </a:r>
            <a:r>
              <a:rPr lang="en-US" baseline="-25000" smtClean="0">
                <a:ea typeface="ＭＳ Ｐゴシック" pitchFamily="34" charset="-128"/>
              </a:rPr>
              <a:t>H</a:t>
            </a:r>
            <a:r>
              <a:rPr lang="en-US" i="1" smtClean="0">
                <a:ea typeface="ＭＳ Ｐゴシック" pitchFamily="34" charset="-128"/>
              </a:rPr>
              <a:t>e</a:t>
            </a:r>
            <a:r>
              <a:rPr lang="en-US" baseline="-25000" smtClean="0">
                <a:ea typeface="ＭＳ Ｐゴシック" pitchFamily="34" charset="-128"/>
              </a:rPr>
              <a:t>H</a:t>
            </a:r>
            <a:r>
              <a:rPr lang="en-US" smtClean="0">
                <a:ea typeface="ＭＳ Ｐゴシック" pitchFamily="34" charset="-128"/>
              </a:rPr>
              <a:t>, and</a:t>
            </a:r>
            <a:br>
              <a:rPr lang="en-US" smtClean="0">
                <a:ea typeface="ＭＳ Ｐゴシック" pitchFamily="34" charset="-128"/>
              </a:rPr>
            </a:br>
            <a:r>
              <a:rPr lang="en-US" smtClean="0">
                <a:ea typeface="ＭＳ Ｐゴシック" pitchFamily="34" charset="-128"/>
              </a:rPr>
              <a:t>(ii) </a:t>
            </a:r>
            <a:r>
              <a:rPr lang="en-US" i="1" smtClean="0">
                <a:ea typeface="ＭＳ Ｐゴシック" pitchFamily="34" charset="-128"/>
              </a:rPr>
              <a:t>w</a:t>
            </a:r>
            <a:r>
              <a:rPr lang="en-US" baseline="-25000" smtClean="0">
                <a:ea typeface="ＭＳ Ｐゴシック" pitchFamily="34" charset="-128"/>
              </a:rPr>
              <a:t>H</a:t>
            </a:r>
            <a:r>
              <a:rPr lang="en-US" smtClean="0">
                <a:ea typeface="ＭＳ Ｐゴシック" pitchFamily="34" charset="-128"/>
              </a:rPr>
              <a:t> - </a:t>
            </a:r>
            <a:r>
              <a:rPr lang="en-US" i="1" smtClean="0">
                <a:ea typeface="ＭＳ Ｐゴシック" pitchFamily="34" charset="-128"/>
              </a:rPr>
              <a:t>w</a:t>
            </a:r>
            <a:r>
              <a:rPr lang="en-US" baseline="-25000" smtClean="0">
                <a:ea typeface="ＭＳ Ｐゴシック" pitchFamily="34" charset="-128"/>
              </a:rPr>
              <a:t>L</a:t>
            </a:r>
            <a:r>
              <a:rPr lang="en-US" smtClean="0">
                <a:ea typeface="ＭＳ Ｐゴシック" pitchFamily="34" charset="-128"/>
              </a:rPr>
              <a:t> = </a:t>
            </a:r>
            <a:r>
              <a:rPr lang="en-US" i="1" smtClean="0">
                <a:ea typeface="ＭＳ Ｐゴシック" pitchFamily="34" charset="-128"/>
              </a:rPr>
              <a:t>a</a:t>
            </a:r>
            <a:r>
              <a:rPr lang="en-US" baseline="-25000" smtClean="0">
                <a:ea typeface="ＭＳ Ｐゴシック" pitchFamily="34" charset="-128"/>
              </a:rPr>
              <a:t>H</a:t>
            </a:r>
            <a:r>
              <a:rPr lang="en-US" smtClean="0">
                <a:ea typeface="ＭＳ Ｐゴシック" pitchFamily="34" charset="-128"/>
              </a:rPr>
              <a:t> - </a:t>
            </a:r>
            <a:r>
              <a:rPr lang="en-US" i="1" smtClean="0">
                <a:ea typeface="ＭＳ Ｐゴシック" pitchFamily="34" charset="-128"/>
              </a:rPr>
              <a:t>a</a:t>
            </a:r>
            <a:r>
              <a:rPr lang="en-US" baseline="-25000" smtClean="0">
                <a:ea typeface="ＭＳ Ｐゴシック" pitchFamily="34" charset="-128"/>
              </a:rPr>
              <a:t>L</a:t>
            </a:r>
            <a:r>
              <a:rPr lang="en-US" smtClean="0">
                <a:ea typeface="ＭＳ Ｐゴシック" pitchFamily="34" charset="-128"/>
              </a:rPr>
              <a:t> &lt; </a:t>
            </a:r>
            <a:r>
              <a:rPr lang="en-US" i="1" smtClean="0">
                <a:ea typeface="ＭＳ Ｐゴシック" pitchFamily="34" charset="-128"/>
              </a:rPr>
              <a:t>c</a:t>
            </a:r>
            <a:r>
              <a:rPr lang="en-US" baseline="-25000" smtClean="0">
                <a:ea typeface="ＭＳ Ｐゴシック" pitchFamily="34" charset="-128"/>
              </a:rPr>
              <a:t>L</a:t>
            </a:r>
            <a:r>
              <a:rPr lang="en-US" i="1" smtClean="0">
                <a:ea typeface="ＭＳ Ｐゴシック" pitchFamily="34" charset="-128"/>
              </a:rPr>
              <a:t>e</a:t>
            </a:r>
            <a:r>
              <a:rPr lang="en-US" baseline="-25000" smtClean="0">
                <a:ea typeface="ＭＳ Ｐゴシック" pitchFamily="34" charset="-128"/>
              </a:rPr>
              <a:t>H</a:t>
            </a:r>
            <a:r>
              <a:rPr lang="en-US" smtClean="0">
                <a:ea typeface="ＭＳ Ｐゴシック" pitchFamily="34" charset="-128"/>
              </a:rPr>
              <a:t>.</a:t>
            </a:r>
          </a:p>
          <a:p>
            <a:pPr eaLnBrk="1" hangingPunct="1"/>
            <a:r>
              <a:rPr lang="en-US" smtClean="0">
                <a:ea typeface="ＭＳ Ｐゴシック" pitchFamily="34" charset="-128"/>
              </a:rPr>
              <a:t>(i) says acquiring </a:t>
            </a:r>
            <a:r>
              <a:rPr lang="en-US" i="1" smtClean="0">
                <a:ea typeface="ＭＳ Ｐゴシック" pitchFamily="34" charset="-128"/>
              </a:rPr>
              <a:t>e</a:t>
            </a:r>
            <a:r>
              <a:rPr lang="en-US" baseline="-25000" smtClean="0">
                <a:ea typeface="ＭＳ Ｐゴシック" pitchFamily="34" charset="-128"/>
              </a:rPr>
              <a:t>H</a:t>
            </a:r>
            <a:r>
              <a:rPr lang="en-US" smtClean="0">
                <a:ea typeface="ＭＳ Ｐゴシック" pitchFamily="34" charset="-128"/>
              </a:rPr>
              <a:t> units of education benefits high-ability workers.</a:t>
            </a:r>
          </a:p>
          <a:p>
            <a:pPr eaLnBrk="1" hangingPunct="1"/>
            <a:r>
              <a:rPr lang="en-US" smtClean="0">
                <a:ea typeface="ＭＳ Ｐゴシック" pitchFamily="34" charset="-128"/>
              </a:rPr>
              <a:t>(ii) says acquiring </a:t>
            </a:r>
            <a:r>
              <a:rPr lang="en-US" i="1" smtClean="0">
                <a:ea typeface="ＭＳ Ｐゴシック" pitchFamily="34" charset="-128"/>
              </a:rPr>
              <a:t>e</a:t>
            </a:r>
            <a:r>
              <a:rPr lang="en-US" baseline="-25000" smtClean="0">
                <a:ea typeface="ＭＳ Ｐゴシック" pitchFamily="34" charset="-128"/>
              </a:rPr>
              <a:t>H</a:t>
            </a:r>
            <a:r>
              <a:rPr lang="en-US" smtClean="0">
                <a:ea typeface="ＭＳ Ｐゴシック" pitchFamily="34" charset="-128"/>
              </a:rPr>
              <a:t> education units hurts low-ability workers.</a:t>
            </a:r>
          </a:p>
        </p:txBody>
      </p:sp>
    </p:spTree>
    <p:extLst>
      <p:ext uri="{BB962C8B-B14F-4D97-AF65-F5344CB8AC3E}">
        <p14:creationId xmlns:p14="http://schemas.microsoft.com/office/powerpoint/2010/main" val="2462670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0" y="0"/>
            <a:ext cx="9144000" cy="1036758"/>
          </a:xfrm>
          <a:noFill/>
        </p:spPr>
        <p:txBody>
          <a:bodyPr/>
          <a:lstStyle/>
          <a:p>
            <a:pPr eaLnBrk="1" hangingPunct="1"/>
            <a:r>
              <a:rPr lang="en-US" b="1" dirty="0" smtClean="0">
                <a:solidFill>
                  <a:srgbClr val="00B050"/>
                </a:solidFill>
                <a:ea typeface="ＭＳ Ｐゴシック" pitchFamily="34" charset="-128"/>
              </a:rPr>
              <a:t>Signaling</a:t>
            </a:r>
          </a:p>
        </p:txBody>
      </p:sp>
      <p:graphicFrame>
        <p:nvGraphicFramePr>
          <p:cNvPr id="76802" name="Object 2"/>
          <p:cNvGraphicFramePr>
            <a:graphicFrameLocks/>
          </p:cNvGraphicFramePr>
          <p:nvPr>
            <p:extLst/>
          </p:nvPr>
        </p:nvGraphicFramePr>
        <p:xfrm>
          <a:off x="827087" y="915364"/>
          <a:ext cx="2600325" cy="474662"/>
        </p:xfrm>
        <a:graphic>
          <a:graphicData uri="http://schemas.openxmlformats.org/presentationml/2006/ole">
            <mc:AlternateContent xmlns:mc="http://schemas.openxmlformats.org/markup-compatibility/2006">
              <mc:Choice xmlns:v="urn:schemas-microsoft-com:vml" Requires="v">
                <p:oleObj spid="_x0000_s1071" name="Equation" r:id="rId3" imgW="2260600" imgH="419100" progId="Equation.3">
                  <p:embed/>
                </p:oleObj>
              </mc:Choice>
              <mc:Fallback>
                <p:oleObj name="Equation" r:id="rId3" imgW="2260600" imgH="419100" progId="Equation.3">
                  <p:embed/>
                  <p:pic>
                    <p:nvPicPr>
                      <p:cNvPr id="76802"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7" y="915364"/>
                        <a:ext cx="2600325"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6803" name="Object 3"/>
          <p:cNvGraphicFramePr>
            <a:graphicFrameLocks/>
          </p:cNvGraphicFramePr>
          <p:nvPr>
            <p:extLst/>
          </p:nvPr>
        </p:nvGraphicFramePr>
        <p:xfrm>
          <a:off x="5207000" y="1017635"/>
          <a:ext cx="2555875" cy="466725"/>
        </p:xfrm>
        <a:graphic>
          <a:graphicData uri="http://schemas.openxmlformats.org/presentationml/2006/ole">
            <mc:AlternateContent xmlns:mc="http://schemas.openxmlformats.org/markup-compatibility/2006">
              <mc:Choice xmlns:v="urn:schemas-microsoft-com:vml" Requires="v">
                <p:oleObj spid="_x0000_s1072" name="Equation" r:id="rId5" imgW="2222500" imgH="419100" progId="Equation.3">
                  <p:embed/>
                </p:oleObj>
              </mc:Choice>
              <mc:Fallback>
                <p:oleObj name="Equation" r:id="rId5" imgW="2222500" imgH="419100" progId="Equation.3">
                  <p:embed/>
                  <p:pic>
                    <p:nvPicPr>
                      <p:cNvPr id="76803"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7000" y="1017635"/>
                        <a:ext cx="25558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6804" name="Rectangle 5"/>
          <p:cNvSpPr>
            <a:spLocks noChangeArrowheads="1"/>
          </p:cNvSpPr>
          <p:nvPr/>
        </p:nvSpPr>
        <p:spPr bwMode="auto">
          <a:xfrm>
            <a:off x="3801267" y="961279"/>
            <a:ext cx="906463" cy="579438"/>
          </a:xfrm>
          <a:prstGeom prst="rect">
            <a:avLst/>
          </a:prstGeom>
          <a:noFill/>
          <a:ln w="9525">
            <a:noFill/>
            <a:miter lim="800000"/>
            <a:headEnd/>
            <a:tailEnd/>
          </a:ln>
        </p:spPr>
        <p:txBody>
          <a:bodyPr wrap="none" lIns="92075" tIns="46038" rIns="92075" bIns="46038">
            <a:spAutoFit/>
          </a:bodyPr>
          <a:lstStyle/>
          <a:p>
            <a:r>
              <a:rPr lang="en-US" sz="3200" dirty="0"/>
              <a:t>and</a:t>
            </a:r>
          </a:p>
        </p:txBody>
      </p:sp>
      <p:sp>
        <p:nvSpPr>
          <p:cNvPr id="76805" name="Rectangle 6"/>
          <p:cNvSpPr>
            <a:spLocks noChangeArrowheads="1"/>
          </p:cNvSpPr>
          <p:nvPr/>
        </p:nvSpPr>
        <p:spPr bwMode="auto">
          <a:xfrm>
            <a:off x="331643" y="1775680"/>
            <a:ext cx="3295650" cy="579437"/>
          </a:xfrm>
          <a:prstGeom prst="rect">
            <a:avLst/>
          </a:prstGeom>
          <a:noFill/>
          <a:ln w="9525">
            <a:noFill/>
            <a:miter lim="800000"/>
            <a:headEnd/>
            <a:tailEnd/>
          </a:ln>
        </p:spPr>
        <p:txBody>
          <a:bodyPr wrap="none" lIns="92075" tIns="46038" rIns="92075" bIns="46038">
            <a:spAutoFit/>
          </a:bodyPr>
          <a:lstStyle/>
          <a:p>
            <a:r>
              <a:rPr lang="en-US" sz="3200" dirty="0"/>
              <a:t>together require</a:t>
            </a:r>
          </a:p>
        </p:txBody>
      </p:sp>
      <p:graphicFrame>
        <p:nvGraphicFramePr>
          <p:cNvPr id="76806" name="Object 4"/>
          <p:cNvGraphicFramePr>
            <a:graphicFrameLocks/>
          </p:cNvGraphicFramePr>
          <p:nvPr>
            <p:extLst/>
          </p:nvPr>
        </p:nvGraphicFramePr>
        <p:xfrm>
          <a:off x="2473909" y="2305390"/>
          <a:ext cx="3765550" cy="946150"/>
        </p:xfrm>
        <a:graphic>
          <a:graphicData uri="http://schemas.openxmlformats.org/presentationml/2006/ole">
            <mc:AlternateContent xmlns:mc="http://schemas.openxmlformats.org/markup-compatibility/2006">
              <mc:Choice xmlns:v="urn:schemas-microsoft-com:vml" Requires="v">
                <p:oleObj spid="_x0000_s1073" name="Equation" r:id="rId7" imgW="3543300" imgH="927100" progId="Equation.3">
                  <p:embed/>
                </p:oleObj>
              </mc:Choice>
              <mc:Fallback>
                <p:oleObj name="Equation" r:id="rId7" imgW="3543300" imgH="927100" progId="Equation.3">
                  <p:embed/>
                  <p:pic>
                    <p:nvPicPr>
                      <p:cNvPr id="76806"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3909" y="2305390"/>
                        <a:ext cx="3765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6807" name="Rectangle 8"/>
          <p:cNvSpPr>
            <a:spLocks noChangeArrowheads="1"/>
          </p:cNvSpPr>
          <p:nvPr/>
        </p:nvSpPr>
        <p:spPr bwMode="auto">
          <a:xfrm>
            <a:off x="143163" y="3472084"/>
            <a:ext cx="8857673" cy="2062745"/>
          </a:xfrm>
          <a:prstGeom prst="rect">
            <a:avLst/>
          </a:prstGeom>
          <a:solidFill>
            <a:srgbClr val="FFFF00"/>
          </a:solidFill>
          <a:ln w="9525">
            <a:solidFill>
              <a:schemeClr val="tx1"/>
            </a:solidFill>
            <a:miter lim="800000"/>
            <a:headEnd/>
            <a:tailEnd/>
          </a:ln>
        </p:spPr>
        <p:txBody>
          <a:bodyPr wrap="square" lIns="92075" tIns="46038" rIns="92075" bIns="46038">
            <a:spAutoFit/>
          </a:bodyPr>
          <a:lstStyle/>
          <a:p>
            <a:pPr algn="ctr"/>
            <a:r>
              <a:rPr lang="en-US" sz="3200" u="sng" dirty="0">
                <a:solidFill>
                  <a:srgbClr val="0070C0"/>
                </a:solidFill>
              </a:rPr>
              <a:t>Acquiring such an education level </a:t>
            </a:r>
            <a:r>
              <a:rPr lang="en-US" sz="3200" u="sng" dirty="0" smtClean="0">
                <a:solidFill>
                  <a:srgbClr val="0070C0"/>
                </a:solidFill>
              </a:rPr>
              <a:t>credibly signals </a:t>
            </a:r>
            <a:r>
              <a:rPr lang="en-US" sz="3200" u="sng" dirty="0">
                <a:solidFill>
                  <a:srgbClr val="0070C0"/>
                </a:solidFill>
              </a:rPr>
              <a:t>high-ability, allowing </a:t>
            </a:r>
            <a:r>
              <a:rPr lang="en-US" sz="3200" u="sng" dirty="0" smtClean="0">
                <a:solidFill>
                  <a:srgbClr val="0070C0"/>
                </a:solidFill>
              </a:rPr>
              <a:t>high-ability workers </a:t>
            </a:r>
            <a:r>
              <a:rPr lang="en-US" sz="3200" u="sng" dirty="0">
                <a:solidFill>
                  <a:srgbClr val="0070C0"/>
                </a:solidFill>
              </a:rPr>
              <a:t>to </a:t>
            </a:r>
            <a:r>
              <a:rPr lang="en-US" sz="3200" u="sng" dirty="0" smtClean="0">
                <a:solidFill>
                  <a:srgbClr val="0070C0"/>
                </a:solidFill>
              </a:rPr>
              <a:t>separate themselves from low-ability </a:t>
            </a:r>
            <a:r>
              <a:rPr lang="en-US" sz="3200" u="sng" dirty="0">
                <a:solidFill>
                  <a:srgbClr val="0070C0"/>
                </a:solidFill>
              </a:rPr>
              <a:t>workers.</a:t>
            </a:r>
          </a:p>
        </p:txBody>
      </p:sp>
      <p:sp>
        <p:nvSpPr>
          <p:cNvPr id="3" name="CasellaDiTesto 2"/>
          <p:cNvSpPr txBox="1"/>
          <p:nvPr/>
        </p:nvSpPr>
        <p:spPr>
          <a:xfrm>
            <a:off x="196271" y="5606474"/>
            <a:ext cx="8751455" cy="1631216"/>
          </a:xfrm>
          <a:prstGeom prst="rect">
            <a:avLst/>
          </a:prstGeom>
          <a:noFill/>
        </p:spPr>
        <p:txBody>
          <a:bodyPr wrap="square" rtlCol="0">
            <a:spAutoFit/>
          </a:bodyPr>
          <a:lstStyle/>
          <a:p>
            <a:pPr eaLnBrk="1" hangingPunct="1"/>
            <a:r>
              <a:rPr lang="en-US" sz="1800" dirty="0" smtClean="0"/>
              <a:t>P.S.: how </a:t>
            </a:r>
            <a:r>
              <a:rPr lang="en-US" sz="1800" dirty="0"/>
              <a:t>much education should low-ability workers </a:t>
            </a:r>
            <a:r>
              <a:rPr lang="en-US" sz="1800" dirty="0" smtClean="0"/>
              <a:t>acquire (in this very simplified framework)? </a:t>
            </a:r>
            <a:r>
              <a:rPr lang="en-US" sz="1800" dirty="0"/>
              <a:t>Zero. </a:t>
            </a:r>
            <a:r>
              <a:rPr lang="en-US" sz="1800" dirty="0" smtClean="0"/>
              <a:t>Given that acquiring </a:t>
            </a:r>
            <a:r>
              <a:rPr lang="en-US" sz="1800" i="1" dirty="0" err="1" smtClean="0"/>
              <a:t>e</a:t>
            </a:r>
            <a:r>
              <a:rPr lang="en-US" sz="1800" baseline="-25000" dirty="0" err="1" smtClean="0"/>
              <a:t>H</a:t>
            </a:r>
            <a:r>
              <a:rPr lang="en-US" sz="1800" dirty="0" smtClean="0"/>
              <a:t> units is not convenient for them, they will </a:t>
            </a:r>
            <a:r>
              <a:rPr lang="en-US" sz="1800" dirty="0"/>
              <a:t>be paid </a:t>
            </a:r>
            <a:r>
              <a:rPr lang="en-US" sz="1800" i="1" dirty="0" err="1"/>
              <a:t>w</a:t>
            </a:r>
            <a:r>
              <a:rPr lang="en-US" sz="1800" baseline="-25000" dirty="0" err="1"/>
              <a:t>L</a:t>
            </a:r>
            <a:r>
              <a:rPr lang="en-US" sz="1800" dirty="0"/>
              <a:t> = </a:t>
            </a:r>
            <a:r>
              <a:rPr lang="en-US" sz="1800" i="1" dirty="0" err="1"/>
              <a:t>a</a:t>
            </a:r>
            <a:r>
              <a:rPr lang="en-US" sz="1800" baseline="-25000" dirty="0" err="1"/>
              <a:t>L</a:t>
            </a:r>
            <a:r>
              <a:rPr lang="en-US" sz="1800" dirty="0"/>
              <a:t> </a:t>
            </a:r>
            <a:r>
              <a:rPr lang="en-US" sz="1800" dirty="0" smtClean="0"/>
              <a:t>in any case, even if they acquire a lower level of education (say </a:t>
            </a:r>
            <a:r>
              <a:rPr lang="en-US" sz="1800" i="1" dirty="0" err="1" smtClean="0"/>
              <a:t>e</a:t>
            </a:r>
            <a:r>
              <a:rPr lang="en-US" sz="1800" baseline="-25000" dirty="0" err="1" smtClean="0"/>
              <a:t>L</a:t>
            </a:r>
            <a:r>
              <a:rPr lang="en-US" sz="1800" dirty="0" smtClean="0"/>
              <a:t>).</a:t>
            </a:r>
            <a:endParaRPr lang="en-US" sz="1800" dirty="0"/>
          </a:p>
          <a:p>
            <a:endParaRPr lang="en-US" dirty="0"/>
          </a:p>
        </p:txBody>
      </p:sp>
    </p:spTree>
    <p:extLst>
      <p:ext uri="{BB962C8B-B14F-4D97-AF65-F5344CB8AC3E}">
        <p14:creationId xmlns:p14="http://schemas.microsoft.com/office/powerpoint/2010/main" val="28549739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Example of exam question</a:t>
            </a:r>
            <a:endParaRPr lang="en-US" dirty="0"/>
          </a:p>
        </p:txBody>
      </p:sp>
      <p:pic>
        <p:nvPicPr>
          <p:cNvPr id="4" name="Segnaposto contenuto 3"/>
          <p:cNvPicPr>
            <a:picLocks noGrp="1" noChangeAspect="1"/>
          </p:cNvPicPr>
          <p:nvPr>
            <p:ph idx="1"/>
          </p:nvPr>
        </p:nvPicPr>
        <p:blipFill>
          <a:blip r:embed="rId2"/>
          <a:stretch>
            <a:fillRect/>
          </a:stretch>
        </p:blipFill>
        <p:spPr>
          <a:xfrm>
            <a:off x="685800" y="1884219"/>
            <a:ext cx="7772400" cy="4248727"/>
          </a:xfrm>
          <a:prstGeom prst="rect">
            <a:avLst/>
          </a:prstGeom>
        </p:spPr>
      </p:pic>
    </p:spTree>
    <p:extLst>
      <p:ext uri="{BB962C8B-B14F-4D97-AF65-F5344CB8AC3E}">
        <p14:creationId xmlns:p14="http://schemas.microsoft.com/office/powerpoint/2010/main" val="3405329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Signaling: Note</a:t>
            </a:r>
          </a:p>
        </p:txBody>
      </p:sp>
      <p:sp>
        <p:nvSpPr>
          <p:cNvPr id="79874" name="Rectangle 3"/>
          <p:cNvSpPr>
            <a:spLocks noGrp="1" noChangeArrowheads="1"/>
          </p:cNvSpPr>
          <p:nvPr>
            <p:ph idx="1"/>
          </p:nvPr>
        </p:nvSpPr>
        <p:spPr>
          <a:xfrm>
            <a:off x="-230909" y="1144264"/>
            <a:ext cx="9144000" cy="4376737"/>
          </a:xfrm>
        </p:spPr>
        <p:txBody>
          <a:bodyPr/>
          <a:lstStyle/>
          <a:p>
            <a:pPr algn="ctr" eaLnBrk="1" hangingPunct="1">
              <a:buNone/>
            </a:pPr>
            <a:r>
              <a:rPr lang="en-US" dirty="0" smtClean="0">
                <a:ea typeface="ＭＳ Ｐゴシック" pitchFamily="34" charset="-128"/>
              </a:rPr>
              <a:t>	Signaling can improve information in the market. But it involves a cost, and for this reason, the equilibrium is sub-optimal with respect to a full information scenario.</a:t>
            </a:r>
          </a:p>
          <a:p>
            <a:pPr algn="ctr" eaLnBrk="1" hangingPunct="1">
              <a:buNone/>
            </a:pPr>
            <a:endParaRPr lang="en-US" dirty="0" smtClean="0">
              <a:ea typeface="ＭＳ Ｐゴシック" pitchFamily="34" charset="-128"/>
            </a:endParaRPr>
          </a:p>
          <a:p>
            <a:pPr eaLnBrk="1" hangingPunct="1">
              <a:buNone/>
            </a:pPr>
            <a:r>
              <a:rPr lang="en-US" dirty="0" smtClean="0">
                <a:ea typeface="ＭＳ Ｐゴシック" pitchFamily="34" charset="-128"/>
              </a:rPr>
              <a:t>	</a:t>
            </a:r>
            <a:r>
              <a:rPr lang="en-US" sz="2400" dirty="0" smtClean="0">
                <a:ea typeface="ＭＳ Ｐゴシック" pitchFamily="34" charset="-128"/>
              </a:rPr>
              <a:t>If the pooling equilibrium is accepted by high-ability workers (and does not affect their high productivity) total output does not change. Education is costly so signaling may hurt market</a:t>
            </a:r>
            <a:r>
              <a:rPr lang="ja-JP" altLang="en-US" sz="2400" dirty="0" smtClean="0">
                <a:ea typeface="ＭＳ Ｐゴシック" pitchFamily="34" charset="-128"/>
              </a:rPr>
              <a:t>’</a:t>
            </a:r>
            <a:r>
              <a:rPr lang="en-US" altLang="ja-JP" sz="2400" dirty="0" smtClean="0">
                <a:ea typeface="ＭＳ Ｐゴシック" pitchFamily="34" charset="-128"/>
              </a:rPr>
              <a:t>s efficiency: to some extent resources are wasted in order to enforce a separating equilibrium (high-ability </a:t>
            </a:r>
            <a:r>
              <a:rPr lang="en-US" sz="2400" dirty="0" smtClean="0">
                <a:ea typeface="ＭＳ Ｐゴシック" pitchFamily="34" charset="-128"/>
              </a:rPr>
              <a:t>workers would </a:t>
            </a:r>
            <a:r>
              <a:rPr lang="en-US" sz="2400" dirty="0">
                <a:ea typeface="ＭＳ Ｐゴシック" pitchFamily="34" charset="-128"/>
              </a:rPr>
              <a:t>have preferred to be recognizable as such without the need to “signal</a:t>
            </a:r>
            <a:r>
              <a:rPr lang="en-US" sz="2400" dirty="0" smtClean="0">
                <a:ea typeface="ＭＳ Ｐゴシック" pitchFamily="34" charset="-128"/>
              </a:rPr>
              <a:t>”). </a:t>
            </a:r>
            <a:endParaRPr lang="en-US" altLang="ja-JP" sz="2400" dirty="0" smtClean="0">
              <a:ea typeface="ＭＳ Ｐゴシック" pitchFamily="34" charset="-128"/>
            </a:endParaRPr>
          </a:p>
          <a:p>
            <a:pPr eaLnBrk="1" hangingPunct="1">
              <a:buNone/>
            </a:pPr>
            <a:endParaRPr lang="en-US" sz="2400" dirty="0" smtClean="0">
              <a:ea typeface="ＭＳ Ｐゴシック" pitchFamily="34" charset="-128"/>
            </a:endParaRPr>
          </a:p>
        </p:txBody>
      </p:sp>
    </p:spTree>
    <p:extLst>
      <p:ext uri="{BB962C8B-B14F-4D97-AF65-F5344CB8AC3E}">
        <p14:creationId xmlns:p14="http://schemas.microsoft.com/office/powerpoint/2010/main" val="2868705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2364" y="960581"/>
            <a:ext cx="9144000" cy="1447800"/>
          </a:xfrm>
        </p:spPr>
        <p:txBody>
          <a:bodyPr/>
          <a:lstStyle/>
          <a:p>
            <a:r>
              <a:rPr lang="en-US" dirty="0" smtClean="0"/>
              <a:t>What’s the role of Government in signaling?</a:t>
            </a:r>
            <a:br>
              <a:rPr lang="en-US" dirty="0" smtClean="0"/>
            </a:br>
            <a:r>
              <a:rPr lang="en-US" dirty="0"/>
              <a:t/>
            </a:r>
            <a:br>
              <a:rPr lang="en-US" dirty="0"/>
            </a:br>
            <a:endParaRPr lang="en-US" dirty="0"/>
          </a:p>
        </p:txBody>
      </p:sp>
      <p:sp>
        <p:nvSpPr>
          <p:cNvPr id="3" name="CasellaDiTesto 2"/>
          <p:cNvSpPr txBox="1"/>
          <p:nvPr/>
        </p:nvSpPr>
        <p:spPr>
          <a:xfrm>
            <a:off x="1126836" y="1967346"/>
            <a:ext cx="7813964" cy="523220"/>
          </a:xfrm>
          <a:prstGeom prst="rect">
            <a:avLst/>
          </a:prstGeom>
          <a:noFill/>
        </p:spPr>
        <p:txBody>
          <a:bodyPr wrap="square" rtlCol="0">
            <a:spAutoFit/>
          </a:bodyPr>
          <a:lstStyle/>
          <a:p>
            <a:r>
              <a:rPr lang="en-US" dirty="0" smtClean="0">
                <a:latin typeface="+mj-lt"/>
              </a:rPr>
              <a:t>Limited but with one notable exception </a:t>
            </a:r>
            <a:endParaRPr lang="en-US" dirty="0">
              <a:latin typeface="+mj-lt"/>
            </a:endParaRPr>
          </a:p>
        </p:txBody>
      </p:sp>
      <p:cxnSp>
        <p:nvCxnSpPr>
          <p:cNvPr id="6" name="Connettore 2 5"/>
          <p:cNvCxnSpPr/>
          <p:nvPr/>
        </p:nvCxnSpPr>
        <p:spPr bwMode="auto">
          <a:xfrm flipH="1">
            <a:off x="785091" y="3269673"/>
            <a:ext cx="9236" cy="28448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 name="CasellaDiTesto 6"/>
          <p:cNvSpPr txBox="1"/>
          <p:nvPr/>
        </p:nvSpPr>
        <p:spPr>
          <a:xfrm>
            <a:off x="92364" y="2811000"/>
            <a:ext cx="3777673" cy="307777"/>
          </a:xfrm>
          <a:prstGeom prst="rect">
            <a:avLst/>
          </a:prstGeom>
          <a:noFill/>
        </p:spPr>
        <p:txBody>
          <a:bodyPr wrap="square" rtlCol="0">
            <a:spAutoFit/>
          </a:bodyPr>
          <a:lstStyle/>
          <a:p>
            <a:r>
              <a:rPr lang="en-US" sz="1400" dirty="0" smtClean="0">
                <a:latin typeface="+mj-lt"/>
              </a:rPr>
              <a:t>Asymmetric Information </a:t>
            </a:r>
            <a:endParaRPr lang="en-US" sz="1400" dirty="0">
              <a:latin typeface="+mj-lt"/>
            </a:endParaRPr>
          </a:p>
        </p:txBody>
      </p:sp>
      <p:sp>
        <p:nvSpPr>
          <p:cNvPr id="8" name="CasellaDiTesto 7"/>
          <p:cNvSpPr txBox="1"/>
          <p:nvPr/>
        </p:nvSpPr>
        <p:spPr>
          <a:xfrm>
            <a:off x="923636" y="3177601"/>
            <a:ext cx="203200" cy="523220"/>
          </a:xfrm>
          <a:prstGeom prst="rect">
            <a:avLst/>
          </a:prstGeom>
          <a:noFill/>
        </p:spPr>
        <p:txBody>
          <a:bodyPr wrap="square" rtlCol="0">
            <a:spAutoFit/>
          </a:bodyPr>
          <a:lstStyle/>
          <a:p>
            <a:r>
              <a:rPr lang="en-US" dirty="0" smtClean="0"/>
              <a:t>-</a:t>
            </a:r>
            <a:endParaRPr lang="en-US" dirty="0"/>
          </a:p>
        </p:txBody>
      </p:sp>
      <p:sp>
        <p:nvSpPr>
          <p:cNvPr id="9" name="CasellaDiTesto 8"/>
          <p:cNvSpPr txBox="1"/>
          <p:nvPr/>
        </p:nvSpPr>
        <p:spPr>
          <a:xfrm>
            <a:off x="886690" y="5671127"/>
            <a:ext cx="452582" cy="523220"/>
          </a:xfrm>
          <a:prstGeom prst="rect">
            <a:avLst/>
          </a:prstGeom>
          <a:noFill/>
        </p:spPr>
        <p:txBody>
          <a:bodyPr wrap="square" rtlCol="0">
            <a:spAutoFit/>
          </a:bodyPr>
          <a:lstStyle/>
          <a:p>
            <a:r>
              <a:rPr lang="en-US" dirty="0" smtClean="0"/>
              <a:t>+</a:t>
            </a:r>
            <a:endParaRPr lang="en-US" dirty="0"/>
          </a:p>
        </p:txBody>
      </p:sp>
      <p:sp>
        <p:nvSpPr>
          <p:cNvPr id="10" name="CasellaDiTesto 9"/>
          <p:cNvSpPr txBox="1"/>
          <p:nvPr/>
        </p:nvSpPr>
        <p:spPr>
          <a:xfrm>
            <a:off x="1302329" y="3439211"/>
            <a:ext cx="6687126" cy="2554545"/>
          </a:xfrm>
          <a:prstGeom prst="rect">
            <a:avLst/>
          </a:prstGeom>
          <a:solidFill>
            <a:srgbClr val="FFFF00"/>
          </a:solidFill>
          <a:ln>
            <a:solidFill>
              <a:schemeClr val="tx1"/>
            </a:solidFill>
          </a:ln>
        </p:spPr>
        <p:txBody>
          <a:bodyPr wrap="square" rtlCol="0">
            <a:spAutoFit/>
          </a:bodyPr>
          <a:lstStyle/>
          <a:p>
            <a:r>
              <a:rPr lang="en-US" sz="2000" dirty="0" smtClean="0">
                <a:latin typeface="+mj-lt"/>
              </a:rPr>
              <a:t>Search goods (no Asymmetric Info)</a:t>
            </a:r>
          </a:p>
          <a:p>
            <a:pPr marL="342900" indent="-342900">
              <a:buFontTx/>
              <a:buChar char="-"/>
            </a:pPr>
            <a:endParaRPr lang="en-US" sz="2000" dirty="0" smtClean="0">
              <a:latin typeface="+mj-lt"/>
            </a:endParaRPr>
          </a:p>
          <a:p>
            <a:pPr marL="342900" indent="-342900">
              <a:buFontTx/>
              <a:buChar char="-"/>
            </a:pPr>
            <a:endParaRPr lang="en-US" sz="2000" dirty="0">
              <a:latin typeface="+mj-lt"/>
            </a:endParaRPr>
          </a:p>
          <a:p>
            <a:r>
              <a:rPr lang="en-US" sz="2000" dirty="0" smtClean="0">
                <a:latin typeface="+mj-lt"/>
              </a:rPr>
              <a:t>Experience goods (Asymmetric Info only ex-ante)</a:t>
            </a:r>
          </a:p>
          <a:p>
            <a:pPr marL="342900" indent="-342900">
              <a:buFontTx/>
              <a:buChar char="-"/>
            </a:pPr>
            <a:endParaRPr lang="en-US" sz="2000" dirty="0">
              <a:latin typeface="+mj-lt"/>
            </a:endParaRPr>
          </a:p>
          <a:p>
            <a:pPr marL="342900" indent="-342900">
              <a:buFontTx/>
              <a:buChar char="-"/>
            </a:pPr>
            <a:endParaRPr lang="en-US" sz="2000" dirty="0" smtClean="0">
              <a:latin typeface="+mj-lt"/>
            </a:endParaRPr>
          </a:p>
          <a:p>
            <a:r>
              <a:rPr lang="en-US" sz="2000" dirty="0" smtClean="0">
                <a:latin typeface="+mj-lt"/>
              </a:rPr>
              <a:t>Credence goods (Asymmetric Info ex-ante but also ex-post)</a:t>
            </a:r>
            <a:endParaRPr lang="en-US" sz="2000" dirty="0">
              <a:latin typeface="+mj-lt"/>
            </a:endParaRPr>
          </a:p>
          <a:p>
            <a:pPr marL="342900" indent="-342900">
              <a:buFontTx/>
              <a:buChar char="-"/>
            </a:pPr>
            <a:endParaRPr lang="en-US" sz="2000" dirty="0">
              <a:latin typeface="+mj-lt"/>
            </a:endParaRPr>
          </a:p>
        </p:txBody>
      </p:sp>
      <p:cxnSp>
        <p:nvCxnSpPr>
          <p:cNvPr id="12" name="Connettore 4 11"/>
          <p:cNvCxnSpPr/>
          <p:nvPr/>
        </p:nvCxnSpPr>
        <p:spPr bwMode="auto">
          <a:xfrm rot="16200000" flipH="1">
            <a:off x="5632482" y="3803834"/>
            <a:ext cx="2838971" cy="212436"/>
          </a:xfrm>
          <a:prstGeom prst="bentConnector3">
            <a:avLst/>
          </a:prstGeom>
          <a:solidFill>
            <a:schemeClr val="accent1"/>
          </a:solidFill>
          <a:ln w="12700" cap="flat" cmpd="sng" algn="ctr">
            <a:solidFill>
              <a:srgbClr val="00B0F0"/>
            </a:solidFill>
            <a:prstDash val="solid"/>
            <a:round/>
            <a:headEnd type="triangle"/>
            <a:tailEnd type="triangle"/>
          </a:ln>
          <a:effectLst/>
        </p:spPr>
      </p:cxnSp>
    </p:spTree>
    <p:extLst>
      <p:ext uri="{BB962C8B-B14F-4D97-AF65-F5344CB8AC3E}">
        <p14:creationId xmlns:p14="http://schemas.microsoft.com/office/powerpoint/2010/main" val="1696765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0718" y="493797"/>
            <a:ext cx="9144000" cy="1447800"/>
          </a:xfrm>
        </p:spPr>
        <p:txBody>
          <a:bodyPr/>
          <a:lstStyle/>
          <a:p>
            <a:r>
              <a:rPr lang="en-US" sz="2800" dirty="0" smtClean="0"/>
              <a:t>In the example of the full bike insurance</a:t>
            </a:r>
            <a:endParaRPr lang="en-US" sz="2800" dirty="0"/>
          </a:p>
        </p:txBody>
      </p:sp>
      <p:sp>
        <p:nvSpPr>
          <p:cNvPr id="3" name="Segnaposto contenuto 2"/>
          <p:cNvSpPr>
            <a:spLocks noGrp="1"/>
          </p:cNvSpPr>
          <p:nvPr>
            <p:ph idx="1"/>
          </p:nvPr>
        </p:nvSpPr>
        <p:spPr>
          <a:xfrm>
            <a:off x="251690" y="1991743"/>
            <a:ext cx="8467436" cy="4152900"/>
          </a:xfrm>
          <a:ln>
            <a:solidFill>
              <a:schemeClr val="tx1"/>
            </a:solidFill>
          </a:ln>
        </p:spPr>
        <p:txBody>
          <a:bodyPr/>
          <a:lstStyle/>
          <a:p>
            <a:pPr marL="0" indent="0">
              <a:buNone/>
            </a:pPr>
            <a:r>
              <a:rPr lang="en-US" sz="2800" b="0" dirty="0" smtClean="0"/>
              <a:t>The </a:t>
            </a:r>
            <a:r>
              <a:rPr lang="en-US" sz="2800" b="0" dirty="0"/>
              <a:t>insurance companies </a:t>
            </a:r>
            <a:r>
              <a:rPr lang="en-US" sz="2800" b="0" dirty="0" smtClean="0"/>
              <a:t>generally never offer </a:t>
            </a:r>
            <a:r>
              <a:rPr lang="en-US" sz="2800" b="0" dirty="0"/>
              <a:t>the consumers “complete” insurance. They will always want the consumer to face some part of the risk. </a:t>
            </a:r>
            <a:r>
              <a:rPr lang="en-US" sz="2800" dirty="0"/>
              <a:t>This is why </a:t>
            </a:r>
            <a:r>
              <a:rPr lang="en-US" sz="2800" dirty="0" smtClean="0"/>
              <a:t>they usually include </a:t>
            </a:r>
            <a:r>
              <a:rPr lang="en-US" sz="2800" dirty="0"/>
              <a:t>a “deductible,” an amount that the insured party has to pay in any claim</a:t>
            </a:r>
            <a:r>
              <a:rPr lang="en-US" sz="2800" b="0" dirty="0"/>
              <a:t>. By making the consumers pay part of a claim, the insurance companies can make sure that the consumer always has an incentive to take </a:t>
            </a:r>
            <a:r>
              <a:rPr lang="en-US" sz="2800" b="0" i="1" dirty="0"/>
              <a:t>some amount </a:t>
            </a:r>
            <a:r>
              <a:rPr lang="en-US" sz="2800" b="0" dirty="0"/>
              <a:t>of care.</a:t>
            </a:r>
          </a:p>
          <a:p>
            <a:pPr marL="0" indent="0">
              <a:buNone/>
            </a:pPr>
            <a:endParaRPr lang="en-US" dirty="0"/>
          </a:p>
        </p:txBody>
      </p:sp>
      <p:sp>
        <p:nvSpPr>
          <p:cNvPr id="4" name="Freccia a destra 3"/>
          <p:cNvSpPr/>
          <p:nvPr/>
        </p:nvSpPr>
        <p:spPr bwMode="auto">
          <a:xfrm>
            <a:off x="390236" y="6242625"/>
            <a:ext cx="1764145" cy="378691"/>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5" name="CasellaDiTesto 4"/>
          <p:cNvSpPr txBox="1"/>
          <p:nvPr/>
        </p:nvSpPr>
        <p:spPr>
          <a:xfrm>
            <a:off x="2484582" y="6263559"/>
            <a:ext cx="6151418" cy="461665"/>
          </a:xfrm>
          <a:prstGeom prst="rect">
            <a:avLst/>
          </a:prstGeom>
          <a:solidFill>
            <a:srgbClr val="FFFF00"/>
          </a:solidFill>
          <a:ln>
            <a:solidFill>
              <a:srgbClr val="FFFF00"/>
            </a:solidFill>
          </a:ln>
        </p:spPr>
        <p:txBody>
          <a:bodyPr wrap="square" rtlCol="0">
            <a:spAutoFit/>
          </a:bodyPr>
          <a:lstStyle/>
          <a:p>
            <a:r>
              <a:rPr lang="en-US" sz="2400" b="0" dirty="0" smtClean="0"/>
              <a:t>The buyer is </a:t>
            </a:r>
            <a:r>
              <a:rPr lang="en-US" sz="2400" u="sng" dirty="0" smtClean="0"/>
              <a:t>incentivized</a:t>
            </a:r>
            <a:endParaRPr lang="en-US" sz="2400" b="0" dirty="0"/>
          </a:p>
        </p:txBody>
      </p:sp>
      <p:sp>
        <p:nvSpPr>
          <p:cNvPr id="6" name="Rettangolo 5"/>
          <p:cNvSpPr/>
          <p:nvPr/>
        </p:nvSpPr>
        <p:spPr>
          <a:xfrm>
            <a:off x="3046659" y="-46182"/>
            <a:ext cx="2629246" cy="769441"/>
          </a:xfrm>
          <a:prstGeom prst="rect">
            <a:avLst/>
          </a:prstGeom>
        </p:spPr>
        <p:txBody>
          <a:bodyPr wrap="none">
            <a:spAutoFit/>
          </a:bodyPr>
          <a:lstStyle/>
          <a:p>
            <a:r>
              <a:rPr lang="en-US" sz="4400" kern="0" dirty="0" smtClean="0">
                <a:solidFill>
                  <a:srgbClr val="00B050"/>
                </a:solidFill>
                <a:latin typeface="Times New Roman"/>
              </a:rPr>
              <a:t>Incentives</a:t>
            </a:r>
            <a:endParaRPr lang="en-US" dirty="0"/>
          </a:p>
        </p:txBody>
      </p:sp>
      <p:sp>
        <p:nvSpPr>
          <p:cNvPr id="7" name="Freccia in giù 6"/>
          <p:cNvSpPr/>
          <p:nvPr/>
        </p:nvSpPr>
        <p:spPr bwMode="auto">
          <a:xfrm>
            <a:off x="4036291" y="1533236"/>
            <a:ext cx="249382" cy="332509"/>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115736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bwMode="auto">
          <a:xfrm>
            <a:off x="183307" y="2132871"/>
            <a:ext cx="1702190" cy="562707"/>
          </a:xfrm>
          <a:prstGeom prst="rect">
            <a:avLst/>
          </a:prstGeom>
          <a:solidFill>
            <a:srgbClr val="FFFF00"/>
          </a:solidFill>
          <a:ln w="12700" cap="flat" cmpd="sng" algn="ctr">
            <a:solidFill>
              <a:srgbClr val="FFFF9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Arial" charset="0"/>
              </a:rPr>
              <a:t>Incentives</a:t>
            </a:r>
            <a:endParaRPr kumimoji="0" lang="en-US" sz="2400" b="1" i="0" u="sng" strike="noStrike" cap="none" normalizeH="0" baseline="0" dirty="0">
              <a:ln>
                <a:noFill/>
              </a:ln>
              <a:solidFill>
                <a:schemeClr val="tx1"/>
              </a:solidFill>
              <a:effectLst/>
              <a:latin typeface="Arial" charset="0"/>
            </a:endParaRPr>
          </a:p>
        </p:txBody>
      </p:sp>
      <p:cxnSp>
        <p:nvCxnSpPr>
          <p:cNvPr id="6" name="Connettore 2 5"/>
          <p:cNvCxnSpPr/>
          <p:nvPr/>
        </p:nvCxnSpPr>
        <p:spPr bwMode="auto">
          <a:xfrm flipV="1">
            <a:off x="2115128" y="2414224"/>
            <a:ext cx="1551708" cy="1"/>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9" name="Rettangolo 8"/>
          <p:cNvSpPr/>
          <p:nvPr/>
        </p:nvSpPr>
        <p:spPr bwMode="auto">
          <a:xfrm>
            <a:off x="4206240" y="1914822"/>
            <a:ext cx="4642338" cy="998806"/>
          </a:xfrm>
          <a:prstGeom prst="rect">
            <a:avLst/>
          </a:prstGeom>
          <a:solidFill>
            <a:srgbClr val="FFFF00"/>
          </a:solidFill>
          <a:ln w="12700" cap="flat" cmpd="sng" algn="ctr">
            <a:solidFill>
              <a:srgbClr val="FFFF99"/>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Hidden action (moral hazard)</a:t>
            </a:r>
            <a:endParaRPr kumimoji="0" lang="en-US" sz="2400" b="1" i="0" u="none" strike="noStrike" cap="none" normalizeH="0" baseline="0" dirty="0">
              <a:ln>
                <a:noFill/>
              </a:ln>
              <a:solidFill>
                <a:schemeClr val="tx1"/>
              </a:solidFill>
              <a:effectLst/>
              <a:latin typeface="Arial" charset="0"/>
            </a:endParaRPr>
          </a:p>
        </p:txBody>
      </p:sp>
      <p:cxnSp>
        <p:nvCxnSpPr>
          <p:cNvPr id="14" name="Connettore 2 13"/>
          <p:cNvCxnSpPr/>
          <p:nvPr/>
        </p:nvCxnSpPr>
        <p:spPr bwMode="auto">
          <a:xfrm flipH="1">
            <a:off x="6527409" y="3147575"/>
            <a:ext cx="1" cy="60491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5" name="Rettangolo 14"/>
          <p:cNvSpPr/>
          <p:nvPr/>
        </p:nvSpPr>
        <p:spPr bwMode="auto">
          <a:xfrm>
            <a:off x="4274235" y="4220379"/>
            <a:ext cx="4642338" cy="998806"/>
          </a:xfrm>
          <a:prstGeom prst="rect">
            <a:avLst/>
          </a:prstGeom>
          <a:solidFill>
            <a:srgbClr val="99FF66"/>
          </a:solidFill>
          <a:ln w="12700" cap="flat" cmpd="sng" algn="ctr">
            <a:solidFill>
              <a:srgbClr val="99FF66"/>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charset="0"/>
              </a:rPr>
              <a:t>Principal-agent theory</a:t>
            </a:r>
            <a:endParaRPr kumimoji="0" lang="en-US" sz="24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006384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82880" y="0"/>
            <a:ext cx="9326880" cy="1447800"/>
          </a:xfrm>
          <a:noFill/>
        </p:spPr>
        <p:txBody>
          <a:bodyPr/>
          <a:lstStyle/>
          <a:p>
            <a:pPr eaLnBrk="1" hangingPunct="1"/>
            <a:r>
              <a:rPr lang="en-US" b="1" dirty="0" smtClean="0">
                <a:solidFill>
                  <a:srgbClr val="00B050"/>
                </a:solidFill>
                <a:ea typeface="ＭＳ Ｐゴシック" pitchFamily="34" charset="-128"/>
              </a:rPr>
              <a:t>Adverse Selection </a:t>
            </a:r>
            <a:r>
              <a:rPr lang="en-US" dirty="0" smtClean="0">
                <a:ea typeface="ＭＳ Ｐゴシック" pitchFamily="34" charset="-128"/>
              </a:rPr>
              <a:t>(</a:t>
            </a:r>
            <a:r>
              <a:rPr lang="en-US" dirty="0" err="1" smtClean="0">
                <a:ea typeface="ＭＳ Ｐゴシック" pitchFamily="34" charset="-128"/>
              </a:rPr>
              <a:t>Akerlof</a:t>
            </a:r>
            <a:r>
              <a:rPr lang="en-US" dirty="0" smtClean="0">
                <a:ea typeface="ＭＳ Ｐゴシック" pitchFamily="34" charset="-128"/>
              </a:rPr>
              <a:t> 1970, QJE)</a:t>
            </a:r>
          </a:p>
        </p:txBody>
      </p:sp>
      <p:sp>
        <p:nvSpPr>
          <p:cNvPr id="29698" name="Rectangle 3"/>
          <p:cNvSpPr>
            <a:spLocks noGrp="1" noChangeArrowheads="1"/>
          </p:cNvSpPr>
          <p:nvPr>
            <p:ph idx="1"/>
          </p:nvPr>
        </p:nvSpPr>
        <p:spPr>
          <a:xfrm>
            <a:off x="671732" y="1246749"/>
            <a:ext cx="7924800" cy="4152900"/>
          </a:xfrm>
        </p:spPr>
        <p:txBody>
          <a:bodyPr/>
          <a:lstStyle/>
          <a:p>
            <a:pPr eaLnBrk="1" hangingPunct="1"/>
            <a:r>
              <a:rPr lang="en-US" b="0" dirty="0" smtClean="0">
                <a:ea typeface="ＭＳ Ｐゴシック" pitchFamily="34" charset="-128"/>
              </a:rPr>
              <a:t>Consider a used car market: 100 people want to sell their used car; 100 people want to buy.</a:t>
            </a:r>
          </a:p>
          <a:p>
            <a:pPr eaLnBrk="1" hangingPunct="1"/>
            <a:r>
              <a:rPr lang="en-US" b="0" dirty="0" smtClean="0">
                <a:ea typeface="ＭＳ Ｐゴシック" pitchFamily="34" charset="-128"/>
              </a:rPr>
              <a:t>Two types of cars; </a:t>
            </a:r>
            <a:r>
              <a:rPr lang="ja-JP" altLang="en-US" b="0" dirty="0" smtClean="0">
                <a:ea typeface="ＭＳ Ｐゴシック" pitchFamily="34" charset="-128"/>
              </a:rPr>
              <a:t>“</a:t>
            </a:r>
            <a:r>
              <a:rPr lang="en-US" altLang="ja-JP" b="0" dirty="0" smtClean="0">
                <a:ea typeface="ＭＳ Ｐゴシック" pitchFamily="34" charset="-128"/>
              </a:rPr>
              <a:t>lemons</a:t>
            </a:r>
            <a:r>
              <a:rPr lang="ja-JP" altLang="en-US" b="0" dirty="0" smtClean="0">
                <a:ea typeface="ＭＳ Ｐゴシック" pitchFamily="34" charset="-128"/>
              </a:rPr>
              <a:t>”</a:t>
            </a:r>
            <a:r>
              <a:rPr lang="en-US" altLang="ja-JP" b="0" dirty="0" smtClean="0">
                <a:ea typeface="ＭＳ Ｐゴシック" pitchFamily="34" charset="-128"/>
              </a:rPr>
              <a:t> and </a:t>
            </a:r>
            <a:r>
              <a:rPr lang="ja-JP" altLang="en-US" b="0" dirty="0" smtClean="0">
                <a:ea typeface="ＭＳ Ｐゴシック" pitchFamily="34" charset="-128"/>
              </a:rPr>
              <a:t>“</a:t>
            </a:r>
            <a:r>
              <a:rPr lang="en-US" altLang="ja-JP" b="0" dirty="0" smtClean="0">
                <a:ea typeface="ＭＳ Ｐゴシック" pitchFamily="34" charset="-128"/>
              </a:rPr>
              <a:t>plums</a:t>
            </a:r>
            <a:r>
              <a:rPr lang="ja-JP" altLang="en-US" b="0" dirty="0" smtClean="0">
                <a:ea typeface="ＭＳ Ｐゴシック" pitchFamily="34" charset="-128"/>
              </a:rPr>
              <a:t>”</a:t>
            </a:r>
            <a:r>
              <a:rPr lang="en-US" altLang="ja-JP" b="0" dirty="0" smtClean="0">
                <a:ea typeface="ＭＳ Ｐゴシック" pitchFamily="34" charset="-128"/>
              </a:rPr>
              <a:t>. Everyone knows that 50 of the cars are plums, 50 are lemons.</a:t>
            </a:r>
          </a:p>
          <a:p>
            <a:pPr eaLnBrk="1" hangingPunct="1"/>
            <a:r>
              <a:rPr lang="en-US" b="0" dirty="0" smtClean="0">
                <a:ea typeface="ＭＳ Ｐゴシック" pitchFamily="34" charset="-128"/>
              </a:rPr>
              <a:t>Each lemon seller will accept $1,000;  a buyer will pay at most $1,200.</a:t>
            </a:r>
          </a:p>
          <a:p>
            <a:pPr eaLnBrk="1" hangingPunct="1"/>
            <a:r>
              <a:rPr lang="en-US" b="0" dirty="0" smtClean="0">
                <a:ea typeface="ＭＳ Ｐゴシック" pitchFamily="34" charset="-128"/>
              </a:rPr>
              <a:t>Each plum seller will accept $2,000; a buyer will pay at most $2,400.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 y="-109960"/>
            <a:ext cx="9144000" cy="1447800"/>
          </a:xfrm>
        </p:spPr>
        <p:txBody>
          <a:bodyPr/>
          <a:lstStyle/>
          <a:p>
            <a:r>
              <a:rPr lang="en-US" dirty="0" smtClean="0"/>
              <a:t>Principal-agent theory (Agency theory)</a:t>
            </a:r>
            <a:endParaRPr lang="en-US" dirty="0"/>
          </a:p>
        </p:txBody>
      </p:sp>
      <p:sp>
        <p:nvSpPr>
          <p:cNvPr id="4" name="CasellaDiTesto 3"/>
          <p:cNvSpPr txBox="1"/>
          <p:nvPr/>
        </p:nvSpPr>
        <p:spPr>
          <a:xfrm>
            <a:off x="711200" y="1178727"/>
            <a:ext cx="7379854" cy="584775"/>
          </a:xfrm>
          <a:prstGeom prst="rect">
            <a:avLst/>
          </a:prstGeom>
          <a:solidFill>
            <a:srgbClr val="FFFF00"/>
          </a:solidFill>
          <a:ln>
            <a:solidFill>
              <a:srgbClr val="FFFF00"/>
            </a:solidFill>
          </a:ln>
        </p:spPr>
        <p:txBody>
          <a:bodyPr wrap="square" rtlCol="0">
            <a:spAutoFit/>
          </a:bodyPr>
          <a:lstStyle/>
          <a:p>
            <a:pPr algn="ctr"/>
            <a:r>
              <a:rPr lang="en-US" sz="1600" dirty="0" smtClean="0">
                <a:latin typeface="+mj-lt"/>
              </a:rPr>
              <a:t>Area of economics that deals with all situations where there is a principal who wants an agent to act in the principal’s interest to achieve some goal. </a:t>
            </a:r>
            <a:endParaRPr lang="en-US" sz="1600" dirty="0">
              <a:latin typeface="+mj-lt"/>
            </a:endParaRPr>
          </a:p>
        </p:txBody>
      </p:sp>
      <p:sp>
        <p:nvSpPr>
          <p:cNvPr id="9" name="Freccia a destra 8"/>
          <p:cNvSpPr/>
          <p:nvPr/>
        </p:nvSpPr>
        <p:spPr bwMode="auto">
          <a:xfrm rot="5400000">
            <a:off x="3771178" y="3169436"/>
            <a:ext cx="831271" cy="1597891"/>
          </a:xfrm>
          <a:prstGeom prst="rightArrow">
            <a:avLst/>
          </a:prstGeom>
          <a:solidFill>
            <a:srgbClr val="FFFF00"/>
          </a:solidFill>
          <a:ln w="12700" cap="flat" cmpd="sng" algn="ctr">
            <a:solidFill>
              <a:srgbClr val="FFFF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10" name="CasellaDiTesto 9"/>
          <p:cNvSpPr txBox="1"/>
          <p:nvPr/>
        </p:nvSpPr>
        <p:spPr>
          <a:xfrm>
            <a:off x="526472" y="5107710"/>
            <a:ext cx="8091055" cy="1569660"/>
          </a:xfrm>
          <a:prstGeom prst="rect">
            <a:avLst/>
          </a:prstGeom>
          <a:solidFill>
            <a:srgbClr val="FF9933"/>
          </a:solidFill>
        </p:spPr>
        <p:txBody>
          <a:bodyPr wrap="square" rtlCol="0">
            <a:spAutoFit/>
          </a:bodyPr>
          <a:lstStyle/>
          <a:p>
            <a:pPr algn="ctr"/>
            <a:r>
              <a:rPr lang="en-US" sz="2400" dirty="0" smtClean="0"/>
              <a:t>In such situations, the agent can indulge in moral hazard, but proper incentives set by the principal, by re-aligning objective functions between the two, can help mitigate the problem</a:t>
            </a:r>
            <a:endParaRPr lang="en-US" sz="2400" dirty="0"/>
          </a:p>
        </p:txBody>
      </p:sp>
      <p:sp>
        <p:nvSpPr>
          <p:cNvPr id="3" name="Rettangolo 2"/>
          <p:cNvSpPr/>
          <p:nvPr/>
        </p:nvSpPr>
        <p:spPr>
          <a:xfrm>
            <a:off x="688108" y="1964807"/>
            <a:ext cx="7320684" cy="1323439"/>
          </a:xfrm>
          <a:prstGeom prst="rect">
            <a:avLst/>
          </a:prstGeom>
          <a:ln>
            <a:solidFill>
              <a:schemeClr val="tx1"/>
            </a:solidFill>
          </a:ln>
        </p:spPr>
        <p:txBody>
          <a:bodyPr wrap="square">
            <a:spAutoFit/>
          </a:bodyPr>
          <a:lstStyle/>
          <a:p>
            <a:pPr algn="ctr"/>
            <a:r>
              <a:rPr lang="en-US" sz="2000" dirty="0" smtClean="0">
                <a:latin typeface="+mj-lt"/>
              </a:rPr>
              <a:t>When the principal possesses </a:t>
            </a:r>
            <a:r>
              <a:rPr lang="en-US" sz="2000" dirty="0">
                <a:latin typeface="+mj-lt"/>
              </a:rPr>
              <a:t>less information than the agent</a:t>
            </a:r>
            <a:r>
              <a:rPr lang="en-US" sz="2000" dirty="0" smtClean="0">
                <a:latin typeface="+mj-lt"/>
              </a:rPr>
              <a:t>, the two have different objective functions, principal can </a:t>
            </a:r>
            <a:r>
              <a:rPr lang="en-US" sz="2000" dirty="0">
                <a:latin typeface="+mj-lt"/>
              </a:rPr>
              <a:t>not monitor perfectly agent’s behavior and resulting performance of agent’s action is noisy.  </a:t>
            </a:r>
          </a:p>
        </p:txBody>
      </p:sp>
      <p:sp>
        <p:nvSpPr>
          <p:cNvPr id="5" name="CasellaDiTesto 4"/>
          <p:cNvSpPr txBox="1"/>
          <p:nvPr/>
        </p:nvSpPr>
        <p:spPr>
          <a:xfrm>
            <a:off x="688108" y="4393253"/>
            <a:ext cx="7426037" cy="523220"/>
          </a:xfrm>
          <a:prstGeom prst="rect">
            <a:avLst/>
          </a:prstGeom>
          <a:noFill/>
        </p:spPr>
        <p:txBody>
          <a:bodyPr wrap="square" rtlCol="0">
            <a:spAutoFit/>
          </a:bodyPr>
          <a:lstStyle/>
          <a:p>
            <a:pPr algn="ctr"/>
            <a:r>
              <a:rPr lang="en-US" dirty="0" smtClean="0"/>
              <a:t>Principal-agent problem</a:t>
            </a:r>
            <a:endParaRPr lang="en-US" dirty="0"/>
          </a:p>
        </p:txBody>
      </p:sp>
    </p:spTree>
    <p:extLst>
      <p:ext uri="{BB962C8B-B14F-4D97-AF65-F5344CB8AC3E}">
        <p14:creationId xmlns:p14="http://schemas.microsoft.com/office/powerpoint/2010/main" val="275439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138545" y="83127"/>
            <a:ext cx="3934691" cy="461665"/>
          </a:xfrm>
          <a:prstGeom prst="rect">
            <a:avLst/>
          </a:prstGeom>
          <a:noFill/>
        </p:spPr>
        <p:txBody>
          <a:bodyPr wrap="square" rtlCol="0">
            <a:spAutoFit/>
          </a:bodyPr>
          <a:lstStyle/>
          <a:p>
            <a:r>
              <a:rPr lang="en-US" sz="2400" dirty="0" smtClean="0">
                <a:solidFill>
                  <a:srgbClr val="FF0000"/>
                </a:solidFill>
              </a:rPr>
              <a:t>Full info scenario</a:t>
            </a:r>
            <a:endParaRPr lang="en-US" sz="2400" dirty="0">
              <a:solidFill>
                <a:srgbClr val="FF0000"/>
              </a:solidFill>
            </a:endParaRPr>
          </a:p>
        </p:txBody>
      </p:sp>
      <p:sp>
        <p:nvSpPr>
          <p:cNvPr id="5" name="CasellaDiTesto 4"/>
          <p:cNvSpPr txBox="1"/>
          <p:nvPr/>
        </p:nvSpPr>
        <p:spPr>
          <a:xfrm>
            <a:off x="3221180" y="914400"/>
            <a:ext cx="1320800" cy="338554"/>
          </a:xfrm>
          <a:prstGeom prst="rect">
            <a:avLst/>
          </a:prstGeom>
          <a:noFill/>
        </p:spPr>
        <p:txBody>
          <a:bodyPr wrap="square" rtlCol="0">
            <a:spAutoFit/>
          </a:bodyPr>
          <a:lstStyle/>
          <a:p>
            <a:r>
              <a:rPr lang="en-US" sz="1600" dirty="0" smtClean="0">
                <a:latin typeface="+mj-lt"/>
              </a:rPr>
              <a:t>Agent</a:t>
            </a:r>
            <a:endParaRPr lang="en-US" sz="1600" dirty="0">
              <a:latin typeface="+mj-lt"/>
            </a:endParaRPr>
          </a:p>
        </p:txBody>
      </p:sp>
      <p:cxnSp>
        <p:nvCxnSpPr>
          <p:cNvPr id="7" name="Connettore 2 6"/>
          <p:cNvCxnSpPr/>
          <p:nvPr/>
        </p:nvCxnSpPr>
        <p:spPr bwMode="auto">
          <a:xfrm>
            <a:off x="1297708" y="1083677"/>
            <a:ext cx="1551709"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CasellaDiTesto 7"/>
          <p:cNvSpPr txBox="1"/>
          <p:nvPr/>
        </p:nvSpPr>
        <p:spPr>
          <a:xfrm>
            <a:off x="1741054" y="685115"/>
            <a:ext cx="923636" cy="276999"/>
          </a:xfrm>
          <a:prstGeom prst="rect">
            <a:avLst/>
          </a:prstGeom>
          <a:noFill/>
        </p:spPr>
        <p:txBody>
          <a:bodyPr wrap="square" rtlCol="0">
            <a:spAutoFit/>
          </a:bodyPr>
          <a:lstStyle/>
          <a:p>
            <a:r>
              <a:rPr lang="en-US" sz="1200" dirty="0" smtClean="0">
                <a:latin typeface="+mj-lt"/>
              </a:rPr>
              <a:t>Appoint</a:t>
            </a:r>
            <a:endParaRPr lang="en-US" sz="1200" dirty="0">
              <a:latin typeface="+mj-lt"/>
            </a:endParaRPr>
          </a:p>
        </p:txBody>
      </p:sp>
      <p:sp>
        <p:nvSpPr>
          <p:cNvPr id="11" name="CasellaDiTesto 10"/>
          <p:cNvSpPr txBox="1"/>
          <p:nvPr/>
        </p:nvSpPr>
        <p:spPr>
          <a:xfrm>
            <a:off x="265545" y="944166"/>
            <a:ext cx="1320800" cy="338554"/>
          </a:xfrm>
          <a:prstGeom prst="rect">
            <a:avLst/>
          </a:prstGeom>
          <a:noFill/>
        </p:spPr>
        <p:txBody>
          <a:bodyPr wrap="square" rtlCol="0">
            <a:spAutoFit/>
          </a:bodyPr>
          <a:lstStyle/>
          <a:p>
            <a:r>
              <a:rPr lang="en-US" sz="1600" dirty="0" smtClean="0">
                <a:latin typeface="+mj-lt"/>
              </a:rPr>
              <a:t>Principal</a:t>
            </a:r>
            <a:endParaRPr lang="en-US" sz="1600" dirty="0">
              <a:latin typeface="+mj-lt"/>
            </a:endParaRPr>
          </a:p>
        </p:txBody>
      </p:sp>
      <p:cxnSp>
        <p:nvCxnSpPr>
          <p:cNvPr id="12" name="Connettore 2 11"/>
          <p:cNvCxnSpPr/>
          <p:nvPr/>
        </p:nvCxnSpPr>
        <p:spPr bwMode="auto">
          <a:xfrm>
            <a:off x="4142509" y="1113443"/>
            <a:ext cx="1551709"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3" name="CasellaDiTesto 12"/>
          <p:cNvSpPr txBox="1"/>
          <p:nvPr/>
        </p:nvSpPr>
        <p:spPr>
          <a:xfrm>
            <a:off x="4082473" y="4481314"/>
            <a:ext cx="923636" cy="276999"/>
          </a:xfrm>
          <a:prstGeom prst="rect">
            <a:avLst/>
          </a:prstGeom>
          <a:noFill/>
        </p:spPr>
        <p:txBody>
          <a:bodyPr wrap="square" rtlCol="0">
            <a:spAutoFit/>
          </a:bodyPr>
          <a:lstStyle/>
          <a:p>
            <a:r>
              <a:rPr lang="en-US" sz="1200" dirty="0" smtClean="0">
                <a:latin typeface="+mj-lt"/>
              </a:rPr>
              <a:t>Effort</a:t>
            </a:r>
            <a:endParaRPr lang="en-US" sz="1200" dirty="0">
              <a:latin typeface="+mj-lt"/>
            </a:endParaRPr>
          </a:p>
        </p:txBody>
      </p:sp>
      <p:sp>
        <p:nvSpPr>
          <p:cNvPr id="14" name="CasellaDiTesto 13"/>
          <p:cNvSpPr txBox="1"/>
          <p:nvPr/>
        </p:nvSpPr>
        <p:spPr>
          <a:xfrm>
            <a:off x="5656121" y="955459"/>
            <a:ext cx="3826162" cy="338554"/>
          </a:xfrm>
          <a:prstGeom prst="rect">
            <a:avLst/>
          </a:prstGeom>
          <a:noFill/>
        </p:spPr>
        <p:txBody>
          <a:bodyPr wrap="square" rtlCol="0">
            <a:spAutoFit/>
          </a:bodyPr>
          <a:lstStyle/>
          <a:p>
            <a:r>
              <a:rPr lang="en-US" sz="1600" dirty="0" smtClean="0">
                <a:latin typeface="+mj-lt"/>
              </a:rPr>
              <a:t>Performance (only a function of effort)</a:t>
            </a:r>
            <a:endParaRPr lang="en-US" sz="1600" dirty="0">
              <a:latin typeface="+mj-lt"/>
            </a:endParaRPr>
          </a:p>
        </p:txBody>
      </p:sp>
      <p:cxnSp>
        <p:nvCxnSpPr>
          <p:cNvPr id="16" name="Connettore diritto 15"/>
          <p:cNvCxnSpPr/>
          <p:nvPr/>
        </p:nvCxnSpPr>
        <p:spPr bwMode="auto">
          <a:xfrm>
            <a:off x="646545" y="1294013"/>
            <a:ext cx="9237" cy="55326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8" name="Connettore diritto 17"/>
          <p:cNvCxnSpPr/>
          <p:nvPr/>
        </p:nvCxnSpPr>
        <p:spPr bwMode="auto">
          <a:xfrm>
            <a:off x="655782" y="1847273"/>
            <a:ext cx="435032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0" name="Connettore diritto 19"/>
          <p:cNvCxnSpPr/>
          <p:nvPr/>
        </p:nvCxnSpPr>
        <p:spPr bwMode="auto">
          <a:xfrm flipV="1">
            <a:off x="5006109" y="1252954"/>
            <a:ext cx="0" cy="594319"/>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1" name="CasellaDiTesto 20"/>
          <p:cNvSpPr txBox="1"/>
          <p:nvPr/>
        </p:nvSpPr>
        <p:spPr>
          <a:xfrm>
            <a:off x="1741054" y="1500999"/>
            <a:ext cx="3837710" cy="400110"/>
          </a:xfrm>
          <a:prstGeom prst="rect">
            <a:avLst/>
          </a:prstGeom>
          <a:noFill/>
        </p:spPr>
        <p:txBody>
          <a:bodyPr wrap="square" rtlCol="0">
            <a:spAutoFit/>
          </a:bodyPr>
          <a:lstStyle/>
          <a:p>
            <a:r>
              <a:rPr lang="en-US" sz="2000" dirty="0" smtClean="0"/>
              <a:t>CAN MONITOR</a:t>
            </a:r>
            <a:endParaRPr lang="en-US" sz="2000" dirty="0"/>
          </a:p>
        </p:txBody>
      </p:sp>
      <p:sp>
        <p:nvSpPr>
          <p:cNvPr id="23" name="Freccia a destra 22"/>
          <p:cNvSpPr/>
          <p:nvPr/>
        </p:nvSpPr>
        <p:spPr bwMode="auto">
          <a:xfrm>
            <a:off x="193963" y="2247628"/>
            <a:ext cx="611910" cy="387927"/>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24" name="CasellaDiTesto 23"/>
          <p:cNvSpPr txBox="1"/>
          <p:nvPr/>
        </p:nvSpPr>
        <p:spPr>
          <a:xfrm>
            <a:off x="1034472" y="2192759"/>
            <a:ext cx="6216073" cy="400110"/>
          </a:xfrm>
          <a:prstGeom prst="rect">
            <a:avLst/>
          </a:prstGeom>
          <a:noFill/>
        </p:spPr>
        <p:txBody>
          <a:bodyPr wrap="square" rtlCol="0">
            <a:spAutoFit/>
          </a:bodyPr>
          <a:lstStyle/>
          <a:p>
            <a:r>
              <a:rPr lang="en-US" sz="2000" dirty="0" smtClean="0"/>
              <a:t>WAGE works perfectly. Why?</a:t>
            </a:r>
            <a:endParaRPr lang="en-US" sz="2000" dirty="0"/>
          </a:p>
        </p:txBody>
      </p:sp>
      <p:sp>
        <p:nvSpPr>
          <p:cNvPr id="25" name="CasellaDiTesto 24"/>
          <p:cNvSpPr txBox="1"/>
          <p:nvPr/>
        </p:nvSpPr>
        <p:spPr>
          <a:xfrm>
            <a:off x="2849417" y="2799854"/>
            <a:ext cx="3826162" cy="338554"/>
          </a:xfrm>
          <a:prstGeom prst="rect">
            <a:avLst/>
          </a:prstGeom>
          <a:noFill/>
        </p:spPr>
        <p:txBody>
          <a:bodyPr wrap="square" rtlCol="0">
            <a:spAutoFit/>
          </a:bodyPr>
          <a:lstStyle/>
          <a:p>
            <a:r>
              <a:rPr lang="en-US" sz="1600" dirty="0" smtClean="0">
                <a:latin typeface="+mj-lt"/>
              </a:rPr>
              <a:t>Less Effort</a:t>
            </a:r>
            <a:endParaRPr lang="en-US" sz="1600" dirty="0">
              <a:latin typeface="+mj-lt"/>
            </a:endParaRPr>
          </a:p>
        </p:txBody>
      </p:sp>
      <p:cxnSp>
        <p:nvCxnSpPr>
          <p:cNvPr id="28" name="Connettore 2 27"/>
          <p:cNvCxnSpPr/>
          <p:nvPr/>
        </p:nvCxnSpPr>
        <p:spPr bwMode="auto">
          <a:xfrm>
            <a:off x="1985818" y="2980424"/>
            <a:ext cx="845127" cy="877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0" name="CasellaDiTesto 29"/>
          <p:cNvSpPr txBox="1"/>
          <p:nvPr/>
        </p:nvSpPr>
        <p:spPr>
          <a:xfrm>
            <a:off x="55418" y="6217362"/>
            <a:ext cx="3826162" cy="338554"/>
          </a:xfrm>
          <a:prstGeom prst="rect">
            <a:avLst/>
          </a:prstGeom>
          <a:noFill/>
        </p:spPr>
        <p:txBody>
          <a:bodyPr wrap="square" rtlCol="0">
            <a:spAutoFit/>
          </a:bodyPr>
          <a:lstStyle/>
          <a:p>
            <a:r>
              <a:rPr lang="en-US" sz="1600" dirty="0" smtClean="0">
                <a:latin typeface="+mj-lt"/>
              </a:rPr>
              <a:t>Less Performance </a:t>
            </a:r>
            <a:endParaRPr lang="en-US" sz="1600" dirty="0">
              <a:latin typeface="+mj-lt"/>
            </a:endParaRPr>
          </a:p>
        </p:txBody>
      </p:sp>
      <p:cxnSp>
        <p:nvCxnSpPr>
          <p:cNvPr id="32" name="Connettore 2 31"/>
          <p:cNvCxnSpPr/>
          <p:nvPr/>
        </p:nvCxnSpPr>
        <p:spPr bwMode="auto">
          <a:xfrm flipH="1" flipV="1">
            <a:off x="3417455" y="3205017"/>
            <a:ext cx="9236" cy="37869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3" name="CasellaDiTesto 32"/>
          <p:cNvSpPr txBox="1"/>
          <p:nvPr/>
        </p:nvSpPr>
        <p:spPr>
          <a:xfrm>
            <a:off x="2408381" y="3650318"/>
            <a:ext cx="3826162" cy="338554"/>
          </a:xfrm>
          <a:prstGeom prst="rect">
            <a:avLst/>
          </a:prstGeom>
          <a:noFill/>
        </p:spPr>
        <p:txBody>
          <a:bodyPr wrap="square" rtlCol="0">
            <a:spAutoFit/>
          </a:bodyPr>
          <a:lstStyle/>
          <a:p>
            <a:r>
              <a:rPr lang="en-US" sz="1600" dirty="0" smtClean="0">
                <a:latin typeface="+mj-lt"/>
              </a:rPr>
              <a:t>Principal is 100% sure </a:t>
            </a:r>
            <a:endParaRPr lang="en-US" sz="1600" dirty="0">
              <a:latin typeface="+mj-lt"/>
            </a:endParaRPr>
          </a:p>
        </p:txBody>
      </p:sp>
      <p:cxnSp>
        <p:nvCxnSpPr>
          <p:cNvPr id="36" name="Connettore 2 35"/>
          <p:cNvCxnSpPr/>
          <p:nvPr/>
        </p:nvCxnSpPr>
        <p:spPr bwMode="auto">
          <a:xfrm>
            <a:off x="4073236" y="2958558"/>
            <a:ext cx="1505528"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7" name="CasellaDiTesto 36"/>
          <p:cNvSpPr txBox="1"/>
          <p:nvPr/>
        </p:nvSpPr>
        <p:spPr>
          <a:xfrm>
            <a:off x="5694218" y="2771156"/>
            <a:ext cx="2498437" cy="338554"/>
          </a:xfrm>
          <a:prstGeom prst="rect">
            <a:avLst/>
          </a:prstGeom>
          <a:noFill/>
        </p:spPr>
        <p:txBody>
          <a:bodyPr wrap="square" rtlCol="0">
            <a:spAutoFit/>
          </a:bodyPr>
          <a:lstStyle/>
          <a:p>
            <a:r>
              <a:rPr lang="en-US" sz="1600" dirty="0">
                <a:latin typeface="+mj-lt"/>
              </a:rPr>
              <a:t>Less money for the </a:t>
            </a:r>
            <a:r>
              <a:rPr lang="en-US" sz="1600" dirty="0" smtClean="0">
                <a:latin typeface="+mj-lt"/>
              </a:rPr>
              <a:t>agent </a:t>
            </a:r>
            <a:endParaRPr lang="en-US" sz="1600" dirty="0">
              <a:latin typeface="+mj-lt"/>
            </a:endParaRPr>
          </a:p>
        </p:txBody>
      </p:sp>
      <p:sp>
        <p:nvSpPr>
          <p:cNvPr id="38" name="CasellaDiTesto 37"/>
          <p:cNvSpPr txBox="1"/>
          <p:nvPr/>
        </p:nvSpPr>
        <p:spPr>
          <a:xfrm>
            <a:off x="152399" y="3988872"/>
            <a:ext cx="3934691" cy="461665"/>
          </a:xfrm>
          <a:prstGeom prst="rect">
            <a:avLst/>
          </a:prstGeom>
          <a:noFill/>
        </p:spPr>
        <p:txBody>
          <a:bodyPr wrap="square" rtlCol="0">
            <a:spAutoFit/>
          </a:bodyPr>
          <a:lstStyle/>
          <a:p>
            <a:r>
              <a:rPr lang="en-US" sz="2400" dirty="0" smtClean="0">
                <a:solidFill>
                  <a:srgbClr val="FF0000"/>
                </a:solidFill>
              </a:rPr>
              <a:t>Hidden action scenario</a:t>
            </a:r>
            <a:endParaRPr lang="en-US" sz="2400" dirty="0">
              <a:solidFill>
                <a:srgbClr val="FF0000"/>
              </a:solidFill>
            </a:endParaRPr>
          </a:p>
        </p:txBody>
      </p:sp>
      <p:sp>
        <p:nvSpPr>
          <p:cNvPr id="39" name="CasellaDiTesto 38"/>
          <p:cNvSpPr txBox="1"/>
          <p:nvPr/>
        </p:nvSpPr>
        <p:spPr>
          <a:xfrm>
            <a:off x="229754" y="4619814"/>
            <a:ext cx="1320800" cy="338554"/>
          </a:xfrm>
          <a:prstGeom prst="rect">
            <a:avLst/>
          </a:prstGeom>
          <a:noFill/>
        </p:spPr>
        <p:txBody>
          <a:bodyPr wrap="square" rtlCol="0">
            <a:spAutoFit/>
          </a:bodyPr>
          <a:lstStyle/>
          <a:p>
            <a:r>
              <a:rPr lang="en-US" sz="1600" dirty="0" smtClean="0">
                <a:latin typeface="+mj-lt"/>
              </a:rPr>
              <a:t>Principal</a:t>
            </a:r>
            <a:endParaRPr lang="en-US" sz="1600" dirty="0">
              <a:latin typeface="+mj-lt"/>
            </a:endParaRPr>
          </a:p>
        </p:txBody>
      </p:sp>
      <p:cxnSp>
        <p:nvCxnSpPr>
          <p:cNvPr id="40" name="Connettore 2 39"/>
          <p:cNvCxnSpPr/>
          <p:nvPr/>
        </p:nvCxnSpPr>
        <p:spPr bwMode="auto">
          <a:xfrm>
            <a:off x="1297707" y="4824441"/>
            <a:ext cx="1551709"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1" name="CasellaDiTesto 40"/>
          <p:cNvSpPr txBox="1"/>
          <p:nvPr/>
        </p:nvSpPr>
        <p:spPr>
          <a:xfrm>
            <a:off x="1605972" y="4498989"/>
            <a:ext cx="923636" cy="276999"/>
          </a:xfrm>
          <a:prstGeom prst="rect">
            <a:avLst/>
          </a:prstGeom>
          <a:noFill/>
        </p:spPr>
        <p:txBody>
          <a:bodyPr wrap="square" rtlCol="0">
            <a:spAutoFit/>
          </a:bodyPr>
          <a:lstStyle/>
          <a:p>
            <a:r>
              <a:rPr lang="en-US" sz="1200" dirty="0" smtClean="0">
                <a:latin typeface="+mj-lt"/>
              </a:rPr>
              <a:t>Appoint</a:t>
            </a:r>
            <a:endParaRPr lang="en-US" sz="1200" dirty="0">
              <a:latin typeface="+mj-lt"/>
            </a:endParaRPr>
          </a:p>
        </p:txBody>
      </p:sp>
      <p:sp>
        <p:nvSpPr>
          <p:cNvPr id="43" name="CasellaDiTesto 42"/>
          <p:cNvSpPr txBox="1"/>
          <p:nvPr/>
        </p:nvSpPr>
        <p:spPr>
          <a:xfrm>
            <a:off x="3000662" y="4619814"/>
            <a:ext cx="1320800" cy="338554"/>
          </a:xfrm>
          <a:prstGeom prst="rect">
            <a:avLst/>
          </a:prstGeom>
          <a:noFill/>
        </p:spPr>
        <p:txBody>
          <a:bodyPr wrap="square" rtlCol="0">
            <a:spAutoFit/>
          </a:bodyPr>
          <a:lstStyle/>
          <a:p>
            <a:r>
              <a:rPr lang="en-US" sz="1600" dirty="0" smtClean="0">
                <a:latin typeface="+mj-lt"/>
              </a:rPr>
              <a:t>Agent</a:t>
            </a:r>
            <a:endParaRPr lang="en-US" sz="1600" dirty="0">
              <a:latin typeface="+mj-lt"/>
            </a:endParaRPr>
          </a:p>
        </p:txBody>
      </p:sp>
      <p:sp>
        <p:nvSpPr>
          <p:cNvPr id="44" name="CasellaDiTesto 43"/>
          <p:cNvSpPr txBox="1"/>
          <p:nvPr/>
        </p:nvSpPr>
        <p:spPr>
          <a:xfrm>
            <a:off x="4695539" y="708954"/>
            <a:ext cx="923636" cy="276999"/>
          </a:xfrm>
          <a:prstGeom prst="rect">
            <a:avLst/>
          </a:prstGeom>
          <a:noFill/>
        </p:spPr>
        <p:txBody>
          <a:bodyPr wrap="square" rtlCol="0">
            <a:spAutoFit/>
          </a:bodyPr>
          <a:lstStyle/>
          <a:p>
            <a:r>
              <a:rPr lang="en-US" sz="1200" dirty="0" smtClean="0">
                <a:latin typeface="+mj-lt"/>
              </a:rPr>
              <a:t>Effort</a:t>
            </a:r>
            <a:endParaRPr lang="en-US" sz="1200" dirty="0">
              <a:latin typeface="+mj-lt"/>
            </a:endParaRPr>
          </a:p>
        </p:txBody>
      </p:sp>
      <p:cxnSp>
        <p:nvCxnSpPr>
          <p:cNvPr id="45" name="Connettore 2 44"/>
          <p:cNvCxnSpPr/>
          <p:nvPr/>
        </p:nvCxnSpPr>
        <p:spPr bwMode="auto">
          <a:xfrm>
            <a:off x="3766125" y="4801847"/>
            <a:ext cx="1551709"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6" name="CasellaDiTesto 45"/>
          <p:cNvSpPr txBox="1"/>
          <p:nvPr/>
        </p:nvSpPr>
        <p:spPr>
          <a:xfrm>
            <a:off x="5403273" y="4408942"/>
            <a:ext cx="3826162" cy="830997"/>
          </a:xfrm>
          <a:prstGeom prst="rect">
            <a:avLst/>
          </a:prstGeom>
          <a:noFill/>
        </p:spPr>
        <p:txBody>
          <a:bodyPr wrap="square" rtlCol="0">
            <a:spAutoFit/>
          </a:bodyPr>
          <a:lstStyle/>
          <a:p>
            <a:r>
              <a:rPr lang="en-US" sz="1600" dirty="0" smtClean="0">
                <a:latin typeface="+mj-lt"/>
              </a:rPr>
              <a:t>Performance (now not only a function of effort, but also randomness and unverifiable circumstances)</a:t>
            </a:r>
            <a:endParaRPr lang="en-US" sz="1600" dirty="0">
              <a:latin typeface="+mj-lt"/>
            </a:endParaRPr>
          </a:p>
        </p:txBody>
      </p:sp>
      <p:cxnSp>
        <p:nvCxnSpPr>
          <p:cNvPr id="47" name="Connettore diritto 46"/>
          <p:cNvCxnSpPr/>
          <p:nvPr/>
        </p:nvCxnSpPr>
        <p:spPr bwMode="auto">
          <a:xfrm>
            <a:off x="641926" y="4963309"/>
            <a:ext cx="9237" cy="55326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8" name="Connettore diritto 47"/>
          <p:cNvCxnSpPr/>
          <p:nvPr/>
        </p:nvCxnSpPr>
        <p:spPr bwMode="auto">
          <a:xfrm>
            <a:off x="655782" y="5516569"/>
            <a:ext cx="4039757"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50" name="Connettore diritto 49"/>
          <p:cNvCxnSpPr/>
          <p:nvPr/>
        </p:nvCxnSpPr>
        <p:spPr bwMode="auto">
          <a:xfrm flipV="1">
            <a:off x="4695539" y="4922250"/>
            <a:ext cx="0" cy="594319"/>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1" name="CasellaDiTesto 50"/>
          <p:cNvSpPr txBox="1"/>
          <p:nvPr/>
        </p:nvSpPr>
        <p:spPr>
          <a:xfrm>
            <a:off x="1348510" y="5167511"/>
            <a:ext cx="2972952" cy="400110"/>
          </a:xfrm>
          <a:prstGeom prst="rect">
            <a:avLst/>
          </a:prstGeom>
          <a:noFill/>
        </p:spPr>
        <p:txBody>
          <a:bodyPr wrap="square" rtlCol="0">
            <a:spAutoFit/>
          </a:bodyPr>
          <a:lstStyle/>
          <a:p>
            <a:r>
              <a:rPr lang="en-US" sz="2000" dirty="0" smtClean="0"/>
              <a:t>CAN NOT MONITOR</a:t>
            </a:r>
            <a:endParaRPr lang="en-US" sz="2000" dirty="0"/>
          </a:p>
        </p:txBody>
      </p:sp>
      <p:sp>
        <p:nvSpPr>
          <p:cNvPr id="52" name="Freccia a destra 51"/>
          <p:cNvSpPr/>
          <p:nvPr/>
        </p:nvSpPr>
        <p:spPr bwMode="auto">
          <a:xfrm>
            <a:off x="135081" y="5659444"/>
            <a:ext cx="611910" cy="387927"/>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53" name="CasellaDiTesto 52"/>
          <p:cNvSpPr txBox="1"/>
          <p:nvPr/>
        </p:nvSpPr>
        <p:spPr>
          <a:xfrm>
            <a:off x="890154" y="5639202"/>
            <a:ext cx="6216073" cy="400110"/>
          </a:xfrm>
          <a:prstGeom prst="rect">
            <a:avLst/>
          </a:prstGeom>
          <a:noFill/>
        </p:spPr>
        <p:txBody>
          <a:bodyPr wrap="square" rtlCol="0">
            <a:spAutoFit/>
          </a:bodyPr>
          <a:lstStyle/>
          <a:p>
            <a:r>
              <a:rPr lang="en-US" sz="2000" dirty="0" smtClean="0"/>
              <a:t>Is WAGE salary working well now?</a:t>
            </a:r>
            <a:endParaRPr lang="en-US" sz="2000" dirty="0"/>
          </a:p>
        </p:txBody>
      </p:sp>
      <p:sp>
        <p:nvSpPr>
          <p:cNvPr id="54" name="CasellaDiTesto 53"/>
          <p:cNvSpPr txBox="1"/>
          <p:nvPr/>
        </p:nvSpPr>
        <p:spPr>
          <a:xfrm>
            <a:off x="251688" y="2812181"/>
            <a:ext cx="3826162" cy="338554"/>
          </a:xfrm>
          <a:prstGeom prst="rect">
            <a:avLst/>
          </a:prstGeom>
          <a:noFill/>
        </p:spPr>
        <p:txBody>
          <a:bodyPr wrap="square" rtlCol="0">
            <a:spAutoFit/>
          </a:bodyPr>
          <a:lstStyle/>
          <a:p>
            <a:r>
              <a:rPr lang="en-US" sz="1600" dirty="0" smtClean="0">
                <a:latin typeface="+mj-lt"/>
              </a:rPr>
              <a:t>Less Performance </a:t>
            </a:r>
            <a:endParaRPr lang="en-US" sz="1600" dirty="0">
              <a:latin typeface="+mj-lt"/>
            </a:endParaRPr>
          </a:p>
        </p:txBody>
      </p:sp>
      <p:cxnSp>
        <p:nvCxnSpPr>
          <p:cNvPr id="55" name="Connettore 2 54"/>
          <p:cNvCxnSpPr/>
          <p:nvPr/>
        </p:nvCxnSpPr>
        <p:spPr bwMode="auto">
          <a:xfrm>
            <a:off x="1911926" y="6343460"/>
            <a:ext cx="93749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CasellaDiTesto 56"/>
          <p:cNvSpPr txBox="1"/>
          <p:nvPr/>
        </p:nvSpPr>
        <p:spPr>
          <a:xfrm>
            <a:off x="2849416" y="6130819"/>
            <a:ext cx="1695454" cy="369332"/>
          </a:xfrm>
          <a:prstGeom prst="rect">
            <a:avLst/>
          </a:prstGeom>
          <a:noFill/>
        </p:spPr>
        <p:txBody>
          <a:bodyPr wrap="square" rtlCol="0">
            <a:spAutoFit/>
          </a:bodyPr>
          <a:lstStyle/>
          <a:p>
            <a:r>
              <a:rPr lang="en-US" sz="1800" dirty="0" smtClean="0">
                <a:latin typeface="+mj-lt"/>
              </a:rPr>
              <a:t>Less effort?</a:t>
            </a:r>
            <a:endParaRPr lang="en-US" sz="1800" dirty="0">
              <a:latin typeface="+mj-lt"/>
            </a:endParaRPr>
          </a:p>
        </p:txBody>
      </p:sp>
      <p:cxnSp>
        <p:nvCxnSpPr>
          <p:cNvPr id="61" name="Connettore diritto 60"/>
          <p:cNvCxnSpPr/>
          <p:nvPr/>
        </p:nvCxnSpPr>
        <p:spPr bwMode="auto">
          <a:xfrm>
            <a:off x="3297382" y="6500151"/>
            <a:ext cx="9236" cy="16850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3" name="Connettore 2 62"/>
          <p:cNvCxnSpPr/>
          <p:nvPr/>
        </p:nvCxnSpPr>
        <p:spPr bwMode="auto">
          <a:xfrm>
            <a:off x="3297386" y="6666392"/>
            <a:ext cx="363676" cy="226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1" name="CasellaDiTesto 70"/>
          <p:cNvSpPr txBox="1"/>
          <p:nvPr/>
        </p:nvSpPr>
        <p:spPr>
          <a:xfrm>
            <a:off x="3766125" y="6584403"/>
            <a:ext cx="1551709" cy="276999"/>
          </a:xfrm>
          <a:prstGeom prst="rect">
            <a:avLst/>
          </a:prstGeom>
          <a:noFill/>
        </p:spPr>
        <p:txBody>
          <a:bodyPr wrap="square" rtlCol="0">
            <a:spAutoFit/>
          </a:bodyPr>
          <a:lstStyle/>
          <a:p>
            <a:r>
              <a:rPr lang="en-US" sz="1200" dirty="0" smtClean="0">
                <a:latin typeface="+mj-lt"/>
              </a:rPr>
              <a:t>Undetectable</a:t>
            </a:r>
            <a:endParaRPr lang="en-US" sz="1200" dirty="0">
              <a:latin typeface="+mj-lt"/>
            </a:endParaRPr>
          </a:p>
        </p:txBody>
      </p:sp>
      <p:cxnSp>
        <p:nvCxnSpPr>
          <p:cNvPr id="72" name="Connettore 2 71"/>
          <p:cNvCxnSpPr/>
          <p:nvPr/>
        </p:nvCxnSpPr>
        <p:spPr bwMode="auto">
          <a:xfrm>
            <a:off x="4142508" y="6315485"/>
            <a:ext cx="1103747"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6" name="CasellaDiTesto 75"/>
          <p:cNvSpPr txBox="1"/>
          <p:nvPr/>
        </p:nvSpPr>
        <p:spPr>
          <a:xfrm>
            <a:off x="5317834" y="6001918"/>
            <a:ext cx="3355111" cy="830997"/>
          </a:xfrm>
          <a:prstGeom prst="rect">
            <a:avLst/>
          </a:prstGeom>
          <a:noFill/>
        </p:spPr>
        <p:txBody>
          <a:bodyPr wrap="square" rtlCol="0">
            <a:spAutoFit/>
          </a:bodyPr>
          <a:lstStyle/>
          <a:p>
            <a:r>
              <a:rPr lang="en-US" sz="1600" dirty="0">
                <a:latin typeface="+mj-lt"/>
              </a:rPr>
              <a:t>Less money for the </a:t>
            </a:r>
            <a:r>
              <a:rPr lang="en-US" sz="1600" dirty="0" smtClean="0">
                <a:latin typeface="+mj-lt"/>
              </a:rPr>
              <a:t>agent? Difficult to enforce: agent becomes </a:t>
            </a:r>
            <a:r>
              <a:rPr lang="en-US" sz="1600" dirty="0">
                <a:latin typeface="+mj-lt"/>
              </a:rPr>
              <a:t>indifferent of the poor </a:t>
            </a:r>
            <a:r>
              <a:rPr lang="en-US" sz="1600" dirty="0" smtClean="0">
                <a:latin typeface="+mj-lt"/>
              </a:rPr>
              <a:t>performance</a:t>
            </a:r>
            <a:endParaRPr lang="en-US" sz="1600" dirty="0">
              <a:latin typeface="+mj-lt"/>
            </a:endParaRPr>
          </a:p>
        </p:txBody>
      </p:sp>
    </p:spTree>
    <p:extLst>
      <p:ext uri="{BB962C8B-B14F-4D97-AF65-F5344CB8AC3E}">
        <p14:creationId xmlns:p14="http://schemas.microsoft.com/office/powerpoint/2010/main" val="1955086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14036"/>
            <a:ext cx="9144000" cy="1447800"/>
          </a:xfrm>
        </p:spPr>
        <p:txBody>
          <a:bodyPr/>
          <a:lstStyle/>
          <a:p>
            <a:r>
              <a:rPr lang="en-US" dirty="0" smtClean="0"/>
              <a:t>Flexible remuneration schemes</a:t>
            </a:r>
            <a:endParaRPr lang="en-US" dirty="0"/>
          </a:p>
        </p:txBody>
      </p:sp>
      <p:sp>
        <p:nvSpPr>
          <p:cNvPr id="4" name="CasellaDiTesto 3"/>
          <p:cNvSpPr txBox="1"/>
          <p:nvPr/>
        </p:nvSpPr>
        <p:spPr>
          <a:xfrm>
            <a:off x="221672" y="829102"/>
            <a:ext cx="8848437" cy="830997"/>
          </a:xfrm>
          <a:prstGeom prst="rect">
            <a:avLst/>
          </a:prstGeom>
          <a:solidFill>
            <a:srgbClr val="FFFF00"/>
          </a:solidFill>
          <a:ln>
            <a:solidFill>
              <a:srgbClr val="00B0F0"/>
            </a:solidFill>
          </a:ln>
        </p:spPr>
        <p:txBody>
          <a:bodyPr wrap="square" rtlCol="0">
            <a:spAutoFit/>
          </a:bodyPr>
          <a:lstStyle/>
          <a:p>
            <a:pPr algn="ctr"/>
            <a:r>
              <a:rPr lang="en-US" sz="1600" dirty="0" smtClean="0"/>
              <a:t>How the principal can mitigate the problem? </a:t>
            </a:r>
          </a:p>
          <a:p>
            <a:pPr algn="ctr"/>
            <a:r>
              <a:rPr lang="en-US" sz="1600" dirty="0" smtClean="0"/>
              <a:t>Choosing another form of remuneration, making the “agent” participate to the sharing of the performance (i.e. part  of the agent’s salary depends on the final performance)</a:t>
            </a:r>
            <a:endParaRPr lang="en-US" sz="1600" dirty="0"/>
          </a:p>
        </p:txBody>
      </p:sp>
      <p:sp>
        <p:nvSpPr>
          <p:cNvPr id="7" name="CasellaDiTesto 6"/>
          <p:cNvSpPr txBox="1"/>
          <p:nvPr/>
        </p:nvSpPr>
        <p:spPr>
          <a:xfrm>
            <a:off x="0" y="2015292"/>
            <a:ext cx="7712364" cy="523220"/>
          </a:xfrm>
          <a:prstGeom prst="rect">
            <a:avLst/>
          </a:prstGeom>
          <a:noFill/>
        </p:spPr>
        <p:txBody>
          <a:bodyPr wrap="square" rtlCol="0">
            <a:spAutoFit/>
          </a:bodyPr>
          <a:lstStyle/>
          <a:p>
            <a:r>
              <a:rPr lang="en-US" dirty="0" smtClean="0"/>
              <a:t>Sharecropping in agriculture </a:t>
            </a:r>
            <a:endParaRPr lang="en-US" dirty="0"/>
          </a:p>
        </p:txBody>
      </p:sp>
      <p:sp>
        <p:nvSpPr>
          <p:cNvPr id="8" name="CasellaDiTesto 7"/>
          <p:cNvSpPr txBox="1"/>
          <p:nvPr/>
        </p:nvSpPr>
        <p:spPr>
          <a:xfrm>
            <a:off x="73892" y="2697018"/>
            <a:ext cx="8996218" cy="523220"/>
          </a:xfrm>
          <a:prstGeom prst="rect">
            <a:avLst/>
          </a:prstGeom>
          <a:noFill/>
        </p:spPr>
        <p:txBody>
          <a:bodyPr wrap="square" rtlCol="0">
            <a:spAutoFit/>
          </a:bodyPr>
          <a:lstStyle/>
          <a:p>
            <a:r>
              <a:rPr lang="en-US" dirty="0" smtClean="0"/>
              <a:t>Stock options for managers in public companies </a:t>
            </a:r>
            <a:endParaRPr lang="en-US" dirty="0"/>
          </a:p>
        </p:txBody>
      </p:sp>
      <p:sp>
        <p:nvSpPr>
          <p:cNvPr id="9" name="CasellaDiTesto 8"/>
          <p:cNvSpPr txBox="1"/>
          <p:nvPr/>
        </p:nvSpPr>
        <p:spPr>
          <a:xfrm>
            <a:off x="46181" y="3273399"/>
            <a:ext cx="8580582" cy="1200329"/>
          </a:xfrm>
          <a:prstGeom prst="rect">
            <a:avLst/>
          </a:prstGeom>
          <a:noFill/>
        </p:spPr>
        <p:txBody>
          <a:bodyPr wrap="square" rtlCol="0">
            <a:spAutoFit/>
          </a:bodyPr>
          <a:lstStyle/>
          <a:p>
            <a:r>
              <a:rPr lang="en-US" sz="1800" b="0" dirty="0" smtClean="0">
                <a:latin typeface="+mj-lt"/>
              </a:rPr>
              <a:t>Many corporations are owned by a large number of small shareholders. This considerably decreases the incentives for each single shareholder to monitor the behavior of managers: the effort necessary is very high compared to the benefit. Board of directors only partly defend shareholders, and managers are better informed anyway. </a:t>
            </a:r>
            <a:endParaRPr lang="en-US" sz="1800" b="0" dirty="0">
              <a:latin typeface="+mj-lt"/>
            </a:endParaRPr>
          </a:p>
        </p:txBody>
      </p:sp>
      <p:cxnSp>
        <p:nvCxnSpPr>
          <p:cNvPr id="11" name="Connettore diritto 10"/>
          <p:cNvCxnSpPr/>
          <p:nvPr/>
        </p:nvCxnSpPr>
        <p:spPr bwMode="auto">
          <a:xfrm>
            <a:off x="480291" y="5126182"/>
            <a:ext cx="7712363" cy="2771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2" name="CasellaDiTesto 11"/>
          <p:cNvSpPr txBox="1"/>
          <p:nvPr/>
        </p:nvSpPr>
        <p:spPr>
          <a:xfrm>
            <a:off x="73892" y="5227781"/>
            <a:ext cx="1597891" cy="369332"/>
          </a:xfrm>
          <a:prstGeom prst="rect">
            <a:avLst/>
          </a:prstGeom>
          <a:noFill/>
        </p:spPr>
        <p:txBody>
          <a:bodyPr wrap="square" rtlCol="0">
            <a:spAutoFit/>
          </a:bodyPr>
          <a:lstStyle/>
          <a:p>
            <a:r>
              <a:rPr lang="en-US" sz="1800" dirty="0" smtClean="0"/>
              <a:t>Fixed salary</a:t>
            </a:r>
            <a:endParaRPr lang="en-US" sz="1800" dirty="0"/>
          </a:p>
        </p:txBody>
      </p:sp>
      <p:sp>
        <p:nvSpPr>
          <p:cNvPr id="13" name="CasellaDiTesto 12"/>
          <p:cNvSpPr txBox="1"/>
          <p:nvPr/>
        </p:nvSpPr>
        <p:spPr>
          <a:xfrm>
            <a:off x="6530110" y="5273947"/>
            <a:ext cx="2540000" cy="369332"/>
          </a:xfrm>
          <a:prstGeom prst="rect">
            <a:avLst/>
          </a:prstGeom>
          <a:noFill/>
        </p:spPr>
        <p:txBody>
          <a:bodyPr wrap="square" rtlCol="0">
            <a:spAutoFit/>
          </a:bodyPr>
          <a:lstStyle/>
          <a:p>
            <a:r>
              <a:rPr lang="en-US" sz="1800" dirty="0" smtClean="0"/>
              <a:t>Management buyout</a:t>
            </a:r>
            <a:endParaRPr lang="en-US" sz="1800" dirty="0"/>
          </a:p>
        </p:txBody>
      </p:sp>
      <p:cxnSp>
        <p:nvCxnSpPr>
          <p:cNvPr id="15" name="Connettore 2 14"/>
          <p:cNvCxnSpPr/>
          <p:nvPr/>
        </p:nvCxnSpPr>
        <p:spPr bwMode="auto">
          <a:xfrm>
            <a:off x="7934036" y="5643279"/>
            <a:ext cx="0" cy="38806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6" name="CasellaDiTesto 15"/>
          <p:cNvSpPr txBox="1"/>
          <p:nvPr/>
        </p:nvSpPr>
        <p:spPr>
          <a:xfrm>
            <a:off x="6077527" y="6031345"/>
            <a:ext cx="2992582" cy="646331"/>
          </a:xfrm>
          <a:prstGeom prst="rect">
            <a:avLst/>
          </a:prstGeom>
          <a:noFill/>
        </p:spPr>
        <p:txBody>
          <a:bodyPr wrap="square" rtlCol="0">
            <a:spAutoFit/>
          </a:bodyPr>
          <a:lstStyle/>
          <a:p>
            <a:r>
              <a:rPr lang="en-US" sz="1200" dirty="0" smtClean="0"/>
              <a:t>Could be a solution if managers are not risk-averse and are not subject to financial constraints</a:t>
            </a:r>
            <a:endParaRPr lang="en-US" sz="1200" dirty="0"/>
          </a:p>
        </p:txBody>
      </p:sp>
      <p:sp>
        <p:nvSpPr>
          <p:cNvPr id="17" name="Ovale 16"/>
          <p:cNvSpPr/>
          <p:nvPr/>
        </p:nvSpPr>
        <p:spPr bwMode="auto">
          <a:xfrm>
            <a:off x="2752436" y="4636656"/>
            <a:ext cx="2955637" cy="960458"/>
          </a:xfrm>
          <a:prstGeom prst="ellipse">
            <a:avLst/>
          </a:prstGeom>
          <a:solidFill>
            <a:schemeClr val="accent1"/>
          </a:solidFill>
          <a:ln w="12700" cap="flat" cmpd="sng" algn="ctr">
            <a:solidFill>
              <a:srgbClr val="00B05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cxnSp>
        <p:nvCxnSpPr>
          <p:cNvPr id="18" name="Connettore 2 17"/>
          <p:cNvCxnSpPr/>
          <p:nvPr/>
        </p:nvCxnSpPr>
        <p:spPr bwMode="auto">
          <a:xfrm flipH="1" flipV="1">
            <a:off x="7929418" y="4834451"/>
            <a:ext cx="4618" cy="31851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0" name="CasellaDiTesto 19"/>
          <p:cNvSpPr txBox="1"/>
          <p:nvPr/>
        </p:nvSpPr>
        <p:spPr>
          <a:xfrm>
            <a:off x="6045200" y="4299705"/>
            <a:ext cx="2992582" cy="461665"/>
          </a:xfrm>
          <a:prstGeom prst="rect">
            <a:avLst/>
          </a:prstGeom>
          <a:noFill/>
        </p:spPr>
        <p:txBody>
          <a:bodyPr wrap="square" rtlCol="0">
            <a:spAutoFit/>
          </a:bodyPr>
          <a:lstStyle/>
          <a:p>
            <a:r>
              <a:rPr lang="en-US" sz="1200" dirty="0" smtClean="0"/>
              <a:t>Managers may pay shareholders and retain all the profits (become owners)</a:t>
            </a:r>
            <a:endParaRPr lang="en-US" sz="1200" dirty="0"/>
          </a:p>
        </p:txBody>
      </p:sp>
      <p:cxnSp>
        <p:nvCxnSpPr>
          <p:cNvPr id="22" name="Connettore 2 21"/>
          <p:cNvCxnSpPr/>
          <p:nvPr/>
        </p:nvCxnSpPr>
        <p:spPr bwMode="auto">
          <a:xfrm>
            <a:off x="4230254" y="5604364"/>
            <a:ext cx="18472" cy="554321"/>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3" name="CasellaDiTesto 22"/>
          <p:cNvSpPr txBox="1"/>
          <p:nvPr/>
        </p:nvSpPr>
        <p:spPr>
          <a:xfrm>
            <a:off x="1930400" y="6193853"/>
            <a:ext cx="4045527" cy="523220"/>
          </a:xfrm>
          <a:prstGeom prst="rect">
            <a:avLst/>
          </a:prstGeom>
          <a:noFill/>
          <a:ln>
            <a:solidFill>
              <a:srgbClr val="92D050"/>
            </a:solidFill>
          </a:ln>
        </p:spPr>
        <p:txBody>
          <a:bodyPr wrap="square" rtlCol="0">
            <a:spAutoFit/>
          </a:bodyPr>
          <a:lstStyle/>
          <a:p>
            <a:r>
              <a:rPr lang="en-US" sz="1400" dirty="0" smtClean="0">
                <a:latin typeface="+mj-lt"/>
              </a:rPr>
              <a:t>Normally contracts foresee a combination of fixed wage and profit-contingent compensation. </a:t>
            </a:r>
            <a:endParaRPr lang="en-US" sz="1400" dirty="0">
              <a:latin typeface="+mj-lt"/>
            </a:endParaRPr>
          </a:p>
        </p:txBody>
      </p:sp>
      <p:cxnSp>
        <p:nvCxnSpPr>
          <p:cNvPr id="25" name="Connettore 2 24"/>
          <p:cNvCxnSpPr>
            <a:stCxn id="23" idx="1"/>
            <a:endCxn id="26" idx="2"/>
          </p:cNvCxnSpPr>
          <p:nvPr/>
        </p:nvCxnSpPr>
        <p:spPr bwMode="auto">
          <a:xfrm flipH="1" flipV="1">
            <a:off x="1510147" y="6067398"/>
            <a:ext cx="420253" cy="38806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6" name="CasellaDiTesto 25"/>
          <p:cNvSpPr txBox="1"/>
          <p:nvPr/>
        </p:nvSpPr>
        <p:spPr>
          <a:xfrm>
            <a:off x="73892" y="5759621"/>
            <a:ext cx="2872509" cy="307777"/>
          </a:xfrm>
          <a:prstGeom prst="rect">
            <a:avLst/>
          </a:prstGeom>
          <a:noFill/>
        </p:spPr>
        <p:txBody>
          <a:bodyPr wrap="square" rtlCol="0">
            <a:spAutoFit/>
          </a:bodyPr>
          <a:lstStyle/>
          <a:p>
            <a:r>
              <a:rPr lang="en-US" sz="1400" dirty="0" smtClean="0">
                <a:latin typeface="+mj-lt"/>
              </a:rPr>
              <a:t>Mitigate managers’ risk-aversion</a:t>
            </a:r>
            <a:endParaRPr lang="en-US" sz="1400" dirty="0">
              <a:latin typeface="+mj-lt"/>
            </a:endParaRPr>
          </a:p>
        </p:txBody>
      </p:sp>
      <p:cxnSp>
        <p:nvCxnSpPr>
          <p:cNvPr id="29" name="Connettore 2 28"/>
          <p:cNvCxnSpPr>
            <a:stCxn id="23" idx="1"/>
          </p:cNvCxnSpPr>
          <p:nvPr/>
        </p:nvCxnSpPr>
        <p:spPr bwMode="auto">
          <a:xfrm flipH="1">
            <a:off x="1510146" y="6455463"/>
            <a:ext cx="42025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1" name="CasellaDiTesto 30"/>
          <p:cNvSpPr txBox="1"/>
          <p:nvPr/>
        </p:nvSpPr>
        <p:spPr>
          <a:xfrm>
            <a:off x="150089" y="6284568"/>
            <a:ext cx="1528619" cy="523220"/>
          </a:xfrm>
          <a:prstGeom prst="rect">
            <a:avLst/>
          </a:prstGeom>
          <a:noFill/>
        </p:spPr>
        <p:txBody>
          <a:bodyPr wrap="square" rtlCol="0">
            <a:spAutoFit/>
          </a:bodyPr>
          <a:lstStyle/>
          <a:p>
            <a:r>
              <a:rPr lang="en-US" sz="1400" dirty="0" smtClean="0">
                <a:latin typeface="+mj-lt"/>
              </a:rPr>
              <a:t>Still incentivize managers</a:t>
            </a:r>
            <a:endParaRPr lang="en-US" sz="1400" dirty="0">
              <a:latin typeface="+mj-lt"/>
            </a:endParaRPr>
          </a:p>
        </p:txBody>
      </p:sp>
    </p:spTree>
    <p:extLst>
      <p:ext uri="{BB962C8B-B14F-4D97-AF65-F5344CB8AC3E}">
        <p14:creationId xmlns:p14="http://schemas.microsoft.com/office/powerpoint/2010/main" val="1849233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73890" y="-138544"/>
            <a:ext cx="9144000" cy="1447800"/>
          </a:xfrm>
          <a:noFill/>
        </p:spPr>
        <p:txBody>
          <a:bodyPr/>
          <a:lstStyle/>
          <a:p>
            <a:pPr eaLnBrk="1" hangingPunct="1"/>
            <a:r>
              <a:rPr lang="en-US" sz="5400" b="1" dirty="0" smtClean="0">
                <a:solidFill>
                  <a:srgbClr val="00B050"/>
                </a:solidFill>
                <a:ea typeface="ＭＳ Ｐゴシック" pitchFamily="34" charset="-128"/>
              </a:rPr>
              <a:t>Incentives: note</a:t>
            </a:r>
            <a:r>
              <a:rPr lang="en-US" sz="3600" b="1" dirty="0" smtClean="0">
                <a:solidFill>
                  <a:srgbClr val="00B050"/>
                </a:solidFill>
                <a:ea typeface="ＭＳ Ｐゴシック" pitchFamily="34" charset="-128"/>
              </a:rPr>
              <a:t/>
            </a:r>
            <a:br>
              <a:rPr lang="en-US" sz="3600" b="1" dirty="0" smtClean="0">
                <a:solidFill>
                  <a:srgbClr val="00B050"/>
                </a:solidFill>
                <a:ea typeface="ＭＳ Ｐゴシック" pitchFamily="34" charset="-128"/>
              </a:rPr>
            </a:br>
            <a:endParaRPr lang="en-US" sz="3600" b="1" dirty="0" smtClean="0">
              <a:solidFill>
                <a:srgbClr val="00B050"/>
              </a:solidFill>
              <a:ea typeface="ＭＳ Ｐゴシック" pitchFamily="34" charset="-128"/>
            </a:endParaRPr>
          </a:p>
        </p:txBody>
      </p:sp>
      <p:sp>
        <p:nvSpPr>
          <p:cNvPr id="79874" name="Rectangle 3"/>
          <p:cNvSpPr>
            <a:spLocks noGrp="1" noChangeArrowheads="1"/>
          </p:cNvSpPr>
          <p:nvPr>
            <p:ph idx="1"/>
          </p:nvPr>
        </p:nvSpPr>
        <p:spPr>
          <a:xfrm>
            <a:off x="-240145" y="450274"/>
            <a:ext cx="9070108" cy="2837871"/>
          </a:xfrm>
        </p:spPr>
        <p:txBody>
          <a:bodyPr/>
          <a:lstStyle/>
          <a:p>
            <a:pPr algn="ctr" eaLnBrk="1" hangingPunct="1">
              <a:buNone/>
            </a:pPr>
            <a:r>
              <a:rPr lang="en-US" dirty="0" smtClean="0">
                <a:ea typeface="ＭＳ Ｐゴシック" pitchFamily="34" charset="-128"/>
              </a:rPr>
              <a:t>	</a:t>
            </a:r>
            <a:endParaRPr lang="en-US" altLang="ja-JP" sz="2000" dirty="0" smtClean="0">
              <a:ea typeface="ＭＳ Ｐゴシック" pitchFamily="34" charset="-128"/>
            </a:endParaRPr>
          </a:p>
          <a:p>
            <a:pPr lvl="0" algn="ctr" eaLnBrk="1" hangingPunct="1">
              <a:buClr>
                <a:srgbClr val="000000"/>
              </a:buClr>
              <a:buNone/>
            </a:pPr>
            <a:r>
              <a:rPr lang="en-US" sz="2800" u="sng" dirty="0" smtClean="0">
                <a:solidFill>
                  <a:srgbClr val="000000"/>
                </a:solidFill>
                <a:ea typeface="ＭＳ Ｐゴシック" pitchFamily="34" charset="-128"/>
              </a:rPr>
              <a:t>Incentives </a:t>
            </a:r>
            <a:r>
              <a:rPr lang="en-US" sz="2800" dirty="0" smtClean="0">
                <a:solidFill>
                  <a:srgbClr val="000000"/>
                </a:solidFill>
                <a:ea typeface="ＭＳ Ｐゴシック" pitchFamily="34" charset="-128"/>
              </a:rPr>
              <a:t>may make objective functions of the 2 sides more similar but not the same, so behavior/effort of the more informed party (the “agent”) is unlikely to be the one that would be optimal in a full info scenario. Sharecropping: the farmer only benefits for a fraction of the harvest, s/he will exert some effort in the interest of the “principal”, but this effort is unlikely to be as high as the effort s/he would exert in case s/he own the land her/himself. </a:t>
            </a:r>
            <a:endParaRPr lang="en-US" altLang="ja-JP" sz="2800" dirty="0">
              <a:solidFill>
                <a:srgbClr val="000000"/>
              </a:solidFill>
              <a:ea typeface="ＭＳ Ｐゴシック" pitchFamily="34" charset="-128"/>
            </a:endParaRPr>
          </a:p>
          <a:p>
            <a:pPr lvl="0" algn="ctr" eaLnBrk="1" hangingPunct="1">
              <a:buClr>
                <a:srgbClr val="000000"/>
              </a:buClr>
              <a:buNone/>
            </a:pPr>
            <a:r>
              <a:rPr lang="en-US" altLang="ja-JP" sz="2800" dirty="0" smtClean="0">
                <a:solidFill>
                  <a:srgbClr val="000000"/>
                </a:solidFill>
                <a:ea typeface="ＭＳ Ｐゴシック" pitchFamily="34" charset="-128"/>
              </a:rPr>
              <a:t>(Appendix 2 from Varian shows this rather intuitive result in a formal way)</a:t>
            </a:r>
            <a:endParaRPr lang="en-US" altLang="ja-JP" sz="2800" dirty="0">
              <a:solidFill>
                <a:srgbClr val="000000"/>
              </a:solidFill>
              <a:ea typeface="ＭＳ Ｐゴシック" pitchFamily="34" charset="-128"/>
            </a:endParaRPr>
          </a:p>
          <a:p>
            <a:pPr algn="ctr" eaLnBrk="1" hangingPunct="1">
              <a:buNone/>
            </a:pPr>
            <a:endParaRPr lang="en-US" dirty="0" smtClean="0">
              <a:ea typeface="ＭＳ Ｐゴシック" pitchFamily="34" charset="-128"/>
            </a:endParaRPr>
          </a:p>
          <a:p>
            <a:pPr algn="ctr" eaLnBrk="1" hangingPunct="1">
              <a:buNone/>
            </a:pPr>
            <a:endParaRPr lang="en-US" dirty="0" smtClean="0">
              <a:ea typeface="ＭＳ Ｐゴシック" pitchFamily="34" charset="-128"/>
            </a:endParaRPr>
          </a:p>
          <a:p>
            <a:pPr algn="ctr" eaLnBrk="1" hangingPunct="1">
              <a:buNone/>
            </a:pPr>
            <a:endParaRPr lang="en-US" dirty="0" smtClean="0">
              <a:ea typeface="ＭＳ Ｐゴシック" pitchFamily="34" charset="-128"/>
            </a:endParaRPr>
          </a:p>
          <a:p>
            <a:pPr eaLnBrk="1" hangingPunct="1">
              <a:buNone/>
            </a:pPr>
            <a:r>
              <a:rPr lang="en-US" dirty="0" smtClean="0">
                <a:ea typeface="ＭＳ Ｐゴシック" pitchFamily="34" charset="-128"/>
              </a:rPr>
              <a:t>	</a:t>
            </a:r>
            <a:endParaRPr lang="en-US" altLang="ja-JP" sz="2400" dirty="0" smtClean="0">
              <a:ea typeface="ＭＳ Ｐゴシック" pitchFamily="34" charset="-128"/>
            </a:endParaRPr>
          </a:p>
          <a:p>
            <a:pPr eaLnBrk="1" hangingPunct="1">
              <a:buNone/>
            </a:pPr>
            <a:endParaRPr lang="en-US" sz="2400" dirty="0" smtClean="0">
              <a:ea typeface="ＭＳ Ｐゴシック" pitchFamily="34" charset="-128"/>
            </a:endParaRPr>
          </a:p>
        </p:txBody>
      </p:sp>
    </p:spTree>
    <p:extLst>
      <p:ext uri="{BB962C8B-B14F-4D97-AF65-F5344CB8AC3E}">
        <p14:creationId xmlns:p14="http://schemas.microsoft.com/office/powerpoint/2010/main" val="3826259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52055" y="2648527"/>
            <a:ext cx="7772400" cy="1219200"/>
          </a:xfrm>
        </p:spPr>
        <p:txBody>
          <a:bodyPr/>
          <a:lstStyle/>
          <a:p>
            <a:r>
              <a:rPr lang="en-US" b="1" dirty="0">
                <a:solidFill>
                  <a:srgbClr val="00B050"/>
                </a:solidFill>
                <a:ea typeface="ＭＳ Ｐゴシック" pitchFamily="34" charset="-128"/>
              </a:rPr>
              <a:t>FINAL REMARKS</a:t>
            </a:r>
          </a:p>
        </p:txBody>
      </p:sp>
    </p:spTree>
    <p:extLst>
      <p:ext uri="{BB962C8B-B14F-4D97-AF65-F5344CB8AC3E}">
        <p14:creationId xmlns:p14="http://schemas.microsoft.com/office/powerpoint/2010/main" val="152286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97164"/>
            <a:ext cx="9144000" cy="1447800"/>
          </a:xfrm>
        </p:spPr>
        <p:txBody>
          <a:bodyPr/>
          <a:lstStyle/>
          <a:p>
            <a:r>
              <a:rPr lang="en-US" dirty="0" smtClean="0"/>
              <a:t>Problems (and partial remedies)</a:t>
            </a:r>
            <a:br>
              <a:rPr lang="en-US" dirty="0" smtClean="0"/>
            </a:br>
            <a:r>
              <a:rPr lang="en-US" dirty="0" smtClean="0"/>
              <a:t>in the market for finance of innovation</a:t>
            </a:r>
            <a:r>
              <a:rPr lang="en-US" dirty="0"/>
              <a:t/>
            </a:r>
            <a:br>
              <a:rPr lang="en-US" dirty="0"/>
            </a:br>
            <a:r>
              <a:rPr lang="en-US" dirty="0" smtClean="0"/>
              <a:t>(especially for start-ups)</a:t>
            </a:r>
            <a:endParaRPr lang="en-US"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927" y="2190750"/>
            <a:ext cx="6345382" cy="4667250"/>
          </a:xfrm>
          <a:prstGeom prst="rect">
            <a:avLst/>
          </a:prstGeom>
        </p:spPr>
      </p:pic>
    </p:spTree>
    <p:extLst>
      <p:ext uri="{BB962C8B-B14F-4D97-AF65-F5344CB8AC3E}">
        <p14:creationId xmlns:p14="http://schemas.microsoft.com/office/powerpoint/2010/main" val="1818996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9144000" cy="1447800"/>
          </a:xfrm>
        </p:spPr>
        <p:txBody>
          <a:bodyPr/>
          <a:lstStyle/>
          <a:p>
            <a:r>
              <a:rPr lang="en-US" sz="3600" dirty="0" smtClean="0"/>
              <a:t>Adverse selection</a:t>
            </a:r>
            <a:br>
              <a:rPr lang="en-US" sz="3600" dirty="0" smtClean="0"/>
            </a:br>
            <a:r>
              <a:rPr lang="en-US" sz="3600" dirty="0" smtClean="0"/>
              <a:t>Mkt for FINANCE of INNOVATION </a:t>
            </a:r>
            <a:endParaRPr lang="en-US" sz="3600" dirty="0"/>
          </a:p>
        </p:txBody>
      </p:sp>
      <p:sp>
        <p:nvSpPr>
          <p:cNvPr id="5" name="Rectangle 3"/>
          <p:cNvSpPr txBox="1">
            <a:spLocks noChangeArrowheads="1"/>
          </p:cNvSpPr>
          <p:nvPr/>
        </p:nvSpPr>
        <p:spPr bwMode="auto">
          <a:xfrm>
            <a:off x="0" y="1539594"/>
            <a:ext cx="9144000" cy="5318405"/>
          </a:xfrm>
          <a:prstGeom prst="rect">
            <a:avLst/>
          </a:prstGeom>
          <a:solidFill>
            <a:srgbClr val="99FF66"/>
          </a:solidFill>
          <a:ln w="9525">
            <a:noFill/>
            <a:miter lim="800000"/>
            <a:headEnd/>
            <a:tailEnd/>
          </a:ln>
        </p:spPr>
        <p:txBody>
          <a:bodyPr vert="horz" wrap="square" lIns="92075" tIns="46038" rIns="92075" bIns="46038" numCol="1" anchor="t" anchorCtr="0" compatLnSpc="1">
            <a:prstTxWarp prst="textNoShape">
              <a:avLst/>
            </a:prstTxWarp>
          </a:bodyPr>
          <a:lstStyle/>
          <a:p>
            <a:pPr marL="742950" marR="0" lvl="1" indent="-285750" algn="l" defTabSz="914400" rtl="0" eaLnBrk="0" fontAlgn="base" latinLnBrk="0" hangingPunct="0">
              <a:lnSpc>
                <a:spcPct val="90000"/>
              </a:lnSpc>
              <a:spcBef>
                <a:spcPct val="20000"/>
              </a:spcBef>
              <a:spcAft>
                <a:spcPct val="0"/>
              </a:spcAft>
              <a:buClr>
                <a:schemeClr val="tx1"/>
              </a:buClr>
              <a:buSzTx/>
              <a:buFontTx/>
              <a:buChar char="–"/>
              <a:tabLst/>
              <a:defRPr/>
            </a:pPr>
            <a:r>
              <a:rPr lang="en-US" sz="2400" b="0" kern="0" dirty="0" smtClean="0">
                <a:latin typeface="+mn-lt"/>
                <a:ea typeface="ＭＳ Ｐゴシック" charset="-128"/>
              </a:rPr>
              <a:t>T</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here are good and bad innovation projects (bad projects = high risk of failure);</a:t>
            </a:r>
          </a:p>
          <a:p>
            <a:pPr marL="742950" marR="0" lvl="1" indent="-285750" algn="l" defTabSz="914400" rtl="0" eaLnBrk="0" fontAlgn="base" latinLnBrk="0" hangingPunct="0">
              <a:lnSpc>
                <a:spcPct val="90000"/>
              </a:lnSpc>
              <a:spcBef>
                <a:spcPct val="20000"/>
              </a:spcBef>
              <a:spcAft>
                <a:spcPct val="0"/>
              </a:spcAft>
              <a:buClr>
                <a:schemeClr val="tx1"/>
              </a:buClr>
              <a:buSzTx/>
              <a:buFontTx/>
              <a:buChar char="–"/>
              <a:tabLst/>
              <a:defRPr/>
            </a:pPr>
            <a:r>
              <a:rPr lang="en-US" sz="2400" b="0" kern="0" dirty="0" smtClean="0">
                <a:latin typeface="+mn-lt"/>
                <a:ea typeface="ＭＳ Ｐゴシック" charset="-128"/>
              </a:rPr>
              <a:t>T</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hose who provide external finance (i.e. banks) </a:t>
            </a:r>
            <a:r>
              <a:rPr lang="en-US" sz="2400" b="0" kern="0" dirty="0" smtClean="0">
                <a:latin typeface="+mn-lt"/>
                <a:ea typeface="ＭＳ Ｐゴシック" charset="-128"/>
              </a:rPr>
              <a:t>can not perfectly discern good vs. bad projects, and generally proponents could be more informed about odds of success. </a:t>
            </a:r>
            <a:endParaRPr kumimoji="0" lang="en-US" sz="2400" b="0" i="0" u="none" strike="noStrike" kern="0" cap="none" spc="0" normalizeH="0" baseline="0" noProof="0" dirty="0" smtClean="0">
              <a:ln>
                <a:noFill/>
              </a:ln>
              <a:solidFill>
                <a:schemeClr val="tx1"/>
              </a:solidFill>
              <a:effectLst/>
              <a:uLnTx/>
              <a:uFillTx/>
              <a:latin typeface="+mn-lt"/>
              <a:ea typeface="ＭＳ Ｐゴシック" charset="-128"/>
            </a:endParaRPr>
          </a:p>
          <a:p>
            <a:pPr marL="742950" lvl="1" indent="-285750">
              <a:lnSpc>
                <a:spcPct val="90000"/>
              </a:lnSpc>
              <a:spcBef>
                <a:spcPct val="20000"/>
              </a:spcBef>
              <a:buClr>
                <a:schemeClr val="tx1"/>
              </a:buClr>
              <a:buFontTx/>
              <a:buChar char="–"/>
            </a:pPr>
            <a:r>
              <a:rPr lang="en-US" sz="2400" b="0" kern="0" dirty="0" smtClean="0">
                <a:latin typeface="+mn-lt"/>
                <a:ea typeface="ＭＳ Ｐゴシック" charset="-128"/>
              </a:rPr>
              <a:t>To shield from the risk, banks pose average (unfavorable) conditions for lending to everybody (i.e. </a:t>
            </a:r>
            <a:r>
              <a:rPr kumimoji="0" lang="en-US" sz="2400" b="0" i="0" strike="noStrike" kern="0" cap="none" spc="0" normalizeH="0" noProof="0" dirty="0" smtClean="0">
                <a:ln>
                  <a:noFill/>
                </a:ln>
                <a:solidFill>
                  <a:schemeClr val="tx1"/>
                </a:solidFill>
                <a:effectLst/>
                <a:uLnTx/>
                <a:uFillTx/>
                <a:latin typeface="+mn-lt"/>
                <a:ea typeface="ＭＳ Ｐゴシック" charset="-128"/>
              </a:rPr>
              <a:t>high interest rates </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or </a:t>
            </a:r>
            <a:r>
              <a:rPr lang="en-US" sz="2400" b="0" kern="0" dirty="0" smtClean="0">
                <a:latin typeface="+mn-lt"/>
                <a:ea typeface="ＭＳ Ｐゴシック" charset="-128"/>
              </a:rPr>
              <a:t>credit-rationing</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a:t>
            </a:r>
            <a:r>
              <a:rPr lang="en-US" sz="2400" b="0" kern="0" dirty="0" smtClean="0">
                <a:latin typeface="+mn-lt"/>
                <a:ea typeface="ＭＳ Ｐゴシック" charset="-128"/>
              </a:rPr>
              <a:t>.</a:t>
            </a:r>
            <a:endParaRPr kumimoji="0" lang="en-US" sz="2400" b="0" i="0" u="none" strike="noStrike" kern="0" cap="none" spc="0" normalizeH="0" baseline="0" noProof="0" dirty="0" smtClean="0">
              <a:ln>
                <a:noFill/>
              </a:ln>
              <a:solidFill>
                <a:schemeClr val="tx1"/>
              </a:solidFill>
              <a:effectLst/>
              <a:uLnTx/>
              <a:uFillTx/>
              <a:latin typeface="+mn-lt"/>
              <a:ea typeface="ＭＳ Ｐゴシック" charset="-128"/>
            </a:endParaRPr>
          </a:p>
          <a:p>
            <a:pPr marL="742950" marR="0" lvl="1" indent="-285750" algn="l" defTabSz="914400" rtl="0" eaLnBrk="0" fontAlgn="base" latinLnBrk="0" hangingPunct="0">
              <a:lnSpc>
                <a:spcPct val="90000"/>
              </a:lnSpc>
              <a:spcBef>
                <a:spcPct val="20000"/>
              </a:spcBef>
              <a:spcAft>
                <a:spcPct val="0"/>
              </a:spcAft>
              <a:buClr>
                <a:schemeClr val="tx1"/>
              </a:buClr>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Only (often low-skilled</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 and high-risk loving</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 “kamikaze” innovators will ask</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 for money</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 while</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 </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capable innovators (those with sufficiently good quality but</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 at the same time</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 realistic projects) may prefer to give up searching for external debt finance (discouraged borrowers) or search for other</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 alternative</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 financing</a:t>
            </a:r>
            <a:r>
              <a:rPr kumimoji="0" lang="en-US" sz="2400" b="0" i="0" u="none" strike="noStrike" kern="0" cap="none" spc="0" normalizeH="0" noProof="0" dirty="0" smtClean="0">
                <a:ln>
                  <a:noFill/>
                </a:ln>
                <a:solidFill>
                  <a:schemeClr val="tx1"/>
                </a:solidFill>
                <a:effectLst/>
                <a:uLnTx/>
                <a:uFillTx/>
                <a:latin typeface="+mn-lt"/>
                <a:ea typeface="ＭＳ Ｐゴシック" charset="-128"/>
              </a:rPr>
              <a:t> sources</a:t>
            </a:r>
            <a:r>
              <a:rPr kumimoji="0" lang="en-US" sz="2400" b="0" i="0" u="none" strike="noStrike" kern="0" cap="none" spc="0" normalizeH="0" baseline="0" noProof="0" dirty="0" smtClean="0">
                <a:ln>
                  <a:noFill/>
                </a:ln>
                <a:solidFill>
                  <a:schemeClr val="tx1"/>
                </a:solidFill>
                <a:effectLst/>
                <a:uLnTx/>
                <a:uFillTx/>
                <a:latin typeface="+mn-lt"/>
                <a:ea typeface="ＭＳ Ｐゴシック" charset="-128"/>
              </a:rPr>
              <a:t>.</a:t>
            </a:r>
          </a:p>
          <a:p>
            <a:pPr marL="742950" marR="0" lvl="1" indent="-285750" algn="l" defTabSz="914400" rtl="0" eaLnBrk="0" fontAlgn="base" latinLnBrk="0" hangingPunct="0">
              <a:lnSpc>
                <a:spcPct val="90000"/>
              </a:lnSpc>
              <a:spcBef>
                <a:spcPct val="20000"/>
              </a:spcBef>
              <a:spcAft>
                <a:spcPct val="0"/>
              </a:spcAft>
              <a:buClr>
                <a:schemeClr val="tx1"/>
              </a:buClr>
              <a:buSzTx/>
              <a:buFontTx/>
              <a:buChar char="–"/>
              <a:tabLst/>
              <a:defRPr/>
            </a:pPr>
            <a:r>
              <a:rPr lang="en-US" sz="2400" b="0" kern="0" dirty="0" smtClean="0">
                <a:latin typeface="+mn-lt"/>
                <a:ea typeface="ＭＳ Ｐゴシック" charset="-128"/>
              </a:rPr>
              <a:t>Good innovation projects may risk not to be financed.</a:t>
            </a:r>
            <a:endParaRPr kumimoji="0" lang="en-US" sz="2400" b="0" i="0" u="none" strike="noStrike" kern="0" cap="none" spc="0" normalizeH="0" baseline="0" noProof="0" dirty="0" smtClean="0">
              <a:ln>
                <a:noFill/>
              </a:ln>
              <a:solidFill>
                <a:schemeClr val="tx1"/>
              </a:solidFill>
              <a:effectLst/>
              <a:uLnTx/>
              <a:uFillTx/>
              <a:latin typeface="+mn-lt"/>
              <a:ea typeface="ＭＳ Ｐゴシック" charset="-128"/>
            </a:endParaRPr>
          </a:p>
          <a:p>
            <a:pPr marL="742950" marR="0" lvl="1" indent="-285750" algn="l" defTabSz="914400" rtl="0" eaLnBrk="0" fontAlgn="base" latinLnBrk="0" hangingPunct="0">
              <a:lnSpc>
                <a:spcPct val="90000"/>
              </a:lnSpc>
              <a:spcBef>
                <a:spcPct val="20000"/>
              </a:spcBef>
              <a:spcAft>
                <a:spcPct val="0"/>
              </a:spcAft>
              <a:buClr>
                <a:schemeClr val="tx1"/>
              </a:buClr>
              <a:buSzTx/>
              <a:buFontTx/>
              <a:buChar char="–"/>
              <a:tabLst/>
              <a:defRPr/>
            </a:pPr>
            <a:endParaRPr kumimoji="0" lang="en-US" sz="2400" b="1" i="0" u="none" strike="noStrike" kern="0" cap="none" spc="0" normalizeH="0" baseline="0" noProof="0" dirty="0">
              <a:ln>
                <a:noFill/>
              </a:ln>
              <a:solidFill>
                <a:schemeClr val="tx1"/>
              </a:solidFill>
              <a:effectLst/>
              <a:uLnTx/>
              <a:uFillTx/>
              <a:latin typeface="+mn-lt"/>
              <a:ea typeface="ＭＳ Ｐゴシック" charset="-128"/>
            </a:endParaRPr>
          </a:p>
        </p:txBody>
      </p:sp>
    </p:spTree>
    <p:extLst>
      <p:ext uri="{BB962C8B-B14F-4D97-AF65-F5344CB8AC3E}">
        <p14:creationId xmlns:p14="http://schemas.microsoft.com/office/powerpoint/2010/main" val="28981518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6376"/>
            <a:ext cx="9144000" cy="1447800"/>
          </a:xfrm>
        </p:spPr>
        <p:txBody>
          <a:bodyPr/>
          <a:lstStyle/>
          <a:p>
            <a:r>
              <a:rPr lang="en-US" sz="3600" dirty="0" smtClean="0"/>
              <a:t>Moral Hazard</a:t>
            </a:r>
            <a:br>
              <a:rPr lang="en-US" sz="3600" dirty="0" smtClean="0"/>
            </a:br>
            <a:r>
              <a:rPr lang="en-US" sz="3600" dirty="0" smtClean="0"/>
              <a:t>Mkt for FINANCE of INNOVATION </a:t>
            </a:r>
            <a:endParaRPr lang="en-US" sz="3600" dirty="0"/>
          </a:p>
        </p:txBody>
      </p:sp>
      <p:sp>
        <p:nvSpPr>
          <p:cNvPr id="5" name="Rectangle 3"/>
          <p:cNvSpPr txBox="1">
            <a:spLocks noChangeArrowheads="1"/>
          </p:cNvSpPr>
          <p:nvPr/>
        </p:nvSpPr>
        <p:spPr bwMode="auto">
          <a:xfrm>
            <a:off x="0" y="1690255"/>
            <a:ext cx="9144000" cy="5167744"/>
          </a:xfrm>
          <a:prstGeom prst="rect">
            <a:avLst/>
          </a:prstGeom>
          <a:solidFill>
            <a:srgbClr val="99FF66"/>
          </a:solidFill>
          <a:ln w="9525">
            <a:noFill/>
            <a:miter lim="800000"/>
            <a:headEnd/>
            <a:tailEnd/>
          </a:ln>
        </p:spPr>
        <p:txBody>
          <a:bodyPr vert="horz" wrap="square" lIns="92075" tIns="46038" rIns="92075" bIns="46038" numCol="1" anchor="t" anchorCtr="0" compatLnSpc="1">
            <a:prstTxWarp prst="textNoShape">
              <a:avLst/>
            </a:prstTxWarp>
          </a:bodyPr>
          <a:lstStyle/>
          <a:p>
            <a:pPr lvl="1">
              <a:lnSpc>
                <a:spcPct val="90000"/>
              </a:lnSpc>
              <a:buFontTx/>
              <a:buChar char="-"/>
            </a:pPr>
            <a:r>
              <a:rPr lang="en-US" sz="3200" b="0" kern="0" dirty="0" smtClean="0">
                <a:latin typeface="+mn-lt"/>
                <a:ea typeface="ＭＳ Ｐゴシック" charset="-128"/>
              </a:rPr>
              <a:t> For an outsider (external investors) may be difficult to monitor the strategies, choices, decisions taken by innovative managers and entrepreneurs</a:t>
            </a:r>
            <a:r>
              <a:rPr lang="en-US" sz="3200" b="0" kern="0" dirty="0">
                <a:latin typeface="+mn-lt"/>
                <a:ea typeface="ＭＳ Ｐゴシック" charset="-128"/>
              </a:rPr>
              <a:t>.</a:t>
            </a:r>
            <a:endParaRPr lang="en-US" sz="3200" b="0" kern="0" dirty="0" smtClean="0">
              <a:latin typeface="+mn-lt"/>
              <a:ea typeface="ＭＳ Ｐゴシック" charset="-128"/>
            </a:endParaRPr>
          </a:p>
          <a:p>
            <a:pPr lvl="1">
              <a:lnSpc>
                <a:spcPct val="90000"/>
              </a:lnSpc>
              <a:buFontTx/>
              <a:buChar char="-"/>
            </a:pPr>
            <a:endParaRPr lang="en-US" sz="3200" b="0" kern="0" dirty="0" smtClean="0">
              <a:latin typeface="+mn-lt"/>
              <a:ea typeface="ＭＳ Ｐゴシック" charset="-128"/>
            </a:endParaRPr>
          </a:p>
          <a:p>
            <a:pPr lvl="1">
              <a:lnSpc>
                <a:spcPct val="90000"/>
              </a:lnSpc>
              <a:buFontTx/>
              <a:buChar char="-"/>
            </a:pPr>
            <a:r>
              <a:rPr lang="en-US" sz="3200" b="0" kern="0" dirty="0" smtClean="0">
                <a:latin typeface="+mn-lt"/>
                <a:ea typeface="ＭＳ Ｐゴシック" charset="-128"/>
              </a:rPr>
              <a:t> Innovative managers and entrepreneurs may put in place actions not in the interest of the investors, or that investors would not have agreed (e.g. divert funds to different aims, exert less effort than required).</a:t>
            </a:r>
          </a:p>
          <a:p>
            <a:pPr lvl="1">
              <a:lnSpc>
                <a:spcPct val="90000"/>
              </a:lnSpc>
            </a:pPr>
            <a:endParaRPr lang="en-US" sz="2600" b="0" kern="0" dirty="0" smtClean="0">
              <a:latin typeface="+mn-lt"/>
              <a:ea typeface="ＭＳ Ｐゴシック" charset="-128"/>
            </a:endParaRPr>
          </a:p>
          <a:p>
            <a:pPr lvl="1">
              <a:lnSpc>
                <a:spcPct val="90000"/>
              </a:lnSpc>
            </a:pPr>
            <a:r>
              <a:rPr lang="en-US" sz="2600" b="0" kern="0" dirty="0" smtClean="0">
                <a:latin typeface="+mn-lt"/>
                <a:ea typeface="ＭＳ Ｐゴシック" charset="-128"/>
              </a:rPr>
              <a:t>	</a:t>
            </a:r>
          </a:p>
          <a:p>
            <a:pPr lvl="1">
              <a:lnSpc>
                <a:spcPct val="90000"/>
              </a:lnSpc>
            </a:pPr>
            <a:r>
              <a:rPr lang="en-US" sz="2600" b="0" kern="0" dirty="0" smtClean="0">
                <a:latin typeface="+mn-lt"/>
                <a:ea typeface="ＭＳ Ｐゴシック" charset="-128"/>
              </a:rPr>
              <a:t>	</a:t>
            </a:r>
            <a:endParaRPr kumimoji="0" lang="en-US" sz="2600" b="1" i="0" u="none" strike="noStrike" kern="0" cap="none" spc="0" normalizeH="0" baseline="0" noProof="0" dirty="0">
              <a:ln>
                <a:noFill/>
              </a:ln>
              <a:solidFill>
                <a:schemeClr val="tx1"/>
              </a:solidFill>
              <a:effectLst/>
              <a:uLnTx/>
              <a:uFillTx/>
              <a:latin typeface="+mn-lt"/>
              <a:ea typeface="ＭＳ Ｐゴシック" charset="-128"/>
            </a:endParaRPr>
          </a:p>
        </p:txBody>
      </p:sp>
    </p:spTree>
    <p:extLst>
      <p:ext uri="{BB962C8B-B14F-4D97-AF65-F5344CB8AC3E}">
        <p14:creationId xmlns:p14="http://schemas.microsoft.com/office/powerpoint/2010/main" val="23562885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60277"/>
            <a:ext cx="9144000" cy="1447800"/>
          </a:xfrm>
        </p:spPr>
        <p:txBody>
          <a:bodyPr/>
          <a:lstStyle/>
          <a:p>
            <a:r>
              <a:rPr lang="en-US" sz="3600" dirty="0" smtClean="0"/>
              <a:t>Signals &amp; Incentives in </a:t>
            </a:r>
            <a:br>
              <a:rPr lang="en-US" sz="3600" dirty="0" smtClean="0"/>
            </a:br>
            <a:r>
              <a:rPr lang="en-US" sz="3600" dirty="0" smtClean="0"/>
              <a:t>Mkt for FINANCE of INNOVATION </a:t>
            </a:r>
            <a:endParaRPr lang="en-US" sz="3600" dirty="0"/>
          </a:p>
        </p:txBody>
      </p:sp>
      <p:sp>
        <p:nvSpPr>
          <p:cNvPr id="5" name="Rectangle 3"/>
          <p:cNvSpPr txBox="1">
            <a:spLocks noChangeArrowheads="1"/>
          </p:cNvSpPr>
          <p:nvPr/>
        </p:nvSpPr>
        <p:spPr bwMode="auto">
          <a:xfrm>
            <a:off x="0" y="1299450"/>
            <a:ext cx="9144000" cy="5142914"/>
          </a:xfrm>
          <a:prstGeom prst="rect">
            <a:avLst/>
          </a:prstGeom>
          <a:solidFill>
            <a:srgbClr val="99FF66"/>
          </a:solidFill>
          <a:ln w="9525">
            <a:noFill/>
            <a:miter lim="800000"/>
            <a:headEnd/>
            <a:tailEnd/>
          </a:ln>
        </p:spPr>
        <p:txBody>
          <a:bodyPr vert="horz" wrap="square" lIns="92075" tIns="46038" rIns="92075" bIns="46038" numCol="1" anchor="t" anchorCtr="0" compatLnSpc="1">
            <a:prstTxWarp prst="textNoShape">
              <a:avLst/>
            </a:prstTxWarp>
          </a:bodyPr>
          <a:lstStyle/>
          <a:p>
            <a:pPr lvl="1">
              <a:lnSpc>
                <a:spcPct val="90000"/>
              </a:lnSpc>
            </a:pPr>
            <a:r>
              <a:rPr lang="en-US" sz="2600" b="0" kern="0" dirty="0" smtClean="0">
                <a:latin typeface="+mn-lt"/>
                <a:ea typeface="ＭＳ Ｐゴシック" charset="-128"/>
              </a:rPr>
              <a:t>(Sort of) “signals”</a:t>
            </a:r>
          </a:p>
          <a:p>
            <a:pPr lvl="1">
              <a:lnSpc>
                <a:spcPct val="90000"/>
              </a:lnSpc>
              <a:buFontTx/>
              <a:buChar char="-"/>
            </a:pPr>
            <a:r>
              <a:rPr lang="en-US" sz="2200" b="0" kern="0" dirty="0" smtClean="0">
                <a:latin typeface="+mn-lt"/>
                <a:ea typeface="ＭＳ Ｐゴシック" charset="-128"/>
              </a:rPr>
              <a:t>Established firms may exhibit their track record, </a:t>
            </a:r>
          </a:p>
          <a:p>
            <a:pPr lvl="1">
              <a:lnSpc>
                <a:spcPct val="90000"/>
              </a:lnSpc>
              <a:buFontTx/>
              <a:buChar char="-"/>
            </a:pPr>
            <a:r>
              <a:rPr lang="en-US" sz="2200" b="0" kern="0" dirty="0" smtClean="0">
                <a:latin typeface="+mn-lt"/>
                <a:ea typeface="ＭＳ Ｐゴシック" charset="-128"/>
              </a:rPr>
              <a:t>Innovative start-ups may show their goodness to external investors: </a:t>
            </a:r>
          </a:p>
          <a:p>
            <a:pPr lvl="1">
              <a:lnSpc>
                <a:spcPct val="90000"/>
              </a:lnSpc>
              <a:buFontTx/>
              <a:buChar char="-"/>
            </a:pPr>
            <a:endParaRPr lang="en-US" sz="2600" b="0" kern="0" dirty="0" smtClean="0">
              <a:latin typeface="+mn-lt"/>
              <a:ea typeface="ＭＳ Ｐゴシック" charset="-128"/>
            </a:endParaRPr>
          </a:p>
          <a:p>
            <a:pPr lvl="1">
              <a:lnSpc>
                <a:spcPct val="90000"/>
              </a:lnSpc>
              <a:buFontTx/>
              <a:buChar char="-"/>
            </a:pPr>
            <a:endParaRPr lang="en-US" sz="2600" b="0" kern="0" dirty="0" smtClean="0">
              <a:latin typeface="+mn-lt"/>
              <a:ea typeface="ＭＳ Ｐゴシック" charset="-128"/>
            </a:endParaRPr>
          </a:p>
          <a:p>
            <a:pPr lvl="1">
              <a:lnSpc>
                <a:spcPct val="90000"/>
              </a:lnSpc>
              <a:buFontTx/>
              <a:buChar char="-"/>
            </a:pPr>
            <a:endParaRPr lang="en-US" sz="2600" b="0" kern="0" dirty="0" smtClean="0">
              <a:latin typeface="+mn-lt"/>
              <a:ea typeface="ＭＳ Ｐゴシック" charset="-128"/>
            </a:endParaRPr>
          </a:p>
          <a:p>
            <a:r>
              <a:rPr lang="en-US" sz="1600" dirty="0" smtClean="0"/>
              <a:t>	-patenting (Hsu and </a:t>
            </a:r>
            <a:r>
              <a:rPr lang="en-US" sz="1600" dirty="0" err="1" smtClean="0"/>
              <a:t>Ziedonis</a:t>
            </a:r>
            <a:r>
              <a:rPr lang="en-US" sz="1600" dirty="0" smtClean="0"/>
              <a:t>, 2013, SMJ), </a:t>
            </a:r>
          </a:p>
          <a:p>
            <a:r>
              <a:rPr lang="en-US" sz="1600" dirty="0" smtClean="0"/>
              <a:t>	-endorsement by a reputable alliance 	partner </a:t>
            </a:r>
          </a:p>
          <a:p>
            <a:r>
              <a:rPr lang="en-US" sz="1600" dirty="0"/>
              <a:t>	</a:t>
            </a:r>
            <a:r>
              <a:rPr lang="en-US" sz="1600" dirty="0" smtClean="0"/>
              <a:t>(Stuart et al., 1999, ASQ; Stuart, 2000, SMJ).</a:t>
            </a:r>
          </a:p>
          <a:p>
            <a:endParaRPr lang="en-US" sz="1600" dirty="0"/>
          </a:p>
          <a:p>
            <a:endParaRPr lang="en-US" sz="1600" dirty="0" smtClean="0"/>
          </a:p>
          <a:p>
            <a:pPr lvl="1">
              <a:lnSpc>
                <a:spcPct val="90000"/>
              </a:lnSpc>
            </a:pPr>
            <a:r>
              <a:rPr lang="en-US" sz="2600" b="0" kern="0" dirty="0">
                <a:latin typeface="+mn-lt"/>
                <a:ea typeface="ＭＳ Ｐゴシック" charset="-128"/>
              </a:rPr>
              <a:t>(Sort of) </a:t>
            </a:r>
            <a:r>
              <a:rPr lang="en-US" sz="2600" b="0" kern="0" dirty="0" smtClean="0">
                <a:latin typeface="+mn-lt"/>
                <a:ea typeface="ＭＳ Ｐゴシック" charset="-128"/>
              </a:rPr>
              <a:t>“incentives”</a:t>
            </a:r>
            <a:endParaRPr lang="en-US" sz="2600" b="0" kern="0" dirty="0">
              <a:latin typeface="+mn-lt"/>
              <a:ea typeface="ＭＳ Ｐゴシック" charset="-128"/>
            </a:endParaRPr>
          </a:p>
          <a:p>
            <a:pPr lvl="1">
              <a:lnSpc>
                <a:spcPct val="90000"/>
              </a:lnSpc>
            </a:pPr>
            <a:r>
              <a:rPr lang="en-US" sz="2200" b="0" u="sng" kern="0" dirty="0" smtClean="0">
                <a:ea typeface="ＭＳ Ｐゴシック" charset="-128"/>
              </a:rPr>
              <a:t>- Banks</a:t>
            </a:r>
            <a:r>
              <a:rPr lang="en-US" sz="2200" b="0" kern="0" dirty="0">
                <a:ea typeface="ＭＳ Ｐゴシック" charset="-128"/>
              </a:rPr>
              <a:t>: Use of collateral to secure debt.</a:t>
            </a:r>
          </a:p>
          <a:p>
            <a:pPr lvl="1">
              <a:lnSpc>
                <a:spcPct val="90000"/>
              </a:lnSpc>
            </a:pPr>
            <a:r>
              <a:rPr lang="en-US" sz="2200" b="0" u="sng" kern="0" dirty="0" smtClean="0">
                <a:ea typeface="ＭＳ Ｐゴシック" charset="-128"/>
              </a:rPr>
              <a:t>- VC</a:t>
            </a:r>
            <a:r>
              <a:rPr lang="en-US" sz="2200" b="0" kern="0" dirty="0">
                <a:ea typeface="ＭＳ Ｐゴシック" charset="-128"/>
              </a:rPr>
              <a:t>: “active investors” (i.e. work side by side with entrepreneurs), co-investment with entrepreneurs as a guarantee of high effort, use of milestones (staged rounds of financing).</a:t>
            </a:r>
            <a:endParaRPr lang="en-US" sz="2200" kern="0" dirty="0">
              <a:ea typeface="ＭＳ Ｐゴシック" charset="-128"/>
            </a:endParaRPr>
          </a:p>
          <a:p>
            <a:endParaRPr lang="en-US" sz="1600" dirty="0" smtClean="0"/>
          </a:p>
          <a:p>
            <a:endParaRPr lang="en-US" sz="2400" b="0" kern="0" dirty="0" smtClean="0">
              <a:latin typeface="+mn-lt"/>
              <a:ea typeface="ＭＳ Ｐゴシック" charset="-128"/>
            </a:endParaRPr>
          </a:p>
          <a:p>
            <a:pPr lvl="1">
              <a:lnSpc>
                <a:spcPct val="90000"/>
              </a:lnSpc>
              <a:buFontTx/>
              <a:buChar char="-"/>
            </a:pPr>
            <a:endParaRPr lang="en-US" sz="2600" b="0" kern="0" dirty="0" smtClean="0">
              <a:latin typeface="+mn-lt"/>
              <a:ea typeface="ＭＳ Ｐゴシック" charset="-128"/>
            </a:endParaRPr>
          </a:p>
          <a:p>
            <a:pPr marL="742950" marR="0" lvl="1" indent="-285750" algn="l" defTabSz="914400" rtl="0" eaLnBrk="0" fontAlgn="base" latinLnBrk="0" hangingPunct="0">
              <a:lnSpc>
                <a:spcPct val="90000"/>
              </a:lnSpc>
              <a:spcBef>
                <a:spcPct val="20000"/>
              </a:spcBef>
              <a:spcAft>
                <a:spcPct val="0"/>
              </a:spcAft>
              <a:buClr>
                <a:schemeClr val="tx1"/>
              </a:buClr>
              <a:buSzTx/>
              <a:buFontTx/>
              <a:buChar char="–"/>
              <a:tabLst/>
              <a:defRPr/>
            </a:pPr>
            <a:endParaRPr kumimoji="0" lang="en-US" sz="2600" b="0" i="0" u="none" strike="noStrike" kern="0" cap="none" spc="0" normalizeH="0" baseline="0" noProof="0" dirty="0" smtClean="0">
              <a:ln>
                <a:noFill/>
              </a:ln>
              <a:solidFill>
                <a:schemeClr val="tx1"/>
              </a:solidFill>
              <a:effectLst/>
              <a:uLnTx/>
              <a:uFillTx/>
              <a:latin typeface="+mn-lt"/>
              <a:ea typeface="ＭＳ Ｐゴシック" charset="-128"/>
            </a:endParaRPr>
          </a:p>
          <a:p>
            <a:pPr marL="742950" marR="0" lvl="1" indent="-285750" algn="l" defTabSz="914400" rtl="0" eaLnBrk="0" fontAlgn="base" latinLnBrk="0" hangingPunct="0">
              <a:lnSpc>
                <a:spcPct val="90000"/>
              </a:lnSpc>
              <a:spcBef>
                <a:spcPct val="20000"/>
              </a:spcBef>
              <a:spcAft>
                <a:spcPct val="0"/>
              </a:spcAft>
              <a:buClr>
                <a:schemeClr val="tx1"/>
              </a:buClr>
              <a:buSzTx/>
              <a:buFontTx/>
              <a:buChar char="–"/>
              <a:tabLst/>
              <a:defRPr/>
            </a:pPr>
            <a:endParaRPr kumimoji="0" lang="en-US" sz="2600" b="1" i="0" u="none" strike="noStrike" kern="0" cap="none" spc="0" normalizeH="0" baseline="0" noProof="0" dirty="0">
              <a:ln>
                <a:noFill/>
              </a:ln>
              <a:solidFill>
                <a:schemeClr val="tx1"/>
              </a:solidFill>
              <a:effectLst/>
              <a:uLnTx/>
              <a:uFillTx/>
              <a:latin typeface="+mn-lt"/>
              <a:ea typeface="ＭＳ Ｐゴシック" charset="-128"/>
            </a:endParaRPr>
          </a:p>
        </p:txBody>
      </p:sp>
      <p:sp>
        <p:nvSpPr>
          <p:cNvPr id="7" name="Freccia in giù 6"/>
          <p:cNvSpPr/>
          <p:nvPr/>
        </p:nvSpPr>
        <p:spPr bwMode="auto">
          <a:xfrm>
            <a:off x="3080860" y="2492120"/>
            <a:ext cx="492369" cy="510260"/>
          </a:xfrm>
          <a:prstGeom prst="down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3" name="CasellaDiTesto 2"/>
          <p:cNvSpPr txBox="1"/>
          <p:nvPr/>
        </p:nvSpPr>
        <p:spPr>
          <a:xfrm>
            <a:off x="4572000" y="2267655"/>
            <a:ext cx="3694545" cy="523220"/>
          </a:xfrm>
          <a:prstGeom prst="rect">
            <a:avLst/>
          </a:prstGeom>
          <a:noFill/>
        </p:spPr>
        <p:txBody>
          <a:bodyPr wrap="square" rtlCol="0">
            <a:spAutoFit/>
          </a:bodyPr>
          <a:lstStyle/>
          <a:p>
            <a:endParaRPr lang="en-US" dirty="0"/>
          </a:p>
        </p:txBody>
      </p:sp>
      <p:sp>
        <p:nvSpPr>
          <p:cNvPr id="4" name="Rettangolo 3"/>
          <p:cNvSpPr/>
          <p:nvPr/>
        </p:nvSpPr>
        <p:spPr>
          <a:xfrm>
            <a:off x="3573229" y="2368685"/>
            <a:ext cx="3819734" cy="757130"/>
          </a:xfrm>
          <a:prstGeom prst="rect">
            <a:avLst/>
          </a:prstGeom>
        </p:spPr>
        <p:txBody>
          <a:bodyPr wrap="square">
            <a:spAutoFit/>
          </a:bodyPr>
          <a:lstStyle/>
          <a:p>
            <a:pPr lvl="1" algn="ctr">
              <a:lnSpc>
                <a:spcPct val="90000"/>
              </a:lnSpc>
            </a:pPr>
            <a:r>
              <a:rPr lang="en-US" sz="1600" b="0" kern="0" dirty="0">
                <a:latin typeface="+mn-lt"/>
                <a:ea typeface="ＭＳ Ｐゴシック" charset="-128"/>
              </a:rPr>
              <a:t>Of course, these dimensions are not pure </a:t>
            </a:r>
            <a:r>
              <a:rPr lang="en-US" sz="1600" b="0" kern="0" dirty="0" smtClean="0">
                <a:latin typeface="+mn-lt"/>
                <a:ea typeface="ＭＳ Ｐゴシック" charset="-128"/>
              </a:rPr>
              <a:t>signals, </a:t>
            </a:r>
            <a:r>
              <a:rPr lang="en-US" sz="1600" b="0" kern="0" dirty="0">
                <a:latin typeface="+mn-lt"/>
                <a:ea typeface="ＭＳ Ｐゴシック" charset="-128"/>
              </a:rPr>
              <a:t>but </a:t>
            </a:r>
            <a:r>
              <a:rPr lang="en-US" sz="1600" b="0" kern="0" dirty="0" smtClean="0">
                <a:latin typeface="+mn-lt"/>
                <a:ea typeface="ＭＳ Ｐゴシック" charset="-128"/>
              </a:rPr>
              <a:t>they may </a:t>
            </a:r>
            <a:r>
              <a:rPr lang="en-US" sz="1600" b="0" kern="0" dirty="0">
                <a:latin typeface="+mn-lt"/>
                <a:ea typeface="ＭＳ Ｐゴシック" charset="-128"/>
              </a:rPr>
              <a:t>still </a:t>
            </a:r>
            <a:r>
              <a:rPr lang="en-US" sz="1600" b="0" kern="0" dirty="0" smtClean="0">
                <a:latin typeface="+mn-lt"/>
                <a:ea typeface="ＭＳ Ｐゴシック" charset="-128"/>
              </a:rPr>
              <a:t>have a signaling function </a:t>
            </a:r>
            <a:endParaRPr lang="en-US" sz="1600" b="0" kern="0" dirty="0">
              <a:latin typeface="+mn-lt"/>
              <a:ea typeface="ＭＳ Ｐゴシック" charset="-128"/>
            </a:endParaRPr>
          </a:p>
        </p:txBody>
      </p:sp>
    </p:spTree>
    <p:extLst>
      <p:ext uri="{BB962C8B-B14F-4D97-AF65-F5344CB8AC3E}">
        <p14:creationId xmlns:p14="http://schemas.microsoft.com/office/powerpoint/2010/main" val="28500491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0073"/>
            <a:ext cx="9144000" cy="1034473"/>
          </a:xfrm>
        </p:spPr>
        <p:txBody>
          <a:bodyPr/>
          <a:lstStyle/>
          <a:p>
            <a:r>
              <a:rPr lang="en-US" dirty="0" smtClean="0"/>
              <a:t>Education as a signal</a:t>
            </a:r>
            <a:endParaRPr lang="en-US" dirty="0"/>
          </a:p>
        </p:txBody>
      </p:sp>
      <p:pic>
        <p:nvPicPr>
          <p:cNvPr id="5" name="Immagine 4"/>
          <p:cNvPicPr>
            <a:picLocks noChangeAspect="1"/>
          </p:cNvPicPr>
          <p:nvPr/>
        </p:nvPicPr>
        <p:blipFill>
          <a:blip r:embed="rId2"/>
          <a:stretch>
            <a:fillRect/>
          </a:stretch>
        </p:blipFill>
        <p:spPr>
          <a:xfrm>
            <a:off x="734291" y="914400"/>
            <a:ext cx="7675417" cy="5504873"/>
          </a:xfrm>
          <a:prstGeom prst="rect">
            <a:avLst/>
          </a:prstGeom>
        </p:spPr>
      </p:pic>
    </p:spTree>
    <p:extLst>
      <p:ext uri="{BB962C8B-B14F-4D97-AF65-F5344CB8AC3E}">
        <p14:creationId xmlns:p14="http://schemas.microsoft.com/office/powerpoint/2010/main" val="45496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Adverse Selection</a:t>
            </a:r>
          </a:p>
        </p:txBody>
      </p:sp>
      <p:sp>
        <p:nvSpPr>
          <p:cNvPr id="30722" name="Rectangle 3"/>
          <p:cNvSpPr>
            <a:spLocks noGrp="1" noChangeArrowheads="1"/>
          </p:cNvSpPr>
          <p:nvPr>
            <p:ph idx="1"/>
          </p:nvPr>
        </p:nvSpPr>
        <p:spPr>
          <a:xfrm>
            <a:off x="699868" y="1433146"/>
            <a:ext cx="8092440" cy="4152900"/>
          </a:xfrm>
        </p:spPr>
        <p:txBody>
          <a:bodyPr/>
          <a:lstStyle/>
          <a:p>
            <a:pPr eaLnBrk="1" hangingPunct="1">
              <a:buNone/>
            </a:pPr>
            <a:r>
              <a:rPr lang="en-US" b="0" u="sng" dirty="0" smtClean="0">
                <a:ea typeface="ＭＳ Ｐゴシック" pitchFamily="34" charset="-128"/>
              </a:rPr>
              <a:t>Suppose quality of the cars can be verified</a:t>
            </a:r>
            <a:r>
              <a:rPr lang="en-US" b="0" dirty="0" smtClean="0">
                <a:ea typeface="ＭＳ Ｐゴシック" pitchFamily="34" charset="-128"/>
              </a:rPr>
              <a:t>.</a:t>
            </a:r>
          </a:p>
          <a:p>
            <a:pPr eaLnBrk="1" hangingPunct="1">
              <a:buNone/>
            </a:pPr>
            <a:endParaRPr lang="en-US" b="0" dirty="0" smtClean="0">
              <a:ea typeface="ＭＳ Ｐゴシック" pitchFamily="34" charset="-128"/>
            </a:endParaRPr>
          </a:p>
          <a:p>
            <a:pPr eaLnBrk="1" hangingPunct="1"/>
            <a:r>
              <a:rPr lang="en-US" b="0" dirty="0" smtClean="0">
                <a:ea typeface="ＭＳ Ｐゴシック" pitchFamily="34" charset="-128"/>
              </a:rPr>
              <a:t>If every buyer can tell a plum from a lemon, then lemons sell for between $1,000 and $1,200, and plums sell for between $2,000 and $2,400.</a:t>
            </a:r>
          </a:p>
          <a:p>
            <a:pPr eaLnBrk="1" hangingPunct="1">
              <a:buNone/>
            </a:pPr>
            <a:endParaRPr lang="en-US" b="0" dirty="0" smtClean="0">
              <a:ea typeface="ＭＳ Ｐゴシック" pitchFamily="34" charset="-128"/>
            </a:endParaRPr>
          </a:p>
          <a:p>
            <a:pPr eaLnBrk="1" hangingPunct="1">
              <a:buNone/>
            </a:pPr>
            <a:r>
              <a:rPr lang="en-US" b="0" dirty="0" smtClean="0">
                <a:ea typeface="ＭＳ Ｐゴシック" pitchFamily="34" charset="-128"/>
              </a:rPr>
              <a:t>N.B. </a:t>
            </a:r>
            <a:r>
              <a:rPr lang="en-US" u="sng" dirty="0" smtClean="0">
                <a:solidFill>
                  <a:srgbClr val="0070C0"/>
                </a:solidFill>
                <a:ea typeface="ＭＳ Ｐゴシック" pitchFamily="34" charset="-128"/>
              </a:rPr>
              <a:t>Gains-to-trade are generated when buyers are well informed</a:t>
            </a:r>
            <a:r>
              <a:rPr lang="en-US" b="0" dirty="0" smtClean="0">
                <a:ea typeface="ＭＳ Ｐゴシック" pitchFamily="34" charset="-128"/>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20073"/>
            <a:ext cx="9144000" cy="1034473"/>
          </a:xfrm>
        </p:spPr>
        <p:txBody>
          <a:bodyPr/>
          <a:lstStyle/>
          <a:p>
            <a:r>
              <a:rPr lang="en-US" dirty="0" smtClean="0"/>
              <a:t>Education as a signal</a:t>
            </a:r>
            <a:endParaRPr lang="en-US" dirty="0"/>
          </a:p>
        </p:txBody>
      </p:sp>
      <p:pic>
        <p:nvPicPr>
          <p:cNvPr id="4" name="Immagine 3"/>
          <p:cNvPicPr>
            <a:picLocks noChangeAspect="1"/>
          </p:cNvPicPr>
          <p:nvPr/>
        </p:nvPicPr>
        <p:blipFill>
          <a:blip r:embed="rId2"/>
          <a:stretch>
            <a:fillRect/>
          </a:stretch>
        </p:blipFill>
        <p:spPr>
          <a:xfrm>
            <a:off x="1062180" y="914400"/>
            <a:ext cx="6444373" cy="5760364"/>
          </a:xfrm>
          <a:prstGeom prst="rect">
            <a:avLst/>
          </a:prstGeom>
        </p:spPr>
      </p:pic>
    </p:spTree>
    <p:extLst>
      <p:ext uri="{BB962C8B-B14F-4D97-AF65-F5344CB8AC3E}">
        <p14:creationId xmlns:p14="http://schemas.microsoft.com/office/powerpoint/2010/main" val="1617968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33643" y="-193964"/>
            <a:ext cx="9144000" cy="1447800"/>
          </a:xfrm>
          <a:noFill/>
        </p:spPr>
        <p:txBody>
          <a:bodyPr/>
          <a:lstStyle/>
          <a:p>
            <a:pPr eaLnBrk="1" hangingPunct="1"/>
            <a:r>
              <a:rPr lang="en-US" b="1" dirty="0" smtClean="0">
                <a:solidFill>
                  <a:srgbClr val="00B050"/>
                </a:solidFill>
                <a:ea typeface="ＭＳ Ｐゴシック" pitchFamily="34" charset="-128"/>
              </a:rPr>
              <a:t>Incentives as “signals”</a:t>
            </a:r>
          </a:p>
        </p:txBody>
      </p:sp>
      <p:sp>
        <p:nvSpPr>
          <p:cNvPr id="79874" name="Rectangle 3"/>
          <p:cNvSpPr>
            <a:spLocks noGrp="1" noChangeArrowheads="1"/>
          </p:cNvSpPr>
          <p:nvPr>
            <p:ph idx="1"/>
          </p:nvPr>
        </p:nvSpPr>
        <p:spPr>
          <a:xfrm>
            <a:off x="-267286" y="1093251"/>
            <a:ext cx="9144000" cy="4376737"/>
          </a:xfrm>
        </p:spPr>
        <p:txBody>
          <a:bodyPr/>
          <a:lstStyle/>
          <a:p>
            <a:pPr indent="0" eaLnBrk="1" hangingPunct="1">
              <a:buNone/>
            </a:pPr>
            <a:r>
              <a:rPr lang="en-US" sz="2400" b="0" dirty="0" smtClean="0">
                <a:ea typeface="ＭＳ Ｐゴシック" pitchFamily="34" charset="-128"/>
              </a:rPr>
              <a:t>If signals are exogenously absent, firms may always endogenously look to put in place some incentive schemes in order to make workers’ type reveals (“</a:t>
            </a:r>
            <a:r>
              <a:rPr lang="en-US" sz="2400" b="0" u="sng" dirty="0" smtClean="0">
                <a:ea typeface="ＭＳ Ｐゴシック" pitchFamily="34" charset="-128"/>
              </a:rPr>
              <a:t>signals”</a:t>
            </a:r>
            <a:r>
              <a:rPr lang="en-US" sz="2400" b="0" dirty="0" smtClean="0">
                <a:ea typeface="ＭＳ Ｐゴシック" pitchFamily="34" charset="-128"/>
              </a:rPr>
              <a:t>) themselves </a:t>
            </a:r>
            <a:endParaRPr lang="it-IT" sz="2400" b="0" dirty="0" smtClean="0"/>
          </a:p>
          <a:p>
            <a:pPr indent="0" eaLnBrk="1" hangingPunct="1">
              <a:buNone/>
            </a:pPr>
            <a:endParaRPr lang="en-US" sz="2400" b="0" dirty="0" smtClean="0">
              <a:ea typeface="ＭＳ Ｐゴシック" pitchFamily="34" charset="-128"/>
            </a:endParaRPr>
          </a:p>
        </p:txBody>
      </p:sp>
      <p:pic>
        <p:nvPicPr>
          <p:cNvPr id="150530" name="Picture 2" descr="C:\Users\grilli.luca\Desktop\tony-hsieh-zappos.jpg"/>
          <p:cNvPicPr>
            <a:picLocks noChangeAspect="1" noChangeArrowheads="1"/>
          </p:cNvPicPr>
          <p:nvPr/>
        </p:nvPicPr>
        <p:blipFill>
          <a:blip r:embed="rId2"/>
          <a:srcRect/>
          <a:stretch>
            <a:fillRect/>
          </a:stretch>
        </p:blipFill>
        <p:spPr bwMode="auto">
          <a:xfrm>
            <a:off x="1744394" y="2560319"/>
            <a:ext cx="5387926" cy="3784209"/>
          </a:xfrm>
          <a:prstGeom prst="rect">
            <a:avLst/>
          </a:prstGeom>
          <a:noFill/>
        </p:spPr>
      </p:pic>
    </p:spTree>
    <p:extLst>
      <p:ext uri="{BB962C8B-B14F-4D97-AF65-F5344CB8AC3E}">
        <p14:creationId xmlns:p14="http://schemas.microsoft.com/office/powerpoint/2010/main" val="536672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Zappos</a:t>
            </a:r>
            <a:r>
              <a:rPr lang="en-US" dirty="0" smtClean="0"/>
              <a:t> (from Levitt &amp; </a:t>
            </a:r>
            <a:r>
              <a:rPr lang="en-US" dirty="0" err="1" smtClean="0"/>
              <a:t>Dubner</a:t>
            </a:r>
            <a:r>
              <a:rPr lang="en-US" dirty="0" smtClean="0"/>
              <a:t> “Think like a freak”, 2014)</a:t>
            </a:r>
            <a:endParaRPr lang="en-US" dirty="0"/>
          </a:p>
        </p:txBody>
      </p:sp>
      <p:sp>
        <p:nvSpPr>
          <p:cNvPr id="3" name="Segnaposto contenuto 2"/>
          <p:cNvSpPr>
            <a:spLocks noGrp="1"/>
          </p:cNvSpPr>
          <p:nvPr>
            <p:ph idx="1"/>
          </p:nvPr>
        </p:nvSpPr>
        <p:spPr>
          <a:xfrm>
            <a:off x="0" y="1616026"/>
            <a:ext cx="9312812" cy="4152900"/>
          </a:xfrm>
        </p:spPr>
        <p:txBody>
          <a:bodyPr/>
          <a:lstStyle/>
          <a:p>
            <a:r>
              <a:rPr lang="en-US" sz="2400" b="0" dirty="0" err="1" smtClean="0"/>
              <a:t>Zappos</a:t>
            </a:r>
            <a:r>
              <a:rPr lang="en-US" sz="2400" b="0" dirty="0" smtClean="0"/>
              <a:t> founded in 1999 in Las Vegas for selling shoes on-line</a:t>
            </a:r>
          </a:p>
          <a:p>
            <a:r>
              <a:rPr lang="en-US" sz="2400" b="0" dirty="0" smtClean="0"/>
              <a:t>Management team: “customer obsessed culture”</a:t>
            </a:r>
          </a:p>
          <a:p>
            <a:r>
              <a:rPr lang="en-US" sz="2400" b="0" dirty="0" smtClean="0"/>
              <a:t>Customer service: key asset. </a:t>
            </a:r>
          </a:p>
          <a:p>
            <a:r>
              <a:rPr lang="en-US" sz="2400" b="0" dirty="0" smtClean="0"/>
              <a:t>365 day-return window, free-shipping, but in team’s view the Call centre 24/7 with no limits talking (“protracted talk therapy”, as one observer noted) would have been their core advantage.</a:t>
            </a:r>
          </a:p>
          <a:p>
            <a:r>
              <a:rPr lang="en-US" sz="2400" b="0" dirty="0" smtClean="0"/>
              <a:t>A call-centre job isn’t typically very desirable, nor does it pay well (e.g. 11$ per hour)….How could they obtain that? Paying workers more was not an option</a:t>
            </a:r>
            <a:endParaRPr lang="en-US" sz="2400" b="0" dirty="0"/>
          </a:p>
        </p:txBody>
      </p:sp>
      <p:sp>
        <p:nvSpPr>
          <p:cNvPr id="4" name="Freccia in giù 3"/>
          <p:cNvSpPr/>
          <p:nvPr/>
        </p:nvSpPr>
        <p:spPr bwMode="auto">
          <a:xfrm>
            <a:off x="3967089" y="5317588"/>
            <a:ext cx="450166" cy="492369"/>
          </a:xfrm>
          <a:prstGeom prst="down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5" name="CasellaDiTesto 4"/>
          <p:cNvSpPr txBox="1"/>
          <p:nvPr/>
        </p:nvSpPr>
        <p:spPr>
          <a:xfrm>
            <a:off x="295422" y="5903893"/>
            <a:ext cx="8848578" cy="954107"/>
          </a:xfrm>
          <a:prstGeom prst="rect">
            <a:avLst/>
          </a:prstGeom>
          <a:noFill/>
        </p:spPr>
        <p:txBody>
          <a:bodyPr wrap="square" rtlCol="0">
            <a:spAutoFit/>
          </a:bodyPr>
          <a:lstStyle/>
          <a:p>
            <a:pPr algn="ctr"/>
            <a:r>
              <a:rPr lang="en-US" dirty="0" smtClean="0"/>
              <a:t>More fun &amp; power for customer-service representatives</a:t>
            </a:r>
            <a:endParaRPr lang="en-US" dirty="0"/>
          </a:p>
        </p:txBody>
      </p:sp>
    </p:spTree>
    <p:extLst>
      <p:ext uri="{BB962C8B-B14F-4D97-AF65-F5344CB8AC3E}">
        <p14:creationId xmlns:p14="http://schemas.microsoft.com/office/powerpoint/2010/main" val="19987505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descr="C:\Users\grilli.luca\Desktop\imagesUJK5NTJ8.jpg"/>
          <p:cNvPicPr>
            <a:picLocks noGrp="1" noChangeAspect="1" noChangeArrowheads="1"/>
          </p:cNvPicPr>
          <p:nvPr>
            <p:ph idx="1"/>
          </p:nvPr>
        </p:nvPicPr>
        <p:blipFill>
          <a:blip r:embed="rId2"/>
          <a:srcRect/>
          <a:stretch>
            <a:fillRect/>
          </a:stretch>
        </p:blipFill>
        <p:spPr bwMode="auto">
          <a:xfrm>
            <a:off x="309491" y="1336431"/>
            <a:ext cx="4096254" cy="4853354"/>
          </a:xfrm>
          <a:prstGeom prst="rect">
            <a:avLst/>
          </a:prstGeom>
          <a:noFill/>
        </p:spPr>
      </p:pic>
      <p:pic>
        <p:nvPicPr>
          <p:cNvPr id="151555" name="Picture 3" descr="C:\Users\grilli.luca\Desktop\2994723741_556a0431151.jpg"/>
          <p:cNvPicPr>
            <a:picLocks noChangeAspect="1" noChangeArrowheads="1"/>
          </p:cNvPicPr>
          <p:nvPr/>
        </p:nvPicPr>
        <p:blipFill>
          <a:blip r:embed="rId3"/>
          <a:srcRect/>
          <a:stretch>
            <a:fillRect/>
          </a:stretch>
        </p:blipFill>
        <p:spPr bwMode="auto">
          <a:xfrm>
            <a:off x="4950690" y="1617786"/>
            <a:ext cx="4193309" cy="4540248"/>
          </a:xfrm>
          <a:prstGeom prst="rect">
            <a:avLst/>
          </a:prstGeom>
          <a:noFill/>
        </p:spPr>
      </p:pic>
      <p:sp>
        <p:nvSpPr>
          <p:cNvPr id="6" name="CasellaDiTesto 5"/>
          <p:cNvSpPr txBox="1"/>
          <p:nvPr/>
        </p:nvSpPr>
        <p:spPr>
          <a:xfrm>
            <a:off x="801858" y="196947"/>
            <a:ext cx="8342142" cy="523220"/>
          </a:xfrm>
          <a:prstGeom prst="rect">
            <a:avLst/>
          </a:prstGeom>
          <a:solidFill>
            <a:srgbClr val="FFFF00"/>
          </a:solidFill>
        </p:spPr>
        <p:txBody>
          <a:bodyPr wrap="square" rtlCol="0">
            <a:spAutoFit/>
          </a:bodyPr>
          <a:lstStyle/>
          <a:p>
            <a:r>
              <a:rPr lang="en-US" dirty="0" smtClean="0"/>
              <a:t>Where would you go more happily to work?</a:t>
            </a:r>
            <a:endParaRPr lang="en-US" dirty="0"/>
          </a:p>
        </p:txBody>
      </p:sp>
    </p:spTree>
    <p:extLst>
      <p:ext uri="{BB962C8B-B14F-4D97-AF65-F5344CB8AC3E}">
        <p14:creationId xmlns:p14="http://schemas.microsoft.com/office/powerpoint/2010/main" val="2193055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09489"/>
            <a:ext cx="9144000" cy="1447800"/>
          </a:xfrm>
        </p:spPr>
        <p:txBody>
          <a:bodyPr/>
          <a:lstStyle/>
          <a:p>
            <a:r>
              <a:rPr lang="en-US" dirty="0" err="1" smtClean="0"/>
              <a:t>Zappos’s</a:t>
            </a:r>
            <a:r>
              <a:rPr lang="en-US" dirty="0" smtClean="0"/>
              <a:t> incentive</a:t>
            </a:r>
            <a:endParaRPr lang="en-US" dirty="0"/>
          </a:p>
        </p:txBody>
      </p:sp>
      <p:sp>
        <p:nvSpPr>
          <p:cNvPr id="3" name="Segnaposto contenuto 2"/>
          <p:cNvSpPr>
            <a:spLocks noGrp="1"/>
          </p:cNvSpPr>
          <p:nvPr>
            <p:ph idx="1"/>
          </p:nvPr>
        </p:nvSpPr>
        <p:spPr>
          <a:xfrm>
            <a:off x="-225083" y="968913"/>
            <a:ext cx="9369083" cy="4152900"/>
          </a:xfrm>
        </p:spPr>
        <p:txBody>
          <a:bodyPr/>
          <a:lstStyle/>
          <a:p>
            <a:pPr indent="0">
              <a:buNone/>
            </a:pPr>
            <a:r>
              <a:rPr lang="en-US" sz="2000" b="0" dirty="0" smtClean="0"/>
              <a:t>But Zappos management team needs to know early who really was engaged with the project and share its customer-centric obsession culture and who is not. </a:t>
            </a:r>
          </a:p>
          <a:p>
            <a:pPr indent="0">
              <a:buNone/>
            </a:pPr>
            <a:r>
              <a:rPr lang="en-US" sz="2000" b="0" dirty="0" smtClean="0"/>
              <a:t>To escape from a pooling eq. to reach a separating eq. where good customer-service representatives are separated from bad ones, </a:t>
            </a:r>
            <a:r>
              <a:rPr lang="en-US" sz="2000" b="0" dirty="0" err="1" smtClean="0"/>
              <a:t>Zappos</a:t>
            </a:r>
            <a:r>
              <a:rPr lang="en-US" sz="2000" b="0" dirty="0" smtClean="0"/>
              <a:t> use the following incentive scheme: </a:t>
            </a:r>
          </a:p>
          <a:p>
            <a:pPr indent="0">
              <a:buNone/>
            </a:pPr>
            <a:endParaRPr lang="en-US" sz="2000" b="0" dirty="0" smtClean="0"/>
          </a:p>
          <a:p>
            <a:pPr indent="0">
              <a:buNone/>
            </a:pPr>
            <a:r>
              <a:rPr lang="en-US" sz="2000" dirty="0" smtClean="0"/>
              <a:t>From Levitt &amp; </a:t>
            </a:r>
            <a:r>
              <a:rPr lang="en-US" sz="2000" dirty="0" err="1" smtClean="0"/>
              <a:t>Dubner</a:t>
            </a:r>
            <a:r>
              <a:rPr lang="en-US" sz="2000" dirty="0" smtClean="0"/>
              <a:t> (2014): </a:t>
            </a:r>
            <a:r>
              <a:rPr lang="en-US" sz="2000" dirty="0" smtClean="0">
                <a:solidFill>
                  <a:srgbClr val="002060"/>
                </a:solidFill>
              </a:rPr>
              <a:t>“When new employees are in the on boarding period- they have already been screened, offered a job and completed a few weeks of training- </a:t>
            </a:r>
            <a:r>
              <a:rPr lang="en-US" sz="2000" dirty="0" err="1" smtClean="0">
                <a:solidFill>
                  <a:srgbClr val="002060"/>
                </a:solidFill>
              </a:rPr>
              <a:t>Zappos</a:t>
            </a:r>
            <a:r>
              <a:rPr lang="en-US" sz="2000" dirty="0" smtClean="0">
                <a:solidFill>
                  <a:srgbClr val="002060"/>
                </a:solidFill>
              </a:rPr>
              <a:t> offers them a chance to quit. Even better, quitters will be paid roughly 2000$ just for quitting”</a:t>
            </a:r>
          </a:p>
          <a:p>
            <a:pPr indent="0">
              <a:buNone/>
            </a:pPr>
            <a:endParaRPr lang="en-US" sz="2000" dirty="0" smtClean="0">
              <a:solidFill>
                <a:srgbClr val="002060"/>
              </a:solidFill>
            </a:endParaRPr>
          </a:p>
          <a:p>
            <a:pPr indent="0">
              <a:buNone/>
            </a:pPr>
            <a:r>
              <a:rPr lang="en-US" sz="2000" dirty="0" smtClean="0"/>
              <a:t>This is the cost the firm and “good guys” are willing to suffer to implement a separating equilibrium.</a:t>
            </a:r>
          </a:p>
          <a:p>
            <a:pPr indent="0">
              <a:buNone/>
            </a:pPr>
            <a:r>
              <a:rPr lang="en-US" sz="2000" dirty="0" smtClean="0"/>
              <a:t>Incidentally note: </a:t>
            </a:r>
          </a:p>
          <a:p>
            <a:pPr indent="0">
              <a:buNone/>
            </a:pPr>
            <a:r>
              <a:rPr lang="en-US" sz="2000" dirty="0" smtClean="0"/>
              <a:t>Very few “ new hires” accepted “The Offer”.</a:t>
            </a:r>
          </a:p>
          <a:p>
            <a:pPr indent="0">
              <a:buNone/>
            </a:pPr>
            <a:r>
              <a:rPr lang="en-US" sz="2000" dirty="0" smtClean="0"/>
              <a:t>“In 2009, </a:t>
            </a:r>
            <a:r>
              <a:rPr lang="en-US" sz="2000" dirty="0" err="1" smtClean="0"/>
              <a:t>Zappos</a:t>
            </a:r>
            <a:r>
              <a:rPr lang="en-US" sz="2000" dirty="0" smtClean="0"/>
              <a:t> was bought by Amazon.com for 1.2$ billion.”</a:t>
            </a:r>
          </a:p>
          <a:p>
            <a:pPr indent="0">
              <a:buNone/>
            </a:pPr>
            <a:endParaRPr lang="en-US" sz="2000" dirty="0" smtClean="0"/>
          </a:p>
          <a:p>
            <a:pPr indent="0">
              <a:buNone/>
            </a:pPr>
            <a:endParaRPr lang="en-US" sz="2000" dirty="0" smtClean="0">
              <a:solidFill>
                <a:srgbClr val="002060"/>
              </a:solidFill>
            </a:endParaRPr>
          </a:p>
          <a:p>
            <a:pPr indent="0">
              <a:buNone/>
            </a:pPr>
            <a:endParaRPr lang="en-US" sz="2000" dirty="0" smtClean="0">
              <a:solidFill>
                <a:srgbClr val="002060"/>
              </a:solidFill>
            </a:endParaRPr>
          </a:p>
          <a:p>
            <a:pPr indent="0">
              <a:buNone/>
            </a:pPr>
            <a:endParaRPr lang="en-US" sz="2000" dirty="0">
              <a:solidFill>
                <a:srgbClr val="002060"/>
              </a:solidFill>
            </a:endParaRPr>
          </a:p>
        </p:txBody>
      </p:sp>
    </p:spTree>
    <p:extLst>
      <p:ext uri="{BB962C8B-B14F-4D97-AF65-F5344CB8AC3E}">
        <p14:creationId xmlns:p14="http://schemas.microsoft.com/office/powerpoint/2010/main" val="29729284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925946" y="181263"/>
            <a:ext cx="7772400" cy="825501"/>
          </a:xfrm>
        </p:spPr>
        <p:txBody>
          <a:bodyPr/>
          <a:lstStyle/>
          <a:p>
            <a:pPr marL="0" indent="0">
              <a:buNone/>
            </a:pPr>
            <a:r>
              <a:rPr lang="en-US" sz="4800" dirty="0" smtClean="0">
                <a:solidFill>
                  <a:srgbClr val="FFC000"/>
                </a:solidFill>
              </a:rPr>
              <a:t>Asymmetric Information</a:t>
            </a:r>
            <a:endParaRPr lang="en-US" sz="4800" dirty="0">
              <a:solidFill>
                <a:srgbClr val="FFC000"/>
              </a:solidFill>
            </a:endParaRPr>
          </a:p>
        </p:txBody>
      </p:sp>
      <p:sp>
        <p:nvSpPr>
          <p:cNvPr id="4" name="CasellaDiTesto 3"/>
          <p:cNvSpPr txBox="1"/>
          <p:nvPr/>
        </p:nvSpPr>
        <p:spPr>
          <a:xfrm>
            <a:off x="221673" y="1006764"/>
            <a:ext cx="8802254" cy="707886"/>
          </a:xfrm>
          <a:prstGeom prst="rect">
            <a:avLst/>
          </a:prstGeom>
          <a:noFill/>
          <a:ln>
            <a:solidFill>
              <a:srgbClr val="00B050"/>
            </a:solidFill>
          </a:ln>
        </p:spPr>
        <p:txBody>
          <a:bodyPr wrap="square" rtlCol="0">
            <a:spAutoFit/>
          </a:bodyPr>
          <a:lstStyle/>
          <a:p>
            <a:pPr algn="just"/>
            <a:r>
              <a:rPr lang="en-US" sz="2000" dirty="0" smtClean="0"/>
              <a:t>Digital Technologies </a:t>
            </a:r>
            <a:r>
              <a:rPr lang="en-US" sz="2000" dirty="0" smtClean="0"/>
              <a:t>(e.g. </a:t>
            </a:r>
            <a:r>
              <a:rPr lang="en-US" sz="2000" dirty="0" smtClean="0"/>
              <a:t>Internet </a:t>
            </a:r>
            <a:r>
              <a:rPr lang="en-US" sz="2000" dirty="0" smtClean="0"/>
              <a:t>and big data)  may help reducing Asymmetric </a:t>
            </a:r>
            <a:r>
              <a:rPr lang="en-US" sz="2000" dirty="0" smtClean="0"/>
              <a:t>Info. </a:t>
            </a:r>
            <a:r>
              <a:rPr lang="en-US" sz="2000" dirty="0" smtClean="0"/>
              <a:t>But at which “price” from a societal point of view?</a:t>
            </a:r>
            <a:endParaRPr lang="en-US" sz="2000" dirty="0"/>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18" y="2041237"/>
            <a:ext cx="6040582" cy="3884468"/>
          </a:xfrm>
          <a:prstGeom prst="rect">
            <a:avLst/>
          </a:prstGeom>
        </p:spPr>
      </p:pic>
    </p:spTree>
    <p:extLst>
      <p:ext uri="{BB962C8B-B14F-4D97-AF65-F5344CB8AC3E}">
        <p14:creationId xmlns:p14="http://schemas.microsoft.com/office/powerpoint/2010/main" val="35212661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471267" y="1370427"/>
            <a:ext cx="8229600" cy="4953000"/>
          </a:xfrm>
        </p:spPr>
        <p:txBody>
          <a:bodyPr/>
          <a:lstStyle/>
          <a:p>
            <a:r>
              <a:rPr lang="en-US" sz="2400" dirty="0" smtClean="0"/>
              <a:t>Varian (Intermediate Microeconomics, </a:t>
            </a:r>
            <a:r>
              <a:rPr lang="en-US" sz="2400" smtClean="0"/>
              <a:t>chapter 38).</a:t>
            </a:r>
            <a:endParaRPr lang="en-US" sz="2400" dirty="0" smtClean="0"/>
          </a:p>
          <a:p>
            <a:endParaRPr lang="en-US" sz="2400" dirty="0" smtClean="0"/>
          </a:p>
          <a:p>
            <a:pPr>
              <a:buNone/>
            </a:pPr>
            <a:endParaRPr lang="en-US" sz="2400" dirty="0" smtClean="0"/>
          </a:p>
          <a:p>
            <a:endParaRPr lang="en-US" sz="2400" dirty="0" smtClean="0"/>
          </a:p>
          <a:p>
            <a:endParaRPr lang="en-US" sz="2400" dirty="0" smtClean="0"/>
          </a:p>
          <a:p>
            <a:pPr>
              <a:buNone/>
            </a:pPr>
            <a:endParaRPr lang="en-US" sz="2400" dirty="0" smtClean="0"/>
          </a:p>
          <a:p>
            <a:endParaRPr lang="en-US" sz="2400" dirty="0" smtClean="0"/>
          </a:p>
          <a:p>
            <a:endParaRPr lang="en-US" dirty="0" smtClean="0"/>
          </a:p>
          <a:p>
            <a:endParaRPr lang="en-US" dirty="0"/>
          </a:p>
        </p:txBody>
      </p:sp>
    </p:spTree>
    <p:extLst>
      <p:ext uri="{BB962C8B-B14F-4D97-AF65-F5344CB8AC3E}">
        <p14:creationId xmlns:p14="http://schemas.microsoft.com/office/powerpoint/2010/main" val="22969942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93432" y="502457"/>
            <a:ext cx="8595359" cy="1266093"/>
          </a:xfrm>
          <a:noFill/>
        </p:spPr>
        <p:txBody>
          <a:bodyPr/>
          <a:lstStyle/>
          <a:p>
            <a:pPr eaLnBrk="1" hangingPunct="1"/>
            <a:r>
              <a:rPr lang="en-US" b="1" dirty="0" smtClean="0">
                <a:solidFill>
                  <a:srgbClr val="00B050"/>
                </a:solidFill>
                <a:ea typeface="ＭＳ Ｐゴシック" pitchFamily="34" charset="-128"/>
              </a:rPr>
              <a:t>Appendix 1:</a:t>
            </a:r>
            <a:br>
              <a:rPr lang="en-US" b="1" dirty="0" smtClean="0">
                <a:solidFill>
                  <a:srgbClr val="00B050"/>
                </a:solidFill>
                <a:ea typeface="ＭＳ Ｐゴシック" pitchFamily="34" charset="-128"/>
              </a:rPr>
            </a:br>
            <a:r>
              <a:rPr lang="en-US" b="1" dirty="0" smtClean="0">
                <a:solidFill>
                  <a:srgbClr val="00B050"/>
                </a:solidFill>
                <a:ea typeface="ＭＳ Ｐゴシック" pitchFamily="34" charset="-128"/>
              </a:rPr>
              <a:t>Adverse Selection with Quality Choice</a:t>
            </a:r>
          </a:p>
        </p:txBody>
      </p:sp>
      <p:sp>
        <p:nvSpPr>
          <p:cNvPr id="53250" name="Rectangle 3"/>
          <p:cNvSpPr>
            <a:spLocks noGrp="1" noChangeArrowheads="1"/>
          </p:cNvSpPr>
          <p:nvPr>
            <p:ph idx="1"/>
          </p:nvPr>
        </p:nvSpPr>
        <p:spPr>
          <a:xfrm>
            <a:off x="193432" y="2551207"/>
            <a:ext cx="8867441" cy="4152900"/>
          </a:xfrm>
        </p:spPr>
        <p:txBody>
          <a:bodyPr/>
          <a:lstStyle/>
          <a:p>
            <a:pPr eaLnBrk="1" hangingPunct="1">
              <a:buNone/>
            </a:pPr>
            <a:r>
              <a:rPr lang="en-US" dirty="0" smtClean="0">
                <a:ea typeface="ＭＳ Ｐゴシック" pitchFamily="34" charset="-128"/>
              </a:rPr>
              <a:t>Suppose that each seller can choose the quality, or value, of her product. In this market, there are no repeated purchases (i.e. no strong reputational gains or damages at stake).</a:t>
            </a:r>
          </a:p>
          <a:p>
            <a:pPr eaLnBrk="1" hangingPunct="1">
              <a:buNone/>
            </a:pPr>
            <a:endParaRPr lang="en-US" dirty="0" smtClean="0">
              <a:ea typeface="ＭＳ Ｐゴシック" pitchFamily="34" charset="-128"/>
            </a:endParaRPr>
          </a:p>
          <a:p>
            <a:pPr eaLnBrk="1" hangingPunct="1"/>
            <a:r>
              <a:rPr lang="en-US" b="0" dirty="0" smtClean="0">
                <a:ea typeface="ＭＳ Ｐゴシック" pitchFamily="34" charset="-128"/>
              </a:rPr>
              <a:t>Two umbrellas: high-quality and low-quality.</a:t>
            </a:r>
          </a:p>
          <a:p>
            <a:pPr eaLnBrk="1" hangingPunct="1"/>
            <a:r>
              <a:rPr lang="en-US" b="0" dirty="0" smtClean="0">
                <a:ea typeface="ＭＳ Ｐゴシック" pitchFamily="34" charset="-128"/>
              </a:rPr>
              <a:t>Which will be manufactured and sold?</a:t>
            </a:r>
          </a:p>
        </p:txBody>
      </p:sp>
    </p:spTree>
    <p:extLst>
      <p:ext uri="{BB962C8B-B14F-4D97-AF65-F5344CB8AC3E}">
        <p14:creationId xmlns:p14="http://schemas.microsoft.com/office/powerpoint/2010/main" val="1123807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0" y="323557"/>
            <a:ext cx="9144000" cy="1447800"/>
          </a:xfrm>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54274" name="Rectangle 3"/>
          <p:cNvSpPr>
            <a:spLocks noGrp="1" noChangeArrowheads="1"/>
          </p:cNvSpPr>
          <p:nvPr>
            <p:ph idx="1"/>
          </p:nvPr>
        </p:nvSpPr>
        <p:spPr>
          <a:xfrm>
            <a:off x="685800" y="1964202"/>
            <a:ext cx="8196263" cy="4152900"/>
          </a:xfrm>
        </p:spPr>
        <p:txBody>
          <a:bodyPr/>
          <a:lstStyle/>
          <a:p>
            <a:pPr eaLnBrk="1" hangingPunct="1"/>
            <a:r>
              <a:rPr lang="en-US" b="0" dirty="0" smtClean="0">
                <a:ea typeface="ＭＳ Ｐゴシック" pitchFamily="34" charset="-128"/>
              </a:rPr>
              <a:t> Suppose:</a:t>
            </a:r>
          </a:p>
          <a:p>
            <a:pPr eaLnBrk="1" hangingPunct="1">
              <a:buNone/>
            </a:pPr>
            <a:r>
              <a:rPr lang="en-US" b="0" dirty="0" smtClean="0">
                <a:ea typeface="ＭＳ Ｐゴシック" pitchFamily="34" charset="-128"/>
              </a:rPr>
              <a:t>- Buyers value a high-quality umbrella at $14 and a low-quality umbrella at $8.</a:t>
            </a:r>
          </a:p>
          <a:p>
            <a:pPr eaLnBrk="1" hangingPunct="1">
              <a:buNone/>
            </a:pPr>
            <a:r>
              <a:rPr lang="en-US" b="0" dirty="0" smtClean="0">
                <a:ea typeface="ＭＳ Ｐゴシック" pitchFamily="34" charset="-128"/>
              </a:rPr>
              <a:t>- </a:t>
            </a:r>
            <a:r>
              <a:rPr lang="en-US" b="0" u="sng" dirty="0" smtClean="0">
                <a:ea typeface="ＭＳ Ｐゴシック" pitchFamily="34" charset="-128"/>
              </a:rPr>
              <a:t>Before buying, no buyer can tell quality</a:t>
            </a:r>
            <a:r>
              <a:rPr lang="en-US" b="0" dirty="0" smtClean="0">
                <a:ea typeface="ＭＳ Ｐゴシック" pitchFamily="34" charset="-128"/>
              </a:rPr>
              <a:t>.</a:t>
            </a:r>
          </a:p>
          <a:p>
            <a:pPr eaLnBrk="1" hangingPunct="1">
              <a:buNone/>
            </a:pPr>
            <a:r>
              <a:rPr lang="en-US" b="0" dirty="0" smtClean="0">
                <a:ea typeface="ＭＳ Ｐゴシック" pitchFamily="34" charset="-128"/>
              </a:rPr>
              <a:t>- Marginal production cost of a high-quality umbrella is $11.</a:t>
            </a:r>
          </a:p>
          <a:p>
            <a:pPr eaLnBrk="1" hangingPunct="1">
              <a:buNone/>
            </a:pPr>
            <a:r>
              <a:rPr lang="en-US" b="0" dirty="0" smtClean="0">
                <a:ea typeface="ＭＳ Ｐゴシック" pitchFamily="34" charset="-128"/>
              </a:rPr>
              <a:t>- Marginal production cost of a low-quality umbrella is $10.</a:t>
            </a:r>
          </a:p>
        </p:txBody>
      </p:sp>
    </p:spTree>
    <p:extLst>
      <p:ext uri="{BB962C8B-B14F-4D97-AF65-F5344CB8AC3E}">
        <p14:creationId xmlns:p14="http://schemas.microsoft.com/office/powerpoint/2010/main" val="14031845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55298" name="Rectangle 3"/>
          <p:cNvSpPr>
            <a:spLocks noGrp="1" noChangeArrowheads="1"/>
          </p:cNvSpPr>
          <p:nvPr>
            <p:ph idx="1"/>
          </p:nvPr>
        </p:nvSpPr>
        <p:spPr>
          <a:xfrm>
            <a:off x="671732" y="1739119"/>
            <a:ext cx="8029575" cy="4152900"/>
          </a:xfrm>
        </p:spPr>
        <p:txBody>
          <a:bodyPr/>
          <a:lstStyle/>
          <a:p>
            <a:pPr eaLnBrk="1" hangingPunct="1">
              <a:buNone/>
            </a:pPr>
            <a:r>
              <a:rPr lang="en-US" dirty="0" smtClean="0">
                <a:ea typeface="ＭＳ Ｐゴシック" pitchFamily="34" charset="-128"/>
              </a:rPr>
              <a:t>Suppose every seller makes only high-quality umbrellas.</a:t>
            </a:r>
          </a:p>
          <a:p>
            <a:pPr eaLnBrk="1" hangingPunct="1">
              <a:buNone/>
            </a:pPr>
            <a:r>
              <a:rPr lang="en-US" dirty="0" smtClean="0">
                <a:ea typeface="ＭＳ Ｐゴシック" pitchFamily="34" charset="-128"/>
              </a:rPr>
              <a:t>- Every buyer pays $14 and sellers</a:t>
            </a:r>
            <a:r>
              <a:rPr lang="ja-JP" altLang="en-US" dirty="0" smtClean="0">
                <a:ea typeface="ＭＳ Ｐゴシック" pitchFamily="34" charset="-128"/>
              </a:rPr>
              <a:t>’</a:t>
            </a:r>
            <a:r>
              <a:rPr lang="en-US" altLang="ja-JP" dirty="0" smtClean="0">
                <a:ea typeface="ＭＳ Ｐゴシック" pitchFamily="34" charset="-128"/>
              </a:rPr>
              <a:t> profit per umbrella is $14 - $11 = $3.</a:t>
            </a:r>
          </a:p>
          <a:p>
            <a:pPr eaLnBrk="1" hangingPunct="1">
              <a:buNone/>
            </a:pPr>
            <a:r>
              <a:rPr lang="en-US" dirty="0" smtClean="0">
                <a:ea typeface="ＭＳ Ｐゴシック" pitchFamily="34" charset="-128"/>
              </a:rPr>
              <a:t>- But then a seller can make low-quality umbrellas for which buyers still pay $14, so increasing profit to </a:t>
            </a:r>
            <a:br>
              <a:rPr lang="en-US" dirty="0" smtClean="0">
                <a:ea typeface="ＭＳ Ｐゴシック" pitchFamily="34" charset="-128"/>
              </a:rPr>
            </a:br>
            <a:r>
              <a:rPr lang="en-US" dirty="0" smtClean="0">
                <a:ea typeface="ＭＳ Ｐゴシック" pitchFamily="34" charset="-128"/>
              </a:rPr>
              <a:t>$14 - $10 = $4.</a:t>
            </a:r>
          </a:p>
        </p:txBody>
      </p:sp>
    </p:spTree>
    <p:extLst>
      <p:ext uri="{BB962C8B-B14F-4D97-AF65-F5344CB8AC3E}">
        <p14:creationId xmlns:p14="http://schemas.microsoft.com/office/powerpoint/2010/main" val="1064586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Adverse Selection</a:t>
            </a:r>
          </a:p>
        </p:txBody>
      </p:sp>
      <p:sp>
        <p:nvSpPr>
          <p:cNvPr id="31746" name="Rectangle 3"/>
          <p:cNvSpPr>
            <a:spLocks noGrp="1" noChangeArrowheads="1"/>
          </p:cNvSpPr>
          <p:nvPr>
            <p:ph idx="1"/>
          </p:nvPr>
        </p:nvSpPr>
        <p:spPr>
          <a:xfrm>
            <a:off x="0" y="2363177"/>
            <a:ext cx="9144000" cy="4152900"/>
          </a:xfrm>
        </p:spPr>
        <p:txBody>
          <a:bodyPr/>
          <a:lstStyle/>
          <a:p>
            <a:pPr eaLnBrk="1" hangingPunct="1">
              <a:buNone/>
            </a:pPr>
            <a:r>
              <a:rPr lang="en-US" b="0" u="sng" dirty="0" smtClean="0">
                <a:ea typeface="ＭＳ Ｐゴシック" pitchFamily="34" charset="-128"/>
              </a:rPr>
              <a:t>Suppose that now quality can not be verified: </a:t>
            </a:r>
            <a:r>
              <a:rPr lang="en-US" dirty="0" smtClean="0">
                <a:ea typeface="ＭＳ Ｐゴシック" pitchFamily="34" charset="-128"/>
              </a:rPr>
              <a:t>no buyer can tell a plum from a lemon before buying.</a:t>
            </a:r>
          </a:p>
          <a:p>
            <a:pPr eaLnBrk="1" hangingPunct="1">
              <a:buNone/>
            </a:pPr>
            <a:endParaRPr lang="en-US" dirty="0" smtClean="0">
              <a:ea typeface="ＭＳ Ｐゴシック" pitchFamily="34" charset="-128"/>
            </a:endParaRPr>
          </a:p>
          <a:p>
            <a:pPr eaLnBrk="1" hangingPunct="1">
              <a:buNone/>
            </a:pPr>
            <a:r>
              <a:rPr lang="en-US" dirty="0" smtClean="0">
                <a:ea typeface="ＭＳ Ｐゴシック" pitchFamily="34" charset="-128"/>
              </a:rPr>
              <a:t>What is the most a buyer will pay for any car?</a:t>
            </a:r>
          </a:p>
          <a:p>
            <a:pPr eaLnBrk="1" hangingPunct="1">
              <a:buNone/>
            </a:pPr>
            <a:endParaRPr lang="en-US" sz="2400"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211016"/>
            <a:ext cx="9144000" cy="1447800"/>
          </a:xfrm>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56322" name="Rectangle 3"/>
          <p:cNvSpPr>
            <a:spLocks noGrp="1" noChangeArrowheads="1"/>
          </p:cNvSpPr>
          <p:nvPr>
            <p:ph idx="1"/>
          </p:nvPr>
        </p:nvSpPr>
        <p:spPr>
          <a:xfrm>
            <a:off x="0" y="2319411"/>
            <a:ext cx="8820443" cy="4152900"/>
          </a:xfrm>
        </p:spPr>
        <p:txBody>
          <a:bodyPr/>
          <a:lstStyle/>
          <a:p>
            <a:pPr eaLnBrk="1" hangingPunct="1">
              <a:buNone/>
            </a:pPr>
            <a:r>
              <a:rPr lang="en-US" u="sng" dirty="0" smtClean="0">
                <a:ea typeface="ＭＳ Ｐゴシック" pitchFamily="34" charset="-128"/>
              </a:rPr>
              <a:t>N.B. </a:t>
            </a:r>
            <a:r>
              <a:rPr lang="en-US" u="sng" dirty="0" smtClean="0">
                <a:solidFill>
                  <a:srgbClr val="0070C0"/>
                </a:solidFill>
                <a:ea typeface="ＭＳ Ｐゴシック" pitchFamily="34" charset="-128"/>
              </a:rPr>
              <a:t>There is no market equilibrium in which only high-quality umbrellas are traded.</a:t>
            </a:r>
          </a:p>
          <a:p>
            <a:pPr eaLnBrk="1" hangingPunct="1">
              <a:buNone/>
            </a:pPr>
            <a:endParaRPr lang="en-US" u="sng" dirty="0" smtClean="0">
              <a:ea typeface="ＭＳ Ｐゴシック" pitchFamily="34" charset="-128"/>
            </a:endParaRPr>
          </a:p>
          <a:p>
            <a:pPr eaLnBrk="1" hangingPunct="1">
              <a:buNone/>
            </a:pPr>
            <a:r>
              <a:rPr lang="en-US" dirty="0" smtClean="0">
                <a:ea typeface="ＭＳ Ｐゴシック" pitchFamily="34" charset="-128"/>
              </a:rPr>
              <a:t>But…</a:t>
            </a:r>
          </a:p>
          <a:p>
            <a:pPr eaLnBrk="1" hangingPunct="1"/>
            <a:endParaRPr lang="en-US" u="sng" dirty="0" smtClean="0">
              <a:ea typeface="ＭＳ Ｐゴシック" pitchFamily="34" charset="-128"/>
            </a:endParaRPr>
          </a:p>
          <a:p>
            <a:pPr eaLnBrk="1" hangingPunct="1">
              <a:buNone/>
            </a:pPr>
            <a:r>
              <a:rPr lang="en-US" dirty="0" smtClean="0">
                <a:ea typeface="ＭＳ Ｐゴシック" pitchFamily="34" charset="-128"/>
              </a:rPr>
              <a:t>	Is there a market equilibrium in which only low-quality umbrellas are traded?</a:t>
            </a:r>
          </a:p>
        </p:txBody>
      </p:sp>
    </p:spTree>
    <p:extLst>
      <p:ext uri="{BB962C8B-B14F-4D97-AF65-F5344CB8AC3E}">
        <p14:creationId xmlns:p14="http://schemas.microsoft.com/office/powerpoint/2010/main" val="38236996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57346" name="Rectangle 3"/>
          <p:cNvSpPr>
            <a:spLocks noGrp="1" noChangeArrowheads="1"/>
          </p:cNvSpPr>
          <p:nvPr>
            <p:ph idx="1"/>
          </p:nvPr>
        </p:nvSpPr>
        <p:spPr/>
        <p:txBody>
          <a:bodyPr/>
          <a:lstStyle/>
          <a:p>
            <a:pPr eaLnBrk="1" hangingPunct="1"/>
            <a:r>
              <a:rPr lang="en-US" dirty="0" smtClean="0">
                <a:ea typeface="ＭＳ Ｐゴシック" pitchFamily="34" charset="-128"/>
              </a:rPr>
              <a:t>All sellers make only low-quality umbrellas.</a:t>
            </a:r>
          </a:p>
          <a:p>
            <a:pPr eaLnBrk="1" hangingPunct="1"/>
            <a:r>
              <a:rPr lang="en-US" dirty="0" smtClean="0">
                <a:ea typeface="ＭＳ Ｐゴシック" pitchFamily="34" charset="-128"/>
              </a:rPr>
              <a:t>Buyers pay at most $8 for an umbrella, while marginal production cost is $10.</a:t>
            </a:r>
          </a:p>
          <a:p>
            <a:pPr eaLnBrk="1" hangingPunct="1">
              <a:buNone/>
            </a:pPr>
            <a:r>
              <a:rPr lang="en-US" dirty="0" smtClean="0">
                <a:ea typeface="ＭＳ Ｐゴシック" pitchFamily="34" charset="-128"/>
              </a:rPr>
              <a:t>N.B. </a:t>
            </a:r>
            <a:r>
              <a:rPr lang="en-US" u="sng" dirty="0" smtClean="0">
                <a:solidFill>
                  <a:srgbClr val="0070C0"/>
                </a:solidFill>
                <a:ea typeface="ＭＳ Ｐゴシック" pitchFamily="34" charset="-128"/>
              </a:rPr>
              <a:t>There is no market equilibrium in which only low-quality umbrellas are traded.</a:t>
            </a:r>
          </a:p>
        </p:txBody>
      </p:sp>
    </p:spTree>
    <p:extLst>
      <p:ext uri="{BB962C8B-B14F-4D97-AF65-F5344CB8AC3E}">
        <p14:creationId xmlns:p14="http://schemas.microsoft.com/office/powerpoint/2010/main" val="13773741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58370" name="Rectangle 3"/>
          <p:cNvSpPr>
            <a:spLocks noGrp="1" noChangeArrowheads="1"/>
          </p:cNvSpPr>
          <p:nvPr>
            <p:ph idx="1"/>
          </p:nvPr>
        </p:nvSpPr>
        <p:spPr/>
        <p:txBody>
          <a:bodyPr/>
          <a:lstStyle/>
          <a:p>
            <a:pPr eaLnBrk="1" hangingPunct="1">
              <a:buNone/>
            </a:pPr>
            <a:r>
              <a:rPr lang="en-US" dirty="0" smtClean="0">
                <a:ea typeface="ＭＳ Ｐゴシック" pitchFamily="34" charset="-128"/>
              </a:rPr>
              <a:t>  </a:t>
            </a:r>
            <a:r>
              <a:rPr lang="en-US" u="sng" dirty="0" smtClean="0">
                <a:solidFill>
                  <a:srgbClr val="0070C0"/>
                </a:solidFill>
                <a:ea typeface="ＭＳ Ｐゴシック" pitchFamily="34" charset="-128"/>
              </a:rPr>
              <a:t>Now we know there is no market equilibrium in which only one type of umbrella is manufactured.</a:t>
            </a:r>
          </a:p>
          <a:p>
            <a:pPr eaLnBrk="1" hangingPunct="1">
              <a:buNone/>
            </a:pPr>
            <a:endParaRPr lang="en-US" u="sng" dirty="0" smtClean="0">
              <a:solidFill>
                <a:srgbClr val="0070C0"/>
              </a:solidFill>
              <a:ea typeface="ＭＳ Ｐゴシック" pitchFamily="34" charset="-128"/>
            </a:endParaRPr>
          </a:p>
          <a:p>
            <a:pPr eaLnBrk="1" hangingPunct="1"/>
            <a:r>
              <a:rPr lang="en-US" dirty="0" smtClean="0">
                <a:ea typeface="ＭＳ Ｐゴシック" pitchFamily="34" charset="-128"/>
              </a:rPr>
              <a:t>Is there an equilibrium in which both types of umbrella are manufactured?</a:t>
            </a:r>
          </a:p>
        </p:txBody>
      </p:sp>
    </p:spTree>
    <p:extLst>
      <p:ext uri="{BB962C8B-B14F-4D97-AF65-F5344CB8AC3E}">
        <p14:creationId xmlns:p14="http://schemas.microsoft.com/office/powerpoint/2010/main" val="19329986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59394" name="Rectangle 3"/>
          <p:cNvSpPr>
            <a:spLocks noGrp="1" noChangeArrowheads="1"/>
          </p:cNvSpPr>
          <p:nvPr>
            <p:ph idx="1"/>
          </p:nvPr>
        </p:nvSpPr>
        <p:spPr>
          <a:xfrm>
            <a:off x="685799" y="1714500"/>
            <a:ext cx="8148711" cy="4152900"/>
          </a:xfrm>
        </p:spPr>
        <p:txBody>
          <a:bodyPr/>
          <a:lstStyle/>
          <a:p>
            <a:pPr eaLnBrk="1" hangingPunct="1">
              <a:buNone/>
            </a:pPr>
            <a:r>
              <a:rPr lang="en-US" dirty="0" smtClean="0">
                <a:ea typeface="ＭＳ Ｐゴシック" pitchFamily="34" charset="-128"/>
              </a:rPr>
              <a:t>	A fraction </a:t>
            </a:r>
            <a:r>
              <a:rPr lang="en-US" i="1" dirty="0" smtClean="0">
                <a:ea typeface="ＭＳ Ｐゴシック" pitchFamily="34" charset="-128"/>
              </a:rPr>
              <a:t>q</a:t>
            </a:r>
            <a:r>
              <a:rPr lang="en-US" dirty="0" smtClean="0">
                <a:ea typeface="ＭＳ Ｐゴシック" pitchFamily="34" charset="-128"/>
              </a:rPr>
              <a:t> of sellers make high-quality umbrellas; 0 &lt; </a:t>
            </a:r>
            <a:r>
              <a:rPr lang="en-US" i="1" dirty="0" smtClean="0">
                <a:ea typeface="ＭＳ Ｐゴシック" pitchFamily="34" charset="-128"/>
              </a:rPr>
              <a:t>q</a:t>
            </a:r>
            <a:r>
              <a:rPr lang="en-US" dirty="0" smtClean="0">
                <a:ea typeface="ＭＳ Ｐゴシック" pitchFamily="34" charset="-128"/>
              </a:rPr>
              <a:t> &lt; 1.</a:t>
            </a:r>
          </a:p>
          <a:p>
            <a:pPr eaLnBrk="1" hangingPunct="1">
              <a:buNone/>
            </a:pPr>
            <a:endParaRPr lang="en-US" dirty="0" smtClean="0">
              <a:ea typeface="ＭＳ Ｐゴシック" pitchFamily="34" charset="-128"/>
            </a:endParaRPr>
          </a:p>
          <a:p>
            <a:pPr eaLnBrk="1" hangingPunct="1"/>
            <a:r>
              <a:rPr lang="en-US" b="0" dirty="0" smtClean="0">
                <a:ea typeface="ＭＳ Ｐゴシック" pitchFamily="34" charset="-128"/>
              </a:rPr>
              <a:t>Buyers</a:t>
            </a:r>
            <a:r>
              <a:rPr lang="ja-JP" altLang="en-US" b="0" dirty="0" smtClean="0">
                <a:ea typeface="ＭＳ Ｐゴシック" pitchFamily="34" charset="-128"/>
              </a:rPr>
              <a:t>’</a:t>
            </a:r>
            <a:r>
              <a:rPr lang="en-US" altLang="ja-JP" b="0" dirty="0" smtClean="0">
                <a:ea typeface="ＭＳ Ｐゴシック" pitchFamily="34" charset="-128"/>
              </a:rPr>
              <a:t> expected value of an umbrella is</a:t>
            </a:r>
          </a:p>
          <a:p>
            <a:pPr eaLnBrk="1" hangingPunct="1">
              <a:buNone/>
            </a:pPr>
            <a:r>
              <a:rPr lang="en-US" altLang="ja-JP" b="0" dirty="0" smtClean="0">
                <a:ea typeface="ＭＳ Ｐゴシック" pitchFamily="34" charset="-128"/>
              </a:rPr>
              <a:t>       EV = 14</a:t>
            </a:r>
            <a:r>
              <a:rPr lang="en-US" altLang="ja-JP" b="0" i="1" dirty="0" smtClean="0">
                <a:ea typeface="ＭＳ Ｐゴシック" pitchFamily="34" charset="-128"/>
              </a:rPr>
              <a:t>q</a:t>
            </a:r>
            <a:r>
              <a:rPr lang="en-US" altLang="ja-JP" b="0" dirty="0" smtClean="0">
                <a:ea typeface="ＭＳ Ｐゴシック" pitchFamily="34" charset="-128"/>
              </a:rPr>
              <a:t> + 8(1 - </a:t>
            </a:r>
            <a:r>
              <a:rPr lang="en-US" altLang="ja-JP" b="0" i="1" dirty="0" smtClean="0">
                <a:ea typeface="ＭＳ Ｐゴシック" pitchFamily="34" charset="-128"/>
              </a:rPr>
              <a:t>q</a:t>
            </a:r>
            <a:r>
              <a:rPr lang="en-US" altLang="ja-JP" b="0" dirty="0" smtClean="0">
                <a:ea typeface="ＭＳ Ｐゴシック" pitchFamily="34" charset="-128"/>
              </a:rPr>
              <a:t>) = 8 + 6</a:t>
            </a:r>
            <a:r>
              <a:rPr lang="en-US" altLang="ja-JP" b="0" i="1" dirty="0" smtClean="0">
                <a:ea typeface="ＭＳ Ｐゴシック" pitchFamily="34" charset="-128"/>
              </a:rPr>
              <a:t>q</a:t>
            </a:r>
            <a:r>
              <a:rPr lang="en-US" altLang="ja-JP" b="0" dirty="0" smtClean="0">
                <a:ea typeface="ＭＳ Ｐゴシック" pitchFamily="34" charset="-128"/>
              </a:rPr>
              <a:t>.</a:t>
            </a:r>
          </a:p>
          <a:p>
            <a:pPr eaLnBrk="1" hangingPunct="1"/>
            <a:r>
              <a:rPr lang="en-US" b="0" dirty="0" smtClean="0">
                <a:ea typeface="ＭＳ Ｐゴシック" pitchFamily="34" charset="-128"/>
              </a:rPr>
              <a:t>High-quality manufacturers must recover the manufacturing cost:</a:t>
            </a:r>
          </a:p>
          <a:p>
            <a:pPr eaLnBrk="1" hangingPunct="1">
              <a:buNone/>
            </a:pPr>
            <a:r>
              <a:rPr lang="en-US" b="0" dirty="0" smtClean="0">
                <a:ea typeface="ＭＳ Ｐゴシック" pitchFamily="34" charset="-128"/>
              </a:rPr>
              <a:t/>
            </a:r>
            <a:br>
              <a:rPr lang="en-US" b="0" dirty="0" smtClean="0">
                <a:ea typeface="ＭＳ Ｐゴシック" pitchFamily="34" charset="-128"/>
              </a:rPr>
            </a:br>
            <a:r>
              <a:rPr lang="en-US" b="0" dirty="0" smtClean="0">
                <a:ea typeface="ＭＳ Ｐゴシック" pitchFamily="34" charset="-128"/>
              </a:rPr>
              <a:t>       EV = 8 + 6</a:t>
            </a:r>
            <a:r>
              <a:rPr lang="en-US" b="0" i="1" dirty="0" smtClean="0">
                <a:ea typeface="ＭＳ Ｐゴシック" pitchFamily="34" charset="-128"/>
              </a:rPr>
              <a:t>q</a:t>
            </a:r>
            <a:r>
              <a:rPr lang="en-US" b="0" dirty="0" smtClean="0">
                <a:ea typeface="ＭＳ Ｐゴシック" pitchFamily="34" charset="-128"/>
              </a:rPr>
              <a:t> </a:t>
            </a:r>
            <a:r>
              <a:rPr lang="en-US" b="0" dirty="0" smtClean="0">
                <a:latin typeface="Symbol" pitchFamily="18" charset="2"/>
                <a:ea typeface="ＭＳ Ｐゴシック" pitchFamily="34" charset="-128"/>
              </a:rPr>
              <a:t>³</a:t>
            </a:r>
            <a:r>
              <a:rPr lang="en-US" b="0" dirty="0" smtClean="0">
                <a:ea typeface="ＭＳ Ｐゴシック" pitchFamily="34" charset="-128"/>
              </a:rPr>
              <a:t> 11  </a:t>
            </a:r>
            <a:r>
              <a:rPr lang="en-US" b="0" dirty="0" smtClean="0">
                <a:latin typeface="Symbol" pitchFamily="18" charset="2"/>
                <a:ea typeface="ＭＳ Ｐゴシック" pitchFamily="34" charset="-128"/>
              </a:rPr>
              <a:t>Þ</a:t>
            </a:r>
            <a:r>
              <a:rPr lang="en-US" b="0" dirty="0" smtClean="0">
                <a:ea typeface="ＭＳ Ｐゴシック" pitchFamily="34" charset="-128"/>
              </a:rPr>
              <a:t> </a:t>
            </a:r>
            <a:r>
              <a:rPr lang="en-US" b="0" i="1" dirty="0" smtClean="0">
                <a:ea typeface="ＭＳ Ｐゴシック" pitchFamily="34" charset="-128"/>
              </a:rPr>
              <a:t>q</a:t>
            </a:r>
            <a:r>
              <a:rPr lang="en-US" b="0" dirty="0" smtClean="0">
                <a:ea typeface="ＭＳ Ｐゴシック" pitchFamily="34" charset="-128"/>
              </a:rPr>
              <a:t> </a:t>
            </a:r>
            <a:r>
              <a:rPr lang="en-US" b="0" dirty="0" smtClean="0">
                <a:latin typeface="Symbol" pitchFamily="18" charset="2"/>
                <a:ea typeface="ＭＳ Ｐゴシック" pitchFamily="34" charset="-128"/>
              </a:rPr>
              <a:t>³</a:t>
            </a:r>
            <a:r>
              <a:rPr lang="en-US" b="0" dirty="0" smtClean="0">
                <a:ea typeface="ＭＳ Ｐゴシック" pitchFamily="34" charset="-128"/>
              </a:rPr>
              <a:t> 1/2.</a:t>
            </a:r>
          </a:p>
        </p:txBody>
      </p:sp>
    </p:spTree>
    <p:extLst>
      <p:ext uri="{BB962C8B-B14F-4D97-AF65-F5344CB8AC3E}">
        <p14:creationId xmlns:p14="http://schemas.microsoft.com/office/powerpoint/2010/main" val="31628464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0" y="196948"/>
            <a:ext cx="9144000" cy="1447800"/>
          </a:xfrm>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60418" name="Rectangle 3"/>
          <p:cNvSpPr>
            <a:spLocks noGrp="1" noChangeArrowheads="1"/>
          </p:cNvSpPr>
          <p:nvPr>
            <p:ph idx="1"/>
          </p:nvPr>
        </p:nvSpPr>
        <p:spPr>
          <a:xfrm>
            <a:off x="309489" y="1714500"/>
            <a:ext cx="8834511" cy="4152900"/>
          </a:xfrm>
        </p:spPr>
        <p:txBody>
          <a:bodyPr/>
          <a:lstStyle/>
          <a:p>
            <a:pPr eaLnBrk="1" hangingPunct="1"/>
            <a:r>
              <a:rPr lang="en-US" sz="2400" dirty="0" smtClean="0">
                <a:ea typeface="ＭＳ Ｐゴシック" pitchFamily="34" charset="-128"/>
              </a:rPr>
              <a:t>So at least half of the sellers must make high-quality umbrellas for there to be a pooling market equilibrium.</a:t>
            </a:r>
          </a:p>
          <a:p>
            <a:pPr eaLnBrk="1" hangingPunct="1"/>
            <a:r>
              <a:rPr lang="en-US" sz="2400" dirty="0" smtClean="0">
                <a:ea typeface="ＭＳ Ｐゴシック" pitchFamily="34" charset="-128"/>
              </a:rPr>
              <a:t>But then a high-quality seller can switch to making low-quality and increase profit by $1 on each umbrella sold.</a:t>
            </a:r>
          </a:p>
          <a:p>
            <a:pPr eaLnBrk="1" hangingPunct="1"/>
            <a:r>
              <a:rPr lang="en-US" sz="2400" dirty="0" smtClean="0">
                <a:ea typeface="ＭＳ Ｐゴシック" pitchFamily="34" charset="-128"/>
              </a:rPr>
              <a:t>Since all sellers reason this way, the fraction of high-quality sellers will shrink towards zero -- but then buyers will pay only $8.</a:t>
            </a:r>
          </a:p>
          <a:p>
            <a:pPr eaLnBrk="1" hangingPunct="1">
              <a:buNone/>
            </a:pPr>
            <a:endParaRPr lang="en-US" sz="2400" dirty="0" smtClean="0">
              <a:ea typeface="ＭＳ Ｐゴシック" pitchFamily="34" charset="-128"/>
            </a:endParaRPr>
          </a:p>
          <a:p>
            <a:pPr eaLnBrk="1" hangingPunct="1">
              <a:buNone/>
            </a:pPr>
            <a:r>
              <a:rPr lang="en-US" sz="3600" u="sng" dirty="0" smtClean="0">
                <a:solidFill>
                  <a:srgbClr val="002060"/>
                </a:solidFill>
                <a:ea typeface="ＭＳ Ｐゴシック" pitchFamily="34" charset="-128"/>
              </a:rPr>
              <a:t>N.B. So there is no equilibrium in which both umbrella types are traded.</a:t>
            </a:r>
          </a:p>
          <a:p>
            <a:pPr eaLnBrk="1" hangingPunct="1"/>
            <a:endParaRPr lang="en-US" sz="2400" dirty="0" smtClean="0">
              <a:ea typeface="ＭＳ Ｐゴシック" pitchFamily="34" charset="-128"/>
            </a:endParaRPr>
          </a:p>
          <a:p>
            <a:pPr eaLnBrk="1" hangingPunct="1"/>
            <a:endParaRPr lang="en-US" sz="2400" dirty="0" smtClean="0">
              <a:ea typeface="ＭＳ Ｐゴシック" pitchFamily="34" charset="-128"/>
            </a:endParaRPr>
          </a:p>
        </p:txBody>
      </p:sp>
    </p:spTree>
    <p:extLst>
      <p:ext uri="{BB962C8B-B14F-4D97-AF65-F5344CB8AC3E}">
        <p14:creationId xmlns:p14="http://schemas.microsoft.com/office/powerpoint/2010/main" val="25739344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0" y="196948"/>
            <a:ext cx="9144000" cy="1447800"/>
          </a:xfrm>
          <a:noFill/>
        </p:spPr>
        <p:txBody>
          <a:bodyPr/>
          <a:lstStyle/>
          <a:p>
            <a:pPr eaLnBrk="1" hangingPunct="1"/>
            <a:r>
              <a:rPr lang="en-US" b="1" dirty="0" smtClean="0">
                <a:solidFill>
                  <a:srgbClr val="00B050"/>
                </a:solidFill>
                <a:ea typeface="ＭＳ Ｐゴシック" pitchFamily="34" charset="-128"/>
              </a:rPr>
              <a:t>Adverse Selection with Quality Choice</a:t>
            </a:r>
          </a:p>
        </p:txBody>
      </p:sp>
      <p:sp>
        <p:nvSpPr>
          <p:cNvPr id="64514" name="Rectangle 3"/>
          <p:cNvSpPr>
            <a:spLocks noGrp="1" noChangeArrowheads="1"/>
          </p:cNvSpPr>
          <p:nvPr>
            <p:ph idx="1"/>
          </p:nvPr>
        </p:nvSpPr>
        <p:spPr>
          <a:xfrm>
            <a:off x="633045" y="1714500"/>
            <a:ext cx="8201465" cy="4152900"/>
          </a:xfrm>
        </p:spPr>
        <p:txBody>
          <a:bodyPr/>
          <a:lstStyle/>
          <a:p>
            <a:pPr eaLnBrk="1" hangingPunct="1"/>
            <a:r>
              <a:rPr lang="en-US" dirty="0" smtClean="0">
                <a:ea typeface="ＭＳ Ｐゴシック" pitchFamily="34" charset="-128"/>
              </a:rPr>
              <a:t>The market has no equilibrium</a:t>
            </a:r>
          </a:p>
          <a:p>
            <a:pPr lvl="1" eaLnBrk="1" hangingPunct="1">
              <a:buFont typeface="Marlett" pitchFamily="2" charset="2"/>
              <a:buChar char="0"/>
            </a:pPr>
            <a:r>
              <a:rPr lang="en-US" dirty="0" smtClean="0">
                <a:ea typeface="ＭＳ Ｐゴシック" pitchFamily="34" charset="-128"/>
              </a:rPr>
              <a:t>with just one umbrella type traded</a:t>
            </a:r>
          </a:p>
          <a:p>
            <a:pPr lvl="1" eaLnBrk="1" hangingPunct="1">
              <a:buFont typeface="Marlett" pitchFamily="2" charset="2"/>
              <a:buChar char="0"/>
            </a:pPr>
            <a:r>
              <a:rPr lang="en-US" dirty="0" smtClean="0">
                <a:ea typeface="ＭＳ Ｐゴシック" pitchFamily="34" charset="-128"/>
              </a:rPr>
              <a:t>with both umbrella types traded</a:t>
            </a:r>
          </a:p>
          <a:p>
            <a:pPr eaLnBrk="1" hangingPunct="1"/>
            <a:r>
              <a:rPr lang="en-US" dirty="0" smtClean="0">
                <a:ea typeface="ＭＳ Ｐゴシック" pitchFamily="34" charset="-128"/>
              </a:rPr>
              <a:t>So </a:t>
            </a:r>
            <a:r>
              <a:rPr lang="en-US" dirty="0" smtClean="0">
                <a:solidFill>
                  <a:schemeClr val="tx2"/>
                </a:solidFill>
                <a:ea typeface="ＭＳ Ｐゴシック" pitchFamily="34" charset="-128"/>
              </a:rPr>
              <a:t>the market has no equilibrium</a:t>
            </a:r>
            <a:r>
              <a:rPr lang="en-US" dirty="0" smtClean="0">
                <a:ea typeface="ＭＳ Ｐゴシック" pitchFamily="34" charset="-128"/>
              </a:rPr>
              <a:t> at all</a:t>
            </a:r>
          </a:p>
          <a:p>
            <a:pPr eaLnBrk="1" hangingPunct="1">
              <a:buNone/>
            </a:pPr>
            <a:endParaRPr lang="en-US" dirty="0" smtClean="0">
              <a:ea typeface="ＭＳ Ｐゴシック" pitchFamily="34" charset="-128"/>
            </a:endParaRPr>
          </a:p>
          <a:p>
            <a:pPr eaLnBrk="1" hangingPunct="1">
              <a:buNone/>
            </a:pPr>
            <a:r>
              <a:rPr lang="en-US" dirty="0" smtClean="0">
                <a:ea typeface="ＭＳ Ｐゴシック" pitchFamily="34" charset="-128"/>
              </a:rPr>
              <a:t>	</a:t>
            </a:r>
            <a:r>
              <a:rPr lang="en-US" u="sng" dirty="0" smtClean="0">
                <a:solidFill>
                  <a:srgbClr val="002060"/>
                </a:solidFill>
                <a:ea typeface="ＭＳ Ｐゴシック" pitchFamily="34" charset="-128"/>
              </a:rPr>
              <a:t>Adverse selection has destroyed the entire market!</a:t>
            </a:r>
          </a:p>
        </p:txBody>
      </p:sp>
      <p:sp>
        <p:nvSpPr>
          <p:cNvPr id="4" name="Freccia a destra 3"/>
          <p:cNvSpPr/>
          <p:nvPr/>
        </p:nvSpPr>
        <p:spPr bwMode="auto">
          <a:xfrm>
            <a:off x="337625" y="4965895"/>
            <a:ext cx="703385" cy="492369"/>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0370386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pPr marL="0" indent="0" algn="ctr">
              <a:buNone/>
            </a:pPr>
            <a:r>
              <a:rPr lang="en-US" sz="4400" dirty="0">
                <a:solidFill>
                  <a:srgbClr val="00B050"/>
                </a:solidFill>
                <a:ea typeface="ＭＳ Ｐゴシック" pitchFamily="34" charset="-128"/>
              </a:rPr>
              <a:t>Appendix </a:t>
            </a:r>
            <a:r>
              <a:rPr lang="en-US" sz="4400" dirty="0" smtClean="0">
                <a:solidFill>
                  <a:srgbClr val="00B050"/>
                </a:solidFill>
                <a:ea typeface="ＭＳ Ｐゴシック" pitchFamily="34" charset="-128"/>
              </a:rPr>
              <a:t>2:</a:t>
            </a:r>
            <a:r>
              <a:rPr lang="en-US" sz="4400" dirty="0">
                <a:solidFill>
                  <a:srgbClr val="00B050"/>
                </a:solidFill>
                <a:ea typeface="ＭＳ Ｐゴシック" pitchFamily="34" charset="-128"/>
              </a:rPr>
              <a:t/>
            </a:r>
            <a:br>
              <a:rPr lang="en-US" sz="4400" dirty="0">
                <a:solidFill>
                  <a:srgbClr val="00B050"/>
                </a:solidFill>
                <a:ea typeface="ＭＳ Ｐゴシック" pitchFamily="34" charset="-128"/>
              </a:rPr>
            </a:br>
            <a:r>
              <a:rPr lang="en-US" sz="4400" dirty="0" smtClean="0">
                <a:solidFill>
                  <a:srgbClr val="00B050"/>
                </a:solidFill>
                <a:ea typeface="ＭＳ Ｐゴシック" pitchFamily="34" charset="-128"/>
              </a:rPr>
              <a:t>Incentives and agent’s effort</a:t>
            </a:r>
            <a:endParaRPr lang="en-US" sz="4400" dirty="0"/>
          </a:p>
        </p:txBody>
      </p:sp>
    </p:spTree>
    <p:extLst>
      <p:ext uri="{BB962C8B-B14F-4D97-AF65-F5344CB8AC3E}">
        <p14:creationId xmlns:p14="http://schemas.microsoft.com/office/powerpoint/2010/main" val="351931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3890" y="229775"/>
                <a:ext cx="9070110" cy="7753661"/>
              </a:xfrm>
              <a:prstGeom prst="rect">
                <a:avLst/>
              </a:prstGeom>
              <a:noFill/>
            </p:spPr>
            <p:txBody>
              <a:bodyPr wrap="square" rtlCol="0">
                <a:spAutoFit/>
              </a:bodyPr>
              <a:lstStyle/>
              <a:p>
                <a:r>
                  <a:rPr lang="it-IT" sz="1600" dirty="0" smtClean="0"/>
                  <a:t>Principal: output y = f(x)</a:t>
                </a:r>
                <a:r>
                  <a:rPr lang="it-IT" sz="1600" b="0" dirty="0" smtClean="0"/>
                  <a:t> [p = 1 → output = value; x:</a:t>
                </a:r>
                <a:r>
                  <a:rPr lang="it-IT" sz="1600" b="0" u="sng" dirty="0" smtClean="0"/>
                  <a:t> </a:t>
                </a:r>
                <a:r>
                  <a:rPr lang="it-IT" sz="1600" b="0" u="sng" dirty="0" err="1" smtClean="0"/>
                  <a:t>agent’s</a:t>
                </a:r>
                <a:r>
                  <a:rPr lang="it-IT" sz="1600" b="0" u="sng" dirty="0" smtClean="0"/>
                  <a:t> </a:t>
                </a:r>
                <a:r>
                  <a:rPr lang="it-IT" sz="1600" b="0" u="sng" dirty="0" err="1" smtClean="0"/>
                  <a:t>effort</a:t>
                </a:r>
                <a:r>
                  <a:rPr lang="it-IT" sz="1600" b="0" dirty="0" smtClean="0"/>
                  <a:t>]</a:t>
                </a:r>
              </a:p>
              <a:p>
                <a:r>
                  <a:rPr lang="it-IT" sz="1600" dirty="0" smtClean="0"/>
                  <a:t>Agent: payment s(y) </a:t>
                </a:r>
              </a:p>
              <a:p>
                <a:endParaRPr lang="it-IT" sz="1600" b="0" dirty="0" smtClean="0"/>
              </a:p>
              <a:p>
                <a:r>
                  <a:rPr lang="it-IT" sz="1600" b="0" dirty="0" err="1" smtClean="0"/>
                  <a:t>Principal’s</a:t>
                </a:r>
                <a:r>
                  <a:rPr lang="it-IT" sz="1600" b="0" dirty="0" smtClean="0"/>
                  <a:t> </a:t>
                </a:r>
                <a:r>
                  <a:rPr lang="el-GR" sz="1600" b="0" dirty="0" smtClean="0"/>
                  <a:t>π</a:t>
                </a:r>
                <a:r>
                  <a:rPr lang="it-IT" sz="1600" b="0" dirty="0" smtClean="0"/>
                  <a:t> = y – s(y) → </a:t>
                </a:r>
                <a:r>
                  <a:rPr lang="el-GR" sz="1600" b="0" dirty="0" smtClean="0"/>
                  <a:t>π</a:t>
                </a:r>
                <a:r>
                  <a:rPr lang="it-IT" sz="1600" b="0" dirty="0" smtClean="0"/>
                  <a:t> = f(x) – s(f(x))</a:t>
                </a:r>
              </a:p>
              <a:p>
                <a:r>
                  <a:rPr lang="it-IT" sz="1600" b="0" dirty="0" err="1" smtClean="0"/>
                  <a:t>Agent’s</a:t>
                </a:r>
                <a:r>
                  <a:rPr lang="it-IT" sz="1600" b="0" dirty="0" smtClean="0"/>
                  <a:t> u:  s(y) – c(x) → </a:t>
                </a:r>
                <a:r>
                  <a:rPr lang="it-IT" sz="1600" b="0" dirty="0"/>
                  <a:t>s(f(x</a:t>
                </a:r>
                <a:r>
                  <a:rPr lang="it-IT" sz="1600" b="0" dirty="0" smtClean="0"/>
                  <a:t>)) – c(x)</a:t>
                </a:r>
              </a:p>
              <a:p>
                <a:endParaRPr lang="it-IT" sz="1600" b="0" dirty="0" smtClean="0"/>
              </a:p>
              <a:p>
                <a:r>
                  <a:rPr lang="it-IT" sz="1600" b="0" dirty="0" smtClean="0"/>
                  <a:t>The agent </a:t>
                </a:r>
                <a:r>
                  <a:rPr lang="it-IT" sz="1600" b="0" dirty="0" err="1" smtClean="0"/>
                  <a:t>will</a:t>
                </a:r>
                <a:r>
                  <a:rPr lang="it-IT" sz="1600" b="0" dirty="0" smtClean="0"/>
                  <a:t> be </a:t>
                </a:r>
                <a:r>
                  <a:rPr lang="it-IT" sz="1600" b="0" dirty="0" err="1" smtClean="0"/>
                  <a:t>willing</a:t>
                </a:r>
                <a:r>
                  <a:rPr lang="it-IT" sz="1600" b="0" dirty="0" smtClean="0"/>
                  <a:t> to «work» for the </a:t>
                </a:r>
                <a:r>
                  <a:rPr lang="it-IT" sz="1600" b="0" dirty="0" err="1" smtClean="0"/>
                  <a:t>principal</a:t>
                </a:r>
                <a:r>
                  <a:rPr lang="it-IT" sz="1600" b="0" dirty="0" smtClean="0"/>
                  <a:t> </a:t>
                </a:r>
                <a:r>
                  <a:rPr lang="it-IT" sz="1600" b="0" dirty="0" err="1" smtClean="0"/>
                  <a:t>as</a:t>
                </a:r>
                <a:r>
                  <a:rPr lang="it-IT" sz="1600" b="0" dirty="0" smtClean="0"/>
                  <a:t> long </a:t>
                </a:r>
                <a:r>
                  <a:rPr lang="it-IT" sz="1600" b="0" dirty="0" err="1" smtClean="0"/>
                  <a:t>as</a:t>
                </a:r>
                <a:r>
                  <a:rPr lang="it-IT" sz="1600" b="0" dirty="0" smtClean="0"/>
                  <a:t> </a:t>
                </a:r>
                <a:r>
                  <a:rPr lang="it-IT" sz="1600" b="0" dirty="0" err="1" smtClean="0"/>
                  <a:t>its</a:t>
                </a:r>
                <a:r>
                  <a:rPr lang="it-IT" sz="1600" b="0" dirty="0" smtClean="0"/>
                  <a:t> u ≥ 0</a:t>
                </a:r>
              </a:p>
              <a:p>
                <a:endParaRPr lang="it-IT" sz="1600" b="0" dirty="0"/>
              </a:p>
              <a:p>
                <a:r>
                  <a:rPr lang="it-IT" sz="1600" b="0" dirty="0" err="1" smtClean="0"/>
                  <a:t>Principal’s</a:t>
                </a:r>
                <a:r>
                  <a:rPr lang="it-IT" sz="1600" b="0" dirty="0"/>
                  <a:t> </a:t>
                </a:r>
                <a:r>
                  <a:rPr lang="it-IT" sz="1600" b="0" dirty="0" err="1" smtClean="0"/>
                  <a:t>problem</a:t>
                </a:r>
                <a:r>
                  <a:rPr lang="it-IT" sz="1600" b="0" dirty="0" smtClean="0"/>
                  <a:t> </a:t>
                </a:r>
                <a14:m>
                  <m:oMath xmlns:m="http://schemas.openxmlformats.org/officeDocument/2006/math">
                    <m:limLow>
                      <m:limLowPr>
                        <m:ctrlPr>
                          <a:rPr lang="it-IT" sz="1600" b="0" i="1" smtClean="0">
                            <a:latin typeface="Cambria Math" panose="02040503050406030204" pitchFamily="18" charset="0"/>
                          </a:rPr>
                        </m:ctrlPr>
                      </m:limLowPr>
                      <m:e>
                        <m:groupChr>
                          <m:groupChrPr>
                            <m:chr m:val="⏟"/>
                            <m:ctrlPr>
                              <a:rPr lang="it-IT" sz="1600" b="0" i="1" smtClean="0">
                                <a:latin typeface="Cambria Math" panose="02040503050406030204" pitchFamily="18" charset="0"/>
                              </a:rPr>
                            </m:ctrlPr>
                          </m:groupChrPr>
                          <m:e>
                            <m:r>
                              <a:rPr lang="it-IT" sz="1600" b="0" i="1" smtClean="0">
                                <a:latin typeface="Cambria Math" panose="02040503050406030204" pitchFamily="18" charset="0"/>
                              </a:rPr>
                              <m:t>𝑚𝑎𝑥</m:t>
                            </m:r>
                          </m:e>
                        </m:groupChr>
                      </m:e>
                      <m:lim>
                        <m:r>
                          <a:rPr lang="it-IT" sz="1600" b="0" i="1" smtClean="0">
                            <a:latin typeface="Cambria Math" panose="02040503050406030204" pitchFamily="18" charset="0"/>
                          </a:rPr>
                          <m:t>𝑥</m:t>
                        </m:r>
                      </m:lim>
                    </m:limLow>
                  </m:oMath>
                </a14:m>
                <a:r>
                  <a:rPr lang="it-IT" sz="1600" b="0" dirty="0" smtClean="0"/>
                  <a:t> </a:t>
                </a:r>
                <a:r>
                  <a:rPr lang="el-GR" sz="1600" b="0" dirty="0" smtClean="0"/>
                  <a:t>π</a:t>
                </a:r>
                <a:r>
                  <a:rPr lang="it-IT" sz="1600" b="0" dirty="0" smtClean="0"/>
                  <a:t> = f(x) – s(f(x))</a:t>
                </a:r>
              </a:p>
              <a:p>
                <a:r>
                  <a:rPr lang="it-IT" sz="1600" b="0" dirty="0" smtClean="0"/>
                  <a:t>		       s.t. s(f(x)) – c(x) = 0</a:t>
                </a:r>
              </a:p>
              <a:p>
                <a:endParaRPr lang="it-IT" sz="1600" b="0" dirty="0" smtClean="0"/>
              </a:p>
              <a:p>
                <a:r>
                  <a:rPr lang="it-IT" sz="1600" b="0" dirty="0" smtClean="0"/>
                  <a:t>                                 </a:t>
                </a:r>
                <a14:m>
                  <m:oMath xmlns:m="http://schemas.openxmlformats.org/officeDocument/2006/math">
                    <m:limLow>
                      <m:limLowPr>
                        <m:ctrlPr>
                          <a:rPr lang="it-IT" sz="1600" b="0" i="1">
                            <a:latin typeface="Cambria Math" panose="02040503050406030204" pitchFamily="18" charset="0"/>
                          </a:rPr>
                        </m:ctrlPr>
                      </m:limLowPr>
                      <m:e>
                        <m:groupChr>
                          <m:groupChrPr>
                            <m:chr m:val="⏟"/>
                            <m:ctrlPr>
                              <a:rPr lang="it-IT" sz="1600" b="0" i="1">
                                <a:latin typeface="Cambria Math" panose="02040503050406030204" pitchFamily="18" charset="0"/>
                              </a:rPr>
                            </m:ctrlPr>
                          </m:groupChrPr>
                          <m:e>
                            <m:r>
                              <a:rPr lang="it-IT" sz="1600" b="0" i="1">
                                <a:latin typeface="Cambria Math" panose="02040503050406030204" pitchFamily="18" charset="0"/>
                              </a:rPr>
                              <m:t>𝑚𝑎𝑥</m:t>
                            </m:r>
                          </m:e>
                        </m:groupChr>
                      </m:e>
                      <m:lim>
                        <m:r>
                          <a:rPr lang="it-IT" sz="1600" b="0" i="1">
                            <a:latin typeface="Cambria Math" panose="02040503050406030204" pitchFamily="18" charset="0"/>
                          </a:rPr>
                          <m:t>𝑥</m:t>
                        </m:r>
                      </m:lim>
                    </m:limLow>
                  </m:oMath>
                </a14:m>
                <a:r>
                  <a:rPr lang="it-IT" sz="1600" b="0" dirty="0"/>
                  <a:t> </a:t>
                </a:r>
                <a:r>
                  <a:rPr lang="el-GR" sz="1600" b="0" dirty="0"/>
                  <a:t>π</a:t>
                </a:r>
                <a:r>
                  <a:rPr lang="it-IT" sz="1600" b="0" dirty="0"/>
                  <a:t> = f(x) – </a:t>
                </a:r>
                <a:r>
                  <a:rPr lang="it-IT" sz="1600" b="0" dirty="0" smtClean="0"/>
                  <a:t>c(x)  	          </a:t>
                </a:r>
                <a:r>
                  <a:rPr lang="it-IT" sz="1600" dirty="0" smtClean="0"/>
                  <a:t>MP(x*) = MC(x*)</a:t>
                </a:r>
              </a:p>
              <a:p>
                <a:r>
                  <a:rPr lang="it-IT" sz="1600" b="0" u="sng" dirty="0" err="1" smtClean="0"/>
                  <a:t>Optimal</a:t>
                </a:r>
                <a:r>
                  <a:rPr lang="it-IT" sz="1600" b="0" u="sng" dirty="0" smtClean="0"/>
                  <a:t> incentive </a:t>
                </a:r>
                <a:r>
                  <a:rPr lang="it-IT" sz="1600" b="0" u="sng" dirty="0" err="1" smtClean="0"/>
                  <a:t>scheme</a:t>
                </a:r>
                <a:r>
                  <a:rPr lang="it-IT" sz="1600" b="0" u="sng" dirty="0" smtClean="0"/>
                  <a:t>: </a:t>
                </a:r>
                <a:r>
                  <a:rPr lang="it-IT" sz="1600" b="0" u="sng" dirty="0" err="1" smtClean="0"/>
                  <a:t>Marginal</a:t>
                </a:r>
                <a:r>
                  <a:rPr lang="it-IT" sz="1600" b="0" u="sng" dirty="0" smtClean="0"/>
                  <a:t> </a:t>
                </a:r>
                <a:r>
                  <a:rPr lang="it-IT" sz="1600" b="0" u="sng" dirty="0" err="1" smtClean="0"/>
                  <a:t>product</a:t>
                </a:r>
                <a:r>
                  <a:rPr lang="it-IT" sz="1600" b="0" u="sng" dirty="0" smtClean="0"/>
                  <a:t> of </a:t>
                </a:r>
                <a:r>
                  <a:rPr lang="it-IT" sz="1600" b="0" u="sng" dirty="0" err="1" smtClean="0"/>
                  <a:t>Agent’s</a:t>
                </a:r>
                <a:r>
                  <a:rPr lang="it-IT" sz="1600" b="0" u="sng" dirty="0" smtClean="0"/>
                  <a:t> </a:t>
                </a:r>
                <a:r>
                  <a:rPr lang="it-IT" sz="1600" b="0" u="sng" dirty="0" err="1" smtClean="0"/>
                  <a:t>effort</a:t>
                </a:r>
                <a:r>
                  <a:rPr lang="it-IT" sz="1600" b="0" u="sng" dirty="0" smtClean="0"/>
                  <a:t> = </a:t>
                </a:r>
                <a:r>
                  <a:rPr lang="it-IT" sz="1600" b="0" u="sng" dirty="0" err="1" smtClean="0"/>
                  <a:t>its</a:t>
                </a:r>
                <a:r>
                  <a:rPr lang="it-IT" sz="1600" b="0" u="sng" dirty="0" smtClean="0"/>
                  <a:t> </a:t>
                </a:r>
                <a:r>
                  <a:rPr lang="it-IT" sz="1600" b="0" u="sng" dirty="0" err="1" smtClean="0"/>
                  <a:t>marginal</a:t>
                </a:r>
                <a:r>
                  <a:rPr lang="it-IT" sz="1600" b="0" u="sng" dirty="0" smtClean="0"/>
                  <a:t> </a:t>
                </a:r>
                <a:r>
                  <a:rPr lang="it-IT" sz="1600" b="0" u="sng" dirty="0" err="1" smtClean="0"/>
                  <a:t>cost</a:t>
                </a:r>
                <a:endParaRPr lang="it-IT" sz="1600" b="0" u="sng" dirty="0" smtClean="0"/>
              </a:p>
              <a:p>
                <a:r>
                  <a:rPr lang="it-IT" sz="1600" b="0" dirty="0" err="1" smtClean="0"/>
                  <a:t>If</a:t>
                </a:r>
                <a:r>
                  <a:rPr lang="it-IT" sz="1600" b="0" dirty="0" smtClean="0"/>
                  <a:t> </a:t>
                </a:r>
                <a:r>
                  <a:rPr lang="it-IT" sz="1600" b="0" dirty="0" err="1" smtClean="0"/>
                  <a:t>principal</a:t>
                </a:r>
                <a:r>
                  <a:rPr lang="it-IT" sz="1600" b="0" dirty="0" smtClean="0"/>
                  <a:t> can </a:t>
                </a:r>
                <a:r>
                  <a:rPr lang="it-IT" sz="1600" b="0" dirty="0" err="1" smtClean="0"/>
                  <a:t>observe</a:t>
                </a:r>
                <a:r>
                  <a:rPr lang="it-IT" sz="1600" b="0" dirty="0" smtClean="0"/>
                  <a:t> the </a:t>
                </a:r>
                <a:r>
                  <a:rPr lang="it-IT" sz="1600" b="0" dirty="0" err="1" smtClean="0"/>
                  <a:t>amount</a:t>
                </a:r>
                <a:r>
                  <a:rPr lang="it-IT" sz="1600" b="0" dirty="0" smtClean="0"/>
                  <a:t> of </a:t>
                </a:r>
                <a:r>
                  <a:rPr lang="it-IT" sz="1600" b="0" dirty="0" err="1" smtClean="0"/>
                  <a:t>effort</a:t>
                </a:r>
                <a:r>
                  <a:rPr lang="it-IT" sz="1600" b="0" dirty="0" smtClean="0"/>
                  <a:t> </a:t>
                </a:r>
                <a:r>
                  <a:rPr lang="it-IT" sz="1600" b="0" dirty="0" err="1" smtClean="0"/>
                  <a:t>exerted</a:t>
                </a:r>
                <a:r>
                  <a:rPr lang="it-IT" sz="1600" b="0" dirty="0" smtClean="0"/>
                  <a:t> by the agent, </a:t>
                </a:r>
                <a:r>
                  <a:rPr lang="it-IT" sz="1600" b="0" dirty="0" err="1" smtClean="0"/>
                  <a:t>wage</a:t>
                </a:r>
                <a:r>
                  <a:rPr lang="it-IT" sz="1600" b="0" dirty="0" smtClean="0"/>
                  <a:t> </a:t>
                </a:r>
                <a:r>
                  <a:rPr lang="it-IT" sz="1600" b="0" dirty="0" err="1" smtClean="0"/>
                  <a:t>works</a:t>
                </a:r>
                <a:r>
                  <a:rPr lang="it-IT" sz="1600" b="0" dirty="0" smtClean="0"/>
                  <a:t> </a:t>
                </a:r>
                <a:r>
                  <a:rPr lang="it-IT" sz="1600" b="0" dirty="0" err="1" smtClean="0"/>
                  <a:t>perfectly</a:t>
                </a:r>
                <a:r>
                  <a:rPr lang="it-IT" sz="1600" b="0" dirty="0" smtClean="0"/>
                  <a:t>:</a:t>
                </a:r>
              </a:p>
              <a:p>
                <a:endParaRPr lang="it-IT" sz="1600" b="0" dirty="0"/>
              </a:p>
              <a:p>
                <a:r>
                  <a:rPr lang="it-IT" sz="1600" b="0" dirty="0" err="1" smtClean="0"/>
                  <a:t>Agent’s</a:t>
                </a:r>
                <a:r>
                  <a:rPr lang="it-IT" sz="1600" b="0" dirty="0" smtClean="0"/>
                  <a:t> </a:t>
                </a:r>
                <a:r>
                  <a:rPr lang="it-IT" sz="1600" b="0" dirty="0" err="1" smtClean="0"/>
                  <a:t>problem</a:t>
                </a:r>
                <a:r>
                  <a:rPr lang="it-IT" sz="1600" b="0" dirty="0" smtClean="0"/>
                  <a:t>: </a:t>
                </a:r>
                <a14:m>
                  <m:oMath xmlns:m="http://schemas.openxmlformats.org/officeDocument/2006/math">
                    <m:limLow>
                      <m:limLowPr>
                        <m:ctrlPr>
                          <a:rPr lang="it-IT" sz="1600" b="0" i="1">
                            <a:latin typeface="Cambria Math" panose="02040503050406030204" pitchFamily="18" charset="0"/>
                          </a:rPr>
                        </m:ctrlPr>
                      </m:limLowPr>
                      <m:e>
                        <m:groupChr>
                          <m:groupChrPr>
                            <m:chr m:val="⏟"/>
                            <m:ctrlPr>
                              <a:rPr lang="it-IT" sz="1600" b="0" i="1">
                                <a:latin typeface="Cambria Math" panose="02040503050406030204" pitchFamily="18" charset="0"/>
                              </a:rPr>
                            </m:ctrlPr>
                          </m:groupChrPr>
                          <m:e>
                            <m:r>
                              <a:rPr lang="it-IT" sz="1600" b="0" i="1">
                                <a:latin typeface="Cambria Math" panose="02040503050406030204" pitchFamily="18" charset="0"/>
                              </a:rPr>
                              <m:t>𝑚𝑎𝑥</m:t>
                            </m:r>
                          </m:e>
                        </m:groupChr>
                      </m:e>
                      <m:lim>
                        <m:r>
                          <a:rPr lang="it-IT" sz="1600" b="0" i="1">
                            <a:latin typeface="Cambria Math" panose="02040503050406030204" pitchFamily="18" charset="0"/>
                          </a:rPr>
                          <m:t>𝑥</m:t>
                        </m:r>
                      </m:lim>
                    </m:limLow>
                  </m:oMath>
                </a14:m>
                <a:r>
                  <a:rPr lang="it-IT" sz="1600" b="0" dirty="0"/>
                  <a:t> u</a:t>
                </a:r>
                <a:r>
                  <a:rPr lang="it-IT" sz="1600" b="0" dirty="0" smtClean="0"/>
                  <a:t> </a:t>
                </a:r>
                <a:r>
                  <a:rPr lang="it-IT" sz="1600" b="0" dirty="0"/>
                  <a:t>= </a:t>
                </a:r>
                <a:r>
                  <a:rPr lang="it-IT" sz="1600" b="0" dirty="0" err="1" smtClean="0"/>
                  <a:t>wx</a:t>
                </a:r>
                <a:r>
                  <a:rPr lang="it-IT" sz="1600" b="0" dirty="0" smtClean="0"/>
                  <a:t> + K </a:t>
                </a:r>
                <a:r>
                  <a:rPr lang="it-IT" sz="1600" b="0" dirty="0"/>
                  <a:t>– </a:t>
                </a:r>
                <a:r>
                  <a:rPr lang="it-IT" sz="1600" b="0" dirty="0" smtClean="0"/>
                  <a:t>c(x</a:t>
                </a:r>
                <a:r>
                  <a:rPr lang="it-IT" sz="1600" b="0" dirty="0"/>
                  <a:t>) </a:t>
                </a:r>
                <a:r>
                  <a:rPr lang="it-IT" sz="1600" b="0" dirty="0" smtClean="0"/>
                  <a:t>         w = MC(x)         </a:t>
                </a:r>
                <a:r>
                  <a:rPr lang="it-IT" sz="1600" b="0" dirty="0" err="1" smtClean="0"/>
                  <a:t>principal</a:t>
                </a:r>
                <a:r>
                  <a:rPr lang="it-IT" sz="1600" b="0" dirty="0" smtClean="0"/>
                  <a:t> sets w = MP (x*).</a:t>
                </a:r>
              </a:p>
              <a:p>
                <a:r>
                  <a:rPr lang="it-IT" sz="1600" b="0" dirty="0" err="1" smtClean="0"/>
                  <a:t>But</a:t>
                </a:r>
                <a:r>
                  <a:rPr lang="it-IT" sz="1600" b="0" dirty="0" smtClean="0"/>
                  <a:t> </a:t>
                </a:r>
                <a:r>
                  <a:rPr lang="it-IT" sz="1600" b="0" dirty="0" err="1" smtClean="0"/>
                  <a:t>if</a:t>
                </a:r>
                <a:r>
                  <a:rPr lang="it-IT" sz="1600" b="0" dirty="0" smtClean="0"/>
                  <a:t> </a:t>
                </a:r>
                <a:r>
                  <a:rPr lang="it-IT" sz="1600" b="0" dirty="0" err="1" smtClean="0"/>
                  <a:t>principal</a:t>
                </a:r>
                <a:r>
                  <a:rPr lang="it-IT" sz="1600" b="0" dirty="0" smtClean="0"/>
                  <a:t> can </a:t>
                </a:r>
                <a:r>
                  <a:rPr lang="it-IT" sz="1600" b="0" dirty="0" err="1" smtClean="0"/>
                  <a:t>not</a:t>
                </a:r>
                <a:r>
                  <a:rPr lang="it-IT" sz="1600" b="0" dirty="0" smtClean="0"/>
                  <a:t> </a:t>
                </a:r>
                <a:r>
                  <a:rPr lang="it-IT" sz="1600" b="0" dirty="0" err="1" smtClean="0"/>
                  <a:t>observe</a:t>
                </a:r>
                <a:r>
                  <a:rPr lang="it-IT" sz="1600" b="0" dirty="0" smtClean="0"/>
                  <a:t> x and y = f (x, ɛ), w </a:t>
                </a:r>
                <a:r>
                  <a:rPr lang="it-IT" sz="1600" b="0" dirty="0" err="1" smtClean="0"/>
                  <a:t>is</a:t>
                </a:r>
                <a:r>
                  <a:rPr lang="it-IT" sz="1600" b="0" dirty="0" smtClean="0"/>
                  <a:t> </a:t>
                </a:r>
                <a:r>
                  <a:rPr lang="it-IT" sz="1600" b="0" dirty="0" err="1" smtClean="0"/>
                  <a:t>highly</a:t>
                </a:r>
                <a:r>
                  <a:rPr lang="it-IT" sz="1600" b="0" dirty="0" smtClean="0"/>
                  <a:t> </a:t>
                </a:r>
                <a:r>
                  <a:rPr lang="it-IT" sz="1600" b="0" dirty="0" err="1" smtClean="0"/>
                  <a:t>inefficient</a:t>
                </a:r>
                <a:r>
                  <a:rPr lang="it-IT" sz="1600" b="0" dirty="0" smtClean="0"/>
                  <a:t> </a:t>
                </a:r>
                <a:r>
                  <a:rPr lang="it-IT" sz="1600" b="0" dirty="0" err="1" smtClean="0"/>
                  <a:t>since</a:t>
                </a:r>
                <a:r>
                  <a:rPr lang="it-IT" sz="1600" b="0" dirty="0" smtClean="0"/>
                  <a:t> </a:t>
                </a:r>
                <a:r>
                  <a:rPr lang="it-IT" sz="1600" b="0" dirty="0" err="1" smtClean="0"/>
                  <a:t>received</a:t>
                </a:r>
                <a:r>
                  <a:rPr lang="it-IT" sz="1600" b="0" dirty="0" smtClean="0"/>
                  <a:t> w, the agent </a:t>
                </a:r>
                <a:r>
                  <a:rPr lang="it-IT" sz="1600" b="0" dirty="0" err="1" smtClean="0"/>
                  <a:t>has</a:t>
                </a:r>
                <a:r>
                  <a:rPr lang="it-IT" sz="1600" b="0" dirty="0" smtClean="0"/>
                  <a:t> an incentive to </a:t>
                </a:r>
                <a:r>
                  <a:rPr lang="it-IT" sz="1600" b="0" dirty="0" err="1" smtClean="0"/>
                  <a:t>shirk</a:t>
                </a:r>
                <a:r>
                  <a:rPr lang="it-IT" sz="1600" b="0" dirty="0" smtClean="0"/>
                  <a:t> (e.g. ↓x </a:t>
                </a:r>
                <a:r>
                  <a:rPr lang="it-IT" sz="1600" b="0" dirty="0" err="1" smtClean="0"/>
                  <a:t>since</a:t>
                </a:r>
                <a:r>
                  <a:rPr lang="it-IT" sz="1600" b="0" dirty="0" smtClean="0"/>
                  <a:t> ↓c(x)). </a:t>
                </a:r>
              </a:p>
              <a:p>
                <a:endParaRPr lang="it-IT" sz="1600" b="0" dirty="0"/>
              </a:p>
              <a:p>
                <a:r>
                  <a:rPr lang="it-IT" sz="1600" b="0" dirty="0" smtClean="0"/>
                  <a:t>In </a:t>
                </a:r>
                <a:r>
                  <a:rPr lang="it-IT" sz="1600" b="0" dirty="0" err="1" smtClean="0"/>
                  <a:t>these</a:t>
                </a:r>
                <a:r>
                  <a:rPr lang="it-IT" sz="1600" b="0" dirty="0" smtClean="0"/>
                  <a:t> </a:t>
                </a:r>
                <a:r>
                  <a:rPr lang="it-IT" sz="1600" b="0" dirty="0" err="1" smtClean="0"/>
                  <a:t>cases</a:t>
                </a:r>
                <a:r>
                  <a:rPr lang="it-IT" sz="1600" b="0" dirty="0" smtClean="0"/>
                  <a:t>, «</a:t>
                </a:r>
                <a:r>
                  <a:rPr lang="it-IT" sz="1600" b="0" dirty="0" err="1" smtClean="0"/>
                  <a:t>sharecropping</a:t>
                </a:r>
                <a:r>
                  <a:rPr lang="it-IT" sz="1600" b="0" dirty="0" smtClean="0"/>
                  <a:t>» or </a:t>
                </a:r>
                <a:r>
                  <a:rPr lang="it-IT" sz="1600" b="0" dirty="0" err="1" smtClean="0"/>
                  <a:t>similar</a:t>
                </a:r>
                <a:r>
                  <a:rPr lang="it-IT" sz="1600" b="0" dirty="0" smtClean="0"/>
                  <a:t> </a:t>
                </a:r>
                <a:r>
                  <a:rPr lang="it-IT" sz="1600" b="0" dirty="0" err="1" smtClean="0"/>
                  <a:t>incentivizing</a:t>
                </a:r>
                <a:r>
                  <a:rPr lang="it-IT" sz="1600" b="0" dirty="0" smtClean="0"/>
                  <a:t> </a:t>
                </a:r>
                <a:r>
                  <a:rPr lang="it-IT" sz="1600" b="0" dirty="0" err="1" smtClean="0"/>
                  <a:t>methods</a:t>
                </a:r>
                <a:r>
                  <a:rPr lang="it-IT" sz="1600" b="0" dirty="0" smtClean="0"/>
                  <a:t> (Agent </a:t>
                </a:r>
                <a:r>
                  <a:rPr lang="it-IT" sz="1600" b="0" dirty="0" err="1" smtClean="0"/>
                  <a:t>gets</a:t>
                </a:r>
                <a:r>
                  <a:rPr lang="it-IT" sz="1600" b="0" dirty="0" smtClean="0"/>
                  <a:t> s = </a:t>
                </a:r>
                <a:r>
                  <a:rPr lang="el-GR" sz="1600" b="0" dirty="0" smtClean="0"/>
                  <a:t>α</a:t>
                </a:r>
                <a:r>
                  <a:rPr lang="it-IT" sz="1600" b="0" dirty="0" smtClean="0"/>
                  <a:t>f(x) and Principal (1-</a:t>
                </a:r>
                <a:r>
                  <a:rPr lang="el-GR" sz="1600" b="0" dirty="0"/>
                  <a:t> </a:t>
                </a:r>
                <a:r>
                  <a:rPr lang="el-GR" sz="1600" b="0" dirty="0" smtClean="0"/>
                  <a:t>α</a:t>
                </a:r>
                <a:r>
                  <a:rPr lang="it-IT" sz="1600" b="0" dirty="0" smtClean="0"/>
                  <a:t>)f(x)) </a:t>
                </a:r>
                <a:r>
                  <a:rPr lang="it-IT" sz="1600" b="0" dirty="0" err="1" smtClean="0"/>
                  <a:t>might</a:t>
                </a:r>
                <a:r>
                  <a:rPr lang="it-IT" sz="1600" b="0" dirty="0" smtClean="0"/>
                  <a:t>  be </a:t>
                </a:r>
                <a:r>
                  <a:rPr lang="it-IT" sz="1600" b="0" dirty="0" err="1" smtClean="0"/>
                  <a:t>preferrable</a:t>
                </a:r>
                <a:r>
                  <a:rPr lang="it-IT" sz="1600" b="0" dirty="0" smtClean="0"/>
                  <a:t>. </a:t>
                </a:r>
                <a:r>
                  <a:rPr lang="it-IT" sz="1600" b="0" dirty="0" err="1" smtClean="0"/>
                  <a:t>But</a:t>
                </a:r>
                <a:r>
                  <a:rPr lang="it-IT" sz="1600" b="0" dirty="0" smtClean="0"/>
                  <a:t> bear in </a:t>
                </a:r>
                <a:r>
                  <a:rPr lang="it-IT" sz="1600" b="0" dirty="0" err="1" smtClean="0"/>
                  <a:t>mind</a:t>
                </a:r>
                <a:r>
                  <a:rPr lang="it-IT" sz="1600" b="0" dirty="0" smtClean="0"/>
                  <a:t> </a:t>
                </a:r>
                <a:r>
                  <a:rPr lang="it-IT" sz="1600" b="0" dirty="0" err="1" smtClean="0"/>
                  <a:t>that</a:t>
                </a:r>
                <a:r>
                  <a:rPr lang="it-IT" sz="1600" b="0" dirty="0" smtClean="0"/>
                  <a:t> </a:t>
                </a:r>
                <a:r>
                  <a:rPr lang="it-IT" sz="1600" b="0" dirty="0" err="1" smtClean="0"/>
                  <a:t>they</a:t>
                </a:r>
                <a:r>
                  <a:rPr lang="it-IT" sz="1600" b="0" dirty="0" smtClean="0"/>
                  <a:t> are </a:t>
                </a:r>
                <a:r>
                  <a:rPr lang="it-IT" sz="1600" b="0" dirty="0" err="1" smtClean="0"/>
                  <a:t>not</a:t>
                </a:r>
                <a:r>
                  <a:rPr lang="it-IT" sz="1600" b="0" dirty="0" smtClean="0"/>
                  <a:t> </a:t>
                </a:r>
                <a:r>
                  <a:rPr lang="it-IT" sz="1600" b="0" dirty="0" err="1" smtClean="0"/>
                  <a:t>optimal</a:t>
                </a:r>
                <a:r>
                  <a:rPr lang="it-IT" sz="1600" b="0" dirty="0"/>
                  <a:t> </a:t>
                </a:r>
                <a:r>
                  <a:rPr lang="it-IT" sz="1600" b="0" dirty="0" err="1" smtClean="0"/>
                  <a:t>compared</a:t>
                </a:r>
                <a:r>
                  <a:rPr lang="it-IT" sz="1600" b="0" dirty="0" smtClean="0"/>
                  <a:t> to the full information scenario:</a:t>
                </a:r>
              </a:p>
              <a:p>
                <a:endParaRPr lang="it-IT" sz="1600" b="0" dirty="0"/>
              </a:p>
              <a:p>
                <a:r>
                  <a:rPr lang="it-IT" sz="1600" b="0" dirty="0" err="1" smtClean="0"/>
                  <a:t>Agent’s</a:t>
                </a:r>
                <a:r>
                  <a:rPr lang="it-IT" sz="1600" b="0" dirty="0" smtClean="0"/>
                  <a:t> </a:t>
                </a:r>
                <a:r>
                  <a:rPr lang="it-IT" sz="1600" b="0" dirty="0" err="1" smtClean="0"/>
                  <a:t>problem</a:t>
                </a:r>
                <a:r>
                  <a:rPr lang="it-IT" sz="1600" b="0" dirty="0" smtClean="0"/>
                  <a:t> </a:t>
                </a:r>
                <a14:m>
                  <m:oMath xmlns:m="http://schemas.openxmlformats.org/officeDocument/2006/math">
                    <m:limLow>
                      <m:limLowPr>
                        <m:ctrlPr>
                          <a:rPr lang="it-IT" sz="1600" b="0" i="1">
                            <a:latin typeface="Cambria Math" panose="02040503050406030204" pitchFamily="18" charset="0"/>
                          </a:rPr>
                        </m:ctrlPr>
                      </m:limLowPr>
                      <m:e>
                        <m:groupChr>
                          <m:groupChrPr>
                            <m:chr m:val="⏟"/>
                            <m:ctrlPr>
                              <a:rPr lang="it-IT" sz="1600" b="0" i="1">
                                <a:latin typeface="Cambria Math" panose="02040503050406030204" pitchFamily="18" charset="0"/>
                              </a:rPr>
                            </m:ctrlPr>
                          </m:groupChrPr>
                          <m:e>
                            <m:r>
                              <a:rPr lang="it-IT" sz="1600" b="0" i="1">
                                <a:latin typeface="Cambria Math" panose="02040503050406030204" pitchFamily="18" charset="0"/>
                              </a:rPr>
                              <m:t>𝑚𝑎𝑥</m:t>
                            </m:r>
                          </m:e>
                        </m:groupChr>
                      </m:e>
                      <m:lim>
                        <m:r>
                          <a:rPr lang="it-IT" sz="1600" b="0" i="1">
                            <a:latin typeface="Cambria Math" panose="02040503050406030204" pitchFamily="18" charset="0"/>
                          </a:rPr>
                          <m:t>𝑥</m:t>
                        </m:r>
                      </m:lim>
                    </m:limLow>
                  </m:oMath>
                </a14:m>
                <a:r>
                  <a:rPr lang="it-IT" sz="1600" b="0" dirty="0"/>
                  <a:t> u = </a:t>
                </a:r>
                <a:r>
                  <a:rPr lang="el-GR" sz="1600" b="0" dirty="0"/>
                  <a:t>α</a:t>
                </a:r>
                <a:r>
                  <a:rPr lang="it-IT" sz="1600" b="0" dirty="0"/>
                  <a:t>f(x)</a:t>
                </a:r>
                <a:r>
                  <a:rPr lang="it-IT" sz="1600" b="0" dirty="0" smtClean="0"/>
                  <a:t> </a:t>
                </a:r>
                <a:r>
                  <a:rPr lang="it-IT" sz="1600" b="0" dirty="0"/>
                  <a:t>– c(x</a:t>
                </a:r>
                <a:r>
                  <a:rPr lang="it-IT" sz="1600" b="0" dirty="0" smtClean="0"/>
                  <a:t>)           </a:t>
                </a:r>
                <a:r>
                  <a:rPr lang="el-GR" sz="1600" dirty="0" smtClean="0"/>
                  <a:t>α</a:t>
                </a:r>
                <a:r>
                  <a:rPr lang="it-IT" sz="1600" dirty="0" smtClean="0"/>
                  <a:t>MP(</a:t>
                </a:r>
                <a:r>
                  <a:rPr lang="it-IT" sz="1600" u="sng" dirty="0" smtClean="0"/>
                  <a:t>x</a:t>
                </a:r>
                <a:r>
                  <a:rPr lang="it-IT" sz="1600" dirty="0" smtClean="0"/>
                  <a:t>) = MC(</a:t>
                </a:r>
                <a:r>
                  <a:rPr lang="it-IT" sz="1600" u="sng" dirty="0" smtClean="0"/>
                  <a:t>x</a:t>
                </a:r>
                <a:r>
                  <a:rPr lang="it-IT" sz="1600" dirty="0"/>
                  <a:t>) </a:t>
                </a:r>
                <a:r>
                  <a:rPr lang="it-IT" sz="1600" dirty="0" smtClean="0"/>
                  <a:t>with </a:t>
                </a:r>
                <a:r>
                  <a:rPr lang="it-IT" sz="1600" u="sng" dirty="0" smtClean="0"/>
                  <a:t>x</a:t>
                </a:r>
                <a:r>
                  <a:rPr lang="it-IT" sz="1600" dirty="0" smtClean="0"/>
                  <a:t> ≠ x*</a:t>
                </a:r>
                <a:r>
                  <a:rPr lang="it-IT" sz="1600" b="0" dirty="0" smtClean="0"/>
                  <a:t> </a:t>
                </a:r>
              </a:p>
              <a:p>
                <a:endParaRPr lang="it-IT" sz="1600" b="0" dirty="0"/>
              </a:p>
              <a:p>
                <a:endParaRPr lang="it-IT" sz="1600" b="0" dirty="0"/>
              </a:p>
              <a:p>
                <a:endParaRPr lang="it-IT" sz="1800" b="0" dirty="0"/>
              </a:p>
              <a:p>
                <a:r>
                  <a:rPr lang="it-IT" sz="1800" b="0" dirty="0" smtClean="0"/>
                  <a:t>				</a:t>
                </a:r>
                <a:endParaRPr lang="en-GB" sz="1800" b="0"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3890" y="229775"/>
                <a:ext cx="9070110" cy="7753661"/>
              </a:xfrm>
              <a:prstGeom prst="rect">
                <a:avLst/>
              </a:prstGeom>
              <a:blipFill>
                <a:blip r:embed="rId2"/>
                <a:stretch>
                  <a:fillRect l="-336" t="-236"/>
                </a:stretch>
              </a:blipFill>
            </p:spPr>
            <p:txBody>
              <a:bodyPr/>
              <a:lstStyle/>
              <a:p>
                <a:r>
                  <a:rPr lang="en-US">
                    <a:noFill/>
                  </a:rPr>
                  <a:t> </a:t>
                </a:r>
              </a:p>
            </p:txBody>
          </p:sp>
        </mc:Fallback>
      </mc:AlternateContent>
      <p:cxnSp>
        <p:nvCxnSpPr>
          <p:cNvPr id="9" name="Connettore 2 8"/>
          <p:cNvCxnSpPr/>
          <p:nvPr/>
        </p:nvCxnSpPr>
        <p:spPr bwMode="auto">
          <a:xfrm>
            <a:off x="397163" y="3209014"/>
            <a:ext cx="1246909" cy="923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0" name="Connettore 2 9"/>
          <p:cNvCxnSpPr/>
          <p:nvPr/>
        </p:nvCxnSpPr>
        <p:spPr bwMode="auto">
          <a:xfrm>
            <a:off x="4283361" y="3286899"/>
            <a:ext cx="734291" cy="46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 name="Connettore 2 11"/>
          <p:cNvCxnSpPr/>
          <p:nvPr/>
        </p:nvCxnSpPr>
        <p:spPr bwMode="auto">
          <a:xfrm>
            <a:off x="3733800" y="4445233"/>
            <a:ext cx="42025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Connettore 2 16"/>
          <p:cNvCxnSpPr/>
          <p:nvPr/>
        </p:nvCxnSpPr>
        <p:spPr bwMode="auto">
          <a:xfrm>
            <a:off x="5227781" y="4429303"/>
            <a:ext cx="42025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8" name="Connettore 2 17"/>
          <p:cNvCxnSpPr/>
          <p:nvPr/>
        </p:nvCxnSpPr>
        <p:spPr bwMode="auto">
          <a:xfrm>
            <a:off x="3523673" y="6540616"/>
            <a:ext cx="42025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 name="CasellaDiTesto 1"/>
          <p:cNvSpPr txBox="1"/>
          <p:nvPr/>
        </p:nvSpPr>
        <p:spPr>
          <a:xfrm>
            <a:off x="6945744" y="608833"/>
            <a:ext cx="2059709" cy="461665"/>
          </a:xfrm>
          <a:prstGeom prst="rect">
            <a:avLst/>
          </a:prstGeom>
          <a:solidFill>
            <a:srgbClr val="FFFF00"/>
          </a:solidFill>
        </p:spPr>
        <p:txBody>
          <a:bodyPr wrap="square" rtlCol="0">
            <a:spAutoFit/>
          </a:bodyPr>
          <a:lstStyle/>
          <a:p>
            <a:r>
              <a:rPr lang="en-US" sz="1200" dirty="0" smtClean="0">
                <a:latin typeface="+mj-lt"/>
              </a:rPr>
              <a:t>Formal analysis, see Varian 2010, Ch. 37.7.</a:t>
            </a:r>
            <a:endParaRPr lang="en-US" sz="1200" dirty="0">
              <a:latin typeface="+mj-lt"/>
            </a:endParaRPr>
          </a:p>
        </p:txBody>
      </p:sp>
      <p:sp>
        <p:nvSpPr>
          <p:cNvPr id="11" name="CasellaDiTesto 10"/>
          <p:cNvSpPr txBox="1"/>
          <p:nvPr/>
        </p:nvSpPr>
        <p:spPr>
          <a:xfrm>
            <a:off x="6945744" y="1070498"/>
            <a:ext cx="2059709" cy="646331"/>
          </a:xfrm>
          <a:prstGeom prst="rect">
            <a:avLst/>
          </a:prstGeom>
          <a:solidFill>
            <a:srgbClr val="FFFF00"/>
          </a:solidFill>
        </p:spPr>
        <p:txBody>
          <a:bodyPr wrap="square" rtlCol="0">
            <a:spAutoFit/>
          </a:bodyPr>
          <a:lstStyle/>
          <a:p>
            <a:pPr algn="ctr"/>
            <a:r>
              <a:rPr lang="en-US" sz="1200" dirty="0" smtClean="0">
                <a:latin typeface="+mj-lt"/>
              </a:rPr>
              <a:t>Incentives mitigate but do not solve the problem (</a:t>
            </a:r>
            <a:r>
              <a:rPr lang="it-IT" sz="1200" u="sng" dirty="0">
                <a:latin typeface="+mj-lt"/>
              </a:rPr>
              <a:t>x</a:t>
            </a:r>
            <a:r>
              <a:rPr lang="it-IT" sz="1200" dirty="0">
                <a:latin typeface="+mj-lt"/>
              </a:rPr>
              <a:t> ≠ </a:t>
            </a:r>
            <a:r>
              <a:rPr lang="it-IT" sz="1200" dirty="0" err="1" smtClean="0">
                <a:latin typeface="+mj-lt"/>
              </a:rPr>
              <a:t>optimal</a:t>
            </a:r>
            <a:r>
              <a:rPr lang="it-IT" sz="1200" dirty="0" smtClean="0">
                <a:latin typeface="+mj-lt"/>
              </a:rPr>
              <a:t> x*</a:t>
            </a:r>
            <a:r>
              <a:rPr lang="it-IT" sz="1200" b="0" dirty="0" smtClean="0">
                <a:latin typeface="+mj-lt"/>
              </a:rPr>
              <a:t>)</a:t>
            </a:r>
            <a:endParaRPr lang="en-US" sz="1200" dirty="0">
              <a:latin typeface="+mj-lt"/>
            </a:endParaRPr>
          </a:p>
        </p:txBody>
      </p:sp>
      <p:sp>
        <p:nvSpPr>
          <p:cNvPr id="3" name="CasellaDiTesto 2"/>
          <p:cNvSpPr txBox="1"/>
          <p:nvPr/>
        </p:nvSpPr>
        <p:spPr>
          <a:xfrm>
            <a:off x="7098142" y="208724"/>
            <a:ext cx="1754911" cy="338554"/>
          </a:xfrm>
          <a:prstGeom prst="rect">
            <a:avLst/>
          </a:prstGeom>
          <a:solidFill>
            <a:srgbClr val="99FF66"/>
          </a:solidFill>
          <a:ln>
            <a:solidFill>
              <a:srgbClr val="92D050"/>
            </a:solidFill>
          </a:ln>
        </p:spPr>
        <p:txBody>
          <a:bodyPr wrap="square" rtlCol="0">
            <a:spAutoFit/>
          </a:bodyPr>
          <a:lstStyle/>
          <a:p>
            <a:pPr algn="ctr"/>
            <a:r>
              <a:rPr lang="en-US" sz="1600" dirty="0" smtClean="0"/>
              <a:t>Facultative</a:t>
            </a:r>
            <a:endParaRPr lang="en-US" sz="1600" dirty="0"/>
          </a:p>
        </p:txBody>
      </p:sp>
    </p:spTree>
    <p:extLst>
      <p:ext uri="{BB962C8B-B14F-4D97-AF65-F5344CB8AC3E}">
        <p14:creationId xmlns:p14="http://schemas.microsoft.com/office/powerpoint/2010/main" val="2336905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0" y="0"/>
            <a:ext cx="9144000" cy="1293091"/>
          </a:xfrm>
          <a:noFill/>
        </p:spPr>
        <p:txBody>
          <a:bodyPr/>
          <a:lstStyle/>
          <a:p>
            <a:pPr eaLnBrk="1" hangingPunct="1"/>
            <a:r>
              <a:rPr lang="en-US" b="1" dirty="0" smtClean="0">
                <a:solidFill>
                  <a:srgbClr val="00B050"/>
                </a:solidFill>
                <a:ea typeface="ＭＳ Ｐゴシック" pitchFamily="34" charset="-128"/>
              </a:rPr>
              <a:t>Adverse Selection</a:t>
            </a:r>
          </a:p>
        </p:txBody>
      </p:sp>
      <p:sp>
        <p:nvSpPr>
          <p:cNvPr id="32770" name="Rectangle 3"/>
          <p:cNvSpPr>
            <a:spLocks noGrp="1" noChangeArrowheads="1"/>
          </p:cNvSpPr>
          <p:nvPr>
            <p:ph idx="1"/>
          </p:nvPr>
        </p:nvSpPr>
        <p:spPr>
          <a:xfrm>
            <a:off x="685800" y="1078345"/>
            <a:ext cx="7772400" cy="4152900"/>
          </a:xfrm>
        </p:spPr>
        <p:txBody>
          <a:bodyPr/>
          <a:lstStyle/>
          <a:p>
            <a:r>
              <a:rPr lang="en-US" dirty="0" smtClean="0">
                <a:ea typeface="ＭＳ Ｐゴシック" pitchFamily="34" charset="-128"/>
              </a:rPr>
              <a:t> </a:t>
            </a:r>
            <a:r>
              <a:rPr lang="en-US" sz="2400" dirty="0" smtClean="0"/>
              <a:t>Varian, p. 741: “…..The buyers have to guess about how much each car is worth. We’ll make a simple assumption about the form that this guess takes: we assume that if a car is equally likely to be a plum as a lemon, then a typical buyer would be willing to pay the expected value of the car. Using the numbers described above this means that the buyer would be willing to pay”:</a:t>
            </a:r>
          </a:p>
          <a:p>
            <a:endParaRPr lang="en-US" sz="2400" dirty="0" smtClean="0"/>
          </a:p>
          <a:p>
            <a:pPr>
              <a:buNone/>
            </a:pPr>
            <a:r>
              <a:rPr lang="en-US" dirty="0" smtClean="0"/>
              <a:t>EV: (1/2)* 1200 + (1/2)* 2400 = $1800</a:t>
            </a:r>
            <a:r>
              <a:rPr lang="en-US" i="1" dirty="0" smtClean="0"/>
              <a:t>.</a:t>
            </a:r>
            <a:endParaRPr lang="en-US" dirty="0" smtClean="0">
              <a:ea typeface="ＭＳ Ｐゴシック" pitchFamily="34" charset="-128"/>
            </a:endParaRPr>
          </a:p>
        </p:txBody>
      </p:sp>
      <p:sp>
        <p:nvSpPr>
          <p:cNvPr id="2" name="Rettangolo 1"/>
          <p:cNvSpPr/>
          <p:nvPr/>
        </p:nvSpPr>
        <p:spPr>
          <a:xfrm>
            <a:off x="304800" y="5663213"/>
            <a:ext cx="8682182" cy="1015663"/>
          </a:xfrm>
          <a:prstGeom prst="rect">
            <a:avLst/>
          </a:prstGeom>
          <a:ln>
            <a:solidFill>
              <a:schemeClr val="tx1"/>
            </a:solidFill>
          </a:ln>
        </p:spPr>
        <p:txBody>
          <a:bodyPr wrap="square">
            <a:spAutoFit/>
          </a:bodyPr>
          <a:lstStyle/>
          <a:p>
            <a:r>
              <a:rPr lang="en-US" sz="2000" dirty="0" smtClean="0"/>
              <a:t>Assumption of </a:t>
            </a:r>
            <a:r>
              <a:rPr lang="en-US" sz="2000" dirty="0"/>
              <a:t>n</a:t>
            </a:r>
            <a:r>
              <a:rPr lang="en-US" sz="2000" dirty="0" smtClean="0"/>
              <a:t>eutrality </a:t>
            </a:r>
            <a:r>
              <a:rPr lang="en-US" sz="2000" dirty="0"/>
              <a:t>to risk: WTP = EV (if </a:t>
            </a:r>
            <a:r>
              <a:rPr lang="en-US" sz="2000" dirty="0" smtClean="0"/>
              <a:t>risk-aversion </a:t>
            </a:r>
            <a:r>
              <a:rPr lang="en-US" sz="2000" dirty="0"/>
              <a:t>WTP &lt; EV)</a:t>
            </a:r>
          </a:p>
          <a:p>
            <a:endParaRPr lang="en-US" sz="2000" dirty="0"/>
          </a:p>
          <a:p>
            <a:r>
              <a:rPr lang="en-US" sz="2000" dirty="0"/>
              <a:t>EV = </a:t>
            </a:r>
            <a:r>
              <a:rPr lang="en-US" sz="2000" dirty="0" err="1"/>
              <a:t>Prob</a:t>
            </a:r>
            <a:r>
              <a:rPr lang="en-US" sz="2000" baseline="-25000" dirty="0" err="1"/>
              <a:t>lemons</a:t>
            </a:r>
            <a:r>
              <a:rPr lang="en-US" sz="2000" dirty="0"/>
              <a:t>*</a:t>
            </a:r>
            <a:r>
              <a:rPr lang="en-US" sz="2000" dirty="0" err="1"/>
              <a:t>WTP</a:t>
            </a:r>
            <a:r>
              <a:rPr lang="en-US" sz="2000" baseline="-25000" dirty="0" err="1"/>
              <a:t>lemons</a:t>
            </a:r>
            <a:r>
              <a:rPr lang="en-US" sz="2000" dirty="0"/>
              <a:t>+ </a:t>
            </a:r>
            <a:r>
              <a:rPr lang="en-US" sz="2000" dirty="0" err="1"/>
              <a:t>Prob</a:t>
            </a:r>
            <a:r>
              <a:rPr lang="en-US" sz="2000" baseline="-25000" dirty="0" err="1"/>
              <a:t>plums</a:t>
            </a:r>
            <a:r>
              <a:rPr lang="en-US" sz="2000" dirty="0"/>
              <a:t>*</a:t>
            </a:r>
            <a:r>
              <a:rPr lang="en-US" sz="2000" dirty="0" err="1"/>
              <a:t>WTP</a:t>
            </a:r>
            <a:r>
              <a:rPr lang="en-US" sz="2000" baseline="-25000" dirty="0" err="1"/>
              <a:t>plums</a:t>
            </a:r>
            <a:endParaRPr lang="en-US" sz="2000" baseline="-25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smtClean="0">
                <a:solidFill>
                  <a:srgbClr val="0070C0"/>
                </a:solidFill>
              </a:rPr>
              <a:t>But who would be willing to sell their car at that price?</a:t>
            </a:r>
            <a:endParaRPr lang="en-US" b="1" dirty="0">
              <a:solidFill>
                <a:srgbClr val="0070C0"/>
              </a:solidFill>
            </a:endParaRPr>
          </a:p>
        </p:txBody>
      </p:sp>
      <p:sp>
        <p:nvSpPr>
          <p:cNvPr id="3" name="Segnaposto contenuto 2"/>
          <p:cNvSpPr>
            <a:spLocks noGrp="1"/>
          </p:cNvSpPr>
          <p:nvPr>
            <p:ph idx="1"/>
          </p:nvPr>
        </p:nvSpPr>
        <p:spPr>
          <a:xfrm>
            <a:off x="685800" y="1756703"/>
            <a:ext cx="8289388" cy="4152900"/>
          </a:xfrm>
        </p:spPr>
        <p:txBody>
          <a:bodyPr/>
          <a:lstStyle/>
          <a:p>
            <a:r>
              <a:rPr lang="en-US" dirty="0" smtClean="0"/>
              <a:t> </a:t>
            </a:r>
            <a:r>
              <a:rPr lang="en-US" b="0" dirty="0" smtClean="0"/>
              <a:t>The owners of the lemons certainly would</a:t>
            </a:r>
          </a:p>
          <a:p>
            <a:r>
              <a:rPr lang="en-US" b="0" dirty="0" smtClean="0"/>
              <a:t>The owners of the plums certainly not: they need at least $2000 to part with their cars.</a:t>
            </a:r>
          </a:p>
          <a:p>
            <a:endParaRPr lang="en-US" dirty="0" smtClean="0"/>
          </a:p>
          <a:p>
            <a:pPr>
              <a:buNone/>
            </a:pPr>
            <a:r>
              <a:rPr lang="en-US" dirty="0" smtClean="0"/>
              <a:t>		N.B. </a:t>
            </a:r>
            <a:r>
              <a:rPr lang="en-US" u="sng" dirty="0" smtClean="0">
                <a:solidFill>
                  <a:srgbClr val="0070C0"/>
                </a:solidFill>
              </a:rPr>
              <a:t>At a price of $1800 only lemons would be offered for sale</a:t>
            </a:r>
            <a:endParaRPr lang="en-US" u="sng" dirty="0">
              <a:solidFill>
                <a:srgbClr val="0070C0"/>
              </a:solidFill>
            </a:endParaRPr>
          </a:p>
        </p:txBody>
      </p:sp>
      <p:sp>
        <p:nvSpPr>
          <p:cNvPr id="4" name="Freccia a destra 3"/>
          <p:cNvSpPr/>
          <p:nvPr/>
        </p:nvSpPr>
        <p:spPr bwMode="auto">
          <a:xfrm>
            <a:off x="647114" y="4037429"/>
            <a:ext cx="773723" cy="562708"/>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p:spPr>
        <p:txBody>
          <a:bodyPr/>
          <a:lstStyle/>
          <a:p>
            <a:pPr eaLnBrk="1" hangingPunct="1"/>
            <a:r>
              <a:rPr lang="en-US" b="1" dirty="0" smtClean="0">
                <a:solidFill>
                  <a:srgbClr val="00B050"/>
                </a:solidFill>
                <a:ea typeface="ＭＳ Ｐゴシック" pitchFamily="34" charset="-128"/>
              </a:rPr>
              <a:t>Adverse Selection: Conclusions</a:t>
            </a:r>
          </a:p>
        </p:txBody>
      </p:sp>
      <p:sp>
        <p:nvSpPr>
          <p:cNvPr id="35842" name="Rectangle 3"/>
          <p:cNvSpPr>
            <a:spLocks noGrp="1" noChangeArrowheads="1"/>
          </p:cNvSpPr>
          <p:nvPr>
            <p:ph idx="1"/>
          </p:nvPr>
        </p:nvSpPr>
        <p:spPr>
          <a:xfrm>
            <a:off x="0" y="1362807"/>
            <a:ext cx="9144000" cy="4152900"/>
          </a:xfrm>
        </p:spPr>
        <p:txBody>
          <a:bodyPr/>
          <a:lstStyle/>
          <a:p>
            <a:pPr eaLnBrk="1" hangingPunct="1"/>
            <a:r>
              <a:rPr lang="en-US" sz="2600" dirty="0" smtClean="0">
                <a:ea typeface="ＭＳ Ｐゴシック" pitchFamily="34" charset="-128"/>
              </a:rPr>
              <a:t>No plums are sold</a:t>
            </a:r>
          </a:p>
          <a:p>
            <a:pPr eaLnBrk="1" hangingPunct="1"/>
            <a:r>
              <a:rPr lang="en-US" sz="2600" dirty="0" smtClean="0">
                <a:ea typeface="ＭＳ Ｐゴシック" pitchFamily="34" charset="-128"/>
              </a:rPr>
              <a:t> Consumers soon realize that only lemons are sold </a:t>
            </a:r>
          </a:p>
          <a:p>
            <a:pPr eaLnBrk="1" hangingPunct="1"/>
            <a:r>
              <a:rPr lang="en-US" sz="2600" dirty="0" smtClean="0">
                <a:ea typeface="ＭＳ Ｐゴシック" pitchFamily="34" charset="-128"/>
              </a:rPr>
              <a:t> They revise their expectations (lemons prob. = 1; plums prob. = 0)</a:t>
            </a:r>
          </a:p>
          <a:p>
            <a:pPr eaLnBrk="1" hangingPunct="1"/>
            <a:r>
              <a:rPr lang="en-US" sz="2600" dirty="0" smtClean="0">
                <a:ea typeface="ＭＳ Ｐゴシック" pitchFamily="34" charset="-128"/>
              </a:rPr>
              <a:t> Lemons are the only cars sold: the equilibrium price will be somewhere in-between </a:t>
            </a:r>
            <a:r>
              <a:rPr lang="en-US" sz="2600" dirty="0" smtClean="0"/>
              <a:t>$1000 and $1200. </a:t>
            </a:r>
          </a:p>
          <a:p>
            <a:pPr eaLnBrk="1" hangingPunct="1">
              <a:buNone/>
            </a:pPr>
            <a:endParaRPr lang="en-US" sz="2600" dirty="0" smtClean="0"/>
          </a:p>
          <a:p>
            <a:pPr>
              <a:buNone/>
            </a:pPr>
            <a:r>
              <a:rPr lang="en-US" sz="2600" dirty="0" smtClean="0"/>
              <a:t>	</a:t>
            </a:r>
            <a:r>
              <a:rPr lang="en-US" u="sng" dirty="0" smtClean="0">
                <a:solidFill>
                  <a:srgbClr val="0070C0"/>
                </a:solidFill>
              </a:rPr>
              <a:t>Even though the price at which buyers are willing to buy plums exceeds the price at which sellers are willing to sell them, no such transactions will take place.</a:t>
            </a:r>
            <a:endParaRPr lang="en-US" u="sng" dirty="0" smtClean="0">
              <a:solidFill>
                <a:srgbClr val="0070C0"/>
              </a:solidFill>
              <a:ea typeface="ＭＳ Ｐゴシック"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351295"/>
            <a:ext cx="9144000" cy="1447800"/>
          </a:xfrm>
        </p:spPr>
        <p:txBody>
          <a:bodyPr/>
          <a:lstStyle/>
          <a:p>
            <a:r>
              <a:rPr lang="en-US" sz="4000" dirty="0" smtClean="0"/>
              <a:t>In the used car market, producers do not choose endogenously whether to have “plums” or “lemons”.</a:t>
            </a:r>
            <a:r>
              <a:rPr lang="en-US" dirty="0" smtClean="0"/>
              <a:t/>
            </a:r>
            <a:br>
              <a:rPr lang="en-US" dirty="0" smtClean="0"/>
            </a:br>
            <a:r>
              <a:rPr lang="en-US" dirty="0" smtClean="0"/>
              <a:t/>
            </a:r>
            <a:br>
              <a:rPr lang="en-US" dirty="0" smtClean="0"/>
            </a:br>
            <a:r>
              <a:rPr lang="en-US" dirty="0" smtClean="0">
                <a:solidFill>
                  <a:srgbClr val="FF9933"/>
                </a:solidFill>
              </a:rPr>
              <a:t>But note that adverse selection may also occur when producers do have the option to produce low-quality or high-quality goods and face different costs for producing the two (see Appendix 1 taken from Varian)</a:t>
            </a:r>
            <a:endParaRPr lang="en-US" dirty="0">
              <a:solidFill>
                <a:srgbClr val="FF9933"/>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rian Template">
  <a:themeElements>
    <a:clrScheme name="Custom 1">
      <a:dk1>
        <a:srgbClr val="000000"/>
      </a:dk1>
      <a:lt1>
        <a:srgbClr val="FFFFFF"/>
      </a:lt1>
      <a:dk2>
        <a:srgbClr val="000000"/>
      </a:dk2>
      <a:lt2>
        <a:srgbClr val="FFFFFF"/>
      </a:lt2>
      <a:accent1>
        <a:srgbClr val="555555"/>
      </a:accent1>
      <a:accent2>
        <a:srgbClr val="969696"/>
      </a:accent2>
      <a:accent3>
        <a:srgbClr val="FFFFFF"/>
      </a:accent3>
      <a:accent4>
        <a:srgbClr val="000000"/>
      </a:accent4>
      <a:accent5>
        <a:srgbClr val="F3F3F3"/>
      </a:accent5>
      <a:accent6>
        <a:srgbClr val="878787"/>
      </a:accent6>
      <a:hlink>
        <a:srgbClr val="5F5F5F"/>
      </a:hlink>
      <a:folHlink>
        <a:srgbClr val="CBCBCB"/>
      </a:folHlink>
    </a:clrScheme>
    <a:fontScheme name="Blue Ba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lnDef>
  </a:objectDefaults>
  <a:extraClrSchemeLst>
    <a:extraClrScheme>
      <a:clrScheme name="Blue Bars 1">
        <a:dk1>
          <a:srgbClr val="000000"/>
        </a:dk1>
        <a:lt1>
          <a:srgbClr val="FFFFFF"/>
        </a:lt1>
        <a:dk2>
          <a:srgbClr val="000000"/>
        </a:dk2>
        <a:lt2>
          <a:srgbClr val="FFFF00"/>
        </a:lt2>
        <a:accent1>
          <a:srgbClr val="FF9933"/>
        </a:accent1>
        <a:accent2>
          <a:srgbClr val="0000FF"/>
        </a:accent2>
        <a:accent3>
          <a:srgbClr val="AAAAAA"/>
        </a:accent3>
        <a:accent4>
          <a:srgbClr val="DADADA"/>
        </a:accent4>
        <a:accent5>
          <a:srgbClr val="FFCAAD"/>
        </a:accent5>
        <a:accent6>
          <a:srgbClr val="0000E7"/>
        </a:accent6>
        <a:hlink>
          <a:srgbClr val="FF33CC"/>
        </a:hlink>
        <a:folHlink>
          <a:srgbClr val="000080"/>
        </a:folHlink>
      </a:clrScheme>
      <a:clrMap bg1="dk2" tx1="lt1" bg2="dk1" tx2="lt2" accent1="accent1" accent2="accent2" accent3="accent3" accent4="accent4" accent5="accent5" accent6="accent6" hlink="hlink" folHlink="folHlink"/>
    </a:extraClrScheme>
    <a:extraClrScheme>
      <a:clrScheme name="Blue Bars 2">
        <a:dk1>
          <a:srgbClr val="000000"/>
        </a:dk1>
        <a:lt1>
          <a:srgbClr val="CCCCFF"/>
        </a:lt1>
        <a:dk2>
          <a:srgbClr val="660066"/>
        </a:dk2>
        <a:lt2>
          <a:srgbClr val="99CCFF"/>
        </a:lt2>
        <a:accent1>
          <a:srgbClr val="33CCFF"/>
        </a:accent1>
        <a:accent2>
          <a:srgbClr val="6699FF"/>
        </a:accent2>
        <a:accent3>
          <a:srgbClr val="E2E2FF"/>
        </a:accent3>
        <a:accent4>
          <a:srgbClr val="000000"/>
        </a:accent4>
        <a:accent5>
          <a:srgbClr val="ADE2FF"/>
        </a:accent5>
        <a:accent6>
          <a:srgbClr val="5C8AE7"/>
        </a:accent6>
        <a:hlink>
          <a:srgbClr val="6666FF"/>
        </a:hlink>
        <a:folHlink>
          <a:srgbClr val="CC99FF"/>
        </a:folHlink>
      </a:clrScheme>
      <a:clrMap bg1="lt1" tx1="dk1" bg2="lt2" tx2="dk2" accent1="accent1" accent2="accent2" accent3="accent3" accent4="accent4" accent5="accent5" accent6="accent6" hlink="hlink" folHlink="folHlink"/>
    </a:extraClrScheme>
    <a:extraClrScheme>
      <a:clrScheme name="Blue Bar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lue Bars 4">
        <a:dk1>
          <a:srgbClr val="000066"/>
        </a:dk1>
        <a:lt1>
          <a:srgbClr val="EAEAEA"/>
        </a:lt1>
        <a:dk2>
          <a:srgbClr val="660066"/>
        </a:dk2>
        <a:lt2>
          <a:srgbClr val="CBCBCB"/>
        </a:lt2>
        <a:accent1>
          <a:srgbClr val="330099"/>
        </a:accent1>
        <a:accent2>
          <a:srgbClr val="FF7C80"/>
        </a:accent2>
        <a:accent3>
          <a:srgbClr val="B8AAB8"/>
        </a:accent3>
        <a:accent4>
          <a:srgbClr val="C8C8C8"/>
        </a:accent4>
        <a:accent5>
          <a:srgbClr val="ADAACA"/>
        </a:accent5>
        <a:accent6>
          <a:srgbClr val="E77073"/>
        </a:accent6>
        <a:hlink>
          <a:srgbClr val="6666FF"/>
        </a:hlink>
        <a:folHlink>
          <a:srgbClr val="D60093"/>
        </a:folHlink>
      </a:clrScheme>
      <a:clrMap bg1="dk2" tx1="lt1" bg2="dk1" tx2="lt2" accent1="accent1" accent2="accent2" accent3="accent3" accent4="accent4" accent5="accent5" accent6="accent6" hlink="hlink" folHlink="folHlink"/>
    </a:extraClrScheme>
    <a:extraClrScheme>
      <a:clrScheme name="Blue Bars 5">
        <a:dk1>
          <a:srgbClr val="000080"/>
        </a:dk1>
        <a:lt1>
          <a:srgbClr val="EAEAEA"/>
        </a:lt1>
        <a:dk2>
          <a:srgbClr val="9933FF"/>
        </a:dk2>
        <a:lt2>
          <a:srgbClr val="CBCBCB"/>
        </a:lt2>
        <a:accent1>
          <a:srgbClr val="00CC99"/>
        </a:accent1>
        <a:accent2>
          <a:srgbClr val="00CCFF"/>
        </a:accent2>
        <a:accent3>
          <a:srgbClr val="CAADFF"/>
        </a:accent3>
        <a:accent4>
          <a:srgbClr val="C8C8C8"/>
        </a:accent4>
        <a:accent5>
          <a:srgbClr val="AAE2CA"/>
        </a:accent5>
        <a:accent6>
          <a:srgbClr val="00B9E7"/>
        </a:accent6>
        <a:hlink>
          <a:srgbClr val="6666FF"/>
        </a:hlink>
        <a:folHlink>
          <a:srgbClr val="CC99FF"/>
        </a:folHlink>
      </a:clrScheme>
      <a:clrMap bg1="dk2" tx1="lt1" bg2="dk1" tx2="lt2" accent1="accent1" accent2="accent2" accent3="accent3" accent4="accent4" accent5="accent5" accent6="accent6" hlink="hlink" folHlink="folHlink"/>
    </a:extraClrScheme>
    <a:extraClrScheme>
      <a:clrScheme name="Blue Bars 6">
        <a:dk1>
          <a:srgbClr val="000000"/>
        </a:dk1>
        <a:lt1>
          <a:srgbClr val="FFFFCC"/>
        </a:lt1>
        <a:dk2>
          <a:srgbClr val="660066"/>
        </a:dk2>
        <a:lt2>
          <a:srgbClr val="FFFFFF"/>
        </a:lt2>
        <a:accent1>
          <a:srgbClr val="99CCFF"/>
        </a:accent1>
        <a:accent2>
          <a:srgbClr val="FFCC99"/>
        </a:accent2>
        <a:accent3>
          <a:srgbClr val="FFFFE2"/>
        </a:accent3>
        <a:accent4>
          <a:srgbClr val="000000"/>
        </a:accent4>
        <a:accent5>
          <a:srgbClr val="CAE2FF"/>
        </a:accent5>
        <a:accent6>
          <a:srgbClr val="E7B98A"/>
        </a:accent6>
        <a:hlink>
          <a:srgbClr val="CC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arian Template">
  <a:themeElements>
    <a:clrScheme name="Blue Bar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fontScheme name="Blue Ba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lnDef>
  </a:objectDefaults>
  <a:extraClrSchemeLst>
    <a:extraClrScheme>
      <a:clrScheme name="Blue Bars 1">
        <a:dk1>
          <a:srgbClr val="000000"/>
        </a:dk1>
        <a:lt1>
          <a:srgbClr val="FFFFFF"/>
        </a:lt1>
        <a:dk2>
          <a:srgbClr val="000000"/>
        </a:dk2>
        <a:lt2>
          <a:srgbClr val="FFFF00"/>
        </a:lt2>
        <a:accent1>
          <a:srgbClr val="FF9933"/>
        </a:accent1>
        <a:accent2>
          <a:srgbClr val="0000FF"/>
        </a:accent2>
        <a:accent3>
          <a:srgbClr val="AAAAAA"/>
        </a:accent3>
        <a:accent4>
          <a:srgbClr val="DADADA"/>
        </a:accent4>
        <a:accent5>
          <a:srgbClr val="FFCAAD"/>
        </a:accent5>
        <a:accent6>
          <a:srgbClr val="0000E7"/>
        </a:accent6>
        <a:hlink>
          <a:srgbClr val="FF33CC"/>
        </a:hlink>
        <a:folHlink>
          <a:srgbClr val="000080"/>
        </a:folHlink>
      </a:clrScheme>
      <a:clrMap bg1="dk2" tx1="lt1" bg2="dk1" tx2="lt2" accent1="accent1" accent2="accent2" accent3="accent3" accent4="accent4" accent5="accent5" accent6="accent6" hlink="hlink" folHlink="folHlink"/>
    </a:extraClrScheme>
    <a:extraClrScheme>
      <a:clrScheme name="Blue Bars 2">
        <a:dk1>
          <a:srgbClr val="000000"/>
        </a:dk1>
        <a:lt1>
          <a:srgbClr val="CCCCFF"/>
        </a:lt1>
        <a:dk2>
          <a:srgbClr val="660066"/>
        </a:dk2>
        <a:lt2>
          <a:srgbClr val="99CCFF"/>
        </a:lt2>
        <a:accent1>
          <a:srgbClr val="33CCFF"/>
        </a:accent1>
        <a:accent2>
          <a:srgbClr val="6699FF"/>
        </a:accent2>
        <a:accent3>
          <a:srgbClr val="E2E2FF"/>
        </a:accent3>
        <a:accent4>
          <a:srgbClr val="000000"/>
        </a:accent4>
        <a:accent5>
          <a:srgbClr val="ADE2FF"/>
        </a:accent5>
        <a:accent6>
          <a:srgbClr val="5C8AE7"/>
        </a:accent6>
        <a:hlink>
          <a:srgbClr val="6666FF"/>
        </a:hlink>
        <a:folHlink>
          <a:srgbClr val="CC99FF"/>
        </a:folHlink>
      </a:clrScheme>
      <a:clrMap bg1="lt1" tx1="dk1" bg2="lt2" tx2="dk2" accent1="accent1" accent2="accent2" accent3="accent3" accent4="accent4" accent5="accent5" accent6="accent6" hlink="hlink" folHlink="folHlink"/>
    </a:extraClrScheme>
    <a:extraClrScheme>
      <a:clrScheme name="Blue Bar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lue Bars 4">
        <a:dk1>
          <a:srgbClr val="000066"/>
        </a:dk1>
        <a:lt1>
          <a:srgbClr val="EAEAEA"/>
        </a:lt1>
        <a:dk2>
          <a:srgbClr val="660066"/>
        </a:dk2>
        <a:lt2>
          <a:srgbClr val="CBCBCB"/>
        </a:lt2>
        <a:accent1>
          <a:srgbClr val="330099"/>
        </a:accent1>
        <a:accent2>
          <a:srgbClr val="FF7C80"/>
        </a:accent2>
        <a:accent3>
          <a:srgbClr val="B8AAB8"/>
        </a:accent3>
        <a:accent4>
          <a:srgbClr val="C8C8C8"/>
        </a:accent4>
        <a:accent5>
          <a:srgbClr val="ADAACA"/>
        </a:accent5>
        <a:accent6>
          <a:srgbClr val="E77073"/>
        </a:accent6>
        <a:hlink>
          <a:srgbClr val="6666FF"/>
        </a:hlink>
        <a:folHlink>
          <a:srgbClr val="D60093"/>
        </a:folHlink>
      </a:clrScheme>
      <a:clrMap bg1="dk2" tx1="lt1" bg2="dk1" tx2="lt2" accent1="accent1" accent2="accent2" accent3="accent3" accent4="accent4" accent5="accent5" accent6="accent6" hlink="hlink" folHlink="folHlink"/>
    </a:extraClrScheme>
    <a:extraClrScheme>
      <a:clrScheme name="Blue Bars 5">
        <a:dk1>
          <a:srgbClr val="000080"/>
        </a:dk1>
        <a:lt1>
          <a:srgbClr val="EAEAEA"/>
        </a:lt1>
        <a:dk2>
          <a:srgbClr val="9933FF"/>
        </a:dk2>
        <a:lt2>
          <a:srgbClr val="CBCBCB"/>
        </a:lt2>
        <a:accent1>
          <a:srgbClr val="00CC99"/>
        </a:accent1>
        <a:accent2>
          <a:srgbClr val="00CCFF"/>
        </a:accent2>
        <a:accent3>
          <a:srgbClr val="CAADFF"/>
        </a:accent3>
        <a:accent4>
          <a:srgbClr val="C8C8C8"/>
        </a:accent4>
        <a:accent5>
          <a:srgbClr val="AAE2CA"/>
        </a:accent5>
        <a:accent6>
          <a:srgbClr val="00B9E7"/>
        </a:accent6>
        <a:hlink>
          <a:srgbClr val="6666FF"/>
        </a:hlink>
        <a:folHlink>
          <a:srgbClr val="CC99FF"/>
        </a:folHlink>
      </a:clrScheme>
      <a:clrMap bg1="dk2" tx1="lt1" bg2="dk1" tx2="lt2" accent1="accent1" accent2="accent2" accent3="accent3" accent4="accent4" accent5="accent5" accent6="accent6" hlink="hlink" folHlink="folHlink"/>
    </a:extraClrScheme>
    <a:extraClrScheme>
      <a:clrScheme name="Blue Bars 6">
        <a:dk1>
          <a:srgbClr val="000000"/>
        </a:dk1>
        <a:lt1>
          <a:srgbClr val="FFFFCC"/>
        </a:lt1>
        <a:dk2>
          <a:srgbClr val="660066"/>
        </a:dk2>
        <a:lt2>
          <a:srgbClr val="FFFFFF"/>
        </a:lt2>
        <a:accent1>
          <a:srgbClr val="99CCFF"/>
        </a:accent1>
        <a:accent2>
          <a:srgbClr val="FFCC99"/>
        </a:accent2>
        <a:accent3>
          <a:srgbClr val="FFFFE2"/>
        </a:accent3>
        <a:accent4>
          <a:srgbClr val="000000"/>
        </a:accent4>
        <a:accent5>
          <a:srgbClr val="CAE2FF"/>
        </a:accent5>
        <a:accent6>
          <a:srgbClr val="E7B98A"/>
        </a:accent6>
        <a:hlink>
          <a:srgbClr val="CC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Varian Template.potx</Template>
  <TotalTime>0</TotalTime>
  <Words>3990</Words>
  <Application>Microsoft Office PowerPoint</Application>
  <PresentationFormat>Presentazione su schermo (4:3)</PresentationFormat>
  <Paragraphs>368</Paragraphs>
  <Slides>57</Slides>
  <Notes>1</Notes>
  <HiddenSlides>0</HiddenSlides>
  <MMClips>0</MMClips>
  <ScaleCrop>false</ScaleCrop>
  <HeadingPairs>
    <vt:vector size="8" baseType="variant">
      <vt:variant>
        <vt:lpstr>Caratteri utilizzati</vt:lpstr>
      </vt:variant>
      <vt:variant>
        <vt:i4>8</vt:i4>
      </vt:variant>
      <vt:variant>
        <vt:lpstr>Tema</vt:lpstr>
      </vt:variant>
      <vt:variant>
        <vt:i4>2</vt:i4>
      </vt:variant>
      <vt:variant>
        <vt:lpstr>Server OLE incorporati</vt:lpstr>
      </vt:variant>
      <vt:variant>
        <vt:i4>1</vt:i4>
      </vt:variant>
      <vt:variant>
        <vt:lpstr>Titoli diapositive</vt:lpstr>
      </vt:variant>
      <vt:variant>
        <vt:i4>57</vt:i4>
      </vt:variant>
    </vt:vector>
  </HeadingPairs>
  <TitlesOfParts>
    <vt:vector size="68" baseType="lpstr">
      <vt:lpstr>ＭＳ Ｐゴシック</vt:lpstr>
      <vt:lpstr>Arial</vt:lpstr>
      <vt:lpstr>Cambria Math</vt:lpstr>
      <vt:lpstr>Marlett</vt:lpstr>
      <vt:lpstr>Monotype Sorts</vt:lpstr>
      <vt:lpstr>Symbol</vt:lpstr>
      <vt:lpstr>Times</vt:lpstr>
      <vt:lpstr>Times New Roman</vt:lpstr>
      <vt:lpstr>Varian Template</vt:lpstr>
      <vt:lpstr>1_Varian Template</vt:lpstr>
      <vt:lpstr>Equation</vt:lpstr>
      <vt:lpstr>Presentazione standard di PowerPoint</vt:lpstr>
      <vt:lpstr>Asymmetric Information in Markets</vt:lpstr>
      <vt:lpstr>Adverse Selection (Akerlof 1970, QJE)</vt:lpstr>
      <vt:lpstr>Adverse Selection</vt:lpstr>
      <vt:lpstr>Adverse Selection</vt:lpstr>
      <vt:lpstr>Adverse Selection</vt:lpstr>
      <vt:lpstr>But who would be willing to sell their car at that price?</vt:lpstr>
      <vt:lpstr>Adverse Selection: Conclusions</vt:lpstr>
      <vt:lpstr>In the used car market, producers do not choose endogenously whether to have “plums” or “lemons”.  But note that adverse selection may also occur when producers do have the option to produce low-quality or high-quality goods and face different costs for producing the two (see Appendix 1 taken from Varian)</vt:lpstr>
      <vt:lpstr>Exam multiple choice question</vt:lpstr>
      <vt:lpstr>Asymmetric information</vt:lpstr>
      <vt:lpstr>Moral Hazard</vt:lpstr>
      <vt:lpstr>Moral Hazard</vt:lpstr>
      <vt:lpstr>Moral Hazard: NOTEs</vt:lpstr>
      <vt:lpstr>Presentazione standard di PowerPoint</vt:lpstr>
      <vt:lpstr>In the example of the used cars market</vt:lpstr>
      <vt:lpstr>Signaling (Spence, 1974, “Job Market Signaling”, QJE)</vt:lpstr>
      <vt:lpstr>Signaling</vt:lpstr>
      <vt:lpstr>Signaling</vt:lpstr>
      <vt:lpstr>Signaling: 2 questions</vt:lpstr>
      <vt:lpstr>Signaling</vt:lpstr>
      <vt:lpstr>Signaling</vt:lpstr>
      <vt:lpstr>Signaling</vt:lpstr>
      <vt:lpstr>Signaling</vt:lpstr>
      <vt:lpstr>Example of exam question</vt:lpstr>
      <vt:lpstr>Signaling: Note</vt:lpstr>
      <vt:lpstr>What’s the role of Government in signaling?  </vt:lpstr>
      <vt:lpstr>In the example of the full bike insurance</vt:lpstr>
      <vt:lpstr>Presentazione standard di PowerPoint</vt:lpstr>
      <vt:lpstr>Principal-agent theory (Agency theory)</vt:lpstr>
      <vt:lpstr>Presentazione standard di PowerPoint</vt:lpstr>
      <vt:lpstr>Flexible remuneration schemes</vt:lpstr>
      <vt:lpstr>Incentives: note </vt:lpstr>
      <vt:lpstr>FINAL REMARKS</vt:lpstr>
      <vt:lpstr>Problems (and partial remedies) in the market for finance of innovation (especially for start-ups)</vt:lpstr>
      <vt:lpstr>Adverse selection Mkt for FINANCE of INNOVATION </vt:lpstr>
      <vt:lpstr>Moral Hazard Mkt for FINANCE of INNOVATION </vt:lpstr>
      <vt:lpstr>Signals &amp; Incentives in  Mkt for FINANCE of INNOVATION </vt:lpstr>
      <vt:lpstr>Education as a signal</vt:lpstr>
      <vt:lpstr>Education as a signal</vt:lpstr>
      <vt:lpstr>Incentives as “signals”</vt:lpstr>
      <vt:lpstr>Zappos (from Levitt &amp; Dubner “Think like a freak”, 2014)</vt:lpstr>
      <vt:lpstr>Presentazione standard di PowerPoint</vt:lpstr>
      <vt:lpstr>Zappos’s incentive</vt:lpstr>
      <vt:lpstr>Presentazione standard di PowerPoint</vt:lpstr>
      <vt:lpstr>References</vt:lpstr>
      <vt:lpstr>Appendix 1: Adverse Selection with Quality Choice</vt:lpstr>
      <vt:lpstr>Adverse Selection with Quality Choice</vt:lpstr>
      <vt:lpstr>Adverse Selection with Quality Choice</vt:lpstr>
      <vt:lpstr>Adverse Selection with Quality Choice</vt:lpstr>
      <vt:lpstr>Adverse Selection with Quality Choice</vt:lpstr>
      <vt:lpstr>Adverse Selection with Quality Choice</vt:lpstr>
      <vt:lpstr>Adverse Selection with Quality Choice</vt:lpstr>
      <vt:lpstr>Adverse Selection with Quality Choice</vt:lpstr>
      <vt:lpstr>Adverse Selection with Quality Choice</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Thirty-Five</dc:title>
  <dc:creator>Gateway Authorized Customer</dc:creator>
  <cp:lastModifiedBy>Luca Grilli</cp:lastModifiedBy>
  <cp:revision>251</cp:revision>
  <dcterms:created xsi:type="dcterms:W3CDTF">1997-03-19T02:42:20Z</dcterms:created>
  <dcterms:modified xsi:type="dcterms:W3CDTF">2024-03-27T14:06:22Z</dcterms:modified>
</cp:coreProperties>
</file>