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50" r:id="rId1"/>
  </p:sldMasterIdLst>
  <p:notesMasterIdLst>
    <p:notesMasterId r:id="rId37"/>
  </p:notesMasterIdLst>
  <p:sldIdLst>
    <p:sldId id="388" r:id="rId2"/>
    <p:sldId id="389" r:id="rId3"/>
    <p:sldId id="390" r:id="rId4"/>
    <p:sldId id="391" r:id="rId5"/>
    <p:sldId id="392" r:id="rId6"/>
    <p:sldId id="396" r:id="rId7"/>
    <p:sldId id="397" r:id="rId8"/>
    <p:sldId id="398" r:id="rId9"/>
    <p:sldId id="399" r:id="rId10"/>
    <p:sldId id="403" r:id="rId11"/>
    <p:sldId id="404" r:id="rId12"/>
    <p:sldId id="405" r:id="rId13"/>
    <p:sldId id="406" r:id="rId14"/>
    <p:sldId id="407" r:id="rId15"/>
    <p:sldId id="408" r:id="rId16"/>
    <p:sldId id="409" r:id="rId17"/>
    <p:sldId id="410" r:id="rId18"/>
    <p:sldId id="411" r:id="rId19"/>
    <p:sldId id="412" r:id="rId20"/>
    <p:sldId id="413" r:id="rId21"/>
    <p:sldId id="414" r:id="rId22"/>
    <p:sldId id="415" r:id="rId23"/>
    <p:sldId id="416" r:id="rId24"/>
    <p:sldId id="417" r:id="rId25"/>
    <p:sldId id="418" r:id="rId26"/>
    <p:sldId id="419" r:id="rId27"/>
    <p:sldId id="420" r:id="rId28"/>
    <p:sldId id="421" r:id="rId29"/>
    <p:sldId id="422" r:id="rId30"/>
    <p:sldId id="423" r:id="rId31"/>
    <p:sldId id="424" r:id="rId32"/>
    <p:sldId id="428" r:id="rId33"/>
    <p:sldId id="425" r:id="rId34"/>
    <p:sldId id="426" r:id="rId35"/>
    <p:sldId id="427" r:id="rId36"/>
  </p:sldIdLst>
  <p:sldSz cx="9144000" cy="6858000" type="screen4x3"/>
  <p:notesSz cx="6858000" cy="9144000"/>
  <p:defaultTextStyle>
    <a:defPPr>
      <a:defRPr lang="en-US"/>
    </a:defPPr>
    <a:lvl1pPr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1pPr>
    <a:lvl2pPr marL="4572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2pPr>
    <a:lvl3pPr marL="9144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3pPr>
    <a:lvl4pPr marL="13716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4pPr>
    <a:lvl5pPr marL="1828800" algn="l" rtl="0" eaLnBrk="0" fontAlgn="base" hangingPunct="0">
      <a:spcBef>
        <a:spcPct val="0"/>
      </a:spcBef>
      <a:spcAft>
        <a:spcPct val="0"/>
      </a:spcAft>
      <a:defRPr sz="28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28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28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28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2800" b="1"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1125">
          <p15:clr>
            <a:srgbClr val="A4A3A4"/>
          </p15:clr>
        </p15:guide>
        <p15:guide id="2" pos="243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FF66"/>
    <a:srgbClr val="FF9933"/>
    <a:srgbClr val="FF66CC"/>
    <a:srgbClr val="FFFF99"/>
    <a:srgbClr val="FF3CC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74" autoAdjust="0"/>
    <p:restoredTop sz="94660"/>
  </p:normalViewPr>
  <p:slideViewPr>
    <p:cSldViewPr snapToGrid="0">
      <p:cViewPr varScale="1">
        <p:scale>
          <a:sx n="83" d="100"/>
          <a:sy n="83" d="100"/>
        </p:scale>
        <p:origin x="1450" y="72"/>
      </p:cViewPr>
      <p:guideLst>
        <p:guide orient="horz" pos="1125"/>
        <p:guide pos="243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extLst>
      <p:ext uri="{BB962C8B-B14F-4D97-AF65-F5344CB8AC3E}">
        <p14:creationId xmlns:p14="http://schemas.microsoft.com/office/powerpoint/2010/main" val="1818212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testo verticale 2"/>
          <p:cNvSpPr>
            <a:spLocks noGrp="1"/>
          </p:cNvSpPr>
          <p:nvPr>
            <p:ph type="body" orient="vert" idx="1"/>
          </p:nvPr>
        </p:nvSpPr>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extLst>
      <p:ext uri="{BB962C8B-B14F-4D97-AF65-F5344CB8AC3E}">
        <p14:creationId xmlns:p14="http://schemas.microsoft.com/office/powerpoint/2010/main" val="3441554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smtClean="0"/>
              <a:t>Fare clic per modificare lo stile del titolo</a:t>
            </a:r>
            <a:endParaRPr lang="it-IT"/>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extLst>
      <p:ext uri="{BB962C8B-B14F-4D97-AF65-F5344CB8AC3E}">
        <p14:creationId xmlns:p14="http://schemas.microsoft.com/office/powerpoint/2010/main" val="40977398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tabella 2"/>
          <p:cNvSpPr>
            <a:spLocks noGrp="1"/>
          </p:cNvSpPr>
          <p:nvPr>
            <p:ph type="tbl" idx="1"/>
          </p:nvPr>
        </p:nvSpPr>
        <p:spPr>
          <a:xfrm>
            <a:off x="719138" y="1066800"/>
            <a:ext cx="8229600" cy="4953000"/>
          </a:xfrm>
        </p:spPr>
        <p:txBody>
          <a:bodyPr/>
          <a:lstStyle/>
          <a:p>
            <a:pPr lvl="0"/>
            <a:r>
              <a:rPr lang="it-IT" noProof="0" smtClean="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extLst>
      <p:ext uri="{BB962C8B-B14F-4D97-AF65-F5344CB8AC3E}">
        <p14:creationId xmlns:p14="http://schemas.microsoft.com/office/powerpoint/2010/main" val="2915498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smtClean="0"/>
              <a:t>Fare clic per modificare lo stile del titolo</a:t>
            </a:r>
            <a:endParaRPr lang="it-IT"/>
          </a:p>
        </p:txBody>
      </p:sp>
      <p:sp>
        <p:nvSpPr>
          <p:cNvPr id="3" name="Segnaposto grafico 2"/>
          <p:cNvSpPr>
            <a:spLocks noGrp="1"/>
          </p:cNvSpPr>
          <p:nvPr>
            <p:ph type="chart" idx="1"/>
          </p:nvPr>
        </p:nvSpPr>
        <p:spPr>
          <a:xfrm>
            <a:off x="719138" y="1066800"/>
            <a:ext cx="8229600" cy="4953000"/>
          </a:xfrm>
        </p:spPr>
        <p:txBody>
          <a:bodyPr/>
          <a:lstStyle/>
          <a:p>
            <a:pPr lvl="0"/>
            <a:r>
              <a:rPr lang="it-IT" noProof="0" smtClean="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extLst>
      <p:ext uri="{BB962C8B-B14F-4D97-AF65-F5344CB8AC3E}">
        <p14:creationId xmlns:p14="http://schemas.microsoft.com/office/powerpoint/2010/main" val="9535407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idx="1"/>
          </p:nvPr>
        </p:nvSpPr>
        <p:spPr/>
        <p:txBody>
          <a:body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extLst>
      <p:ext uri="{BB962C8B-B14F-4D97-AF65-F5344CB8AC3E}">
        <p14:creationId xmlns:p14="http://schemas.microsoft.com/office/powerpoint/2010/main" val="4297803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smtClean="0"/>
              <a:t>Fare clic per modificare lo stile del titolo</a:t>
            </a:r>
            <a:endParaRPr lang="it-IT"/>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smtClean="0"/>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extLst>
      <p:ext uri="{BB962C8B-B14F-4D97-AF65-F5344CB8AC3E}">
        <p14:creationId xmlns:p14="http://schemas.microsoft.com/office/powerpoint/2010/main" val="30680550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extLst>
      <p:ext uri="{BB962C8B-B14F-4D97-AF65-F5344CB8AC3E}">
        <p14:creationId xmlns:p14="http://schemas.microsoft.com/office/powerpoint/2010/main" val="3986303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smtClean="0"/>
              <a:t>Fare clic per modificare lo stile del titolo</a:t>
            </a:r>
            <a:endParaRPr lang="it-IT"/>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smtClean="0"/>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extLst>
      <p:ext uri="{BB962C8B-B14F-4D97-AF65-F5344CB8AC3E}">
        <p14:creationId xmlns:p14="http://schemas.microsoft.com/office/powerpoint/2010/main" val="2174508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mtClean="0"/>
              <a:t>Fare clic per modificare lo stile del titolo</a:t>
            </a:r>
            <a:endParaRPr lang="it-IT"/>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extLst>
      <p:ext uri="{BB962C8B-B14F-4D97-AF65-F5344CB8AC3E}">
        <p14:creationId xmlns:p14="http://schemas.microsoft.com/office/powerpoint/2010/main" val="2325598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extLst>
      <p:ext uri="{BB962C8B-B14F-4D97-AF65-F5344CB8AC3E}">
        <p14:creationId xmlns:p14="http://schemas.microsoft.com/office/powerpoint/2010/main" val="12875851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smtClean="0"/>
              <a:t>Fare clic per modificare lo stile del titolo</a:t>
            </a:r>
            <a:endParaRPr lang="it-IT"/>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smtClean="0"/>
              <a:t>Fare clic per modificare stili del testo dello schema</a:t>
            </a:r>
          </a:p>
          <a:p>
            <a:pPr lvl="1"/>
            <a:r>
              <a:rPr lang="it-IT" smtClean="0"/>
              <a:t>Secondo livello</a:t>
            </a:r>
          </a:p>
          <a:p>
            <a:pPr lvl="2"/>
            <a:r>
              <a:rPr lang="it-IT" smtClean="0"/>
              <a:t>Terzo livello</a:t>
            </a:r>
          </a:p>
          <a:p>
            <a:pPr lvl="3"/>
            <a:r>
              <a:rPr lang="it-IT" smtClean="0"/>
              <a:t>Quarto livello</a:t>
            </a:r>
          </a:p>
          <a:p>
            <a:pPr lvl="4"/>
            <a:r>
              <a:rPr lang="it-IT" smtClean="0"/>
              <a:t>Quinto livello</a:t>
            </a:r>
            <a:endParaRPr lang="it-IT"/>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extLst>
      <p:ext uri="{BB962C8B-B14F-4D97-AF65-F5344CB8AC3E}">
        <p14:creationId xmlns:p14="http://schemas.microsoft.com/office/powerpoint/2010/main" val="37787230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smtClean="0"/>
              <a:t>Fare clic per modificare lo stile del titolo</a:t>
            </a:r>
            <a:endParaRPr lang="it-IT"/>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smtClean="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smtClean="0"/>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extLst>
      <p:ext uri="{BB962C8B-B14F-4D97-AF65-F5344CB8AC3E}">
        <p14:creationId xmlns:p14="http://schemas.microsoft.com/office/powerpoint/2010/main" val="200135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smtClean="0"/>
              <a:t>Fare clic per modificare il testo</a:t>
            </a:r>
          </a:p>
          <a:p>
            <a:pPr lvl="1"/>
            <a:r>
              <a:rPr lang="it-IT" smtClean="0"/>
              <a:t>Testo</a:t>
            </a:r>
          </a:p>
          <a:p>
            <a:pPr lvl="2"/>
            <a:r>
              <a:rPr lang="it-IT" smtClean="0"/>
              <a:t>Testo</a:t>
            </a:r>
          </a:p>
          <a:p>
            <a:pPr lvl="3"/>
            <a:r>
              <a:rPr lang="it-IT" smtClean="0"/>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extLst>
      <p:ext uri="{BB962C8B-B14F-4D97-AF65-F5344CB8AC3E}">
        <p14:creationId xmlns:p14="http://schemas.microsoft.com/office/powerpoint/2010/main" val="158388793"/>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 id="2147483762" r:id="rId12"/>
    <p:sldLayoutId id="2147483763"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en.wikipedia.org/wiki/Inform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400908" y="4343400"/>
            <a:ext cx="7772400" cy="533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GB" sz="3600" b="1" i="0" u="none" strike="noStrike" kern="1200" cap="none" spc="0" normalizeH="0" baseline="0" noProof="0" dirty="0" smtClean="0">
                <a:ln>
                  <a:noFill/>
                </a:ln>
                <a:solidFill>
                  <a:srgbClr val="003F6E"/>
                </a:solidFill>
                <a:effectLst/>
                <a:uLnTx/>
                <a:uFillTx/>
                <a:latin typeface="Arial"/>
                <a:ea typeface="+mj-ea"/>
                <a:cs typeface="+mj-cs"/>
              </a:rPr>
              <a:t>Transaction Costs</a:t>
            </a:r>
            <a:endParaRPr kumimoji="0" lang="en-GB" sz="3600" b="1" i="0" u="none" strike="noStrike" kern="1200" cap="none" spc="0" normalizeH="0" baseline="0" noProof="0" dirty="0">
              <a:ln>
                <a:noFill/>
              </a:ln>
              <a:solidFill>
                <a:srgbClr val="003F6E"/>
              </a:solidFill>
              <a:effectLst/>
              <a:uLnTx/>
              <a:uFillTx/>
              <a:latin typeface="Arial"/>
              <a:ea typeface="+mj-ea"/>
              <a:cs typeface="+mj-cs"/>
            </a:endParaRPr>
          </a:p>
        </p:txBody>
      </p:sp>
      <p:sp>
        <p:nvSpPr>
          <p:cNvPr id="3" name="Title 1"/>
          <p:cNvSpPr txBox="1">
            <a:spLocks/>
          </p:cNvSpPr>
          <p:nvPr/>
        </p:nvSpPr>
        <p:spPr>
          <a:xfrm>
            <a:off x="1381369" y="0"/>
            <a:ext cx="7772400" cy="1295400"/>
          </a:xfrm>
          <a:prstGeom prst="rect">
            <a:avLst/>
          </a:prstGeom>
        </p:spPr>
        <p:txBody>
          <a:bodyPr>
            <a:noAutofit/>
          </a:bodyPr>
          <a:lst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smtClean="0">
                <a:ln>
                  <a:noFill/>
                </a:ln>
                <a:solidFill>
                  <a:srgbClr val="003F6E"/>
                </a:solidFill>
                <a:effectLst/>
                <a:uLnTx/>
                <a:uFillTx/>
                <a:latin typeface="Arial"/>
                <a:ea typeface="+mj-ea"/>
                <a:cs typeface="+mj-cs"/>
              </a:rPr>
              <a:t>Business and Industrial Economics </a:t>
            </a:r>
          </a:p>
          <a:p>
            <a:pPr marL="0" marR="0" lvl="0" indent="0" algn="r" defTabSz="914400" rtl="0" eaLnBrk="1" fontAlgn="base" latinLnBrk="0" hangingPunct="1">
              <a:lnSpc>
                <a:spcPct val="100000"/>
              </a:lnSpc>
              <a:spcBef>
                <a:spcPct val="0"/>
              </a:spcBef>
              <a:spcAft>
                <a:spcPct val="0"/>
              </a:spcAft>
              <a:buClrTx/>
              <a:buSzTx/>
              <a:buFontTx/>
              <a:buNone/>
              <a:tabLst/>
              <a:defRPr/>
            </a:pPr>
            <a:endParaRPr kumimoji="0" lang="en-GB" sz="2000" b="0" i="0" u="none" strike="noStrike" kern="1200" cap="none" spc="0" normalizeH="0" baseline="0" noProof="0" dirty="0" smtClean="0">
              <a:ln>
                <a:noFill/>
              </a:ln>
              <a:solidFill>
                <a:srgbClr val="003F6E"/>
              </a:solidFill>
              <a:effectLst/>
              <a:uLnTx/>
              <a:uFillTx/>
              <a:latin typeface="Arial"/>
              <a:ea typeface="+mj-ea"/>
              <a:cs typeface="+mj-cs"/>
            </a:endParaRPr>
          </a:p>
          <a:p>
            <a:pPr marL="0" marR="0" lvl="0" indent="0" algn="r" defTabSz="9144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Prof</a:t>
            </a:r>
            <a:r>
              <a:rPr kumimoji="0" lang="en-GB" sz="2000" b="0" i="0" u="none" strike="noStrike" kern="1200" cap="none" spc="0" normalizeH="0" baseline="0" noProof="0" dirty="0" err="1" smtClean="0">
                <a:ln>
                  <a:noFill/>
                </a:ln>
                <a:solidFill>
                  <a:srgbClr val="003F6E"/>
                </a:solidFill>
                <a:effectLst/>
                <a:uLnTx/>
                <a:uFillTx/>
                <a:latin typeface="Arial"/>
                <a:ea typeface="+mj-ea"/>
                <a:cs typeface="+mj-cs"/>
              </a:rPr>
              <a:t>.</a:t>
            </a:r>
            <a:r>
              <a:rPr kumimoji="0" lang="en-GB" sz="2000" b="0" i="0" u="none" strike="noStrike" kern="1200" cap="none" spc="0" normalizeH="0" baseline="0" noProof="0" dirty="0" smtClean="0">
                <a:ln>
                  <a:noFill/>
                </a:ln>
                <a:solidFill>
                  <a:srgbClr val="003F6E"/>
                </a:solidFill>
                <a:effectLst/>
                <a:uLnTx/>
                <a:uFillTx/>
                <a:latin typeface="Arial"/>
                <a:ea typeface="+mj-ea"/>
                <a:cs typeface="+mj-cs"/>
              </a:rPr>
              <a:t> Luca Grilli</a:t>
            </a:r>
          </a:p>
        </p:txBody>
      </p:sp>
    </p:spTree>
    <p:extLst>
      <p:ext uri="{BB962C8B-B14F-4D97-AF65-F5344CB8AC3E}">
        <p14:creationId xmlns:p14="http://schemas.microsoft.com/office/powerpoint/2010/main" val="195299668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Relationship-Specific Investments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Rectangle 4"/>
          <p:cNvSpPr/>
          <p:nvPr/>
        </p:nvSpPr>
        <p:spPr bwMode="auto">
          <a:xfrm>
            <a:off x="1752600" y="2861846"/>
            <a:ext cx="4114800" cy="1219200"/>
          </a:xfrm>
          <a:prstGeom prst="rect">
            <a:avLst/>
          </a:prstGeom>
          <a:solidFill>
            <a:srgbClr val="63FF4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Rectangle 5"/>
          <p:cNvSpPr/>
          <p:nvPr/>
        </p:nvSpPr>
        <p:spPr bwMode="auto">
          <a:xfrm>
            <a:off x="5867400" y="2861846"/>
            <a:ext cx="1524000" cy="1219200"/>
          </a:xfrm>
          <a:prstGeom prst="rect">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TextBox 6"/>
          <p:cNvSpPr txBox="1"/>
          <p:nvPr/>
        </p:nvSpPr>
        <p:spPr>
          <a:xfrm>
            <a:off x="2993067" y="1981200"/>
            <a:ext cx="310293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Full amount of the investment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TextBox 7"/>
          <p:cNvSpPr txBox="1"/>
          <p:nvPr/>
        </p:nvSpPr>
        <p:spPr>
          <a:xfrm>
            <a:off x="5717258" y="4614446"/>
            <a:ext cx="1826542"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Relation-specific</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TextBox 8"/>
          <p:cNvSpPr txBox="1"/>
          <p:nvPr/>
        </p:nvSpPr>
        <p:spPr>
          <a:xfrm>
            <a:off x="3352800" y="4614446"/>
            <a:ext cx="948797"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General</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ight Brace 9"/>
          <p:cNvSpPr/>
          <p:nvPr/>
        </p:nvSpPr>
        <p:spPr bwMode="auto">
          <a:xfrm rot="16200000">
            <a:off x="4381500" y="-156746"/>
            <a:ext cx="381000" cy="5486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1" name="Right Brace 10"/>
          <p:cNvSpPr/>
          <p:nvPr/>
        </p:nvSpPr>
        <p:spPr bwMode="auto">
          <a:xfrm rot="5400000">
            <a:off x="3581400" y="2404646"/>
            <a:ext cx="457200" cy="3962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2" name="Right Brace 11"/>
          <p:cNvSpPr/>
          <p:nvPr/>
        </p:nvSpPr>
        <p:spPr bwMode="auto">
          <a:xfrm rot="5400000">
            <a:off x="6362700" y="3738146"/>
            <a:ext cx="457200" cy="1295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cxnSp>
        <p:nvCxnSpPr>
          <p:cNvPr id="14" name="Connettore 2 13"/>
          <p:cNvCxnSpPr/>
          <p:nvPr/>
        </p:nvCxnSpPr>
        <p:spPr bwMode="auto">
          <a:xfrm>
            <a:off x="3810000" y="5029200"/>
            <a:ext cx="0" cy="457200"/>
          </a:xfrm>
          <a:prstGeom prst="straightConnector1">
            <a:avLst/>
          </a:prstGeom>
          <a:noFill/>
          <a:ln w="9525" cap="flat" cmpd="sng" algn="ctr">
            <a:noFill/>
            <a:prstDash val="solid"/>
            <a:round/>
            <a:headEnd type="none" w="med" len="med"/>
            <a:tailEnd type="arrow"/>
          </a:ln>
          <a:effectLst/>
        </p:spPr>
      </p:cxnSp>
      <p:cxnSp>
        <p:nvCxnSpPr>
          <p:cNvPr id="16" name="Connettore 2 15"/>
          <p:cNvCxnSpPr/>
          <p:nvPr/>
        </p:nvCxnSpPr>
        <p:spPr bwMode="auto">
          <a:xfrm>
            <a:off x="3810000" y="5029200"/>
            <a:ext cx="0" cy="609600"/>
          </a:xfrm>
          <a:prstGeom prst="straightConnector1">
            <a:avLst/>
          </a:prstGeom>
          <a:noFill/>
          <a:ln w="9525" cap="flat" cmpd="sng" algn="ctr">
            <a:solidFill>
              <a:schemeClr val="accent1"/>
            </a:solidFill>
            <a:prstDash val="solid"/>
            <a:round/>
            <a:headEnd type="none" w="med" len="med"/>
            <a:tailEnd type="arrow"/>
          </a:ln>
          <a:effectLst/>
        </p:spPr>
      </p:cxnSp>
      <p:cxnSp>
        <p:nvCxnSpPr>
          <p:cNvPr id="19" name="Connettore 2 18"/>
          <p:cNvCxnSpPr/>
          <p:nvPr/>
        </p:nvCxnSpPr>
        <p:spPr bwMode="auto">
          <a:xfrm>
            <a:off x="6553200" y="4953000"/>
            <a:ext cx="0" cy="609600"/>
          </a:xfrm>
          <a:prstGeom prst="straightConnector1">
            <a:avLst/>
          </a:prstGeom>
          <a:noFill/>
          <a:ln w="9525" cap="flat" cmpd="sng" algn="ctr">
            <a:solidFill>
              <a:schemeClr val="accent1"/>
            </a:solidFill>
            <a:prstDash val="solid"/>
            <a:round/>
            <a:headEnd type="none" w="med" len="med"/>
            <a:tailEnd type="arrow"/>
          </a:ln>
          <a:effectLst/>
        </p:spPr>
      </p:cxnSp>
      <p:sp>
        <p:nvSpPr>
          <p:cNvPr id="20" name="CasellaDiTesto 19"/>
          <p:cNvSpPr txBox="1"/>
          <p:nvPr/>
        </p:nvSpPr>
        <p:spPr>
          <a:xfrm>
            <a:off x="2209800" y="5791200"/>
            <a:ext cx="2971800" cy="58477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Redeployable in case of exit from the relationship</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1" name="CasellaDiTesto 20"/>
          <p:cNvSpPr txBox="1"/>
          <p:nvPr/>
        </p:nvSpPr>
        <p:spPr>
          <a:xfrm>
            <a:off x="5638800" y="5867400"/>
            <a:ext cx="2971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Lost in case of exit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1321144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Relationship-Specific Investments</a:t>
            </a:r>
            <a:endParaRPr lang="en-US" dirty="0"/>
          </a:p>
        </p:txBody>
      </p:sp>
      <p:sp>
        <p:nvSpPr>
          <p:cNvPr id="3" name="Content Placeholder 2"/>
          <p:cNvSpPr>
            <a:spLocks noGrp="1"/>
          </p:cNvSpPr>
          <p:nvPr>
            <p:ph idx="1"/>
          </p:nvPr>
        </p:nvSpPr>
        <p:spPr>
          <a:xfrm>
            <a:off x="0" y="914400"/>
            <a:ext cx="9144000" cy="5486400"/>
          </a:xfrm>
        </p:spPr>
        <p:txBody>
          <a:bodyPr/>
          <a:lstStyle/>
          <a:p>
            <a:pPr algn="ctr">
              <a:buNone/>
            </a:pPr>
            <a:r>
              <a:rPr lang="en-US" sz="2400" dirty="0" smtClean="0"/>
              <a:t>	The relation-specific </a:t>
            </a:r>
            <a:r>
              <a:rPr lang="en-US" sz="2400" dirty="0"/>
              <a:t>part of the </a:t>
            </a:r>
            <a:r>
              <a:rPr lang="en-US" sz="2400" dirty="0" smtClean="0"/>
              <a:t>investment (red area) </a:t>
            </a:r>
            <a:r>
              <a:rPr lang="en-US" sz="2400" dirty="0"/>
              <a:t>is not recognized outside the </a:t>
            </a:r>
            <a:r>
              <a:rPr lang="en-US" sz="2400" dirty="0" smtClean="0"/>
              <a:t>relationship (non-redeployable inv.)</a:t>
            </a:r>
          </a:p>
          <a:p>
            <a:pPr>
              <a:buNone/>
            </a:pPr>
            <a:endParaRPr lang="en-US" sz="2400" dirty="0" smtClean="0"/>
          </a:p>
          <a:p>
            <a:pPr>
              <a:buNone/>
            </a:pPr>
            <a:endParaRPr lang="en-US" sz="2400" dirty="0" smtClean="0"/>
          </a:p>
          <a:p>
            <a:pPr>
              <a:buNone/>
            </a:pPr>
            <a:endParaRPr lang="en-US" sz="2400" dirty="0" smtClean="0"/>
          </a:p>
          <a:p>
            <a:pPr algn="ctr">
              <a:buNone/>
            </a:pPr>
            <a:r>
              <a:rPr lang="en-US" sz="2400" dirty="0" smtClean="0"/>
              <a:t>The more this red area is large the more a firm would be reluctant to exit from the relationship (once entered)</a:t>
            </a:r>
          </a:p>
          <a:p>
            <a:pPr algn="ctr">
              <a:buNone/>
            </a:pPr>
            <a:endParaRPr lang="en-US" sz="2400" dirty="0" smtClean="0"/>
          </a:p>
          <a:p>
            <a:pPr algn="ctr">
              <a:buNone/>
            </a:pPr>
            <a:endParaRPr lang="en-US" sz="2400" dirty="0" smtClean="0"/>
          </a:p>
          <a:p>
            <a:pPr algn="ctr">
              <a:buNone/>
            </a:pPr>
            <a:endParaRPr lang="en-US" sz="2400" dirty="0" smtClean="0"/>
          </a:p>
          <a:p>
            <a:pPr algn="ctr">
              <a:buNone/>
            </a:pPr>
            <a:r>
              <a:rPr lang="en-US" sz="2400" dirty="0" smtClean="0"/>
              <a:t>The more asymmetric these red areas are between parties, the more the firm facing low relationship-specific investment may “exploit” the firm facing high relationship-specific investment      </a:t>
            </a:r>
            <a:endParaRPr lang="en-US" sz="240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11</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in giù 4"/>
          <p:cNvSpPr/>
          <p:nvPr/>
        </p:nvSpPr>
        <p:spPr bwMode="auto">
          <a:xfrm>
            <a:off x="3902364" y="1905000"/>
            <a:ext cx="609600" cy="914400"/>
          </a:xfrm>
          <a:prstGeom prst="down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Freccia in giù 5"/>
          <p:cNvSpPr/>
          <p:nvPr/>
        </p:nvSpPr>
        <p:spPr bwMode="auto">
          <a:xfrm>
            <a:off x="3900055" y="4134427"/>
            <a:ext cx="609600" cy="914400"/>
          </a:xfrm>
          <a:prstGeom prst="down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0512048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16164" y="274637"/>
            <a:ext cx="9144000" cy="838200"/>
          </a:xfrm>
        </p:spPr>
        <p:txBody>
          <a:bodyPr/>
          <a:lstStyle/>
          <a:p>
            <a:pPr algn="ctr"/>
            <a:r>
              <a:rPr lang="en-US" sz="2400" dirty="0" smtClean="0"/>
              <a:t>Rent, quasi-rent and hold up</a:t>
            </a:r>
            <a:br>
              <a:rPr lang="en-US" sz="2400" dirty="0" smtClean="0"/>
            </a:br>
            <a:r>
              <a:rPr lang="en-US" sz="2400" dirty="0" smtClean="0"/>
              <a:t/>
            </a:r>
            <a:br>
              <a:rPr lang="en-US" sz="2400" dirty="0" smtClean="0"/>
            </a:b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12</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pic>
        <p:nvPicPr>
          <p:cNvPr id="1026" name="Picture 2" descr="C:\Users\grilli.luca\Desktop\untitled.png"/>
          <p:cNvPicPr>
            <a:picLocks noChangeAspect="1" noChangeArrowheads="1"/>
          </p:cNvPicPr>
          <p:nvPr/>
        </p:nvPicPr>
        <p:blipFill>
          <a:blip r:embed="rId2" cstate="print"/>
          <a:srcRect/>
          <a:stretch>
            <a:fillRect/>
          </a:stretch>
        </p:blipFill>
        <p:spPr bwMode="auto">
          <a:xfrm>
            <a:off x="1219200" y="2322946"/>
            <a:ext cx="6705600" cy="3462338"/>
          </a:xfrm>
          <a:prstGeom prst="rect">
            <a:avLst/>
          </a:prstGeom>
          <a:noFill/>
        </p:spPr>
      </p:pic>
      <p:pic>
        <p:nvPicPr>
          <p:cNvPr id="3" name="Immagine 2"/>
          <p:cNvPicPr>
            <a:picLocks noChangeAspect="1"/>
          </p:cNvPicPr>
          <p:nvPr/>
        </p:nvPicPr>
        <p:blipFill>
          <a:blip r:embed="rId3"/>
          <a:stretch>
            <a:fillRect/>
          </a:stretch>
        </p:blipFill>
        <p:spPr>
          <a:xfrm>
            <a:off x="689120" y="1239307"/>
            <a:ext cx="7696200" cy="1014366"/>
          </a:xfrm>
          <a:prstGeom prst="rect">
            <a:avLst/>
          </a:prstGeom>
        </p:spPr>
      </p:pic>
    </p:spTree>
    <p:extLst>
      <p:ext uri="{BB962C8B-B14F-4D97-AF65-F5344CB8AC3E}">
        <p14:creationId xmlns:p14="http://schemas.microsoft.com/office/powerpoint/2010/main" val="233313070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685800" y="0"/>
            <a:ext cx="5943600" cy="838200"/>
          </a:xfrm>
        </p:spPr>
        <p:txBody>
          <a:bodyPr/>
          <a:lstStyle/>
          <a:p>
            <a:r>
              <a:rPr lang="en-US" sz="2000" dirty="0" smtClean="0"/>
              <a:t>Example on rent, quasi-rent and the hold up</a:t>
            </a:r>
            <a:br>
              <a:rPr lang="en-US" sz="2000" dirty="0" smtClean="0"/>
            </a:br>
            <a:r>
              <a:rPr lang="en-US" sz="2000" dirty="0" smtClean="0"/>
              <a:t>problem</a:t>
            </a:r>
            <a:endParaRPr lang="en-US" dirty="0"/>
          </a:p>
        </p:txBody>
      </p:sp>
      <p:sp>
        <p:nvSpPr>
          <p:cNvPr id="3" name="Segnaposto contenuto 2"/>
          <p:cNvSpPr>
            <a:spLocks noGrp="1"/>
          </p:cNvSpPr>
          <p:nvPr>
            <p:ph idx="1"/>
          </p:nvPr>
        </p:nvSpPr>
        <p:spPr>
          <a:xfrm>
            <a:off x="0" y="914400"/>
            <a:ext cx="8839200" cy="4953000"/>
          </a:xfrm>
        </p:spPr>
        <p:txBody>
          <a:bodyPr/>
          <a:lstStyle/>
          <a:p>
            <a:r>
              <a:rPr lang="en-US" sz="2200" dirty="0" smtClean="0"/>
              <a:t>Suppose your company contemplates building a factory to produce cup holders for Ford automobiles. The factory can make up to 1 million holders per year at an average variable cost of </a:t>
            </a:r>
            <a:r>
              <a:rPr lang="en-US" sz="2200" i="1" dirty="0" smtClean="0"/>
              <a:t>C dollars per unit. </a:t>
            </a:r>
          </a:p>
          <a:p>
            <a:endParaRPr lang="en-US" sz="2200" dirty="0" smtClean="0"/>
          </a:p>
          <a:p>
            <a:r>
              <a:rPr lang="en-US" sz="2200" dirty="0" smtClean="0"/>
              <a:t>The construction of your factory is financed with a mortgage from a bank that requires an annual payment of </a:t>
            </a:r>
            <a:r>
              <a:rPr lang="en-US" sz="2200" i="1" dirty="0" smtClean="0"/>
              <a:t>I dollars. The loan payment of I dollars thus represents your (annualized) cost of investment </a:t>
            </a:r>
            <a:r>
              <a:rPr lang="en-US" sz="2200" dirty="0" smtClean="0"/>
              <a:t>in this plant. </a:t>
            </a:r>
            <a:r>
              <a:rPr lang="en-US" sz="2200" i="1" dirty="0" smtClean="0"/>
              <a:t>I </a:t>
            </a:r>
            <a:r>
              <a:rPr lang="en-US" sz="2200" dirty="0" smtClean="0"/>
              <a:t>is an unavoidable cost: You have to make your payment even if you do not do business with Ford.</a:t>
            </a:r>
          </a:p>
          <a:p>
            <a:pPr>
              <a:buNone/>
            </a:pPr>
            <a:endParaRPr lang="en-US" sz="2200" dirty="0" smtClean="0"/>
          </a:p>
          <a:p>
            <a:r>
              <a:rPr lang="en-US" sz="2200" dirty="0" smtClean="0"/>
              <a:t>You will design and build the factory specifically to produce cup holders for Ford. Total cost of making 1 million cup holders is thus:</a:t>
            </a:r>
          </a:p>
          <a:p>
            <a:pPr marL="0" indent="0">
              <a:buNone/>
            </a:pPr>
            <a:r>
              <a:rPr lang="en-US" sz="2200" dirty="0" smtClean="0"/>
              <a:t>      </a:t>
            </a:r>
            <a:r>
              <a:rPr lang="en-US" sz="2200" i="1" dirty="0" smtClean="0"/>
              <a:t>I + 1,000,000C dollars per year.</a:t>
            </a:r>
            <a:endParaRPr lang="en-US" sz="2200"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52676289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824662" cy="838200"/>
          </a:xfrm>
        </p:spPr>
        <p:txBody>
          <a:bodyPr/>
          <a:lstStyle/>
          <a:p>
            <a:r>
              <a:rPr lang="en-US" sz="2000" dirty="0" smtClean="0"/>
              <a:t>Example on rent, quasi-rent and the hold up</a:t>
            </a:r>
            <a:br>
              <a:rPr lang="en-US" sz="2000" dirty="0" smtClean="0"/>
            </a:br>
            <a:r>
              <a:rPr lang="en-US" sz="2000" dirty="0" smtClean="0"/>
              <a:t>problem</a:t>
            </a:r>
            <a:endParaRPr lang="en-US" dirty="0"/>
          </a:p>
        </p:txBody>
      </p:sp>
      <p:sp>
        <p:nvSpPr>
          <p:cNvPr id="3" name="Segnaposto contenuto 2"/>
          <p:cNvSpPr>
            <a:spLocks noGrp="1"/>
          </p:cNvSpPr>
          <p:nvPr>
            <p:ph idx="1"/>
          </p:nvPr>
        </p:nvSpPr>
        <p:spPr>
          <a:xfrm>
            <a:off x="228600" y="1066800"/>
            <a:ext cx="8610600" cy="4800600"/>
          </a:xfrm>
        </p:spPr>
        <p:txBody>
          <a:bodyPr/>
          <a:lstStyle/>
          <a:p>
            <a:pPr marL="216000" indent="0">
              <a:buNone/>
            </a:pPr>
            <a:r>
              <a:rPr lang="en-US" sz="2400" dirty="0" smtClean="0"/>
              <a:t>Of course your </a:t>
            </a:r>
            <a:r>
              <a:rPr lang="en-US" sz="2400" i="1" dirty="0" smtClean="0"/>
              <a:t>expectation is that Ford will purchase your holders at a profitable price (you will make non negative extra-profits out of this business).</a:t>
            </a:r>
          </a:p>
          <a:p>
            <a:pPr marL="216000" indent="0">
              <a:buNone/>
            </a:pPr>
            <a:endParaRPr lang="en-US" sz="2400" i="1" dirty="0" smtClean="0"/>
          </a:p>
          <a:p>
            <a:r>
              <a:rPr lang="en-US" sz="2400" dirty="0" smtClean="0"/>
              <a:t>But</a:t>
            </a:r>
            <a:r>
              <a:rPr lang="en-US" sz="2400" i="1" dirty="0" smtClean="0"/>
              <a:t> </a:t>
            </a:r>
            <a:r>
              <a:rPr lang="en-US" sz="2400" dirty="0" smtClean="0"/>
              <a:t>suppose that you also want to consider outside options (i.e. Market). The “market price” you can expect to get from selling your cup holders is </a:t>
            </a:r>
            <a:r>
              <a:rPr lang="en-US" sz="2400" i="1" dirty="0" smtClean="0"/>
              <a:t>Pm.</a:t>
            </a:r>
          </a:p>
          <a:p>
            <a:pPr>
              <a:buNone/>
            </a:pPr>
            <a:r>
              <a:rPr lang="en-US" sz="2400" dirty="0" smtClean="0"/>
              <a:t>Suppose that:</a:t>
            </a:r>
          </a:p>
          <a:p>
            <a:r>
              <a:rPr lang="en-US" sz="2400" dirty="0" smtClean="0"/>
              <a:t> </a:t>
            </a:r>
            <a:r>
              <a:rPr lang="en-US" sz="2400" i="1" dirty="0" smtClean="0"/>
              <a:t>Pm &gt; C.</a:t>
            </a:r>
          </a:p>
          <a:p>
            <a:r>
              <a:rPr lang="en-US" sz="2400" i="1" dirty="0" smtClean="0"/>
              <a:t>Variable profits (without considering fixed cost I): </a:t>
            </a:r>
            <a:r>
              <a:rPr lang="en-US" sz="2400" dirty="0" smtClean="0"/>
              <a:t>1,000,000(</a:t>
            </a:r>
            <a:r>
              <a:rPr lang="en-US" sz="2400" i="1" dirty="0" smtClean="0"/>
              <a:t>Pm - C) &gt; 0</a:t>
            </a:r>
          </a:p>
          <a:p>
            <a:r>
              <a:rPr lang="en-US" sz="2400" dirty="0" smtClean="0"/>
              <a:t>But that the annual investment cost </a:t>
            </a:r>
            <a:r>
              <a:rPr lang="en-US" sz="2400" i="1" dirty="0" smtClean="0"/>
              <a:t>I &gt; 1,000,000(Pm - C).</a:t>
            </a:r>
            <a:endParaRPr lang="en-US" sz="2400"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a destra 4"/>
          <p:cNvSpPr/>
          <p:nvPr/>
        </p:nvSpPr>
        <p:spPr bwMode="auto">
          <a:xfrm>
            <a:off x="990600" y="6096000"/>
            <a:ext cx="1295400" cy="3048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2590800" y="6019800"/>
            <a:ext cx="38862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Which implications?</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1568628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Relationship-Specific Investments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15</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Rectangle 4"/>
          <p:cNvSpPr/>
          <p:nvPr/>
        </p:nvSpPr>
        <p:spPr bwMode="auto">
          <a:xfrm>
            <a:off x="1752600" y="2861846"/>
            <a:ext cx="4114800" cy="1219200"/>
          </a:xfrm>
          <a:prstGeom prst="rect">
            <a:avLst/>
          </a:prstGeom>
          <a:solidFill>
            <a:srgbClr val="63FF4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Rectangle 5"/>
          <p:cNvSpPr/>
          <p:nvPr/>
        </p:nvSpPr>
        <p:spPr bwMode="auto">
          <a:xfrm>
            <a:off x="5867400" y="2861846"/>
            <a:ext cx="1524000" cy="1219200"/>
          </a:xfrm>
          <a:prstGeom prst="rect">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TextBox 6"/>
          <p:cNvSpPr txBox="1"/>
          <p:nvPr/>
        </p:nvSpPr>
        <p:spPr>
          <a:xfrm>
            <a:off x="4648200" y="2133600"/>
            <a:ext cx="242374" cy="33855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I</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TextBox 7"/>
          <p:cNvSpPr txBox="1"/>
          <p:nvPr/>
        </p:nvSpPr>
        <p:spPr>
          <a:xfrm>
            <a:off x="5717258" y="4614446"/>
            <a:ext cx="296908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Relation-specific investment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TextBox 8"/>
          <p:cNvSpPr txBox="1"/>
          <p:nvPr/>
        </p:nvSpPr>
        <p:spPr>
          <a:xfrm>
            <a:off x="1295400" y="4648200"/>
            <a:ext cx="4114800" cy="8802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Gain you obtain In case of exit from the relationship</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ight Brace 9"/>
          <p:cNvSpPr/>
          <p:nvPr/>
        </p:nvSpPr>
        <p:spPr bwMode="auto">
          <a:xfrm rot="16200000">
            <a:off x="4381500" y="-156746"/>
            <a:ext cx="381000" cy="5486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1" name="Right Brace 10"/>
          <p:cNvSpPr/>
          <p:nvPr/>
        </p:nvSpPr>
        <p:spPr bwMode="auto">
          <a:xfrm rot="5400000">
            <a:off x="3581400" y="2404646"/>
            <a:ext cx="457200" cy="3962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2" name="Right Brace 11"/>
          <p:cNvSpPr/>
          <p:nvPr/>
        </p:nvSpPr>
        <p:spPr bwMode="auto">
          <a:xfrm rot="5400000">
            <a:off x="6362700" y="3738146"/>
            <a:ext cx="457200" cy="1295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cxnSp>
        <p:nvCxnSpPr>
          <p:cNvPr id="14" name="Connettore 2 13"/>
          <p:cNvCxnSpPr/>
          <p:nvPr/>
        </p:nvCxnSpPr>
        <p:spPr bwMode="auto">
          <a:xfrm>
            <a:off x="3810000" y="5029200"/>
            <a:ext cx="0" cy="457200"/>
          </a:xfrm>
          <a:prstGeom prst="straightConnector1">
            <a:avLst/>
          </a:prstGeom>
          <a:noFill/>
          <a:ln w="9525" cap="flat" cmpd="sng" algn="ctr">
            <a:noFill/>
            <a:prstDash val="solid"/>
            <a:round/>
            <a:headEnd type="none" w="med" len="med"/>
            <a:tailEnd type="arrow"/>
          </a:ln>
          <a:effectLst/>
        </p:spPr>
      </p:cxnSp>
      <p:cxnSp>
        <p:nvCxnSpPr>
          <p:cNvPr id="16" name="Connettore 2 15"/>
          <p:cNvCxnSpPr/>
          <p:nvPr/>
        </p:nvCxnSpPr>
        <p:spPr bwMode="auto">
          <a:xfrm>
            <a:off x="3810000" y="5029200"/>
            <a:ext cx="0" cy="609600"/>
          </a:xfrm>
          <a:prstGeom prst="straightConnector1">
            <a:avLst/>
          </a:prstGeom>
          <a:noFill/>
          <a:ln w="9525" cap="flat" cmpd="sng" algn="ctr">
            <a:solidFill>
              <a:schemeClr val="accent1"/>
            </a:solidFill>
            <a:prstDash val="solid"/>
            <a:round/>
            <a:headEnd type="none" w="med" len="med"/>
            <a:tailEnd type="arrow"/>
          </a:ln>
          <a:effectLst/>
        </p:spPr>
      </p:cxnSp>
      <p:cxnSp>
        <p:nvCxnSpPr>
          <p:cNvPr id="19" name="Connettore 2 18"/>
          <p:cNvCxnSpPr/>
          <p:nvPr/>
        </p:nvCxnSpPr>
        <p:spPr bwMode="auto">
          <a:xfrm>
            <a:off x="6553200" y="4953000"/>
            <a:ext cx="0" cy="609600"/>
          </a:xfrm>
          <a:prstGeom prst="straightConnector1">
            <a:avLst/>
          </a:prstGeom>
          <a:noFill/>
          <a:ln w="9525" cap="flat" cmpd="sng" algn="ctr">
            <a:solidFill>
              <a:schemeClr val="accent1"/>
            </a:solidFill>
            <a:prstDash val="solid"/>
            <a:round/>
            <a:headEnd type="none" w="med" len="med"/>
            <a:tailEnd type="arrow"/>
          </a:ln>
          <a:effectLst/>
        </p:spPr>
      </p:cxnSp>
      <p:sp>
        <p:nvSpPr>
          <p:cNvPr id="17" name="Rettangolo 16"/>
          <p:cNvSpPr/>
          <p:nvPr/>
        </p:nvSpPr>
        <p:spPr>
          <a:xfrm>
            <a:off x="2895600" y="5791200"/>
            <a:ext cx="1943161" cy="338554"/>
          </a:xfrm>
          <a:prstGeom prst="rect">
            <a:avLst/>
          </a:prstGeom>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1,000,000(Pm - C )</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 name="Rettangolo 17"/>
          <p:cNvSpPr/>
          <p:nvPr/>
        </p:nvSpPr>
        <p:spPr>
          <a:xfrm>
            <a:off x="5638800" y="5715000"/>
            <a:ext cx="2236510" cy="338554"/>
          </a:xfrm>
          <a:prstGeom prst="rect">
            <a:avLst/>
          </a:prstGeom>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I - 1,000,000(Pm - C )</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2" name="Freccia a destra 21"/>
          <p:cNvSpPr/>
          <p:nvPr/>
        </p:nvSpPr>
        <p:spPr bwMode="auto">
          <a:xfrm>
            <a:off x="0" y="1143000"/>
            <a:ext cx="381000" cy="3048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4000" b="1" i="0" u="none" strike="noStrike" kern="1200" cap="none" spc="0" normalizeH="0" baseline="0" noProof="0" dirty="0" smtClean="0">
                <a:ln>
                  <a:noFill/>
                </a:ln>
                <a:solidFill>
                  <a:srgbClr val="000000"/>
                </a:solidFill>
                <a:effectLst/>
                <a:uLnTx/>
                <a:uFillTx/>
                <a:latin typeface="Arial" charset="0"/>
                <a:ea typeface="+mn-ea"/>
                <a:cs typeface="+mn-cs"/>
              </a:rPr>
              <a:t> </a:t>
            </a:r>
          </a:p>
        </p:txBody>
      </p:sp>
      <p:sp>
        <p:nvSpPr>
          <p:cNvPr id="23" name="CasellaDiTesto 22"/>
          <p:cNvSpPr txBox="1"/>
          <p:nvPr/>
        </p:nvSpPr>
        <p:spPr>
          <a:xfrm>
            <a:off x="609600" y="914400"/>
            <a:ext cx="8534400" cy="1421928"/>
          </a:xfrm>
          <a:prstGeom prst="rect">
            <a:avLst/>
          </a:prstGeom>
          <a:noFill/>
        </p:spPr>
        <p:txBody>
          <a:bodyPr wrap="square" rtlCol="0">
            <a:spAutoFit/>
          </a:bodyPr>
          <a:lstStyle/>
          <a:p>
            <a:pPr marL="342900" marR="0" lvl="0" indent="-342900" algn="l" defTabSz="914400" rtl="0" eaLnBrk="0" fontAlgn="base" latinLnBrk="0" hangingPunct="0">
              <a:lnSpc>
                <a:spcPct val="100000"/>
              </a:lnSpc>
              <a:spcBef>
                <a:spcPct val="20000"/>
              </a:spcBef>
              <a:spcAft>
                <a:spcPct val="0"/>
              </a:spcAft>
              <a:buClrTx/>
              <a:buSzTx/>
              <a:buFontTx/>
              <a:buAutoNum type="arabicParenR"/>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Producing and selling to FORD is the best option</a:t>
            </a:r>
          </a:p>
          <a:p>
            <a:pPr marL="342900" marR="0" lvl="0" indent="-342900" algn="l" defTabSz="914400" rtl="0" eaLnBrk="0" fontAlgn="base" latinLnBrk="0" hangingPunct="0">
              <a:lnSpc>
                <a:spcPct val="100000"/>
              </a:lnSpc>
              <a:spcBef>
                <a:spcPct val="20000"/>
              </a:spcBef>
              <a:spcAft>
                <a:spcPct val="0"/>
              </a:spcAft>
              <a:buClrTx/>
              <a:buSzTx/>
              <a:buFontTx/>
              <a:buAutoNum type="arabicParenR"/>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Since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I</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is an unavoidable cost (has to be repaid) once in the market you would still keep producing and selling cup holders even if the relationship with FORD breaks down: </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selling to the market is better than not producing at all</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a:t>
            </a:r>
          </a:p>
          <a:p>
            <a:pPr marL="342900" marR="0" lvl="0" indent="-342900" algn="l" defTabSz="914400" rtl="0" eaLnBrk="0" fontAlgn="base" latinLnBrk="0" hangingPunct="0">
              <a:lnSpc>
                <a:spcPct val="100000"/>
              </a:lnSpc>
              <a:spcBef>
                <a:spcPct val="20000"/>
              </a:spcBef>
              <a:spcAft>
                <a:spcPct val="0"/>
              </a:spcAft>
              <a:buClrTx/>
              <a:buSzTx/>
              <a:buFontTx/>
              <a:buAutoNum type="arabicParenR"/>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76536237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Relationship-Specific Investments</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Rectangle 4"/>
          <p:cNvSpPr/>
          <p:nvPr/>
        </p:nvSpPr>
        <p:spPr bwMode="auto">
          <a:xfrm>
            <a:off x="1752600" y="2861846"/>
            <a:ext cx="4114800" cy="1219200"/>
          </a:xfrm>
          <a:prstGeom prst="rect">
            <a:avLst/>
          </a:prstGeom>
          <a:solidFill>
            <a:srgbClr val="63FF4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Rectangle 5"/>
          <p:cNvSpPr/>
          <p:nvPr/>
        </p:nvSpPr>
        <p:spPr bwMode="auto">
          <a:xfrm>
            <a:off x="3124200" y="2861846"/>
            <a:ext cx="4267200" cy="1219200"/>
          </a:xfrm>
          <a:prstGeom prst="rect">
            <a:avLst/>
          </a:prstGeom>
          <a:solidFill>
            <a:srgbClr val="FF00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TextBox 6"/>
          <p:cNvSpPr txBox="1"/>
          <p:nvPr/>
        </p:nvSpPr>
        <p:spPr>
          <a:xfrm>
            <a:off x="4648200" y="2133600"/>
            <a:ext cx="242374" cy="338554"/>
          </a:xfrm>
          <a:prstGeom prst="rect">
            <a:avLst/>
          </a:prstGeom>
          <a:noFill/>
        </p:spPr>
        <p:txBody>
          <a:bodyPr wrap="non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I</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TextBox 7"/>
          <p:cNvSpPr txBox="1"/>
          <p:nvPr/>
        </p:nvSpPr>
        <p:spPr>
          <a:xfrm>
            <a:off x="5717258" y="4614446"/>
            <a:ext cx="2969083" cy="338554"/>
          </a:xfrm>
          <a:prstGeom prst="rect">
            <a:avLst/>
          </a:prstGeom>
          <a:noFill/>
        </p:spPr>
        <p:txBody>
          <a:bodyPr wrap="non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Relation-specific investment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TextBox 8"/>
          <p:cNvSpPr txBox="1"/>
          <p:nvPr/>
        </p:nvSpPr>
        <p:spPr>
          <a:xfrm>
            <a:off x="304800" y="4648200"/>
            <a:ext cx="4114800" cy="88024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Gain you obtain In case of exit from the relationship</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ight Brace 9"/>
          <p:cNvSpPr/>
          <p:nvPr/>
        </p:nvSpPr>
        <p:spPr bwMode="auto">
          <a:xfrm rot="16200000">
            <a:off x="4381500" y="-156746"/>
            <a:ext cx="381000" cy="5486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1" name="Right Brace 10"/>
          <p:cNvSpPr/>
          <p:nvPr/>
        </p:nvSpPr>
        <p:spPr bwMode="auto">
          <a:xfrm rot="5400000">
            <a:off x="2264777" y="3755023"/>
            <a:ext cx="423446" cy="1295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2" name="Right Brace 11"/>
          <p:cNvSpPr/>
          <p:nvPr/>
        </p:nvSpPr>
        <p:spPr bwMode="auto">
          <a:xfrm rot="5400000">
            <a:off x="4969877" y="2345323"/>
            <a:ext cx="499646" cy="40386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cxnSp>
        <p:nvCxnSpPr>
          <p:cNvPr id="14" name="Connettore 2 13"/>
          <p:cNvCxnSpPr/>
          <p:nvPr/>
        </p:nvCxnSpPr>
        <p:spPr bwMode="auto">
          <a:xfrm>
            <a:off x="3810000" y="5029200"/>
            <a:ext cx="0" cy="457200"/>
          </a:xfrm>
          <a:prstGeom prst="straightConnector1">
            <a:avLst/>
          </a:prstGeom>
          <a:noFill/>
          <a:ln w="9525" cap="flat" cmpd="sng" algn="ctr">
            <a:noFill/>
            <a:prstDash val="solid"/>
            <a:round/>
            <a:headEnd type="none" w="med" len="med"/>
            <a:tailEnd type="arrow"/>
          </a:ln>
          <a:effectLst/>
        </p:spPr>
      </p:cxnSp>
      <p:cxnSp>
        <p:nvCxnSpPr>
          <p:cNvPr id="16" name="Connettore 2 15"/>
          <p:cNvCxnSpPr/>
          <p:nvPr/>
        </p:nvCxnSpPr>
        <p:spPr bwMode="auto">
          <a:xfrm>
            <a:off x="2057400" y="5029200"/>
            <a:ext cx="0" cy="609600"/>
          </a:xfrm>
          <a:prstGeom prst="straightConnector1">
            <a:avLst/>
          </a:prstGeom>
          <a:noFill/>
          <a:ln w="9525" cap="flat" cmpd="sng" algn="ctr">
            <a:solidFill>
              <a:schemeClr val="accent1"/>
            </a:solidFill>
            <a:prstDash val="solid"/>
            <a:round/>
            <a:headEnd type="none" w="med" len="med"/>
            <a:tailEnd type="arrow"/>
          </a:ln>
          <a:effectLst/>
        </p:spPr>
      </p:cxnSp>
      <p:cxnSp>
        <p:nvCxnSpPr>
          <p:cNvPr id="19" name="Connettore 2 18"/>
          <p:cNvCxnSpPr/>
          <p:nvPr/>
        </p:nvCxnSpPr>
        <p:spPr bwMode="auto">
          <a:xfrm>
            <a:off x="6553200" y="4953000"/>
            <a:ext cx="0" cy="609600"/>
          </a:xfrm>
          <a:prstGeom prst="straightConnector1">
            <a:avLst/>
          </a:prstGeom>
          <a:noFill/>
          <a:ln w="9525" cap="flat" cmpd="sng" algn="ctr">
            <a:solidFill>
              <a:schemeClr val="accent1"/>
            </a:solidFill>
            <a:prstDash val="solid"/>
            <a:round/>
            <a:headEnd type="none" w="med" len="med"/>
            <a:tailEnd type="arrow"/>
          </a:ln>
          <a:effectLst/>
        </p:spPr>
      </p:cxnSp>
      <p:sp>
        <p:nvSpPr>
          <p:cNvPr id="17" name="Rettangolo 16"/>
          <p:cNvSpPr/>
          <p:nvPr/>
        </p:nvSpPr>
        <p:spPr>
          <a:xfrm>
            <a:off x="1447800" y="5715000"/>
            <a:ext cx="1268296" cy="338554"/>
          </a:xfrm>
          <a:prstGeom prst="rect">
            <a:avLst/>
          </a:prstGeom>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$ 1,000,000</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8" name="Rettangolo 17"/>
          <p:cNvSpPr/>
          <p:nvPr/>
        </p:nvSpPr>
        <p:spPr>
          <a:xfrm>
            <a:off x="5943600" y="5715000"/>
            <a:ext cx="1210588" cy="338554"/>
          </a:xfrm>
          <a:prstGeom prst="rect">
            <a:avLst/>
          </a:prstGeom>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$7,500,000</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3" name="CasellaDiTesto 22"/>
          <p:cNvSpPr txBox="1"/>
          <p:nvPr/>
        </p:nvSpPr>
        <p:spPr>
          <a:xfrm>
            <a:off x="609600" y="914400"/>
            <a:ext cx="8534400" cy="1421928"/>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For example, if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I = $8,500,000, C = $3, and Pm = $4, then the RSI is $8,500,000-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1,000,000(4 - 3) = $7,500,000.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Of your $8,500,000 investment cost, you lose $7,500,000 if you do not do business with Ford and sell to the market</a:t>
            </a:r>
          </a:p>
          <a:p>
            <a:pPr marL="342900" marR="0" lvl="0" indent="-342900" algn="l" defTabSz="914400" rtl="0" eaLnBrk="0" fontAlgn="base" latinLnBrk="0" hangingPunct="0">
              <a:lnSpc>
                <a:spcPct val="100000"/>
              </a:lnSpc>
              <a:spcBef>
                <a:spcPct val="20000"/>
              </a:spcBef>
              <a:spcAft>
                <a:spcPct val="0"/>
              </a:spcAft>
              <a:buClrTx/>
              <a:buSzTx/>
              <a:buFontTx/>
              <a:buAutoNum type="arabicParenR"/>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35103725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sz="2000" dirty="0" smtClean="0"/>
              <a:t>RENT</a:t>
            </a:r>
            <a:endParaRPr lang="en-US" dirty="0"/>
          </a:p>
        </p:txBody>
      </p:sp>
      <p:sp>
        <p:nvSpPr>
          <p:cNvPr id="3" name="Segnaposto contenuto 2"/>
          <p:cNvSpPr>
            <a:spLocks noGrp="1"/>
          </p:cNvSpPr>
          <p:nvPr>
            <p:ph idx="1"/>
          </p:nvPr>
        </p:nvSpPr>
        <p:spPr>
          <a:xfrm>
            <a:off x="228600" y="990600"/>
            <a:ext cx="8915400" cy="4953000"/>
          </a:xfrm>
        </p:spPr>
        <p:txBody>
          <a:bodyPr/>
          <a:lstStyle/>
          <a:p>
            <a:r>
              <a:rPr lang="en-US" dirty="0" smtClean="0"/>
              <a:t>Now suppose that before you take out the loan to invest in the cup holder plant, Ford agreed to buy 1 million sets of cup holders per year at a price of </a:t>
            </a:r>
            <a:r>
              <a:rPr lang="en-US" i="1" dirty="0" smtClean="0"/>
              <a:t>P* per unit.</a:t>
            </a:r>
          </a:p>
          <a:p>
            <a:pPr>
              <a:buNone/>
            </a:pPr>
            <a:endParaRPr lang="en-US" i="1" dirty="0" smtClean="0"/>
          </a:p>
          <a:p>
            <a:pPr>
              <a:buNone/>
            </a:pPr>
            <a:r>
              <a:rPr lang="nn-NO" dirty="0" smtClean="0"/>
              <a:t>You will accept these terms as long as extra-profits are non-negative:</a:t>
            </a:r>
            <a:endParaRPr lang="en-US" i="1" dirty="0" smtClean="0"/>
          </a:p>
          <a:p>
            <a:pPr>
              <a:buNone/>
            </a:pPr>
            <a:endParaRPr lang="en-US" i="1" dirty="0" smtClean="0"/>
          </a:p>
          <a:p>
            <a:pPr>
              <a:buNone/>
            </a:pPr>
            <a:r>
              <a:rPr lang="nn-NO" dirty="0" smtClean="0"/>
              <a:t>1,000,000(</a:t>
            </a:r>
            <a:r>
              <a:rPr lang="nn-NO" i="1" dirty="0" smtClean="0"/>
              <a:t>P* - C ) – I ≥ 0 which </a:t>
            </a:r>
            <a:r>
              <a:rPr lang="en-US" i="1" dirty="0" smtClean="0"/>
              <a:t>implies that P* &gt; Pm</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Right Brace 10"/>
          <p:cNvSpPr/>
          <p:nvPr/>
        </p:nvSpPr>
        <p:spPr bwMode="auto">
          <a:xfrm rot="5400000">
            <a:off x="1274177" y="2459623"/>
            <a:ext cx="347246" cy="22860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304800" y="3886200"/>
            <a:ext cx="6248400" cy="830997"/>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This is what this stream of literature refers to as “Rent”: </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the rent is simply the profit a company expect to get from a contractual relationship </a:t>
            </a:r>
            <a:r>
              <a:rPr kumimoji="0" lang="en-US" sz="1600" b="1" i="0" u="sng" strike="noStrike" kern="1200" cap="none" spc="0" normalizeH="0" baseline="0" noProof="0" dirty="0" smtClean="0">
                <a:ln>
                  <a:noFill/>
                </a:ln>
                <a:solidFill>
                  <a:srgbClr val="FF0000"/>
                </a:solidFill>
                <a:effectLst/>
                <a:uLnTx/>
                <a:uFillTx/>
                <a:latin typeface="Arial" charset="0"/>
                <a:ea typeface="+mn-ea"/>
                <a:cs typeface="+mn-cs"/>
              </a:rPr>
              <a:t>if everything goes as planned</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a:t>
            </a:r>
            <a:endParaRPr kumimoji="0" lang="en-US" sz="1600" b="1" i="0" u="sng" strike="noStrike" kern="1200" cap="none" spc="0" normalizeH="0" baseline="0" noProof="0" dirty="0">
              <a:ln>
                <a:noFill/>
              </a:ln>
              <a:solidFill>
                <a:srgbClr val="000000"/>
              </a:solidFill>
              <a:effectLst/>
              <a:uLnTx/>
              <a:uFillTx/>
              <a:latin typeface="Arial" charset="0"/>
              <a:ea typeface="+mn-ea"/>
              <a:cs typeface="+mn-cs"/>
            </a:endParaRPr>
          </a:p>
        </p:txBody>
      </p:sp>
      <p:sp>
        <p:nvSpPr>
          <p:cNvPr id="7" name="Freccia a destra 6"/>
          <p:cNvSpPr/>
          <p:nvPr/>
        </p:nvSpPr>
        <p:spPr bwMode="auto">
          <a:xfrm>
            <a:off x="304800" y="5410200"/>
            <a:ext cx="1219200" cy="6096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CasellaDiTesto 7"/>
          <p:cNvSpPr txBox="1"/>
          <p:nvPr/>
        </p:nvSpPr>
        <p:spPr>
          <a:xfrm>
            <a:off x="1828800" y="5257800"/>
            <a:ext cx="6705600" cy="120032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But is Ford </a:t>
            </a:r>
            <a:r>
              <a:rPr kumimoji="0" lang="en-US" sz="2400" b="1" i="0" u="sng" strike="noStrike" kern="1200" cap="none" spc="0" normalizeH="0" baseline="0" noProof="0" dirty="0" smtClean="0">
                <a:ln>
                  <a:noFill/>
                </a:ln>
                <a:solidFill>
                  <a:srgbClr val="000000"/>
                </a:solidFill>
                <a:effectLst/>
                <a:uLnTx/>
                <a:uFillTx/>
                <a:latin typeface="Arial" charset="0"/>
                <a:ea typeface="+mn-ea"/>
                <a:cs typeface="+mn-cs"/>
              </a:rPr>
              <a:t>willing</a:t>
            </a:r>
            <a:r>
              <a:rPr kumimoji="0" lang="en-US" sz="2400" b="1" i="0" u="none" strike="noStrike" kern="1200" cap="none" spc="0" normalizeH="0" baseline="0" noProof="0" dirty="0" smtClean="0">
                <a:ln>
                  <a:noFill/>
                </a:ln>
                <a:solidFill>
                  <a:srgbClr val="000000"/>
                </a:solidFill>
                <a:effectLst/>
                <a:uLnTx/>
                <a:uFillTx/>
                <a:latin typeface="Arial" charset="0"/>
                <a:ea typeface="+mn-ea"/>
                <a:cs typeface="+mn-cs"/>
              </a:rPr>
              <a:t> to exploit after the contract the existence of that red area? And if yes, to what extent?</a:t>
            </a:r>
            <a:endParaRPr kumimoji="0" lang="en-US" sz="24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7557080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7" name="Titolo 1"/>
          <p:cNvSpPr>
            <a:spLocks noGrp="1"/>
          </p:cNvSpPr>
          <p:nvPr>
            <p:ph type="title"/>
          </p:nvPr>
        </p:nvSpPr>
        <p:spPr>
          <a:xfrm>
            <a:off x="719138" y="34925"/>
            <a:ext cx="5943600" cy="838200"/>
          </a:xfrm>
        </p:spPr>
        <p:txBody>
          <a:bodyPr/>
          <a:lstStyle/>
          <a:p>
            <a:r>
              <a:rPr lang="en-US" sz="2000" dirty="0" smtClean="0"/>
              <a:t>Quasi rent</a:t>
            </a:r>
            <a:endParaRPr lang="en-US" dirty="0"/>
          </a:p>
        </p:txBody>
      </p:sp>
      <p:sp>
        <p:nvSpPr>
          <p:cNvPr id="8" name="Freccia a destra 7"/>
          <p:cNvSpPr/>
          <p:nvPr/>
        </p:nvSpPr>
        <p:spPr bwMode="auto">
          <a:xfrm>
            <a:off x="304800" y="1066800"/>
            <a:ext cx="1219200" cy="609600"/>
          </a:xfrm>
          <a:prstGeom prst="right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 name="Rettangolo 8"/>
          <p:cNvSpPr/>
          <p:nvPr/>
        </p:nvSpPr>
        <p:spPr>
          <a:xfrm>
            <a:off x="1828800" y="838200"/>
            <a:ext cx="6858000" cy="1107996"/>
          </a:xfrm>
          <a:prstGeom prst="rect">
            <a:avLst/>
          </a:prstGeom>
        </p:spPr>
        <p:txBody>
          <a:bodyPr wrap="square">
            <a:spAutoFit/>
          </a:bodyPr>
          <a:lstStyle/>
          <a:p>
            <a:pPr marL="0" marR="0" lvl="0" indent="0" algn="just" defTabSz="914400" rtl="0" eaLnBrk="0" fontAlgn="base" latinLnBrk="0" hangingPunct="0">
              <a:lnSpc>
                <a:spcPct val="100000"/>
              </a:lnSpc>
              <a:spcBef>
                <a:spcPct val="20000"/>
              </a:spcBef>
              <a:spcAft>
                <a:spcPct val="0"/>
              </a:spcAft>
              <a:buClrTx/>
              <a:buSzTx/>
              <a:buFontTx/>
              <a:buNone/>
              <a:tabLst/>
              <a:defRPr/>
            </a:pPr>
            <a:r>
              <a:rPr kumimoji="0" lang="en-US" sz="2200" b="1" i="0" u="none" strike="noStrike" kern="1200" cap="none" spc="0" normalizeH="0" baseline="0" noProof="0" dirty="0" smtClean="0">
                <a:ln>
                  <a:noFill/>
                </a:ln>
                <a:solidFill>
                  <a:srgbClr val="000000"/>
                </a:solidFill>
                <a:effectLst/>
                <a:uLnTx/>
                <a:uFillTx/>
                <a:latin typeface="Arial" charset="0"/>
                <a:ea typeface="+mn-ea"/>
                <a:cs typeface="+mn-cs"/>
              </a:rPr>
              <a:t>To understand if and to what extent (and so the magnitude of the hold up problem) one has to define the concept of quasi-rent</a:t>
            </a:r>
            <a:endParaRPr kumimoji="0" lang="en-US" sz="22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Rettangolo 9"/>
          <p:cNvSpPr/>
          <p:nvPr/>
        </p:nvSpPr>
        <p:spPr>
          <a:xfrm>
            <a:off x="838200" y="2209800"/>
            <a:ext cx="7620000" cy="338554"/>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1600" b="1" i="0" u="none" strike="noStrike" kern="1200" cap="none" spc="0" normalizeH="0" baseline="0" noProof="0" dirty="0" smtClean="0">
                <a:ln>
                  <a:noFill/>
                </a:ln>
                <a:solidFill>
                  <a:srgbClr val="000000"/>
                </a:solidFill>
                <a:effectLst/>
                <a:uLnTx/>
                <a:uFillTx/>
                <a:latin typeface="Arial" charset="0"/>
                <a:ea typeface="+mn-ea"/>
                <a:cs typeface="+mn-cs"/>
              </a:rPr>
              <a:t>[1,000,000(</a:t>
            </a: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P* - C ) - I ] - [1,000,000(Pm - C ) - I ] = 1,000,000(P* - Pm)</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1" name="Right Brace 10"/>
          <p:cNvSpPr/>
          <p:nvPr/>
        </p:nvSpPr>
        <p:spPr bwMode="auto">
          <a:xfrm rot="5400000">
            <a:off x="1845677" y="1811923"/>
            <a:ext cx="347246" cy="19050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2" name="CasellaDiTesto 11"/>
          <p:cNvSpPr txBox="1"/>
          <p:nvPr/>
        </p:nvSpPr>
        <p:spPr>
          <a:xfrm>
            <a:off x="1447800" y="3048000"/>
            <a:ext cx="12192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Rent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3" name="Right Brace 10"/>
          <p:cNvSpPr/>
          <p:nvPr/>
        </p:nvSpPr>
        <p:spPr bwMode="auto">
          <a:xfrm rot="5400000">
            <a:off x="4055477" y="1811923"/>
            <a:ext cx="347246" cy="19050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4" name="CasellaDiTesto 13"/>
          <p:cNvSpPr txBox="1"/>
          <p:nvPr/>
        </p:nvSpPr>
        <p:spPr>
          <a:xfrm>
            <a:off x="3352800" y="3048000"/>
            <a:ext cx="190500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Profit one gets from the next-best option</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5" name="Rettangolo 14"/>
          <p:cNvSpPr/>
          <p:nvPr/>
        </p:nvSpPr>
        <p:spPr>
          <a:xfrm>
            <a:off x="3999345" y="4648200"/>
            <a:ext cx="4916055" cy="1477328"/>
          </a:xfrm>
          <a:prstGeom prst="rect">
            <a:avLst/>
          </a:prstGeom>
          <a:ln>
            <a:solidFill>
              <a:schemeClr val="accent1">
                <a:lumMod val="60000"/>
                <a:lumOff val="40000"/>
              </a:schemeClr>
            </a:solidFill>
          </a:ln>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800" b="1" i="1" u="sng" strike="noStrike" kern="1200" cap="none" spc="0" normalizeH="0" baseline="0" noProof="0" dirty="0" smtClean="0">
                <a:ln>
                  <a:noFill/>
                </a:ln>
                <a:solidFill>
                  <a:srgbClr val="000000"/>
                </a:solidFill>
                <a:effectLst/>
                <a:uLnTx/>
                <a:uFillTx/>
                <a:latin typeface="Arial" charset="0"/>
                <a:ea typeface="+mn-ea"/>
                <a:cs typeface="+mn-cs"/>
              </a:rPr>
              <a:t>Quasi-rent</a:t>
            </a:r>
            <a:r>
              <a:rPr kumimoji="0" lang="en-US" sz="1800" b="1" i="1"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1800" b="1" u="none" strike="noStrike" kern="1200" cap="none" spc="0" normalizeH="0" baseline="0" noProof="0" dirty="0" smtClean="0">
                <a:ln>
                  <a:noFill/>
                </a:ln>
                <a:solidFill>
                  <a:srgbClr val="000000"/>
                </a:solidFill>
                <a:effectLst/>
                <a:uLnTx/>
                <a:uFillTx/>
                <a:latin typeface="Arial" charset="0"/>
                <a:ea typeface="+mn-ea"/>
                <a:cs typeface="+mn-cs"/>
              </a:rPr>
              <a:t>is the difference between the profit that one gets if the deal goes ahead as planned minus </a:t>
            </a:r>
            <a:r>
              <a:rPr kumimoji="0" lang="en-US" sz="1800" b="1" i="0" u="none" strike="noStrike" kern="1200" cap="none" spc="0" normalizeH="0" baseline="0" noProof="0" dirty="0" smtClean="0">
                <a:ln>
                  <a:noFill/>
                </a:ln>
                <a:solidFill>
                  <a:srgbClr val="000000"/>
                </a:solidFill>
                <a:effectLst/>
                <a:uLnTx/>
                <a:uFillTx/>
                <a:latin typeface="Arial" charset="0"/>
                <a:ea typeface="+mn-ea"/>
                <a:cs typeface="+mn-cs"/>
              </a:rPr>
              <a:t>the profit one would get if he had to turn to his next-best alternative (in our case Market)</a:t>
            </a:r>
            <a:endParaRPr kumimoji="0" lang="en-US" sz="18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7" name="Connettore 2 16"/>
          <p:cNvCxnSpPr/>
          <p:nvPr/>
        </p:nvCxnSpPr>
        <p:spPr bwMode="auto">
          <a:xfrm>
            <a:off x="6477000" y="2667000"/>
            <a:ext cx="0" cy="1752600"/>
          </a:xfrm>
          <a:prstGeom prst="straightConnector1">
            <a:avLst/>
          </a:prstGeom>
          <a:noFill/>
          <a:ln w="9525"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21528089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Appropriable quasi-rents and Hold up</a:t>
            </a:r>
            <a:endParaRPr lang="en-US" dirty="0"/>
          </a:p>
        </p:txBody>
      </p:sp>
      <p:sp>
        <p:nvSpPr>
          <p:cNvPr id="3" name="Segnaposto contenuto 2"/>
          <p:cNvSpPr>
            <a:spLocks noGrp="1"/>
          </p:cNvSpPr>
          <p:nvPr>
            <p:ph idx="1"/>
          </p:nvPr>
        </p:nvSpPr>
        <p:spPr>
          <a:xfrm>
            <a:off x="0" y="838200"/>
            <a:ext cx="9144000" cy="4953000"/>
          </a:xfrm>
        </p:spPr>
        <p:txBody>
          <a:bodyPr/>
          <a:lstStyle/>
          <a:p>
            <a:pPr>
              <a:buNone/>
            </a:pPr>
            <a:r>
              <a:rPr lang="en-US" i="1" dirty="0" smtClean="0"/>
              <a:t>	Suppose your company stipulate the contract with Ford with P* = $12 per </a:t>
            </a:r>
            <a:r>
              <a:rPr lang="en-US" dirty="0" smtClean="0"/>
              <a:t>unit, and like before </a:t>
            </a:r>
            <a:r>
              <a:rPr lang="en-US" i="1" dirty="0" smtClean="0"/>
              <a:t>Pm = $4 per unit, C = $3 per unit, and I = $8,500,000.</a:t>
            </a:r>
          </a:p>
          <a:p>
            <a:endParaRPr lang="en-US" dirty="0" smtClean="0"/>
          </a:p>
          <a:p>
            <a:pPr>
              <a:buNone/>
            </a:pPr>
            <a:r>
              <a:rPr lang="en-US" dirty="0" smtClean="0"/>
              <a:t>	At the original expected price of $12 per unit, Rent is: </a:t>
            </a:r>
          </a:p>
          <a:p>
            <a:pPr>
              <a:buNone/>
            </a:pPr>
            <a:r>
              <a:rPr lang="en-US" dirty="0" smtClean="0"/>
              <a:t>	(12 - 3)1,000,000 -8,500,000 = $500,000 per year.</a:t>
            </a:r>
          </a:p>
          <a:p>
            <a:pPr>
              <a:buNone/>
            </a:pPr>
            <a:endParaRPr lang="en-US" dirty="0" smtClean="0"/>
          </a:p>
          <a:p>
            <a:pPr>
              <a:buNone/>
            </a:pPr>
            <a:r>
              <a:rPr lang="en-US" dirty="0" smtClean="0"/>
              <a:t>The contract leads you a positive profit, so you think “</a:t>
            </a:r>
            <a:r>
              <a:rPr lang="en-US" b="1" dirty="0" smtClean="0">
                <a:solidFill>
                  <a:srgbClr val="FF0000"/>
                </a:solidFill>
              </a:rPr>
              <a:t>let’s do it</a:t>
            </a:r>
            <a:r>
              <a:rPr lang="en-US" dirty="0" smtClean="0"/>
              <a:t>”. But……</a:t>
            </a:r>
          </a:p>
          <a:p>
            <a:pPr>
              <a:buNone/>
            </a:pPr>
            <a:endParaRPr lang="en-US" dirty="0" smtClean="0"/>
          </a:p>
          <a:p>
            <a:pPr>
              <a:buNone/>
            </a:pPr>
            <a:r>
              <a:rPr lang="en-US" dirty="0" smtClean="0"/>
              <a:t>After contract signed, the quasi-rent is (12 - 4)1,000,000 = $8,000,000 per year.</a:t>
            </a:r>
          </a:p>
          <a:p>
            <a:pPr>
              <a:buNone/>
            </a:pPr>
            <a:endParaRPr lang="en-US" dirty="0" smtClean="0"/>
          </a:p>
          <a:p>
            <a:pPr>
              <a:buNone/>
            </a:pPr>
            <a:r>
              <a:rPr lang="en-US" dirty="0" smtClean="0"/>
              <a:t>Ford wants that quasi-rent. </a:t>
            </a:r>
          </a:p>
          <a:p>
            <a:pPr>
              <a:buNone/>
            </a:pPr>
            <a:r>
              <a:rPr lang="en-US" dirty="0" smtClean="0"/>
              <a:t>Ford would like (if able) to renegotiate the contract down to, let say, </a:t>
            </a:r>
            <a:r>
              <a:rPr lang="en-US" i="1" dirty="0" err="1" smtClean="0"/>
              <a:t>Pnew</a:t>
            </a:r>
            <a:r>
              <a:rPr lang="en-US" i="1" dirty="0" smtClean="0"/>
              <a:t>* = $8. </a:t>
            </a:r>
          </a:p>
          <a:p>
            <a:pPr>
              <a:buNone/>
            </a:pPr>
            <a:endParaRPr lang="en-US" i="1" dirty="0" smtClean="0"/>
          </a:p>
          <a:p>
            <a:pPr>
              <a:buNone/>
            </a:pPr>
            <a:r>
              <a:rPr lang="en-US" dirty="0" smtClean="0"/>
              <a:t> </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19</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a destra 4"/>
          <p:cNvSpPr/>
          <p:nvPr/>
        </p:nvSpPr>
        <p:spPr bwMode="auto">
          <a:xfrm>
            <a:off x="152400" y="52578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1066800" y="5334000"/>
            <a:ext cx="76962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Ford would increase its profit by $4,000,000 (in reduction of costs) </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 name="Freccia a destra 6"/>
          <p:cNvSpPr/>
          <p:nvPr/>
        </p:nvSpPr>
        <p:spPr bwMode="auto">
          <a:xfrm>
            <a:off x="152400" y="58674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CasellaDiTesto 7"/>
          <p:cNvSpPr txBox="1"/>
          <p:nvPr/>
        </p:nvSpPr>
        <p:spPr>
          <a:xfrm>
            <a:off x="1143000" y="6019800"/>
            <a:ext cx="70866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You would still want to furnish Ford rather than the market </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9" name="Freccia a destra 8"/>
          <p:cNvSpPr/>
          <p:nvPr/>
        </p:nvSpPr>
        <p:spPr bwMode="auto">
          <a:xfrm>
            <a:off x="7620000" y="59436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61495765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8424862" cy="838200"/>
          </a:xfrm>
        </p:spPr>
        <p:txBody>
          <a:bodyPr/>
          <a:lstStyle/>
          <a:p>
            <a:r>
              <a:rPr lang="en-US" dirty="0" smtClean="0"/>
              <a:t>Simon’s parallelism (1991, “Organization and Markets”)</a:t>
            </a:r>
            <a:endParaRPr lang="en-US" dirty="0"/>
          </a:p>
        </p:txBody>
      </p:sp>
      <p:sp>
        <p:nvSpPr>
          <p:cNvPr id="3" name="Segnaposto contenuto 2"/>
          <p:cNvSpPr>
            <a:spLocks noGrp="1"/>
          </p:cNvSpPr>
          <p:nvPr>
            <p:ph idx="1"/>
          </p:nvPr>
        </p:nvSpPr>
        <p:spPr>
          <a:xfrm>
            <a:off x="457200" y="1066800"/>
            <a:ext cx="8229600" cy="4953000"/>
          </a:xfrm>
        </p:spPr>
        <p:txBody>
          <a:bodyPr/>
          <a:lstStyle/>
          <a:p>
            <a:pPr marL="0">
              <a:buNone/>
            </a:pPr>
            <a:r>
              <a:rPr lang="en-US" b="1" dirty="0" smtClean="0"/>
              <a:t>Suppose that a mythical visitor from Mars approaches the Earth from space, equipped with a telescope that reveals social structures. The firms reveal themselves, say, as solid green areas with faint interior contours marking out divisions and departments. Market transactions show as red lines connecting firms, forming a network in the spaces between them.  As our visitor looked more carefully at the scene beneath, it might see one of the green masses divide, as a firm divested itself of one of its divisions. Or it might see one green object gobble up another. No matter whether our visitor approached the United States or the Soviet Union, urban China or the European Community, the greater part of the space below it would be within the green areas, for almost all of the inhabitants would be employees, hence inside the firm boundaries. Organizations would be the dominant feature of the landscape. </a:t>
            </a:r>
            <a:r>
              <a:rPr lang="en-US" b="1" u="sng" dirty="0" smtClean="0">
                <a:solidFill>
                  <a:srgbClr val="FF0000"/>
                </a:solidFill>
              </a:rPr>
              <a:t>A message sent back home, describing the scene, would speak of "large green areas interconnected by red lines." It would not likely speak of "a network of red lines connecting green spots.”</a:t>
            </a:r>
            <a:endParaRPr lang="en-US" u="sng" dirty="0">
              <a:solidFill>
                <a:srgbClr val="FF0000"/>
              </a:solidFill>
            </a:endParaRPr>
          </a:p>
        </p:txBody>
      </p:sp>
      <p:sp>
        <p:nvSpPr>
          <p:cNvPr id="4" name="Segnaposto numero diapositiva 3"/>
          <p:cNvSpPr>
            <a:spLocks noGrp="1"/>
          </p:cNvSpPr>
          <p:nvPr>
            <p:ph type="sldNum" sz="quarter" idx="10"/>
          </p:nvPr>
        </p:nvSpPr>
        <p:spPr>
          <a:xfrm>
            <a:off x="7781925" y="457200"/>
            <a:ext cx="1362075" cy="244475"/>
          </a:xfr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a:t>
            </a:fld>
            <a:endParaRPr kumimoji="0" lang="it-IT" sz="1600" b="1" i="0" u="none" strike="noStrike" kern="1200" cap="none" spc="0" normalizeH="0" baseline="0" noProof="0" dirty="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8368431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Titolo 1"/>
          <p:cNvSpPr>
            <a:spLocks noGrp="1"/>
          </p:cNvSpPr>
          <p:nvPr>
            <p:ph type="title"/>
          </p:nvPr>
        </p:nvSpPr>
        <p:spPr>
          <a:xfrm>
            <a:off x="719138" y="34925"/>
            <a:ext cx="5943600" cy="838200"/>
          </a:xfrm>
        </p:spPr>
        <p:txBody>
          <a:bodyPr/>
          <a:lstStyle/>
          <a:p>
            <a:r>
              <a:rPr lang="en-US" dirty="0" smtClean="0"/>
              <a:t>Appropriable quasi-rents and Hold up</a:t>
            </a:r>
            <a:endParaRPr lang="en-US" dirty="0"/>
          </a:p>
        </p:txBody>
      </p:sp>
      <p:sp>
        <p:nvSpPr>
          <p:cNvPr id="6" name="Freccia a destra 5"/>
          <p:cNvSpPr/>
          <p:nvPr/>
        </p:nvSpPr>
        <p:spPr bwMode="auto">
          <a:xfrm>
            <a:off x="304800" y="9906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7" name="CasellaDiTesto 6"/>
          <p:cNvSpPr txBox="1"/>
          <p:nvPr/>
        </p:nvSpPr>
        <p:spPr>
          <a:xfrm>
            <a:off x="1143000" y="990600"/>
            <a:ext cx="7086600" cy="6340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If you break up the relationship with Ford your profit is:</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[1,000,000(Pm - C ) - I ] = [1,000,000(4 - 3) -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$8,500,000</a:t>
            </a: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$7,500,000.</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Freccia a destra 7"/>
          <p:cNvSpPr/>
          <p:nvPr/>
        </p:nvSpPr>
        <p:spPr bwMode="auto">
          <a:xfrm>
            <a:off x="304800" y="17526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 name="Rettangolo 8"/>
          <p:cNvSpPr/>
          <p:nvPr/>
        </p:nvSpPr>
        <p:spPr>
          <a:xfrm>
            <a:off x="1143000" y="1828800"/>
            <a:ext cx="7772400" cy="880241"/>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If you stay in the relationship with Ford (</a:t>
            </a:r>
            <a:r>
              <a:rPr kumimoji="0" lang="en-US" sz="1600" b="1" i="0" u="none" strike="noStrike" kern="1200" cap="none" spc="0" normalizeH="0" baseline="0" noProof="0" dirty="0" smtClean="0">
                <a:ln>
                  <a:noFill/>
                </a:ln>
                <a:solidFill>
                  <a:srgbClr val="FF0000"/>
                </a:solidFill>
                <a:effectLst/>
                <a:uLnTx/>
                <a:uFillTx/>
                <a:latin typeface="Arial" charset="0"/>
                <a:ea typeface="+mn-ea"/>
                <a:cs typeface="+mn-cs"/>
              </a:rPr>
              <a:t>even with deteriorated conditions</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profit is: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[1,000,000(Pnew* - C ) - I ] = [1,000,000(8 - 3) -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$8,500,000</a:t>
            </a: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$3,500,000</a:t>
            </a:r>
            <a:endParaRPr kumimoji="0" lang="en-US" sz="1600" b="1"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1" name="CasellaDiTesto 10"/>
          <p:cNvSpPr txBox="1"/>
          <p:nvPr/>
        </p:nvSpPr>
        <p:spPr>
          <a:xfrm>
            <a:off x="1219200" y="2971800"/>
            <a:ext cx="37338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1600" b="1" i="1" u="none" strike="noStrike" kern="1200" cap="none" spc="0" normalizeH="0" baseline="0" noProof="0" dirty="0" smtClean="0">
                <a:ln>
                  <a:noFill/>
                </a:ln>
                <a:solidFill>
                  <a:srgbClr val="000000"/>
                </a:solidFill>
                <a:effectLst/>
                <a:uLnTx/>
                <a:uFillTx/>
                <a:latin typeface="Arial" charset="0"/>
                <a:ea typeface="+mn-ea"/>
                <a:cs typeface="+mn-cs"/>
              </a:rPr>
              <a:t>-</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3,500,000 </a:t>
            </a:r>
            <a:r>
              <a:rPr kumimoji="0" lang="en-US" sz="1400" b="1" i="0" u="none" strike="noStrike" kern="1200" cap="none" spc="0" normalizeH="0" baseline="0" noProof="0" dirty="0" smtClean="0">
                <a:ln>
                  <a:noFill/>
                </a:ln>
                <a:solidFill>
                  <a:srgbClr val="000000"/>
                </a:solidFill>
                <a:effectLst/>
                <a:uLnTx/>
                <a:uFillTx/>
                <a:latin typeface="Arial" charset="0"/>
                <a:ea typeface="+mn-ea"/>
                <a:cs typeface="+mn-cs"/>
              </a:rPr>
              <a:t>&gt; </a:t>
            </a:r>
            <a:r>
              <a:rPr kumimoji="0" lang="nn-NO" sz="1600" b="1" i="0" u="none" strike="noStrike" kern="1200" cap="none" spc="0" normalizeH="0" baseline="0" noProof="0" dirty="0" smtClean="0">
                <a:ln>
                  <a:noFill/>
                </a:ln>
                <a:solidFill>
                  <a:srgbClr val="000000"/>
                </a:solidFill>
                <a:effectLst/>
                <a:uLnTx/>
                <a:uFillTx/>
                <a:latin typeface="Arial" charset="0"/>
                <a:ea typeface="+mn-ea"/>
                <a:cs typeface="+mn-cs"/>
              </a:rPr>
              <a:t>-</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$7,500,000 </a:t>
            </a:r>
          </a:p>
        </p:txBody>
      </p:sp>
      <p:sp>
        <p:nvSpPr>
          <p:cNvPr id="12" name="Freccia a destra 11"/>
          <p:cNvSpPr/>
          <p:nvPr/>
        </p:nvSpPr>
        <p:spPr bwMode="auto">
          <a:xfrm>
            <a:off x="4191000" y="2971800"/>
            <a:ext cx="609600" cy="457200"/>
          </a:xfrm>
          <a:prstGeom prst="rightArrow">
            <a:avLst/>
          </a:prstGeom>
          <a:solidFill>
            <a:schemeClr val="accent1">
              <a:lumMod val="60000"/>
              <a:lumOff val="40000"/>
            </a:schemeClr>
          </a:solid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3" name="CasellaDiTesto 12"/>
          <p:cNvSpPr txBox="1"/>
          <p:nvPr/>
        </p:nvSpPr>
        <p:spPr>
          <a:xfrm>
            <a:off x="4953000" y="2971800"/>
            <a:ext cx="37338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nn-NO" sz="2400" b="1" i="1" u="none" strike="noStrike" kern="1200" cap="none" spc="0" normalizeH="0" baseline="0" noProof="0" dirty="0" smtClean="0">
                <a:ln>
                  <a:noFill/>
                </a:ln>
                <a:solidFill>
                  <a:srgbClr val="000000"/>
                </a:solidFill>
                <a:effectLst/>
                <a:uLnTx/>
                <a:uFillTx/>
                <a:latin typeface="Arial" charset="0"/>
                <a:ea typeface="+mn-ea"/>
                <a:cs typeface="+mn-cs"/>
              </a:rPr>
              <a:t>STAY</a:t>
            </a:r>
            <a:endParaRPr kumimoji="0" lang="en-US" sz="2400" b="1"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4" name="Rettangolo 13"/>
          <p:cNvSpPr/>
          <p:nvPr/>
        </p:nvSpPr>
        <p:spPr>
          <a:xfrm>
            <a:off x="304800" y="3886200"/>
            <a:ext cx="7772400" cy="2406813"/>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it-IT" sz="1600" b="1" i="0" u="none" strike="noStrike" kern="1200" cap="none" spc="0" normalizeH="0" baseline="0" noProof="0" dirty="0" smtClean="0">
                <a:ln>
                  <a:noFill/>
                </a:ln>
                <a:solidFill>
                  <a:srgbClr val="000000"/>
                </a:solidFill>
                <a:effectLst/>
                <a:uLnTx/>
                <a:uFillTx/>
                <a:latin typeface="Arial" charset="0"/>
                <a:ea typeface="+mn-ea"/>
                <a:cs typeface="+mn-cs"/>
              </a:rPr>
              <a:t>SUMMARY</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it-IT" sz="1600" b="1"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it-IT" sz="1600" b="1" i="0" u="none" strike="noStrike" kern="1200" cap="none" spc="0" normalizeH="0" baseline="0" noProof="0" dirty="0" smtClean="0">
                <a:ln>
                  <a:noFill/>
                </a:ln>
                <a:solidFill>
                  <a:srgbClr val="000000"/>
                </a:solidFill>
                <a:effectLst/>
                <a:uLnTx/>
                <a:uFillTx/>
                <a:latin typeface="Arial" charset="0"/>
                <a:ea typeface="+mn-ea"/>
                <a:cs typeface="+mn-cs"/>
              </a:rPr>
              <a:t>At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P* = $12 your rent is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$500,000 per year.</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1"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it-IT" sz="1600" b="1" i="0" u="none" strike="noStrike" kern="1200" cap="none" spc="0" normalizeH="0" baseline="0" noProof="0" dirty="0" smtClean="0">
                <a:ln>
                  <a:noFill/>
                </a:ln>
                <a:solidFill>
                  <a:srgbClr val="000000"/>
                </a:solidFill>
                <a:effectLst/>
                <a:uLnTx/>
                <a:uFillTx/>
                <a:latin typeface="Arial" charset="0"/>
                <a:ea typeface="+mn-ea"/>
                <a:cs typeface="+mn-cs"/>
              </a:rPr>
              <a:t>At </a:t>
            </a:r>
            <a:r>
              <a:rPr kumimoji="0" lang="en-US" sz="1600" b="1" i="1" u="none" strike="noStrike" kern="1200" cap="none" spc="0" normalizeH="0" baseline="0" noProof="0" dirty="0" err="1" smtClean="0">
                <a:ln>
                  <a:noFill/>
                </a:ln>
                <a:solidFill>
                  <a:srgbClr val="000000"/>
                </a:solidFill>
                <a:effectLst/>
                <a:uLnTx/>
                <a:uFillTx/>
                <a:latin typeface="Arial" charset="0"/>
                <a:ea typeface="+mn-ea"/>
                <a:cs typeface="+mn-cs"/>
              </a:rPr>
              <a:t>Pnew</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 = $8 your profit is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$3,500,000 per year.</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At Pm = </a:t>
            </a:r>
            <a:r>
              <a:rPr kumimoji="0" lang="en-US" sz="1600" b="1" i="1" u="none" strike="noStrike" kern="1200" cap="none" spc="0" normalizeH="0" baseline="0" noProof="0" dirty="0" smtClean="0">
                <a:ln>
                  <a:noFill/>
                </a:ln>
                <a:solidFill>
                  <a:srgbClr val="000000"/>
                </a:solidFill>
                <a:effectLst/>
                <a:uLnTx/>
                <a:uFillTx/>
                <a:latin typeface="Arial" charset="0"/>
                <a:ea typeface="+mn-ea"/>
                <a:cs typeface="+mn-cs"/>
              </a:rPr>
              <a:t>$4 your profit is -</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$7,500,000 per year</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15" name="Right Brace 10"/>
          <p:cNvSpPr/>
          <p:nvPr/>
        </p:nvSpPr>
        <p:spPr bwMode="auto">
          <a:xfrm>
            <a:off x="5105400" y="4495800"/>
            <a:ext cx="347246" cy="1676400"/>
          </a:xfrm>
          <a:prstGeom prst="rightBrace">
            <a:avLst/>
          </a:prstGeom>
          <a:noFill/>
          <a:ln w="9525" cap="flat" cmpd="sng" algn="ctr">
            <a:solidFill>
              <a:schemeClr val="tx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6" name="Rettangolo 15"/>
          <p:cNvSpPr/>
          <p:nvPr/>
        </p:nvSpPr>
        <p:spPr>
          <a:xfrm>
            <a:off x="5562600" y="5181600"/>
            <a:ext cx="3220753" cy="338554"/>
          </a:xfrm>
          <a:prstGeom prst="rect">
            <a:avLst/>
          </a:prstGeom>
        </p:spPr>
        <p:txBody>
          <a:bodyPr wrap="non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Quasi-rent: $8,000,000 per year</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18" name="Connettore 2 17"/>
          <p:cNvCxnSpPr>
            <a:stCxn id="16" idx="0"/>
          </p:cNvCxnSpPr>
          <p:nvPr/>
        </p:nvCxnSpPr>
        <p:spPr bwMode="auto">
          <a:xfrm flipH="1" flipV="1">
            <a:off x="7162800" y="4495800"/>
            <a:ext cx="10177" cy="685800"/>
          </a:xfrm>
          <a:prstGeom prst="straightConnector1">
            <a:avLst/>
          </a:prstGeom>
          <a:noFill/>
          <a:ln w="9525" cap="flat" cmpd="sng" algn="ctr">
            <a:solidFill>
              <a:schemeClr val="accent1"/>
            </a:solidFill>
            <a:prstDash val="solid"/>
            <a:round/>
            <a:headEnd type="none" w="med" len="med"/>
            <a:tailEnd type="arrow"/>
          </a:ln>
          <a:effectLst/>
        </p:spPr>
      </p:cxnSp>
      <p:sp>
        <p:nvSpPr>
          <p:cNvPr id="22" name="Rettangolo 21"/>
          <p:cNvSpPr/>
          <p:nvPr/>
        </p:nvSpPr>
        <p:spPr>
          <a:xfrm>
            <a:off x="5867400" y="3810000"/>
            <a:ext cx="3276600" cy="584775"/>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$4,000,000 per year have been appropriated by FORD</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23" name="Rettangolo 22"/>
          <p:cNvSpPr/>
          <p:nvPr/>
        </p:nvSpPr>
        <p:spPr>
          <a:xfrm>
            <a:off x="5410200" y="6248400"/>
            <a:ext cx="3733800" cy="338554"/>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You are left with $4,000,000 per year</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cxnSp>
        <p:nvCxnSpPr>
          <p:cNvPr id="24" name="Connettore 2 23"/>
          <p:cNvCxnSpPr>
            <a:stCxn id="16" idx="2"/>
          </p:cNvCxnSpPr>
          <p:nvPr/>
        </p:nvCxnSpPr>
        <p:spPr bwMode="auto">
          <a:xfrm flipH="1">
            <a:off x="7162800" y="5520154"/>
            <a:ext cx="10177" cy="652046"/>
          </a:xfrm>
          <a:prstGeom prst="straightConnector1">
            <a:avLst/>
          </a:prstGeom>
          <a:noFill/>
          <a:ln w="9525" cap="flat" cmpd="sng" algn="ctr">
            <a:solidFill>
              <a:schemeClr val="accent1"/>
            </a:solidFill>
            <a:prstDash val="solid"/>
            <a:round/>
            <a:headEnd type="none" w="med" len="med"/>
            <a:tailEnd type="arrow"/>
          </a:ln>
          <a:effectLst/>
        </p:spPr>
      </p:cxnSp>
    </p:spTree>
    <p:extLst>
      <p:ext uri="{BB962C8B-B14F-4D97-AF65-F5344CB8AC3E}">
        <p14:creationId xmlns:p14="http://schemas.microsoft.com/office/powerpoint/2010/main" val="124249791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21</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Titolo 1"/>
          <p:cNvSpPr>
            <a:spLocks noGrp="1"/>
          </p:cNvSpPr>
          <p:nvPr>
            <p:ph type="title"/>
          </p:nvPr>
        </p:nvSpPr>
        <p:spPr>
          <a:xfrm>
            <a:off x="719138" y="34925"/>
            <a:ext cx="5943600" cy="838200"/>
          </a:xfrm>
        </p:spPr>
        <p:txBody>
          <a:bodyPr/>
          <a:lstStyle/>
          <a:p>
            <a:r>
              <a:rPr lang="en-US" dirty="0" smtClean="0"/>
              <a:t>Appropriable quasi-rents and Hold up</a:t>
            </a:r>
            <a:endParaRPr lang="en-US" dirty="0"/>
          </a:p>
        </p:txBody>
      </p:sp>
      <p:sp>
        <p:nvSpPr>
          <p:cNvPr id="6" name="Content Placeholder 2"/>
          <p:cNvSpPr>
            <a:spLocks noGrp="1"/>
          </p:cNvSpPr>
          <p:nvPr>
            <p:ph idx="1"/>
          </p:nvPr>
        </p:nvSpPr>
        <p:spPr>
          <a:xfrm>
            <a:off x="0" y="990600"/>
            <a:ext cx="8458200" cy="4953000"/>
          </a:xfrm>
        </p:spPr>
        <p:txBody>
          <a:bodyPr/>
          <a:lstStyle/>
          <a:p>
            <a:pPr>
              <a:buNone/>
            </a:pPr>
            <a:r>
              <a:rPr lang="en-US" sz="2400" dirty="0" smtClean="0"/>
              <a:t>	</a:t>
            </a:r>
            <a:r>
              <a:rPr lang="en-US" sz="2400" b="1" dirty="0" smtClean="0">
                <a:solidFill>
                  <a:srgbClr val="FF0000"/>
                </a:solidFill>
              </a:rPr>
              <a:t>Of course, Ford, if it could, would not stop at </a:t>
            </a:r>
            <a:r>
              <a:rPr lang="en-US" sz="2400" b="1" dirty="0" err="1" smtClean="0">
                <a:solidFill>
                  <a:srgbClr val="FF0000"/>
                </a:solidFill>
              </a:rPr>
              <a:t>Pnew</a:t>
            </a:r>
            <a:r>
              <a:rPr lang="en-US" sz="2400" b="1" dirty="0" smtClean="0">
                <a:solidFill>
                  <a:srgbClr val="FF0000"/>
                </a:solidFill>
              </a:rPr>
              <a:t>* = 8$ but  it will fix the minimum possible price given that you are still willing to serve Ford rather than the market</a:t>
            </a:r>
          </a:p>
          <a:p>
            <a:pPr>
              <a:buNone/>
            </a:pPr>
            <a:endParaRPr lang="en-US" sz="2400" dirty="0" smtClean="0"/>
          </a:p>
          <a:p>
            <a:pPr>
              <a:buNone/>
            </a:pPr>
            <a:r>
              <a:rPr lang="en-US" sz="2400" dirty="0" smtClean="0"/>
              <a:t>	In other words, Ford, if had the possibility to do that, would fix a new price such that </a:t>
            </a:r>
            <a:r>
              <a:rPr lang="en-US" sz="2400" dirty="0" err="1" smtClean="0"/>
              <a:t>Pnew</a:t>
            </a:r>
            <a:r>
              <a:rPr lang="en-US" sz="2400" dirty="0" smtClean="0"/>
              <a:t>* = Pm + </a:t>
            </a:r>
            <a:r>
              <a:rPr lang="el-GR" sz="2400" dirty="0" smtClean="0"/>
              <a:t>ε</a:t>
            </a:r>
            <a:r>
              <a:rPr lang="it-IT" sz="2400" dirty="0" smtClean="0"/>
              <a:t> = </a:t>
            </a:r>
            <a:r>
              <a:rPr lang="en-US" sz="2400" dirty="0" smtClean="0"/>
              <a:t>4 + </a:t>
            </a:r>
            <a:r>
              <a:rPr lang="el-GR" sz="2400" dirty="0" smtClean="0"/>
              <a:t>ε</a:t>
            </a:r>
            <a:r>
              <a:rPr lang="it-IT" sz="2400" dirty="0" smtClean="0"/>
              <a:t> </a:t>
            </a:r>
            <a:r>
              <a:rPr lang="it-IT" sz="2400" dirty="0" err="1" smtClean="0"/>
              <a:t>where</a:t>
            </a:r>
            <a:r>
              <a:rPr lang="it-IT" sz="2400" dirty="0" smtClean="0"/>
              <a:t> </a:t>
            </a:r>
            <a:r>
              <a:rPr lang="el-GR" sz="2400" dirty="0" smtClean="0"/>
              <a:t>ε</a:t>
            </a:r>
            <a:r>
              <a:rPr lang="it-IT" sz="2400" dirty="0" smtClean="0"/>
              <a:t> </a:t>
            </a:r>
            <a:r>
              <a:rPr lang="it-IT" sz="2400" dirty="0" err="1" smtClean="0"/>
              <a:t>is</a:t>
            </a:r>
            <a:r>
              <a:rPr lang="it-IT" sz="2400" dirty="0" smtClean="0"/>
              <a:t> </a:t>
            </a:r>
            <a:r>
              <a:rPr lang="en-US" sz="2400" dirty="0" smtClean="0"/>
              <a:t>sufficiently</a:t>
            </a:r>
            <a:r>
              <a:rPr lang="it-IT" sz="2400" dirty="0" smtClean="0"/>
              <a:t> low.</a:t>
            </a:r>
          </a:p>
          <a:p>
            <a:pPr>
              <a:buNone/>
            </a:pPr>
            <a:endParaRPr lang="it-IT" sz="2400" dirty="0" smtClean="0"/>
          </a:p>
          <a:p>
            <a:pPr>
              <a:buNone/>
            </a:pPr>
            <a:endParaRPr lang="it-IT" sz="2400" dirty="0" smtClean="0"/>
          </a:p>
          <a:p>
            <a:pPr>
              <a:buNone/>
            </a:pPr>
            <a:endParaRPr lang="it-IT" sz="2400" dirty="0" smtClean="0"/>
          </a:p>
          <a:p>
            <a:pPr>
              <a:buNone/>
            </a:pPr>
            <a:endParaRPr lang="it-IT" sz="2400" dirty="0" smtClean="0"/>
          </a:p>
          <a:p>
            <a:pPr>
              <a:buNone/>
            </a:pPr>
            <a:endParaRPr lang="it-IT" sz="2400" dirty="0" smtClean="0"/>
          </a:p>
          <a:p>
            <a:pPr>
              <a:buNone/>
            </a:pPr>
            <a:endParaRPr lang="en-US" sz="2400" dirty="0" smtClean="0"/>
          </a:p>
        </p:txBody>
      </p:sp>
      <p:sp>
        <p:nvSpPr>
          <p:cNvPr id="7" name="Freccia a destra 6"/>
          <p:cNvSpPr/>
          <p:nvPr/>
        </p:nvSpPr>
        <p:spPr bwMode="auto">
          <a:xfrm>
            <a:off x="381000" y="4419600"/>
            <a:ext cx="1752600" cy="533400"/>
          </a:xfrm>
          <a:prstGeom prst="rightArrow">
            <a:avLst/>
          </a:prstGeom>
          <a:no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8" name="Freccia a destra 7"/>
          <p:cNvSpPr/>
          <p:nvPr/>
        </p:nvSpPr>
        <p:spPr bwMode="auto">
          <a:xfrm>
            <a:off x="304800" y="4114800"/>
            <a:ext cx="914400" cy="533400"/>
          </a:xfrm>
          <a:prstGeom prst="rightArrow">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9" name="CasellaDiTesto 8"/>
          <p:cNvSpPr txBox="1"/>
          <p:nvPr/>
        </p:nvSpPr>
        <p:spPr>
          <a:xfrm>
            <a:off x="1524000" y="4114800"/>
            <a:ext cx="693420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The fact that Ford is </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willing</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to behave in this way, i.e. “opportunistically”, has a great incentive to do that, does not mean that it is </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capable</a:t>
            </a: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 to do it.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Freccia a destra 9"/>
          <p:cNvSpPr/>
          <p:nvPr/>
        </p:nvSpPr>
        <p:spPr bwMode="auto">
          <a:xfrm rot="5400000">
            <a:off x="4485409" y="4987499"/>
            <a:ext cx="762000" cy="533400"/>
          </a:xfrm>
          <a:prstGeom prst="rightArrow">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12" name="CasellaDiTesto 11"/>
          <p:cNvSpPr txBox="1"/>
          <p:nvPr/>
        </p:nvSpPr>
        <p:spPr>
          <a:xfrm>
            <a:off x="1219200" y="5562600"/>
            <a:ext cx="6934200" cy="83099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“We have signed a contract, with precise obligations from both parties…… we are safe………we are sure that FORD can not behave in this way”……………</a:t>
            </a:r>
            <a:r>
              <a:rPr kumimoji="0" lang="en-US" sz="1600" b="1" i="0" u="sng" strike="noStrike" kern="1200" cap="none" spc="0" normalizeH="0" baseline="0" noProof="0" dirty="0" smtClean="0">
                <a:ln>
                  <a:noFill/>
                </a:ln>
                <a:solidFill>
                  <a:srgbClr val="000000"/>
                </a:solidFill>
                <a:effectLst/>
                <a:uLnTx/>
                <a:uFillTx/>
                <a:latin typeface="Arial" charset="0"/>
                <a:ea typeface="+mn-ea"/>
                <a:cs typeface="+mn-cs"/>
              </a:rPr>
              <a:t>But are we really sure?</a:t>
            </a:r>
            <a:endParaRPr kumimoji="0" lang="en-US" sz="1600" b="1" i="0" u="sng"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5324594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Incompleteness of contracts</a:t>
            </a:r>
            <a:endParaRPr lang="en-US" dirty="0"/>
          </a:p>
        </p:txBody>
      </p:sp>
      <p:sp>
        <p:nvSpPr>
          <p:cNvPr id="3" name="Segnaposto contenuto 2"/>
          <p:cNvSpPr>
            <a:spLocks noGrp="1"/>
          </p:cNvSpPr>
          <p:nvPr>
            <p:ph idx="1"/>
          </p:nvPr>
        </p:nvSpPr>
        <p:spPr>
          <a:xfrm>
            <a:off x="-1" y="914400"/>
            <a:ext cx="9144001" cy="4953000"/>
          </a:xfrm>
        </p:spPr>
        <p:txBody>
          <a:bodyPr/>
          <a:lstStyle/>
          <a:p>
            <a:pPr>
              <a:buNone/>
            </a:pPr>
            <a:r>
              <a:rPr lang="en-US" dirty="0" smtClean="0"/>
              <a:t>I am afraid you can not be sure………</a:t>
            </a:r>
          </a:p>
          <a:p>
            <a:pPr>
              <a:buNone/>
            </a:pPr>
            <a:r>
              <a:rPr lang="en-US" b="1" dirty="0" smtClean="0"/>
              <a:t> CONTRACTS ARE LIKELY INCOMPLETE and thus potentially ambiguous</a:t>
            </a:r>
            <a:r>
              <a:rPr lang="en-US" dirty="0" smtClean="0"/>
              <a:t>. </a:t>
            </a:r>
          </a:p>
          <a:p>
            <a:pPr>
              <a:buNone/>
            </a:pPr>
            <a:endParaRPr lang="en-US" dirty="0" smtClean="0"/>
          </a:p>
          <a:p>
            <a:pPr>
              <a:buNone/>
            </a:pPr>
            <a:r>
              <a:rPr lang="en-US" dirty="0" smtClean="0"/>
              <a:t>	</a:t>
            </a:r>
            <a:r>
              <a:rPr lang="en-US" sz="2200" u="sng" dirty="0" smtClean="0"/>
              <a:t>Ford could assert that, in one way or another, circumstances have changed and that it is justified breaking the contract. </a:t>
            </a:r>
          </a:p>
          <a:p>
            <a:pPr>
              <a:buNone/>
            </a:pPr>
            <a:endParaRPr lang="en-US" sz="2200" dirty="0" smtClean="0"/>
          </a:p>
          <a:p>
            <a:pPr>
              <a:buNone/>
            </a:pPr>
            <a:r>
              <a:rPr lang="en-US" sz="2200" dirty="0" smtClean="0"/>
              <a:t>	It might, for example, claim that competition for that particular model of cars you are producing cup holders for is facing fierce competition, and if terms with suppliers do not change (enabling FORD to settle lower prices for the final car) FORD will face bankruptcy risks.</a:t>
            </a:r>
          </a:p>
          <a:p>
            <a:pPr>
              <a:buNone/>
            </a:pPr>
            <a:endParaRPr lang="en-US" sz="2200" dirty="0" smtClean="0"/>
          </a:p>
          <a:p>
            <a:pPr>
              <a:buNone/>
            </a:pPr>
            <a:r>
              <a:rPr lang="en-US" sz="2200" dirty="0" smtClean="0"/>
              <a:t>	Or (more likely) it might claim that the quality of your cup holders fails to meet promised (potentially unwritten or ambiguous) specifications and that it must be compensated for this lower quality with lower prices.</a:t>
            </a:r>
            <a:endParaRPr lang="en-US" sz="2200"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22</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335179820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Courts?</a:t>
            </a:r>
            <a:endParaRPr lang="en-US" dirty="0"/>
          </a:p>
        </p:txBody>
      </p:sp>
      <p:sp>
        <p:nvSpPr>
          <p:cNvPr id="3" name="Segnaposto contenuto 2"/>
          <p:cNvSpPr>
            <a:spLocks noGrp="1"/>
          </p:cNvSpPr>
          <p:nvPr>
            <p:ph idx="1"/>
          </p:nvPr>
        </p:nvSpPr>
        <p:spPr>
          <a:xfrm>
            <a:off x="0" y="914400"/>
            <a:ext cx="9144000" cy="4953000"/>
          </a:xfrm>
        </p:spPr>
        <p:txBody>
          <a:bodyPr/>
          <a:lstStyle/>
          <a:p>
            <a:pPr>
              <a:buNone/>
            </a:pPr>
            <a:r>
              <a:rPr lang="en-US" sz="2200" dirty="0" smtClean="0"/>
              <a:t>You  may want to consider the possibility to fight Ford in court for breach of contract.</a:t>
            </a:r>
          </a:p>
          <a:p>
            <a:pPr>
              <a:buNone/>
            </a:pPr>
            <a:endParaRPr lang="en-US" sz="2200" dirty="0" smtClean="0"/>
          </a:p>
          <a:p>
            <a:pPr marL="514350" indent="-514350">
              <a:buAutoNum type="arabicParenR"/>
            </a:pPr>
            <a:r>
              <a:rPr lang="en-US" sz="2200" dirty="0" smtClean="0"/>
              <a:t>This is itself a potentially expensive move</a:t>
            </a:r>
          </a:p>
          <a:p>
            <a:pPr marL="514350" indent="-514350">
              <a:buAutoNum type="arabicParenR"/>
            </a:pPr>
            <a:r>
              <a:rPr lang="en-US" sz="2200" dirty="0" smtClean="0"/>
              <a:t>Contractual incompleteness leads almost by definition to ambiguity in contractual terms so the outcome of the trial (even if you are in principle right) can not be taken for granted!!!!! Actually, it can be highly uncertain.</a:t>
            </a:r>
          </a:p>
          <a:p>
            <a:pPr marL="514350" indent="-514350">
              <a:buNone/>
            </a:pPr>
            <a:endParaRPr lang="en-US" sz="2200" dirty="0" smtClean="0"/>
          </a:p>
          <a:p>
            <a:pPr marL="514350" indent="-514350">
              <a:buNone/>
            </a:pPr>
            <a:r>
              <a:rPr lang="en-US" sz="2200" dirty="0" smtClean="0"/>
              <a:t> Ford knows both 1) and 2) (that’s why it has “</a:t>
            </a:r>
            <a:r>
              <a:rPr lang="en-US" sz="2200" b="1" dirty="0" smtClean="0">
                <a:solidFill>
                  <a:srgbClr val="FF0000"/>
                </a:solidFill>
              </a:rPr>
              <a:t>held you up</a:t>
            </a:r>
            <a:r>
              <a:rPr lang="en-US" sz="2200" dirty="0" smtClean="0"/>
              <a:t>”)</a:t>
            </a:r>
          </a:p>
          <a:p>
            <a:pPr>
              <a:buNone/>
            </a:pPr>
            <a:r>
              <a:rPr lang="en-US" sz="2200" dirty="0" smtClean="0"/>
              <a:t> </a:t>
            </a:r>
          </a:p>
          <a:p>
            <a:pPr>
              <a:buNone/>
            </a:pPr>
            <a:r>
              <a:rPr lang="en-US" sz="2200" b="1" i="1" u="sng" dirty="0" smtClean="0">
                <a:solidFill>
                  <a:srgbClr val="0070C0"/>
                </a:solidFill>
              </a:rPr>
              <a:t>End of the story</a:t>
            </a:r>
            <a:r>
              <a:rPr lang="en-US" sz="2200" dirty="0" smtClean="0">
                <a:solidFill>
                  <a:srgbClr val="0070C0"/>
                </a:solidFill>
              </a:rPr>
              <a:t>: </a:t>
            </a:r>
            <a:r>
              <a:rPr lang="en-US" dirty="0" smtClean="0">
                <a:solidFill>
                  <a:srgbClr val="0070C0"/>
                </a:solidFill>
              </a:rPr>
              <a:t>You may be better off accepting Ford’s revised offer than not accepting it (in a real scenario this of course also depends on the extent to which Ford wants to appropriate your quasi rents, i.e. to what extent </a:t>
            </a:r>
            <a:r>
              <a:rPr lang="en-US" dirty="0" err="1" smtClean="0">
                <a:solidFill>
                  <a:srgbClr val="0070C0"/>
                </a:solidFill>
              </a:rPr>
              <a:t>Pnew</a:t>
            </a:r>
            <a:r>
              <a:rPr lang="en-US" dirty="0" smtClean="0">
                <a:solidFill>
                  <a:srgbClr val="0070C0"/>
                </a:solidFill>
              </a:rPr>
              <a:t>* is far or close to P*, and your willingness to go to courts) .</a:t>
            </a:r>
            <a:endParaRPr lang="en-US" dirty="0">
              <a:solidFill>
                <a:srgbClr val="0070C0"/>
              </a:solidFill>
            </a:endParaRPr>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06034665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1° Note</a:t>
            </a:r>
            <a:endParaRPr lang="en-US" dirty="0"/>
          </a:p>
        </p:txBody>
      </p:sp>
      <p:sp>
        <p:nvSpPr>
          <p:cNvPr id="3" name="Segnaposto contenuto 2"/>
          <p:cNvSpPr>
            <a:spLocks noGrp="1"/>
          </p:cNvSpPr>
          <p:nvPr>
            <p:ph idx="1"/>
          </p:nvPr>
        </p:nvSpPr>
        <p:spPr>
          <a:xfrm>
            <a:off x="304800" y="1066800"/>
            <a:ext cx="8229600" cy="4953000"/>
          </a:xfrm>
        </p:spPr>
        <p:txBody>
          <a:bodyPr/>
          <a:lstStyle/>
          <a:p>
            <a:pPr>
              <a:buNone/>
            </a:pPr>
            <a:r>
              <a:rPr lang="en-US" sz="2800" dirty="0" smtClean="0"/>
              <a:t>This example makes evident how your market transaction with Ford can be problematic and inefficient by the presence of:</a:t>
            </a:r>
          </a:p>
          <a:p>
            <a:pPr>
              <a:buNone/>
            </a:pPr>
            <a:endParaRPr lang="en-US" sz="2800" dirty="0" smtClean="0"/>
          </a:p>
          <a:p>
            <a:pPr>
              <a:buFontTx/>
              <a:buChar char="-"/>
            </a:pPr>
            <a:r>
              <a:rPr lang="en-US" sz="2800" dirty="0" smtClean="0">
                <a:solidFill>
                  <a:srgbClr val="0070C0"/>
                </a:solidFill>
              </a:rPr>
              <a:t>Specific-relationship investment you have to make with Ford</a:t>
            </a:r>
          </a:p>
          <a:p>
            <a:pPr>
              <a:buFontTx/>
              <a:buChar char="-"/>
            </a:pPr>
            <a:r>
              <a:rPr lang="en-US" sz="2800" dirty="0" smtClean="0">
                <a:solidFill>
                  <a:srgbClr val="0070C0"/>
                </a:solidFill>
              </a:rPr>
              <a:t>Bounded rationality that leads to an incomplete contract between you and Ford</a:t>
            </a:r>
          </a:p>
          <a:p>
            <a:pPr>
              <a:buFontTx/>
              <a:buChar char="-"/>
            </a:pPr>
            <a:r>
              <a:rPr lang="en-US" sz="2800" dirty="0" smtClean="0">
                <a:solidFill>
                  <a:srgbClr val="0070C0"/>
                </a:solidFill>
              </a:rPr>
              <a:t>Opportunistic behavior by Ford</a:t>
            </a:r>
          </a:p>
          <a:p>
            <a:pPr>
              <a:buFontTx/>
              <a:buChar char="-"/>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in giù 4"/>
          <p:cNvSpPr/>
          <p:nvPr/>
        </p:nvSpPr>
        <p:spPr bwMode="auto">
          <a:xfrm>
            <a:off x="3505200" y="5486400"/>
            <a:ext cx="609600" cy="762000"/>
          </a:xfrm>
          <a:prstGeom prst="downArrow">
            <a:avLst/>
          </a:prstGeom>
          <a:solidFill>
            <a:srgbClr val="FFFF00"/>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4343400" y="5791200"/>
            <a:ext cx="1905000"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But note also</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17654926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3 pillars of the TCE</a:t>
            </a:r>
            <a:endParaRPr lang="en-US" dirty="0"/>
          </a:p>
        </p:txBody>
      </p:sp>
      <p:sp>
        <p:nvSpPr>
          <p:cNvPr id="3" name="Content Placeholder 2"/>
          <p:cNvSpPr>
            <a:spLocks noGrp="1"/>
          </p:cNvSpPr>
          <p:nvPr>
            <p:ph idx="1"/>
          </p:nvPr>
        </p:nvSpPr>
        <p:spPr>
          <a:xfrm>
            <a:off x="0" y="1219200"/>
            <a:ext cx="9144000" cy="4953000"/>
          </a:xfrm>
          <a:ln>
            <a:solidFill>
              <a:schemeClr val="bg1"/>
            </a:solidFill>
          </a:ln>
        </p:spPr>
        <p:txBody>
          <a:bodyPr/>
          <a:lstStyle/>
          <a:p>
            <a:r>
              <a:rPr lang="en-US" sz="2800" b="1" dirty="0" smtClean="0">
                <a:solidFill>
                  <a:srgbClr val="0070C0"/>
                </a:solidFill>
              </a:rPr>
              <a:t>Bounded rationality (No?: all complete contracts)</a:t>
            </a:r>
          </a:p>
          <a:p>
            <a:r>
              <a:rPr lang="en-US" sz="2800" b="1" dirty="0" smtClean="0">
                <a:solidFill>
                  <a:srgbClr val="0070C0"/>
                </a:solidFill>
              </a:rPr>
              <a:t>Opportunism (No?: no need of complete contracts)</a:t>
            </a:r>
          </a:p>
          <a:p>
            <a:r>
              <a:rPr lang="en-US" sz="2800" b="1" dirty="0" smtClean="0">
                <a:solidFill>
                  <a:srgbClr val="0070C0"/>
                </a:solidFill>
              </a:rPr>
              <a:t>Relationship-Specific Investments (No?: no need to defend from opportunism, because there is no loss in switching from a transaction to others) </a:t>
            </a:r>
          </a:p>
          <a:p>
            <a:endParaRPr lang="en-US" sz="3600" dirty="0"/>
          </a:p>
          <a:p>
            <a:pPr marL="0" indent="0">
              <a:buNone/>
            </a:pPr>
            <a:r>
              <a:rPr lang="en-US" sz="3600" dirty="0" smtClean="0"/>
              <a:t>Thus, if only one of these pillars is not met, the market will still work efficiently. </a:t>
            </a:r>
            <a:endParaRPr lang="en-US" sz="360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25</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408228254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2° note</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Segnaposto contenuto 2"/>
          <p:cNvSpPr txBox="1">
            <a:spLocks/>
          </p:cNvSpPr>
          <p:nvPr/>
        </p:nvSpPr>
        <p:spPr bwMode="auto">
          <a:xfrm>
            <a:off x="152400" y="990600"/>
            <a:ext cx="8947150" cy="5334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2800" b="1" i="0" u="none" strike="noStrike" kern="1200" cap="none" spc="0" normalizeH="0" baseline="0" noProof="0" dirty="0" smtClean="0">
                <a:ln>
                  <a:noFill/>
                </a:ln>
                <a:solidFill>
                  <a:srgbClr val="000000"/>
                </a:solidFill>
                <a:effectLst/>
                <a:uLnTx/>
                <a:uFillTx/>
                <a:latin typeface="Arial" charset="0"/>
                <a:ea typeface="+mn-ea"/>
                <a:cs typeface="+mn-cs"/>
              </a:rPr>
              <a:t>But if all pillars are working and you know that you may likely encounter all these problems in the relationship with Ford…………………… </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smtClean="0">
              <a:ln>
                <a:noFill/>
              </a:ln>
              <a:solidFill>
                <a:srgbClr val="00000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70C0"/>
                </a:solidFill>
                <a:effectLst/>
                <a:uLnTx/>
                <a:uFillTx/>
                <a:latin typeface="Arial"/>
                <a:ea typeface="+mn-ea"/>
                <a:cs typeface="+mn-cs"/>
              </a:rPr>
              <a:t>Would you ever be willing to enter into a market relationship at these conditions with Ford?</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smtClean="0">
              <a:ln>
                <a:noFill/>
              </a:ln>
              <a:solidFill>
                <a:srgbClr val="0070C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70C0"/>
                </a:solidFill>
                <a:effectLst/>
                <a:uLnTx/>
                <a:uFillTx/>
                <a:latin typeface="Arial"/>
                <a:ea typeface="+mn-ea"/>
                <a:cs typeface="+mn-cs"/>
              </a:rPr>
              <a:t>And if anybody is not willing to do that who would provide cup holders to Ford?</a:t>
            </a:r>
          </a:p>
          <a:p>
            <a:pPr marL="342900" marR="0" lvl="0" indent="-342900" algn="l" defTabSz="914400" rtl="0" eaLnBrk="1" fontAlgn="base" latinLnBrk="0" hangingPunct="1">
              <a:lnSpc>
                <a:spcPct val="100000"/>
              </a:lnSpc>
              <a:spcBef>
                <a:spcPct val="20000"/>
              </a:spcBef>
              <a:spcAft>
                <a:spcPct val="0"/>
              </a:spcAft>
              <a:buClrTx/>
              <a:buSzTx/>
              <a:buFontTx/>
              <a:buNone/>
              <a:tabLst/>
              <a:defRPr/>
            </a:pPr>
            <a:endParaRPr kumimoji="0" lang="en-US" sz="2800" b="0" i="0" u="none" strike="noStrike" kern="0" cap="none" spc="0" normalizeH="0" baseline="0" noProof="0" dirty="0" smtClean="0">
              <a:ln>
                <a:noFill/>
              </a:ln>
              <a:solidFill>
                <a:srgbClr val="0070C0"/>
              </a:solidFill>
              <a:effectLst/>
              <a:uLnTx/>
              <a:uFillTx/>
              <a:latin typeface="Arial"/>
              <a:ea typeface="+mn-ea"/>
              <a:cs typeface="+mn-cs"/>
            </a:endParaRPr>
          </a:p>
          <a:p>
            <a:pPr marL="342900" marR="0" lvl="0" indent="-342900" algn="l" defTabSz="914400" rtl="0" eaLnBrk="1" fontAlgn="base" latinLnBrk="0" hangingPunct="1">
              <a:lnSpc>
                <a:spcPct val="100000"/>
              </a:lnSpc>
              <a:spcBef>
                <a:spcPct val="20000"/>
              </a:spcBef>
              <a:spcAft>
                <a:spcPct val="0"/>
              </a:spcAft>
              <a:buClrTx/>
              <a:buSzTx/>
              <a:buFontTx/>
              <a:buNone/>
              <a:tabLst/>
              <a:defRPr/>
            </a:pPr>
            <a:r>
              <a:rPr kumimoji="0" lang="en-US" sz="2800" b="0" i="0" u="none" strike="noStrike" kern="0" cap="none" spc="0" normalizeH="0" baseline="0" noProof="0" dirty="0" smtClean="0">
                <a:ln>
                  <a:noFill/>
                </a:ln>
                <a:solidFill>
                  <a:srgbClr val="0070C0"/>
                </a:solidFill>
                <a:effectLst/>
                <a:uLnTx/>
                <a:uFillTx/>
                <a:latin typeface="Arial"/>
                <a:ea typeface="+mn-ea"/>
                <a:cs typeface="+mn-cs"/>
              </a:rPr>
              <a:t>One possibility is…………………..Ford itself (</a:t>
            </a:r>
            <a:r>
              <a:rPr kumimoji="0" lang="en-US" sz="2800" b="1" i="0" u="none" strike="noStrike" kern="0" cap="none" spc="0" normalizeH="0" baseline="0" noProof="0" dirty="0" smtClean="0">
                <a:ln>
                  <a:noFill/>
                </a:ln>
                <a:solidFill>
                  <a:srgbClr val="FF0000"/>
                </a:solidFill>
                <a:effectLst/>
                <a:uLnTx/>
                <a:uFillTx/>
                <a:latin typeface="Arial"/>
                <a:ea typeface="+mn-ea"/>
                <a:cs typeface="+mn-cs"/>
              </a:rPr>
              <a:t>hierarchy</a:t>
            </a:r>
            <a:r>
              <a:rPr kumimoji="0" lang="en-US" sz="2800" b="0" i="0" u="none" strike="noStrike" kern="0" cap="none" spc="0" normalizeH="0" baseline="0" noProof="0" dirty="0" smtClean="0">
                <a:ln>
                  <a:noFill/>
                </a:ln>
                <a:solidFill>
                  <a:srgbClr val="0070C0"/>
                </a:solidFill>
                <a:effectLst/>
                <a:uLnTx/>
                <a:uFillTx/>
                <a:latin typeface="Arial"/>
                <a:ea typeface="+mn-ea"/>
                <a:cs typeface="+mn-cs"/>
              </a:rPr>
              <a:t>)</a:t>
            </a:r>
          </a:p>
          <a:p>
            <a:pPr marL="342900" marR="0" lvl="0" indent="-342900" algn="l" defTabSz="914400" rtl="0" eaLnBrk="1" fontAlgn="base" latinLnBrk="0" hangingPunct="1">
              <a:lnSpc>
                <a:spcPct val="100000"/>
              </a:lnSpc>
              <a:spcBef>
                <a:spcPct val="20000"/>
              </a:spcBef>
              <a:spcAft>
                <a:spcPct val="0"/>
              </a:spcAft>
              <a:buClrTx/>
              <a:buSzTx/>
              <a:buFontTx/>
              <a:buChar char="-"/>
              <a:tabLst/>
              <a:defRPr/>
            </a:pPr>
            <a:endParaRPr kumimoji="0" lang="en-US" sz="2000" b="0" i="0" u="none" strike="noStrike" kern="0" cap="none" spc="0" normalizeH="0" baseline="0" noProof="0" dirty="0">
              <a:ln>
                <a:noFill/>
              </a:ln>
              <a:solidFill>
                <a:srgbClr val="000000"/>
              </a:solidFill>
              <a:effectLst/>
              <a:uLnTx/>
              <a:uFillTx/>
              <a:latin typeface="Arial"/>
              <a:ea typeface="+mn-ea"/>
              <a:cs typeface="+mn-cs"/>
            </a:endParaRPr>
          </a:p>
        </p:txBody>
      </p:sp>
    </p:spTree>
    <p:extLst>
      <p:ext uri="{BB962C8B-B14F-4D97-AF65-F5344CB8AC3E}">
        <p14:creationId xmlns:p14="http://schemas.microsoft.com/office/powerpoint/2010/main" val="362990685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Transaction Cost Economics approach</a:t>
            </a:r>
            <a:endParaRPr lang="en-US" dirty="0"/>
          </a:p>
        </p:txBody>
      </p:sp>
      <p:sp>
        <p:nvSpPr>
          <p:cNvPr id="3" name="Segnaposto contenuto 2"/>
          <p:cNvSpPr>
            <a:spLocks noGrp="1"/>
          </p:cNvSpPr>
          <p:nvPr>
            <p:ph idx="1"/>
          </p:nvPr>
        </p:nvSpPr>
        <p:spPr>
          <a:xfrm>
            <a:off x="228600" y="875434"/>
            <a:ext cx="8610600" cy="4191000"/>
          </a:xfrm>
        </p:spPr>
        <p:txBody>
          <a:bodyPr/>
          <a:lstStyle/>
          <a:p>
            <a:pPr>
              <a:buNone/>
            </a:pPr>
            <a:r>
              <a:rPr lang="en-US" dirty="0" smtClean="0"/>
              <a:t>Given that markets are not always perfect and their use may entail substantial costs the main aim of the TCE perspective is to individuate for each transaction the best governance structure possible. </a:t>
            </a:r>
          </a:p>
          <a:p>
            <a:pPr>
              <a:buNone/>
            </a:pPr>
            <a:endParaRPr lang="en-US" dirty="0" smtClean="0"/>
          </a:p>
          <a:p>
            <a:pPr>
              <a:buNone/>
            </a:pPr>
            <a:r>
              <a:rPr lang="en-US" u="sng" dirty="0" smtClean="0"/>
              <a:t>3 alternatives: </a:t>
            </a:r>
          </a:p>
          <a:p>
            <a:pPr>
              <a:buNone/>
            </a:pPr>
            <a:endParaRPr lang="en-US" dirty="0" smtClean="0"/>
          </a:p>
          <a:p>
            <a:pPr>
              <a:buNone/>
            </a:pPr>
            <a:r>
              <a:rPr lang="en-US" b="1" dirty="0" smtClean="0">
                <a:solidFill>
                  <a:srgbClr val="FF0000"/>
                </a:solidFill>
              </a:rPr>
              <a:t>Market</a:t>
            </a:r>
            <a:r>
              <a:rPr lang="en-US" dirty="0" smtClean="0"/>
              <a:t> which may present costs (related to the use of contracts).</a:t>
            </a:r>
          </a:p>
          <a:p>
            <a:pPr>
              <a:buNone/>
            </a:pPr>
            <a:r>
              <a:rPr lang="en-US" b="1" dirty="0" smtClean="0">
                <a:solidFill>
                  <a:srgbClr val="FF0000"/>
                </a:solidFill>
              </a:rPr>
              <a:t>Hierarchy</a:t>
            </a:r>
            <a:r>
              <a:rPr lang="en-US" dirty="0" smtClean="0"/>
              <a:t> (transactions are internalized and carried out inside the firm, costs arise from the administrative bureaucracy that internalize and monitor the exchanges).</a:t>
            </a:r>
          </a:p>
          <a:p>
            <a:pPr>
              <a:buNone/>
            </a:pPr>
            <a:r>
              <a:rPr lang="en-US" b="1" dirty="0" smtClean="0">
                <a:solidFill>
                  <a:srgbClr val="FF0000"/>
                </a:solidFill>
              </a:rPr>
              <a:t>Hybrid forms </a:t>
            </a:r>
            <a:r>
              <a:rPr lang="en-US" dirty="0" smtClean="0"/>
              <a:t>(e.g. non equity alliances, equity alliances, joint ventures).	</a:t>
            </a:r>
          </a:p>
          <a:p>
            <a:pPr>
              <a:buNone/>
            </a:pPr>
            <a:r>
              <a:rPr lang="en-US" dirty="0" smtClean="0">
                <a:solidFill>
                  <a:srgbClr val="0070C0"/>
                </a:solidFill>
              </a:rPr>
              <a:t>	</a:t>
            </a:r>
          </a:p>
          <a:p>
            <a:pPr>
              <a:buNone/>
            </a:pPr>
            <a:r>
              <a:rPr lang="en-US" sz="1600" dirty="0" smtClean="0">
                <a:solidFill>
                  <a:srgbClr val="0070C0"/>
                </a:solidFill>
              </a:rPr>
              <a:t>	The efficient solution to govern a transaction may change over time, in a sort of Darwinian selection process, where only the best option (in that particular time) survives. Note that from this perspective</a:t>
            </a:r>
            <a:r>
              <a:rPr lang="en-US" sz="1600" b="1" u="sng" dirty="0" smtClean="0">
                <a:solidFill>
                  <a:srgbClr val="0070C0"/>
                </a:solidFill>
              </a:rPr>
              <a:t>, firm may be seen as an efficient response to a market failure. </a:t>
            </a:r>
          </a:p>
          <a:p>
            <a:pPr>
              <a:buNone/>
            </a:pPr>
            <a:endParaRPr lang="en-US" sz="1600" b="1" u="sng" dirty="0" smtClean="0">
              <a:solidFill>
                <a:srgbClr val="0070C0"/>
              </a:solidFill>
            </a:endParaRPr>
          </a:p>
          <a:p>
            <a:pPr>
              <a:buNone/>
            </a:pPr>
            <a:r>
              <a:rPr lang="en-US" sz="1800" b="1" u="sng" dirty="0" smtClean="0"/>
              <a:t>The famous Fisher Body-GM case study is emblematic of this dynamics.</a:t>
            </a:r>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258103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748462" cy="838200"/>
          </a:xfrm>
        </p:spPr>
        <p:txBody>
          <a:bodyPr/>
          <a:lstStyle/>
          <a:p>
            <a:r>
              <a:rPr lang="en-US" dirty="0" smtClean="0"/>
              <a:t>Classification of transactions (Williamson 1986) </a:t>
            </a:r>
            <a:endParaRPr lang="en-US" dirty="0"/>
          </a:p>
        </p:txBody>
      </p:sp>
      <p:sp>
        <p:nvSpPr>
          <p:cNvPr id="3" name="Segnaposto contenuto 2"/>
          <p:cNvSpPr>
            <a:spLocks noGrp="1"/>
          </p:cNvSpPr>
          <p:nvPr>
            <p:ph idx="1"/>
          </p:nvPr>
        </p:nvSpPr>
        <p:spPr>
          <a:xfrm>
            <a:off x="228600" y="1066800"/>
            <a:ext cx="8720138" cy="4953000"/>
          </a:xfrm>
        </p:spPr>
        <p:txBody>
          <a:bodyPr/>
          <a:lstStyle/>
          <a:p>
            <a:pPr>
              <a:buNone/>
            </a:pPr>
            <a:r>
              <a:rPr lang="en-US" dirty="0" smtClean="0"/>
              <a:t>2 determinants:</a:t>
            </a:r>
          </a:p>
          <a:p>
            <a:endParaRPr lang="en-US" dirty="0" smtClean="0"/>
          </a:p>
          <a:p>
            <a:pPr>
              <a:buNone/>
            </a:pPr>
            <a:r>
              <a:rPr lang="it-IT" dirty="0" smtClean="0"/>
              <a:t>1) </a:t>
            </a:r>
            <a:r>
              <a:rPr lang="en-US" dirty="0" smtClean="0"/>
              <a:t>Relation-specific investment needed for carrying out the transactions </a:t>
            </a:r>
          </a:p>
          <a:p>
            <a:pPr>
              <a:buNone/>
            </a:pPr>
            <a:r>
              <a:rPr lang="en-US" dirty="0" smtClean="0"/>
              <a:t>2) Frequency of transactions </a:t>
            </a:r>
          </a:p>
          <a:p>
            <a:pPr>
              <a:buNone/>
            </a:pPr>
            <a:r>
              <a:rPr lang="en-US" dirty="0" smtClean="0"/>
              <a:t>An increase in uncertainty of transactions (which may affect the degree of incompleteness of contracts) is likely to lead to less hybrid forms</a:t>
            </a:r>
          </a:p>
          <a:p>
            <a:pPr>
              <a:buNone/>
            </a:pPr>
            <a:endParaRPr lang="en-US" dirty="0" smtClean="0"/>
          </a:p>
          <a:p>
            <a:pPr>
              <a:buNone/>
            </a:pPr>
            <a:endParaRPr lang="en-US" dirty="0" smtClean="0"/>
          </a:p>
          <a:p>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1638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sp>
        <p:nvSpPr>
          <p:cNvPr id="1638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a:ln>
                <a:noFill/>
              </a:ln>
              <a:solidFill>
                <a:srgbClr val="000000"/>
              </a:solidFill>
              <a:effectLst/>
              <a:uLnTx/>
              <a:uFillTx/>
              <a:latin typeface="Arial" charset="0"/>
              <a:ea typeface="+mn-ea"/>
              <a:cs typeface="+mn-cs"/>
            </a:endParaRPr>
          </a:p>
        </p:txBody>
      </p:sp>
      <p:pic>
        <p:nvPicPr>
          <p:cNvPr id="17" name="Picture 2"/>
          <p:cNvPicPr>
            <a:picLocks noChangeAspect="1" noChangeArrowheads="1"/>
          </p:cNvPicPr>
          <p:nvPr/>
        </p:nvPicPr>
        <p:blipFill>
          <a:blip r:embed="rId2" cstate="print"/>
          <a:srcRect/>
          <a:stretch>
            <a:fillRect/>
          </a:stretch>
        </p:blipFill>
        <p:spPr bwMode="auto">
          <a:xfrm>
            <a:off x="1066800" y="3429000"/>
            <a:ext cx="6781800" cy="3042361"/>
          </a:xfrm>
          <a:prstGeom prst="rect">
            <a:avLst/>
          </a:prstGeom>
          <a:noFill/>
          <a:ln w="9525">
            <a:noFill/>
            <a:miter lim="800000"/>
            <a:headEnd/>
            <a:tailEnd/>
          </a:ln>
        </p:spPr>
      </p:pic>
    </p:spTree>
    <p:extLst>
      <p:ext uri="{BB962C8B-B14F-4D97-AF65-F5344CB8AC3E}">
        <p14:creationId xmlns:p14="http://schemas.microsoft.com/office/powerpoint/2010/main" val="258528417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Final message</a:t>
            </a:r>
            <a:endParaRPr lang="en-US" dirty="0"/>
          </a:p>
        </p:txBody>
      </p:sp>
      <p:sp>
        <p:nvSpPr>
          <p:cNvPr id="3" name="Segnaposto contenuto 2"/>
          <p:cNvSpPr>
            <a:spLocks noGrp="1"/>
          </p:cNvSpPr>
          <p:nvPr>
            <p:ph idx="1"/>
          </p:nvPr>
        </p:nvSpPr>
        <p:spPr>
          <a:xfrm>
            <a:off x="381000" y="1143000"/>
            <a:ext cx="8229600" cy="2438400"/>
          </a:xfrm>
        </p:spPr>
        <p:txBody>
          <a:bodyPr/>
          <a:lstStyle/>
          <a:p>
            <a:pPr marL="0" indent="0">
              <a:buNone/>
            </a:pPr>
            <a:r>
              <a:rPr lang="en-US" dirty="0" smtClean="0"/>
              <a:t> </a:t>
            </a:r>
            <a:r>
              <a:rPr lang="en-US" sz="2800" b="1" dirty="0" smtClean="0"/>
              <a:t>Important from a managerial perspective:</a:t>
            </a:r>
          </a:p>
          <a:p>
            <a:pPr marL="0" indent="0">
              <a:buNone/>
            </a:pPr>
            <a:endParaRPr lang="en-US" sz="2800" b="1" dirty="0" smtClean="0"/>
          </a:p>
          <a:p>
            <a:pPr>
              <a:buFontTx/>
              <a:buChar char="-"/>
            </a:pPr>
            <a:r>
              <a:rPr lang="en-US" sz="2800" b="1" dirty="0" smtClean="0"/>
              <a:t>be able to spot areas of “contractual incompleteness”</a:t>
            </a:r>
          </a:p>
          <a:p>
            <a:pPr>
              <a:buFontTx/>
              <a:buChar char="-"/>
            </a:pPr>
            <a:r>
              <a:rPr lang="en-US" sz="2800" b="1" dirty="0" smtClean="0"/>
              <a:t>organize transactions accordingly, to limit the negative backlashes of opportunism </a:t>
            </a:r>
            <a:endParaRPr lang="en-US" sz="2800" b="1"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29</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in giù 4"/>
          <p:cNvSpPr/>
          <p:nvPr/>
        </p:nvSpPr>
        <p:spPr bwMode="auto">
          <a:xfrm>
            <a:off x="3690938" y="4147704"/>
            <a:ext cx="838200" cy="783936"/>
          </a:xfrm>
          <a:prstGeom prst="downArrow">
            <a:avLst/>
          </a:prstGeom>
          <a:solidFill>
            <a:schemeClr val="accent2"/>
          </a:solidFill>
          <a:ln w="9525" cap="flat" cmpd="sng" algn="ctr">
            <a:no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381000" y="5183909"/>
            <a:ext cx="8229600" cy="646331"/>
          </a:xfrm>
          <a:prstGeom prst="rect">
            <a:avLst/>
          </a:prstGeom>
          <a:solidFill>
            <a:srgbClr val="92D050"/>
          </a:solidFill>
          <a:ln>
            <a:solidFill>
              <a:srgbClr val="FFFF00"/>
            </a:solidFill>
          </a:ln>
        </p:spPr>
        <p:txBody>
          <a:bodyPr wrap="square" rtlCol="0">
            <a:spAutoFit/>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sz="1800" b="1" i="0" u="none"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In  Appendix 2 to these slides I have inserted details about an interesting case study on technology transfer for your eventual (i.e. not mandatory) reading</a:t>
            </a:r>
            <a:endParaRPr kumimoji="0" lang="en-US" sz="1800" b="1"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11170867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19138" y="34925"/>
            <a:ext cx="7891462" cy="838200"/>
          </a:xfrm>
        </p:spPr>
        <p:txBody>
          <a:bodyPr/>
          <a:lstStyle/>
          <a:p>
            <a:r>
              <a:rPr lang="en-US" sz="2400" dirty="0" smtClean="0"/>
              <a:t>TCE perspective (</a:t>
            </a:r>
            <a:r>
              <a:rPr lang="it-IT" sz="2400" dirty="0" err="1" smtClean="0"/>
              <a:t>Coase</a:t>
            </a:r>
            <a:r>
              <a:rPr lang="it-IT" sz="2400" dirty="0" smtClean="0"/>
              <a:t> 1937, </a:t>
            </a:r>
            <a:r>
              <a:rPr lang="it-IT" sz="2400" dirty="0" err="1" smtClean="0"/>
              <a:t>Williamson</a:t>
            </a:r>
            <a:r>
              <a:rPr lang="it-IT" sz="2400" dirty="0" smtClean="0"/>
              <a:t> 1975, 1981</a:t>
            </a:r>
            <a:r>
              <a:rPr lang="en-US" sz="2400" dirty="0" smtClean="0"/>
              <a:t>)</a:t>
            </a:r>
            <a:br>
              <a:rPr lang="en-US" sz="2400" dirty="0" smtClean="0"/>
            </a:br>
            <a:endParaRPr lang="en-US" sz="2400" dirty="0"/>
          </a:p>
        </p:txBody>
      </p:sp>
      <p:sp>
        <p:nvSpPr>
          <p:cNvPr id="3" name="Content Placeholder 2"/>
          <p:cNvSpPr>
            <a:spLocks noGrp="1"/>
          </p:cNvSpPr>
          <p:nvPr>
            <p:ph idx="1"/>
          </p:nvPr>
        </p:nvSpPr>
        <p:spPr>
          <a:xfrm>
            <a:off x="617062" y="3505200"/>
            <a:ext cx="8458200" cy="5029200"/>
          </a:xfrm>
        </p:spPr>
        <p:txBody>
          <a:bodyPr/>
          <a:lstStyle/>
          <a:p>
            <a:pPr>
              <a:buNone/>
            </a:pPr>
            <a:r>
              <a:rPr lang="en-US" sz="2400" dirty="0" smtClean="0"/>
              <a:t>	</a:t>
            </a:r>
            <a:r>
              <a:rPr lang="en-US" sz="1600" dirty="0" smtClean="0"/>
              <a:t>In the neoclassical vision of markets, the </a:t>
            </a:r>
            <a:r>
              <a:rPr lang="en-US" sz="1600" dirty="0"/>
              <a:t>exchange of goods in the </a:t>
            </a:r>
            <a:r>
              <a:rPr lang="en-US" sz="1600" dirty="0" smtClean="0"/>
              <a:t>market </a:t>
            </a:r>
            <a:r>
              <a:rPr lang="en-US" sz="1600" dirty="0"/>
              <a:t>is without frictions or </a:t>
            </a:r>
            <a:r>
              <a:rPr lang="en-US" sz="1600" dirty="0" smtClean="0"/>
              <a:t>costs. If markets are perfectly competitive, the economic system reach Pareto optimal allocations.</a:t>
            </a:r>
          </a:p>
          <a:p>
            <a:endParaRPr lang="en-US" sz="1600" dirty="0" smtClean="0"/>
          </a:p>
          <a:p>
            <a:r>
              <a:rPr lang="en-US" sz="1600" dirty="0" smtClean="0"/>
              <a:t>The Transaction Cost Economics (TCE) doubts the existence of these “perfect” markets: transactions are not instantaneous,  </a:t>
            </a:r>
            <a:r>
              <a:rPr lang="en-US" sz="1600" u="sng" dirty="0" smtClean="0"/>
              <a:t>the use of markets is costly</a:t>
            </a:r>
            <a:r>
              <a:rPr lang="en-US" sz="1600" dirty="0" smtClean="0"/>
              <a:t>: </a:t>
            </a:r>
            <a:r>
              <a:rPr lang="en-US" sz="1600" dirty="0" smtClean="0">
                <a:solidFill>
                  <a:srgbClr val="3333CC"/>
                </a:solidFill>
              </a:rPr>
              <a:t>time &amp; money to search for sellers &amp; buyers, negotiate exchange terms, write </a:t>
            </a:r>
            <a:r>
              <a:rPr lang="en-US" sz="1600" u="sng" dirty="0" smtClean="0">
                <a:solidFill>
                  <a:srgbClr val="3333CC"/>
                </a:solidFill>
              </a:rPr>
              <a:t>contracts</a:t>
            </a:r>
            <a:r>
              <a:rPr lang="en-US" sz="1600" dirty="0" smtClean="0">
                <a:solidFill>
                  <a:srgbClr val="3333CC"/>
                </a:solidFill>
              </a:rPr>
              <a:t>, enforce deals.</a:t>
            </a:r>
          </a:p>
          <a:p>
            <a:endParaRPr lang="en-US" sz="1600" dirty="0" smtClean="0"/>
          </a:p>
          <a:p>
            <a:pPr marL="0" indent="0">
              <a:buNone/>
            </a:pPr>
            <a:endParaRPr lang="en-US" sz="1600" b="1" dirty="0" smtClean="0"/>
          </a:p>
          <a:p>
            <a:pPr marL="0" indent="0">
              <a:buNone/>
            </a:pPr>
            <a:r>
              <a:rPr lang="en-US" sz="1600" b="1" dirty="0" smtClean="0"/>
              <a:t>In many circumstances, market is not the best economic organization to govern a transaction and alternative governance structures can be preferred</a:t>
            </a:r>
            <a:r>
              <a:rPr lang="en-US" sz="1600" dirty="0" smtClean="0"/>
              <a:t>.</a:t>
            </a:r>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Freccia a destra 4"/>
          <p:cNvSpPr/>
          <p:nvPr/>
        </p:nvSpPr>
        <p:spPr bwMode="auto">
          <a:xfrm>
            <a:off x="118774" y="3600450"/>
            <a:ext cx="609600" cy="762000"/>
          </a:xfrm>
          <a:prstGeom prst="rightArrow">
            <a:avLst/>
          </a:prstGeom>
          <a:solidFill>
            <a:schemeClr val="accent2"/>
          </a:solidFill>
          <a:ln w="9525"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pic>
        <p:nvPicPr>
          <p:cNvPr id="6" name="Immagine 5"/>
          <p:cNvPicPr>
            <a:picLocks noChangeAspect="1"/>
          </p:cNvPicPr>
          <p:nvPr/>
        </p:nvPicPr>
        <p:blipFill>
          <a:blip r:embed="rId2"/>
          <a:stretch>
            <a:fillRect/>
          </a:stretch>
        </p:blipFill>
        <p:spPr>
          <a:xfrm>
            <a:off x="728374" y="990600"/>
            <a:ext cx="7528875" cy="2327275"/>
          </a:xfrm>
          <a:prstGeom prst="rect">
            <a:avLst/>
          </a:prstGeom>
        </p:spPr>
      </p:pic>
      <p:sp>
        <p:nvSpPr>
          <p:cNvPr id="7" name="Freccia in giù 6"/>
          <p:cNvSpPr/>
          <p:nvPr/>
        </p:nvSpPr>
        <p:spPr bwMode="auto">
          <a:xfrm>
            <a:off x="4035611" y="5623214"/>
            <a:ext cx="457200" cy="381000"/>
          </a:xfrm>
          <a:prstGeom prst="down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58691643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129462" cy="838200"/>
          </a:xfrm>
        </p:spPr>
        <p:txBody>
          <a:bodyPr/>
          <a:lstStyle/>
          <a:p>
            <a:r>
              <a:rPr lang="en-US" dirty="0" smtClean="0"/>
              <a:t>EU APA (Advance Purchase Agreement) with AstraZeneca: </a:t>
            </a:r>
            <a:r>
              <a:rPr lang="en-US" u="sng" dirty="0" smtClean="0"/>
              <a:t>Contractual incompleteness? </a:t>
            </a:r>
            <a:r>
              <a:rPr lang="en-US" dirty="0" smtClean="0"/>
              <a:t/>
            </a:r>
            <a:br>
              <a:rPr lang="en-US" dirty="0" smtClean="0"/>
            </a:br>
            <a:r>
              <a:rPr lang="en-US" dirty="0"/>
              <a:t/>
            </a:r>
            <a:br>
              <a:rPr lang="en-US" dirty="0"/>
            </a:br>
            <a:r>
              <a:rPr lang="en-US" sz="1600" dirty="0"/>
              <a:t>D</a:t>
            </a:r>
            <a:r>
              <a:rPr lang="en-US" sz="1600" dirty="0" smtClean="0"/>
              <a:t>ownloadable </a:t>
            </a:r>
            <a:r>
              <a:rPr lang="en-US" sz="1600" dirty="0"/>
              <a:t>at: https://ec.europa.eu/commission/presscorner/api/files/attachment/867990/APA%20-%20AstraZeneca.pdf</a:t>
            </a:r>
          </a:p>
        </p:txBody>
      </p:sp>
      <p:pic>
        <p:nvPicPr>
          <p:cNvPr id="5" name="Segnaposto contenuto 4"/>
          <p:cNvPicPr>
            <a:picLocks noGrp="1" noChangeAspect="1"/>
          </p:cNvPicPr>
          <p:nvPr>
            <p:ph idx="1"/>
          </p:nvPr>
        </p:nvPicPr>
        <p:blipFill>
          <a:blip r:embed="rId2"/>
          <a:stretch>
            <a:fillRect/>
          </a:stretch>
        </p:blipFill>
        <p:spPr>
          <a:xfrm>
            <a:off x="4804037" y="1838933"/>
            <a:ext cx="4295513" cy="1342417"/>
          </a:xfrm>
          <a:prstGeom prst="rect">
            <a:avLst/>
          </a:prstGeom>
        </p:spPr>
      </p:pic>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30</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pic>
        <p:nvPicPr>
          <p:cNvPr id="6" name="Immagine 5"/>
          <p:cNvPicPr>
            <a:picLocks noChangeAspect="1"/>
          </p:cNvPicPr>
          <p:nvPr/>
        </p:nvPicPr>
        <p:blipFill>
          <a:blip r:embed="rId3"/>
          <a:stretch>
            <a:fillRect/>
          </a:stretch>
        </p:blipFill>
        <p:spPr>
          <a:xfrm>
            <a:off x="113366" y="1741488"/>
            <a:ext cx="4870315" cy="1828800"/>
          </a:xfrm>
          <a:prstGeom prst="rect">
            <a:avLst/>
          </a:prstGeom>
        </p:spPr>
      </p:pic>
      <p:pic>
        <p:nvPicPr>
          <p:cNvPr id="7" name="Immagine 6"/>
          <p:cNvPicPr>
            <a:picLocks noChangeAspect="1"/>
          </p:cNvPicPr>
          <p:nvPr/>
        </p:nvPicPr>
        <p:blipFill>
          <a:blip r:embed="rId4"/>
          <a:stretch>
            <a:fillRect/>
          </a:stretch>
        </p:blipFill>
        <p:spPr>
          <a:xfrm>
            <a:off x="23091" y="3657600"/>
            <a:ext cx="5050866" cy="2979030"/>
          </a:xfrm>
          <a:prstGeom prst="rect">
            <a:avLst/>
          </a:prstGeom>
        </p:spPr>
      </p:pic>
      <p:sp>
        <p:nvSpPr>
          <p:cNvPr id="3" name="CasellaDiTesto 2"/>
          <p:cNvSpPr txBox="1"/>
          <p:nvPr/>
        </p:nvSpPr>
        <p:spPr>
          <a:xfrm>
            <a:off x="5606473" y="4057608"/>
            <a:ext cx="3172690" cy="2308324"/>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After a lawsuit being filled by EU vs. </a:t>
            </a:r>
            <a:r>
              <a:rPr kumimoji="0" lang="en-US" sz="1600" b="0" i="0" u="none" strike="noStrike" kern="1200" cap="none" spc="0" normalizeH="0" baseline="0" noProof="0" dirty="0" err="1" smtClean="0">
                <a:ln>
                  <a:noFill/>
                </a:ln>
                <a:solidFill>
                  <a:srgbClr val="000000"/>
                </a:solidFill>
                <a:effectLst/>
                <a:uLnTx/>
                <a:uFillTx/>
                <a:latin typeface="Arial" charset="0"/>
                <a:ea typeface="+mn-ea"/>
                <a:cs typeface="+mn-cs"/>
              </a:rPr>
              <a:t>Astrazeneca</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 in April 2021, the 2 seem have found a settlement in Sept. 2021 to deliver more doses (which is in mutual interest). This agreement should have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ended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all pending legal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proceedings (The New York Times, 7 Sept. 2021)</a:t>
            </a:r>
            <a:endParaRPr kumimoji="0" lang="en-US" sz="1600" b="0"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0821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References</a:t>
            </a:r>
            <a:endParaRPr lang="en-US" dirty="0"/>
          </a:p>
        </p:txBody>
      </p:sp>
      <p:sp>
        <p:nvSpPr>
          <p:cNvPr id="3" name="Segnaposto contenuto 2"/>
          <p:cNvSpPr>
            <a:spLocks noGrp="1"/>
          </p:cNvSpPr>
          <p:nvPr>
            <p:ph idx="1"/>
          </p:nvPr>
        </p:nvSpPr>
        <p:spPr>
          <a:xfrm>
            <a:off x="304800" y="1066800"/>
            <a:ext cx="8643938" cy="4953000"/>
          </a:xfrm>
        </p:spPr>
        <p:txBody>
          <a:bodyPr/>
          <a:lstStyle/>
          <a:p>
            <a:pPr>
              <a:buNone/>
            </a:pPr>
            <a:r>
              <a:rPr lang="en-US" dirty="0" err="1" smtClean="0"/>
              <a:t>Besanko</a:t>
            </a:r>
            <a:r>
              <a:rPr lang="en-US" dirty="0" smtClean="0"/>
              <a:t>, </a:t>
            </a:r>
            <a:r>
              <a:rPr lang="en-US" dirty="0" err="1" smtClean="0"/>
              <a:t>Dranove</a:t>
            </a:r>
            <a:r>
              <a:rPr lang="en-US" dirty="0" smtClean="0"/>
              <a:t>, </a:t>
            </a:r>
            <a:r>
              <a:rPr lang="en-US" dirty="0" err="1" smtClean="0"/>
              <a:t>Shanley</a:t>
            </a:r>
            <a:r>
              <a:rPr lang="en-US" dirty="0" smtClean="0"/>
              <a:t>, Schaefer “Economics of strategy”, chapter 3, pp. 118-123.</a:t>
            </a:r>
          </a:p>
          <a:p>
            <a:pPr>
              <a:buNone/>
            </a:pPr>
            <a:endParaRPr lang="en-US" dirty="0" smtClean="0"/>
          </a:p>
          <a:p>
            <a:pPr>
              <a:buNone/>
            </a:pPr>
            <a:endParaRPr lang="en-US" dirty="0" smtClean="0"/>
          </a:p>
          <a:p>
            <a:pPr>
              <a:buNone/>
            </a:pPr>
            <a:r>
              <a:rPr lang="en-US" dirty="0" smtClean="0"/>
              <a:t>Further reading:  </a:t>
            </a:r>
          </a:p>
          <a:p>
            <a:pPr>
              <a:buNone/>
            </a:pPr>
            <a:endParaRPr lang="en-US" dirty="0" smtClean="0"/>
          </a:p>
          <a:p>
            <a:pPr>
              <a:buNone/>
            </a:pPr>
            <a:r>
              <a:rPr lang="en-US" dirty="0" smtClean="0"/>
              <a:t>R. H. </a:t>
            </a:r>
            <a:r>
              <a:rPr lang="en-US" dirty="0" err="1" smtClean="0"/>
              <a:t>Coase</a:t>
            </a:r>
            <a:r>
              <a:rPr lang="en-US" dirty="0" smtClean="0"/>
              <a:t>, </a:t>
            </a:r>
            <a:r>
              <a:rPr lang="en-US" b="1" dirty="0" smtClean="0"/>
              <a:t>The Nature of the Firm, </a:t>
            </a:r>
            <a:r>
              <a:rPr lang="en-US" i="1" dirty="0" err="1" smtClean="0"/>
              <a:t>Economica</a:t>
            </a:r>
            <a:r>
              <a:rPr lang="en-US" i="1" dirty="0" smtClean="0"/>
              <a:t>, New Series, Vol. 4, No. 16. (Nov., 1937), pp. 386-405.</a:t>
            </a:r>
          </a:p>
          <a:p>
            <a:pPr>
              <a:buNone/>
            </a:pPr>
            <a:endParaRPr lang="en-US" i="1" dirty="0" smtClean="0"/>
          </a:p>
          <a:p>
            <a:pPr>
              <a:buNone/>
            </a:pPr>
            <a:r>
              <a:rPr lang="it-IT" dirty="0" smtClean="0"/>
              <a:t>Mark </a:t>
            </a:r>
            <a:r>
              <a:rPr lang="it-IT" dirty="0" err="1" smtClean="0"/>
              <a:t>Jenkins</a:t>
            </a:r>
            <a:r>
              <a:rPr lang="it-IT" dirty="0" smtClean="0"/>
              <a:t>, </a:t>
            </a:r>
            <a:r>
              <a:rPr lang="it-IT" dirty="0" err="1" smtClean="0"/>
              <a:t>Véronique</a:t>
            </a:r>
            <a:r>
              <a:rPr lang="it-IT" dirty="0" smtClean="0"/>
              <a:t> </a:t>
            </a:r>
            <a:r>
              <a:rPr lang="it-IT" dirty="0" err="1" smtClean="0"/>
              <a:t>Ambrosini</a:t>
            </a:r>
            <a:r>
              <a:rPr lang="it-IT" dirty="0" smtClean="0"/>
              <a:t>, </a:t>
            </a:r>
            <a:r>
              <a:rPr lang="it-IT" dirty="0" err="1" smtClean="0"/>
              <a:t>Nardine</a:t>
            </a:r>
            <a:r>
              <a:rPr lang="it-IT" dirty="0" smtClean="0"/>
              <a:t> Collier, </a:t>
            </a:r>
            <a:r>
              <a:rPr lang="en-US" b="1" dirty="0" smtClean="0"/>
              <a:t>Advanced Strategic Management A Multi-Perspective Approach</a:t>
            </a:r>
            <a:r>
              <a:rPr lang="en-US" dirty="0" smtClean="0"/>
              <a:t>, Palgrave Macmillan, chapter 7.</a:t>
            </a:r>
          </a:p>
          <a:p>
            <a:pPr>
              <a:buNone/>
            </a:pPr>
            <a:endParaRPr lang="en-US" dirty="0" smtClean="0"/>
          </a:p>
          <a:p>
            <a:pPr>
              <a:buNone/>
            </a:pPr>
            <a:r>
              <a:rPr lang="en-US" dirty="0" smtClean="0"/>
              <a:t>H.A. Simon, </a:t>
            </a:r>
            <a:r>
              <a:rPr lang="en-US" b="1" dirty="0" smtClean="0"/>
              <a:t>Organization and Markets</a:t>
            </a:r>
            <a:r>
              <a:rPr lang="en-US" dirty="0" smtClean="0"/>
              <a:t>, </a:t>
            </a:r>
            <a:r>
              <a:rPr lang="en-US" i="1" dirty="0" smtClean="0"/>
              <a:t>Journal of Economic Perspectives, </a:t>
            </a:r>
            <a:r>
              <a:rPr lang="en-US" dirty="0" smtClean="0"/>
              <a:t>1991, vol. 5(2), pp. 25-44. </a:t>
            </a:r>
          </a:p>
          <a:p>
            <a:pPr>
              <a:buNone/>
            </a:pPr>
            <a:endParaRPr lang="en-US" b="1" dirty="0" smtClean="0"/>
          </a:p>
          <a:p>
            <a:pPr>
              <a:buNone/>
            </a:pPr>
            <a:endParaRPr lang="en-US" b="1" dirty="0" smtClean="0"/>
          </a:p>
          <a:p>
            <a:pPr>
              <a:buNone/>
            </a:pPr>
            <a:endParaRPr lang="en-US" i="1" dirty="0" smtClean="0"/>
          </a:p>
          <a:p>
            <a:pPr>
              <a:buNone/>
            </a:pPr>
            <a:endParaRPr lang="en-US" i="1" dirty="0" smtClean="0"/>
          </a:p>
          <a:p>
            <a:pPr>
              <a:buNone/>
            </a:pP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31</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16099395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685800" y="0"/>
            <a:ext cx="7586662" cy="838200"/>
          </a:xfrm>
        </p:spPr>
        <p:txBody>
          <a:bodyPr/>
          <a:lstStyle/>
          <a:p>
            <a:pPr eaLnBrk="1" hangingPunct="1"/>
            <a:r>
              <a:rPr lang="en-US" dirty="0" smtClean="0"/>
              <a:t>Appendix 1- RSI examples</a:t>
            </a:r>
          </a:p>
        </p:txBody>
      </p:sp>
      <p:sp>
        <p:nvSpPr>
          <p:cNvPr id="66563" name="Rectangle 3"/>
          <p:cNvSpPr>
            <a:spLocks noGrp="1" noChangeArrowheads="1"/>
          </p:cNvSpPr>
          <p:nvPr>
            <p:ph sz="quarter" idx="1"/>
          </p:nvPr>
        </p:nvSpPr>
        <p:spPr>
          <a:xfrm>
            <a:off x="0" y="1066800"/>
            <a:ext cx="8991600" cy="4422775"/>
          </a:xfrm>
        </p:spPr>
        <p:txBody>
          <a:bodyPr/>
          <a:lstStyle/>
          <a:p>
            <a:r>
              <a:rPr lang="en-US" sz="1600" dirty="0" smtClean="0"/>
              <a:t>Physical asset specificity refers to assets whose (physical or engineering) properties are specifically tailored to a particular transaction. </a:t>
            </a:r>
          </a:p>
          <a:p>
            <a:pPr lvl="1"/>
            <a:r>
              <a:rPr lang="en-US" sz="1600" dirty="0" smtClean="0"/>
              <a:t>Glass container production requires molds that are custom tailored to particular container shapes and glass-making machines.</a:t>
            </a:r>
          </a:p>
          <a:p>
            <a:pPr lvl="1"/>
            <a:r>
              <a:rPr lang="en-US" sz="1600" dirty="0" smtClean="0"/>
              <a:t>Ports investing in assets to meet the special needs of some customers.</a:t>
            </a:r>
          </a:p>
          <a:p>
            <a:pPr lvl="1"/>
            <a:endParaRPr lang="en-US" sz="1600" dirty="0"/>
          </a:p>
          <a:p>
            <a:r>
              <a:rPr lang="en-US" sz="1600" dirty="0" smtClean="0"/>
              <a:t>Site specificity refers to assets that are located side-by-side to economize on transportation or inventory costs or to take advantage of processing efficiencies. </a:t>
            </a:r>
          </a:p>
          <a:p>
            <a:pPr lvl="1"/>
            <a:r>
              <a:rPr lang="en-US" sz="1600" dirty="0" smtClean="0"/>
              <a:t>Cement factories are usually located near lime stone deposits.</a:t>
            </a:r>
          </a:p>
          <a:p>
            <a:pPr lvl="1"/>
            <a:r>
              <a:rPr lang="en-US" sz="1600" dirty="0" smtClean="0"/>
              <a:t>Can-producing </a:t>
            </a:r>
            <a:r>
              <a:rPr lang="en-US" sz="1600" dirty="0"/>
              <a:t>plants are located near can-filling </a:t>
            </a:r>
            <a:r>
              <a:rPr lang="en-US" sz="1600" dirty="0" smtClean="0"/>
              <a:t>plants.</a:t>
            </a:r>
            <a:endParaRPr lang="en-US" sz="1600" dirty="0"/>
          </a:p>
          <a:p>
            <a:pPr lvl="1"/>
            <a:r>
              <a:rPr lang="en-US" sz="1600" dirty="0" smtClean="0"/>
              <a:t>Steel manufacturing: side-by-side location of blast furnaces, steelmaking furnaces, casting units, and mills saves fuel costs (no need for re-heating).</a:t>
            </a:r>
          </a:p>
          <a:p>
            <a:pPr lvl="1"/>
            <a:endParaRPr lang="en-US" sz="1600" dirty="0"/>
          </a:p>
          <a:p>
            <a:pPr>
              <a:lnSpc>
                <a:spcPct val="90000"/>
              </a:lnSpc>
            </a:pPr>
            <a:r>
              <a:rPr lang="en-US" sz="1600" dirty="0" smtClean="0"/>
              <a:t>Human asset specificity refers to situation where some </a:t>
            </a:r>
            <a:r>
              <a:rPr lang="en-US" sz="1600" dirty="0"/>
              <a:t>of the </a:t>
            </a:r>
            <a:r>
              <a:rPr lang="en-US" sz="1600" dirty="0" smtClean="0"/>
              <a:t>managers/employees </a:t>
            </a:r>
            <a:r>
              <a:rPr lang="en-US" sz="1600" dirty="0"/>
              <a:t>of the firms engaged in the transaction may have to acquire relationship-specific skills, know-how and </a:t>
            </a:r>
            <a:r>
              <a:rPr lang="en-US" sz="1600" dirty="0" smtClean="0"/>
              <a:t>information.</a:t>
            </a:r>
            <a:endParaRPr lang="en-US" sz="1600" dirty="0"/>
          </a:p>
          <a:p>
            <a:pPr marL="0" indent="0">
              <a:lnSpc>
                <a:spcPct val="90000"/>
              </a:lnSpc>
              <a:buNone/>
            </a:pPr>
            <a:endParaRPr lang="en-US" sz="1600" dirty="0"/>
          </a:p>
          <a:p>
            <a:pPr lvl="1">
              <a:lnSpc>
                <a:spcPct val="90000"/>
              </a:lnSpc>
            </a:pPr>
            <a:r>
              <a:rPr lang="en-GB" sz="1600" dirty="0"/>
              <a:t>A manager who has become a skilful administrator within the context of one organization’s routines may be less effective in an organization with completely different routines.</a:t>
            </a:r>
          </a:p>
          <a:p>
            <a:pPr lvl="1">
              <a:lnSpc>
                <a:spcPct val="90000"/>
              </a:lnSpc>
            </a:pPr>
            <a:r>
              <a:rPr lang="en-US" sz="1600" dirty="0"/>
              <a:t>Workers acquire the skills to use a particular enterprise resource planning </a:t>
            </a:r>
            <a:r>
              <a:rPr lang="en-US" sz="1600" dirty="0" smtClean="0"/>
              <a:t>software.</a:t>
            </a:r>
            <a:endParaRPr lang="en-US" sz="1600" dirty="0"/>
          </a:p>
          <a:p>
            <a:pPr lvl="1"/>
            <a:endParaRPr lang="en-US" sz="1600" dirty="0" smtClean="0"/>
          </a:p>
          <a:p>
            <a:pPr lvl="1"/>
            <a:endParaRPr lang="en-US" sz="1600" dirty="0" smtClean="0"/>
          </a:p>
          <a:p>
            <a:endParaRPr lang="en-US" sz="1600" dirty="0" smtClean="0"/>
          </a:p>
        </p:txBody>
      </p:sp>
    </p:spTree>
    <p:extLst>
      <p:ext uri="{BB962C8B-B14F-4D97-AF65-F5344CB8AC3E}">
        <p14:creationId xmlns:p14="http://schemas.microsoft.com/office/powerpoint/2010/main" val="32083033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838200" y="-22225"/>
            <a:ext cx="7662862" cy="838200"/>
          </a:xfrm>
        </p:spPr>
        <p:txBody>
          <a:bodyPr/>
          <a:lstStyle/>
          <a:p>
            <a:r>
              <a:rPr lang="en-US" dirty="0" smtClean="0"/>
              <a:t>Appendix 2 - Case study on the importance of the TCE approach from a managerial perspective </a:t>
            </a: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33</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7" name="CasellaDiTesto 6"/>
          <p:cNvSpPr txBox="1"/>
          <p:nvPr/>
        </p:nvSpPr>
        <p:spPr>
          <a:xfrm>
            <a:off x="457200" y="926683"/>
            <a:ext cx="9067799" cy="3385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Source: </a:t>
            </a:r>
            <a:r>
              <a:rPr kumimoji="0" lang="en-US" sz="1600" b="1" i="1" u="sng" strike="noStrike" kern="120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Kultti</a:t>
            </a:r>
            <a:r>
              <a:rPr kumimoji="0" lang="en-US"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&amp; </a:t>
            </a:r>
            <a:r>
              <a:rPr kumimoji="0" lang="en-US" sz="1600" b="1" i="1" u="sng" strike="noStrike" kern="120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Takalo</a:t>
            </a:r>
            <a:r>
              <a:rPr kumimoji="0" lang="en-US"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2002, </a:t>
            </a:r>
            <a:r>
              <a:rPr kumimoji="0" lang="en-GB"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the </a:t>
            </a:r>
            <a:r>
              <a:rPr kumimoji="0" lang="en-GB" sz="1600" b="1" i="1"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Micronas </a:t>
            </a:r>
            <a:r>
              <a:rPr kumimoji="0" lang="en-GB"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Case</a:t>
            </a:r>
            <a:r>
              <a:rPr kumimoji="0" lang="en-US"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Journal </a:t>
            </a:r>
            <a:r>
              <a:rPr kumimoji="0" lang="en-US" sz="1600" b="1" i="1"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rPr>
              <a:t>of Technology Transfer, 27, </a:t>
            </a:r>
            <a:r>
              <a:rPr kumimoji="0" lang="en-US" sz="1600" b="1" i="1" u="sng" strike="noStrike" kern="120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233-243 </a:t>
            </a:r>
            <a:endParaRPr kumimoji="0" lang="en-US" sz="1600" b="1" i="1" u="sng"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
        <p:nvSpPr>
          <p:cNvPr id="8" name="CasellaDiTesto 7"/>
          <p:cNvSpPr txBox="1"/>
          <p:nvPr/>
        </p:nvSpPr>
        <p:spPr>
          <a:xfrm>
            <a:off x="326231" y="1345783"/>
            <a:ext cx="8686800" cy="590315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charset="0"/>
                <a:ea typeface="+mn-ea"/>
                <a:cs typeface="+mn-cs"/>
              </a:rPr>
              <a:t>In 1980 three Finnish companies Nokia, </a:t>
            </a:r>
            <a:r>
              <a:rPr kumimoji="0" lang="en-GB" sz="1600" b="0" i="0" u="none" strike="noStrike" kern="1200" cap="none" spc="0" normalizeH="0" baseline="0" noProof="0" dirty="0" err="1" smtClean="0">
                <a:ln>
                  <a:noFill/>
                </a:ln>
                <a:solidFill>
                  <a:srgbClr val="000000"/>
                </a:solidFill>
                <a:effectLst/>
                <a:uLnTx/>
                <a:uFillTx/>
                <a:latin typeface="Arial" charset="0"/>
                <a:ea typeface="+mn-ea"/>
                <a:cs typeface="+mn-cs"/>
              </a:rPr>
              <a:t>Aspo</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 and </a:t>
            </a:r>
            <a:r>
              <a:rPr kumimoji="0" lang="en-GB" sz="1600" b="0" i="0" u="none" strike="noStrike" kern="1200" cap="none" spc="0" normalizeH="0" baseline="0" noProof="0" dirty="0" err="1">
                <a:ln>
                  <a:noFill/>
                </a:ln>
                <a:solidFill>
                  <a:srgbClr val="000000"/>
                </a:solidFill>
                <a:effectLst/>
                <a:uLnTx/>
                <a:uFillTx/>
                <a:latin typeface="Arial" charset="0"/>
                <a:ea typeface="+mn-ea"/>
                <a:cs typeface="+mn-cs"/>
              </a:rPr>
              <a:t>Salora</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 established a research joint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venture called </a:t>
            </a:r>
            <a:r>
              <a:rPr kumimoji="0" lang="en-GB" sz="1600" b="0" i="0" u="none" strike="noStrike" kern="1200" cap="none" spc="0" normalizeH="0" baseline="0" noProof="0" dirty="0" err="1">
                <a:ln>
                  <a:noFill/>
                </a:ln>
                <a:solidFill>
                  <a:srgbClr val="000000"/>
                </a:solidFill>
                <a:effectLst/>
                <a:uLnTx/>
                <a:uFillTx/>
                <a:latin typeface="Arial" charset="0"/>
                <a:ea typeface="+mn-ea"/>
                <a:cs typeface="+mn-cs"/>
              </a:rPr>
              <a:t>Micronas</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 in order to develop semiconductors</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 Underlying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the project was the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transition in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the semiconductor industry</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 Until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the late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70s semiconductors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were rather homogenous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products that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were available from numerous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manufacturers. In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the late 70s it became evident that in the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future an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increasing amount of semiconductors will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be </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application-specific.</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600" b="0" i="0" u="none" strike="noStrike" kern="1200" cap="none" spc="0" normalizeH="0" baseline="0" noProof="0" dirty="0">
                <a:ln>
                  <a:noFill/>
                </a:ln>
                <a:solidFill>
                  <a:srgbClr val="000000"/>
                </a:solidFill>
                <a:effectLst/>
                <a:uLnTx/>
                <a:uFillTx/>
                <a:latin typeface="Arial" charset="0"/>
                <a:ea typeface="+mn-ea"/>
                <a:cs typeface="+mn-cs"/>
              </a:rPr>
              <a:t>The initial technology was bought and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transferred from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an American company, Micro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Power Systems </a:t>
            </a:r>
            <a:r>
              <a:rPr kumimoji="0" lang="en-GB" sz="1600" b="0" i="0" u="none" strike="noStrike" kern="1200" cap="none" spc="0" normalizeH="0" baseline="0" noProof="0" dirty="0">
                <a:ln>
                  <a:noFill/>
                </a:ln>
                <a:solidFill>
                  <a:srgbClr val="000000"/>
                </a:solidFill>
                <a:effectLst/>
                <a:uLnTx/>
                <a:uFillTx/>
                <a:latin typeface="Arial" charset="0"/>
                <a:ea typeface="+mn-ea"/>
                <a:cs typeface="+mn-cs"/>
              </a:rPr>
              <a:t>Inc.(MPSI), which was selected </a:t>
            </a:r>
            <a:r>
              <a:rPr kumimoji="0" lang="en-GB" sz="1600" b="0" i="0" u="none" strike="noStrike" kern="1200" cap="none" spc="0" normalizeH="0" baseline="0" noProof="0" dirty="0" smtClean="0">
                <a:ln>
                  <a:noFill/>
                </a:ln>
                <a:solidFill>
                  <a:srgbClr val="000000"/>
                </a:solidFill>
                <a:effectLst/>
                <a:uLnTx/>
                <a:uFillTx/>
                <a:latin typeface="Arial" charset="0"/>
                <a:ea typeface="+mn-ea"/>
                <a:cs typeface="+mn-cs"/>
              </a:rPr>
              <a:t>amongst </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nearly </a:t>
            </a:r>
            <a:r>
              <a:rPr kumimoji="0" lang="en-US" sz="1600" b="0" i="0" u="none" strike="noStrike" kern="1200" cap="none" spc="0" normalizeH="0" baseline="0" noProof="0" dirty="0">
                <a:ln>
                  <a:noFill/>
                </a:ln>
                <a:solidFill>
                  <a:srgbClr val="000000"/>
                </a:solidFill>
                <a:effectLst/>
                <a:uLnTx/>
                <a:uFillTx/>
                <a:latin typeface="Arial" charset="0"/>
                <a:ea typeface="+mn-ea"/>
                <a:cs typeface="+mn-cs"/>
              </a:rPr>
              <a:t>twenty companies</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 </a:t>
            </a:r>
            <a:r>
              <a:rPr kumimoji="0" lang="en-US" sz="1600" b="0" i="0" u="none" strike="noStrike" kern="1200" cap="none" spc="0" normalizeH="0" baseline="0" noProof="0" dirty="0">
                <a:ln>
                  <a:noFill/>
                </a:ln>
                <a:solidFill>
                  <a:srgbClr val="000000"/>
                </a:solidFill>
                <a:effectLst/>
                <a:uLnTx/>
                <a:uFillTx/>
                <a:latin typeface="Arial" charset="0"/>
                <a:ea typeface="+mn-ea"/>
                <a:cs typeface="+mn-cs"/>
              </a:rPr>
              <a:t>The contract with </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MPSI was </a:t>
            </a:r>
            <a:r>
              <a:rPr kumimoji="0" lang="en-US" sz="1600" b="0" i="0" u="none" strike="noStrike" kern="1200" cap="none" spc="0" normalizeH="0" baseline="0" noProof="0" dirty="0">
                <a:ln>
                  <a:noFill/>
                </a:ln>
                <a:solidFill>
                  <a:srgbClr val="000000"/>
                </a:solidFill>
                <a:effectLst/>
                <a:uLnTx/>
                <a:uFillTx/>
                <a:latin typeface="Arial" charset="0"/>
                <a:ea typeface="+mn-ea"/>
                <a:cs typeface="+mn-cs"/>
              </a:rPr>
              <a:t>detailed and </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complicated.</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The transaction was twofold from the perspective of </a:t>
            </a:r>
            <a:r>
              <a:rPr kumimoji="0" lang="en-US" sz="1600" b="0" i="0" u="none" strike="noStrike" kern="1200" cap="none" spc="0" normalizeH="0" baseline="0" noProof="0" dirty="0" err="1" smtClean="0">
                <a:ln>
                  <a:noFill/>
                </a:ln>
                <a:solidFill>
                  <a:srgbClr val="000000"/>
                </a:solidFill>
                <a:effectLst/>
                <a:uLnTx/>
                <a:uFillTx/>
                <a:latin typeface="Arial" charset="0"/>
                <a:ea typeface="+mn-ea"/>
                <a:cs typeface="+mn-cs"/>
              </a:rPr>
              <a:t>Micronas</a:t>
            </a:r>
            <a:r>
              <a:rPr kumimoji="0" lang="en-US" sz="1600" b="0" i="0" u="none" strike="noStrike" kern="1200" cap="none" spc="0" normalizeH="0" baseline="0" noProof="0" dirty="0" smtClean="0">
                <a:ln>
                  <a:noFill/>
                </a:ln>
                <a:solidFill>
                  <a:srgbClr val="000000"/>
                </a:solidFill>
                <a:effectLst/>
                <a:uLnTx/>
                <a:uFillTx/>
                <a:latin typeface="Arial" charset="0"/>
                <a:ea typeface="+mn-ea"/>
                <a:cs typeface="+mn-cs"/>
              </a:rPr>
              <a:t> (Nokia): </a:t>
            </a:r>
          </a:p>
          <a:p>
            <a:pPr marL="342900" marR="0" lvl="0" indent="-342900" algn="l" defTabSz="914400" rtl="0" eaLnBrk="0" fontAlgn="base" latinLnBrk="0" hangingPunct="0">
              <a:lnSpc>
                <a:spcPct val="100000"/>
              </a:lnSpc>
              <a:spcBef>
                <a:spcPct val="20000"/>
              </a:spcBef>
              <a:spcAft>
                <a:spcPct val="0"/>
              </a:spcAft>
              <a:buClrTx/>
              <a:buSzTx/>
              <a:buFontTx/>
              <a:buAutoNum type="arabicPeriod"/>
              <a:tabLst/>
              <a:defRPr/>
            </a:pPr>
            <a:r>
              <a:rPr kumimoji="0" lang="en-US" sz="1600" b="0" i="0" u="sng" strike="noStrike" kern="1200" cap="none" spc="0" normalizeH="0" baseline="0" noProof="0" dirty="0" smtClean="0">
                <a:ln>
                  <a:noFill/>
                </a:ln>
                <a:solidFill>
                  <a:srgbClr val="000000"/>
                </a:solidFill>
                <a:effectLst/>
                <a:uLnTx/>
                <a:uFillTx/>
                <a:latin typeface="Arial" charset="0"/>
                <a:ea typeface="+mn-ea"/>
                <a:cs typeface="+mn-cs"/>
              </a:rPr>
              <a:t>transfer </a:t>
            </a:r>
            <a:r>
              <a:rPr kumimoji="0" lang="en-US" sz="1600" b="0" i="0" u="sng" strike="noStrike" kern="1200" cap="none" spc="0" normalizeH="0" baseline="0" noProof="0" dirty="0">
                <a:ln>
                  <a:noFill/>
                </a:ln>
                <a:solidFill>
                  <a:srgbClr val="000000"/>
                </a:solidFill>
                <a:effectLst/>
                <a:uLnTx/>
                <a:uFillTx/>
                <a:latin typeface="Arial" charset="0"/>
                <a:ea typeface="+mn-ea"/>
                <a:cs typeface="+mn-cs"/>
              </a:rPr>
              <a:t>the relevant </a:t>
            </a:r>
            <a:r>
              <a:rPr kumimoji="0" lang="en-US" sz="1600" b="0" i="0" u="sng" strike="noStrike" kern="1200" cap="none" spc="0" normalizeH="0" baseline="0" noProof="0" dirty="0" smtClean="0">
                <a:ln>
                  <a:noFill/>
                </a:ln>
                <a:solidFill>
                  <a:srgbClr val="000000"/>
                </a:solidFill>
                <a:effectLst/>
                <a:uLnTx/>
                <a:uFillTx/>
                <a:latin typeface="Arial" charset="0"/>
                <a:ea typeface="+mn-ea"/>
                <a:cs typeface="+mn-cs"/>
              </a:rPr>
              <a:t>technological information </a:t>
            </a:r>
            <a:r>
              <a:rPr kumimoji="0" lang="en-GB" sz="1600" b="0" i="0" u="sng" strike="noStrike" kern="1200" cap="none" spc="0" normalizeH="0" baseline="0" noProof="0" dirty="0" smtClean="0">
                <a:ln>
                  <a:noFill/>
                </a:ln>
                <a:solidFill>
                  <a:srgbClr val="000000"/>
                </a:solidFill>
                <a:effectLst/>
                <a:uLnTx/>
                <a:uFillTx/>
                <a:latin typeface="Arial" charset="0"/>
                <a:ea typeface="+mn-ea"/>
                <a:cs typeface="+mn-cs"/>
              </a:rPr>
              <a:t>as </a:t>
            </a:r>
            <a:r>
              <a:rPr kumimoji="0" lang="en-GB" sz="1600" b="0" i="0" u="sng" strike="noStrike" kern="1200" cap="none" spc="0" normalizeH="0" baseline="0" noProof="0" dirty="0">
                <a:ln>
                  <a:noFill/>
                </a:ln>
                <a:solidFill>
                  <a:srgbClr val="000000"/>
                </a:solidFill>
                <a:effectLst/>
                <a:uLnTx/>
                <a:uFillTx/>
                <a:latin typeface="Arial" charset="0"/>
                <a:ea typeface="+mn-ea"/>
                <a:cs typeface="+mn-cs"/>
              </a:rPr>
              <a:t>well as </a:t>
            </a:r>
            <a:endParaRPr kumimoji="0" lang="en-GB" sz="1600" b="0" i="0" u="sng" strike="noStrike" kern="1200" cap="none" spc="0" normalizeH="0" baseline="0" noProof="0" dirty="0" smtClean="0">
              <a:ln>
                <a:noFill/>
              </a:ln>
              <a:solidFill>
                <a:srgbClr val="000000"/>
              </a:solidFill>
              <a:effectLst/>
              <a:uLnTx/>
              <a:uFillTx/>
              <a:latin typeface="Arial"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AutoNum type="arabicPeriod"/>
              <a:tabLst/>
              <a:defRPr/>
            </a:pPr>
            <a:r>
              <a:rPr kumimoji="0" lang="en-GB" sz="1600" b="0" i="0" u="sng" strike="noStrike" kern="1200" cap="none" spc="0" normalizeH="0" baseline="0" noProof="0" dirty="0" smtClean="0">
                <a:ln>
                  <a:noFill/>
                </a:ln>
                <a:solidFill>
                  <a:srgbClr val="000000"/>
                </a:solidFill>
                <a:effectLst/>
                <a:uLnTx/>
                <a:uFillTx/>
                <a:latin typeface="Arial" charset="0"/>
                <a:ea typeface="+mn-ea"/>
                <a:cs typeface="+mn-cs"/>
              </a:rPr>
              <a:t>to </a:t>
            </a:r>
            <a:r>
              <a:rPr kumimoji="0" lang="en-GB" sz="1600" b="0" i="0" u="sng" strike="noStrike" kern="1200" cap="none" spc="0" normalizeH="0" baseline="0" noProof="0" dirty="0">
                <a:ln>
                  <a:noFill/>
                </a:ln>
                <a:solidFill>
                  <a:srgbClr val="000000"/>
                </a:solidFill>
                <a:effectLst/>
                <a:uLnTx/>
                <a:uFillTx/>
                <a:latin typeface="Arial" charset="0"/>
                <a:ea typeface="+mn-ea"/>
                <a:cs typeface="+mn-cs"/>
              </a:rPr>
              <a:t>provide </a:t>
            </a:r>
            <a:r>
              <a:rPr kumimoji="0" lang="en-GB" sz="1600" b="0" i="0" u="sng" strike="noStrike" kern="1200" cap="none" spc="0" normalizeH="0" baseline="0" noProof="0" dirty="0" smtClean="0">
                <a:ln>
                  <a:noFill/>
                </a:ln>
                <a:solidFill>
                  <a:srgbClr val="000000"/>
                </a:solidFill>
                <a:effectLst/>
                <a:uLnTx/>
                <a:uFillTx/>
                <a:latin typeface="Arial" charset="0"/>
                <a:ea typeface="+mn-ea"/>
                <a:cs typeface="+mn-cs"/>
              </a:rPr>
              <a:t>training in </a:t>
            </a:r>
            <a:r>
              <a:rPr kumimoji="0" lang="en-GB" sz="1600" b="0" i="0" u="sng" strike="noStrike" kern="1200" cap="none" spc="0" normalizeH="0" baseline="0" noProof="0" dirty="0">
                <a:ln>
                  <a:noFill/>
                </a:ln>
                <a:solidFill>
                  <a:srgbClr val="000000"/>
                </a:solidFill>
                <a:effectLst/>
                <a:uLnTx/>
                <a:uFillTx/>
                <a:latin typeface="Arial" charset="0"/>
                <a:ea typeface="+mn-ea"/>
                <a:cs typeface="+mn-cs"/>
              </a:rPr>
              <a:t>semiconductor </a:t>
            </a:r>
            <a:r>
              <a:rPr kumimoji="0" lang="en-GB" sz="1600" b="0" i="0" u="sng" strike="noStrike" kern="1200" cap="none" spc="0" normalizeH="0" baseline="0" noProof="0" dirty="0" smtClean="0">
                <a:ln>
                  <a:noFill/>
                </a:ln>
                <a:solidFill>
                  <a:srgbClr val="000000"/>
                </a:solidFill>
                <a:effectLst/>
                <a:uLnTx/>
                <a:uFillTx/>
                <a:latin typeface="Arial" charset="0"/>
                <a:ea typeface="+mn-ea"/>
                <a:cs typeface="+mn-cs"/>
              </a:rPr>
              <a:t>design, manufacture (and plant construction).</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0" i="0" u="sng"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By reading the excerpt from the original contract (next slide) we can try to:</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GB" sz="1600" b="1" i="0" u="none" strike="noStrike" kern="1200" cap="none" spc="0" normalizeH="0" baseline="0" noProof="0" dirty="0">
              <a:ln>
                <a:noFill/>
              </a:ln>
              <a:solidFill>
                <a:srgbClr val="000000"/>
              </a:solidFill>
              <a:effectLst/>
              <a:uLnTx/>
              <a:uFillTx/>
              <a:latin typeface="Arial" charset="0"/>
              <a:ea typeface="+mn-ea"/>
              <a:cs typeface="+mn-cs"/>
            </a:endParaRPr>
          </a:p>
          <a:p>
            <a:pPr marL="342900" marR="0" lvl="0" indent="-342900" algn="l" defTabSz="914400" rtl="0" eaLnBrk="0" fontAlgn="base" latinLnBrk="0" hangingPunct="0">
              <a:lnSpc>
                <a:spcPct val="100000"/>
              </a:lnSpc>
              <a:spcBef>
                <a:spcPct val="20000"/>
              </a:spcBef>
              <a:spcAft>
                <a:spcPct val="0"/>
              </a:spcAft>
              <a:buClrTx/>
              <a:buSzTx/>
              <a:buFontTx/>
              <a:buAutoNum type="alphaLcParenBoth"/>
              <a:tabLst/>
              <a:defRPr/>
            </a:pPr>
            <a:r>
              <a:rPr kumimoji="0" lang="en-GB" sz="1600" b="1" i="0" u="none" strike="noStrike" kern="1200" cap="none" spc="0" normalizeH="0" baseline="0" noProof="0" dirty="0" smtClean="0">
                <a:ln>
                  <a:noFill/>
                </a:ln>
                <a:solidFill>
                  <a:srgbClr val="000000"/>
                </a:solidFill>
                <a:effectLst/>
                <a:uLnTx/>
                <a:uFillTx/>
                <a:latin typeface="Arial" charset="0"/>
                <a:ea typeface="+mn-ea"/>
                <a:cs typeface="+mn-cs"/>
              </a:rPr>
              <a:t>Say if the contract is subject to contractual incompleteness, and where</a:t>
            </a:r>
          </a:p>
          <a:p>
            <a:pPr marL="342900" marR="0" lvl="0" indent="-342900" algn="l" defTabSz="914400" rtl="0" eaLnBrk="0" fontAlgn="base" latinLnBrk="0" hangingPunct="0">
              <a:lnSpc>
                <a:spcPct val="100000"/>
              </a:lnSpc>
              <a:spcBef>
                <a:spcPct val="20000"/>
              </a:spcBef>
              <a:spcAft>
                <a:spcPct val="0"/>
              </a:spcAft>
              <a:buClrTx/>
              <a:buSzTx/>
              <a:buFontTx/>
              <a:buAutoNum type="alphaLcParenBoth"/>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See how the training transaction was organized, by paying specific attention to the timing of payment, in order to alleviate the contractual incompleteness problem</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9592967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6824662" cy="838200"/>
          </a:xfrm>
        </p:spPr>
        <p:txBody>
          <a:bodyPr/>
          <a:lstStyle/>
          <a:p>
            <a:r>
              <a:rPr lang="en-US" dirty="0" smtClean="0"/>
              <a:t>MPSI – </a:t>
            </a:r>
            <a:r>
              <a:rPr lang="en-US" dirty="0" err="1" smtClean="0"/>
              <a:t>Micronas</a:t>
            </a:r>
            <a:r>
              <a:rPr lang="en-US" dirty="0" smtClean="0"/>
              <a:t> </a:t>
            </a:r>
            <a:r>
              <a:rPr lang="en-US" dirty="0"/>
              <a:t>contract signed on June (amended in August) 1980]</a:t>
            </a:r>
          </a:p>
        </p:txBody>
      </p:sp>
      <p:pic>
        <p:nvPicPr>
          <p:cNvPr id="5" name="Segnaposto contenuto 4"/>
          <p:cNvPicPr>
            <a:picLocks noGrp="1" noChangeAspect="1"/>
          </p:cNvPicPr>
          <p:nvPr>
            <p:ph idx="1"/>
          </p:nvPr>
        </p:nvPicPr>
        <p:blipFill>
          <a:blip r:embed="rId2"/>
          <a:stretch>
            <a:fillRect/>
          </a:stretch>
        </p:blipFill>
        <p:spPr>
          <a:xfrm>
            <a:off x="381001" y="1143000"/>
            <a:ext cx="4800600" cy="4849286"/>
          </a:xfrm>
          <a:prstGeom prst="rect">
            <a:avLst/>
          </a:prstGeom>
          <a:ln>
            <a:noFill/>
          </a:ln>
        </p:spPr>
      </p:pic>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3" name="Parentesi graffa chiusa 2"/>
          <p:cNvSpPr/>
          <p:nvPr/>
        </p:nvSpPr>
        <p:spPr bwMode="auto">
          <a:xfrm>
            <a:off x="5321300" y="1143000"/>
            <a:ext cx="990600" cy="4849286"/>
          </a:xfrm>
          <a:prstGeom prst="rightBrace">
            <a:avLst>
              <a:gd name="adj1" fmla="val 8333"/>
              <a:gd name="adj2" fmla="val 49810"/>
            </a:avLst>
          </a:prstGeom>
          <a:noFill/>
          <a:ln w="9525" cap="flat" cmpd="sng" algn="ctr">
            <a:solidFill>
              <a:schemeClr val="accent2"/>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4000" b="1" i="0" u="none" strike="noStrike" kern="1200" cap="none" spc="0" normalizeH="0" baseline="0" noProof="0" smtClean="0">
              <a:ln>
                <a:noFill/>
              </a:ln>
              <a:solidFill>
                <a:srgbClr val="000000"/>
              </a:solidFill>
              <a:effectLst/>
              <a:uLnTx/>
              <a:uFillTx/>
              <a:latin typeface="Arial" charset="0"/>
              <a:ea typeface="+mn-ea"/>
              <a:cs typeface="+mn-cs"/>
            </a:endParaRPr>
          </a:p>
        </p:txBody>
      </p:sp>
      <p:sp>
        <p:nvSpPr>
          <p:cNvPr id="6" name="CasellaDiTesto 5"/>
          <p:cNvSpPr txBox="1"/>
          <p:nvPr/>
        </p:nvSpPr>
        <p:spPr>
          <a:xfrm>
            <a:off x="5968711" y="1613160"/>
            <a:ext cx="3079750" cy="338554"/>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Who chooses the engineers?</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7" name="CasellaDiTesto 6"/>
          <p:cNvSpPr txBox="1"/>
          <p:nvPr/>
        </p:nvSpPr>
        <p:spPr>
          <a:xfrm>
            <a:off x="6026727" y="2561389"/>
            <a:ext cx="2743200" cy="830997"/>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How quality of training is measured, evaluated and judged?</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8" name="CasellaDiTesto 7"/>
          <p:cNvSpPr txBox="1"/>
          <p:nvPr/>
        </p:nvSpPr>
        <p:spPr>
          <a:xfrm>
            <a:off x="6038272" y="4171338"/>
            <a:ext cx="2667000" cy="584775"/>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Who is in charge of judging it?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
        <p:nvSpPr>
          <p:cNvPr id="10" name="CasellaDiTesto 9"/>
          <p:cNvSpPr txBox="1"/>
          <p:nvPr/>
        </p:nvSpPr>
        <p:spPr>
          <a:xfrm>
            <a:off x="6172200" y="5486400"/>
            <a:ext cx="1752600" cy="338554"/>
          </a:xfrm>
          <a:prstGeom prst="rect">
            <a:avLst/>
          </a:prstGeom>
          <a:noFill/>
          <a:ln>
            <a:solidFill>
              <a:schemeClr val="accent1"/>
            </a:solidFill>
          </a:ln>
        </p:spPr>
        <p:txBody>
          <a:bodyPr wrap="square" rtlCol="0">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1" i="0" u="none" strike="noStrike" kern="1200" cap="none" spc="0" normalizeH="0" baseline="0" noProof="0" dirty="0" smtClean="0">
                <a:ln>
                  <a:noFill/>
                </a:ln>
                <a:solidFill>
                  <a:srgbClr val="000000"/>
                </a:solidFill>
                <a:effectLst/>
                <a:uLnTx/>
                <a:uFillTx/>
                <a:latin typeface="Arial" charset="0"/>
                <a:ea typeface="+mn-ea"/>
                <a:cs typeface="+mn-cs"/>
              </a:rPr>
              <a:t>…….</a:t>
            </a:r>
            <a:endParaRPr kumimoji="0" lang="en-US" sz="1600" b="1" i="0" u="none" strike="noStrike" kern="1200" cap="none" spc="0" normalizeH="0" baseline="0" noProof="0" dirty="0">
              <a:ln>
                <a:noFill/>
              </a:ln>
              <a:solidFill>
                <a:srgbClr val="000000"/>
              </a:solidFill>
              <a:effectLst/>
              <a:uLnTx/>
              <a:uFillTx/>
              <a:latin typeface="Arial" charset="0"/>
              <a:ea typeface="+mn-ea"/>
              <a:cs typeface="+mn-cs"/>
            </a:endParaRPr>
          </a:p>
        </p:txBody>
      </p:sp>
    </p:spTree>
    <p:extLst>
      <p:ext uri="{BB962C8B-B14F-4D97-AF65-F5344CB8AC3E}">
        <p14:creationId xmlns:p14="http://schemas.microsoft.com/office/powerpoint/2010/main" val="24096129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815262" cy="838200"/>
          </a:xfrm>
        </p:spPr>
        <p:txBody>
          <a:bodyPr/>
          <a:lstStyle/>
          <a:p>
            <a:r>
              <a:rPr lang="en-US" dirty="0" smtClean="0"/>
              <a:t>Solution (at least partly): Staggered fee schedule</a:t>
            </a:r>
            <a:br>
              <a:rPr lang="en-US" dirty="0" smtClean="0"/>
            </a:br>
            <a:endParaRPr lang="en-US" dirty="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35</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pic>
        <p:nvPicPr>
          <p:cNvPr id="6" name="Immagine 5"/>
          <p:cNvPicPr>
            <a:picLocks noChangeAspect="1"/>
          </p:cNvPicPr>
          <p:nvPr/>
        </p:nvPicPr>
        <p:blipFill>
          <a:blip r:embed="rId2"/>
          <a:stretch>
            <a:fillRect/>
          </a:stretch>
        </p:blipFill>
        <p:spPr>
          <a:xfrm>
            <a:off x="1600200" y="1011382"/>
            <a:ext cx="4770582" cy="2133600"/>
          </a:xfrm>
          <a:prstGeom prst="rect">
            <a:avLst/>
          </a:prstGeom>
        </p:spPr>
      </p:pic>
      <p:pic>
        <p:nvPicPr>
          <p:cNvPr id="7" name="Immagine 6"/>
          <p:cNvPicPr>
            <a:picLocks noChangeAspect="1"/>
          </p:cNvPicPr>
          <p:nvPr/>
        </p:nvPicPr>
        <p:blipFill>
          <a:blip r:embed="rId3"/>
          <a:stretch>
            <a:fillRect/>
          </a:stretch>
        </p:blipFill>
        <p:spPr>
          <a:xfrm>
            <a:off x="1678709" y="3168073"/>
            <a:ext cx="4724400" cy="3352800"/>
          </a:xfrm>
          <a:prstGeom prst="rect">
            <a:avLst/>
          </a:prstGeom>
        </p:spPr>
      </p:pic>
    </p:spTree>
    <p:extLst>
      <p:ext uri="{BB962C8B-B14F-4D97-AF65-F5344CB8AC3E}">
        <p14:creationId xmlns:p14="http://schemas.microsoft.com/office/powerpoint/2010/main" val="35453912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3 pillars of the TCE</a:t>
            </a:r>
            <a:endParaRPr lang="en-US" dirty="0"/>
          </a:p>
        </p:txBody>
      </p:sp>
      <p:sp>
        <p:nvSpPr>
          <p:cNvPr id="3" name="Content Placeholder 2"/>
          <p:cNvSpPr>
            <a:spLocks noGrp="1"/>
          </p:cNvSpPr>
          <p:nvPr>
            <p:ph idx="1"/>
          </p:nvPr>
        </p:nvSpPr>
        <p:spPr>
          <a:xfrm>
            <a:off x="304800" y="990600"/>
            <a:ext cx="8643938" cy="4953000"/>
          </a:xfrm>
          <a:ln>
            <a:solidFill>
              <a:schemeClr val="bg1"/>
            </a:solidFill>
          </a:ln>
        </p:spPr>
        <p:txBody>
          <a:bodyPr/>
          <a:lstStyle/>
          <a:p>
            <a:r>
              <a:rPr lang="en-US" sz="3600" b="1" dirty="0" smtClean="0">
                <a:solidFill>
                  <a:srgbClr val="0070C0"/>
                </a:solidFill>
              </a:rPr>
              <a:t>Bounded rationality</a:t>
            </a:r>
          </a:p>
          <a:p>
            <a:r>
              <a:rPr lang="en-US" sz="3600" b="1" dirty="0" smtClean="0">
                <a:solidFill>
                  <a:srgbClr val="0070C0"/>
                </a:solidFill>
              </a:rPr>
              <a:t>Opportunism</a:t>
            </a:r>
          </a:p>
          <a:p>
            <a:r>
              <a:rPr lang="en-US" sz="3600" b="1" dirty="0" smtClean="0">
                <a:solidFill>
                  <a:srgbClr val="0070C0"/>
                </a:solidFill>
              </a:rPr>
              <a:t>Relationship-Specific Investments</a:t>
            </a:r>
          </a:p>
          <a:p>
            <a:endParaRPr lang="en-US" sz="3600" dirty="0" smtClean="0"/>
          </a:p>
          <a:p>
            <a:pPr marL="0" indent="0">
              <a:buNone/>
            </a:pPr>
            <a:r>
              <a:rPr lang="en-US" sz="3600" dirty="0" smtClean="0"/>
              <a:t>Without these three conditions the market works efficiently, otherwise the use of the market implies substantial costs</a:t>
            </a:r>
            <a:endParaRPr lang="en-US" sz="3600"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4</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403516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rationality (Herbert Simon, 1957)</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5</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8" name="Rettangolo 7"/>
          <p:cNvSpPr/>
          <p:nvPr/>
        </p:nvSpPr>
        <p:spPr>
          <a:xfrm>
            <a:off x="228600" y="1066800"/>
            <a:ext cx="8702964" cy="5927777"/>
          </a:xfrm>
          <a:prstGeom prst="rect">
            <a:avLst/>
          </a:prstGeom>
        </p:spPr>
        <p:txBody>
          <a:bodyPr wrap="square">
            <a:spAutoFit/>
          </a:bodyPr>
          <a:lstStyle/>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Arial" charset="0"/>
                <a:ea typeface="+mn-ea"/>
              </a:rPr>
              <a:t>“Boundedly rational </a:t>
            </a:r>
            <a:r>
              <a:rPr kumimoji="0" lang="en-US" sz="1600" i="0" u="sng" strike="noStrike" kern="1200" cap="none" spc="0" normalizeH="0" baseline="0" noProof="0" dirty="0" smtClean="0">
                <a:ln>
                  <a:noFill/>
                </a:ln>
                <a:solidFill>
                  <a:srgbClr val="000000"/>
                </a:solidFill>
                <a:effectLst/>
                <a:uLnTx/>
                <a:uFillTx/>
                <a:latin typeface="Arial" charset="0"/>
                <a:ea typeface="+mn-ea"/>
              </a:rPr>
              <a:t>agents experience limits in formulating and solving complex problems and in processing (receiving, storing, retrieving, transmitting) </a:t>
            </a:r>
            <a:r>
              <a:rPr kumimoji="0" lang="en-US" sz="1600" i="0" u="sng" strike="noStrike" kern="1200" cap="none" spc="0" normalizeH="0" baseline="0" noProof="0" dirty="0" smtClean="0">
                <a:ln>
                  <a:noFill/>
                </a:ln>
                <a:solidFill>
                  <a:srgbClr val="000000"/>
                </a:solidFill>
                <a:effectLst/>
                <a:uLnTx/>
                <a:uFillTx/>
                <a:latin typeface="Arial" charset="0"/>
                <a:ea typeface="+mn-ea"/>
                <a:hlinkClick r:id="rId2" tooltip="Information"/>
              </a:rPr>
              <a:t>information</a:t>
            </a:r>
            <a:r>
              <a:rPr kumimoji="0" lang="en-US" sz="1600" b="0" i="0" u="none" strike="noStrike" kern="1200" cap="none" spc="0" normalizeH="0" baseline="0" noProof="0" dirty="0" smtClean="0">
                <a:ln>
                  <a:noFill/>
                </a:ln>
                <a:solidFill>
                  <a:srgbClr val="000000"/>
                </a:solidFill>
                <a:effectLst/>
                <a:uLnTx/>
                <a:uFillTx/>
                <a:latin typeface="Arial" charset="0"/>
                <a:ea typeface="+mn-ea"/>
              </a:rPr>
              <a:t>“ (Herbert Simon, 1957, “A Behavioral Model of Rational Choice” in Models of Man, Social and Rational: Mathematical Essays on Rational Human Behavior in a Social Setting. New York: Wiley). </a:t>
            </a:r>
          </a:p>
          <a:p>
            <a:pPr marL="0" marR="0" lvl="0" indent="0" algn="l" defTabSz="914400" rtl="0" eaLnBrk="0" fontAlgn="base" latinLnBrk="0" hangingPunct="0">
              <a:lnSpc>
                <a:spcPct val="100000"/>
              </a:lnSpc>
              <a:spcBef>
                <a:spcPct val="20000"/>
              </a:spcBef>
              <a:spcAft>
                <a:spcPct val="0"/>
              </a:spcAft>
              <a:buClrTx/>
              <a:buSzTx/>
              <a:buFontTx/>
              <a:buNone/>
              <a:tabLst/>
              <a:defRPr/>
            </a:pPr>
            <a:r>
              <a:rPr kumimoji="0" lang="en-US" sz="1600" b="0" i="0" u="none" strike="noStrike" kern="1200" cap="none" spc="0" normalizeH="0" baseline="0" noProof="0" dirty="0" smtClean="0">
                <a:ln>
                  <a:noFill/>
                </a:ln>
                <a:solidFill>
                  <a:srgbClr val="000000"/>
                </a:solidFill>
                <a:effectLst/>
                <a:uLnTx/>
                <a:uFillTx/>
                <a:latin typeface="Arial" charset="0"/>
                <a:ea typeface="+mn-ea"/>
              </a:rPr>
              <a:t>“Does bounded rationality mean that people (and therefore their actions) are irrational? Not at all. People making choices are intendedly rational. They want to make rational decisions, but they cannot always do so” (</a:t>
            </a:r>
            <a:r>
              <a:rPr kumimoji="0" lang="en-US" sz="1600" b="0" i="1" u="none" strike="noStrike" kern="1200" cap="none" spc="0" normalizeH="0" baseline="0" noProof="0" dirty="0" smtClean="0">
                <a:ln>
                  <a:noFill/>
                </a:ln>
                <a:solidFill>
                  <a:srgbClr val="000000"/>
                </a:solidFill>
                <a:effectLst/>
                <a:uLnTx/>
                <a:uFillTx/>
                <a:latin typeface="Arial" charset="0"/>
                <a:ea typeface="+mn-ea"/>
              </a:rPr>
              <a:t>Bryan D. Jones, Bounded Rationality, </a:t>
            </a:r>
            <a:r>
              <a:rPr kumimoji="0" lang="en-US" sz="1600" b="0" i="1" u="none" strike="noStrike" kern="1200" cap="none" spc="0" normalizeH="0" baseline="0" noProof="0" dirty="0" err="1" smtClean="0">
                <a:ln>
                  <a:noFill/>
                </a:ln>
                <a:solidFill>
                  <a:srgbClr val="000000"/>
                </a:solidFill>
                <a:effectLst/>
                <a:uLnTx/>
                <a:uFillTx/>
                <a:latin typeface="Arial" charset="0"/>
                <a:ea typeface="+mn-ea"/>
              </a:rPr>
              <a:t>Annu</a:t>
            </a:r>
            <a:r>
              <a:rPr kumimoji="0" lang="en-US" sz="1600" b="0" i="1" u="none" strike="noStrike" kern="1200" cap="none" spc="0" normalizeH="0" baseline="0" noProof="0" dirty="0" smtClean="0">
                <a:ln>
                  <a:noFill/>
                </a:ln>
                <a:solidFill>
                  <a:srgbClr val="000000"/>
                </a:solidFill>
                <a:effectLst/>
                <a:uLnTx/>
                <a:uFillTx/>
                <a:latin typeface="Arial" charset="0"/>
                <a:ea typeface="+mn-ea"/>
              </a:rPr>
              <a:t>. Rev. Polit. Sci. 1999. 2:297–321).</a:t>
            </a:r>
          </a:p>
          <a:p>
            <a:pPr marL="0" marR="0" lvl="0" indent="0" algn="l" defTabSz="914400" rtl="0" eaLnBrk="0" fontAlgn="base" latinLnBrk="0" hangingPunct="0">
              <a:lnSpc>
                <a:spcPct val="100000"/>
              </a:lnSpc>
              <a:spcBef>
                <a:spcPct val="20000"/>
              </a:spcBef>
              <a:spcAft>
                <a:spcPct val="0"/>
              </a:spcAft>
              <a:buClrTx/>
              <a:buSzTx/>
              <a:buFontTx/>
              <a:buNone/>
              <a:tabLst/>
              <a:defRPr/>
            </a:pPr>
            <a:endParaRPr lang="en-US" sz="1600" b="0" i="1" dirty="0">
              <a:solidFill>
                <a:srgbClr val="000000"/>
              </a:solidFill>
              <a:latin typeface="Arial" charset="0"/>
              <a:ea typeface="+mn-ea"/>
            </a:endParaRPr>
          </a:p>
          <a:p>
            <a:pPr lvl="0">
              <a:spcBef>
                <a:spcPct val="20000"/>
              </a:spcBef>
              <a:defRPr/>
            </a:pPr>
            <a:r>
              <a:rPr lang="en-US" sz="1600" b="0" dirty="0">
                <a:solidFill>
                  <a:srgbClr val="000000"/>
                </a:solidFill>
                <a:latin typeface="Arial" charset="0"/>
              </a:rPr>
              <a:t>In decision making, rationality of individuals is limited by:</a:t>
            </a:r>
          </a:p>
          <a:p>
            <a:pPr marL="514350" lvl="0" indent="-514350">
              <a:spcBef>
                <a:spcPct val="20000"/>
              </a:spcBef>
              <a:buFontTx/>
              <a:buAutoNum type="alphaLcParenR"/>
              <a:defRPr/>
            </a:pPr>
            <a:r>
              <a:rPr lang="en-US" sz="1600" b="0" dirty="0">
                <a:solidFill>
                  <a:srgbClr val="000000"/>
                </a:solidFill>
                <a:latin typeface="Arial" charset="0"/>
              </a:rPr>
              <a:t>the information they have: </a:t>
            </a:r>
            <a:r>
              <a:rPr lang="en-US" sz="1600" dirty="0">
                <a:solidFill>
                  <a:srgbClr val="000000"/>
                </a:solidFill>
                <a:latin typeface="Arial" charset="0"/>
              </a:rPr>
              <a:t>the economic agent does not know perfectly the present state of the nature and he is not able to forecast all the possible states of nature on which he will finds himself after a decision </a:t>
            </a:r>
            <a:r>
              <a:rPr lang="en-US" sz="1600" b="0" dirty="0">
                <a:solidFill>
                  <a:srgbClr val="000000"/>
                </a:solidFill>
                <a:latin typeface="Arial" charset="0"/>
              </a:rPr>
              <a:t>(</a:t>
            </a:r>
            <a:r>
              <a:rPr lang="en-US" sz="1600" dirty="0">
                <a:solidFill>
                  <a:srgbClr val="FF0000"/>
                </a:solidFill>
                <a:latin typeface="Arial" charset="0"/>
              </a:rPr>
              <a:t>substantial limit </a:t>
            </a:r>
            <a:r>
              <a:rPr lang="en-US" sz="1600" dirty="0">
                <a:latin typeface="Arial" charset="0"/>
              </a:rPr>
              <a:t>caused by environmental uncertainty</a:t>
            </a:r>
            <a:r>
              <a:rPr lang="en-US" sz="1600" b="0" dirty="0">
                <a:solidFill>
                  <a:srgbClr val="000000"/>
                </a:solidFill>
                <a:latin typeface="Arial" charset="0"/>
              </a:rPr>
              <a:t>)</a:t>
            </a:r>
            <a:r>
              <a:rPr lang="en-US" sz="1600" dirty="0">
                <a:solidFill>
                  <a:srgbClr val="000000"/>
                </a:solidFill>
                <a:latin typeface="Arial" charset="0"/>
              </a:rPr>
              <a:t>.</a:t>
            </a:r>
            <a:r>
              <a:rPr lang="en-US" sz="1600" b="0" dirty="0">
                <a:solidFill>
                  <a:srgbClr val="000000"/>
                </a:solidFill>
                <a:latin typeface="Arial" charset="0"/>
              </a:rPr>
              <a:t> </a:t>
            </a:r>
          </a:p>
          <a:p>
            <a:pPr marL="514350" lvl="0" indent="-514350">
              <a:spcBef>
                <a:spcPct val="20000"/>
              </a:spcBef>
              <a:buFontTx/>
              <a:buAutoNum type="alphaLcParenR"/>
              <a:defRPr/>
            </a:pPr>
            <a:r>
              <a:rPr lang="en-US" sz="1600" b="0" dirty="0">
                <a:solidFill>
                  <a:srgbClr val="000000"/>
                </a:solidFill>
                <a:latin typeface="Arial" charset="0"/>
              </a:rPr>
              <a:t>the cognitive limitations of their minds: </a:t>
            </a:r>
            <a:r>
              <a:rPr lang="en-US" sz="1600" dirty="0">
                <a:solidFill>
                  <a:srgbClr val="000000"/>
                </a:solidFill>
                <a:latin typeface="Arial" charset="0"/>
              </a:rPr>
              <a:t>even if it is possible to know the present and forecast all the possible future states of nature, there is not an algorithm that enables to find optimal solutions in a reasonable time. There is a “cognitive” and “time” problem </a:t>
            </a:r>
            <a:r>
              <a:rPr lang="en-US" sz="1600" b="0" dirty="0">
                <a:solidFill>
                  <a:srgbClr val="000000"/>
                </a:solidFill>
                <a:latin typeface="Arial" charset="0"/>
              </a:rPr>
              <a:t>(</a:t>
            </a:r>
            <a:r>
              <a:rPr lang="en-US" sz="1600" dirty="0">
                <a:solidFill>
                  <a:srgbClr val="FF0000"/>
                </a:solidFill>
                <a:latin typeface="Arial" charset="0"/>
              </a:rPr>
              <a:t>procedural limit</a:t>
            </a:r>
            <a:r>
              <a:rPr lang="en-US" sz="1600" b="0" dirty="0">
                <a:solidFill>
                  <a:srgbClr val="000000"/>
                </a:solidFill>
                <a:latin typeface="Arial" charset="0"/>
              </a:rPr>
              <a:t>)</a:t>
            </a:r>
            <a:r>
              <a:rPr lang="en-US" sz="1600" dirty="0">
                <a:solidFill>
                  <a:srgbClr val="000000"/>
                </a:solidFill>
                <a:latin typeface="Arial" charset="0"/>
              </a:rPr>
              <a:t>.</a:t>
            </a:r>
            <a:r>
              <a:rPr lang="en-US" sz="1600" b="0" dirty="0">
                <a:solidFill>
                  <a:srgbClr val="000000"/>
                </a:solidFill>
                <a:latin typeface="Arial" charset="0"/>
              </a:rPr>
              <a:t> </a:t>
            </a:r>
            <a:endParaRPr lang="en-US" sz="1600" b="0" dirty="0" smtClean="0">
              <a:solidFill>
                <a:srgbClr val="000000"/>
              </a:solidFill>
              <a:latin typeface="Arial" charset="0"/>
            </a:endParaRPr>
          </a:p>
          <a:p>
            <a:pPr lvl="0">
              <a:spcBef>
                <a:spcPct val="20000"/>
              </a:spcBef>
              <a:defRPr/>
            </a:pPr>
            <a:r>
              <a:rPr lang="en-US" sz="1600" dirty="0">
                <a:solidFill>
                  <a:srgbClr val="000000"/>
                </a:solidFill>
                <a:latin typeface="Arial" charset="0"/>
              </a:rPr>
              <a:t> </a:t>
            </a:r>
            <a:r>
              <a:rPr lang="en-US" sz="1600" dirty="0" smtClean="0">
                <a:solidFill>
                  <a:srgbClr val="000000"/>
                </a:solidFill>
                <a:latin typeface="Arial" charset="0"/>
              </a:rPr>
              <a:t>      </a:t>
            </a:r>
            <a:r>
              <a:rPr lang="en-US" sz="1600" u="sng" dirty="0" smtClean="0">
                <a:solidFill>
                  <a:srgbClr val="000000"/>
                </a:solidFill>
                <a:latin typeface="Arial" charset="0"/>
              </a:rPr>
              <a:t>Agents </a:t>
            </a:r>
            <a:r>
              <a:rPr lang="en-US" sz="1600" u="sng" dirty="0">
                <a:solidFill>
                  <a:srgbClr val="000000"/>
                </a:solidFill>
                <a:latin typeface="Arial" charset="0"/>
              </a:rPr>
              <a:t>rely on heuristics and approximations for their behavior</a:t>
            </a:r>
            <a:r>
              <a:rPr lang="en-US" sz="1600" b="0" dirty="0">
                <a:solidFill>
                  <a:srgbClr val="000000"/>
                </a:solidFill>
                <a:latin typeface="Arial" charset="0"/>
              </a:rPr>
              <a:t>. </a:t>
            </a: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1200" b="0" i="1" u="none" strike="noStrike" kern="1200" cap="none" spc="0" normalizeH="0" baseline="0" noProof="0" dirty="0" smtClean="0">
              <a:ln>
                <a:noFill/>
              </a:ln>
              <a:solidFill>
                <a:srgbClr val="000000"/>
              </a:solidFill>
              <a:effectLst/>
              <a:uLnTx/>
              <a:uFillTx/>
              <a:latin typeface="Arial" charset="0"/>
              <a:ea typeface="+mn-ea"/>
              <a:cs typeface="+mn-cs"/>
            </a:endParaRPr>
          </a:p>
          <a:p>
            <a:pPr marL="0" marR="0" lvl="0" indent="0" algn="l" defTabSz="914400" rtl="0" eaLnBrk="0" fontAlgn="base" latinLnBrk="0" hangingPunct="0">
              <a:lnSpc>
                <a:spcPct val="100000"/>
              </a:lnSpc>
              <a:spcBef>
                <a:spcPct val="20000"/>
              </a:spcBef>
              <a:spcAft>
                <a:spcPct val="0"/>
              </a:spcAft>
              <a:buClrTx/>
              <a:buSzTx/>
              <a:buFontTx/>
              <a:buNone/>
              <a:tabLst/>
              <a:defRPr/>
            </a:pPr>
            <a:endParaRPr kumimoji="0" lang="en-US" sz="2400" b="1" i="1" u="none" strike="noStrike" kern="1200" cap="none" spc="0" normalizeH="0" baseline="0" noProof="0" dirty="0" smtClean="0">
              <a:ln>
                <a:noFill/>
              </a:ln>
              <a:solidFill>
                <a:srgbClr val="000000"/>
              </a:solidFill>
              <a:effectLst/>
              <a:uLnTx/>
              <a:uFillTx/>
              <a:latin typeface="Arial" charset="0"/>
              <a:ea typeface="+mn-ea"/>
              <a:cs typeface="+mn-cs"/>
            </a:endParaRPr>
          </a:p>
        </p:txBody>
      </p:sp>
      <p:sp>
        <p:nvSpPr>
          <p:cNvPr id="3" name="Freccia a destra 2"/>
          <p:cNvSpPr/>
          <p:nvPr/>
        </p:nvSpPr>
        <p:spPr bwMode="auto">
          <a:xfrm>
            <a:off x="129309" y="6022108"/>
            <a:ext cx="443346" cy="369455"/>
          </a:xfrm>
          <a:prstGeom prst="rightArrow">
            <a:avLst/>
          </a:prstGeom>
          <a:noFill/>
          <a:ln w="9525" cap="flat" cmpd="sng" algn="ctr">
            <a:solidFill>
              <a:schemeClr val="accent1"/>
            </a:solidFill>
            <a:prstDash val="solid"/>
            <a:round/>
            <a:headEnd type="none" w="med" len="med"/>
            <a:tailEnd type="none" w="med" len="med"/>
          </a:ln>
          <a:effectLst/>
        </p:spPr>
        <p:txBody>
          <a:bodyPr vert="horz" wrap="square" lIns="0" tIns="0" rIns="0" bIns="0" numCol="1" rtlCol="0" anchor="t" anchorCtr="0" compatLnSpc="1">
            <a:prstTxWarp prst="textNoShape">
              <a:avLst/>
            </a:prstTxWarp>
          </a:bodyPr>
          <a:lstStyle/>
          <a:p>
            <a:pPr marL="0" marR="0" indent="0" algn="l" defTabSz="914400" rtl="0" eaLnBrk="0" fontAlgn="base" latinLnBrk="0" hangingPunct="0">
              <a:lnSpc>
                <a:spcPct val="100000"/>
              </a:lnSpc>
              <a:spcBef>
                <a:spcPct val="20000"/>
              </a:spcBef>
              <a:spcAft>
                <a:spcPct val="0"/>
              </a:spcAft>
              <a:buClrTx/>
              <a:buSzTx/>
              <a:buFontTx/>
              <a:buNone/>
              <a:tabLst/>
            </a:pPr>
            <a:endParaRPr kumimoji="0" lang="en-US" sz="4000" b="1"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146571002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Bounded rationality</a:t>
            </a:r>
            <a:endParaRPr lang="en-US" dirty="0"/>
          </a:p>
        </p:txBody>
      </p:sp>
      <p:sp>
        <p:nvSpPr>
          <p:cNvPr id="3" name="Content Placeholder 2"/>
          <p:cNvSpPr>
            <a:spLocks noGrp="1"/>
          </p:cNvSpPr>
          <p:nvPr>
            <p:ph idx="1"/>
          </p:nvPr>
        </p:nvSpPr>
        <p:spPr>
          <a:xfrm>
            <a:off x="0" y="1066800"/>
            <a:ext cx="9144000" cy="4953000"/>
          </a:xfrm>
        </p:spPr>
        <p:txBody>
          <a:bodyPr/>
          <a:lstStyle/>
          <a:p>
            <a:pPr marL="0" indent="0" algn="ctr">
              <a:buNone/>
            </a:pPr>
            <a:r>
              <a:rPr lang="en-US" sz="2400" dirty="0" smtClean="0"/>
              <a:t>In the TCE perspective the </a:t>
            </a:r>
            <a:r>
              <a:rPr lang="en-US" sz="2400" b="1" dirty="0" smtClean="0"/>
              <a:t>bounded rationality </a:t>
            </a:r>
            <a:r>
              <a:rPr lang="en-US" sz="2400" dirty="0" smtClean="0"/>
              <a:t>implies two important facts.</a:t>
            </a:r>
          </a:p>
          <a:p>
            <a:pPr marL="0" indent="0">
              <a:buNone/>
            </a:pPr>
            <a:r>
              <a:rPr lang="en-US" dirty="0" smtClean="0"/>
              <a:t>If 2 or more parties want to regulate a transaction by a contract:</a:t>
            </a:r>
          </a:p>
          <a:p>
            <a:pPr marL="0" indent="0">
              <a:buNone/>
            </a:pPr>
            <a:endParaRPr lang="en-US" dirty="0" smtClean="0"/>
          </a:p>
          <a:p>
            <a:r>
              <a:rPr lang="en-US" dirty="0" smtClean="0"/>
              <a:t>It is very difficult to include in the contract all possible details of interest for the object of the contract: they can not include every likely (and less likely) circumstance in the present and in the relevant future that is of interest. </a:t>
            </a:r>
          </a:p>
          <a:p>
            <a:r>
              <a:rPr lang="en-US" dirty="0" smtClean="0"/>
              <a:t>Even if this could be possible, the parties are not able (or it would be too costly) to negotiate everyone of these single details. And if this could be possible (but it is not), details should be written down.</a:t>
            </a:r>
          </a:p>
          <a:p>
            <a:pPr marL="0" indent="0">
              <a:buNone/>
            </a:pPr>
            <a:endParaRPr lang="en-US" sz="2400" dirty="0" smtClean="0"/>
          </a:p>
          <a:p>
            <a:pPr>
              <a:buFont typeface="Wingdings" charset="0"/>
              <a:buChar char="à"/>
            </a:pPr>
            <a:r>
              <a:rPr lang="en-US" sz="2400" b="1" i="1" u="sng" dirty="0" smtClean="0">
                <a:solidFill>
                  <a:srgbClr val="0070C0"/>
                </a:solidFill>
                <a:sym typeface="Wingdings"/>
              </a:rPr>
              <a:t>Contracts are incomplete</a:t>
            </a:r>
            <a:r>
              <a:rPr lang="en-US" sz="2400" b="1" dirty="0" smtClean="0">
                <a:solidFill>
                  <a:srgbClr val="0070C0"/>
                </a:solidFill>
                <a:sym typeface="Wingdings"/>
              </a:rPr>
              <a:t>: </a:t>
            </a:r>
          </a:p>
          <a:p>
            <a:pPr lvl="1" algn="ctr">
              <a:buNone/>
            </a:pPr>
            <a:r>
              <a:rPr lang="en-US" sz="2400" b="1" dirty="0" smtClean="0">
                <a:solidFill>
                  <a:srgbClr val="0070C0"/>
                </a:solidFill>
                <a:sym typeface="Wingdings"/>
              </a:rPr>
              <a:t>	the parties of a contract have and can exert a certain degree of discretion over the fulfillment of contractual clauses.</a:t>
            </a:r>
            <a:endParaRPr lang="en-US" sz="2400" b="1" dirty="0" smtClean="0">
              <a:solidFill>
                <a:srgbClr val="0070C0"/>
              </a:solidFill>
            </a:endParaRPr>
          </a:p>
          <a:p>
            <a:endParaRPr lang="en-US" sz="2400" dirty="0" smtClean="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6</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37387827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Opportunism</a:t>
            </a:r>
            <a:endParaRPr lang="en-US" dirty="0"/>
          </a:p>
        </p:txBody>
      </p:sp>
      <p:sp>
        <p:nvSpPr>
          <p:cNvPr id="3" name="Content Placeholder 2"/>
          <p:cNvSpPr>
            <a:spLocks noGrp="1"/>
          </p:cNvSpPr>
          <p:nvPr>
            <p:ph idx="1"/>
          </p:nvPr>
        </p:nvSpPr>
        <p:spPr>
          <a:xfrm>
            <a:off x="228600" y="1066800"/>
            <a:ext cx="8720138" cy="4953000"/>
          </a:xfrm>
        </p:spPr>
        <p:txBody>
          <a:bodyPr/>
          <a:lstStyle/>
          <a:p>
            <a:r>
              <a:rPr lang="en-US" sz="2400" dirty="0" smtClean="0"/>
              <a:t>(Some) Economic </a:t>
            </a:r>
            <a:r>
              <a:rPr lang="en-US" sz="2400" dirty="0"/>
              <a:t>agents:</a:t>
            </a:r>
          </a:p>
          <a:p>
            <a:pPr marL="457200" lvl="1" indent="0">
              <a:buNone/>
            </a:pPr>
            <a:r>
              <a:rPr lang="en-US" sz="2400" b="1" dirty="0" smtClean="0">
                <a:solidFill>
                  <a:srgbClr val="FF0000"/>
                </a:solidFill>
              </a:rPr>
              <a:t>Pursue </a:t>
            </a:r>
            <a:r>
              <a:rPr lang="en-US" sz="2400" b="1" u="sng" dirty="0" smtClean="0">
                <a:solidFill>
                  <a:srgbClr val="FF0000"/>
                </a:solidFill>
              </a:rPr>
              <a:t>selfishly</a:t>
            </a:r>
            <a:r>
              <a:rPr lang="en-US" sz="2400" b="1" dirty="0" smtClean="0">
                <a:solidFill>
                  <a:srgbClr val="FF0000"/>
                </a:solidFill>
              </a:rPr>
              <a:t> their </a:t>
            </a:r>
            <a:r>
              <a:rPr lang="en-US" sz="2400" b="1" dirty="0">
                <a:solidFill>
                  <a:srgbClr val="FF0000"/>
                </a:solidFill>
              </a:rPr>
              <a:t>own utility and </a:t>
            </a:r>
            <a:r>
              <a:rPr lang="en-US" sz="2400" b="1" dirty="0" smtClean="0">
                <a:solidFill>
                  <a:srgbClr val="FF0000"/>
                </a:solidFill>
              </a:rPr>
              <a:t>interest even if this is detrimental to the utility or interest of someone else.</a:t>
            </a:r>
          </a:p>
          <a:p>
            <a:pPr marL="457200" lvl="1" indent="0">
              <a:buNone/>
            </a:pPr>
            <a:endParaRPr lang="en-US" sz="2400" dirty="0" smtClean="0"/>
          </a:p>
          <a:p>
            <a:r>
              <a:rPr lang="en-US" sz="2400" dirty="0" smtClean="0"/>
              <a:t>Note: </a:t>
            </a:r>
          </a:p>
          <a:p>
            <a:pPr lvl="1"/>
            <a:r>
              <a:rPr lang="en-US" sz="2400" dirty="0" smtClean="0"/>
              <a:t>Not all economic agents are opportunists, but it is enough that some of them behave opportunistically in order to incur in additional costs of transaction.</a:t>
            </a:r>
          </a:p>
          <a:p>
            <a:pPr lvl="1"/>
            <a:r>
              <a:rPr lang="en-US" sz="2400" dirty="0" smtClean="0"/>
              <a:t>Ex-ante it is not possible to distinguish between opportunistic and not opportunistic economic agents</a:t>
            </a:r>
          </a:p>
          <a:p>
            <a:pPr lvl="1"/>
            <a:r>
              <a:rPr lang="en-US" sz="2400" dirty="0" smtClean="0"/>
              <a:t>Opportunistic behaviors can appear during the writing of the contract and also after (</a:t>
            </a:r>
            <a:r>
              <a:rPr lang="en-GB" u="sng" dirty="0"/>
              <a:t>Post-Contractual </a:t>
            </a:r>
            <a:r>
              <a:rPr lang="en-GB" u="sng" dirty="0" smtClean="0"/>
              <a:t>Opportunism)</a:t>
            </a:r>
            <a:r>
              <a:rPr lang="en-US" sz="2400" dirty="0" smtClean="0"/>
              <a:t>. </a:t>
            </a:r>
          </a:p>
          <a:p>
            <a:pPr lvl="1"/>
            <a:endParaRPr lang="en-US" sz="2400" dirty="0"/>
          </a:p>
        </p:txBody>
      </p:sp>
      <p:sp>
        <p:nvSpPr>
          <p:cNvPr id="4" name="Slide Number Placeholder 3"/>
          <p:cNvSpPr>
            <a:spLocks noGrp="1"/>
          </p:cNvSpPr>
          <p:nvPr>
            <p:ph type="sldNum" sz="quarter" idx="10"/>
          </p:nvPr>
        </p:nvSpPr>
        <p:spPr>
          <a:xfrm>
            <a:off x="7737475" y="143164"/>
            <a:ext cx="1362075" cy="244475"/>
          </a:xfrm>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7</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2951791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Relationship-Specific Investments</a:t>
            </a:r>
          </a:p>
        </p:txBody>
      </p:sp>
      <p:sp>
        <p:nvSpPr>
          <p:cNvPr id="3" name="Content Placeholder 2"/>
          <p:cNvSpPr>
            <a:spLocks noGrp="1"/>
          </p:cNvSpPr>
          <p:nvPr>
            <p:ph idx="1"/>
          </p:nvPr>
        </p:nvSpPr>
        <p:spPr>
          <a:xfrm>
            <a:off x="381000" y="1066800"/>
            <a:ext cx="8567738" cy="4953000"/>
          </a:xfrm>
        </p:spPr>
        <p:txBody>
          <a:bodyPr/>
          <a:lstStyle/>
          <a:p>
            <a:pPr marL="0" indent="0">
              <a:buNone/>
            </a:pPr>
            <a:r>
              <a:rPr lang="en-US" sz="2400" dirty="0" smtClean="0"/>
              <a:t>Investments that are specific to the relationship between the parties and to the nature of the counterparts</a:t>
            </a:r>
          </a:p>
          <a:p>
            <a:pPr marL="0" indent="0">
              <a:buNone/>
            </a:pPr>
            <a:r>
              <a:rPr lang="en-US" sz="2400" b="1" dirty="0" smtClean="0"/>
              <a:t>Examples (among the myriad possible).</a:t>
            </a:r>
          </a:p>
          <a:p>
            <a:pPr>
              <a:buFontTx/>
              <a:buChar char="-"/>
            </a:pPr>
            <a:r>
              <a:rPr lang="en-US" dirty="0" smtClean="0"/>
              <a:t>A supplier working for FIAT Chrysler has to buy ad-hoc machines for specializing itself in the production of a car-component that can be sold to FIAT Chrysler only.</a:t>
            </a:r>
          </a:p>
          <a:p>
            <a:pPr>
              <a:buFontTx/>
              <a:buChar char="-"/>
            </a:pPr>
            <a:r>
              <a:rPr lang="en-US" dirty="0" smtClean="0"/>
              <a:t>A supplier locates the plant close to one single specific customer firm in order to facilitate just-in-time processes, but there are no other firms in the surroundings to whom the good can be sold.</a:t>
            </a:r>
          </a:p>
          <a:p>
            <a:pPr>
              <a:buFontTx/>
              <a:buChar char="-"/>
            </a:pPr>
            <a:r>
              <a:rPr lang="en-US" dirty="0" smtClean="0"/>
              <a:t>A firm acquires a software and trains its employees for its usage, while this type software is sold and its usage taught only by a specific software house.</a:t>
            </a:r>
          </a:p>
          <a:p>
            <a:pPr>
              <a:buFontTx/>
              <a:buChar char="-"/>
            </a:pPr>
            <a:r>
              <a:rPr lang="en-US" dirty="0" smtClean="0"/>
              <a:t>I am invited to hold lectures in the small island of </a:t>
            </a:r>
            <a:r>
              <a:rPr lang="en-US" dirty="0" err="1" smtClean="0"/>
              <a:t>Neverland</a:t>
            </a:r>
            <a:r>
              <a:rPr lang="en-US" dirty="0" smtClean="0"/>
              <a:t>, if I accept I have to translate all my slides and learn how to speak Neverlandish. </a:t>
            </a:r>
          </a:p>
          <a:p>
            <a:pPr>
              <a:buFontTx/>
              <a:buChar char="-"/>
            </a:pPr>
            <a:r>
              <a:rPr lang="en-US" dirty="0" smtClean="0"/>
              <a: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8</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Tree>
    <p:extLst>
      <p:ext uri="{BB962C8B-B14F-4D97-AF65-F5344CB8AC3E}">
        <p14:creationId xmlns:p14="http://schemas.microsoft.com/office/powerpoint/2010/main" val="190944398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Relationship-Specific Investments</a:t>
            </a:r>
            <a:endParaRPr lang="en-US" dirty="0"/>
          </a:p>
        </p:txBody>
      </p:sp>
      <p:sp>
        <p:nvSpPr>
          <p:cNvPr id="3" name="Segnaposto contenuto 2"/>
          <p:cNvSpPr>
            <a:spLocks noGrp="1"/>
          </p:cNvSpPr>
          <p:nvPr>
            <p:ph idx="1"/>
          </p:nvPr>
        </p:nvSpPr>
        <p:spPr>
          <a:xfrm>
            <a:off x="152399" y="1066800"/>
            <a:ext cx="8548255" cy="4789055"/>
          </a:xfrm>
        </p:spPr>
        <p:txBody>
          <a:bodyPr/>
          <a:lstStyle/>
          <a:p>
            <a:pPr>
              <a:buNone/>
            </a:pPr>
            <a:r>
              <a:rPr lang="en-US" sz="2400" dirty="0" smtClean="0"/>
              <a:t>The 3 most important types of relationship-specific investments:</a:t>
            </a:r>
          </a:p>
          <a:p>
            <a:pPr lvl="0"/>
            <a:r>
              <a:rPr lang="en-US" sz="2200" b="1" dirty="0" smtClean="0"/>
              <a:t>Physical asset specificity </a:t>
            </a:r>
            <a:r>
              <a:rPr lang="en-US" sz="2200" dirty="0" smtClean="0">
                <a:solidFill>
                  <a:srgbClr val="000000"/>
                </a:solidFill>
              </a:rPr>
              <a:t>refers </a:t>
            </a:r>
            <a:r>
              <a:rPr lang="en-US" sz="2200" dirty="0">
                <a:solidFill>
                  <a:srgbClr val="000000"/>
                </a:solidFill>
              </a:rPr>
              <a:t>to assets whose (physical or engineering) properties are specifically tailored to a particular </a:t>
            </a:r>
            <a:r>
              <a:rPr lang="en-US" sz="2200" dirty="0" smtClean="0">
                <a:solidFill>
                  <a:srgbClr val="000000"/>
                </a:solidFill>
              </a:rPr>
              <a:t>transaction </a:t>
            </a:r>
            <a:r>
              <a:rPr lang="en-US" sz="2200" b="1" dirty="0" smtClean="0">
                <a:solidFill>
                  <a:srgbClr val="0070C0"/>
                </a:solidFill>
              </a:rPr>
              <a:t>(</a:t>
            </a:r>
            <a:r>
              <a:rPr lang="en-US" sz="2200" b="1" dirty="0">
                <a:solidFill>
                  <a:srgbClr val="0070C0"/>
                </a:solidFill>
              </a:rPr>
              <a:t>e.g. supplier-buyer relationship along the supply chain)</a:t>
            </a:r>
            <a:r>
              <a:rPr lang="en-US" sz="2200" dirty="0" smtClean="0">
                <a:solidFill>
                  <a:srgbClr val="000000"/>
                </a:solidFill>
              </a:rPr>
              <a:t>. </a:t>
            </a:r>
          </a:p>
          <a:p>
            <a:pPr lvl="0"/>
            <a:r>
              <a:rPr lang="en-US" sz="2200" b="1" dirty="0" smtClean="0"/>
              <a:t>Site specificity </a:t>
            </a:r>
            <a:r>
              <a:rPr lang="en-US" sz="2200" dirty="0" smtClean="0">
                <a:solidFill>
                  <a:srgbClr val="000000"/>
                </a:solidFill>
              </a:rPr>
              <a:t>refers </a:t>
            </a:r>
            <a:r>
              <a:rPr lang="en-US" sz="2200" dirty="0">
                <a:solidFill>
                  <a:srgbClr val="000000"/>
                </a:solidFill>
              </a:rPr>
              <a:t>to assets that are located side-by-side to economize on </a:t>
            </a:r>
            <a:r>
              <a:rPr lang="en-US" sz="2200" dirty="0" smtClean="0">
                <a:solidFill>
                  <a:srgbClr val="000000"/>
                </a:solidFill>
              </a:rPr>
              <a:t>transportation </a:t>
            </a:r>
            <a:r>
              <a:rPr lang="en-US" sz="2200" b="1" dirty="0" smtClean="0">
                <a:solidFill>
                  <a:srgbClr val="0070C0"/>
                </a:solidFill>
              </a:rPr>
              <a:t>(e.g. for high </a:t>
            </a:r>
            <a:r>
              <a:rPr lang="en-US" sz="2200" b="1" dirty="0">
                <a:solidFill>
                  <a:srgbClr val="0070C0"/>
                </a:solidFill>
              </a:rPr>
              <a:t>transportation costs) </a:t>
            </a:r>
            <a:r>
              <a:rPr lang="en-US" sz="2200" dirty="0" smtClean="0">
                <a:solidFill>
                  <a:srgbClr val="000000"/>
                </a:solidFill>
              </a:rPr>
              <a:t> </a:t>
            </a:r>
            <a:r>
              <a:rPr lang="en-US" sz="2200" dirty="0">
                <a:solidFill>
                  <a:srgbClr val="000000"/>
                </a:solidFill>
              </a:rPr>
              <a:t>or inventory costs or to take advantage of processing efficiencies. </a:t>
            </a:r>
          </a:p>
          <a:p>
            <a:pPr lvl="0">
              <a:lnSpc>
                <a:spcPct val="90000"/>
              </a:lnSpc>
            </a:pPr>
            <a:r>
              <a:rPr lang="en-US" sz="2200" b="1" dirty="0" smtClean="0"/>
              <a:t>Human asset specificity</a:t>
            </a:r>
            <a:r>
              <a:rPr lang="en-US" sz="2200" b="1" dirty="0" smtClean="0">
                <a:solidFill>
                  <a:srgbClr val="000000"/>
                </a:solidFill>
              </a:rPr>
              <a:t> </a:t>
            </a:r>
            <a:r>
              <a:rPr lang="en-US" sz="2200" dirty="0">
                <a:solidFill>
                  <a:srgbClr val="000000"/>
                </a:solidFill>
              </a:rPr>
              <a:t>refers to </a:t>
            </a:r>
            <a:r>
              <a:rPr lang="en-US" sz="2200" dirty="0" smtClean="0">
                <a:solidFill>
                  <a:srgbClr val="000000"/>
                </a:solidFill>
              </a:rPr>
              <a:t>situations </a:t>
            </a:r>
            <a:r>
              <a:rPr lang="en-US" sz="2200" dirty="0">
                <a:solidFill>
                  <a:srgbClr val="000000"/>
                </a:solidFill>
              </a:rPr>
              <a:t>where some of the managers/employees of the firms engaged in the transaction may have to acquire relationship-specific skills, know-how and </a:t>
            </a:r>
            <a:r>
              <a:rPr lang="en-US" sz="2200" dirty="0" smtClean="0">
                <a:solidFill>
                  <a:srgbClr val="000000"/>
                </a:solidFill>
              </a:rPr>
              <a:t>information.</a:t>
            </a:r>
            <a:endParaRPr lang="en-US" sz="2200" dirty="0">
              <a:solidFill>
                <a:srgbClr val="000000"/>
              </a:solidFill>
            </a:endParaRPr>
          </a:p>
          <a:p>
            <a:pPr lvl="1"/>
            <a:endParaRPr lang="en-US" sz="3200" dirty="0" smtClean="0"/>
          </a:p>
          <a:p>
            <a:pPr>
              <a:buNone/>
            </a:pPr>
            <a:endParaRPr lang="en-US" sz="2400" dirty="0" smtClean="0"/>
          </a:p>
          <a:p>
            <a:pPr>
              <a:buNone/>
            </a:pPr>
            <a:endParaRPr lang="en-US" sz="2400" dirty="0" smtClean="0"/>
          </a:p>
          <a:p>
            <a:pPr>
              <a:buNone/>
            </a:pPr>
            <a:endParaRPr lang="en-US" sz="2400" dirty="0" smtClean="0"/>
          </a:p>
          <a:p>
            <a:pPr marL="457200" indent="-457200">
              <a:buAutoNum type="arabicParenR"/>
            </a:pPr>
            <a:endParaRPr lang="en-US" sz="2400" dirty="0" smtClean="0"/>
          </a:p>
          <a:p>
            <a:pPr marL="457200" indent="-457200">
              <a:buAutoNum type="arabicParenR"/>
            </a:pPr>
            <a:endParaRPr lang="en-US" sz="2400" dirty="0" smtClean="0"/>
          </a:p>
          <a:p>
            <a:pPr marL="457200" indent="-457200">
              <a:buAutoNum type="arabicParenR"/>
            </a:pPr>
            <a:endParaRPr lang="en-US" sz="2400" dirty="0" smtClean="0"/>
          </a:p>
        </p:txBody>
      </p:sp>
      <p:sp>
        <p:nvSpPr>
          <p:cNvPr id="4" name="Segnaposto numero diapositiva 3"/>
          <p:cNvSpPr>
            <a:spLocks noGrp="1"/>
          </p:cNvSpPr>
          <p:nvPr>
            <p:ph type="sldNum" sz="quarter" idx="10"/>
          </p:nvPr>
        </p:nvSpPr>
        <p:spPr/>
        <p:txBody>
          <a:bodyPr/>
          <a:lstStyle/>
          <a:p>
            <a:pPr marL="0" marR="0" lvl="0" indent="0" algn="r" defTabSz="914400" rtl="0" eaLnBrk="0" fontAlgn="base" latinLnBrk="0" hangingPunct="0">
              <a:lnSpc>
                <a:spcPct val="100000"/>
              </a:lnSpc>
              <a:spcBef>
                <a:spcPct val="20000"/>
              </a:spcBef>
              <a:spcAft>
                <a:spcPct val="0"/>
              </a:spcAft>
              <a:buClrTx/>
              <a:buSzTx/>
              <a:buFontTx/>
              <a:buNone/>
              <a:tabLst/>
              <a:defRPr/>
            </a:pPr>
            <a:fld id="{A013E5DB-3771-4158-9A30-68F590885968}" type="slidenum">
              <a:rPr kumimoji="0" lang="it-IT" sz="1600" b="1" i="0" u="none" strike="noStrike" kern="1200" cap="none" spc="0" normalizeH="0" baseline="0" noProof="0" smtClean="0">
                <a:ln>
                  <a:noFill/>
                </a:ln>
                <a:solidFill>
                  <a:srgbClr val="FF9900"/>
                </a:solidFill>
                <a:effectLst/>
                <a:uLnTx/>
                <a:uFillTx/>
                <a:latin typeface="Arial" charset="0"/>
                <a:ea typeface="+mn-ea"/>
                <a:cs typeface="+mn-cs"/>
              </a:rPr>
              <a:pPr marL="0" marR="0" lvl="0" indent="0" algn="r" defTabSz="914400" rtl="0" eaLnBrk="0" fontAlgn="base" latinLnBrk="0" hangingPunct="0">
                <a:lnSpc>
                  <a:spcPct val="100000"/>
                </a:lnSpc>
                <a:spcBef>
                  <a:spcPct val="20000"/>
                </a:spcBef>
                <a:spcAft>
                  <a:spcPct val="0"/>
                </a:spcAft>
                <a:buClrTx/>
                <a:buSzTx/>
                <a:buFontTx/>
                <a:buNone/>
                <a:tabLst/>
                <a:defRPr/>
              </a:pPr>
              <a:t>9</a:t>
            </a:fld>
            <a:endParaRPr kumimoji="0" lang="it-IT" sz="1600" b="1" i="0" u="none" strike="noStrike" kern="1200" cap="none" spc="0" normalizeH="0" baseline="0" noProof="0">
              <a:ln>
                <a:noFill/>
              </a:ln>
              <a:solidFill>
                <a:srgbClr val="FF9900"/>
              </a:solidFill>
              <a:effectLst/>
              <a:uLnTx/>
              <a:uFillTx/>
              <a:latin typeface="Arial" charset="0"/>
              <a:ea typeface="+mn-ea"/>
              <a:cs typeface="+mn-cs"/>
            </a:endParaRPr>
          </a:p>
        </p:txBody>
      </p:sp>
      <p:sp>
        <p:nvSpPr>
          <p:cNvPr id="5" name="CasellaDiTesto 4"/>
          <p:cNvSpPr txBox="1"/>
          <p:nvPr/>
        </p:nvSpPr>
        <p:spPr>
          <a:xfrm>
            <a:off x="914400" y="5982642"/>
            <a:ext cx="7712364" cy="461665"/>
          </a:xfrm>
          <a:prstGeom prst="rect">
            <a:avLst/>
          </a:prstGeom>
          <a:noFill/>
          <a:ln>
            <a:solidFill>
              <a:srgbClr val="99FF66"/>
            </a:solidFill>
          </a:ln>
        </p:spPr>
        <p:txBody>
          <a:bodyPr wrap="square" rtlCol="0">
            <a:spAutoFit/>
          </a:bodyPr>
          <a:lstStyle/>
          <a:p>
            <a:r>
              <a:rPr lang="en-US" sz="2400" b="0" dirty="0" smtClean="0"/>
              <a:t>See Appendix 1 for more examples for each category</a:t>
            </a:r>
            <a:endParaRPr lang="en-US" sz="2400" b="0" dirty="0"/>
          </a:p>
        </p:txBody>
      </p:sp>
    </p:spTree>
    <p:extLst>
      <p:ext uri="{BB962C8B-B14F-4D97-AF65-F5344CB8AC3E}">
        <p14:creationId xmlns:p14="http://schemas.microsoft.com/office/powerpoint/2010/main" val="704283959"/>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Varian Template.potx</Template>
  <TotalTime>0</TotalTime>
  <Words>3772</Words>
  <Application>Microsoft Office PowerPoint</Application>
  <PresentationFormat>Presentazione su schermo (4:3)</PresentationFormat>
  <Paragraphs>318</Paragraphs>
  <Slides>35</Slides>
  <Notes>0</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35</vt:i4>
      </vt:variant>
    </vt:vector>
  </HeadingPairs>
  <TitlesOfParts>
    <vt:vector size="41" baseType="lpstr">
      <vt:lpstr>ＭＳ Ｐゴシック</vt:lpstr>
      <vt:lpstr>Arial</vt:lpstr>
      <vt:lpstr>Minion Web</vt:lpstr>
      <vt:lpstr>Times New Roman</vt:lpstr>
      <vt:lpstr>Wingdings</vt:lpstr>
      <vt:lpstr>tema polimi</vt:lpstr>
      <vt:lpstr>Presentazione standard di PowerPoint</vt:lpstr>
      <vt:lpstr>Simon’s parallelism (1991, “Organization and Markets”)</vt:lpstr>
      <vt:lpstr>TCE perspective (Coase 1937, Williamson 1975, 1981) </vt:lpstr>
      <vt:lpstr>The 3 pillars of the TCE</vt:lpstr>
      <vt:lpstr>Bounded rationality (Herbert Simon, 1957)</vt:lpstr>
      <vt:lpstr>Bounded rationality</vt:lpstr>
      <vt:lpstr>Opportunism</vt:lpstr>
      <vt:lpstr>Relationship-Specific Investments</vt:lpstr>
      <vt:lpstr>Relationship-Specific Investments</vt:lpstr>
      <vt:lpstr>Relationship-Specific Investments</vt:lpstr>
      <vt:lpstr>Relationship-Specific Investments</vt:lpstr>
      <vt:lpstr>Rent, quasi-rent and hold up  </vt:lpstr>
      <vt:lpstr>Example on rent, quasi-rent and the hold up problem</vt:lpstr>
      <vt:lpstr>Example on rent, quasi-rent and the hold up problem</vt:lpstr>
      <vt:lpstr>Relationship-Specific Investments</vt:lpstr>
      <vt:lpstr>Relationship-Specific Investments</vt:lpstr>
      <vt:lpstr>RENT</vt:lpstr>
      <vt:lpstr>Quasi rent</vt:lpstr>
      <vt:lpstr>Appropriable quasi-rents and Hold up</vt:lpstr>
      <vt:lpstr>Appropriable quasi-rents and Hold up</vt:lpstr>
      <vt:lpstr>Appropriable quasi-rents and Hold up</vt:lpstr>
      <vt:lpstr>Incompleteness of contracts</vt:lpstr>
      <vt:lpstr>Courts?</vt:lpstr>
      <vt:lpstr>1° Note</vt:lpstr>
      <vt:lpstr>The 3 pillars of the TCE</vt:lpstr>
      <vt:lpstr>2° note</vt:lpstr>
      <vt:lpstr>Transaction Cost Economics approach</vt:lpstr>
      <vt:lpstr>Classification of transactions (Williamson 1986) </vt:lpstr>
      <vt:lpstr>Final message</vt:lpstr>
      <vt:lpstr>EU APA (Advance Purchase Agreement) with AstraZeneca: Contractual incompleteness?   Downloadable at: https://ec.europa.eu/commission/presscorner/api/files/attachment/867990/APA%20-%20AstraZeneca.pdf</vt:lpstr>
      <vt:lpstr>References</vt:lpstr>
      <vt:lpstr>Appendix 1- RSI examples</vt:lpstr>
      <vt:lpstr>Appendix 2 - Case study on the importance of the TCE approach from a managerial perspective </vt:lpstr>
      <vt:lpstr>MPSI – Micronas contract signed on June (amended in August) 1980]</vt:lpstr>
      <vt:lpstr>Solution (at least partly): Staggered fee schedule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Thirty-Five</dc:title>
  <dc:creator>Gateway Authorized Customer</dc:creator>
  <cp:lastModifiedBy>Luca Grilli</cp:lastModifiedBy>
  <cp:revision>283</cp:revision>
  <dcterms:created xsi:type="dcterms:W3CDTF">1997-03-19T02:42:20Z</dcterms:created>
  <dcterms:modified xsi:type="dcterms:W3CDTF">2024-03-25T11:24:57Z</dcterms:modified>
</cp:coreProperties>
</file>