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94" r:id="rId5"/>
    <p:sldId id="401" r:id="rId6"/>
    <p:sldId id="402" r:id="rId7"/>
    <p:sldId id="400" r:id="rId8"/>
    <p:sldId id="403" r:id="rId9"/>
    <p:sldId id="473" r:id="rId10"/>
    <p:sldId id="405" r:id="rId11"/>
    <p:sldId id="407" r:id="rId12"/>
    <p:sldId id="409" r:id="rId13"/>
    <p:sldId id="522" r:id="rId14"/>
    <p:sldId id="523" r:id="rId15"/>
    <p:sldId id="413" r:id="rId16"/>
    <p:sldId id="430" r:id="rId17"/>
    <p:sldId id="414" r:id="rId18"/>
    <p:sldId id="417" r:id="rId19"/>
    <p:sldId id="415" r:id="rId20"/>
    <p:sldId id="416" r:id="rId21"/>
    <p:sldId id="418" r:id="rId22"/>
    <p:sldId id="483" r:id="rId23"/>
    <p:sldId id="484" r:id="rId24"/>
    <p:sldId id="485" r:id="rId25"/>
    <p:sldId id="486" r:id="rId26"/>
    <p:sldId id="477" r:id="rId27"/>
    <p:sldId id="478" r:id="rId28"/>
    <p:sldId id="479" r:id="rId29"/>
    <p:sldId id="481" r:id="rId30"/>
    <p:sldId id="482" r:id="rId31"/>
    <p:sldId id="554" r:id="rId32"/>
    <p:sldId id="555" r:id="rId33"/>
    <p:sldId id="556" r:id="rId34"/>
    <p:sldId id="558" r:id="rId35"/>
    <p:sldId id="559" r:id="rId36"/>
    <p:sldId id="560" r:id="rId37"/>
    <p:sldId id="561" r:id="rId38"/>
    <p:sldId id="562" r:id="rId39"/>
    <p:sldId id="326" r:id="rId40"/>
    <p:sldId id="327" r:id="rId4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15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48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264-3474-8242-B46F-CAEE4B35EA7A}" type="datetimeFigureOut">
              <a:rPr lang="en-US" smtClean="0"/>
              <a:t>4/4/2024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5965-34B7-E042-AC75-D2B8CA51A0D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4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A003-551C-ED42-8A9B-0FD0CB609DE0}" type="datetimeFigureOut">
              <a:rPr lang="en-US" smtClean="0"/>
              <a:t>4/4/2024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476-A44D-F74C-B6A9-2B5600A4FA0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0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6476-A44D-F74C-B6A9-2B5600A4FA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3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4188617"/>
            <a:ext cx="9144000" cy="2669382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4188617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609583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704279"/>
            <a:ext cx="7772400" cy="89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1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  <p:extLst>
      <p:ext uri="{BB962C8B-B14F-4D97-AF65-F5344CB8AC3E}">
        <p14:creationId xmlns:p14="http://schemas.microsoft.com/office/powerpoint/2010/main" val="13405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1166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88521" y="139166"/>
            <a:ext cx="8581043" cy="797452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-3186" y="6447975"/>
            <a:ext cx="9183697" cy="4374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519848"/>
            <a:ext cx="186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School of Management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936618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4378" y="6502721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lFEpeMwgHk" TargetMode="External"/><Relationship Id="rId2" Type="http://schemas.openxmlformats.org/officeDocument/2006/relationships/hyperlink" Target="https://www.youtube.com/watch?v=QeA_HojIL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908" y="43434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GB" sz="3600"/>
              <a:t>Firm Growth: Diversification and Vertical </a:t>
            </a:r>
            <a:r>
              <a:rPr lang="en-GB" sz="3600" dirty="0"/>
              <a:t>I</a:t>
            </a:r>
            <a:r>
              <a:rPr lang="en-GB" sz="3600"/>
              <a:t>ntegration</a:t>
            </a:r>
            <a:endParaRPr lang="en-GB" sz="2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/>
              <a:t>Business and Industrial Economics </a:t>
            </a:r>
          </a:p>
          <a:p>
            <a:pPr algn="r"/>
            <a:r>
              <a:rPr lang="en-GB" sz="2000" b="0" dirty="0"/>
              <a:t>A.Y. 2023/2024</a:t>
            </a:r>
          </a:p>
          <a:p>
            <a:pPr algn="r"/>
            <a:r>
              <a:rPr lang="en-GB" sz="2000" b="0" dirty="0"/>
              <a:t>Prof. Mattia Pedota</a:t>
            </a:r>
          </a:p>
        </p:txBody>
      </p:sp>
    </p:spTree>
    <p:extLst>
      <p:ext uri="{BB962C8B-B14F-4D97-AF65-F5344CB8AC3E}">
        <p14:creationId xmlns:p14="http://schemas.microsoft.com/office/powerpoint/2010/main" val="10501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84052"/>
            <a:ext cx="8581043" cy="5134946"/>
          </a:xfrm>
        </p:spPr>
        <p:txBody>
          <a:bodyPr>
            <a:noAutofit/>
          </a:bodyPr>
          <a:lstStyle/>
          <a:p>
            <a:r>
              <a:rPr lang="en-US" b="1" dirty="0"/>
              <a:t>The choice to diversify </a:t>
            </a:r>
            <a:r>
              <a:rPr lang="en-US" dirty="0"/>
              <a:t>ultimately depends on a </a:t>
            </a:r>
            <a:r>
              <a:rPr lang="en-US" b="1" dirty="0"/>
              <a:t>cost and benefit analysis</a:t>
            </a:r>
            <a:r>
              <a:rPr lang="en-US" dirty="0"/>
              <a:t>: are synergies and economies of scope sufficiently high to overcome financial, entry and coordination costs? </a:t>
            </a:r>
          </a:p>
          <a:p>
            <a:endParaRPr lang="en-US" dirty="0"/>
          </a:p>
          <a:p>
            <a:r>
              <a:rPr lang="en-US" dirty="0"/>
              <a:t>Three conditions should be satisfied: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Attractiveness test</a:t>
            </a:r>
            <a:r>
              <a:rPr lang="en-US" dirty="0"/>
              <a:t>: the target industry should be structurally attractive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Cost of entry test: </a:t>
            </a:r>
            <a:r>
              <a:rPr lang="en-US" dirty="0"/>
              <a:t>the cost of entry should not exceed (expected) future profits stemming from the target industry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Better-off test: </a:t>
            </a:r>
            <a:r>
              <a:rPr lang="en-US" dirty="0"/>
              <a:t>strong synergies should be present between the two businesses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smtClean="0">
                <a:sym typeface="Wingdings" panose="05000000000000000000" pitchFamily="2" charset="2"/>
              </a:rPr>
              <a:t>2+26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84052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However</a:t>
            </a:r>
            <a:r>
              <a:rPr lang="en-US" sz="2400" dirty="0"/>
              <a:t>, the cost-benefit analysis is often biased, and diversification happens much more often than it should</a:t>
            </a:r>
          </a:p>
          <a:p>
            <a:endParaRPr lang="en-US" sz="2400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Why?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77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dirty="0"/>
              <a:t>Managers can significantly benefit from diversification: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Social prominence</a:t>
            </a:r>
            <a:r>
              <a:rPr lang="en-US" dirty="0"/>
              <a:t>, </a:t>
            </a:r>
            <a:r>
              <a:rPr lang="en-US" b="1" dirty="0"/>
              <a:t>public prestige</a:t>
            </a:r>
            <a:r>
              <a:rPr lang="en-US" dirty="0"/>
              <a:t> and </a:t>
            </a:r>
            <a:r>
              <a:rPr lang="en-US" b="1" dirty="0"/>
              <a:t>political power </a:t>
            </a:r>
            <a:r>
              <a:rPr lang="en-US" dirty="0"/>
              <a:t>(building an empire)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Limit managerial risk</a:t>
            </a:r>
            <a:r>
              <a:rPr lang="en-US" dirty="0"/>
              <a:t>: diversifying </a:t>
            </a:r>
            <a:r>
              <a:rPr lang="en-US" b="1" dirty="0"/>
              <a:t>limits </a:t>
            </a:r>
            <a:r>
              <a:rPr lang="en-US" dirty="0"/>
              <a:t>managers’ </a:t>
            </a:r>
            <a:r>
              <a:rPr lang="en-US" b="1" dirty="0"/>
              <a:t>risk </a:t>
            </a:r>
            <a:r>
              <a:rPr lang="en-US" dirty="0"/>
              <a:t>of achieving a poor profitability overall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	Corporate Governance issues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075684" y="3787242"/>
            <a:ext cx="0" cy="6506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088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What</a:t>
            </a:r>
            <a:r>
              <a:rPr lang="en-US" sz="2400" dirty="0"/>
              <a:t> </a:t>
            </a:r>
            <a:r>
              <a:rPr lang="en-US" sz="2400" b="1" dirty="0"/>
              <a:t>mitigates </a:t>
            </a:r>
            <a:r>
              <a:rPr lang="en-US" sz="2400" dirty="0"/>
              <a:t>corporate governance issues?</a:t>
            </a:r>
            <a:endParaRPr lang="en-US" sz="2400" dirty="0">
              <a:solidFill>
                <a:srgbClr val="FF0000"/>
              </a:solidFill>
              <a:sym typeface="Wingdings"/>
            </a:endParaRPr>
          </a:p>
          <a:p>
            <a:pPr marL="457200" indent="-457200">
              <a:buAutoNum type="arabicParenR"/>
            </a:pPr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b="1" dirty="0"/>
              <a:t>Monitoring </a:t>
            </a:r>
            <a:r>
              <a:rPr lang="en-US" sz="2400" dirty="0"/>
              <a:t>(e.g. board of directors)</a:t>
            </a:r>
          </a:p>
          <a:p>
            <a:pPr marL="457200" indent="-457200">
              <a:buAutoNum type="arabicParenR"/>
            </a:pPr>
            <a:r>
              <a:rPr lang="en-US" sz="2400" b="1" dirty="0"/>
              <a:t>Incentives to managers</a:t>
            </a:r>
            <a:r>
              <a:rPr lang="en-US" sz="2400" dirty="0"/>
              <a:t> (e.g. profit-based compensation)</a:t>
            </a:r>
          </a:p>
          <a:p>
            <a:pPr marL="457200" indent="-457200">
              <a:buFont typeface="Wingdings" charset="2"/>
              <a:buAutoNum type="arabicParenR"/>
            </a:pPr>
            <a:r>
              <a:rPr lang="en-US" sz="2400" b="1" dirty="0"/>
              <a:t>Capital market discipline</a:t>
            </a:r>
            <a:r>
              <a:rPr lang="en-US" sz="2400" dirty="0"/>
              <a:t> (e.g. takeovers risk)</a:t>
            </a:r>
          </a:p>
          <a:p>
            <a:pPr marL="457200" indent="-457200">
              <a:buAutoNum type="arabicParenR"/>
            </a:pPr>
            <a:r>
              <a:rPr lang="en-US" sz="2400" b="1" dirty="0"/>
              <a:t>Labor market discipline</a:t>
            </a:r>
            <a:r>
              <a:rPr lang="en-US" sz="2400" dirty="0"/>
              <a:t> (e.g. managers reputation)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1) Board of directors (</a:t>
            </a:r>
            <a:r>
              <a:rPr lang="en-US" sz="2400" b="1" dirty="0" err="1"/>
              <a:t>BoD</a:t>
            </a:r>
            <a:r>
              <a:rPr lang="en-US" sz="2400" b="1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Monitor the management to ensure that actions are taken to increase shareholder value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However, high-level managers may exert considerable control over the selection of new directors</a:t>
            </a:r>
          </a:p>
          <a:p>
            <a:pPr marL="714375" lvl="1" indent="-342900">
              <a:buFont typeface="Arial"/>
              <a:buChar char="•"/>
            </a:pPr>
            <a:r>
              <a:rPr lang="en-US" sz="2000" dirty="0"/>
              <a:t>Important to have </a:t>
            </a:r>
            <a:r>
              <a:rPr lang="en-US" sz="2000" b="1" dirty="0"/>
              <a:t>external / independent members</a:t>
            </a:r>
            <a:r>
              <a:rPr lang="en-US" sz="2000" dirty="0"/>
              <a:t> of </a:t>
            </a:r>
            <a:r>
              <a:rPr lang="en-US" sz="2000" dirty="0" err="1"/>
              <a:t>BoD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79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2) Incentives to managers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During 1980s’ &amp; 1990’s: increase in leveraged buyouts (LBO), whereby cash flows of firms were used to undertake unprofitable acquisitions instead of paying dividends</a:t>
            </a:r>
          </a:p>
          <a:p>
            <a:pPr algn="ctr">
              <a:buFont typeface="Wingdings" charset="0"/>
              <a:buChar char="à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Need to realign managerial incentives</a:t>
            </a:r>
          </a:p>
          <a:p>
            <a:pPr marL="681038" lvl="1" indent="-342900">
              <a:buFont typeface="Arial"/>
              <a:buChar char="•"/>
            </a:pPr>
            <a:endParaRPr lang="en-US" sz="2000" b="1" dirty="0">
              <a:sym typeface="Wingdings"/>
            </a:endParaRPr>
          </a:p>
          <a:p>
            <a:pPr marL="681038" lvl="1" indent="-342900">
              <a:buFont typeface="Arial"/>
              <a:buChar char="•"/>
            </a:pPr>
            <a:r>
              <a:rPr lang="en-US" sz="2000" dirty="0">
                <a:sym typeface="Wingdings"/>
              </a:rPr>
              <a:t>One popular way to partially realign managerial incentives is to link their compensation to the value of shares of the company they direct (e.g. through </a:t>
            </a:r>
            <a:r>
              <a:rPr lang="en-US" sz="2000" b="1" dirty="0">
                <a:sym typeface="Wingdings"/>
              </a:rPr>
              <a:t>employee stock options</a:t>
            </a:r>
            <a:r>
              <a:rPr lang="en-US" sz="2000" dirty="0"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2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41848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3) Capital market discipline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000" dirty="0"/>
              <a:t>If bad managers are running a company</a:t>
            </a:r>
          </a:p>
          <a:p>
            <a:pPr marL="895350" lvl="1" indent="-342900">
              <a:buFont typeface="Arial"/>
              <a:buChar char="•"/>
            </a:pPr>
            <a:r>
              <a:rPr lang="en-US" sz="2000" dirty="0"/>
              <a:t>Management tends to </a:t>
            </a:r>
            <a:r>
              <a:rPr lang="en-US" sz="2000" b="1" dirty="0"/>
              <a:t>overpay</a:t>
            </a:r>
            <a:r>
              <a:rPr lang="en-US" sz="2000" dirty="0"/>
              <a:t> for diversifying acquisitions</a:t>
            </a:r>
          </a:p>
          <a:p>
            <a:pPr marL="895350" lvl="1" indent="-342900">
              <a:buFont typeface="Arial"/>
              <a:buChar char="•"/>
            </a:pPr>
            <a:r>
              <a:rPr lang="en-US" sz="2000" dirty="0"/>
              <a:t>The stock market ends up</a:t>
            </a:r>
            <a:r>
              <a:rPr lang="en-US" sz="2000" b="1" dirty="0"/>
              <a:t> internalizing this information</a:t>
            </a:r>
            <a:r>
              <a:rPr lang="en-US" sz="2000" dirty="0"/>
              <a:t>, expecting managers to </a:t>
            </a:r>
            <a:r>
              <a:rPr lang="en-US" sz="2000" b="1" dirty="0"/>
              <a:t>overpay</a:t>
            </a:r>
            <a:r>
              <a:rPr lang="en-US" sz="2000" dirty="0"/>
              <a:t> for additional acquisitions in the future</a:t>
            </a:r>
          </a:p>
          <a:p>
            <a:pPr>
              <a:buFont typeface="Wingdings" charset="0"/>
              <a:buChar char="à"/>
            </a:pPr>
            <a:endParaRPr lang="en-US" sz="2400" dirty="0"/>
          </a:p>
          <a:p>
            <a:pPr>
              <a:buFont typeface="Wingdings" charset="0"/>
              <a:buChar char="à"/>
            </a:pPr>
            <a:r>
              <a:rPr lang="en-US" sz="2400" dirty="0"/>
              <a:t> </a:t>
            </a:r>
            <a:r>
              <a:rPr lang="en-US" sz="2000" dirty="0"/>
              <a:t>The firm’s shares’ market price falls immediately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/>
              </a:rPr>
              <a:t>The opportunity arises for another entity (</a:t>
            </a:r>
            <a:r>
              <a:rPr lang="en-US" sz="2000" b="1" dirty="0">
                <a:sym typeface="Wingdings"/>
              </a:rPr>
              <a:t>raider</a:t>
            </a:r>
            <a:r>
              <a:rPr lang="en-US" sz="2000" dirty="0">
                <a:sym typeface="Wingdings"/>
              </a:rPr>
              <a:t>) to try a hostile </a:t>
            </a:r>
            <a:r>
              <a:rPr lang="en-US" sz="2000" b="1" dirty="0">
                <a:sym typeface="Wingdings"/>
              </a:rPr>
              <a:t>takeover</a:t>
            </a:r>
            <a:r>
              <a:rPr lang="en-US" sz="2000" dirty="0">
                <a:sym typeface="Wingdings"/>
              </a:rPr>
              <a:t> and </a:t>
            </a:r>
            <a:r>
              <a:rPr lang="en-US" sz="2000" b="1" dirty="0">
                <a:sym typeface="Wingdings"/>
              </a:rPr>
              <a:t>appoint its own managers</a:t>
            </a:r>
            <a:r>
              <a:rPr lang="en-US" sz="2000" dirty="0">
                <a:sym typeface="Wingdings"/>
              </a:rPr>
              <a:t>, with the potential to increase profitability thanks to a better management</a:t>
            </a:r>
            <a:endParaRPr lang="en-US" sz="2000" b="1" dirty="0">
              <a:sym typeface="Wingdings"/>
            </a:endParaRPr>
          </a:p>
          <a:p>
            <a:pPr>
              <a:buFont typeface="Wingdings" charset="0"/>
              <a:buChar char="à"/>
            </a:pPr>
            <a:endParaRPr lang="en-US" sz="2000" b="1" dirty="0">
              <a:sym typeface="Wingdings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Capital market discipline </a:t>
            </a:r>
            <a:r>
              <a:rPr lang="en-US" b="1" dirty="0">
                <a:sym typeface="Wingdings" panose="05000000000000000000" pitchFamily="2" charset="2"/>
              </a:rPr>
              <a:t>deters inappropriate management</a:t>
            </a:r>
            <a:endParaRPr lang="en-US" b="1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82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4) Labor market discipline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Managers’ </a:t>
            </a:r>
            <a:r>
              <a:rPr lang="en-US" sz="2400" b="1" dirty="0"/>
              <a:t>reputation</a:t>
            </a:r>
            <a:r>
              <a:rPr lang="en-US" sz="2400" dirty="0"/>
              <a:t> circulates in the labor market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Potential employers know</a:t>
            </a:r>
            <a:r>
              <a:rPr lang="en-US" sz="2400" dirty="0"/>
              <a:t> whether managers pursue personal goals or organizational ones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0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000" dirty="0" err="1"/>
              <a:t>Diversification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Key takeaways</a:t>
            </a:r>
          </a:p>
          <a:p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100" b="1" dirty="0"/>
              <a:t>Diversification</a:t>
            </a:r>
            <a:r>
              <a:rPr lang="en-US" sz="2100" dirty="0"/>
              <a:t> allows the business to grow and benefit from synergies 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/>
              <a:buChar char="•"/>
            </a:pPr>
            <a:r>
              <a:rPr lang="en-US" sz="2100" b="1" dirty="0"/>
              <a:t>Diversification </a:t>
            </a:r>
            <a:r>
              <a:rPr lang="en-US" sz="2100" dirty="0"/>
              <a:t>is optimal </a:t>
            </a:r>
            <a:r>
              <a:rPr lang="en-US" sz="2100" b="1" dirty="0"/>
              <a:t>only</a:t>
            </a:r>
            <a:r>
              <a:rPr lang="en-US" sz="2100" dirty="0"/>
              <a:t> when its </a:t>
            </a:r>
            <a:r>
              <a:rPr lang="en-US" sz="2100" b="1" dirty="0"/>
              <a:t>benefits</a:t>
            </a:r>
            <a:r>
              <a:rPr lang="en-US" sz="2100" dirty="0"/>
              <a:t> (i.e. economies of scope and other synergies) </a:t>
            </a:r>
            <a:r>
              <a:rPr lang="en-US" sz="2100" b="1" dirty="0"/>
              <a:t>outweigh</a:t>
            </a:r>
            <a:r>
              <a:rPr lang="en-US" sz="2100" dirty="0"/>
              <a:t> its </a:t>
            </a:r>
            <a:r>
              <a:rPr lang="en-US" sz="2100" b="1" dirty="0"/>
              <a:t>costs</a:t>
            </a:r>
            <a:r>
              <a:rPr lang="en-US" sz="2100" dirty="0"/>
              <a:t> (both ex-ante and ex-post) </a:t>
            </a:r>
            <a:br>
              <a:rPr lang="en-US" sz="2100" dirty="0"/>
            </a:br>
            <a:endParaRPr lang="en-US" sz="2100" b="1" dirty="0"/>
          </a:p>
          <a:p>
            <a:pPr marL="342900" indent="-342900">
              <a:buFont typeface="Arial"/>
              <a:buChar char="•"/>
            </a:pPr>
            <a:r>
              <a:rPr lang="en-US" sz="2100" b="1" dirty="0"/>
              <a:t>Empirical studies </a:t>
            </a:r>
            <a:r>
              <a:rPr lang="en-US" sz="2100" dirty="0"/>
              <a:t>show that the performance of </a:t>
            </a:r>
            <a:r>
              <a:rPr lang="en-US" sz="2100" b="1" dirty="0"/>
              <a:t>diversified </a:t>
            </a:r>
            <a:r>
              <a:rPr lang="en-US" sz="2100" dirty="0"/>
              <a:t>firms is, on average, </a:t>
            </a:r>
            <a:r>
              <a:rPr lang="en-US" sz="2100" b="1" dirty="0"/>
              <a:t>lower</a:t>
            </a:r>
            <a:r>
              <a:rPr lang="en-US" sz="2100" dirty="0"/>
              <a:t> than the one of </a:t>
            </a:r>
            <a:r>
              <a:rPr lang="en-US" sz="2100" b="1" dirty="0"/>
              <a:t>more focused </a:t>
            </a:r>
            <a:r>
              <a:rPr lang="en-US" sz="2100" dirty="0"/>
              <a:t>firms: this is probably due to the fact that diversification happens more often than it should, due to </a:t>
            </a:r>
            <a:r>
              <a:rPr lang="en-US" sz="2100" b="1" dirty="0"/>
              <a:t>self-interested managers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64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Supply chain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8343" y="5477239"/>
            <a:ext cx="139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Downstream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60157" y="5023623"/>
            <a:ext cx="0" cy="1233575"/>
          </a:xfrm>
          <a:prstGeom prst="line">
            <a:avLst/>
          </a:prstGeom>
          <a:ln w="28575" cmpd="sng">
            <a:solidFill>
              <a:srgbClr val="FF0000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8343" y="1830828"/>
            <a:ext cx="11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Upstream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60157" y="1500110"/>
            <a:ext cx="0" cy="1240090"/>
          </a:xfrm>
          <a:prstGeom prst="line">
            <a:avLst/>
          </a:prstGeom>
          <a:ln w="28575" cmpd="sng">
            <a:solidFill>
              <a:srgbClr val="FF0000"/>
            </a:solidFill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1226257"/>
            <a:ext cx="1582339" cy="11639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2300167"/>
            <a:ext cx="1582339" cy="13463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3256502"/>
            <a:ext cx="1582339" cy="12303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4406835"/>
            <a:ext cx="1582339" cy="10548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5361717"/>
            <a:ext cx="1582339" cy="10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</a:t>
            </a:fld>
            <a:endParaRPr lang="en-GB" dirty="0"/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16148"/>
              </p:ext>
            </p:extLst>
          </p:nvPr>
        </p:nvGraphicFramePr>
        <p:xfrm>
          <a:off x="81180" y="1201389"/>
          <a:ext cx="8991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Short-run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Long-run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fiscal year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than 1 fiscal year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b="0" dirty="0"/>
                        <a:t>“Tactic” 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b="0" dirty="0"/>
                        <a:t>“Strategy”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75614" y="5490267"/>
            <a:ext cx="230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Focus of this lecture and the following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6832085" y="5045173"/>
            <a:ext cx="0" cy="4865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1598" y="2310129"/>
            <a:ext cx="4500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Changes in </a:t>
            </a:r>
            <a:r>
              <a:rPr lang="en-US" b="1" dirty="0"/>
              <a:t>production levels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Optimization and variation of the </a:t>
            </a:r>
            <a:r>
              <a:rPr lang="en-US" b="1" dirty="0"/>
              <a:t>production mix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Make-or-buy choices for contingent reasons (e.g. demand peak)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81667" y="2310129"/>
            <a:ext cx="450088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Organizational structure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Adopted </a:t>
            </a:r>
            <a:r>
              <a:rPr lang="en-US" b="1" dirty="0"/>
              <a:t>technology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Plants size and new machinery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New products or processes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Entry</a:t>
            </a:r>
            <a:r>
              <a:rPr lang="en-US" dirty="0"/>
              <a:t> to / </a:t>
            </a:r>
            <a:r>
              <a:rPr lang="en-US" b="1" dirty="0"/>
              <a:t>exit</a:t>
            </a:r>
            <a:r>
              <a:rPr lang="en-US" dirty="0"/>
              <a:t> from the industry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Diversification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Delocalization</a:t>
            </a:r>
            <a:r>
              <a:rPr lang="en-US" dirty="0"/>
              <a:t> of some activities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16" y="4341454"/>
            <a:ext cx="450004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max (Revenue - Avoidable Cost)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Fixed Costs are not considered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1644" y="4342570"/>
            <a:ext cx="450088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Expected present value of revenue and cost flows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581644" y="1204260"/>
            <a:ext cx="4491136" cy="378464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521" y="1226256"/>
            <a:ext cx="3221241" cy="5134946"/>
          </a:xfrm>
        </p:spPr>
        <p:txBody>
          <a:bodyPr>
            <a:normAutofit/>
          </a:bodyPr>
          <a:lstStyle/>
          <a:p>
            <a:r>
              <a:rPr lang="en-US" sz="2400" b="1" dirty="0"/>
              <a:t>Non-integration </a:t>
            </a:r>
            <a:br>
              <a:rPr lang="en-US" sz="2400" b="1" dirty="0"/>
            </a:br>
            <a:r>
              <a:rPr lang="en-US" sz="2400" b="1" dirty="0"/>
              <a:t>example:</a:t>
            </a:r>
          </a:p>
          <a:p>
            <a:endParaRPr lang="en-US" sz="2400" dirty="0"/>
          </a:p>
          <a:p>
            <a:r>
              <a:rPr lang="en-US" sz="2400" dirty="0"/>
              <a:t>Firm 1 and Firm 2 </a:t>
            </a:r>
            <a:br>
              <a:rPr lang="en-US" sz="2400" dirty="0"/>
            </a:br>
            <a:r>
              <a:rPr lang="en-US" sz="2400" dirty="0"/>
              <a:t>are independent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76365" y="5277061"/>
            <a:ext cx="77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Firm 2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6365" y="2499369"/>
            <a:ext cx="77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Firm 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1226257"/>
            <a:ext cx="1582339" cy="1163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2300167"/>
            <a:ext cx="1582339" cy="13463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3256502"/>
            <a:ext cx="1582339" cy="12303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4406835"/>
            <a:ext cx="1582339" cy="1054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5361717"/>
            <a:ext cx="1582339" cy="106322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99275" y="1225997"/>
            <a:ext cx="1760874" cy="31808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699275" y="4429836"/>
            <a:ext cx="1760874" cy="1995104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2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521" y="1226256"/>
            <a:ext cx="3301577" cy="5134946"/>
          </a:xfrm>
        </p:spPr>
        <p:txBody>
          <a:bodyPr>
            <a:normAutofit/>
          </a:bodyPr>
          <a:lstStyle/>
          <a:p>
            <a:r>
              <a:rPr lang="en-US" sz="2400" b="1" dirty="0"/>
              <a:t>Forward integration </a:t>
            </a:r>
            <a:br>
              <a:rPr lang="en-US" sz="2400" b="1" dirty="0"/>
            </a:br>
            <a:r>
              <a:rPr lang="en-US" sz="2400" b="1" dirty="0"/>
              <a:t>example:</a:t>
            </a:r>
          </a:p>
          <a:p>
            <a:endParaRPr lang="en-US" sz="2400" b="1" dirty="0"/>
          </a:p>
          <a:p>
            <a:r>
              <a:rPr lang="en-US" sz="2400" dirty="0"/>
              <a:t>Firm 1 acquires control over Firm 2’s assets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43362" y="4429837"/>
            <a:ext cx="0" cy="1460592"/>
          </a:xfrm>
          <a:prstGeom prst="line">
            <a:avLst/>
          </a:prstGeom>
          <a:ln w="28575" cmpd="sng">
            <a:solidFill>
              <a:srgbClr val="FF0000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 txBox="1">
            <a:spLocks/>
          </p:cNvSpPr>
          <p:nvPr/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0CA399-1CAB-364C-A706-BC93C98AF8D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820893" y="3645728"/>
            <a:ext cx="8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Firm 1’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1226257"/>
            <a:ext cx="1582339" cy="1163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2300167"/>
            <a:ext cx="1582339" cy="13463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3256502"/>
            <a:ext cx="1582339" cy="12303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4406835"/>
            <a:ext cx="1582339" cy="105489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5361717"/>
            <a:ext cx="1582339" cy="106322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699275" y="4429836"/>
            <a:ext cx="1760874" cy="1995104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699275" y="1225996"/>
            <a:ext cx="1760874" cy="519894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7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521" y="1226256"/>
            <a:ext cx="3301577" cy="5134946"/>
          </a:xfrm>
        </p:spPr>
        <p:txBody>
          <a:bodyPr>
            <a:normAutofit/>
          </a:bodyPr>
          <a:lstStyle/>
          <a:p>
            <a:r>
              <a:rPr lang="en-US" sz="2400" b="1" dirty="0"/>
              <a:t>Backward integration </a:t>
            </a:r>
            <a:br>
              <a:rPr lang="en-US" sz="2400" b="1" dirty="0"/>
            </a:br>
            <a:r>
              <a:rPr lang="en-US" sz="2400" b="1" dirty="0"/>
              <a:t>example:</a:t>
            </a:r>
          </a:p>
          <a:p>
            <a:endParaRPr lang="en-US" sz="2400" b="1" dirty="0"/>
          </a:p>
          <a:p>
            <a:r>
              <a:rPr lang="en-US" sz="2400" dirty="0"/>
              <a:t>Firm 2 acquires control over Firm 1’s assets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43028" y="2620191"/>
            <a:ext cx="0" cy="1789292"/>
          </a:xfrm>
          <a:prstGeom prst="line">
            <a:avLst/>
          </a:prstGeom>
          <a:ln w="28575" cmpd="sng">
            <a:solidFill>
              <a:srgbClr val="376092"/>
            </a:solidFill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7568" y="3645728"/>
            <a:ext cx="8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Firm 2’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1226257"/>
            <a:ext cx="1582339" cy="1163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2300167"/>
            <a:ext cx="1582339" cy="13463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3256502"/>
            <a:ext cx="1582339" cy="12303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278" y="4406835"/>
            <a:ext cx="1582339" cy="10548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278" y="5361717"/>
            <a:ext cx="1582339" cy="106322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9275" y="1225997"/>
            <a:ext cx="1760874" cy="32038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699275" y="1226257"/>
            <a:ext cx="1760874" cy="5198683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8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21" y="265777"/>
            <a:ext cx="8581043" cy="797452"/>
          </a:xfrm>
        </p:spPr>
        <p:txBody>
          <a:bodyPr/>
          <a:lstStyle/>
          <a:p>
            <a:r>
              <a:rPr lang="en-US" dirty="0"/>
              <a:t>The insights of property rights theory on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Property Rights Theory </a:t>
            </a:r>
            <a:r>
              <a:rPr lang="en-US" sz="2400" dirty="0"/>
              <a:t>(PRT):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Integration</a:t>
            </a:r>
            <a:r>
              <a:rPr lang="en-US" sz="2400" dirty="0"/>
              <a:t> determines </a:t>
            </a:r>
          </a:p>
          <a:p>
            <a:pPr marL="725488" lvl="1" indent="-342900">
              <a:buFont typeface="Arial"/>
              <a:buChar char="•"/>
            </a:pPr>
            <a:r>
              <a:rPr lang="en-US" sz="2400" dirty="0"/>
              <a:t>Who controls resources</a:t>
            </a:r>
          </a:p>
          <a:p>
            <a:pPr marL="725488" lvl="1" indent="-342900">
              <a:buFont typeface="Arial"/>
              <a:buChar char="•"/>
            </a:pPr>
            <a:r>
              <a:rPr lang="en-US" sz="2400" dirty="0"/>
              <a:t>Who makes decisions</a:t>
            </a:r>
          </a:p>
          <a:p>
            <a:pPr marL="725488" lvl="1" indent="-342900">
              <a:buFont typeface="Arial"/>
              <a:buChar char="•"/>
            </a:pPr>
            <a:r>
              <a:rPr lang="en-US" sz="2400" dirty="0"/>
              <a:t>To whom profits are allocated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Appropriate</a:t>
            </a:r>
            <a:r>
              <a:rPr lang="en-US" sz="2400" b="1" dirty="0"/>
              <a:t> ownership structure </a:t>
            </a:r>
            <a:r>
              <a:rPr lang="en-US" sz="2400" dirty="0"/>
              <a:t>is conducive to </a:t>
            </a:r>
            <a:r>
              <a:rPr lang="en-US" sz="2400" b="1" dirty="0"/>
              <a:t>efficiency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residual right of control </a:t>
            </a:r>
            <a:r>
              <a:rPr lang="en-US" sz="2400" dirty="0">
                <a:solidFill>
                  <a:srgbClr val="FF0000"/>
                </a:solidFill>
              </a:rPr>
              <a:t>is the right to decide on all the situations that are not included in the contract 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000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21" y="265777"/>
            <a:ext cx="8581043" cy="797452"/>
          </a:xfrm>
        </p:spPr>
        <p:txBody>
          <a:bodyPr/>
          <a:lstStyle/>
          <a:p>
            <a:r>
              <a:rPr lang="en-US" dirty="0"/>
              <a:t>The insights of property rights theory on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Residual rights of control </a:t>
            </a:r>
            <a:r>
              <a:rPr lang="en-US" sz="2400" dirty="0"/>
              <a:t>over assets belong to the owner of such assets 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Vertical</a:t>
            </a:r>
            <a:r>
              <a:rPr lang="en-US" sz="2400" dirty="0"/>
              <a:t> </a:t>
            </a:r>
            <a:r>
              <a:rPr lang="en-US" sz="2400" b="1" dirty="0"/>
              <a:t>integration</a:t>
            </a:r>
            <a:r>
              <a:rPr lang="en-US" sz="2400" dirty="0"/>
              <a:t> transfers the residual rights of control over the assets of the vertically integrated firm to the vertically integrating firm </a:t>
            </a:r>
          </a:p>
          <a:p>
            <a:pPr lvl="1" indent="0">
              <a:buNone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>
                <a:sym typeface="Wingdings" panose="05000000000000000000" pitchFamily="2" charset="2"/>
              </a:rPr>
              <a:t>Transaction costs</a:t>
            </a:r>
            <a:r>
              <a:rPr lang="en-US" sz="2400" dirty="0">
                <a:sym typeface="Wingdings" panose="05000000000000000000" pitchFamily="2" charset="2"/>
              </a:rPr>
              <a:t> decrease (higher strategic control, no hold-up problem)</a:t>
            </a:r>
          </a:p>
          <a:p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b="1" dirty="0">
                <a:sym typeface="Wingdings" panose="05000000000000000000" pitchFamily="2" charset="2"/>
              </a:rPr>
              <a:t>But: Coordination costs </a:t>
            </a:r>
            <a:r>
              <a:rPr lang="en-US" sz="2400" dirty="0">
                <a:sym typeface="Wingdings" panose="05000000000000000000" pitchFamily="2" charset="2"/>
              </a:rPr>
              <a:t>rise)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314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21" y="265777"/>
            <a:ext cx="8581043" cy="797452"/>
          </a:xfrm>
        </p:spPr>
        <p:txBody>
          <a:bodyPr/>
          <a:lstStyle/>
          <a:p>
            <a:r>
              <a:rPr lang="en-US" dirty="0"/>
              <a:t>The insights of property rights theory on vertical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PepsiCo has two types of bottlers:</a:t>
            </a:r>
          </a:p>
          <a:p>
            <a:pPr marL="788988" lvl="1" indent="-457200">
              <a:buFont typeface="+mj-lt"/>
              <a:buAutoNum type="arabicPeriod"/>
            </a:pPr>
            <a:r>
              <a:rPr lang="en-US" b="1" dirty="0"/>
              <a:t>Independent</a:t>
            </a:r>
            <a:r>
              <a:rPr lang="en-US" dirty="0"/>
              <a:t> (no PepsiCo authority on how operations are managed)</a:t>
            </a:r>
          </a:p>
          <a:p>
            <a:pPr marL="788988" lvl="1" indent="-457200">
              <a:buFont typeface="+mj-lt"/>
              <a:buAutoNum type="arabicPeriod"/>
            </a:pPr>
            <a:r>
              <a:rPr lang="en-US" b="1" dirty="0"/>
              <a:t>Company owned </a:t>
            </a:r>
            <a:r>
              <a:rPr lang="en-US" dirty="0"/>
              <a:t>(PepsiCo has the ultimate authority over how the bottling assets are deployed)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In case of a marketing campaign (e.g. Pepsi Challenge), production should match (increased) demand</a:t>
            </a:r>
          </a:p>
          <a:p>
            <a:pPr marL="788988" lvl="1" indent="-457200">
              <a:buFont typeface="+mj-lt"/>
              <a:buAutoNum type="arabicPeriod"/>
            </a:pPr>
            <a:r>
              <a:rPr lang="en-US" dirty="0"/>
              <a:t>Independent bottlers can </a:t>
            </a:r>
            <a:r>
              <a:rPr lang="en-US" b="1" dirty="0"/>
              <a:t>refuse to participate </a:t>
            </a:r>
            <a:r>
              <a:rPr lang="en-US" dirty="0"/>
              <a:t>(no residual rights of control over independent bottlers’ assets)</a:t>
            </a:r>
          </a:p>
          <a:p>
            <a:pPr marL="788988" lvl="1" indent="-457200">
              <a:buFont typeface="+mj-lt"/>
              <a:buAutoNum type="arabicPeriod"/>
            </a:pPr>
            <a:r>
              <a:rPr lang="en-US" dirty="0"/>
              <a:t>Instead, PepsiCo-owned bottlers can be </a:t>
            </a:r>
            <a:r>
              <a:rPr lang="en-US" b="1" dirty="0"/>
              <a:t>replaced</a:t>
            </a:r>
            <a:r>
              <a:rPr lang="en-US" dirty="0"/>
              <a:t> with a more cooperative team</a:t>
            </a:r>
          </a:p>
        </p:txBody>
      </p:sp>
    </p:spTree>
    <p:extLst>
      <p:ext uri="{BB962C8B-B14F-4D97-AF65-F5344CB8AC3E}">
        <p14:creationId xmlns:p14="http://schemas.microsoft.com/office/powerpoint/2010/main" val="339582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US" dirty="0"/>
              <a:t>drivers of vertical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Vertical integration advantages</a:t>
            </a:r>
            <a:br>
              <a:rPr lang="en-US" sz="2400" b="1" dirty="0"/>
            </a:br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Lower transaction costs (search, negotiating, enforcement and monitoring costs)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Strategic independence</a:t>
            </a:r>
          </a:p>
          <a:p>
            <a:pPr marL="360000" indent="-369887">
              <a:buFont typeface="Arial"/>
              <a:buChar char="•"/>
            </a:pPr>
            <a:r>
              <a:rPr lang="en-US" dirty="0"/>
              <a:t>Better control on multiple business dimensions (e.g. quantity,  quality and timing of supply)</a:t>
            </a:r>
          </a:p>
          <a:p>
            <a:pPr marL="342900" lvl="1" indent="-342900">
              <a:buClrTx/>
              <a:buSzTx/>
              <a:buFontTx/>
              <a:buChar char="•"/>
            </a:pPr>
            <a:r>
              <a:rPr lang="en-US" dirty="0"/>
              <a:t>Know-how protection (e.g. protection against potential intellectual property losses and knowledge spillovers)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93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</a:t>
            </a:r>
            <a:r>
              <a:rPr lang="en-US" dirty="0"/>
              <a:t>he drivers of vertical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b="1" dirty="0"/>
              <a:t>Vertical integration disadvantages </a:t>
            </a:r>
          </a:p>
          <a:p>
            <a:endParaRPr lang="en-US" sz="2400" b="1" dirty="0"/>
          </a:p>
          <a:p>
            <a:pPr marL="342900" indent="-342900" fontAlgn="t">
              <a:buFont typeface="Arial"/>
              <a:buChar char="•"/>
            </a:pPr>
            <a:r>
              <a:rPr lang="en-US" dirty="0"/>
              <a:t>Often lower technical efficiency (especially at the beginning): external providers usually benefit from strong economies of scale and learning, due to specialization and demand aggregation of several customers</a:t>
            </a:r>
          </a:p>
          <a:p>
            <a:pPr marL="342900" indent="-342900" fontAlgn="t">
              <a:buFont typeface="Arial"/>
              <a:buChar char="•"/>
            </a:pPr>
            <a:r>
              <a:rPr lang="en-US" dirty="0"/>
              <a:t>Higher coordination costs</a:t>
            </a:r>
          </a:p>
          <a:p>
            <a:pPr marL="342900" indent="-342900" fontAlgn="t">
              <a:buFont typeface="Arial"/>
              <a:buChar char="•"/>
            </a:pPr>
            <a:r>
              <a:rPr lang="en-US" dirty="0"/>
              <a:t>Higher commitment: it is typically more difficult to divest a business than to terminate a contract</a:t>
            </a:r>
          </a:p>
          <a:p>
            <a:pPr fontAlgn="t"/>
            <a:endParaRPr lang="en-US" dirty="0"/>
          </a:p>
          <a:p>
            <a:pPr marL="342900" indent="-342900" fontAlgn="t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06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Make-or-Ally-or-Buy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698241" cy="5134946"/>
          </a:xfrm>
        </p:spPr>
        <p:txBody>
          <a:bodyPr>
            <a:noAutofit/>
          </a:bodyPr>
          <a:lstStyle/>
          <a:p>
            <a:r>
              <a:rPr lang="en-US" sz="2400" dirty="0"/>
              <a:t>But vertical integration is not the only option: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27</a:t>
            </a:fld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1778" y="3404580"/>
            <a:ext cx="7719558" cy="0"/>
          </a:xfrm>
          <a:prstGeom prst="straightConnector1">
            <a:avLst/>
          </a:prstGeom>
          <a:ln w="63500">
            <a:solidFill>
              <a:srgbClr val="80808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8702" y="2362200"/>
            <a:ext cx="223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Outsourcing</a:t>
            </a:r>
          </a:p>
          <a:p>
            <a:pPr algn="r"/>
            <a:r>
              <a:rPr lang="en-US" dirty="0"/>
              <a:t>NON-INTEGRATION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915" y="2362200"/>
            <a:ext cx="155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Wholly-owned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5301" y="2362200"/>
            <a:ext cx="466473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301" y="3709380"/>
            <a:ext cx="1641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Centralized </a:t>
            </a:r>
            <a:br>
              <a:rPr lang="en-US" dirty="0"/>
            </a:br>
            <a:r>
              <a:rPr lang="en-US" dirty="0"/>
              <a:t>internal activity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1946" y="3709380"/>
            <a:ext cx="140585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Arms-length</a:t>
            </a:r>
          </a:p>
          <a:p>
            <a:pPr algn="ctr"/>
            <a:r>
              <a:rPr lang="en-US" dirty="0"/>
              <a:t>transactions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5980" y="3709380"/>
            <a:ext cx="119906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Long-term</a:t>
            </a:r>
          </a:p>
          <a:p>
            <a:pPr algn="ctr"/>
            <a:r>
              <a:rPr lang="en-US" dirty="0"/>
              <a:t>contracts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2380" y="3709380"/>
            <a:ext cx="198664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Strategic alliances </a:t>
            </a:r>
          </a:p>
          <a:p>
            <a:pPr algn="ctr"/>
            <a:r>
              <a:rPr lang="en-US" dirty="0"/>
              <a:t>and joint ventures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4980" y="3709380"/>
            <a:ext cx="191590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Parent/subsidiary</a:t>
            </a:r>
          </a:p>
          <a:p>
            <a:pPr algn="ctr"/>
            <a:r>
              <a:rPr lang="en-US" dirty="0"/>
              <a:t> relationship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786086" y="3620406"/>
            <a:ext cx="5428960" cy="9258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Tapered integration </a:t>
            </a:r>
            <a:r>
              <a:rPr lang="en-US" sz="2400" dirty="0"/>
              <a:t>(making some and buying the rest)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Licensing </a:t>
            </a:r>
            <a:r>
              <a:rPr lang="en-GB" sz="2400" dirty="0"/>
              <a:t>(e.g. franchising, the right to use a firm's business model and brand for a prescribed period of time)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Joint ventures </a:t>
            </a:r>
            <a:r>
              <a:rPr lang="en-US" sz="2400" dirty="0"/>
              <a:t>(cooperation on a new joint firm) and </a:t>
            </a:r>
            <a:r>
              <a:rPr lang="en-US" sz="2400" b="1" dirty="0"/>
              <a:t>strategic alliances</a:t>
            </a:r>
            <a:r>
              <a:rPr lang="en-US" sz="2400" dirty="0"/>
              <a:t> (cooperation on a joint project)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832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u="sng" dirty="0"/>
              <a:t>Horizontal boundaries</a:t>
            </a:r>
            <a:r>
              <a:rPr lang="en-US" sz="2000" b="1" dirty="0"/>
              <a:t> </a:t>
            </a:r>
            <a:r>
              <a:rPr lang="en-US" sz="2000" dirty="0"/>
              <a:t>of the firm</a:t>
            </a:r>
          </a:p>
          <a:p>
            <a:pPr marL="1085850" lvl="1" indent="-342900">
              <a:buFont typeface="Arial"/>
              <a:buChar char="•"/>
            </a:pPr>
            <a:r>
              <a:rPr lang="en-US" sz="2000" b="1" dirty="0"/>
              <a:t>Quantity</a:t>
            </a:r>
            <a:r>
              <a:rPr lang="en-US" sz="2000" dirty="0"/>
              <a:t> </a:t>
            </a:r>
            <a:r>
              <a:rPr lang="en-US" sz="2000" b="1" dirty="0"/>
              <a:t>of products</a:t>
            </a:r>
          </a:p>
          <a:p>
            <a:pPr marL="1085850" lvl="1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u="sng" dirty="0"/>
              <a:t>Lateral boundaries</a:t>
            </a:r>
            <a:r>
              <a:rPr lang="en-US" sz="2000" b="1" dirty="0"/>
              <a:t> </a:t>
            </a:r>
            <a:r>
              <a:rPr lang="en-US" sz="2000" dirty="0"/>
              <a:t>of the firm</a:t>
            </a:r>
          </a:p>
          <a:p>
            <a:pPr marL="1085850" lvl="1" indent="-342900">
              <a:buFont typeface="Arial"/>
              <a:buChar char="•"/>
            </a:pPr>
            <a:r>
              <a:rPr lang="en-US" sz="2000" b="1" dirty="0"/>
              <a:t>Variety of products </a:t>
            </a:r>
          </a:p>
          <a:p>
            <a:pPr marL="1085850" lvl="1" indent="-342900">
              <a:buFont typeface="Arial"/>
              <a:buChar char="•"/>
            </a:pPr>
            <a:endParaRPr lang="en-US" sz="2000" b="1" dirty="0"/>
          </a:p>
          <a:p>
            <a:pPr marL="708025" lvl="1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u="sng" dirty="0"/>
              <a:t>Vertical</a:t>
            </a:r>
            <a:r>
              <a:rPr lang="en-US" sz="2000" u="sng" dirty="0"/>
              <a:t> </a:t>
            </a:r>
            <a:r>
              <a:rPr lang="en-US" sz="2000" b="1" u="sng" dirty="0"/>
              <a:t>boundaries</a:t>
            </a:r>
            <a:r>
              <a:rPr lang="en-US" sz="2000" dirty="0"/>
              <a:t> of the firm</a:t>
            </a:r>
          </a:p>
          <a:p>
            <a:pPr marL="1085850" lvl="1" indent="-342900">
              <a:buFont typeface="Arial"/>
              <a:buChar char="•"/>
            </a:pPr>
            <a:r>
              <a:rPr lang="en-US" sz="2000" dirty="0"/>
              <a:t>Number of </a:t>
            </a:r>
            <a:r>
              <a:rPr lang="en-US" sz="2000" b="1" dirty="0"/>
              <a:t>integrated steps </a:t>
            </a:r>
            <a:r>
              <a:rPr lang="en-US" sz="2000" dirty="0"/>
              <a:t>along the </a:t>
            </a:r>
            <a:r>
              <a:rPr lang="en-US" sz="2000" b="1" dirty="0"/>
              <a:t>supply chain</a:t>
            </a:r>
          </a:p>
          <a:p>
            <a:pPr lvl="1" indent="0">
              <a:buNone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u="sng" dirty="0"/>
              <a:t>International boundaries</a:t>
            </a:r>
            <a:r>
              <a:rPr lang="en-US" sz="2000" b="1" dirty="0"/>
              <a:t> </a:t>
            </a:r>
            <a:r>
              <a:rPr lang="en-US" sz="2000" dirty="0"/>
              <a:t>of the firm</a:t>
            </a:r>
          </a:p>
          <a:p>
            <a:pPr marL="1085850" lvl="1" indent="-342900">
              <a:buFont typeface="Arial"/>
              <a:buChar char="•"/>
            </a:pPr>
            <a:r>
              <a:rPr lang="en-US" sz="2000" b="1" dirty="0"/>
              <a:t>Geographical span </a:t>
            </a:r>
            <a:r>
              <a:rPr lang="en-US" sz="2000" dirty="0"/>
              <a:t>of firm activities  </a:t>
            </a:r>
            <a:endParaRPr lang="en-US" sz="2000" b="1" dirty="0"/>
          </a:p>
          <a:p>
            <a:pPr marL="108585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06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Tapered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Mixture</a:t>
            </a:r>
            <a:r>
              <a:rPr lang="en-US" sz="2400" dirty="0"/>
              <a:t> of vertical integration and market exchange </a:t>
            </a:r>
            <a:br>
              <a:rPr lang="en-US" sz="2400" dirty="0"/>
            </a:br>
            <a:r>
              <a:rPr lang="en-US" sz="2400" dirty="0"/>
              <a:t>(i.e. co-sourcing, </a:t>
            </a:r>
            <a:r>
              <a:rPr lang="en-US" dirty="0"/>
              <a:t>making some and buying the rest)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2128158"/>
          <a:ext cx="8720138" cy="42452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6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9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4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1800" b="1" dirty="0">
                          <a:sym typeface="Symbol" pitchFamily="18" charset="2"/>
                        </a:rPr>
                        <a:t>Additional input/output</a:t>
                      </a:r>
                      <a:r>
                        <a:rPr lang="en-US" sz="1800" dirty="0">
                          <a:sym typeface="Symbol" pitchFamily="18" charset="2"/>
                        </a:rPr>
                        <a:t> channels without massive capital investments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endParaRPr lang="en-US" sz="1800" dirty="0"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800" b="1" dirty="0">
                          <a:sym typeface="Symbol" pitchFamily="18" charset="2"/>
                        </a:rPr>
                        <a:t>Loss of economies of scale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586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1800" b="1" dirty="0">
                          <a:sym typeface="Symbol" pitchFamily="18" charset="2"/>
                        </a:rPr>
                        <a:t>Credible</a:t>
                      </a:r>
                      <a:r>
                        <a:rPr lang="en-US" sz="1800" b="1" baseline="0" dirty="0">
                          <a:sym typeface="Symbol" pitchFamily="18" charset="2"/>
                        </a:rPr>
                        <a:t> threat </a:t>
                      </a:r>
                      <a:r>
                        <a:rPr lang="en-US" sz="1800" b="0" baseline="0" dirty="0">
                          <a:sym typeface="Symbol" pitchFamily="18" charset="2"/>
                        </a:rPr>
                        <a:t>of substituting internal channels with the market in case of poor performance (and </a:t>
                      </a:r>
                      <a:r>
                        <a:rPr lang="en-US" sz="1800" b="0" baseline="0" dirty="0" err="1">
                          <a:sym typeface="Symbol" pitchFamily="18" charset="2"/>
                        </a:rPr>
                        <a:t>viceversa</a:t>
                      </a:r>
                      <a:r>
                        <a:rPr lang="en-US" sz="1800" b="0" baseline="0" dirty="0">
                          <a:sym typeface="Symbol" pitchFamily="18" charset="2"/>
                        </a:rPr>
                        <a:t>)</a:t>
                      </a:r>
                      <a:endParaRPr lang="en-US" sz="1800" b="1" dirty="0"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Symbol" pitchFamily="18" charset="2"/>
                        </a:rPr>
                        <a:t>Coordination</a:t>
                      </a:r>
                      <a:r>
                        <a:rPr lang="en-US" sz="1800" dirty="0">
                          <a:sym typeface="Symbol" pitchFamily="18" charset="2"/>
                        </a:rPr>
                        <a:t> between the two production units (product specs, delivery times…)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Symbol" pitchFamily="18" charset="2"/>
                        </a:rPr>
                        <a:t>Information</a:t>
                      </a:r>
                      <a:r>
                        <a:rPr lang="en-US" sz="1800" dirty="0">
                          <a:sym typeface="Symbol" pitchFamily="18" charset="2"/>
                        </a:rPr>
                        <a:t> about costs and profitability from internal operations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</a:t>
                      </a:r>
                      <a:r>
                        <a:rPr lang="en-US" sz="1800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1" baseline="0" dirty="0">
                          <a:sym typeface="Symbol" pitchFamily="18" charset="2"/>
                        </a:rPr>
                        <a:t>better negotiations</a:t>
                      </a:r>
                      <a:r>
                        <a:rPr lang="en-US" sz="1800" b="1" dirty="0">
                          <a:sym typeface="Symbol" pitchFamily="18" charset="2"/>
                        </a:rPr>
                        <a:t> with market firms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ym typeface="Symbol" pitchFamily="18" charset="2"/>
                        </a:rPr>
                        <a:t>Possible</a:t>
                      </a:r>
                      <a:r>
                        <a:rPr lang="en-US" sz="1800" b="1" baseline="0" dirty="0">
                          <a:sym typeface="Symbol" pitchFamily="18" charset="2"/>
                        </a:rPr>
                        <a:t> bias </a:t>
                      </a:r>
                      <a:r>
                        <a:rPr lang="en-US" sz="1800" b="0" baseline="0" dirty="0">
                          <a:sym typeface="Symbol" pitchFamily="18" charset="2"/>
                        </a:rPr>
                        <a:t>in judgement</a:t>
                      </a:r>
                      <a:r>
                        <a:rPr lang="en-US" sz="1800" dirty="0">
                          <a:sym typeface="Symbol" pitchFamily="18" charset="2"/>
                        </a:rPr>
                        <a:t> (e.g. the firm may mistakenly establish the performance of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an inefficient internal supplier as the standard)</a:t>
                      </a:r>
                      <a:endParaRPr lang="en-US" sz="1800" dirty="0">
                        <a:sym typeface="Symbol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18" charset="2"/>
                        </a:rPr>
                        <a:t>Internal supply capabilities </a:t>
                      </a:r>
                      <a:r>
                        <a:rPr lang="en-US" sz="18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ym typeface="Symbol" pitchFamily="18" charset="2"/>
                        </a:rPr>
                        <a:t> </a:t>
                      </a:r>
                      <a:r>
                        <a:rPr lang="en-US" sz="1800" b="1" dirty="0">
                          <a:sym typeface="Symbol" pitchFamily="18" charset="2"/>
                        </a:rPr>
                        <a:t>protection against potential hold-up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3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Franchising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521" y="2715846"/>
            <a:ext cx="8581043" cy="364535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Split the tasks</a:t>
            </a:r>
          </a:p>
          <a:p>
            <a:pPr marL="1085850" lvl="1" indent="-342900">
              <a:buFont typeface="Arial"/>
              <a:buChar char="•"/>
            </a:pPr>
            <a:r>
              <a:rPr lang="en-US" sz="2400" b="1" dirty="0"/>
              <a:t>Franchisor </a:t>
            </a:r>
            <a:r>
              <a:rPr lang="en-US" sz="2400" dirty="0"/>
              <a:t>performs tasks involving substantial </a:t>
            </a:r>
            <a:r>
              <a:rPr lang="en-US" sz="2400" b="1" dirty="0"/>
              <a:t>scale economies</a:t>
            </a:r>
            <a:r>
              <a:rPr lang="en-US" sz="2400" dirty="0"/>
              <a:t> (e.g. purchasing and branding)</a:t>
            </a:r>
          </a:p>
          <a:p>
            <a:pPr marL="1085850" lvl="1" indent="-342900">
              <a:buFont typeface="Arial"/>
              <a:buChar char="•"/>
            </a:pPr>
            <a:r>
              <a:rPr lang="en-US" sz="2400" b="1" dirty="0"/>
              <a:t>Franchisees </a:t>
            </a:r>
            <a:r>
              <a:rPr lang="en-US" sz="2400" dirty="0"/>
              <a:t>build and </a:t>
            </a:r>
            <a:r>
              <a:rPr lang="en-US" sz="2400" b="1" dirty="0"/>
              <a:t>operate </a:t>
            </a:r>
            <a:r>
              <a:rPr lang="en-US" sz="2400" dirty="0"/>
              <a:t>the business</a:t>
            </a:r>
          </a:p>
          <a:p>
            <a:pPr marL="342900" indent="-342900">
              <a:buFont typeface="Arial"/>
              <a:buChar char="•"/>
            </a:pPr>
            <a:endParaRPr lang="en-US" sz="2400" b="1" dirty="0"/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Underperformance </a:t>
            </a:r>
            <a:r>
              <a:rPr lang="en-US" sz="2400" dirty="0"/>
              <a:t>is </a:t>
            </a:r>
            <a:r>
              <a:rPr lang="en-US" sz="2400" b="1" dirty="0"/>
              <a:t>limited </a:t>
            </a:r>
            <a:r>
              <a:rPr lang="en-US" sz="2400" dirty="0"/>
              <a:t>through tight quality controls and frequent surprise inspections </a:t>
            </a:r>
          </a:p>
        </p:txBody>
      </p:sp>
      <p:pic>
        <p:nvPicPr>
          <p:cNvPr id="3" name="Picture 2" descr="Mcdonalds-logo-png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5" y="1518135"/>
            <a:ext cx="1172308" cy="820616"/>
          </a:xfrm>
          <a:prstGeom prst="rect">
            <a:avLst/>
          </a:prstGeom>
        </p:spPr>
      </p:pic>
      <p:pic>
        <p:nvPicPr>
          <p:cNvPr id="7" name="Picture 6" descr="d556fae6c6ceea6b52ae95faf5ac43c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771" y="1439983"/>
            <a:ext cx="1731152" cy="956191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126997" y="1673459"/>
            <a:ext cx="1568932" cy="48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Franchisor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237698" y="1651017"/>
            <a:ext cx="1906302" cy="54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Franchisees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032004" y="1331347"/>
            <a:ext cx="4152118" cy="606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Partial ownership rights</a:t>
            </a:r>
          </a:p>
          <a:p>
            <a:pPr algn="ctr"/>
            <a:r>
              <a:rPr lang="en-US" sz="1800" b="1" dirty="0"/>
              <a:t>(Brand &amp; business model)</a:t>
            </a:r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3064" y="1913593"/>
            <a:ext cx="2746327" cy="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9160" y="2124607"/>
            <a:ext cx="2746327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 txBox="1">
            <a:spLocks/>
          </p:cNvSpPr>
          <p:nvPr/>
        </p:nvSpPr>
        <p:spPr>
          <a:xfrm>
            <a:off x="2018331" y="2137301"/>
            <a:ext cx="4152118" cy="33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Fee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21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Strategic alliances and joint ventures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ym typeface="Symbol" pitchFamily="18" charset="2"/>
              </a:rPr>
              <a:t>Organizing complex business transactions collectively without sacrificing autonomy:</a:t>
            </a:r>
            <a:br>
              <a:rPr lang="en-US" sz="2600" dirty="0">
                <a:sym typeface="Symbol" pitchFamily="18" charset="2"/>
              </a:rPr>
            </a:br>
            <a:endParaRPr lang="en-US" sz="26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>
                <a:sym typeface="Symbol" pitchFamily="18" charset="2"/>
              </a:rPr>
              <a:t>Strategic alliance: </a:t>
            </a:r>
            <a:r>
              <a:rPr lang="en-US" sz="2300" dirty="0">
                <a:sym typeface="Symbol" pitchFamily="18" charset="2"/>
              </a:rPr>
              <a:t>cooperation, coordination, information and resource sharing for a joint project by the participating firms</a:t>
            </a:r>
          </a:p>
          <a:p>
            <a:endParaRPr lang="en-US" sz="23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>
                <a:sym typeface="Symbol" pitchFamily="18" charset="2"/>
              </a:rPr>
              <a:t>Joint venture: </a:t>
            </a:r>
            <a:r>
              <a:rPr lang="en-US" sz="2300" dirty="0">
                <a:sym typeface="Symbol" pitchFamily="18" charset="2"/>
              </a:rPr>
              <a:t>particular type of strategic alliance where a new independent organization is created and jointly owned by the promoting firms. </a:t>
            </a:r>
          </a:p>
          <a:p>
            <a:pPr marL="342900" indent="-342900">
              <a:buFont typeface="Arial"/>
              <a:buChar char="•"/>
            </a:pPr>
            <a:endParaRPr lang="en-US" sz="23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endParaRPr lang="en-US" sz="23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endParaRPr lang="en-US" sz="23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endParaRPr lang="en-US" sz="23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endParaRPr lang="en-US" sz="2300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3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Strategic alliances and joint ventures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Alliances and joint ventures can be:</a:t>
            </a:r>
          </a:p>
          <a:p>
            <a:pPr marL="617538" lvl="1">
              <a:buFont typeface="Arial"/>
              <a:buChar char="•"/>
            </a:pPr>
            <a:r>
              <a:rPr lang="en-US" b="1" dirty="0"/>
              <a:t>Horizontal</a:t>
            </a:r>
            <a:r>
              <a:rPr lang="en-US" dirty="0"/>
              <a:t> (firms in the same industry)</a:t>
            </a:r>
          </a:p>
          <a:p>
            <a:pPr marL="617538" lvl="1">
              <a:buFont typeface="Arial"/>
              <a:buChar char="•"/>
            </a:pPr>
            <a:r>
              <a:rPr lang="en-US" b="1" dirty="0"/>
              <a:t>Lateral </a:t>
            </a:r>
            <a:r>
              <a:rPr lang="en-US" dirty="0"/>
              <a:t>(firms in different industries)</a:t>
            </a:r>
            <a:endParaRPr lang="en-US" b="1" dirty="0"/>
          </a:p>
          <a:p>
            <a:pPr marL="617538" lvl="1">
              <a:buFont typeface="Arial"/>
              <a:buChar char="•"/>
            </a:pPr>
            <a:r>
              <a:rPr lang="en-US" b="1" dirty="0"/>
              <a:t>Vertical</a:t>
            </a:r>
            <a:r>
              <a:rPr lang="en-US" dirty="0"/>
              <a:t> (firms at different stages of the supply chain)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Alliances rely more on </a:t>
            </a:r>
            <a:r>
              <a:rPr lang="en-US" sz="2400" b="1" dirty="0"/>
              <a:t>trust</a:t>
            </a:r>
            <a:r>
              <a:rPr lang="en-US" sz="2400" dirty="0"/>
              <a:t>, </a:t>
            </a:r>
            <a:r>
              <a:rPr lang="en-US" sz="2400" b="1" dirty="0"/>
              <a:t>reciprocity</a:t>
            </a:r>
            <a:r>
              <a:rPr lang="en-US" sz="2400" dirty="0"/>
              <a:t>, </a:t>
            </a:r>
            <a:r>
              <a:rPr lang="en-US" sz="2400" b="1" dirty="0"/>
              <a:t>cooperation</a:t>
            </a:r>
            <a:r>
              <a:rPr lang="en-US" sz="2400" dirty="0"/>
              <a:t> and </a:t>
            </a:r>
            <a:r>
              <a:rPr lang="en-US" sz="2400" b="1" dirty="0"/>
              <a:t>information sharing</a:t>
            </a:r>
            <a:r>
              <a:rPr lang="en-US" sz="2400" dirty="0"/>
              <a:t> than arm’s length contracts do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b="1" dirty="0"/>
              <a:t>Disputes</a:t>
            </a:r>
            <a:r>
              <a:rPr lang="en-US" sz="2400" dirty="0"/>
              <a:t> are rarely litigated and tend to be resolved through </a:t>
            </a:r>
            <a:r>
              <a:rPr lang="en-US" sz="2400" b="1" dirty="0"/>
              <a:t>negotiation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Strategic alliances and joint ventures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Factors leading to strategic alliances and joint ventures:</a:t>
            </a:r>
          </a:p>
          <a:p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Impediments</a:t>
            </a:r>
            <a:r>
              <a:rPr lang="en-US" sz="2400" dirty="0"/>
              <a:t> to comprehensive </a:t>
            </a:r>
            <a:r>
              <a:rPr lang="en-US" sz="2400" b="1" dirty="0"/>
              <a:t>contracting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Relationship-specific assets</a:t>
            </a:r>
            <a:r>
              <a:rPr lang="en-US" sz="2400" dirty="0"/>
              <a:t> by both parties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Complementarities between the </a:t>
            </a:r>
            <a:r>
              <a:rPr lang="en-US" sz="2400" b="1" dirty="0"/>
              <a:t>resources and capabilities</a:t>
            </a:r>
            <a:r>
              <a:rPr lang="en-US" sz="2400" dirty="0"/>
              <a:t> of the parties involved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Advantages in terms of information, knowledge sharing and contextual adaptation (e.g. internationalization)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Transitory</a:t>
            </a:r>
            <a:r>
              <a:rPr lang="en-US" sz="2400" dirty="0"/>
              <a:t> nature of the collaboration opportunity </a:t>
            </a:r>
          </a:p>
        </p:txBody>
      </p:sp>
    </p:spTree>
    <p:extLst>
      <p:ext uri="{BB962C8B-B14F-4D97-AF65-F5344CB8AC3E}">
        <p14:creationId xmlns:p14="http://schemas.microsoft.com/office/powerpoint/2010/main" val="17814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forms:</a:t>
            </a:r>
            <a:br>
              <a:rPr lang="en-US" dirty="0"/>
            </a:br>
            <a:r>
              <a:rPr lang="en-US" dirty="0"/>
              <a:t>Strategic alliances and joint ventures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Drawbacks: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Risk of </a:t>
            </a:r>
            <a:r>
              <a:rPr lang="en-US" b="1" dirty="0"/>
              <a:t>losing control</a:t>
            </a:r>
            <a:r>
              <a:rPr lang="en-US" dirty="0"/>
              <a:t> over proprietary information</a:t>
            </a:r>
          </a:p>
          <a:p>
            <a:pPr marL="617538" lvl="1">
              <a:buFont typeface="Arial"/>
              <a:buChar char="•"/>
            </a:pPr>
            <a:r>
              <a:rPr lang="en-US" dirty="0"/>
              <a:t>Intensive </a:t>
            </a:r>
            <a:r>
              <a:rPr lang="en-US" b="1" dirty="0"/>
              <a:t>knowledge sharing </a:t>
            </a:r>
            <a:r>
              <a:rPr lang="en-US" dirty="0"/>
              <a:t>necessary</a:t>
            </a:r>
          </a:p>
          <a:p>
            <a:pPr marL="617538" lvl="1">
              <a:buFont typeface="Arial"/>
              <a:buChar char="•"/>
            </a:pPr>
            <a:r>
              <a:rPr lang="en-US" b="1" dirty="0"/>
              <a:t>Intellectual property protection mechanisms </a:t>
            </a:r>
            <a:r>
              <a:rPr lang="en-US" dirty="0"/>
              <a:t>may be ineffective</a:t>
            </a:r>
            <a:br>
              <a:rPr lang="en-US" dirty="0"/>
            </a:br>
            <a:endParaRPr lang="en-US" dirty="0"/>
          </a:p>
          <a:p>
            <a:pPr indent="-411162">
              <a:buFont typeface="Arial"/>
              <a:buChar char="•"/>
            </a:pPr>
            <a:r>
              <a:rPr lang="en-US" b="1" dirty="0"/>
              <a:t>Agency</a:t>
            </a:r>
            <a:r>
              <a:rPr lang="en-US" dirty="0"/>
              <a:t> and </a:t>
            </a:r>
            <a:r>
              <a:rPr lang="en-US" b="1" dirty="0"/>
              <a:t>influence</a:t>
            </a:r>
            <a:r>
              <a:rPr lang="en-US" dirty="0"/>
              <a:t> costs</a:t>
            </a:r>
          </a:p>
          <a:p>
            <a:pPr marL="1085850" lvl="1" indent="-342900">
              <a:buFont typeface="Arial"/>
              <a:buChar char="•"/>
            </a:pPr>
            <a:r>
              <a:rPr lang="en-US" b="1" dirty="0"/>
              <a:t>Coordination issues 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/>
              <a:t>No formal mechanisms for </a:t>
            </a:r>
            <a:r>
              <a:rPr lang="en-US" b="1" dirty="0"/>
              <a:t>making decisions </a:t>
            </a:r>
            <a:endParaRPr lang="en-US" dirty="0"/>
          </a:p>
          <a:p>
            <a:pPr marL="1085850" lvl="1" indent="-342900">
              <a:buFont typeface="Arial"/>
              <a:buChar char="•"/>
            </a:pPr>
            <a:r>
              <a:rPr lang="en-US" dirty="0"/>
              <a:t>No formal mechanisms for </a:t>
            </a:r>
            <a:r>
              <a:rPr lang="en-US" b="1" dirty="0"/>
              <a:t>resolving disputes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8926" y="1631227"/>
            <a:ext cx="4924608" cy="45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Cabral, Chapter 3 (1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edition)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Cabral, Chapter 13 (2</a:t>
            </a:r>
            <a:r>
              <a:rPr lang="en-US" sz="2400" baseline="30000" dirty="0"/>
              <a:t>nd</a:t>
            </a:r>
            <a:r>
              <a:rPr lang="en-US" sz="2400" dirty="0"/>
              <a:t> edition)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Besanko</a:t>
            </a:r>
            <a:r>
              <a:rPr lang="en-US" sz="2400" dirty="0"/>
              <a:t> et al. (Economics of Strategy), Chapters 2-4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Shy, Chapter 8.2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Further readings/additional materials:</a:t>
            </a:r>
          </a:p>
          <a:p>
            <a:pPr marL="357188" lvl="1" indent="-342900">
              <a:buFont typeface="Arial"/>
              <a:buChar char="•"/>
            </a:pPr>
            <a:r>
              <a:rPr lang="en-US" i="1" dirty="0"/>
              <a:t>Montgomery C. 1994. Corporate Diversification. Journal of Economic Perspectives 8(3): 163–178</a:t>
            </a:r>
          </a:p>
          <a:p>
            <a:pPr marL="357188" lvl="1" indent="-342900">
              <a:buFont typeface="Arial"/>
              <a:buChar char="•"/>
            </a:pPr>
            <a:r>
              <a:rPr lang="en-US" i="1" dirty="0"/>
              <a:t>Better off alone, </a:t>
            </a:r>
            <a:r>
              <a:rPr lang="en-US" dirty="0"/>
              <a:t>The Economist, Jul 18 2015</a:t>
            </a:r>
            <a:endParaRPr lang="en-US" i="1" dirty="0"/>
          </a:p>
          <a:p>
            <a:pPr marL="357188" lvl="1" indent="-342900">
              <a:buFont typeface="Arial"/>
              <a:buChar char="•"/>
            </a:pPr>
            <a:r>
              <a:rPr lang="en-US" i="1" dirty="0"/>
              <a:t>New and interesting music is harder to find than ever, </a:t>
            </a:r>
            <a:r>
              <a:rPr lang="en-US" dirty="0"/>
              <a:t>The Economist, Jan 20</a:t>
            </a:r>
            <a:r>
              <a:rPr lang="en-US" baseline="30000" dirty="0"/>
              <a:t> </a:t>
            </a:r>
            <a:r>
              <a:rPr lang="en-US" dirty="0"/>
              <a:t>2016 </a:t>
            </a:r>
          </a:p>
          <a:p>
            <a:pPr marL="357188" lvl="1" indent="-342900">
              <a:buFont typeface="Arial"/>
              <a:buChar char="•"/>
            </a:pPr>
            <a:r>
              <a:rPr lang="en-US" dirty="0"/>
              <a:t>The breadth of Alphabet (ex-Google), an example of horizontal (unrelated) diversification: </a:t>
            </a:r>
            <a:r>
              <a:rPr lang="en-US" dirty="0">
                <a:hlinkClick r:id="rId2"/>
              </a:rPr>
              <a:t>https://www.youtube.com/watch?v=QeA_HojIL14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https://www.youtube.com/watch?v=olFEpeMwgHk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9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21" y="125099"/>
            <a:ext cx="8581043" cy="797452"/>
          </a:xfrm>
        </p:spPr>
        <p:txBody>
          <a:bodyPr/>
          <a:lstStyle/>
          <a:p>
            <a:r>
              <a:rPr lang="en-GB" dirty="0"/>
              <a:t>Firm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" y="1226256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Horizontal             </a:t>
            </a:r>
            <a:r>
              <a:rPr lang="en-US" sz="2000" dirty="0">
                <a:solidFill>
                  <a:srgbClr val="00B050"/>
                </a:solidFill>
              </a:rPr>
              <a:t>2. Lateral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                               2.1 Related </a:t>
            </a:r>
            <a:r>
              <a:rPr lang="en-US" sz="2000" dirty="0" err="1">
                <a:solidFill>
                  <a:srgbClr val="00B050"/>
                </a:solidFill>
              </a:rPr>
              <a:t>diversif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                               2.2 Unrelated </a:t>
            </a:r>
            <a:r>
              <a:rPr lang="en-US" sz="2000" dirty="0" err="1">
                <a:solidFill>
                  <a:srgbClr val="00B050"/>
                </a:solidFill>
              </a:rPr>
              <a:t>diversif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436090" y="3788517"/>
            <a:ext cx="1359099" cy="13590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/>
            <a:r>
              <a:rPr lang="en-US" sz="1400" dirty="0"/>
              <a:t>Pizza restaurant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15720" y="2771344"/>
            <a:ext cx="1017173" cy="10171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3.1</a:t>
            </a:r>
          </a:p>
          <a:p>
            <a:pPr algn="ctr"/>
            <a:r>
              <a:rPr lang="en-US" sz="1400" dirty="0"/>
              <a:t>Mozzarella</a:t>
            </a:r>
          </a:p>
          <a:p>
            <a:pPr algn="ctr"/>
            <a:r>
              <a:rPr lang="en-US" sz="1400" dirty="0"/>
              <a:t>factory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615720" y="5130279"/>
            <a:ext cx="1017173" cy="10171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3.2</a:t>
            </a:r>
          </a:p>
          <a:p>
            <a:pPr algn="ctr"/>
            <a:r>
              <a:rPr lang="en-US" sz="1400" dirty="0"/>
              <a:t>Home delivery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783089" y="3771180"/>
            <a:ext cx="1359099" cy="135909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Pizza restaurant</a:t>
            </a:r>
          </a:p>
        </p:txBody>
      </p:sp>
      <p:sp>
        <p:nvSpPr>
          <p:cNvPr id="17" name="Cloud 16"/>
          <p:cNvSpPr/>
          <p:nvPr/>
        </p:nvSpPr>
        <p:spPr>
          <a:xfrm>
            <a:off x="7142188" y="3788517"/>
            <a:ext cx="1847557" cy="1230923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Pizza restaurant in NYC</a:t>
            </a:r>
          </a:p>
        </p:txBody>
      </p:sp>
      <p:sp>
        <p:nvSpPr>
          <p:cNvPr id="18" name="Cloud 17"/>
          <p:cNvSpPr/>
          <p:nvPr/>
        </p:nvSpPr>
        <p:spPr>
          <a:xfrm>
            <a:off x="5665182" y="2715779"/>
            <a:ext cx="1685261" cy="1072738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Importing tomato sauce</a:t>
            </a:r>
          </a:p>
        </p:txBody>
      </p:sp>
      <p:sp>
        <p:nvSpPr>
          <p:cNvPr id="19" name="Dodecagon 18"/>
          <p:cNvSpPr>
            <a:spLocks noChangeAspect="1"/>
          </p:cNvSpPr>
          <p:nvPr/>
        </p:nvSpPr>
        <p:spPr>
          <a:xfrm>
            <a:off x="3094959" y="3806485"/>
            <a:ext cx="1341131" cy="1341131"/>
          </a:xfrm>
          <a:prstGeom prst="dodecagon">
            <a:avLst/>
          </a:prstGeom>
          <a:solidFill>
            <a:srgbClr val="00B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/>
          <a:lstStyle/>
          <a:p>
            <a:pPr algn="ctr"/>
            <a:r>
              <a:rPr lang="en-US" sz="1400" dirty="0"/>
              <a:t>2.1</a:t>
            </a:r>
          </a:p>
          <a:p>
            <a:pPr algn="ctr"/>
            <a:r>
              <a:rPr lang="en-US" sz="1400" dirty="0"/>
              <a:t>Burger restaurant</a:t>
            </a:r>
          </a:p>
        </p:txBody>
      </p:sp>
      <p:sp>
        <p:nvSpPr>
          <p:cNvPr id="20" name="Regular Pentagon 19"/>
          <p:cNvSpPr>
            <a:spLocks noChangeAspect="1"/>
          </p:cNvSpPr>
          <p:nvPr/>
        </p:nvSpPr>
        <p:spPr>
          <a:xfrm>
            <a:off x="956336" y="3577909"/>
            <a:ext cx="1569707" cy="1569707"/>
          </a:xfrm>
          <a:prstGeom prst="pentagon">
            <a:avLst/>
          </a:prstGeom>
          <a:solidFill>
            <a:srgbClr val="00B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bIns="0" anchor="ctr"/>
          <a:lstStyle/>
          <a:p>
            <a:pPr algn="ctr"/>
            <a:r>
              <a:rPr lang="en-US" sz="1400" dirty="0"/>
              <a:t>2.2</a:t>
            </a:r>
          </a:p>
          <a:p>
            <a:pPr algn="ctr"/>
            <a:r>
              <a:rPr lang="en-US" sz="1400" dirty="0"/>
              <a:t>Department store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310232" y="1226255"/>
            <a:ext cx="3294122" cy="167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</a:rPr>
              <a:t>3. Vertical</a:t>
            </a:r>
          </a:p>
          <a:p>
            <a:pPr marL="0" lvl="1" indent="0">
              <a:buFont typeface="Arial"/>
              <a:buNone/>
            </a:pPr>
            <a:r>
              <a:rPr lang="en-US" sz="2000" dirty="0">
                <a:solidFill>
                  <a:schemeClr val="accent6"/>
                </a:solidFill>
              </a:rPr>
              <a:t>	3.1 Backward</a:t>
            </a:r>
          </a:p>
          <a:p>
            <a:pPr marL="0" lvl="1" indent="0">
              <a:buFont typeface="Arial"/>
              <a:buNone/>
            </a:pPr>
            <a:r>
              <a:rPr lang="en-US" sz="2000" dirty="0">
                <a:solidFill>
                  <a:schemeClr val="accent6"/>
                </a:solidFill>
              </a:rPr>
              <a:t>	3.2 Forward</a:t>
            </a:r>
          </a:p>
          <a:p>
            <a:pPr lvl="1" indent="0">
              <a:buFont typeface="Arial"/>
              <a:buNone/>
            </a:pP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304072" y="1226256"/>
            <a:ext cx="2810597" cy="167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3.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62787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GB" b="1" dirty="0"/>
              <a:t>Economies of Scale</a:t>
            </a:r>
            <a:endParaRPr lang="en-GB" dirty="0"/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4</a:t>
            </a:fld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940792" y="3072164"/>
            <a:ext cx="0" cy="25590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H="1">
            <a:off x="2796776" y="5459017"/>
            <a:ext cx="3214886" cy="8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eform 6"/>
          <p:cNvSpPr/>
          <p:nvPr/>
        </p:nvSpPr>
        <p:spPr>
          <a:xfrm>
            <a:off x="3148432" y="3372896"/>
            <a:ext cx="2494930" cy="1767396"/>
          </a:xfrm>
          <a:custGeom>
            <a:avLst/>
            <a:gdLst>
              <a:gd name="connsiteX0" fmla="*/ 0 w 1447800"/>
              <a:gd name="connsiteY0" fmla="*/ 0 h 954728"/>
              <a:gd name="connsiteX1" fmla="*/ 495300 w 1447800"/>
              <a:gd name="connsiteY1" fmla="*/ 622300 h 954728"/>
              <a:gd name="connsiteX2" fmla="*/ 1447800 w 1447800"/>
              <a:gd name="connsiteY2" fmla="*/ 952500 h 9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54728">
                <a:moveTo>
                  <a:pt x="0" y="0"/>
                </a:moveTo>
                <a:cubicBezTo>
                  <a:pt x="127000" y="231775"/>
                  <a:pt x="254000" y="463550"/>
                  <a:pt x="495300" y="622300"/>
                </a:cubicBezTo>
                <a:cubicBezTo>
                  <a:pt x="736600" y="781050"/>
                  <a:pt x="1305983" y="977900"/>
                  <a:pt x="1447800" y="952500"/>
                </a:cubicBezTo>
              </a:path>
            </a:pathLst>
          </a:custGeom>
          <a:ln w="47625">
            <a:solidFill>
              <a:schemeClr val="tx1"/>
            </a:solidFill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432245" y="3136581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038" y="54238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60391"/>
              </p:ext>
            </p:extLst>
          </p:nvPr>
        </p:nvGraphicFramePr>
        <p:xfrm>
          <a:off x="3740346" y="5653460"/>
          <a:ext cx="1289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11200" imgH="203200" progId="Equation.3">
                  <p:embed/>
                </p:oleObj>
              </mc:Choice>
              <mc:Fallback>
                <p:oleObj name="Equation" r:id="rId3" imgW="711200" imgH="2032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0346" y="5653460"/>
                        <a:ext cx="12890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 rot="792505">
            <a:off x="4964741" y="2080567"/>
            <a:ext cx="3632182" cy="51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Horizontal expansion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  <p:pic>
        <p:nvPicPr>
          <p:cNvPr id="13" name="Picture 12" descr="cach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5" y="2904993"/>
            <a:ext cx="3236643" cy="3116767"/>
          </a:xfrm>
          <a:prstGeom prst="rect">
            <a:avLst/>
          </a:prstGeom>
        </p:spPr>
      </p:pic>
      <p:pic>
        <p:nvPicPr>
          <p:cNvPr id="14" name="Picture 13" descr="cach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2" y="2904993"/>
            <a:ext cx="3236643" cy="31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boundaries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GB" b="1" dirty="0"/>
              <a:t>Economies of Scope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40792" y="3072164"/>
            <a:ext cx="0" cy="25590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2796776" y="5459017"/>
            <a:ext cx="3214886" cy="83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7"/>
          <p:cNvSpPr/>
          <p:nvPr/>
        </p:nvSpPr>
        <p:spPr>
          <a:xfrm>
            <a:off x="3148432" y="3372896"/>
            <a:ext cx="2494930" cy="1767396"/>
          </a:xfrm>
          <a:custGeom>
            <a:avLst/>
            <a:gdLst>
              <a:gd name="connsiteX0" fmla="*/ 0 w 1447800"/>
              <a:gd name="connsiteY0" fmla="*/ 0 h 954728"/>
              <a:gd name="connsiteX1" fmla="*/ 495300 w 1447800"/>
              <a:gd name="connsiteY1" fmla="*/ 622300 h 954728"/>
              <a:gd name="connsiteX2" fmla="*/ 1447800 w 1447800"/>
              <a:gd name="connsiteY2" fmla="*/ 952500 h 9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954728">
                <a:moveTo>
                  <a:pt x="0" y="0"/>
                </a:moveTo>
                <a:cubicBezTo>
                  <a:pt x="127000" y="231775"/>
                  <a:pt x="254000" y="463550"/>
                  <a:pt x="495300" y="622300"/>
                </a:cubicBezTo>
                <a:cubicBezTo>
                  <a:pt x="736600" y="781050"/>
                  <a:pt x="1305983" y="977900"/>
                  <a:pt x="1447800" y="952500"/>
                </a:cubicBezTo>
              </a:path>
            </a:pathLst>
          </a:custGeom>
          <a:ln w="47625">
            <a:solidFill>
              <a:schemeClr val="tx1"/>
            </a:solidFill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32245" y="3136581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038" y="54238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y</a:t>
            </a:r>
            <a:endParaRPr lang="en-US" b="0" baseline="-25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88221"/>
              </p:ext>
            </p:extLst>
          </p:nvPr>
        </p:nvGraphicFramePr>
        <p:xfrm>
          <a:off x="3648075" y="5805248"/>
          <a:ext cx="1473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812800" imgH="228600" progId="Equation.3">
                  <p:embed/>
                </p:oleObj>
              </mc:Choice>
              <mc:Fallback>
                <p:oleObj name="Equation" r:id="rId4" imgW="812800" imgH="2286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8075" y="5805248"/>
                        <a:ext cx="147320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 rot="792505">
            <a:off x="4964740" y="2111078"/>
            <a:ext cx="3632182" cy="51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Related diversification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  <p:pic>
        <p:nvPicPr>
          <p:cNvPr id="13" name="Picture 12" descr="macos-sierra-homescreen-100724980-lar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743170"/>
            <a:ext cx="3723068" cy="2888037"/>
          </a:xfrm>
          <a:prstGeom prst="rect">
            <a:avLst/>
          </a:prstGeom>
        </p:spPr>
      </p:pic>
      <p:pic>
        <p:nvPicPr>
          <p:cNvPr id="14" name="Picture 13" descr="appleproduc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3" y="3603656"/>
            <a:ext cx="5281401" cy="25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8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boundaries:</a:t>
            </a:r>
            <a:br>
              <a:rPr lang="en-US" dirty="0"/>
            </a:br>
            <a:r>
              <a:rPr lang="en-US" dirty="0"/>
              <a:t>Conglomerates involved in unrelated 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4281253" cy="5134946"/>
          </a:xfrm>
        </p:spPr>
        <p:txBody>
          <a:bodyPr>
            <a:noAutofit/>
          </a:bodyPr>
          <a:lstStyle/>
          <a:p>
            <a:r>
              <a:rPr lang="en-US" sz="2000" b="1" dirty="0"/>
              <a:t>Tata Group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Information Technology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Energy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Pharmaceuticals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Italian handcrafted furniture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Automobiles (Tata, Jaguar and Land Rover)</a:t>
            </a:r>
          </a:p>
          <a:p>
            <a:endParaRPr lang="en-US" sz="2000" dirty="0"/>
          </a:p>
          <a:p>
            <a:r>
              <a:rPr lang="en-US" sz="2000" b="1" dirty="0"/>
              <a:t>Hyundai Group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Steel production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Elevators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Ocean shipping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Automobiles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9" y="1486275"/>
            <a:ext cx="2152076" cy="1979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50" y="4126467"/>
            <a:ext cx="3087892" cy="15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r>
              <a:rPr lang="en-US" sz="2400" dirty="0"/>
              <a:t>Why do firms diversify?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492"/>
              </p:ext>
            </p:extLst>
          </p:nvPr>
        </p:nvGraphicFramePr>
        <p:xfrm>
          <a:off x="457200" y="2242628"/>
          <a:ext cx="8229600" cy="3322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6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Benefits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Costs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7200" y="2709263"/>
            <a:ext cx="3890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Economies of scope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(spreading the firm’s resources, capabilities and managerial talent over many uses)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00" y="4131663"/>
            <a:ext cx="389010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Other synergies 	</a:t>
            </a:r>
            <a:br>
              <a:rPr lang="en-US" sz="2000" b="1" dirty="0"/>
            </a:br>
            <a:r>
              <a:rPr lang="en-US" sz="1850" dirty="0"/>
              <a:t>(Addition of value to extant businesses, transfer of skills and knowledge, cross-business collaboration)</a:t>
            </a:r>
            <a:endParaRPr lang="en-US" sz="185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753" y="2694134"/>
            <a:ext cx="3890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Ex-ante costs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(implicit and explicit costs incurred to acquire a company or to set-up an entrepreneurial venture)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753" y="4131663"/>
            <a:ext cx="38901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Ex-post costs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(coordination costs, reduction in incentives, slower information flows 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Diversification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How do firms finance it?</a:t>
            </a:r>
          </a:p>
          <a:p>
            <a:pPr marL="342900" indent="-342900">
              <a:buFont typeface="Arial"/>
              <a:buChar char="•"/>
            </a:pPr>
            <a:endParaRPr lang="en-US" sz="2400" b="1" dirty="0"/>
          </a:p>
          <a:p>
            <a:pPr algn="ctr"/>
            <a:r>
              <a:rPr lang="en-US" sz="2400" dirty="0"/>
              <a:t>Internal capital market </a:t>
            </a:r>
          </a:p>
          <a:p>
            <a:pPr algn="ctr"/>
            <a:r>
              <a:rPr lang="en-US" sz="2400" b="1" dirty="0"/>
              <a:t>vs.</a:t>
            </a:r>
          </a:p>
          <a:p>
            <a:pPr algn="ctr"/>
            <a:r>
              <a:rPr lang="en-US" sz="2400" dirty="0"/>
              <a:t>External capital market </a:t>
            </a:r>
            <a:br>
              <a:rPr lang="en-US" sz="2400" dirty="0"/>
            </a:br>
            <a:r>
              <a:rPr lang="en-US" sz="2400" dirty="0"/>
              <a:t>(debt and equity markets)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52584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8A713F299A884DB11DE64B6266C624" ma:contentTypeVersion="0" ma:contentTypeDescription="Create a new document." ma:contentTypeScope="" ma:versionID="edf500d7ee32cded6575874a683ec4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C68054-EB1D-4BDA-8B60-17412F550B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C405E6-B121-425B-ABF2-C5320A6AC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9DF2A-5591-4C8B-BEBD-22ACD01075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11211</TotalTime>
  <Words>1903</Words>
  <Application>Microsoft Office PowerPoint</Application>
  <PresentationFormat>Presentazione su schermo (4:3)</PresentationFormat>
  <Paragraphs>356</Paragraphs>
  <Slides>37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Wingdings</vt:lpstr>
      <vt:lpstr>POLI</vt:lpstr>
      <vt:lpstr>Equation</vt:lpstr>
      <vt:lpstr>Presentazione standard di PowerPoint</vt:lpstr>
      <vt:lpstr>Note</vt:lpstr>
      <vt:lpstr>Firm boundaries</vt:lpstr>
      <vt:lpstr>Firm boundaries</vt:lpstr>
      <vt:lpstr>Horizontal boundaries</vt:lpstr>
      <vt:lpstr>Lateral boundaries</vt:lpstr>
      <vt:lpstr>Lateral boundaries: Conglomerates involved in unrelated 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Diversification</vt:lpstr>
      <vt:lpstr>Types of vertical Integration</vt:lpstr>
      <vt:lpstr>Types of vertical Integration</vt:lpstr>
      <vt:lpstr>Types of vertical Integration</vt:lpstr>
      <vt:lpstr>Types of vertical Integration</vt:lpstr>
      <vt:lpstr>The insights of property rights theory on vertical integration</vt:lpstr>
      <vt:lpstr>The insights of property rights theory on vertical integration</vt:lpstr>
      <vt:lpstr>The insights of property rights theory on vertical integration</vt:lpstr>
      <vt:lpstr>The drivers of vertical integration</vt:lpstr>
      <vt:lpstr>The drivers of vertical integration</vt:lpstr>
      <vt:lpstr>The Make-or-Ally-or-Buy choice</vt:lpstr>
      <vt:lpstr>Intermediate forms</vt:lpstr>
      <vt:lpstr>Intermediate forms: Tapered integration</vt:lpstr>
      <vt:lpstr>Intermediate forms: Franchising</vt:lpstr>
      <vt:lpstr>Intermediate forms: Strategic alliances and joint ventures</vt:lpstr>
      <vt:lpstr>Intermediate forms: Strategic alliances and joint ventures</vt:lpstr>
      <vt:lpstr>Intermediate forms: Strategic alliances and joint ventures</vt:lpstr>
      <vt:lpstr>Intermediate forms: Strategic alliances and joint ventures</vt:lpstr>
      <vt:lpstr>Questions?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Mattia Fabio Junior Pedota</cp:lastModifiedBy>
  <cp:revision>1495</cp:revision>
  <dcterms:created xsi:type="dcterms:W3CDTF">2015-05-26T12:27:57Z</dcterms:created>
  <dcterms:modified xsi:type="dcterms:W3CDTF">2024-04-04T14:03:28Z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0x010100DD8A713F299A884DB11DE64B6266C624</vt:lpwstr>
  </property>
</Properties>
</file>