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579" r:id="rId5"/>
    <p:sldId id="580" r:id="rId6"/>
    <p:sldId id="484" r:id="rId7"/>
    <p:sldId id="488" r:id="rId8"/>
    <p:sldId id="489" r:id="rId9"/>
    <p:sldId id="493" r:id="rId10"/>
    <p:sldId id="492" r:id="rId11"/>
    <p:sldId id="494" r:id="rId12"/>
    <p:sldId id="495" r:id="rId13"/>
    <p:sldId id="578" r:id="rId14"/>
    <p:sldId id="497" r:id="rId15"/>
    <p:sldId id="500" r:id="rId16"/>
    <p:sldId id="523" r:id="rId17"/>
    <p:sldId id="530" r:id="rId18"/>
    <p:sldId id="532" r:id="rId19"/>
    <p:sldId id="535" r:id="rId20"/>
    <p:sldId id="581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326" r:id="rId34"/>
    <p:sldId id="327" r:id="rId3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 autoAdjust="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48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F5264-3474-8242-B46F-CAEE4B35EA7A}" type="datetimeFigureOut">
              <a:rPr lang="en-US" smtClean="0"/>
              <a:t>4/10/24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05965-34B7-E042-AC75-D2B8CA51A0D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847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FA003-551C-ED42-8A9B-0FD0CB609DE0}" type="datetimeFigureOut">
              <a:rPr lang="en-US" smtClean="0"/>
              <a:t>4/10/24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06476-A44D-F74C-B6A9-2B5600A4FA0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20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AA39-471D-E04E-8735-59E65E16979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4188617"/>
            <a:ext cx="9144000" cy="2669382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4188617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609583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704279"/>
            <a:ext cx="7772400" cy="89019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12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9762" y="64770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A399-1CAB-364C-A706-BC93C98AF8D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sz="4000"/>
          </a:p>
        </p:txBody>
      </p:sp>
    </p:spTree>
    <p:extLst>
      <p:ext uri="{BB962C8B-B14F-4D97-AF65-F5344CB8AC3E}">
        <p14:creationId xmlns:p14="http://schemas.microsoft.com/office/powerpoint/2010/main" val="312121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11661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88521" y="139166"/>
            <a:ext cx="8581043" cy="797452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-3186" y="6447975"/>
            <a:ext cx="9183697" cy="43740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519848"/>
            <a:ext cx="1869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School of Management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936618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4378" y="6502721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8521" y="1226256"/>
            <a:ext cx="8581043" cy="5134946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3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9762" y="64770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A80CA399-1CAB-364C-A706-BC93C98AF8D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09762" y="64770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A399-1CAB-364C-A706-BC93C98AF8D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00908" y="4343400"/>
            <a:ext cx="7772400" cy="533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r>
              <a:rPr lang="en-GB" sz="3600" dirty="0"/>
              <a:t>Firm Growth: Internationalization</a:t>
            </a:r>
            <a:endParaRPr lang="en-GB" sz="2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81369" y="0"/>
            <a:ext cx="7772400" cy="12954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algn="r"/>
            <a:r>
              <a:rPr lang="en-GB" sz="2000" b="0" dirty="0"/>
              <a:t>Business and Industrial Economics </a:t>
            </a:r>
          </a:p>
          <a:p>
            <a:pPr algn="r"/>
            <a:r>
              <a:rPr lang="en-GB" sz="2000" b="0" dirty="0"/>
              <a:t>A.Y. 2023/2024</a:t>
            </a:r>
          </a:p>
          <a:p>
            <a:pPr algn="r"/>
            <a:r>
              <a:rPr lang="en-GB" sz="2000" b="0" dirty="0"/>
              <a:t>Prof. Mattia </a:t>
            </a:r>
            <a:r>
              <a:rPr lang="en-GB" sz="2000" b="0" dirty="0" err="1"/>
              <a:t>Pedota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205734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Theories of MNCs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300820"/>
            <a:ext cx="8581043" cy="5134946"/>
          </a:xfrm>
        </p:spPr>
        <p:txBody>
          <a:bodyPr>
            <a:normAutofit/>
          </a:bodyPr>
          <a:lstStyle/>
          <a:p>
            <a:r>
              <a:rPr lang="en-US" sz="2000" dirty="0"/>
              <a:t>Before 1960s (i.e. before </a:t>
            </a:r>
            <a:r>
              <a:rPr lang="en-US" sz="2000" b="1" dirty="0" err="1"/>
              <a:t>Hymer</a:t>
            </a:r>
            <a:r>
              <a:rPr lang="en-US" sz="2000" dirty="0" err="1"/>
              <a:t>’s</a:t>
            </a:r>
            <a:r>
              <a:rPr lang="en-US" sz="2000" dirty="0"/>
              <a:t> seminal work) several economists investigated </a:t>
            </a:r>
            <a:r>
              <a:rPr lang="en-US" sz="2000" b="1" dirty="0"/>
              <a:t>international trade</a:t>
            </a:r>
            <a:r>
              <a:rPr lang="en-US" sz="2000" dirty="0"/>
              <a:t> (export)</a:t>
            </a:r>
          </a:p>
          <a:p>
            <a:endParaRPr lang="en-GB" sz="2000" dirty="0"/>
          </a:p>
          <a:p>
            <a:r>
              <a:rPr lang="en-GB" sz="2000" dirty="0"/>
              <a:t>These theories regarded </a:t>
            </a:r>
            <a:r>
              <a:rPr lang="en-GB" sz="2000" b="1" dirty="0"/>
              <a:t>trade</a:t>
            </a:r>
            <a:r>
              <a:rPr lang="en-GB" sz="2000" dirty="0"/>
              <a:t> and </a:t>
            </a:r>
            <a:r>
              <a:rPr lang="en-GB" sz="2000" b="1" dirty="0"/>
              <a:t>capital movements </a:t>
            </a:r>
            <a:r>
              <a:rPr lang="en-GB" sz="2000" dirty="0"/>
              <a:t>across borders (not FDI): </a:t>
            </a:r>
            <a:br>
              <a:rPr lang="en-GB" sz="2000" dirty="0"/>
            </a:br>
            <a:endParaRPr lang="en-GB" sz="2000" dirty="0"/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the main determinant of movements of </a:t>
            </a:r>
            <a:r>
              <a:rPr lang="en-GB" sz="2000" b="1" dirty="0"/>
              <a:t>goods</a:t>
            </a:r>
            <a:r>
              <a:rPr lang="en-GB" sz="2000" dirty="0"/>
              <a:t> (trade) across borders is the difference in </a:t>
            </a:r>
            <a:r>
              <a:rPr lang="en-GB" sz="2000" b="1" dirty="0"/>
              <a:t>factor endowments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/>
              <a:t>the main determinant of movements of </a:t>
            </a:r>
            <a:r>
              <a:rPr lang="en-GB" sz="2000" b="1" dirty="0"/>
              <a:t>funds</a:t>
            </a:r>
            <a:r>
              <a:rPr lang="en-GB" sz="2000" dirty="0"/>
              <a:t> (capital) across frontiers is the difference in </a:t>
            </a:r>
            <a:r>
              <a:rPr lang="en-GB" sz="2000" b="1" dirty="0"/>
              <a:t>interest rates</a:t>
            </a:r>
          </a:p>
          <a:p>
            <a:pPr marL="342900" indent="-342900">
              <a:buFont typeface="Arial"/>
              <a:buChar char="•"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30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Hymer’s</a:t>
            </a:r>
            <a:r>
              <a:rPr lang="en-US" dirty="0"/>
              <a:t> seminal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363881"/>
            <a:ext cx="8581043" cy="5134946"/>
          </a:xfrm>
        </p:spPr>
        <p:txBody>
          <a:bodyPr>
            <a:normAutofit/>
          </a:bodyPr>
          <a:lstStyle/>
          <a:p>
            <a:r>
              <a:rPr lang="en-US" sz="2000" dirty="0" err="1"/>
              <a:t>Hymer</a:t>
            </a:r>
            <a:r>
              <a:rPr lang="en-US" sz="2000" dirty="0"/>
              <a:t> (1960s) distinguishes between:</a:t>
            </a:r>
            <a:br>
              <a:rPr lang="en-US" sz="2000" dirty="0"/>
            </a:br>
            <a:endParaRPr lang="en-US" sz="2000" dirty="0"/>
          </a:p>
          <a:p>
            <a:pPr marL="85725" indent="-457200">
              <a:buFont typeface="+mj-lt"/>
              <a:buAutoNum type="arabicPeriod"/>
            </a:pPr>
            <a:r>
              <a:rPr lang="en-US" sz="2000" b="1" dirty="0"/>
              <a:t>Portfolio Investments </a:t>
            </a:r>
            <a:r>
              <a:rPr lang="en-US" sz="2000" dirty="0"/>
              <a:t>(purely financial investments)</a:t>
            </a:r>
          </a:p>
          <a:p>
            <a:pPr marL="85725" indent="-457200">
              <a:buFont typeface="+mj-lt"/>
              <a:buAutoNum type="arabicPeriod"/>
            </a:pPr>
            <a:r>
              <a:rPr lang="en-US" sz="2000" b="1" dirty="0"/>
              <a:t>Exports</a:t>
            </a:r>
          </a:p>
          <a:p>
            <a:pPr marL="85725" indent="-457200">
              <a:buFont typeface="+mj-lt"/>
              <a:buAutoNum type="arabicPeriod"/>
            </a:pPr>
            <a:r>
              <a:rPr lang="en-US" sz="2000" b="1" u="sng" dirty="0"/>
              <a:t>Foreign Direct Investments (FDI) </a:t>
            </a:r>
            <a:r>
              <a:rPr lang="en-US" sz="2000" u="sng" dirty="0"/>
              <a:t>providing the firm </a:t>
            </a:r>
            <a:r>
              <a:rPr lang="en-US" sz="2000" b="1" u="sng" dirty="0"/>
              <a:t>control</a:t>
            </a:r>
            <a:r>
              <a:rPr lang="en-US" sz="2000" u="sng" dirty="0"/>
              <a:t> over the business activities abroad</a:t>
            </a:r>
            <a:br>
              <a:rPr lang="en-US" sz="2000" u="sng" dirty="0"/>
            </a:br>
            <a:br>
              <a:rPr lang="en-US" sz="2000" u="sng" dirty="0"/>
            </a:br>
            <a:endParaRPr lang="en-US" sz="2000" u="sng" dirty="0"/>
          </a:p>
          <a:p>
            <a:r>
              <a:rPr lang="en-US" sz="2000" dirty="0"/>
              <a:t>FDI are the essence of the internationalization process: while exports are simple market transactions, FDIs allow firms to </a:t>
            </a:r>
            <a:r>
              <a:rPr lang="en-US" sz="2000" b="1" dirty="0"/>
              <a:t>grow internationally</a:t>
            </a:r>
            <a:endParaRPr lang="en-US" sz="2000" dirty="0"/>
          </a:p>
          <a:p>
            <a:pPr indent="-371475">
              <a:buFont typeface="Arial"/>
              <a:buChar char="•"/>
            </a:pP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38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Hymer’s</a:t>
            </a:r>
            <a:r>
              <a:rPr lang="en-US" dirty="0"/>
              <a:t> seminal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363880"/>
            <a:ext cx="8581043" cy="5134946"/>
          </a:xfrm>
        </p:spPr>
        <p:txBody>
          <a:bodyPr>
            <a:normAutofit/>
          </a:bodyPr>
          <a:lstStyle/>
          <a:p>
            <a:r>
              <a:rPr lang="en-US" sz="2000" b="1" dirty="0"/>
              <a:t>FDI</a:t>
            </a:r>
            <a:r>
              <a:rPr lang="en-US" sz="2000" dirty="0"/>
              <a:t> involves </a:t>
            </a:r>
            <a:r>
              <a:rPr lang="en-US" sz="2000" b="1" dirty="0"/>
              <a:t>extra costs </a:t>
            </a:r>
            <a:r>
              <a:rPr lang="en-US" sz="2000" dirty="0"/>
              <a:t>and </a:t>
            </a:r>
            <a:r>
              <a:rPr lang="en-US" sz="2000" b="1" dirty="0"/>
              <a:t>risks </a:t>
            </a:r>
            <a:r>
              <a:rPr lang="en-US" sz="2000" dirty="0"/>
              <a:t>(what </a:t>
            </a:r>
            <a:r>
              <a:rPr lang="en-US" sz="2000" dirty="0" err="1"/>
              <a:t>Zaheer</a:t>
            </a:r>
            <a:r>
              <a:rPr lang="en-US" sz="2000" dirty="0"/>
              <a:t> (1995) has defined the “</a:t>
            </a:r>
            <a:r>
              <a:rPr lang="en-US" sz="2000" b="1" dirty="0"/>
              <a:t>liability of foreignness</a:t>
            </a:r>
            <a:r>
              <a:rPr lang="en-US" sz="2000" dirty="0"/>
              <a:t>”):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Costs of </a:t>
            </a:r>
            <a:r>
              <a:rPr lang="en-US" sz="2000" b="1" dirty="0"/>
              <a:t>communication</a:t>
            </a:r>
            <a:r>
              <a:rPr lang="en-US" sz="2000" dirty="0"/>
              <a:t> and </a:t>
            </a:r>
            <a:r>
              <a:rPr lang="en-US" sz="2000" b="1" dirty="0"/>
              <a:t>acquisition of information</a:t>
            </a:r>
            <a:r>
              <a:rPr lang="en-US" sz="2000" dirty="0"/>
              <a:t> in a different cultural, linguistic, legal, economic and political context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Costs of international </a:t>
            </a:r>
            <a:r>
              <a:rPr lang="en-US" sz="2000" b="1" dirty="0"/>
              <a:t>coordination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Costs due to </a:t>
            </a:r>
            <a:r>
              <a:rPr lang="en-US" sz="2000" b="1" dirty="0"/>
              <a:t>less favorable treatment </a:t>
            </a:r>
            <a:r>
              <a:rPr lang="en-US" sz="2000" dirty="0"/>
              <a:t>given by host countries’ </a:t>
            </a:r>
            <a:r>
              <a:rPr lang="en-US" sz="2000" b="1" dirty="0"/>
              <a:t>governments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Risk of </a:t>
            </a:r>
            <a:r>
              <a:rPr lang="en-US" sz="2000" b="1" dirty="0"/>
              <a:t>exchange rate fluctuations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The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MNC’s competitive advantage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must be so strong as to overcome the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liability of foreignness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b="1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4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Dunning’s Eclectic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05213"/>
            <a:ext cx="8581043" cy="5134946"/>
          </a:xfrm>
        </p:spPr>
        <p:txBody>
          <a:bodyPr>
            <a:normAutofit/>
          </a:bodyPr>
          <a:lstStyle/>
          <a:p>
            <a:r>
              <a:rPr lang="en-US" sz="2000" b="1" dirty="0"/>
              <a:t>Synthesis </a:t>
            </a:r>
            <a:r>
              <a:rPr lang="en-US" sz="2000" dirty="0"/>
              <a:t>of previous approaches to study why firms become MNCs in a </a:t>
            </a:r>
            <a:r>
              <a:rPr lang="en-US" sz="2000" b="1" dirty="0"/>
              <a:t>comprehensive </a:t>
            </a:r>
            <a:r>
              <a:rPr lang="en-US" sz="2000" dirty="0"/>
              <a:t>framework </a:t>
            </a:r>
          </a:p>
          <a:p>
            <a:endParaRPr lang="en-US" sz="2000" dirty="0"/>
          </a:p>
          <a:p>
            <a:r>
              <a:rPr lang="en-US" sz="2000" dirty="0"/>
              <a:t>The degree and structure of foreign activities depend on the existence of 3 types of advantages: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Ownership advantages </a:t>
            </a:r>
            <a:r>
              <a:rPr lang="en-US" sz="2000" dirty="0"/>
              <a:t>(firm-specific factors of competitive advantage)</a:t>
            </a:r>
            <a:br>
              <a:rPr lang="en-US" sz="2000" b="1" dirty="0"/>
            </a:b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Location advantages </a:t>
            </a:r>
            <a:r>
              <a:rPr lang="en-US" sz="2000" dirty="0"/>
              <a:t>(advantages inherent in the chosen location)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Internalization advantages</a:t>
            </a:r>
            <a:r>
              <a:rPr lang="en-US" sz="2000" dirty="0"/>
              <a:t> (reasons why it is better to conduct the activity inside the firm than otherwise)</a:t>
            </a:r>
            <a:br>
              <a:rPr lang="en-US" sz="2000" dirty="0"/>
            </a:br>
            <a:endParaRPr lang="en-US" sz="2000" dirty="0"/>
          </a:p>
          <a:p>
            <a:pPr algn="ctr"/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OLI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eclectic paradigm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10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Dunning’s Eclectic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143166"/>
            <a:ext cx="8581043" cy="513494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The drivers of international expansion: </a:t>
            </a:r>
          </a:p>
          <a:p>
            <a:endParaRPr lang="en-US" sz="2000" dirty="0"/>
          </a:p>
          <a:p>
            <a:pPr marL="828675" lvl="1" indent="-457200">
              <a:buFont typeface="+mj-lt"/>
              <a:buAutoNum type="arabicPeriod"/>
            </a:pPr>
            <a:r>
              <a:rPr lang="en-US" sz="2000" b="1" dirty="0"/>
              <a:t>Resource</a:t>
            </a:r>
            <a:r>
              <a:rPr lang="en-US" sz="2000" dirty="0"/>
              <a:t> </a:t>
            </a:r>
            <a:r>
              <a:rPr lang="en-US" sz="2000" b="1" dirty="0"/>
              <a:t>seeking</a:t>
            </a:r>
            <a:r>
              <a:rPr lang="en-US" sz="2000" dirty="0"/>
              <a:t>: search for cheap or productive resources </a:t>
            </a:r>
          </a:p>
          <a:p>
            <a:pPr marL="828675" lvl="1" indent="-457200">
              <a:buFont typeface="+mj-lt"/>
              <a:buAutoNum type="arabicPeriod"/>
            </a:pPr>
            <a:r>
              <a:rPr lang="en-US" sz="2000" b="1" dirty="0"/>
              <a:t>Market</a:t>
            </a:r>
            <a:r>
              <a:rPr lang="en-US" sz="2000" dirty="0"/>
              <a:t> </a:t>
            </a:r>
            <a:r>
              <a:rPr lang="en-US" sz="2000" b="1" dirty="0"/>
              <a:t>seeking</a:t>
            </a:r>
            <a:r>
              <a:rPr lang="en-US" sz="2000" dirty="0"/>
              <a:t>: search for new markets</a:t>
            </a:r>
          </a:p>
          <a:p>
            <a:pPr marL="828675" lvl="1" indent="-457200">
              <a:buFont typeface="+mj-lt"/>
              <a:buAutoNum type="arabicPeriod"/>
            </a:pPr>
            <a:r>
              <a:rPr lang="en-US" sz="2000" b="1" dirty="0"/>
              <a:t>Efficiency</a:t>
            </a:r>
            <a:r>
              <a:rPr lang="en-US" sz="2000" dirty="0"/>
              <a:t> </a:t>
            </a:r>
            <a:r>
              <a:rPr lang="en-US" sz="2000" b="1" dirty="0"/>
              <a:t>seeking</a:t>
            </a:r>
            <a:r>
              <a:rPr lang="en-US" sz="2000" dirty="0"/>
              <a:t>: international division of production aimed at increasing efficiency through selective exploitation </a:t>
            </a:r>
          </a:p>
          <a:p>
            <a:pPr marL="828675" lvl="1" indent="-457200">
              <a:buFont typeface="+mj-lt"/>
              <a:buAutoNum type="arabicPeriod"/>
            </a:pPr>
            <a:r>
              <a:rPr lang="en-US" sz="2000" b="1" dirty="0"/>
              <a:t>Asset</a:t>
            </a:r>
            <a:r>
              <a:rPr lang="en-US" sz="2000" dirty="0"/>
              <a:t> </a:t>
            </a:r>
            <a:r>
              <a:rPr lang="en-US" sz="2000" b="1" dirty="0"/>
              <a:t>seeking</a:t>
            </a:r>
            <a:r>
              <a:rPr lang="en-US" sz="2000" dirty="0"/>
              <a:t>: development of international presence aimed at acquiring strategic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0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Dunning’s Eclectic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457800"/>
            <a:ext cx="8581043" cy="5134946"/>
          </a:xfrm>
        </p:spPr>
        <p:txBody>
          <a:bodyPr>
            <a:normAutofit/>
          </a:bodyPr>
          <a:lstStyle/>
          <a:p>
            <a:r>
              <a:rPr lang="en-US" sz="2000" b="1" dirty="0"/>
              <a:t>Problems</a:t>
            </a:r>
            <a:r>
              <a:rPr lang="en-US" sz="2000" dirty="0"/>
              <a:t>: </a:t>
            </a:r>
          </a:p>
          <a:p>
            <a:endParaRPr lang="en-US" sz="2000" dirty="0"/>
          </a:p>
          <a:p>
            <a:pPr marL="361950" indent="-361950">
              <a:buFont typeface="Arial"/>
              <a:buChar char="•"/>
            </a:pPr>
            <a:r>
              <a:rPr lang="en-US" sz="2000" dirty="0"/>
              <a:t>The original eclectic paradigm is</a:t>
            </a:r>
            <a:r>
              <a:rPr lang="en-US" sz="2000" b="1" dirty="0"/>
              <a:t> static </a:t>
            </a:r>
            <a:r>
              <a:rPr lang="en-US" sz="2000" dirty="0"/>
              <a:t>model</a:t>
            </a:r>
          </a:p>
          <a:p>
            <a:pPr marL="361950" indent="-361950">
              <a:buFont typeface="Arial"/>
              <a:buChar char="•"/>
            </a:pPr>
            <a:r>
              <a:rPr lang="en-US" sz="2000" dirty="0"/>
              <a:t>It is well-suited to give a snapshot of the drivers of internationalization, but it fails to account for </a:t>
            </a:r>
            <a:r>
              <a:rPr lang="en-US" sz="2000" b="1" dirty="0"/>
              <a:t>expansion dynamics </a:t>
            </a:r>
          </a:p>
          <a:p>
            <a:pPr marL="361950" indent="-361950">
              <a:buFont typeface="Arial"/>
              <a:buChar char="•"/>
            </a:pPr>
            <a:r>
              <a:rPr lang="en-US" sz="2000" dirty="0"/>
              <a:t>It doesn’t consider </a:t>
            </a:r>
            <a:r>
              <a:rPr lang="en-US" sz="2000" b="1" dirty="0"/>
              <a:t>the evolution </a:t>
            </a:r>
            <a:r>
              <a:rPr lang="en-US" sz="2000" dirty="0"/>
              <a:t>of resources and capabilities thanks to international presence </a:t>
            </a:r>
          </a:p>
          <a:p>
            <a:pPr marL="361950" indent="-361950">
              <a:buFont typeface="Arial"/>
              <a:buChar char="•"/>
            </a:pPr>
            <a:r>
              <a:rPr lang="en-US" sz="2000" b="1" dirty="0"/>
              <a:t>Renewal of competitive advantage</a:t>
            </a:r>
            <a:r>
              <a:rPr lang="en-US" sz="2000" dirty="0"/>
              <a:t> is neglected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84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Verbeke’s</a:t>
            </a:r>
            <a:r>
              <a:rPr lang="en-US" dirty="0"/>
              <a:t> dynamic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90648"/>
            <a:ext cx="8581043" cy="5134946"/>
          </a:xfrm>
        </p:spPr>
        <p:txBody>
          <a:bodyPr>
            <a:normAutofit/>
          </a:bodyPr>
          <a:lstStyle/>
          <a:p>
            <a:r>
              <a:rPr lang="en-US" sz="2000" b="1" dirty="0"/>
              <a:t>Main components</a:t>
            </a:r>
            <a:r>
              <a:rPr lang="en-US" sz="2000" dirty="0"/>
              <a:t>: 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Internationally transferable </a:t>
            </a:r>
            <a:r>
              <a:rPr lang="en-US" sz="2000" b="1" dirty="0"/>
              <a:t>firm-specific advantages </a:t>
            </a:r>
            <a:r>
              <a:rPr lang="en-US" sz="2000" dirty="0"/>
              <a:t>(non-location-bound FSAs)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Non-transferable </a:t>
            </a:r>
            <a:r>
              <a:rPr lang="en-US" sz="2000" b="1" dirty="0"/>
              <a:t>firm-specific advantages </a:t>
            </a:r>
            <a:r>
              <a:rPr lang="en-US" sz="2000" dirty="0"/>
              <a:t>(location-bound FSAs)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Location advantages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Resource</a:t>
            </a:r>
            <a:r>
              <a:rPr lang="en-US" sz="2000" dirty="0"/>
              <a:t> </a:t>
            </a:r>
            <a:r>
              <a:rPr lang="en-US" sz="2000" b="1" dirty="0"/>
              <a:t>recombination</a:t>
            </a:r>
            <a:r>
              <a:rPr lang="en-US" sz="2000" dirty="0"/>
              <a:t>, and value creation through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Complementary resources</a:t>
            </a:r>
            <a:r>
              <a:rPr lang="en-US" sz="2000" dirty="0"/>
              <a:t> of external actors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Bounded rationality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Bounded reliability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71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Verbeke’s</a:t>
            </a:r>
            <a:r>
              <a:rPr lang="en-US" dirty="0"/>
              <a:t> dynamic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369307"/>
            <a:ext cx="8581043" cy="51349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Non-location bound FSAs, location-bound FSAs and location advantages refer to the </a:t>
            </a:r>
            <a:r>
              <a:rPr lang="en-US" sz="2000" b="1" dirty="0"/>
              <a:t>bundle of resources </a:t>
            </a:r>
            <a:r>
              <a:rPr lang="en-US" sz="2000" dirty="0"/>
              <a:t>in the firm’s possession.</a:t>
            </a:r>
          </a:p>
          <a:p>
            <a:r>
              <a:rPr lang="en-US" sz="2000" dirty="0"/>
              <a:t>     They can be distinguished based on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Mobility</a:t>
            </a:r>
            <a:r>
              <a:rPr lang="en-US" sz="2000" dirty="0"/>
              <a:t> (transferable vs non-transferable)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Availability</a:t>
            </a:r>
            <a:r>
              <a:rPr lang="en-US" sz="2000" dirty="0"/>
              <a:t> (firm-specific vs location-specific)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Location advantages can be exploited by any firm operating in that location. However, they </a:t>
            </a:r>
            <a:r>
              <a:rPr lang="en-US" sz="2000" b="1" dirty="0"/>
              <a:t>do not</a:t>
            </a:r>
            <a:r>
              <a:rPr lang="en-US" sz="2000" dirty="0"/>
              <a:t> benefit every firm in the same way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By expanding internationally, a MNE </a:t>
            </a:r>
            <a:r>
              <a:rPr lang="en-US" sz="2000" b="1" dirty="0"/>
              <a:t>relinquishes </a:t>
            </a:r>
            <a:r>
              <a:rPr lang="en-US" sz="2000" dirty="0"/>
              <a:t>its </a:t>
            </a:r>
            <a:r>
              <a:rPr lang="en-US" sz="2000" b="1" dirty="0"/>
              <a:t>location-bound FSAs </a:t>
            </a:r>
            <a:r>
              <a:rPr lang="en-US" sz="2000" dirty="0"/>
              <a:t>and its </a:t>
            </a:r>
            <a:r>
              <a:rPr lang="en-US" sz="2000" b="1" dirty="0"/>
              <a:t>home country location advantages</a:t>
            </a:r>
            <a:r>
              <a:rPr lang="en-US" sz="2000" dirty="0"/>
              <a:t>. However, it </a:t>
            </a:r>
            <a:r>
              <a:rPr lang="en-US" sz="2000" b="1" dirty="0"/>
              <a:t>benefits</a:t>
            </a:r>
            <a:r>
              <a:rPr lang="en-US" sz="2000" dirty="0"/>
              <a:t> from the </a:t>
            </a:r>
            <a:r>
              <a:rPr lang="en-US" sz="2000" b="1" dirty="0"/>
              <a:t>host country location 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64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Verbeke’s</a:t>
            </a:r>
            <a:r>
              <a:rPr lang="en-US" dirty="0"/>
              <a:t> dynamic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80816"/>
            <a:ext cx="8581043" cy="51349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Recombination</a:t>
            </a:r>
            <a:r>
              <a:rPr lang="en-US" sz="2000" dirty="0"/>
              <a:t> and </a:t>
            </a:r>
            <a:r>
              <a:rPr lang="en-US" sz="2000" b="1" dirty="0"/>
              <a:t>complementary resources of external actors</a:t>
            </a:r>
            <a:r>
              <a:rPr lang="en-US" sz="2000" dirty="0"/>
              <a:t> capture dynamic features such as innovation, adaptation and evolution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Complementary external resources </a:t>
            </a:r>
            <a:r>
              <a:rPr lang="en-US" sz="2000" dirty="0"/>
              <a:t>may be needed for effective deployment of FSAs, especially in the initial phases of the expansion (dynamic adaptation)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Resource recombination </a:t>
            </a:r>
            <a:r>
              <a:rPr lang="en-US" sz="2000" dirty="0"/>
              <a:t>is essential to </a:t>
            </a:r>
            <a:r>
              <a:rPr lang="en-US" sz="2000" b="1" dirty="0"/>
              <a:t>reinvigorate </a:t>
            </a:r>
            <a:r>
              <a:rPr lang="en-US" sz="2000" dirty="0"/>
              <a:t>the MNE’s </a:t>
            </a:r>
            <a:r>
              <a:rPr lang="en-US" sz="2000" b="1" dirty="0"/>
              <a:t>competitive advantage</a:t>
            </a:r>
            <a:r>
              <a:rPr lang="en-US" sz="2000" dirty="0"/>
              <a:t>, developing new resources and capabilities by selectively </a:t>
            </a:r>
            <a:r>
              <a:rPr lang="en-US" sz="2000" b="1" dirty="0"/>
              <a:t>integrating </a:t>
            </a:r>
            <a:r>
              <a:rPr lang="en-US" sz="2000" dirty="0"/>
              <a:t>existing ones with newly acquired ones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Skillful resource recombination</a:t>
            </a:r>
            <a:r>
              <a:rPr lang="en-US" sz="2000" dirty="0"/>
              <a:t> leads both to the </a:t>
            </a:r>
            <a:r>
              <a:rPr lang="en-US" sz="2000" b="1" dirty="0"/>
              <a:t>upgrading </a:t>
            </a:r>
            <a:r>
              <a:rPr lang="en-US" sz="2000" dirty="0"/>
              <a:t>of existing (non-location-bound and location-bound) FSAs and </a:t>
            </a:r>
            <a:r>
              <a:rPr lang="en-US" sz="2000" b="1" dirty="0"/>
              <a:t>the development </a:t>
            </a:r>
            <a:r>
              <a:rPr lang="en-US" sz="2000" dirty="0"/>
              <a:t>of entirely new ones 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55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Verbeke’s</a:t>
            </a:r>
            <a:r>
              <a:rPr lang="en-US" dirty="0"/>
              <a:t> dynamic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418468"/>
            <a:ext cx="8581043" cy="51349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Bounded rationality </a:t>
            </a:r>
            <a:r>
              <a:rPr lang="en-US" sz="2000" dirty="0"/>
              <a:t>and </a:t>
            </a:r>
            <a:r>
              <a:rPr lang="en-US" sz="2000" b="1" dirty="0"/>
              <a:t>bounded reliability </a:t>
            </a:r>
            <a:r>
              <a:rPr lang="en-US" sz="2000" dirty="0"/>
              <a:t>capture uncertainty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concept of </a:t>
            </a:r>
            <a:r>
              <a:rPr lang="en-US" sz="2000" b="1" dirty="0"/>
              <a:t>bounded reliability </a:t>
            </a:r>
            <a:r>
              <a:rPr lang="en-US" sz="2000" dirty="0"/>
              <a:t>is very broad: besides including opportunism intended as “self-seeking interest with guile” (Williamson, 1979), it includes sources of </a:t>
            </a:r>
            <a:r>
              <a:rPr lang="en-US" sz="2000" b="1" dirty="0"/>
              <a:t>benevolent preference reversal</a:t>
            </a:r>
            <a:r>
              <a:rPr lang="en-US" sz="2000" dirty="0"/>
              <a:t>, such as reprioritization in good faith and failure to deliver on overcommitments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16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521" y="125099"/>
            <a:ext cx="8581043" cy="797452"/>
          </a:xfrm>
        </p:spPr>
        <p:txBody>
          <a:bodyPr/>
          <a:lstStyle/>
          <a:p>
            <a:r>
              <a:rPr lang="en-GB" dirty="0"/>
              <a:t>Firm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6" y="1226256"/>
            <a:ext cx="8581043" cy="513494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Horizontal             </a:t>
            </a:r>
            <a:r>
              <a:rPr lang="en-US" sz="2000" dirty="0">
                <a:solidFill>
                  <a:srgbClr val="00B050"/>
                </a:solidFill>
              </a:rPr>
              <a:t>2. Lateral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                               2.1 Related </a:t>
            </a:r>
            <a:r>
              <a:rPr lang="en-US" sz="2000" dirty="0" err="1">
                <a:solidFill>
                  <a:srgbClr val="00B050"/>
                </a:solidFill>
              </a:rPr>
              <a:t>diversif</a:t>
            </a:r>
            <a:r>
              <a:rPr lang="en-US" sz="2000" dirty="0">
                <a:solidFill>
                  <a:srgbClr val="00B050"/>
                </a:solidFill>
              </a:rPr>
              <a:t>.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                               2.2 Unrelated </a:t>
            </a:r>
            <a:r>
              <a:rPr lang="en-US" sz="2000" dirty="0" err="1">
                <a:solidFill>
                  <a:srgbClr val="00B050"/>
                </a:solidFill>
              </a:rPr>
              <a:t>diversif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4436090" y="3788517"/>
            <a:ext cx="1359099" cy="1359099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anchor="ctr"/>
          <a:lstStyle/>
          <a:p>
            <a:pPr algn="ctr"/>
            <a:r>
              <a:rPr lang="en-US" sz="1400" dirty="0"/>
              <a:t>Pizza restaurant</a:t>
            </a:r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615720" y="2771344"/>
            <a:ext cx="1017173" cy="10171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/>
              <a:t>3.1</a:t>
            </a:r>
          </a:p>
          <a:p>
            <a:pPr algn="ctr"/>
            <a:r>
              <a:rPr lang="en-US" sz="1400" dirty="0"/>
              <a:t>Mozzarella</a:t>
            </a:r>
          </a:p>
          <a:p>
            <a:pPr algn="ctr"/>
            <a:r>
              <a:rPr lang="en-US" sz="1400" dirty="0"/>
              <a:t>factory</a:t>
            </a: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615720" y="5130279"/>
            <a:ext cx="1017173" cy="101717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/>
              <a:t>3.2</a:t>
            </a:r>
          </a:p>
          <a:p>
            <a:pPr algn="ctr"/>
            <a:r>
              <a:rPr lang="en-US" sz="1400" dirty="0"/>
              <a:t>Home delivery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783089" y="3771180"/>
            <a:ext cx="1359099" cy="135909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anchor="ctr"/>
          <a:lstStyle/>
          <a:p>
            <a:pPr algn="ctr"/>
            <a:r>
              <a:rPr lang="en-US" sz="1400" dirty="0"/>
              <a:t>1</a:t>
            </a:r>
          </a:p>
          <a:p>
            <a:pPr algn="ctr"/>
            <a:r>
              <a:rPr lang="en-US" sz="1400" dirty="0"/>
              <a:t>Pizza restaurant</a:t>
            </a:r>
          </a:p>
        </p:txBody>
      </p:sp>
      <p:sp>
        <p:nvSpPr>
          <p:cNvPr id="17" name="Cloud 16"/>
          <p:cNvSpPr/>
          <p:nvPr/>
        </p:nvSpPr>
        <p:spPr>
          <a:xfrm>
            <a:off x="7142188" y="3788517"/>
            <a:ext cx="1847557" cy="1230923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dirty="0"/>
              <a:t>Pizza restaurant in NYC</a:t>
            </a:r>
          </a:p>
        </p:txBody>
      </p:sp>
      <p:sp>
        <p:nvSpPr>
          <p:cNvPr id="18" name="Cloud 17"/>
          <p:cNvSpPr/>
          <p:nvPr/>
        </p:nvSpPr>
        <p:spPr>
          <a:xfrm>
            <a:off x="5665182" y="2715779"/>
            <a:ext cx="1685261" cy="1072738"/>
          </a:xfrm>
          <a:prstGeom prst="clou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dirty="0"/>
              <a:t>4</a:t>
            </a:r>
          </a:p>
          <a:p>
            <a:pPr algn="ctr"/>
            <a:r>
              <a:rPr lang="en-US" sz="1400" dirty="0"/>
              <a:t>Importing tomato sauce</a:t>
            </a:r>
          </a:p>
        </p:txBody>
      </p:sp>
      <p:sp>
        <p:nvSpPr>
          <p:cNvPr id="19" name="Dodecagon 18"/>
          <p:cNvSpPr>
            <a:spLocks noChangeAspect="1"/>
          </p:cNvSpPr>
          <p:nvPr/>
        </p:nvSpPr>
        <p:spPr>
          <a:xfrm>
            <a:off x="3094959" y="3806485"/>
            <a:ext cx="1341131" cy="1341131"/>
          </a:xfrm>
          <a:prstGeom prst="dodecagon">
            <a:avLst/>
          </a:prstGeom>
          <a:solidFill>
            <a:srgbClr val="00B05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/>
          <a:lstStyle/>
          <a:p>
            <a:pPr algn="ctr"/>
            <a:r>
              <a:rPr lang="en-US" sz="1400" dirty="0"/>
              <a:t>2.1</a:t>
            </a:r>
          </a:p>
          <a:p>
            <a:pPr algn="ctr"/>
            <a:r>
              <a:rPr lang="en-US" sz="1400" dirty="0"/>
              <a:t>Burger restaurant</a:t>
            </a:r>
          </a:p>
        </p:txBody>
      </p:sp>
      <p:sp>
        <p:nvSpPr>
          <p:cNvPr id="20" name="Regular Pentagon 19"/>
          <p:cNvSpPr>
            <a:spLocks noChangeAspect="1"/>
          </p:cNvSpPr>
          <p:nvPr/>
        </p:nvSpPr>
        <p:spPr>
          <a:xfrm>
            <a:off x="956336" y="3577909"/>
            <a:ext cx="1569707" cy="1569707"/>
          </a:xfrm>
          <a:prstGeom prst="pentagon">
            <a:avLst/>
          </a:prstGeom>
          <a:solidFill>
            <a:srgbClr val="00B05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bIns="0" anchor="ctr"/>
          <a:lstStyle/>
          <a:p>
            <a:pPr algn="ctr"/>
            <a:r>
              <a:rPr lang="en-US" sz="1400" dirty="0"/>
              <a:t>2.2</a:t>
            </a:r>
          </a:p>
          <a:p>
            <a:pPr algn="ctr"/>
            <a:r>
              <a:rPr lang="en-US" sz="1400" dirty="0"/>
              <a:t>Department store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310232" y="1226255"/>
            <a:ext cx="3294122" cy="167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</a:rPr>
              <a:t>3. Vertical</a:t>
            </a:r>
          </a:p>
          <a:p>
            <a:pPr marL="0" lvl="1" indent="0">
              <a:buFont typeface="Arial"/>
              <a:buNone/>
            </a:pPr>
            <a:r>
              <a:rPr lang="en-US" sz="2000" dirty="0">
                <a:solidFill>
                  <a:schemeClr val="accent6"/>
                </a:solidFill>
              </a:rPr>
              <a:t>	3.1 Backward</a:t>
            </a:r>
          </a:p>
          <a:p>
            <a:pPr marL="0" lvl="1" indent="0">
              <a:buFont typeface="Arial"/>
              <a:buNone/>
            </a:pPr>
            <a:r>
              <a:rPr lang="en-US" sz="2000" dirty="0">
                <a:solidFill>
                  <a:schemeClr val="accent6"/>
                </a:solidFill>
              </a:rPr>
              <a:t>	3.2 Forward</a:t>
            </a:r>
          </a:p>
          <a:p>
            <a:pPr lvl="1" indent="0">
              <a:buFont typeface="Arial"/>
              <a:buNone/>
            </a:pP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7304072" y="1226256"/>
            <a:ext cx="2810597" cy="167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4. International</a:t>
            </a:r>
          </a:p>
        </p:txBody>
      </p:sp>
    </p:spTree>
    <p:extLst>
      <p:ext uri="{BB962C8B-B14F-4D97-AF65-F5344CB8AC3E}">
        <p14:creationId xmlns:p14="http://schemas.microsoft.com/office/powerpoint/2010/main" val="245762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Verbeke’s</a:t>
            </a:r>
            <a:r>
              <a:rPr lang="en-US" dirty="0"/>
              <a:t> dynamic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418468"/>
            <a:ext cx="8581043" cy="5134946"/>
          </a:xfrm>
        </p:spPr>
        <p:txBody>
          <a:bodyPr>
            <a:normAutofit/>
          </a:bodyPr>
          <a:lstStyle/>
          <a:p>
            <a:r>
              <a:rPr lang="en-US" sz="2000" b="1" dirty="0"/>
              <a:t>Advantages of the framework</a:t>
            </a:r>
            <a:endParaRPr lang="en-US" sz="2000" dirty="0"/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highlights the importance of the </a:t>
            </a:r>
            <a:r>
              <a:rPr lang="en-US" sz="2000" b="1" dirty="0"/>
              <a:t>transferability</a:t>
            </a:r>
            <a:r>
              <a:rPr lang="en-US" sz="2000" dirty="0"/>
              <a:t> of (some) FSAs abroad and </a:t>
            </a:r>
            <a:r>
              <a:rPr lang="en-US" sz="2000" b="1" dirty="0"/>
              <a:t>their degree of complementarity</a:t>
            </a:r>
            <a:r>
              <a:rPr lang="en-US" sz="2000" dirty="0"/>
              <a:t> with the host-country location advantages 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accounts for environmental complexities (not only bounded rationality, but also </a:t>
            </a:r>
            <a:r>
              <a:rPr lang="en-US" sz="2000" b="1" dirty="0"/>
              <a:t>bounded reliability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captures international determinants of </a:t>
            </a:r>
            <a:r>
              <a:rPr lang="en-US" sz="2000" b="1" dirty="0"/>
              <a:t>the evolution of competitive advantage</a:t>
            </a:r>
            <a:r>
              <a:rPr lang="en-US" sz="2000" dirty="0"/>
              <a:t> over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344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Verbeke’s dynamic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169273"/>
            <a:ext cx="8581043" cy="5134946"/>
          </a:xfrm>
        </p:spPr>
        <p:txBody>
          <a:bodyPr>
            <a:normAutofit/>
          </a:bodyPr>
          <a:lstStyle/>
          <a:p>
            <a:r>
              <a:rPr lang="en-US" sz="2000" b="1" dirty="0"/>
              <a:t>To sum up</a:t>
            </a:r>
            <a:endParaRPr lang="en-US" sz="2000" dirty="0"/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Consider carefully the </a:t>
            </a:r>
            <a:r>
              <a:rPr lang="en-US" sz="2000" b="1" dirty="0"/>
              <a:t>interplay</a:t>
            </a:r>
            <a:r>
              <a:rPr lang="en-US" sz="2000" dirty="0"/>
              <a:t> between firm-specific (ownership) and location advantages before expanding internationally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 aware you may need to </a:t>
            </a:r>
            <a:r>
              <a:rPr lang="en-US" sz="2000" b="1" dirty="0"/>
              <a:t>borrow complementary resources</a:t>
            </a:r>
            <a:r>
              <a:rPr lang="en-US" sz="2000" dirty="0"/>
              <a:t>, especially in the first phases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Modern internationalization is mostly about strategic positioning: do not adopt a short-term exploitation-oriented vision, but consider the possibility to tap into heterogeneous sources of knowledge and </a:t>
            </a:r>
            <a:r>
              <a:rPr lang="en-US" sz="2000" b="1" dirty="0"/>
              <a:t>recombine them </a:t>
            </a:r>
            <a:br>
              <a:rPr lang="en-US" sz="2000" b="1" dirty="0"/>
            </a:b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 not forget about </a:t>
            </a:r>
            <a:r>
              <a:rPr lang="en-US" sz="2000" b="1" dirty="0"/>
              <a:t>bounded rationality</a:t>
            </a:r>
            <a:r>
              <a:rPr lang="en-US" sz="2000" dirty="0"/>
              <a:t>, </a:t>
            </a:r>
            <a:r>
              <a:rPr lang="en-US" sz="2000" b="1" dirty="0"/>
              <a:t>bounded reliability </a:t>
            </a:r>
            <a:r>
              <a:rPr lang="en-US" sz="2000" dirty="0"/>
              <a:t>and the </a:t>
            </a:r>
            <a:r>
              <a:rPr lang="en-US" sz="2000" b="1" dirty="0"/>
              <a:t>liability of foreignness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72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sites in IB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BE530A-8BB9-EFA0-D6DE-06204F6042C3}"/>
              </a:ext>
            </a:extLst>
          </p:cNvPr>
          <p:cNvSpPr txBox="1">
            <a:spLocks/>
          </p:cNvSpPr>
          <p:nvPr/>
        </p:nvSpPr>
        <p:spPr>
          <a:xfrm>
            <a:off x="281478" y="1342054"/>
            <a:ext cx="8581043" cy="5134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Traditionally, knowledge is mainly generated in </a:t>
            </a:r>
            <a:r>
              <a:rPr lang="en-US" sz="2000" b="1" dirty="0"/>
              <a:t>R&amp;D sites:</a:t>
            </a:r>
            <a:br>
              <a:rPr lang="en-US" sz="2000" b="1" dirty="0"/>
            </a:b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Home-base augmenting sites:</a:t>
            </a:r>
            <a:r>
              <a:rPr lang="en-US" sz="2000" dirty="0"/>
              <a:t> sites designed to augment the R&amp;D capabilities of the MNE by absorbing knowledge in strategic locations and transferring it to the home base.</a:t>
            </a:r>
          </a:p>
          <a:p>
            <a:endParaRPr lang="en-US" sz="2000" dirty="0"/>
          </a:p>
          <a:p>
            <a:r>
              <a:rPr lang="en-US" sz="2000" b="1" dirty="0"/>
              <a:t>Home-base exploiting sites: </a:t>
            </a:r>
            <a:r>
              <a:rPr lang="en-US" sz="2000" dirty="0"/>
              <a:t>sites designed to exploit the R&amp;D capabilities of the firm by transferring key knowledge from the home base to the foreign R&amp;D site and from there to local manufacturing and marketing.</a:t>
            </a:r>
            <a:br>
              <a:rPr lang="en-US" sz="1600" dirty="0"/>
            </a:br>
            <a:r>
              <a:rPr lang="en-US" sz="16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452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sites in IB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6" name="Picture 4" descr="Building Effective R&amp;D Capabilities Abroad">
            <a:extLst>
              <a:ext uri="{FF2B5EF4-FFF2-40B4-BE49-F238E27FC236}">
                <a16:creationId xmlns:a16="http://schemas.microsoft.com/office/drawing/2014/main" id="{7FEF4440-9C81-EC03-AA24-5A11B3020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421" y="2005049"/>
            <a:ext cx="6823075" cy="307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798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IB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A88547-972B-9F83-CB80-6A7C14E74936}"/>
              </a:ext>
            </a:extLst>
          </p:cNvPr>
          <p:cNvSpPr txBox="1"/>
          <p:nvPr/>
        </p:nvSpPr>
        <p:spPr>
          <a:xfrm>
            <a:off x="262754" y="1502075"/>
            <a:ext cx="88695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reduces the sources of uncertainty plaguing IB.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Bounded rationality: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AI decreases bounded rationality by strengthening firms’ ability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gather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synthesize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about the present world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its future states. 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Bounded reliability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AI decreases bounded reliability by bringing down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monitoring costs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by reducing the sources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benevolent preference reversal.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the same time, it makes it easier to find and integrate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complementary resources of external actors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by facilitating the identification of resource (particularly knowledge) gaps.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07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IB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C26D1A-E5FC-7C3C-A4A2-7FDFF39D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2" y="1103586"/>
            <a:ext cx="9144000" cy="53734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2900" dirty="0"/>
              <a:t>AI generates a series of new key </a:t>
            </a:r>
            <a:r>
              <a:rPr lang="en-US" sz="2900" b="1" dirty="0"/>
              <a:t>FSAs</a:t>
            </a:r>
            <a:r>
              <a:rPr lang="en-US" sz="2900" dirty="0"/>
              <a:t>:</a:t>
            </a:r>
            <a:br>
              <a:rPr lang="en-US" sz="2900" dirty="0"/>
            </a:br>
            <a:endParaRPr lang="en-US" sz="2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/>
              <a:t>The ability to accumulate and leverage </a:t>
            </a:r>
            <a:r>
              <a:rPr lang="en-US" sz="2900" b="1" dirty="0"/>
              <a:t>AI-relevant knowledge</a:t>
            </a:r>
            <a:br>
              <a:rPr lang="en-US" sz="2900" dirty="0"/>
            </a:br>
            <a:endParaRPr lang="en-US" sz="2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/>
              <a:t>The ability to accumulate, leverage and maintain a heritage of </a:t>
            </a:r>
            <a:r>
              <a:rPr lang="en-US" sz="2900" b="1" dirty="0"/>
              <a:t>structured and unstructured data</a:t>
            </a:r>
            <a:r>
              <a:rPr lang="en-US" sz="2900" dirty="0"/>
              <a:t>, which is dynamically re-assessed as new data become available. </a:t>
            </a:r>
            <a:br>
              <a:rPr lang="en-US" sz="2900" dirty="0"/>
            </a:br>
            <a:endParaRPr lang="en-US" sz="2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/>
              <a:t>The development of </a:t>
            </a:r>
            <a:r>
              <a:rPr lang="en-US" sz="2900" b="1" dirty="0"/>
              <a:t>high-level capabilities </a:t>
            </a:r>
            <a:r>
              <a:rPr lang="en-US" sz="2900" dirty="0"/>
              <a:t>like orchestrating data acquisition from internal and external sources, positioning in strategic data sharing networks, and implementing data integration frameworks.</a:t>
            </a:r>
            <a:br>
              <a:rPr lang="en-US" sz="2900" dirty="0"/>
            </a:br>
            <a:endParaRPr lang="en-US" sz="2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/>
              <a:t>The development of corresponding </a:t>
            </a:r>
            <a:r>
              <a:rPr lang="en-US" sz="2900" b="1" dirty="0"/>
              <a:t>low-level routines </a:t>
            </a:r>
            <a:r>
              <a:rPr lang="en-US" sz="2900" dirty="0"/>
              <a:t>such as data crawling and web scraping. </a:t>
            </a:r>
            <a:br>
              <a:rPr lang="en-US" sz="2900" dirty="0"/>
            </a:br>
            <a:endParaRPr lang="en-US" sz="2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/>
              <a:t>The ability to </a:t>
            </a:r>
            <a:r>
              <a:rPr lang="en-US" sz="2900" b="1" dirty="0"/>
              <a:t>combine</a:t>
            </a:r>
            <a:r>
              <a:rPr lang="en-US" sz="2900" dirty="0"/>
              <a:t> knowledge sourced by traditional means with knowledge generated through AI-driven data elaboration. </a:t>
            </a:r>
            <a:br>
              <a:rPr lang="en-US" sz="2100" dirty="0"/>
            </a:br>
            <a:endParaRPr lang="en-US" sz="21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285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IB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FF5D04-9B7A-F0EC-7CDF-81FB5DE20B28}"/>
              </a:ext>
            </a:extLst>
          </p:cNvPr>
          <p:cNvSpPr txBox="1"/>
          <p:nvPr/>
        </p:nvSpPr>
        <p:spPr>
          <a:xfrm>
            <a:off x="249361" y="1382286"/>
            <a:ext cx="878548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enables more accurate and fruitful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location choices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by improving: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estimation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location advantages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identification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resource and capability gaps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identification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complementarities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between internationally transferrable FSAs and location advantages.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dynamic adaptation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local peculiarities.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speed and quality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knowledge flows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throughout the MNE </a:t>
            </a:r>
          </a:p>
        </p:txBody>
      </p:sp>
    </p:spTree>
    <p:extLst>
      <p:ext uri="{BB962C8B-B14F-4D97-AF65-F5344CB8AC3E}">
        <p14:creationId xmlns:p14="http://schemas.microsoft.com/office/powerpoint/2010/main" val="1835468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IB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42A8CD-338F-4030-6903-DBAB56C0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97" y="1295400"/>
            <a:ext cx="8862521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 the one hand, </a:t>
            </a:r>
            <a:r>
              <a:rPr lang="en-US" sz="2000" b="1" dirty="0"/>
              <a:t>home-based augmenting sites </a:t>
            </a:r>
            <a:r>
              <a:rPr lang="en-US" sz="2000" dirty="0"/>
              <a:t>become even more important.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Sourcing of data compounds sourcing of knowledge.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possibility to virtualize tacit knowledge makes knowledge (and) data sourcing even more relevant, as knowledge can be more effectively diffused throughout the MNE.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9723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IB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42A8CD-338F-4030-6903-DBAB56C0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97" y="1295400"/>
            <a:ext cx="8862521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 the other hand, the distinction between </a:t>
            </a:r>
            <a:r>
              <a:rPr lang="en-US" sz="2000" b="1" dirty="0"/>
              <a:t>home-based augmenting</a:t>
            </a:r>
            <a:r>
              <a:rPr lang="en-US" sz="2000" dirty="0"/>
              <a:t> and </a:t>
            </a:r>
            <a:r>
              <a:rPr lang="en-US" sz="2000" b="1" dirty="0"/>
              <a:t>home-base exploiting sites </a:t>
            </a:r>
            <a:r>
              <a:rPr lang="en-US" sz="2000" dirty="0"/>
              <a:t>is likely to become </a:t>
            </a:r>
            <a:r>
              <a:rPr lang="en-US" sz="2000" b="1" dirty="0"/>
              <a:t>more blurred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possibility to extract valuable insights from manufacturing, marketing, and operations endows even exploiting sites with the capability to augment the MNE’s overall knowledge base and data heritage.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Bidirectionalities become more prominent, as AI is capable of uncovering hidden patterns in heterogeneous data. Thus, the knowledge feedbacks from exploiting sites to the home-base R&amp;D sites become more valuable (especially when aggregated).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983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IB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50CB28-D7BB-0049-8504-D6F5BF45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" y="1303281"/>
            <a:ext cx="9280634" cy="57596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/>
              <a:t>However</a:t>
            </a:r>
            <a:r>
              <a:rPr lang="en-US" sz="2900" dirty="0"/>
              <a:t>, lack of adequate complements has </a:t>
            </a:r>
            <a:r>
              <a:rPr lang="en-US" sz="2900" b="1" dirty="0"/>
              <a:t>dangerous consequences</a:t>
            </a:r>
            <a:br>
              <a:rPr lang="en-US" sz="2900" dirty="0"/>
            </a:br>
            <a:endParaRPr lang="en-US" sz="29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b="1" dirty="0"/>
              <a:t>Biased datasets </a:t>
            </a:r>
            <a:r>
              <a:rPr lang="en-US" sz="2900" dirty="0"/>
              <a:t>entail biased internationalization choices.</a:t>
            </a:r>
            <a:br>
              <a:rPr lang="en-US" sz="2900" dirty="0"/>
            </a:br>
            <a:endParaRPr lang="en-US" sz="2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/>
              <a:t>Global competition is highly dynamic: </a:t>
            </a:r>
            <a:r>
              <a:rPr lang="en-US" sz="2900" b="1" dirty="0"/>
              <a:t>failure to update and reconfigure algorithms </a:t>
            </a:r>
            <a:r>
              <a:rPr lang="en-US" sz="2900" dirty="0"/>
              <a:t>as external conditions evolve may lead to costly mistakes. </a:t>
            </a:r>
            <a:br>
              <a:rPr lang="en-US" sz="2900" dirty="0"/>
            </a:br>
            <a:endParaRPr lang="en-US" sz="2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/>
              <a:t>Despite its huge analytic and creative potential, AI often </a:t>
            </a:r>
            <a:r>
              <a:rPr lang="en-US" sz="2900" b="1" dirty="0"/>
              <a:t>lacks context and cross-domain sensitivity</a:t>
            </a:r>
            <a:r>
              <a:rPr lang="en-US" sz="2900" dirty="0"/>
              <a:t>. Managers should maintain a positive but critical stance on AI outcomes, aiming to complement them rather than take them at face value. </a:t>
            </a:r>
            <a:br>
              <a:rPr lang="en-US" sz="2900" dirty="0"/>
            </a:br>
            <a:endParaRPr lang="en-US" sz="2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/>
              <a:t>Lack of AI-relevant knowledge, domain-specific knowledge, data of adequate number and variety, and/or cognitive ambidexterity may </a:t>
            </a:r>
            <a:r>
              <a:rPr lang="en-US" sz="2900" b="1" dirty="0"/>
              <a:t>severely limit or even revert </a:t>
            </a:r>
            <a:r>
              <a:rPr lang="en-US" sz="2900" dirty="0"/>
              <a:t>the enhancing potential of AI. </a:t>
            </a:r>
            <a:br>
              <a:rPr lang="en-US" sz="2900" dirty="0"/>
            </a:br>
            <a:endParaRPr lang="en-US" sz="29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221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internationalization process: stylized 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</a:t>
            </a:fld>
            <a:endParaRPr lang="en-GB" dirty="0"/>
          </a:p>
        </p:txBody>
      </p:sp>
      <p:cxnSp>
        <p:nvCxnSpPr>
          <p:cNvPr id="5" name="Straight Arrow Connector 5"/>
          <p:cNvCxnSpPr/>
          <p:nvPr/>
        </p:nvCxnSpPr>
        <p:spPr>
          <a:xfrm flipV="1">
            <a:off x="457200" y="1931574"/>
            <a:ext cx="8245475" cy="41642"/>
          </a:xfrm>
          <a:prstGeom prst="straightConnector1">
            <a:avLst/>
          </a:prstGeom>
          <a:ln>
            <a:solidFill>
              <a:srgbClr val="00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57200" y="15567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60’s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77982" y="15567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90’s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30256" y="1556792"/>
            <a:ext cx="80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/>
              <a:t>Today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7199" y="2043378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Offshoring of production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77982" y="2043378"/>
            <a:ext cx="21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Offshoring of </a:t>
            </a:r>
            <a:r>
              <a:rPr lang="en-US" sz="1800" b="1" dirty="0"/>
              <a:t>business functions </a:t>
            </a:r>
            <a:r>
              <a:rPr lang="en-US" sz="1800" dirty="0"/>
              <a:t>(e.g. call centers)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30256" y="2043378"/>
            <a:ext cx="2472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Global sourcing of </a:t>
            </a:r>
            <a:r>
              <a:rPr lang="en-US" sz="1800" b="1" dirty="0"/>
              <a:t>high value-added </a:t>
            </a:r>
            <a:r>
              <a:rPr lang="en-US" sz="1800" dirty="0"/>
              <a:t>activities (e.g. R&amp;D; Design, Product Development)</a:t>
            </a:r>
          </a:p>
        </p:txBody>
      </p:sp>
      <p:cxnSp>
        <p:nvCxnSpPr>
          <p:cNvPr id="12" name="Elbow Connector 12"/>
          <p:cNvCxnSpPr/>
          <p:nvPr/>
        </p:nvCxnSpPr>
        <p:spPr>
          <a:xfrm rot="5400000" flipH="1" flipV="1">
            <a:off x="2938590" y="2121436"/>
            <a:ext cx="18000" cy="2820783"/>
          </a:xfrm>
          <a:prstGeom prst="bentConnector3">
            <a:avLst>
              <a:gd name="adj1" fmla="val -1718539"/>
            </a:avLst>
          </a:prstGeom>
          <a:ln>
            <a:solidFill>
              <a:srgbClr val="00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5"/>
          <p:cNvCxnSpPr/>
          <p:nvPr/>
        </p:nvCxnSpPr>
        <p:spPr>
          <a:xfrm rot="5400000" flipH="1" flipV="1">
            <a:off x="5759374" y="2122687"/>
            <a:ext cx="18000" cy="2820783"/>
          </a:xfrm>
          <a:prstGeom prst="bentConnector3">
            <a:avLst>
              <a:gd name="adj1" fmla="val -1718539"/>
            </a:avLst>
          </a:prstGeom>
          <a:ln>
            <a:solidFill>
              <a:srgbClr val="0000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1459614" y="3969668"/>
            <a:ext cx="6388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coordination and recombination capabilities due to advances in ICT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Modularization and st</a:t>
            </a:r>
            <a:r>
              <a:rPr lang="en-US" sz="1800" dirty="0"/>
              <a:t>andardization</a:t>
            </a:r>
            <a:r>
              <a:rPr lang="en-US" sz="1800" b="0" dirty="0"/>
              <a:t> of complex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Improvement </a:t>
            </a:r>
            <a:r>
              <a:rPr lang="en-GB" dirty="0"/>
              <a:t>in </a:t>
            </a:r>
            <a:r>
              <a:rPr lang="en-GB" sz="1800" b="0" dirty="0"/>
              <a:t>the </a:t>
            </a:r>
            <a:r>
              <a:rPr lang="en-GB" sz="1800" dirty="0"/>
              <a:t>capability of emerging economies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11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8926" y="1631227"/>
            <a:ext cx="4924608" cy="45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2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err="1"/>
              <a:t>Besanko</a:t>
            </a:r>
            <a:r>
              <a:rPr lang="en-US" sz="2400" dirty="0"/>
              <a:t> et al. (Economics of Strategy), Chapters 3 &amp; 4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Ietto</a:t>
            </a:r>
            <a:r>
              <a:rPr lang="en-US" sz="2400" dirty="0"/>
              <a:t>-Gilles (2012), Chapters </a:t>
            </a:r>
            <a:r>
              <a:rPr lang="it-IT" sz="2400" dirty="0"/>
              <a:t>4 – </a:t>
            </a:r>
            <a:r>
              <a:rPr lang="en-US" sz="2400" dirty="0"/>
              <a:t>11.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International Business Strategy 2</a:t>
            </a:r>
            <a:r>
              <a:rPr lang="en-US" sz="2400" baseline="30000" dirty="0"/>
              <a:t>nd</a:t>
            </a:r>
            <a:r>
              <a:rPr lang="en-US" sz="2400" dirty="0"/>
              <a:t> edition (</a:t>
            </a:r>
            <a:r>
              <a:rPr lang="en-US" sz="2400" dirty="0" err="1"/>
              <a:t>Verbeke</a:t>
            </a:r>
            <a:r>
              <a:rPr lang="en-US" sz="2400" dirty="0"/>
              <a:t>): Part 1 – core concepts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9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internationalization process: stylized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226256"/>
            <a:ext cx="8855479" cy="5134946"/>
          </a:xfrm>
        </p:spPr>
        <p:txBody>
          <a:bodyPr>
            <a:normAutofit/>
          </a:bodyPr>
          <a:lstStyle/>
          <a:p>
            <a:r>
              <a:rPr lang="en-US" sz="2000" u="sng"/>
              <a:t>The smiling curve </a:t>
            </a:r>
            <a:r>
              <a:rPr lang="en-US" sz="2000" u="sng" dirty="0"/>
              <a:t>of value creation</a:t>
            </a:r>
            <a:r>
              <a:rPr lang="en-US" sz="2000" dirty="0"/>
              <a:t> (MNEs, knowledge and location)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9" name="CasellaDiTesto 7"/>
          <p:cNvSpPr txBox="1"/>
          <p:nvPr/>
        </p:nvSpPr>
        <p:spPr>
          <a:xfrm>
            <a:off x="1371600" y="6031616"/>
            <a:ext cx="58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(Source: </a:t>
            </a:r>
            <a:r>
              <a:rPr lang="en-US" sz="1400" dirty="0" err="1"/>
              <a:t>Mudambi</a:t>
            </a:r>
            <a:r>
              <a:rPr lang="en-US" sz="1400" dirty="0"/>
              <a:t>, 2007, p. 206)</a:t>
            </a:r>
          </a:p>
        </p:txBody>
      </p:sp>
      <p:pic>
        <p:nvPicPr>
          <p:cNvPr id="20" name="Picture 19" descr="Schermata 2015-05-14 alle 20.0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264" y="1676400"/>
            <a:ext cx="7642736" cy="44069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1676400" y="2514600"/>
            <a:ext cx="1066800" cy="2286000"/>
          </a:xfrm>
          <a:prstGeom prst="rect">
            <a:avLst/>
          </a:prstGeom>
          <a:solidFill>
            <a:srgbClr val="3366FF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1"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Advanced countries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324600" y="2514600"/>
            <a:ext cx="1066800" cy="2286000"/>
          </a:xfrm>
          <a:prstGeom prst="rect">
            <a:avLst/>
          </a:prstGeom>
          <a:solidFill>
            <a:srgbClr val="3366FF">
              <a:alpha val="2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1"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Advanced countries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743200" y="2514600"/>
            <a:ext cx="3581400" cy="2286000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1" algn="ctr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Developing countries</a:t>
            </a:r>
          </a:p>
        </p:txBody>
      </p:sp>
    </p:spTree>
    <p:extLst>
      <p:ext uri="{BB962C8B-B14F-4D97-AF65-F5344CB8AC3E}">
        <p14:creationId xmlns:p14="http://schemas.microsoft.com/office/powerpoint/2010/main" val="222407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internationalization process: stylized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1" name="Content Placeholder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2192" y="1600200"/>
            <a:ext cx="66996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sellaDiTesto 4"/>
          <p:cNvSpPr txBox="1"/>
          <p:nvPr/>
        </p:nvSpPr>
        <p:spPr>
          <a:xfrm>
            <a:off x="1765300" y="6121710"/>
            <a:ext cx="586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(Source: </a:t>
            </a:r>
            <a:r>
              <a:rPr lang="en-US" sz="1400" dirty="0" err="1"/>
              <a:t>Mudambi</a:t>
            </a:r>
            <a:r>
              <a:rPr lang="en-US" sz="1400" dirty="0"/>
              <a:t>, 2008, p. 711)</a:t>
            </a:r>
          </a:p>
        </p:txBody>
      </p:sp>
      <p:pic>
        <p:nvPicPr>
          <p:cNvPr id="13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9730" y="1330107"/>
            <a:ext cx="2158539" cy="13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8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internationalization process: stylized 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2706" y="907510"/>
          <a:ext cx="8077894" cy="49024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21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44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60s-80s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Today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noProof="0" dirty="0"/>
                        <a:t>Manual and </a:t>
                      </a:r>
                      <a:r>
                        <a:rPr lang="en-US" sz="1800" b="1" noProof="0" dirty="0"/>
                        <a:t>labor intensive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Technology</a:t>
                      </a:r>
                      <a:r>
                        <a:rPr lang="en-US" noProof="0" dirty="0"/>
                        <a:t> and </a:t>
                      </a:r>
                      <a:r>
                        <a:rPr lang="en-US" b="1" noProof="0" dirty="0"/>
                        <a:t>capital intensive </a:t>
                      </a:r>
                      <a:r>
                        <a:rPr lang="en-US" noProof="0" dirty="0"/>
                        <a:t>(the impact of </a:t>
                      </a:r>
                      <a:r>
                        <a:rPr lang="en-US" b="1" noProof="0" dirty="0"/>
                        <a:t>ICT</a:t>
                      </a:r>
                      <a:r>
                        <a:rPr lang="en-US" noProof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800" noProof="0" dirty="0"/>
                        <a:t>Orientation towards </a:t>
                      </a:r>
                      <a:r>
                        <a:rPr lang="en-US" sz="1800" b="1" noProof="0" dirty="0"/>
                        <a:t>production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Orientation towards </a:t>
                      </a:r>
                      <a:r>
                        <a:rPr lang="en-US" b="1" noProof="0" dirty="0"/>
                        <a:t>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One</a:t>
                      </a:r>
                      <a:r>
                        <a:rPr lang="en-US" b="1" baseline="0" noProof="0" dirty="0"/>
                        <a:t> product</a:t>
                      </a:r>
                      <a:endParaRPr lang="en-U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Product </a:t>
                      </a:r>
                      <a:r>
                        <a:rPr lang="en-US" b="1" noProof="0" dirty="0"/>
                        <a:t>diversification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b="1" noProof="0" dirty="0"/>
                        <a:t>National</a:t>
                      </a:r>
                      <a:r>
                        <a:rPr lang="en-US" sz="1800" noProof="0" dirty="0"/>
                        <a:t> business</a:t>
                      </a:r>
                      <a:r>
                        <a:rPr lang="en-US" sz="1800" baseline="0" noProof="0" dirty="0"/>
                        <a:t> context</a:t>
                      </a:r>
                      <a:endParaRPr lang="en-US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International</a:t>
                      </a:r>
                      <a:r>
                        <a:rPr lang="en-US" noProof="0" dirty="0"/>
                        <a:t> business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Long</a:t>
                      </a:r>
                      <a:r>
                        <a:rPr lang="en-US" noProof="0" dirty="0"/>
                        <a:t> product life 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Short</a:t>
                      </a:r>
                      <a:r>
                        <a:rPr lang="en-US" noProof="0" dirty="0"/>
                        <a:t> product life cycle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Loyal</a:t>
                      </a:r>
                      <a:r>
                        <a:rPr lang="en-US" noProof="0" dirty="0"/>
                        <a:t>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Unstable</a:t>
                      </a:r>
                      <a:r>
                        <a:rPr lang="en-US" noProof="0" dirty="0"/>
                        <a:t> and demanding customers’ needs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448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Mere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b="1" baseline="0" noProof="0" dirty="0"/>
                        <a:t>profit maximization</a:t>
                      </a:r>
                      <a:endParaRPr lang="en-US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Greater attention towards </a:t>
                      </a:r>
                      <a:r>
                        <a:rPr lang="en-US" b="1" noProof="0" dirty="0"/>
                        <a:t>social</a:t>
                      </a:r>
                      <a:r>
                        <a:rPr lang="en-US" noProof="0" dirty="0"/>
                        <a:t>, </a:t>
                      </a:r>
                      <a:r>
                        <a:rPr lang="en-US" b="1" noProof="0" dirty="0"/>
                        <a:t>environmental</a:t>
                      </a:r>
                      <a:r>
                        <a:rPr lang="en-US" noProof="0" dirty="0"/>
                        <a:t> and </a:t>
                      </a:r>
                      <a:r>
                        <a:rPr lang="en-US" b="1" noProof="0" dirty="0"/>
                        <a:t>ethical</a:t>
                      </a:r>
                      <a:r>
                        <a:rPr lang="en-US" noProof="0" dirty="0"/>
                        <a:t>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08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internationalization process: stylized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offshoring, some companies decide to </a:t>
            </a:r>
            <a:r>
              <a:rPr lang="en-US" sz="2000" b="1" dirty="0"/>
              <a:t>re-shore</a:t>
            </a:r>
            <a:r>
              <a:rPr lang="en-US" sz="2000" dirty="0"/>
              <a:t>, </a:t>
            </a:r>
            <a:r>
              <a:rPr lang="en-US" sz="2000" b="1" dirty="0"/>
              <a:t>backshore</a:t>
            </a:r>
            <a:r>
              <a:rPr lang="en-US" sz="2000" dirty="0"/>
              <a:t> and </a:t>
            </a:r>
            <a:r>
              <a:rPr lang="en-US" sz="2000" b="1" dirty="0"/>
              <a:t>near-shore</a:t>
            </a:r>
            <a:r>
              <a:rPr lang="en-US" sz="2000" dirty="0"/>
              <a:t> their activities</a:t>
            </a:r>
          </a:p>
          <a:p>
            <a:endParaRPr lang="en-US" sz="2000" dirty="0"/>
          </a:p>
          <a:p>
            <a:r>
              <a:rPr lang="en-US" sz="2000" dirty="0"/>
              <a:t>Why?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Changes in </a:t>
            </a:r>
            <a:r>
              <a:rPr lang="en-US" sz="2000" b="1" dirty="0"/>
              <a:t>priorities</a:t>
            </a:r>
            <a:r>
              <a:rPr lang="en-US" sz="2000" dirty="0"/>
              <a:t> (e.g. cost vs differentiation)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Emergence of </a:t>
            </a:r>
            <a:r>
              <a:rPr lang="en-US" sz="2000" b="1" dirty="0"/>
              <a:t>technological enablers </a:t>
            </a:r>
            <a:r>
              <a:rPr lang="en-US" sz="2000" dirty="0"/>
              <a:t>(e.g. 3D printing)</a:t>
            </a: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Managerial mistakes </a:t>
            </a:r>
            <a:endParaRPr lang="en-US" sz="2000" dirty="0"/>
          </a:p>
          <a:p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internationalization process: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143166"/>
            <a:ext cx="8581043" cy="513494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Internationalization</a:t>
            </a:r>
            <a:r>
              <a:rPr lang="en-US" dirty="0"/>
              <a:t>: firm involvement beyond the home country boundaries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b="1" dirty="0"/>
              <a:t>Export</a:t>
            </a:r>
            <a:r>
              <a:rPr lang="en-US" dirty="0"/>
              <a:t> (simple trade flows between countries)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Intermediate forms </a:t>
            </a:r>
            <a:r>
              <a:rPr lang="en-US" dirty="0"/>
              <a:t>granting indirect presence in other countries</a:t>
            </a:r>
            <a:r>
              <a:rPr lang="en-US" b="1" dirty="0"/>
              <a:t> </a:t>
            </a:r>
            <a:r>
              <a:rPr lang="en-US" dirty="0"/>
              <a:t> (e.g. some types of licensing agreements and strategic alliances)</a:t>
            </a:r>
            <a:br>
              <a:rPr lang="en-US" dirty="0"/>
            </a:br>
            <a:r>
              <a:rPr lang="en-US" dirty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Foreign Direct Investment </a:t>
            </a:r>
            <a:r>
              <a:rPr lang="en-US" dirty="0"/>
              <a:t>(FDI): establishment of a </a:t>
            </a:r>
            <a:r>
              <a:rPr lang="en-US" b="1" dirty="0"/>
              <a:t>controlling interest</a:t>
            </a:r>
            <a:r>
              <a:rPr lang="en-US" dirty="0"/>
              <a:t> into another country </a:t>
            </a:r>
          </a:p>
          <a:p>
            <a:pPr marL="1085850" lvl="1" indent="-342900">
              <a:buFont typeface="Arial"/>
              <a:buChar char="•"/>
            </a:pPr>
            <a:r>
              <a:rPr lang="en-US" b="1" dirty="0"/>
              <a:t>Greenfield investments</a:t>
            </a:r>
            <a:r>
              <a:rPr lang="en-US" dirty="0"/>
              <a:t> (new firm from scratch)</a:t>
            </a:r>
          </a:p>
          <a:p>
            <a:pPr marL="1085850" lvl="1" indent="-342900">
              <a:buFont typeface="Arial"/>
              <a:buChar char="•"/>
            </a:pPr>
            <a:r>
              <a:rPr lang="en-US" b="1" dirty="0"/>
              <a:t>Joint ventures </a:t>
            </a:r>
            <a:r>
              <a:rPr lang="en-US" dirty="0"/>
              <a:t>(when the third entity being created is abroad)</a:t>
            </a:r>
            <a:endParaRPr lang="en-US" b="1" dirty="0"/>
          </a:p>
          <a:p>
            <a:pPr marL="1085850" lvl="1" indent="-342900">
              <a:buFont typeface="Arial"/>
              <a:buChar char="•"/>
            </a:pPr>
            <a:r>
              <a:rPr lang="en-US" b="1" dirty="0"/>
              <a:t>Acquisitions</a:t>
            </a:r>
            <a:r>
              <a:rPr lang="en-US" dirty="0"/>
              <a:t> (purchase of an existing local firm)</a:t>
            </a:r>
          </a:p>
          <a:p>
            <a:endParaRPr lang="en-US" b="1" dirty="0"/>
          </a:p>
          <a:p>
            <a:r>
              <a:rPr lang="en-US" dirty="0"/>
              <a:t>Firms engaging in </a:t>
            </a:r>
            <a:r>
              <a:rPr lang="en-US" b="1" dirty="0"/>
              <a:t>Foreign Direct Investments (FDI) </a:t>
            </a:r>
            <a:r>
              <a:rPr lang="en-US" dirty="0"/>
              <a:t>are called </a:t>
            </a:r>
            <a:r>
              <a:rPr lang="en-US" b="1" dirty="0"/>
              <a:t>Multinational Corporations </a:t>
            </a:r>
            <a:r>
              <a:rPr lang="en-US" dirty="0"/>
              <a:t>(</a:t>
            </a:r>
            <a:r>
              <a:rPr lang="en-US" b="1" dirty="0"/>
              <a:t>MNCs</a:t>
            </a:r>
            <a:r>
              <a:rPr lang="en-US" dirty="0"/>
              <a:t>) or </a:t>
            </a:r>
            <a:r>
              <a:rPr lang="en-US" b="1" dirty="0"/>
              <a:t>Multinational Enterprises (MNEs)  </a:t>
            </a:r>
          </a:p>
          <a:p>
            <a:endParaRPr lang="en-US" sz="200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4" name="Rettangolo 4"/>
          <p:cNvSpPr/>
          <p:nvPr/>
        </p:nvSpPr>
        <p:spPr bwMode="auto">
          <a:xfrm>
            <a:off x="288521" y="3279569"/>
            <a:ext cx="8580454" cy="177963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6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Theories of MNCs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521" y="1143166"/>
            <a:ext cx="8581043" cy="51349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Hymer’s</a:t>
            </a:r>
            <a:r>
              <a:rPr lang="en-US" dirty="0"/>
              <a:t> seminal contributions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Dunning’s eclectic paradigm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Verbeke’s</a:t>
            </a:r>
            <a:r>
              <a:rPr lang="en-US" dirty="0"/>
              <a:t> dynamic framework </a:t>
            </a:r>
            <a:endParaRPr lang="en-GB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CA399-1CAB-364C-A706-BC93C98AF8D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17229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8A713F299A884DB11DE64B6266C624" ma:contentTypeVersion="0" ma:contentTypeDescription="Create a new document." ma:contentTypeScope="" ma:versionID="edf500d7ee32cded6575874a683ec4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C68054-EB1D-4BDA-8B60-17412F550B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49DF2A-5591-4C8B-BEBD-22ACD01075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C405E6-B121-425B-ABF2-C5320A6AC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9293</TotalTime>
  <Words>1968</Words>
  <Application>Microsoft Macintosh PowerPoint</Application>
  <PresentationFormat>Presentazione su schermo (4:3)</PresentationFormat>
  <Paragraphs>284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POLI</vt:lpstr>
      <vt:lpstr>Presentazione standard di PowerPoint</vt:lpstr>
      <vt:lpstr>Firm boundaries</vt:lpstr>
      <vt:lpstr>The internationalization process: stylized facts</vt:lpstr>
      <vt:lpstr>The internationalization process: stylized facts</vt:lpstr>
      <vt:lpstr>The internationalization process: stylized facts</vt:lpstr>
      <vt:lpstr>The internationalization process: stylized facts</vt:lpstr>
      <vt:lpstr>The internationalization process: stylized facts</vt:lpstr>
      <vt:lpstr>The internationalization process: definitions</vt:lpstr>
      <vt:lpstr>Economic Theories of MNCs</vt:lpstr>
      <vt:lpstr>Economic Theories of MNCs</vt:lpstr>
      <vt:lpstr>Hymer’s seminal work</vt:lpstr>
      <vt:lpstr>Hymer’s seminal work</vt:lpstr>
      <vt:lpstr>Dunning’s Eclectic Framework</vt:lpstr>
      <vt:lpstr>Dunning’s Eclectic Framework</vt:lpstr>
      <vt:lpstr>Dunning’s Eclectic Framework</vt:lpstr>
      <vt:lpstr>Verbeke’s dynamic framework</vt:lpstr>
      <vt:lpstr>Verbeke’s dynamic framework</vt:lpstr>
      <vt:lpstr>Verbeke’s dynamic framework</vt:lpstr>
      <vt:lpstr>Verbeke’s dynamic framework</vt:lpstr>
      <vt:lpstr>Verbeke’s dynamic framework</vt:lpstr>
      <vt:lpstr>Verbeke’s dynamic framework</vt:lpstr>
      <vt:lpstr>R&amp;D sites in IB</vt:lpstr>
      <vt:lpstr>R&amp;D sites in IB</vt:lpstr>
      <vt:lpstr>AI and IB</vt:lpstr>
      <vt:lpstr>AI and IB</vt:lpstr>
      <vt:lpstr>AI and IB</vt:lpstr>
      <vt:lpstr>AI and IB</vt:lpstr>
      <vt:lpstr>AI and IB</vt:lpstr>
      <vt:lpstr>AI and IB</vt:lpstr>
      <vt:lpstr>Questions?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Mattia Fabio Junior Pedota</cp:lastModifiedBy>
  <cp:revision>1530</cp:revision>
  <dcterms:created xsi:type="dcterms:W3CDTF">2015-05-26T12:27:57Z</dcterms:created>
  <dcterms:modified xsi:type="dcterms:W3CDTF">2024-04-10T14:07:26Z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0x010100DD8A713F299A884DB11DE64B6266C624</vt:lpwstr>
  </property>
</Properties>
</file>