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93" r:id="rId2"/>
    <p:sldMasterId id="2147483750" r:id="rId3"/>
    <p:sldMasterId id="2147483765" r:id="rId4"/>
  </p:sldMasterIdLst>
  <p:notesMasterIdLst>
    <p:notesMasterId r:id="rId25"/>
  </p:notesMasterIdLst>
  <p:sldIdLst>
    <p:sldId id="336" r:id="rId5"/>
    <p:sldId id="404" r:id="rId6"/>
    <p:sldId id="379" r:id="rId7"/>
    <p:sldId id="405" r:id="rId8"/>
    <p:sldId id="375" r:id="rId9"/>
    <p:sldId id="376" r:id="rId10"/>
    <p:sldId id="377" r:id="rId11"/>
    <p:sldId id="380" r:id="rId12"/>
    <p:sldId id="402" r:id="rId13"/>
    <p:sldId id="403" r:id="rId14"/>
    <p:sldId id="381" r:id="rId15"/>
    <p:sldId id="384" r:id="rId16"/>
    <p:sldId id="385" r:id="rId17"/>
    <p:sldId id="382" r:id="rId18"/>
    <p:sldId id="383" r:id="rId19"/>
    <p:sldId id="387" r:id="rId20"/>
    <p:sldId id="388" r:id="rId21"/>
    <p:sldId id="389" r:id="rId22"/>
    <p:sldId id="390" r:id="rId23"/>
    <p:sldId id="400" r:id="rId24"/>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8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8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8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8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25">
          <p15:clr>
            <a:srgbClr val="A4A3A4"/>
          </p15:clr>
        </p15:guide>
        <p15:guide id="2" pos="2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FF66CC"/>
    <a:srgbClr val="FF9933"/>
    <a:srgbClr val="FFFF99"/>
    <a:srgbClr val="FF3C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86"/>
      </p:cViewPr>
      <p:guideLst>
        <p:guide orient="horz" pos="1125"/>
        <p:guide pos="243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4294967295"/>
          </p:nvPr>
        </p:nvSpPr>
        <p:spPr bwMode="auto">
          <a:xfrm>
            <a:off x="4022725" y="9721850"/>
            <a:ext cx="3076575" cy="512763"/>
          </a:xfrm>
          <a:prstGeom prst="rect">
            <a:avLst/>
          </a:prstGeom>
          <a:noFill/>
          <a:ln>
            <a:miter lim="800000"/>
            <a:headEnd/>
            <a:tailEnd/>
          </a:ln>
        </p:spPr>
        <p:txBody>
          <a:bodyPr/>
          <a:lstStyle/>
          <a:p>
            <a:pPr defTabSz="946150"/>
            <a:fld id="{550E51E4-0AB6-4F39-982A-136F778A275C}" type="slidenum">
              <a:rPr lang="it-IT" altLang="it-IT" sz="1200" b="0">
                <a:latin typeface="Times" pitchFamily="18" charset="0"/>
              </a:rPr>
              <a:pPr defTabSz="946150"/>
              <a:t>1</a:t>
            </a:fld>
            <a:endParaRPr lang="it-IT" altLang="it-IT" sz="1200" b="0">
              <a:latin typeface="Times" pitchFamily="18" charset="0"/>
            </a:endParaRPr>
          </a:p>
        </p:txBody>
      </p:sp>
      <p:sp>
        <p:nvSpPr>
          <p:cNvPr id="28675" name="Rectangle 1026"/>
          <p:cNvSpPr>
            <a:spLocks noGrp="1" noRot="1" noChangeAspect="1" noChangeArrowheads="1" noTextEdit="1"/>
          </p:cNvSpPr>
          <p:nvPr>
            <p:ph type="sldImg"/>
          </p:nvPr>
        </p:nvSpPr>
        <p:spPr bwMode="auto">
          <a:xfrm>
            <a:off x="755650" y="828675"/>
            <a:ext cx="5527675" cy="4144963"/>
          </a:xfrm>
          <a:prstGeom prst="rect">
            <a:avLst/>
          </a:prstGeom>
          <a:noFill/>
          <a:ln>
            <a:miter lim="800000"/>
            <a:headEnd/>
            <a:tailEnd/>
          </a:ln>
        </p:spPr>
      </p:sp>
      <p:sp>
        <p:nvSpPr>
          <p:cNvPr id="28676" name="Rectangle 1027"/>
          <p:cNvSpPr>
            <a:spLocks noGrp="1" noChangeArrowheads="1"/>
          </p:cNvSpPr>
          <p:nvPr>
            <p:ph type="body" idx="1"/>
          </p:nvPr>
        </p:nvSpPr>
        <p:spPr bwMode="auto">
          <a:xfrm>
            <a:off x="938213" y="5246688"/>
            <a:ext cx="5159375" cy="4975225"/>
          </a:xfrm>
          <a:prstGeom prst="rect">
            <a:avLst/>
          </a:prstGeom>
          <a:noFill/>
          <a:ln>
            <a:miter lim="800000"/>
            <a:headEnd/>
            <a:tailEnd/>
          </a:ln>
        </p:spPr>
        <p:txBody>
          <a:bodyPr/>
          <a:lstStyle/>
          <a:p>
            <a:endParaRPr lang="it-IT" altLang="it-IT" dirty="0"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crotitle.jpg"/>
          <p:cNvPicPr>
            <a:picLocks noChangeAspect="1"/>
          </p:cNvPicPr>
          <p:nvPr/>
        </p:nvPicPr>
        <p:blipFill>
          <a:blip r:embed="rId2"/>
          <a:srcRect/>
          <a:stretch>
            <a:fillRect/>
          </a:stretch>
        </p:blipFill>
        <p:spPr bwMode="auto">
          <a:xfrm>
            <a:off x="0" y="0"/>
            <a:ext cx="9144000" cy="3995738"/>
          </a:xfrm>
          <a:prstGeom prst="rect">
            <a:avLst/>
          </a:prstGeom>
          <a:noFill/>
          <a:ln w="9525">
            <a:noFill/>
            <a:miter lim="800000"/>
            <a:headEnd/>
            <a:tailEnd/>
          </a:ln>
        </p:spPr>
      </p:pic>
      <p:pic>
        <p:nvPicPr>
          <p:cNvPr id="5" name="Picture 6" descr="microedition.jpg"/>
          <p:cNvPicPr>
            <a:picLocks noChangeAspect="1"/>
          </p:cNvPicPr>
          <p:nvPr/>
        </p:nvPicPr>
        <p:blipFill>
          <a:blip r:embed="rId3"/>
          <a:srcRect/>
          <a:stretch>
            <a:fillRect/>
          </a:stretch>
        </p:blipFill>
        <p:spPr bwMode="auto">
          <a:xfrm>
            <a:off x="7523163" y="180975"/>
            <a:ext cx="1620837" cy="536575"/>
          </a:xfrm>
          <a:prstGeom prst="rect">
            <a:avLst/>
          </a:prstGeom>
          <a:noFill/>
          <a:ln w="9525">
            <a:noFill/>
            <a:miter lim="800000"/>
            <a:headEnd/>
            <a:tailEnd/>
          </a:ln>
        </p:spPr>
      </p:pic>
      <p:pic>
        <p:nvPicPr>
          <p:cNvPr id="6" name="Picture 7" descr="varianname.jpg"/>
          <p:cNvPicPr>
            <a:picLocks noChangeAspect="1"/>
          </p:cNvPicPr>
          <p:nvPr/>
        </p:nvPicPr>
        <p:blipFill>
          <a:blip r:embed="rId4"/>
          <a:srcRect/>
          <a:stretch>
            <a:fillRect/>
          </a:stretch>
        </p:blipFill>
        <p:spPr bwMode="auto">
          <a:xfrm>
            <a:off x="6418263" y="2568575"/>
            <a:ext cx="2657475" cy="576263"/>
          </a:xfrm>
          <a:prstGeom prst="rect">
            <a:avLst/>
          </a:prstGeom>
          <a:noFill/>
          <a:ln w="9525">
            <a:noFill/>
            <a:miter lim="800000"/>
            <a:headEnd/>
            <a:tailEnd/>
          </a:ln>
        </p:spPr>
      </p:pic>
      <p:sp>
        <p:nvSpPr>
          <p:cNvPr id="6164" name="Rectangle 20"/>
          <p:cNvSpPr>
            <a:spLocks noGrp="1" noChangeArrowheads="1"/>
          </p:cNvSpPr>
          <p:nvPr>
            <p:ph type="ctrTitle" sz="quarter"/>
          </p:nvPr>
        </p:nvSpPr>
        <p:spPr>
          <a:xfrm>
            <a:off x="228600" y="3352800"/>
            <a:ext cx="3263900" cy="3170741"/>
          </a:xfrm>
        </p:spPr>
        <p:txBody>
          <a:bodyPr anchor="t">
            <a:spAutoFit/>
          </a:bodyPr>
          <a:lstStyle>
            <a:lvl1pPr algn="l">
              <a:defRPr sz="20000" b="1">
                <a:latin typeface="Arial"/>
                <a:cs typeface="Arial"/>
              </a:defRPr>
            </a:lvl1pPr>
          </a:lstStyle>
          <a:p>
            <a:r>
              <a:rPr lang="en-US"/>
              <a:t>Click to edit Master title style</a:t>
            </a:r>
          </a:p>
        </p:txBody>
      </p:sp>
      <p:sp>
        <p:nvSpPr>
          <p:cNvPr id="6165" name="Rectangle 21"/>
          <p:cNvSpPr>
            <a:spLocks noGrp="1" noChangeArrowheads="1"/>
          </p:cNvSpPr>
          <p:nvPr>
            <p:ph type="subTitle" sz="quarter" idx="1"/>
          </p:nvPr>
        </p:nvSpPr>
        <p:spPr>
          <a:xfrm>
            <a:off x="3327400" y="3995782"/>
            <a:ext cx="5749036" cy="2112918"/>
          </a:xfrm>
        </p:spPr>
        <p:txBody>
          <a:bodyPr/>
          <a:lstStyle>
            <a:lvl1pPr marL="0" indent="0" algn="l">
              <a:buFont typeface="Monotype Sorts" charset="2"/>
              <a:buNone/>
              <a:defRPr sz="4800" b="1" baseline="0">
                <a:latin typeface="Times New Roman"/>
                <a:cs typeface="Times New Roman"/>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16FFD1B-1118-4E17-A4F6-8219C90D554E}" type="slidenum">
              <a:rPr lang="en-US"/>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BD08F29-893C-4E63-8252-5DFF7195E415}" type="slidenum">
              <a:rPr lang="en-US"/>
              <a:pPr/>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5" descr="microtitle.jpg"/>
          <p:cNvPicPr>
            <a:picLocks noChangeAspect="1"/>
          </p:cNvPicPr>
          <p:nvPr/>
        </p:nvPicPr>
        <p:blipFill>
          <a:blip r:embed="rId2"/>
          <a:srcRect/>
          <a:stretch>
            <a:fillRect/>
          </a:stretch>
        </p:blipFill>
        <p:spPr bwMode="auto">
          <a:xfrm>
            <a:off x="0" y="0"/>
            <a:ext cx="9144000" cy="3995738"/>
          </a:xfrm>
          <a:prstGeom prst="rect">
            <a:avLst/>
          </a:prstGeom>
          <a:noFill/>
          <a:ln w="9525">
            <a:noFill/>
            <a:miter lim="800000"/>
            <a:headEnd/>
            <a:tailEnd/>
          </a:ln>
        </p:spPr>
      </p:pic>
      <p:pic>
        <p:nvPicPr>
          <p:cNvPr id="5" name="Picture 6" descr="microedition.jpg"/>
          <p:cNvPicPr>
            <a:picLocks noChangeAspect="1"/>
          </p:cNvPicPr>
          <p:nvPr/>
        </p:nvPicPr>
        <p:blipFill>
          <a:blip r:embed="rId3"/>
          <a:srcRect/>
          <a:stretch>
            <a:fillRect/>
          </a:stretch>
        </p:blipFill>
        <p:spPr bwMode="auto">
          <a:xfrm>
            <a:off x="7523163" y="180975"/>
            <a:ext cx="1620837" cy="536575"/>
          </a:xfrm>
          <a:prstGeom prst="rect">
            <a:avLst/>
          </a:prstGeom>
          <a:noFill/>
          <a:ln w="9525">
            <a:noFill/>
            <a:miter lim="800000"/>
            <a:headEnd/>
            <a:tailEnd/>
          </a:ln>
        </p:spPr>
      </p:pic>
      <p:pic>
        <p:nvPicPr>
          <p:cNvPr id="6" name="Picture 7" descr="varianname.jpg"/>
          <p:cNvPicPr>
            <a:picLocks noChangeAspect="1"/>
          </p:cNvPicPr>
          <p:nvPr/>
        </p:nvPicPr>
        <p:blipFill>
          <a:blip r:embed="rId4"/>
          <a:srcRect/>
          <a:stretch>
            <a:fillRect/>
          </a:stretch>
        </p:blipFill>
        <p:spPr bwMode="auto">
          <a:xfrm>
            <a:off x="6418263" y="2568575"/>
            <a:ext cx="2657475" cy="576263"/>
          </a:xfrm>
          <a:prstGeom prst="rect">
            <a:avLst/>
          </a:prstGeom>
          <a:noFill/>
          <a:ln w="9525">
            <a:noFill/>
            <a:miter lim="800000"/>
            <a:headEnd/>
            <a:tailEnd/>
          </a:ln>
        </p:spPr>
      </p:pic>
      <p:sp>
        <p:nvSpPr>
          <p:cNvPr id="6164" name="Rectangle 20"/>
          <p:cNvSpPr>
            <a:spLocks noGrp="1" noChangeArrowheads="1"/>
          </p:cNvSpPr>
          <p:nvPr>
            <p:ph type="ctrTitle" sz="quarter"/>
          </p:nvPr>
        </p:nvSpPr>
        <p:spPr>
          <a:xfrm>
            <a:off x="228600" y="3352800"/>
            <a:ext cx="3263900" cy="3170741"/>
          </a:xfrm>
        </p:spPr>
        <p:txBody>
          <a:bodyPr anchor="t">
            <a:spAutoFit/>
          </a:bodyPr>
          <a:lstStyle>
            <a:lvl1pPr algn="l">
              <a:defRPr sz="20000" b="1">
                <a:latin typeface="Arial"/>
                <a:cs typeface="Arial"/>
              </a:defRPr>
            </a:lvl1pPr>
          </a:lstStyle>
          <a:p>
            <a:r>
              <a:rPr lang="en-US"/>
              <a:t>Click to edit Master title style</a:t>
            </a:r>
          </a:p>
        </p:txBody>
      </p:sp>
      <p:sp>
        <p:nvSpPr>
          <p:cNvPr id="6165" name="Rectangle 21"/>
          <p:cNvSpPr>
            <a:spLocks noGrp="1" noChangeArrowheads="1"/>
          </p:cNvSpPr>
          <p:nvPr>
            <p:ph type="subTitle" sz="quarter" idx="1"/>
          </p:nvPr>
        </p:nvSpPr>
        <p:spPr>
          <a:xfrm>
            <a:off x="3327400" y="3995782"/>
            <a:ext cx="5749036" cy="2112918"/>
          </a:xfrm>
        </p:spPr>
        <p:txBody>
          <a:bodyPr/>
          <a:lstStyle>
            <a:lvl1pPr marL="0" indent="0" algn="l">
              <a:buFont typeface="Monotype Sorts" charset="2"/>
              <a:buNone/>
              <a:defRPr sz="4800" b="1" baseline="0">
                <a:latin typeface="Times New Roman"/>
                <a:cs typeface="Times New Roman"/>
              </a:defRPr>
            </a:lvl1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Box 5"/>
          <p:cNvSpPr txBox="1"/>
          <p:nvPr/>
        </p:nvSpPr>
        <p:spPr>
          <a:xfrm>
            <a:off x="8458200" y="6432550"/>
            <a:ext cx="466725" cy="369888"/>
          </a:xfrm>
          <a:prstGeom prst="rect">
            <a:avLst/>
          </a:prstGeom>
          <a:noFill/>
        </p:spPr>
        <p:txBody>
          <a:bodyPr wrap="none">
            <a:spAutoFit/>
          </a:bodyPr>
          <a:lstStyle/>
          <a:p>
            <a:fld id="{37B95918-99DE-4F6B-B307-255A74827CE8}" type="slidenum">
              <a:rPr lang="en-US" sz="1800">
                <a:solidFill>
                  <a:srgbClr val="000000"/>
                </a:solidFill>
              </a:rPr>
              <a:pPr/>
              <a:t>‹N›</a:t>
            </a:fld>
            <a:endParaRPr lang="en-US" sz="1800">
              <a:solidFill>
                <a:srgbClr val="000000"/>
              </a:solidFill>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86DF82A2-FDD9-4926-88F8-3C60488B374B}" type="slidenum">
              <a:rPr lang="en-US"/>
              <a:pPr/>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60DC3FC2-EB9D-491C-AC2B-CC9D39E94764}" type="slidenum">
              <a:rPr lang="en-US"/>
              <a:pPr/>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Box 5"/>
          <p:cNvSpPr txBox="1"/>
          <p:nvPr userDrawn="1"/>
        </p:nvSpPr>
        <p:spPr>
          <a:xfrm>
            <a:off x="8458200" y="6432550"/>
            <a:ext cx="466725" cy="369888"/>
          </a:xfrm>
          <a:prstGeom prst="rect">
            <a:avLst/>
          </a:prstGeom>
          <a:noFill/>
        </p:spPr>
        <p:txBody>
          <a:bodyPr wrap="none">
            <a:spAutoFit/>
          </a:bodyPr>
          <a:lstStyle/>
          <a:p>
            <a:fld id="{60F9933F-E594-4EAC-A0C2-8B0DED5198E2}" type="slidenum">
              <a:rPr lang="en-US" sz="1800">
                <a:solidFill>
                  <a:srgbClr val="000000"/>
                </a:solidFill>
              </a:rPr>
              <a:pPr/>
              <a:t>‹N›</a:t>
            </a:fld>
            <a:endParaRPr lang="en-US" sz="1800">
              <a:solidFill>
                <a:srgbClr val="000000"/>
              </a:solidFill>
            </a:endParaRPr>
          </a:p>
        </p:txBody>
      </p:sp>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5"/>
          <p:cNvSpPr txBox="1"/>
          <p:nvPr/>
        </p:nvSpPr>
        <p:spPr>
          <a:xfrm>
            <a:off x="8458200" y="6432550"/>
            <a:ext cx="466725" cy="369888"/>
          </a:xfrm>
          <a:prstGeom prst="rect">
            <a:avLst/>
          </a:prstGeom>
          <a:noFill/>
        </p:spPr>
        <p:txBody>
          <a:bodyPr wrap="none">
            <a:spAutoFit/>
          </a:bodyPr>
          <a:lstStyle/>
          <a:p>
            <a:fld id="{65D050E0-E81D-40C9-ABDC-787C7731C21C}" type="slidenum">
              <a:rPr lang="en-US" sz="1800">
                <a:solidFill>
                  <a:srgbClr val="000000"/>
                </a:solidFill>
              </a:rPr>
              <a:pPr/>
              <a:t>‹N›</a:t>
            </a:fld>
            <a:endParaRPr lang="en-US" sz="1800">
              <a:solidFill>
                <a:srgbClr val="000000"/>
              </a:solidFill>
            </a:endParaRPr>
          </a:p>
        </p:txBody>
      </p:sp>
      <p:sp>
        <p:nvSpPr>
          <p:cNvPr id="3" name="Date Placeholder 1"/>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Slide Number Placeholder 3"/>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27FEE5A1-9578-45A5-A138-554CB03D1C4A}" type="slidenum">
              <a:rPr lang="en-US"/>
              <a:pPr/>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089D09CA-0A2F-434B-97F7-F2B3D1D58851}" type="slidenum">
              <a:rPr lang="en-US"/>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4" name="TextBox 5"/>
          <p:cNvSpPr txBox="1"/>
          <p:nvPr/>
        </p:nvSpPr>
        <p:spPr>
          <a:xfrm>
            <a:off x="8458200" y="6432550"/>
            <a:ext cx="466725" cy="369888"/>
          </a:xfrm>
          <a:prstGeom prst="rect">
            <a:avLst/>
          </a:prstGeom>
          <a:noFill/>
        </p:spPr>
        <p:txBody>
          <a:bodyPr wrap="none">
            <a:spAutoFit/>
          </a:bodyPr>
          <a:lstStyle/>
          <a:p>
            <a:fld id="{D9BD52DF-CD15-4114-A644-47B33135CE89}" type="slidenum">
              <a:rPr lang="en-US" sz="1800"/>
              <a:pPr/>
              <a:t>‹N›</a:t>
            </a:fld>
            <a:endParaRPr lang="en-US" sz="1800"/>
          </a:p>
        </p:txBody>
      </p:sp>
      <p:sp>
        <p:nvSpPr>
          <p:cNvPr id="2" name="Title 1"/>
          <p:cNvSpPr>
            <a:spLocks noGrp="1"/>
          </p:cNvSpPr>
          <p:nvPr>
            <p:ph type="title"/>
          </p:nvPr>
        </p:nvSpPr>
        <p:spPr>
          <a:xfrm>
            <a:off x="0" y="0"/>
            <a:ext cx="9144000" cy="14478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00FBC9C8-22CC-4082-B4DA-C75E7F57BC97}" type="slidenum">
              <a:rPr lang="en-US"/>
              <a:pPr/>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628862E4-8600-415A-AF0B-FC9E5AAE4B5D}" type="slidenum">
              <a:rPr lang="en-US"/>
              <a:pPr/>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eaLnBrk="0" hangingPunct="0">
              <a:defRPr sz="2400">
                <a:solidFill>
                  <a:srgbClr val="000000"/>
                </a:solidFill>
                <a:latin typeface="Arial" charset="0"/>
                <a:ea typeface="+mn-ea"/>
                <a:cs typeface="+mn-cs"/>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sz="2400">
                <a:solidFill>
                  <a:srgbClr val="000000"/>
                </a:solidFill>
              </a:defRPr>
            </a:lvl1pPr>
          </a:lstStyle>
          <a:p>
            <a:fld id="{D6C95AD9-8074-4872-BE14-3E5D06EC1CD2}" type="slidenum">
              <a:rPr lang="en-US"/>
              <a:pPr/>
              <a:t>‹N›</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47B3046-C9B5-4C94-A772-384DBFB77B96}" type="slidenum">
              <a:rPr lang="en-US" altLang="en-US"/>
              <a:pPr/>
              <a:t>‹N›</a:t>
            </a:fld>
            <a:endParaRPr lang="en-US" altLang="en-US"/>
          </a:p>
        </p:txBody>
      </p:sp>
    </p:spTree>
    <p:extLst>
      <p:ext uri="{BB962C8B-B14F-4D97-AF65-F5344CB8AC3E}">
        <p14:creationId xmlns:p14="http://schemas.microsoft.com/office/powerpoint/2010/main" val="33995020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93D1AF10-98E8-4327-A283-FA092CC0BAE9}" type="slidenum">
              <a:rPr lang="en-US" altLang="en-US"/>
              <a:pPr/>
              <a:t>‹N›</a:t>
            </a:fld>
            <a:endParaRPr lang="en-US" altLang="en-US"/>
          </a:p>
        </p:txBody>
      </p:sp>
    </p:spTree>
    <p:extLst>
      <p:ext uri="{BB962C8B-B14F-4D97-AF65-F5344CB8AC3E}">
        <p14:creationId xmlns:p14="http://schemas.microsoft.com/office/powerpoint/2010/main" val="16072827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B94B200B-BCCD-4417-8579-B20D94D9C716}" type="slidenum">
              <a:rPr lang="en-US" altLang="en-US"/>
              <a:pPr/>
              <a:t>‹N›</a:t>
            </a:fld>
            <a:endParaRPr lang="en-US" altLang="en-US"/>
          </a:p>
        </p:txBody>
      </p:sp>
    </p:spTree>
    <p:extLst>
      <p:ext uri="{BB962C8B-B14F-4D97-AF65-F5344CB8AC3E}">
        <p14:creationId xmlns:p14="http://schemas.microsoft.com/office/powerpoint/2010/main" val="1195341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0C27996-0B91-4C5B-8256-50BCE0848B7A}" type="slidenum">
              <a:rPr lang="en-US" altLang="en-US"/>
              <a:pPr/>
              <a:t>‹N›</a:t>
            </a:fld>
            <a:endParaRPr lang="en-US" altLang="en-US"/>
          </a:p>
        </p:txBody>
      </p:sp>
    </p:spTree>
    <p:extLst>
      <p:ext uri="{BB962C8B-B14F-4D97-AF65-F5344CB8AC3E}">
        <p14:creationId xmlns:p14="http://schemas.microsoft.com/office/powerpoint/2010/main" val="3476921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ED4958C-93A9-4F88-AF34-6217F793559B}" type="slidenum">
              <a:rPr lang="en-US" altLang="en-US"/>
              <a:pPr/>
              <a:t>‹N›</a:t>
            </a:fld>
            <a:endParaRPr lang="en-US" altLang="en-US"/>
          </a:p>
        </p:txBody>
      </p:sp>
    </p:spTree>
    <p:extLst>
      <p:ext uri="{BB962C8B-B14F-4D97-AF65-F5344CB8AC3E}">
        <p14:creationId xmlns:p14="http://schemas.microsoft.com/office/powerpoint/2010/main" val="3846080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73CFF8D4-7EBA-4ABD-9B7E-71A55B243DF8}" type="slidenum">
              <a:rPr lang="en-US" altLang="en-US"/>
              <a:pPr/>
              <a:t>‹N›</a:t>
            </a:fld>
            <a:endParaRPr lang="en-US" altLang="en-US"/>
          </a:p>
        </p:txBody>
      </p:sp>
    </p:spTree>
    <p:extLst>
      <p:ext uri="{BB962C8B-B14F-4D97-AF65-F5344CB8AC3E}">
        <p14:creationId xmlns:p14="http://schemas.microsoft.com/office/powerpoint/2010/main" val="11108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55CA7939-4731-4EB7-AF4F-26587AA9BFEC}" type="slidenum">
              <a:rPr lang="en-US" altLang="en-US"/>
              <a:pPr/>
              <a:t>‹N›</a:t>
            </a:fld>
            <a:endParaRPr lang="en-US" altLang="en-US"/>
          </a:p>
        </p:txBody>
      </p:sp>
    </p:spTree>
    <p:extLst>
      <p:ext uri="{BB962C8B-B14F-4D97-AF65-F5344CB8AC3E}">
        <p14:creationId xmlns:p14="http://schemas.microsoft.com/office/powerpoint/2010/main" val="4260756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51911D6-38A8-41F6-A315-34D72655949E}" type="slidenum">
              <a:rPr lang="en-US" altLang="en-US"/>
              <a:pPr/>
              <a:t>‹N›</a:t>
            </a:fld>
            <a:endParaRPr lang="en-US" altLang="en-US"/>
          </a:p>
        </p:txBody>
      </p:sp>
    </p:spTree>
    <p:extLst>
      <p:ext uri="{BB962C8B-B14F-4D97-AF65-F5344CB8AC3E}">
        <p14:creationId xmlns:p14="http://schemas.microsoft.com/office/powerpoint/2010/main" val="12326797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A8C07EBF-D5C6-497A-B71A-6E0063C22102}" type="slidenum">
              <a:rPr lang="en-US" altLang="en-US"/>
              <a:pPr/>
              <a:t>‹N›</a:t>
            </a:fld>
            <a:endParaRPr lang="en-US" altLang="en-US"/>
          </a:p>
        </p:txBody>
      </p:sp>
    </p:spTree>
    <p:extLst>
      <p:ext uri="{BB962C8B-B14F-4D97-AF65-F5344CB8AC3E}">
        <p14:creationId xmlns:p14="http://schemas.microsoft.com/office/powerpoint/2010/main" val="1866287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4E7464E-5D82-49E0-9493-12F0BF61135F}" type="slidenum">
              <a:rPr lang="en-US" altLang="en-US"/>
              <a:pPr/>
              <a:t>‹N›</a:t>
            </a:fld>
            <a:endParaRPr lang="en-US" altLang="en-US"/>
          </a:p>
        </p:txBody>
      </p:sp>
    </p:spTree>
    <p:extLst>
      <p:ext uri="{BB962C8B-B14F-4D97-AF65-F5344CB8AC3E}">
        <p14:creationId xmlns:p14="http://schemas.microsoft.com/office/powerpoint/2010/main" val="32051119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E5073BE-5AC8-460E-81ED-F0B606B24085}" type="slidenum">
              <a:rPr lang="en-US" altLang="en-US"/>
              <a:pPr/>
              <a:t>‹N›</a:t>
            </a:fld>
            <a:endParaRPr lang="en-US" altLang="en-US"/>
          </a:p>
        </p:txBody>
      </p:sp>
    </p:spTree>
    <p:extLst>
      <p:ext uri="{BB962C8B-B14F-4D97-AF65-F5344CB8AC3E}">
        <p14:creationId xmlns:p14="http://schemas.microsoft.com/office/powerpoint/2010/main" val="19437007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38E2E9-9C9F-4364-9F6B-30D939995BAE}" type="slidenum">
              <a:rPr lang="en-US" altLang="en-US"/>
              <a:pPr/>
              <a:t>‹N›</a:t>
            </a:fld>
            <a:endParaRPr lang="en-US" altLang="en-US"/>
          </a:p>
        </p:txBody>
      </p:sp>
    </p:spTree>
    <p:extLst>
      <p:ext uri="{BB962C8B-B14F-4D97-AF65-F5344CB8AC3E}">
        <p14:creationId xmlns:p14="http://schemas.microsoft.com/office/powerpoint/2010/main" val="36157362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4EE6B455-F0E9-49BA-BC61-CABFDA67E693}" type="slidenum">
              <a:rPr lang="en-US" altLang="en-US"/>
              <a:pPr/>
              <a:t>‹N›</a:t>
            </a:fld>
            <a:endParaRPr lang="en-US" altLang="en-US"/>
          </a:p>
        </p:txBody>
      </p:sp>
    </p:spTree>
    <p:extLst>
      <p:ext uri="{BB962C8B-B14F-4D97-AF65-F5344CB8AC3E}">
        <p14:creationId xmlns:p14="http://schemas.microsoft.com/office/powerpoint/2010/main" val="10298487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extLst>
      <p:ext uri="{BB962C8B-B14F-4D97-AF65-F5344CB8AC3E}">
        <p14:creationId xmlns:p14="http://schemas.microsoft.com/office/powerpoint/2010/main" val="29571135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2972862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183829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4500"/>
            <a:ext cx="3810000" cy="4152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3843B01B-3407-4C84-AFDE-6C45BECB6790}" type="slidenum">
              <a:rPr lang="en-US"/>
              <a:pPr/>
              <a:t>‹N›</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16082731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7463171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1790161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1940624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2435003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1035165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367496139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32373418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4544593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184427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8" name="Footer Placeholder 7"/>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9" name="Slide Number Placeholder 8"/>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C65B645E-B605-4B9A-8D14-98F6B3EBD547}" type="slidenum">
              <a:rPr lang="en-US"/>
              <a:pPr/>
              <a:t>‹N›</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37583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TextBox 5"/>
          <p:cNvSpPr txBox="1"/>
          <p:nvPr/>
        </p:nvSpPr>
        <p:spPr>
          <a:xfrm>
            <a:off x="8458200" y="6432550"/>
            <a:ext cx="466725" cy="369888"/>
          </a:xfrm>
          <a:prstGeom prst="rect">
            <a:avLst/>
          </a:prstGeom>
          <a:noFill/>
        </p:spPr>
        <p:txBody>
          <a:bodyPr wrap="none">
            <a:spAutoFit/>
          </a:bodyPr>
          <a:lstStyle/>
          <a:p>
            <a:fld id="{C155B7E4-C165-4F1F-82BF-8864A2EECA8F}" type="slidenum">
              <a:rPr lang="en-US" sz="1800"/>
              <a:pPr/>
              <a:t>‹N›</a:t>
            </a:fld>
            <a:endParaRPr lang="en-US" sz="1800"/>
          </a:p>
        </p:txBody>
      </p:sp>
      <p:sp>
        <p:nvSpPr>
          <p:cNvPr id="2" name="Title 1"/>
          <p:cNvSpPr>
            <a:spLocks noGrp="1"/>
          </p:cNvSpPr>
          <p:nvPr>
            <p:ph type="title"/>
          </p:nvPr>
        </p:nvSpPr>
        <p:spPr>
          <a:xfrm>
            <a:off x="0" y="0"/>
            <a:ext cx="9144000" cy="1447800"/>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5"/>
          <p:cNvSpPr txBox="1"/>
          <p:nvPr/>
        </p:nvSpPr>
        <p:spPr>
          <a:xfrm>
            <a:off x="8458200" y="6432550"/>
            <a:ext cx="466725" cy="369888"/>
          </a:xfrm>
          <a:prstGeom prst="rect">
            <a:avLst/>
          </a:prstGeom>
          <a:noFill/>
        </p:spPr>
        <p:txBody>
          <a:bodyPr wrap="none">
            <a:spAutoFit/>
          </a:bodyPr>
          <a:lstStyle/>
          <a:p>
            <a:fld id="{645E9597-903E-45E5-94D7-C9C3DB3DB50A}" type="slidenum">
              <a:rPr lang="en-US" sz="1800"/>
              <a:pPr/>
              <a:t>‹N›</a:t>
            </a:fld>
            <a:endParaRPr lang="en-US" sz="1800"/>
          </a:p>
        </p:txBody>
      </p:sp>
      <p:sp>
        <p:nvSpPr>
          <p:cNvPr id="3" name="Date Placeholder 1"/>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4" name="Footer Placeholder 2"/>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5" name="Slide Number Placeholder 3"/>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12BE967-A5C8-4C1A-A7A1-9A4040C67324}" type="slidenum">
              <a:rPr lang="en-US"/>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C1F82FE-6AA2-4319-A991-4632FAA00597}" type="slidenum">
              <a:rPr lang="en-US"/>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atin typeface="Arial" charset="0"/>
                <a:ea typeface="+mn-ea"/>
                <a:cs typeface="+mn-cs"/>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atin typeface="Arial" charset="0"/>
                <a:ea typeface="+mn-ea"/>
                <a:cs typeface="+mn-cs"/>
              </a:defRPr>
            </a:lvl1pPr>
          </a:lstStyle>
          <a:p>
            <a:pPr>
              <a:defRPr/>
            </a:pPr>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7CBD3925-AE31-4CC1-9F3E-F9049BD6FBC7}" type="slidenum">
              <a:rPr lang="en-US"/>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6" Type="http://schemas.openxmlformats.org/officeDocument/2006/relationships/image" Target="../media/image7.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6.pn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18"/>
          <p:cNvSpPr>
            <a:spLocks noGrp="1" noChangeArrowheads="1"/>
          </p:cNvSpPr>
          <p:nvPr>
            <p:ph type="title"/>
          </p:nvPr>
        </p:nvSpPr>
        <p:spPr bwMode="auto">
          <a:xfrm>
            <a:off x="685800" y="228600"/>
            <a:ext cx="7772400" cy="1219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027" name="Rectangle 19"/>
          <p:cNvSpPr>
            <a:spLocks noGrp="1" noChangeArrowheads="1"/>
          </p:cNvSpPr>
          <p:nvPr>
            <p:ph type="body" idx="1"/>
          </p:nvPr>
        </p:nvSpPr>
        <p:spPr bwMode="auto">
          <a:xfrm>
            <a:off x="685800" y="1714500"/>
            <a:ext cx="7772400" cy="4152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25" descr="microlower.jpg"/>
          <p:cNvPicPr>
            <a:picLocks noChangeAspect="1"/>
          </p:cNvPicPr>
          <p:nvPr/>
        </p:nvPicPr>
        <p:blipFill>
          <a:blip r:embed="rId13"/>
          <a:srcRect/>
          <a:stretch>
            <a:fillRect/>
          </a:stretch>
        </p:blipFill>
        <p:spPr bwMode="auto">
          <a:xfrm>
            <a:off x="0" y="4851400"/>
            <a:ext cx="9144000" cy="2032000"/>
          </a:xfrm>
          <a:prstGeom prst="rect">
            <a:avLst/>
          </a:prstGeom>
          <a:noFill/>
          <a:ln w="9525">
            <a:noFill/>
            <a:miter lim="800000"/>
            <a:headEnd/>
            <a:tailEnd/>
          </a:ln>
        </p:spPr>
      </p:pic>
      <p:sp>
        <p:nvSpPr>
          <p:cNvPr id="30" name="Rectangle 23"/>
          <p:cNvSpPr txBox="1">
            <a:spLocks noChangeArrowheads="1"/>
          </p:cNvSpPr>
          <p:nvPr/>
        </p:nvSpPr>
        <p:spPr>
          <a:xfrm>
            <a:off x="187325" y="6477000"/>
            <a:ext cx="5613400" cy="381000"/>
          </a:xfrm>
          <a:custGeom>
            <a:avLst/>
            <a:gdLst>
              <a:gd name="connsiteX0" fmla="*/ 0 w 5613400"/>
              <a:gd name="connsiteY0" fmla="*/ 0 h 457200"/>
              <a:gd name="connsiteX1" fmla="*/ 5613400 w 5613400"/>
              <a:gd name="connsiteY1" fmla="*/ 0 h 457200"/>
              <a:gd name="connsiteX2" fmla="*/ 5613400 w 5613400"/>
              <a:gd name="connsiteY2" fmla="*/ 457200 h 457200"/>
              <a:gd name="connsiteX3" fmla="*/ 0 w 5613400"/>
              <a:gd name="connsiteY3" fmla="*/ 457200 h 457200"/>
              <a:gd name="connsiteX4" fmla="*/ 0 w 56134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400" h="457200">
                <a:moveTo>
                  <a:pt x="0" y="0"/>
                </a:moveTo>
                <a:lnTo>
                  <a:pt x="5613400" y="0"/>
                </a:lnTo>
                <a:lnTo>
                  <a:pt x="5613400" y="457200"/>
                </a:lnTo>
                <a:lnTo>
                  <a:pt x="0" y="457200"/>
                </a:lnTo>
                <a:lnTo>
                  <a:pt x="0" y="0"/>
                </a:lnTo>
                <a:close/>
              </a:path>
            </a:pathLst>
          </a:custGeom>
        </p:spPr>
        <p:txBody>
          <a:bodyPr/>
          <a:lstStyle/>
          <a:p>
            <a:r>
              <a:rPr lang="en-US" sz="1200" b="0"/>
              <a:t>© 2010 W. W. Norton &amp; Company, Inc.</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u"/>
        <a:defRPr sz="32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32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SzPct val="75000"/>
        <a:buFont typeface="Monotype Sorts" charset="2"/>
        <a:buChar char="v"/>
        <a:defRPr sz="32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Rectangle 18"/>
          <p:cNvSpPr>
            <a:spLocks noGrp="1" noChangeArrowheads="1"/>
          </p:cNvSpPr>
          <p:nvPr>
            <p:ph type="title"/>
          </p:nvPr>
        </p:nvSpPr>
        <p:spPr bwMode="auto">
          <a:xfrm>
            <a:off x="685800" y="228600"/>
            <a:ext cx="7772400" cy="12192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12291" name="Rectangle 19"/>
          <p:cNvSpPr>
            <a:spLocks noGrp="1" noChangeArrowheads="1"/>
          </p:cNvSpPr>
          <p:nvPr>
            <p:ph type="body" idx="1"/>
          </p:nvPr>
        </p:nvSpPr>
        <p:spPr bwMode="auto">
          <a:xfrm>
            <a:off x="685800" y="1714500"/>
            <a:ext cx="7772400" cy="41529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2292" name="Picture 25" descr="microlower.jpg"/>
          <p:cNvPicPr>
            <a:picLocks noChangeAspect="1"/>
          </p:cNvPicPr>
          <p:nvPr/>
        </p:nvPicPr>
        <p:blipFill>
          <a:blip r:embed="rId14"/>
          <a:srcRect/>
          <a:stretch>
            <a:fillRect/>
          </a:stretch>
        </p:blipFill>
        <p:spPr bwMode="auto">
          <a:xfrm>
            <a:off x="0" y="4851400"/>
            <a:ext cx="9144000" cy="2032000"/>
          </a:xfrm>
          <a:prstGeom prst="rect">
            <a:avLst/>
          </a:prstGeom>
          <a:noFill/>
          <a:ln w="9525">
            <a:noFill/>
            <a:miter lim="800000"/>
            <a:headEnd/>
            <a:tailEnd/>
          </a:ln>
        </p:spPr>
      </p:pic>
      <p:sp>
        <p:nvSpPr>
          <p:cNvPr id="30" name="Rectangle 23"/>
          <p:cNvSpPr txBox="1">
            <a:spLocks noChangeArrowheads="1"/>
          </p:cNvSpPr>
          <p:nvPr/>
        </p:nvSpPr>
        <p:spPr>
          <a:xfrm>
            <a:off x="187325" y="6477000"/>
            <a:ext cx="5613400" cy="381000"/>
          </a:xfrm>
          <a:custGeom>
            <a:avLst/>
            <a:gdLst>
              <a:gd name="connsiteX0" fmla="*/ 0 w 5613400"/>
              <a:gd name="connsiteY0" fmla="*/ 0 h 457200"/>
              <a:gd name="connsiteX1" fmla="*/ 5613400 w 5613400"/>
              <a:gd name="connsiteY1" fmla="*/ 0 h 457200"/>
              <a:gd name="connsiteX2" fmla="*/ 5613400 w 5613400"/>
              <a:gd name="connsiteY2" fmla="*/ 457200 h 457200"/>
              <a:gd name="connsiteX3" fmla="*/ 0 w 5613400"/>
              <a:gd name="connsiteY3" fmla="*/ 457200 h 457200"/>
              <a:gd name="connsiteX4" fmla="*/ 0 w 56134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3400" h="457200">
                <a:moveTo>
                  <a:pt x="0" y="0"/>
                </a:moveTo>
                <a:lnTo>
                  <a:pt x="5613400" y="0"/>
                </a:lnTo>
                <a:lnTo>
                  <a:pt x="5613400" y="457200"/>
                </a:lnTo>
                <a:lnTo>
                  <a:pt x="0" y="457200"/>
                </a:lnTo>
                <a:lnTo>
                  <a:pt x="0" y="0"/>
                </a:lnTo>
                <a:close/>
              </a:path>
            </a:pathLst>
          </a:custGeom>
        </p:spPr>
        <p:txBody>
          <a:bodyPr/>
          <a:lstStyle/>
          <a:p>
            <a:r>
              <a:rPr lang="en-US" sz="1200" b="0">
                <a:solidFill>
                  <a:srgbClr val="000000"/>
                </a:solidFill>
              </a:rPr>
              <a:t>© 2010 W. W. Norton &amp; Company, Inc.</a:t>
            </a:r>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Times New Roman" charset="0"/>
          <a:ea typeface="ＭＳ Ｐゴシック" charset="0"/>
          <a:cs typeface="ＭＳ Ｐゴシック" charset="0"/>
        </a:defRPr>
      </a:lvl5pPr>
      <a:lvl6pPr marL="457200" algn="ctr" rtl="0" eaLnBrk="1" fontAlgn="base" hangingPunct="1">
        <a:spcBef>
          <a:spcPct val="0"/>
        </a:spcBef>
        <a:spcAft>
          <a:spcPct val="0"/>
        </a:spcAft>
        <a:defRPr sz="4400">
          <a:solidFill>
            <a:schemeClr val="tx2"/>
          </a:solidFill>
          <a:latin typeface="Times New Roman" charset="0"/>
        </a:defRPr>
      </a:lvl6pPr>
      <a:lvl7pPr marL="914400" algn="ctr" rtl="0" eaLnBrk="1" fontAlgn="base" hangingPunct="1">
        <a:spcBef>
          <a:spcPct val="0"/>
        </a:spcBef>
        <a:spcAft>
          <a:spcPct val="0"/>
        </a:spcAft>
        <a:defRPr sz="4400">
          <a:solidFill>
            <a:schemeClr val="tx2"/>
          </a:solidFill>
          <a:latin typeface="Times New Roman" charset="0"/>
        </a:defRPr>
      </a:lvl7pPr>
      <a:lvl8pPr marL="1371600" algn="ctr" rtl="0" eaLnBrk="1" fontAlgn="base" hangingPunct="1">
        <a:spcBef>
          <a:spcPct val="0"/>
        </a:spcBef>
        <a:spcAft>
          <a:spcPct val="0"/>
        </a:spcAft>
        <a:defRPr sz="4400">
          <a:solidFill>
            <a:schemeClr val="tx2"/>
          </a:solidFill>
          <a:latin typeface="Times New Roman" charset="0"/>
        </a:defRPr>
      </a:lvl8pPr>
      <a:lvl9pPr marL="1828800" algn="ctr" rtl="0" eaLnBrk="1" fontAlgn="base" hangingPunct="1">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u"/>
        <a:defRPr sz="3200" b="1">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Char char="–"/>
        <a:defRPr sz="3200" b="1">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tx2"/>
        </a:buClr>
        <a:buSzPct val="75000"/>
        <a:buFont typeface="Monotype Sorts" charset="2"/>
        <a:buChar char="v"/>
        <a:defRPr sz="3200" b="1">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tx2"/>
        </a:buClr>
        <a:buSzPct val="100000"/>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tx1"/>
        </a:buClr>
        <a:buChar char="–"/>
        <a:defRPr sz="2000">
          <a:solidFill>
            <a:schemeClr val="tx1"/>
          </a:solidFill>
          <a:latin typeface="+mn-lt"/>
          <a:ea typeface="ＭＳ Ｐゴシック" charset="-128"/>
        </a:defRPr>
      </a:lvl5pPr>
      <a:lvl6pPr marL="25146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lr>
          <a:schemeClr val="tx1"/>
        </a:buClr>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9066A504-B212-4E56-B1C0-517EE8253F83}" type="slidenum">
              <a:rPr lang="en-US" altLang="en-US"/>
              <a:pPr/>
              <a:t>‹N›</a:t>
            </a:fld>
            <a:endParaRPr lang="en-US" altLang="en-US"/>
          </a:p>
        </p:txBody>
      </p:sp>
    </p:spTree>
    <p:extLst>
      <p:ext uri="{BB962C8B-B14F-4D97-AF65-F5344CB8AC3E}">
        <p14:creationId xmlns:p14="http://schemas.microsoft.com/office/powerpoint/2010/main" val="260869995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3862395124"/>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hyperlink" Target="https://ec.europa.eu/eurostat/statistics-explained/index.php?title=R%26D_expenditure#Gross_domestic_expenditure_on_R.26D" TargetMode="External"/><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google.it/url?sa=i&amp;rct=j&amp;q=&amp;esrc=s&amp;source=images&amp;cd=&amp;cad=rja&amp;uact=8&amp;ved=0CAcQjRw&amp;url=http://www.radioevangelobari.it/testimonianze/Nuovaimmagine.bmp/view&amp;ei=Ym_CVISECZDXasnygZgI&amp;bvm=bv.84349003,d.d2s&amp;psig=AFQjCNFSEsog1PAn6feQgPtQyUP6mLi9kQ&amp;ust=1422115014353206" TargetMode="External"/><Relationship Id="rId1"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hyperlink" Target="http://www.google.it/url?sa=i&amp;rct=j&amp;q=&amp;esrc=s&amp;source=images&amp;cd=&amp;cad=rja&amp;uact=8&amp;ved=0CAcQjRw&amp;url=http://www.iss-evec.de/&amp;ei=YPZZVYfBMoP9UIX7gZAF&amp;bvm=bv.93564037,d.bGQ&amp;psig=AFQjCNGkBIqy_xJPU_VlaeLbLvDBOhHQdg&amp;ust=1432045444961827" TargetMode="Externa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7"/>
          <p:cNvSpPr>
            <a:spLocks noChangeArrowheads="1"/>
          </p:cNvSpPr>
          <p:nvPr/>
        </p:nvSpPr>
        <p:spPr bwMode="auto">
          <a:xfrm>
            <a:off x="1632238" y="4578483"/>
            <a:ext cx="7053263" cy="1661993"/>
          </a:xfrm>
          <a:prstGeom prst="rect">
            <a:avLst/>
          </a:prstGeom>
          <a:noFill/>
          <a:ln w="9525">
            <a:noFill/>
            <a:miter lim="800000"/>
            <a:headEnd/>
            <a:tailEnd/>
          </a:ln>
        </p:spPr>
        <p:txBody>
          <a:bodyPr lIns="0" tIns="0" rIns="0" bIns="0" anchor="ctr">
            <a:spAutoFit/>
          </a:bodyPr>
          <a:lstStyle/>
          <a:p>
            <a:pPr eaLnBrk="1" hangingPunct="1"/>
            <a:r>
              <a:rPr lang="en-US" sz="3600" b="0" dirty="0" smtClean="0">
                <a:solidFill>
                  <a:srgbClr val="003F6E"/>
                </a:solidFill>
                <a:latin typeface="+mj-lt"/>
                <a:ea typeface="+mj-ea"/>
                <a:cs typeface="+mj-cs"/>
              </a:rPr>
              <a:t>Externalities, Asymmetric Information, Transaction costs: questions and exercises</a:t>
            </a:r>
            <a:endParaRPr lang="en-GB" sz="3600" b="0" dirty="0" smtClean="0">
              <a:solidFill>
                <a:srgbClr val="003F6E"/>
              </a:solidFill>
              <a:latin typeface="+mj-lt"/>
              <a:ea typeface="+mj-ea"/>
              <a:cs typeface="+mj-cs"/>
            </a:endParaRPr>
          </a:p>
        </p:txBody>
      </p:sp>
      <p:sp>
        <p:nvSpPr>
          <p:cNvPr id="4"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latin typeface="+mn-lt"/>
              </a:rPr>
              <a:t>Business and Industrial Economics </a:t>
            </a:r>
          </a:p>
          <a:p>
            <a:pPr algn="r"/>
            <a:endParaRPr lang="en-GB" sz="2000" b="0" dirty="0" smtClean="0">
              <a:latin typeface="+mn-lt"/>
            </a:endParaRPr>
          </a:p>
          <a:p>
            <a:pPr algn="r"/>
            <a:r>
              <a:rPr lang="en-GB" sz="2000" b="0" dirty="0" err="1" smtClean="0">
                <a:latin typeface="+mn-lt"/>
              </a:rPr>
              <a:t>Prof.</a:t>
            </a:r>
            <a:r>
              <a:rPr lang="en-GB" sz="2000" b="0" dirty="0" smtClean="0">
                <a:latin typeface="+mn-lt"/>
              </a:rPr>
              <a:t> Luca Grilli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83126" y="91788"/>
            <a:ext cx="8940801" cy="2000548"/>
          </a:xfrm>
          <a:prstGeom prst="rect">
            <a:avLst/>
          </a:prstGeom>
        </p:spPr>
        <p:txBody>
          <a:bodyPr wrap="square">
            <a:spAutoFit/>
          </a:bodyPr>
          <a:lstStyle/>
          <a:p>
            <a:pPr>
              <a:spcAft>
                <a:spcPts val="0"/>
              </a:spcAft>
            </a:pPr>
            <a:r>
              <a:rPr lang="en-GB" sz="2400" dirty="0">
                <a:solidFill>
                  <a:srgbClr val="00B050"/>
                </a:solidFill>
                <a:latin typeface="Times New Roman"/>
                <a:ea typeface="ＭＳ Ｐゴシック" charset="0"/>
                <a:cs typeface="ＭＳ Ｐゴシック" charset="0"/>
              </a:rPr>
              <a:t>General</a:t>
            </a:r>
            <a:r>
              <a:rPr lang="en-GB" sz="2000" b="0" dirty="0">
                <a:latin typeface="Times New Roman" panose="02020603050405020304" pitchFamily="18" charset="0"/>
                <a:ea typeface="Times New Roman" panose="02020603050405020304" pitchFamily="18" charset="0"/>
              </a:rPr>
              <a:t> </a:t>
            </a:r>
            <a:r>
              <a:rPr lang="en-GB" sz="2400" dirty="0" smtClean="0">
                <a:solidFill>
                  <a:srgbClr val="00B050"/>
                </a:solidFill>
                <a:latin typeface="Times New Roman"/>
                <a:ea typeface="ＭＳ Ｐゴシック" charset="0"/>
                <a:cs typeface="ＭＳ Ｐゴシック" charset="0"/>
              </a:rPr>
              <a:t>Question on the 3 pillars of TCE (BIE Call February 2023)</a:t>
            </a:r>
            <a:endParaRPr lang="en-GB" sz="2400" dirty="0">
              <a:solidFill>
                <a:srgbClr val="00B050"/>
              </a:solidFill>
              <a:latin typeface="Times New Roman"/>
              <a:ea typeface="ＭＳ Ｐゴシック" charset="0"/>
              <a:cs typeface="ＭＳ Ｐゴシック" charset="0"/>
            </a:endParaRPr>
          </a:p>
          <a:p>
            <a:pPr>
              <a:spcAft>
                <a:spcPts val="0"/>
              </a:spcAft>
            </a:pPr>
            <a:r>
              <a:rPr lang="en-GB" sz="2000" b="0" dirty="0">
                <a:latin typeface="Times New Roman" panose="02020603050405020304" pitchFamily="18" charset="0"/>
                <a:ea typeface="Times New Roman" panose="02020603050405020304" pitchFamily="18" charset="0"/>
              </a:rPr>
              <a:t> </a:t>
            </a:r>
          </a:p>
          <a:p>
            <a:pPr algn="just">
              <a:spcAft>
                <a:spcPts val="0"/>
              </a:spcAft>
            </a:pPr>
            <a:r>
              <a:rPr lang="en-GB" sz="2000" b="0" dirty="0">
                <a:solidFill>
                  <a:srgbClr val="000000"/>
                </a:solidFill>
                <a:latin typeface="Times New Roman" panose="02020603050405020304" pitchFamily="18" charset="0"/>
                <a:ea typeface="Times New Roman" panose="02020603050405020304" pitchFamily="18" charset="0"/>
              </a:rPr>
              <a:t>Using only the concepts and arguments seen in the BIE course (others would be evaluated negatively), explain what the three pillars of transaction cost economics are and explain why we need all of them to explain that the market does not work efficiently.</a:t>
            </a:r>
            <a:endParaRPr lang="en-GB" sz="2000" b="0" dirty="0">
              <a:effectLst/>
              <a:latin typeface="Times New Roman" panose="02020603050405020304" pitchFamily="18" charset="0"/>
              <a:ea typeface="Times New Roman" panose="02020603050405020304" pitchFamily="18" charset="0"/>
            </a:endParaRPr>
          </a:p>
        </p:txBody>
      </p:sp>
      <p:sp>
        <p:nvSpPr>
          <p:cNvPr id="6" name="CasellaDiTesto 5"/>
          <p:cNvSpPr txBox="1"/>
          <p:nvPr/>
        </p:nvSpPr>
        <p:spPr>
          <a:xfrm>
            <a:off x="0" y="2723278"/>
            <a:ext cx="8709892" cy="4031873"/>
          </a:xfrm>
          <a:prstGeom prst="rect">
            <a:avLst/>
          </a:prstGeom>
          <a:noFill/>
          <a:ln>
            <a:solidFill>
              <a:srgbClr val="00B050"/>
            </a:solidFill>
          </a:ln>
        </p:spPr>
        <p:txBody>
          <a:bodyPr wrap="square" rtlCol="0">
            <a:spAutoFit/>
          </a:bodyPr>
          <a:lstStyle/>
          <a:p>
            <a:pPr algn="just"/>
            <a:r>
              <a:rPr lang="en-GB" sz="1600" b="0" dirty="0">
                <a:latin typeface="+mj-lt"/>
              </a:rPr>
              <a:t>The first pillar is bounded rationality, which leads to contractual incompleteness. Economic agents suffer from </a:t>
            </a:r>
            <a:r>
              <a:rPr lang="en-GB" sz="1600" b="0" dirty="0" smtClean="0">
                <a:latin typeface="+mj-lt"/>
              </a:rPr>
              <a:t>substantial </a:t>
            </a:r>
            <a:r>
              <a:rPr lang="en-GB" sz="1600" b="0" dirty="0">
                <a:latin typeface="+mj-lt"/>
              </a:rPr>
              <a:t>and procedural </a:t>
            </a:r>
            <a:r>
              <a:rPr lang="en-GB" sz="1600" b="0" dirty="0" smtClean="0">
                <a:latin typeface="+mj-lt"/>
              </a:rPr>
              <a:t>limits </a:t>
            </a:r>
            <a:r>
              <a:rPr lang="en-GB" sz="1600" b="0" dirty="0">
                <a:latin typeface="+mj-lt"/>
              </a:rPr>
              <a:t>on their ability to be fully rational, and the contracts they </a:t>
            </a:r>
            <a:r>
              <a:rPr lang="en-GB" sz="1600" b="0" dirty="0" smtClean="0">
                <a:latin typeface="+mj-lt"/>
              </a:rPr>
              <a:t>are able to stipulate </a:t>
            </a:r>
            <a:r>
              <a:rPr lang="en-GB" sz="1600" b="0" dirty="0">
                <a:latin typeface="+mj-lt"/>
              </a:rPr>
              <a:t>will inevitably </a:t>
            </a:r>
            <a:r>
              <a:rPr lang="en-GB" sz="1600" b="0" dirty="0" smtClean="0">
                <a:latin typeface="+mj-lt"/>
              </a:rPr>
              <a:t>neglect to include </a:t>
            </a:r>
            <a:r>
              <a:rPr lang="en-GB" sz="1600" b="0" dirty="0">
                <a:latin typeface="+mj-lt"/>
              </a:rPr>
              <a:t>something potentially relevant. The second pillar is opportunism, where individuals may behave inappropriately from the perspective of the other side, but these opportunistic agents are not identifiable ex ante. The third pillar is the presence of relationship-specific investments, i.e. investments that are not (fully) redeployable outside the focal transaction. The simultaneous presence of all three elements makes the use of the market to regulate economic transactions costly and </a:t>
            </a:r>
            <a:r>
              <a:rPr lang="en-GB" sz="1600" b="0" dirty="0" smtClean="0">
                <a:latin typeface="+mj-lt"/>
              </a:rPr>
              <a:t>make </a:t>
            </a:r>
            <a:r>
              <a:rPr lang="en-GB" sz="1600" b="0" dirty="0">
                <a:latin typeface="+mj-lt"/>
              </a:rPr>
              <a:t>the use of </a:t>
            </a:r>
            <a:r>
              <a:rPr lang="en-GB" sz="1600" b="0" dirty="0" smtClean="0">
                <a:latin typeface="+mj-lt"/>
              </a:rPr>
              <a:t>alternative modes </a:t>
            </a:r>
            <a:r>
              <a:rPr lang="en-GB" sz="1600" b="0" dirty="0">
                <a:latin typeface="+mj-lt"/>
              </a:rPr>
              <a:t>to regulate the transaction </a:t>
            </a:r>
            <a:r>
              <a:rPr lang="en-GB" sz="1600" b="0" dirty="0" smtClean="0">
                <a:latin typeface="+mj-lt"/>
              </a:rPr>
              <a:t>preferable (e.g. hierarchy). But all three pillars have to be in place. In fact, if </a:t>
            </a:r>
            <a:r>
              <a:rPr lang="en-GB" sz="1600" b="0" dirty="0">
                <a:latin typeface="+mj-lt"/>
              </a:rPr>
              <a:t>contracts are complete, even if agents are opportunistic and there are relationship-specific investments, there is no incompleteness to </a:t>
            </a:r>
            <a:r>
              <a:rPr lang="en-GB" sz="1600" b="0" dirty="0" smtClean="0">
                <a:latin typeface="+mj-lt"/>
              </a:rPr>
              <a:t>exploit: all </a:t>
            </a:r>
            <a:r>
              <a:rPr lang="en-GB" sz="1600" b="0" dirty="0">
                <a:latin typeface="+mj-lt"/>
              </a:rPr>
              <a:t>contractual details are perfectly spelled out, and breaches are easily detectable and punishable by any legal </a:t>
            </a:r>
            <a:r>
              <a:rPr lang="en-GB" sz="1600" b="0" dirty="0" smtClean="0">
                <a:latin typeface="+mj-lt"/>
              </a:rPr>
              <a:t>force in charge. </a:t>
            </a:r>
            <a:r>
              <a:rPr lang="en-GB" sz="1600" b="0" dirty="0">
                <a:latin typeface="+mj-lt"/>
              </a:rPr>
              <a:t>If there are no opportunistic agents, even in the presence of contractual incompleteness and relationship-specific investments, no agent will </a:t>
            </a:r>
            <a:r>
              <a:rPr lang="en-GB" sz="1600" b="0" dirty="0" smtClean="0">
                <a:latin typeface="+mj-lt"/>
              </a:rPr>
              <a:t>want to hold </a:t>
            </a:r>
            <a:r>
              <a:rPr lang="en-GB" sz="1600" b="0" dirty="0">
                <a:latin typeface="+mj-lt"/>
              </a:rPr>
              <a:t>up the </a:t>
            </a:r>
            <a:r>
              <a:rPr lang="en-GB" sz="1600" b="0" dirty="0" smtClean="0">
                <a:latin typeface="+mj-lt"/>
              </a:rPr>
              <a:t>counterparty. </a:t>
            </a:r>
            <a:r>
              <a:rPr lang="en-GB" sz="1600" b="0" dirty="0">
                <a:latin typeface="+mj-lt"/>
              </a:rPr>
              <a:t>If there are no relationship-specific investments, even in the presence of contractual incompleteness and opportunism, each party can easily switch to an alternative counterpart on the same terms (i.e. the quasi-rent </a:t>
            </a:r>
            <a:r>
              <a:rPr lang="en-GB" sz="1600" b="0" dirty="0" smtClean="0">
                <a:latin typeface="+mj-lt"/>
              </a:rPr>
              <a:t>is equal to </a:t>
            </a:r>
            <a:r>
              <a:rPr lang="en-GB" sz="1600" b="0" dirty="0">
                <a:latin typeface="+mj-lt"/>
              </a:rPr>
              <a:t>zero). </a:t>
            </a:r>
            <a:endParaRPr lang="en-US" sz="1600" b="0" dirty="0">
              <a:latin typeface="+mj-lt"/>
            </a:endParaRPr>
          </a:p>
        </p:txBody>
      </p:sp>
      <p:sp>
        <p:nvSpPr>
          <p:cNvPr id="7" name="CasellaDiTesto 6"/>
          <p:cNvSpPr txBox="1"/>
          <p:nvPr/>
        </p:nvSpPr>
        <p:spPr>
          <a:xfrm flipH="1">
            <a:off x="83126" y="2223449"/>
            <a:ext cx="6363851" cy="523220"/>
          </a:xfrm>
          <a:prstGeom prst="rect">
            <a:avLst/>
          </a:prstGeom>
          <a:noFill/>
        </p:spPr>
        <p:txBody>
          <a:bodyPr wrap="square" rtlCol="0">
            <a:spAutoFit/>
          </a:bodyPr>
          <a:lstStyle/>
          <a:p>
            <a:r>
              <a:rPr lang="en-US" dirty="0" smtClean="0"/>
              <a:t>Example of a </a:t>
            </a:r>
            <a:r>
              <a:rPr lang="en-US" u="sng" dirty="0" smtClean="0"/>
              <a:t>very</a:t>
            </a:r>
            <a:r>
              <a:rPr lang="en-US" dirty="0" smtClean="0"/>
              <a:t> good answer</a:t>
            </a:r>
            <a:endParaRPr lang="en-US" dirty="0"/>
          </a:p>
        </p:txBody>
      </p:sp>
    </p:spTree>
    <p:extLst>
      <p:ext uri="{BB962C8B-B14F-4D97-AF65-F5344CB8AC3E}">
        <p14:creationId xmlns:p14="http://schemas.microsoft.com/office/powerpoint/2010/main" val="3948267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1200" cap="none" spc="0" normalizeH="0" baseline="0" noProof="0" dirty="0" smtClean="0">
                <a:ln>
                  <a:noFill/>
                </a:ln>
                <a:solidFill>
                  <a:srgbClr val="003F6E"/>
                </a:solidFill>
                <a:effectLst/>
                <a:uLnTx/>
                <a:uFillTx/>
                <a:latin typeface="Arial"/>
                <a:ea typeface="+mj-ea"/>
                <a:cs typeface="+mj-cs"/>
              </a:rPr>
              <a:t>Innovation and technological change: Introduction</a:t>
            </a:r>
            <a:endParaRPr kumimoji="0" lang="en-GB" sz="3600" b="0"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smtClean="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smtClean="0">
              <a:ln>
                <a:noFill/>
              </a:ln>
              <a:solidFill>
                <a:srgbClr val="003F6E"/>
              </a:solidFill>
              <a:effectLst/>
              <a:uLnTx/>
              <a:uFillTx/>
              <a:latin typeface="Arial"/>
              <a:ea typeface="+mj-ea"/>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Prof.</a:t>
            </a:r>
            <a:r>
              <a:rPr kumimoji="0" lang="en-GB" sz="2000" b="0" i="0" u="none" strike="noStrike" kern="1200" cap="none" spc="0" normalizeH="0" baseline="0" noProof="0" dirty="0" smtClean="0">
                <a:ln>
                  <a:noFill/>
                </a:ln>
                <a:solidFill>
                  <a:srgbClr val="003F6E"/>
                </a:solidFill>
                <a:effectLst/>
                <a:uLnTx/>
                <a:uFillTx/>
                <a:latin typeface="Arial"/>
                <a:ea typeface="+mj-ea"/>
                <a:cs typeface="+mj-cs"/>
              </a:rPr>
              <a:t> Luca Grilli</a:t>
            </a:r>
          </a:p>
        </p:txBody>
      </p:sp>
    </p:spTree>
    <p:extLst>
      <p:ext uri="{BB962C8B-B14F-4D97-AF65-F5344CB8AC3E}">
        <p14:creationId xmlns:p14="http://schemas.microsoft.com/office/powerpoint/2010/main" val="1952001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a:xfrm>
            <a:off x="762000" y="0"/>
            <a:ext cx="8229600" cy="1143000"/>
          </a:xfrm>
        </p:spPr>
        <p:txBody>
          <a:bodyPr anchor="t"/>
          <a:lstStyle/>
          <a:p>
            <a:r>
              <a:rPr lang="en-US" sz="2400" dirty="0" smtClean="0"/>
              <a:t>INNOVATION</a:t>
            </a:r>
          </a:p>
        </p:txBody>
      </p:sp>
      <p:sp>
        <p:nvSpPr>
          <p:cNvPr id="3" name="Segnaposto contenuto 2"/>
          <p:cNvSpPr>
            <a:spLocks noGrp="1"/>
          </p:cNvSpPr>
          <p:nvPr>
            <p:ph idx="1"/>
          </p:nvPr>
        </p:nvSpPr>
        <p:spPr>
          <a:xfrm>
            <a:off x="304800" y="1219200"/>
            <a:ext cx="8229600" cy="4953000"/>
          </a:xfrm>
        </p:spPr>
        <p:txBody>
          <a:bodyPr/>
          <a:lstStyle/>
          <a:p>
            <a:pPr marL="0" lvl="1" indent="0" algn="ctr">
              <a:spcBef>
                <a:spcPts val="0"/>
              </a:spcBef>
              <a:spcAft>
                <a:spcPts val="600"/>
              </a:spcAft>
              <a:buFontTx/>
              <a:buNone/>
              <a:defRPr/>
            </a:pPr>
            <a:r>
              <a:rPr lang="en-US" sz="3600" i="1" dirty="0" smtClean="0"/>
              <a:t>“INNOVATION has become the </a:t>
            </a:r>
            <a:r>
              <a:rPr lang="en-US" sz="3600" b="1" i="1" u="sng" dirty="0" smtClean="0"/>
              <a:t>industrial religion </a:t>
            </a:r>
            <a:r>
              <a:rPr lang="en-US" sz="3600" i="1" dirty="0" smtClean="0"/>
              <a:t>of the late 20th century. Business sees it as the key to increasing profits and market share. Governments automatically reach for it when trying to fix the economy.”</a:t>
            </a:r>
          </a:p>
          <a:p>
            <a:pPr marL="0" lvl="1" indent="0" algn="ctr">
              <a:spcBef>
                <a:spcPts val="0"/>
              </a:spcBef>
              <a:spcAft>
                <a:spcPts val="600"/>
              </a:spcAft>
              <a:buFontTx/>
              <a:buNone/>
              <a:defRPr/>
            </a:pPr>
            <a:endParaRPr lang="en-US" sz="3600" i="1" dirty="0" smtClean="0"/>
          </a:p>
          <a:p>
            <a:pPr marL="0" lvl="1" indent="0" algn="r">
              <a:spcBef>
                <a:spcPts val="0"/>
              </a:spcBef>
              <a:spcAft>
                <a:spcPts val="600"/>
              </a:spcAft>
              <a:buFontTx/>
              <a:buNone/>
              <a:defRPr/>
            </a:pPr>
            <a:r>
              <a:rPr lang="en-US" sz="3600" b="1" dirty="0" smtClean="0"/>
              <a:t>“The Economist”, February 20</a:t>
            </a:r>
            <a:r>
              <a:rPr lang="en-US" sz="3600" b="1" baseline="30000" dirty="0" smtClean="0"/>
              <a:t>th</a:t>
            </a:r>
            <a:r>
              <a:rPr lang="en-US" sz="3600" b="1" dirty="0" smtClean="0"/>
              <a:t> 1999, Survey of Innovation in Industry</a:t>
            </a:r>
          </a:p>
          <a:p>
            <a:pPr>
              <a:spcBef>
                <a:spcPts val="0"/>
              </a:spcBef>
              <a:spcAft>
                <a:spcPts val="600"/>
              </a:spcAft>
              <a:defRPr/>
            </a:pPr>
            <a:endParaRPr lang="en-US" sz="3600" dirty="0" smtClean="0"/>
          </a:p>
          <a:p>
            <a:pPr>
              <a:defRPr/>
            </a:pPr>
            <a:endParaRPr lang="it-IT" sz="3600" i="1" dirty="0" smtClean="0"/>
          </a:p>
        </p:txBody>
      </p:sp>
    </p:spTree>
    <p:extLst>
      <p:ext uri="{BB962C8B-B14F-4D97-AF65-F5344CB8AC3E}">
        <p14:creationId xmlns:p14="http://schemas.microsoft.com/office/powerpoint/2010/main" val="10330530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The European Example</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Segnaposto contenuto 4"/>
          <p:cNvSpPr>
            <a:spLocks noGrp="1"/>
          </p:cNvSpPr>
          <p:nvPr>
            <p:ph idx="1"/>
          </p:nvPr>
        </p:nvSpPr>
        <p:spPr>
          <a:xfrm>
            <a:off x="381000" y="902662"/>
            <a:ext cx="8229600" cy="4099584"/>
          </a:xfrm>
          <a:prstGeom prst="rect">
            <a:avLst/>
          </a:prstGeom>
        </p:spPr>
        <p:txBody>
          <a:bodyPr wrap="square">
            <a:spAutoFit/>
          </a:bodyPr>
          <a:lstStyle/>
          <a:p>
            <a:pPr>
              <a:buNone/>
            </a:pPr>
            <a:r>
              <a:rPr lang="en-US" sz="1800" b="1" dirty="0" smtClean="0"/>
              <a:t>The </a:t>
            </a:r>
            <a:r>
              <a:rPr lang="en-US" sz="1800" b="1" dirty="0" err="1" smtClean="0"/>
              <a:t>Lisbona</a:t>
            </a:r>
            <a:r>
              <a:rPr lang="en-US" sz="1800" b="1" dirty="0" smtClean="0"/>
              <a:t> Strategy (2000)</a:t>
            </a:r>
          </a:p>
          <a:p>
            <a:endParaRPr lang="en-US" sz="1800" dirty="0" smtClean="0"/>
          </a:p>
          <a:p>
            <a:pPr algn="ctr"/>
            <a:r>
              <a:rPr lang="en-US" sz="1800" dirty="0" smtClean="0"/>
              <a:t>“To become the most dynamic and competitive </a:t>
            </a:r>
            <a:r>
              <a:rPr lang="en-US" sz="1800" b="1" dirty="0" smtClean="0">
                <a:solidFill>
                  <a:srgbClr val="C00000"/>
                </a:solidFill>
              </a:rPr>
              <a:t>knowledge-based economy </a:t>
            </a:r>
            <a:r>
              <a:rPr lang="en-US" sz="1800" dirty="0" smtClean="0"/>
              <a:t>in the world”</a:t>
            </a:r>
          </a:p>
          <a:p>
            <a:endParaRPr lang="en-US" sz="1800" dirty="0" smtClean="0"/>
          </a:p>
          <a:p>
            <a:pPr>
              <a:buNone/>
            </a:pPr>
            <a:r>
              <a:rPr lang="en-US" sz="1800" b="1" dirty="0" smtClean="0"/>
              <a:t>Europe 2020 (2010)</a:t>
            </a:r>
          </a:p>
          <a:p>
            <a:endParaRPr lang="en-US" sz="1800" dirty="0" smtClean="0"/>
          </a:p>
          <a:p>
            <a:r>
              <a:rPr lang="en-US" sz="1800" dirty="0" smtClean="0"/>
              <a:t>“A European strategy for smart, sustainable and inclusive growth”</a:t>
            </a:r>
          </a:p>
          <a:p>
            <a:pPr>
              <a:buFont typeface="Wingdings" pitchFamily="2" charset="2"/>
              <a:buChar char="ü"/>
            </a:pPr>
            <a:endParaRPr lang="en-US" sz="1800" dirty="0" smtClean="0"/>
          </a:p>
          <a:p>
            <a:pPr>
              <a:buFont typeface="Wingdings" pitchFamily="2" charset="2"/>
              <a:buChar char="ü"/>
            </a:pPr>
            <a:r>
              <a:rPr lang="en-US" sz="1800" dirty="0" smtClean="0"/>
              <a:t>Research and innovation are placed at the centre of the Europe 2020 strategy (Horizon 2020). This includes the headline objective of increasing spending on R&amp;D to 3% of GDP by 2020.</a:t>
            </a:r>
            <a:endParaRPr lang="en-US" sz="1800" b="1" dirty="0" smtClean="0">
              <a:solidFill>
                <a:srgbClr val="C00000"/>
              </a:solidFill>
            </a:endParaRPr>
          </a:p>
          <a:p>
            <a:pPr>
              <a:buFont typeface="Wingdings" pitchFamily="2" charset="2"/>
              <a:buChar char="ü"/>
            </a:pPr>
            <a:endParaRPr lang="it-IT" sz="1800" dirty="0"/>
          </a:p>
        </p:txBody>
      </p:sp>
      <p:sp>
        <p:nvSpPr>
          <p:cNvPr id="8" name="CasellaDiTesto 7"/>
          <p:cNvSpPr txBox="1"/>
          <p:nvPr/>
        </p:nvSpPr>
        <p:spPr>
          <a:xfrm>
            <a:off x="719138" y="4759243"/>
            <a:ext cx="2232248"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R&amp;D</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2" name="Connettore 2 11"/>
          <p:cNvCxnSpPr/>
          <p:nvPr/>
        </p:nvCxnSpPr>
        <p:spPr bwMode="auto">
          <a:xfrm>
            <a:off x="1466273" y="4912809"/>
            <a:ext cx="1332345" cy="0"/>
          </a:xfrm>
          <a:prstGeom prst="straightConnector1">
            <a:avLst/>
          </a:prstGeom>
          <a:noFill/>
          <a:ln w="9525" cap="flat" cmpd="sng" algn="ctr">
            <a:solidFill>
              <a:schemeClr val="tx1"/>
            </a:solidFill>
            <a:prstDash val="solid"/>
            <a:round/>
            <a:headEnd type="none" w="med" len="med"/>
            <a:tailEnd type="arrow"/>
          </a:ln>
          <a:effectLst/>
        </p:spPr>
      </p:cxnSp>
      <p:sp>
        <p:nvSpPr>
          <p:cNvPr id="14" name="CasellaDiTesto 13"/>
          <p:cNvSpPr txBox="1"/>
          <p:nvPr/>
        </p:nvSpPr>
        <p:spPr>
          <a:xfrm>
            <a:off x="3068782" y="4743532"/>
            <a:ext cx="5541818"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Growth</a:t>
            </a:r>
            <a:r>
              <a:rPr kumimoji="0" lang="en-US" sz="1600" b="1" i="0" u="none" strike="noStrike" kern="1200" cap="none" spc="0" normalizeH="0" noProof="0" dirty="0" smtClean="0">
                <a:ln>
                  <a:noFill/>
                </a:ln>
                <a:solidFill>
                  <a:srgbClr val="000000"/>
                </a:solidFill>
                <a:effectLst/>
                <a:uLnTx/>
                <a:uFillTx/>
                <a:latin typeface="Arial" charset="0"/>
                <a:ea typeface="+mn-ea"/>
                <a:cs typeface="+mn-cs"/>
              </a:rPr>
              <a:t> &amp;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Development (Sustainability, Inclusion, etc.)</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 name="CasellaDiTesto 2"/>
          <p:cNvSpPr txBox="1"/>
          <p:nvPr/>
        </p:nvSpPr>
        <p:spPr>
          <a:xfrm>
            <a:off x="445787" y="5150119"/>
            <a:ext cx="8311952" cy="6340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See also the EU Strategic Plan 2020-2024</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(“The </a:t>
            </a:r>
            <a:r>
              <a:rPr kumimoji="0" lang="en-GB" sz="1600" b="1" i="0" u="none" strike="noStrike" kern="1200" cap="none" spc="0" normalizeH="0" baseline="0" noProof="0" dirty="0">
                <a:ln>
                  <a:noFill/>
                </a:ln>
                <a:solidFill>
                  <a:srgbClr val="000000"/>
                </a:solidFill>
                <a:effectLst/>
                <a:uLnTx/>
                <a:uFillTx/>
                <a:latin typeface="Arial" charset="0"/>
                <a:ea typeface="+mn-ea"/>
                <a:cs typeface="+mn-cs"/>
              </a:rPr>
              <a:t>2030 Agenda for Sustainable </a:t>
            </a: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Development” with the 17 SDGs)</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Rettangolo 8"/>
          <p:cNvSpPr/>
          <p:nvPr/>
        </p:nvSpPr>
        <p:spPr>
          <a:xfrm>
            <a:off x="2798618" y="6024649"/>
            <a:ext cx="6590145" cy="369332"/>
          </a:xfrm>
          <a:prstGeom prst="rect">
            <a:avLst/>
          </a:prstGeom>
        </p:spPr>
        <p:txBody>
          <a:bodyPr wrap="square">
            <a:spAutoFit/>
          </a:bodyPr>
          <a:lstStyle/>
          <a:p>
            <a:pPr algn="ctr"/>
            <a:r>
              <a:rPr lang="en-GB" sz="1800" dirty="0">
                <a:hlinkClick r:id="rId2"/>
              </a:rPr>
              <a:t>R&amp;D expenditure - Statistics Explained (europa.eu)</a:t>
            </a:r>
            <a:endParaRPr lang="en-US" sz="1800" dirty="0"/>
          </a:p>
        </p:txBody>
      </p:sp>
      <p:sp>
        <p:nvSpPr>
          <p:cNvPr id="6" name="CasellaDiTesto 5"/>
          <p:cNvSpPr txBox="1"/>
          <p:nvPr/>
        </p:nvSpPr>
        <p:spPr>
          <a:xfrm>
            <a:off x="64655" y="5947705"/>
            <a:ext cx="2235200" cy="523220"/>
          </a:xfrm>
          <a:prstGeom prst="rect">
            <a:avLst/>
          </a:prstGeom>
          <a:noFill/>
        </p:spPr>
        <p:txBody>
          <a:bodyPr wrap="square" rtlCol="0">
            <a:spAutoFit/>
          </a:bodyPr>
          <a:lstStyle/>
          <a:p>
            <a:r>
              <a:rPr lang="en-US" sz="1400" dirty="0" smtClean="0"/>
              <a:t>For last data from Eurostat see</a:t>
            </a:r>
            <a:endParaRPr lang="en-US" sz="1400" dirty="0"/>
          </a:p>
        </p:txBody>
      </p:sp>
      <p:cxnSp>
        <p:nvCxnSpPr>
          <p:cNvPr id="18" name="Connettore 2 17"/>
          <p:cNvCxnSpPr/>
          <p:nvPr/>
        </p:nvCxnSpPr>
        <p:spPr bwMode="auto">
          <a:xfrm>
            <a:off x="1466273" y="6301225"/>
            <a:ext cx="1332345" cy="0"/>
          </a:xfrm>
          <a:prstGeom prst="straightConnector1">
            <a:avLst/>
          </a:prstGeom>
          <a:no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0901926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Competitive markets are the ultimate goal </a:t>
            </a:r>
            <a:br>
              <a:rPr lang="en-US" dirty="0" smtClean="0"/>
            </a:b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237570" name="AutoShape 2" descr="data:image/jpeg;base64,/9j/4AAQSkZJRgABAQAAAQABAAD/2wCEAAkGBxAQEA8QEA8PDw8PDw0PDQwNDw8NDw0PFBEWFxQRFRQYHCggGBolGxQUITEhJSkrLi4uFx8zODMsNygtLisBCgoKDg0OFxAQFywcHBwsLCwsLCwsLSwsLCwsLCwsLCwsLCwtNywsLCwsLCwsKywsLCwsLCwsKyw3KywsLCwsLP/AABEIAMUA/wMBIgACEQEDEQH/xAAbAAACAgMBAAAAAAAAAAAAAAABAgADBAUGB//EAD8QAAIBAgQDBgMFBAkFAAAAAAABAgMRBAUSITFBYQYTIlFxoYGxwQcUFTKRI0JSsiQzQ2JygsLR4ReDhKLw/8QAGQEBAQEBAQEAAAAAAAAAAAAAAAECAwQF/8QAIxEBAQEBAAICAgEFAAAAAAAAAAERAhIxAyFBUSJxkbHR8P/aAAwDAQACEQMRAD8A8+aK3EsTA9z11koUgpDpGBWHSPYdRIEjEfSWRgNoKKtAs4GRFbteSXvf/YFSIGJJCWMiwkkZVS4gHaEYCyYGFoVgKQgCAgIQCACQBSDAAgUwESAeLHQiGuagLAgNgQFqLEVRRdEsRWgpgQyAKHigRRZFAGMC6FMEUZmHp3GBIUS9YczqOGvyM6jgG+RrEaKGGeqXpD/UJUoHQUcI3VqwsrRjSd97u6b4WErYLoTFrm50SiUDeVsPY1uIpiwa6UStoyZUypowrHkhGWzQjQCAC0AgBCEAgSKLHVN+RRWSxd3DGjhmMFFgpGT91YywxcGKEyvu4VhwMRIKiZToi6AiuERojxQdJoUDoVFkSBootiLEsiBbSRs8JDgYOHibrAwWxcGwpShTjqnsuCW3ifkjDxmbPlUUf7tJ8F1lzZtfwCOKcG5uLirJPeL3425M3OWdjotUJKMWqjStJ8+6k2/S6ZnrXTjqT+rgY4yaepTkm+MtTu/V8zY4XOH+WraUf41bUvVLiep5j2LwjhSjGGiepRc021PZ3um+hpsZ9m1KcopTUJOE5c3FNSgvlJnOfX3K635Z1M6muNxlBNXVmmrprg0aTE07Hq+C+zyNOnodaU9299kr8l0LX9ntHm/mdvOZ7eaz7+nidSJV3DfJ/oe5U/s+oLyLn2JopcETef2jwd4Co+EGNHJ6z/dPbq3ZmlHkjH/Bqa5I14mvG/wCoPDs9Lnc9gllEHwsY88oS5GfE15cuzrXIH4HbkemTwMfIxK2CivImLrgoZP0Lo5T0OzWESXAR4RDDXJfhVuQPw/odTUpxMedNFwc5LAdCqWFOgrwRhVYIDUPDiyomxlApkhg11SiUSpmymimpEYNe4CsyakTHkUIkOkIixGkPBFiRXEtiMGTQNxgZcDS02bLCT4AdZg8yhR0OWpuUlGEYJNyl5K+y+LN7k+dySoaaV3qk13lZL8sHFRSUXb86f6nnWeYiSpQcVq01FJvkvC+JrcN2kxENOmUY6L6WoJvfi23xMdWequPZqfbCVScY/d4rTKrL+ubf7KMtX7hfjO1OiWqVConThWjLS4zSaqUot2bTtdrlzPGMHn2IUtSn4mqqe0f7S+rl1MrFdqK9TvO8UZa76nZp7zhJvZ+cFy5szfD9N88dV6bLtzspxWqLV07cTHqfaOlxh7HDRrfsaV1Z93HZ+hqsTUOmT9MPSv+pcPT4FVX7Q4y5o8rnIqkMn6R6dX7aKfMoh2nT5+55q5dQKpLk3+pox6jS7Qxvx9zKqZ/GS4o8k+9zX7zGWYVP4iUx6fPOI+ZiVc1T5nnazKp5jrM5GTHfPNEJLMUcIs0l1LPxRgdZUx6KnjUcv8AiJPv3Uiuiq4u5izrmoWMIsQUbJ1iqVQxO+ElWLiMiUyuUzHdUDqFDVGY8x5zKZSMqiLfIriy1HSINh4sWwwsF0C2riHCnKUeKW19+ZRFiY9vup6Vd24dL7mb6FssVrpzTlUbcHxckv7O+0dv3n+pqNS90YscZNq2p2as0ttttv8A1X6C97/9c4XrW42mFnutr/oZOHq2nC90tVO+/LVvwNXQU3+WE3/hU38iypUnHd06kbWd3dfNE+3bjrlusTmUlp0zcruKakrre3N78w1pmgWL1SiuMrx0qW13tZXXojczZ2568nDrnPySTKpMeTK5MqFbEcgyEAEmBD3A0VCtEIQKliWIQIFiWGJYuAIaMhSIgtUmK5MNwNmrANQNQCMyJqBclgEVYmWwK0MzURZrCmVJhUhoyIyLqbMSLMiDA1naGydOySbU7tJK/C1zHwNenHi0n6Ns22YZfTqQc5alNeFSi+SV+HPiavARs7beq5nLL5L+HTZXmtFNJza/yTf0OnwuLwU0lLEU1flN6P5rGjyJ3aO7wlGMo2kk11V0e3nyz3/393P6ed5xhaVOvUVJU3G6lGdPS004p8V6mvmza9psJCjiqkacYwjLRPTFWV3Hd2+Bp5M4X22rkxGM9iuZhStkFYyYggAkNIBAhQCkGaA0ALgCFIBQpEYUwA2AMmKSgtkAhgFsQYDQwG42sUgBbChbhQFqZdTkYyLabLBkYmX7J+r+SNLh5eIbOMfWh4e6tTv4aru1L6IwMI6r3TjH1Vzlv8lx3WQvddD0HL5bHlOT08Tfw16cf+ypfU7bArMErqvhpdJYecb/ABUz2c9XPVc/GftqO3C/pXrSp/OSOcmbrtLUryrJ14U4y7uKjKlKUozWqW9numaaaOPXtv0pYjZZKIkkZwJYiDYKECodEUSFAZEGwygAqDYawLFAcRSxoqYv0A2AIbGQoBxWgIAKHcRgCRLDQHsakRSEdwA4DFIQKiP3ZMDU0Oo7gRZE3iKc1/q0nzVt9+LNNhNmbXOZJRW9tjT4Wor8V+qOG/yrX4ddkb3X1R6Dln5V6Hm+TYqmmr1ILfnKK+p3uVY2k0kqtN9FOL+p7ObMc7K03bmH7Wk/7kv5v+Tl2db213dCXHw1FdesTl3TOfU+2ox5IRwMnQRwM+Iw3AKiZOgmgeIo0DKmXKIyianIqVMiiX6RHAtmCqSFaLZRFSMBGimSMmUSuUSVVNgNFukbuyYKbAsWxiWRgWc6MeMS0ZxBY1JiFSCiEsUEUYhAYxCwXIa2AIsiIkWwA5zOsp0PVGTld3cZbtJ+TKMHhoO11f13Nznn69LGswjPJJPJq1v8owFFuzo036xi/mdlgMiwslvh6L6d3FnJ5O1c7zKZ7JHs555z0521ou0GTUcP3cqUFT161KMW1F8N7cLmnsdX2wXgpPynL+X/AIOWY8ZPS7b7K0LYcgFdg2GsQBbBSDYZIsAsLJFliWLYKmtipoyrCSiZvIxpIGkyHErcTnYqvSNYISwVqJYRIbSWCtxEcTI0iyiWxFOkCRdpA4lxVBBiWJgUKCkOoiQCKLbWTdm7Juy4voGMS6KOk5TXH5lnCqPanJf4pcPgUYbET5U2/jY2Wf0U5XstXJ+fr5mHhT5/O77dK2+WYqumtOHT9aqiddl2Z4xJf0SD/wDJS/0s5rKpbnbZVHh/sevmXPf+P9MbP0ws6zCtUjCNTCypeO+tVI1ILwvbkzUnUdpIruV0nD6nMHTmfSWksQcFhgUFhwEwKkMSxACQJDaABhZLGVLYDiMEmCrQTQWksPE1VoGUR7EsXxCKJHAsRHE1IinSRIsaAkZxWFYNi3QCWybeyXEzgRIsiiqNR/w2XXZhjW33W3mnuSdwZUEOkVxmhMTFzhNQnolbwzXJ9ehu9zDGhzl+IwMOUYqliNTUtc2v3o3nF9boNPB1efeL/JJWPBzbvp0rpMrfD4HaZTKyXl8Ueb4HDpvevNek0jo8BQpJxi8XUjKX5V940tno56v6YyOvz/eg+jg/c5lRM/E5bJU3NYivKKs9MqrnGXiWxhpHo+Pb+EuEYGiywJRN3lFZCEMCWDYhBASEAaEYAgM0QhCEVCINgpFxACw2FbNehCMgGyaCQBGTQs0kr8jXVa93twXDmrj1pNu8mrLgt0USqpbJb+ctrdbHm+T5PL01Is1pK8pL0foL96Tdo/G6sYNaTvvvfiSMuXH0bRz8lxnOq5bJr04IyIOy4v4GvjbyS+Ny3jsvjcuh6s1e9m3ws27cfIpqYiXLSvhwBicRGmru8ntwskv15Gu+9Obbb8N9k739epm9GHxOIlzb3atpXTmY062pNNtpXXiadvL5CVHqfCTtZabqy6p8yuS02asuKWrdu30M6uNtkueSwyqUmtdGok3BcYS2tOP1Rsp9oqSaSjUktru0Vb4XOXnZ87vj6beRUp+Z04+brmZEvLv8PiI1I6oSUl04ro1yLVc4LC4qVOWqEnF+a59GuaOyynMY14cozX54fVdD1/F8s7+r7YsxkuINJaohsdvBNUpEY7QLGPFSXAwtWIomPtQQyQyiRo34oQKIohRIAGxGS4EaA4jAuUK0GxAkA0ksMQYNDJt8eTsRcG/jYBDwNsac909t/bmTTa/ra/NgIZU0Hb2+Zd3lvb3IQDV4qTm+O3lZMw1UfifPU4777JcvIhDFUIbNpbJNXsuN78yzu1JtNKyW226uQgFKutTTaS4RXR2DXj4VLm/qiECqNRk4PGTpyi4yas1bpchBLYjv8orOtBylZOMnF6U7PqZrw/X2IQ+v8fVvEtcb7BYbr7Elh+vsQhv8Ct0OvsRULc/YhDmD3PX2J3PX2IQugdz19hlQ6+xCCCt0uvsDuuvsQhz1UdPr7Cun19gEJaoqn19g9319gEJoZUuvsHuuvsQhrUf/2Q==">
            <a:hlinkClick r:id="rId2"/>
          </p:cNvPr>
          <p:cNvSpPr>
            <a:spLocks noChangeAspect="1" noChangeArrowheads="1"/>
          </p:cNvSpPr>
          <p:nvPr/>
        </p:nvSpPr>
        <p:spPr bwMode="auto">
          <a:xfrm>
            <a:off x="71438" y="-1393825"/>
            <a:ext cx="3752850" cy="2905125"/>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237572" name="Picture 4" descr="http://www.radioevangelobari.it/testimonianze/Nuovaimmagine.bmp/image_preview"/>
          <p:cNvPicPr>
            <a:picLocks noChangeAspect="1" noChangeArrowheads="1"/>
          </p:cNvPicPr>
          <p:nvPr/>
        </p:nvPicPr>
        <p:blipFill>
          <a:blip r:embed="rId3" cstate="print"/>
          <a:srcRect/>
          <a:stretch>
            <a:fillRect/>
          </a:stretch>
        </p:blipFill>
        <p:spPr bwMode="auto">
          <a:xfrm>
            <a:off x="4724400" y="990601"/>
            <a:ext cx="3752850" cy="1219199"/>
          </a:xfrm>
          <a:prstGeom prst="rect">
            <a:avLst/>
          </a:prstGeom>
          <a:noFill/>
        </p:spPr>
      </p:pic>
      <p:sp>
        <p:nvSpPr>
          <p:cNvPr id="8" name="CasellaDiTesto 7"/>
          <p:cNvSpPr txBox="1"/>
          <p:nvPr/>
        </p:nvSpPr>
        <p:spPr>
          <a:xfrm>
            <a:off x="304800" y="990600"/>
            <a:ext cx="3200400" cy="19389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Perfect competition equilibrium</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Freccia a destra 8"/>
          <p:cNvSpPr/>
          <p:nvPr/>
        </p:nvSpPr>
        <p:spPr bwMode="auto">
          <a:xfrm>
            <a:off x="3505200" y="1219200"/>
            <a:ext cx="838200" cy="381000"/>
          </a:xfrm>
          <a:prstGeom prst="righ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1" name="Freccia in giù 10"/>
          <p:cNvSpPr/>
          <p:nvPr/>
        </p:nvSpPr>
        <p:spPr bwMode="auto">
          <a:xfrm>
            <a:off x="3352800" y="2438400"/>
            <a:ext cx="1295400" cy="1371600"/>
          </a:xfrm>
          <a:prstGeom prst="down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5" name="Text Box 2"/>
          <p:cNvSpPr txBox="1">
            <a:spLocks noChangeArrowheads="1"/>
          </p:cNvSpPr>
          <p:nvPr/>
        </p:nvSpPr>
        <p:spPr bwMode="auto">
          <a:xfrm>
            <a:off x="381000" y="2971800"/>
            <a:ext cx="8077200" cy="5847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3200" b="1" i="0" u="none" strike="noStrike" kern="1200" cap="none" spc="0" normalizeH="0" baseline="0" noProof="0" dirty="0" smtClean="0">
                <a:ln>
                  <a:noFill/>
                </a:ln>
                <a:solidFill>
                  <a:srgbClr val="3333CC"/>
                </a:solidFill>
                <a:effectLst/>
                <a:uLnTx/>
                <a:uFillTx/>
                <a:latin typeface="Arial" charset="0"/>
                <a:ea typeface="+mn-ea"/>
                <a:cs typeface="+mn-cs"/>
              </a:rPr>
              <a:t>p </a:t>
            </a:r>
            <a:r>
              <a:rPr kumimoji="0" lang="it-IT" sz="3200" b="1" i="0" u="none" strike="noStrike" kern="1200" cap="none" spc="0" normalizeH="0" baseline="0" noProof="0" dirty="0">
                <a:ln>
                  <a:noFill/>
                </a:ln>
                <a:solidFill>
                  <a:srgbClr val="3333CC"/>
                </a:solidFill>
                <a:effectLst/>
                <a:uLnTx/>
                <a:uFillTx/>
                <a:latin typeface="Arial" charset="0"/>
                <a:ea typeface="+mn-ea"/>
                <a:cs typeface="+mn-cs"/>
              </a:rPr>
              <a:t>= MC = AC min</a:t>
            </a:r>
          </a:p>
        </p:txBody>
      </p:sp>
      <p:sp>
        <p:nvSpPr>
          <p:cNvPr id="16" name="Text Box 3"/>
          <p:cNvSpPr txBox="1">
            <a:spLocks noChangeArrowheads="1"/>
          </p:cNvSpPr>
          <p:nvPr/>
        </p:nvSpPr>
        <p:spPr bwMode="auto">
          <a:xfrm>
            <a:off x="533400" y="3810000"/>
            <a:ext cx="8610600" cy="3477875"/>
          </a:xfrm>
          <a:prstGeom prst="rect">
            <a:avLst/>
          </a:prstGeom>
          <a:noFill/>
          <a:ln w="9525">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The maximum quantity of the good produced at the lowest possible cost=  Max Productive efficiency (goods and services are produced using the least costly combination of resources and technology)</a:t>
            </a: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dirty="0" smtClean="0">
                <a:ln>
                  <a:noFill/>
                </a:ln>
                <a:solidFill>
                  <a:srgbClr val="000000"/>
                </a:solidFill>
                <a:effectLst/>
                <a:uLnTx/>
                <a:uFillTx/>
                <a:latin typeface="Arial" charset="0"/>
                <a:ea typeface="+mn-ea"/>
                <a:cs typeface="+mn-cs"/>
              </a:rPr>
              <a:t>The maximum quantity of the good sold at the lowest price= Max Allocative efficiency (resources are dedicated to the combination of goods and services that best satisfy consumer needs)</a:t>
            </a: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it-IT" sz="2000" b="1"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it-IT" sz="20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9754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But things are more complicated </a:t>
            </a:r>
            <a:endParaRPr lang="en-US" dirty="0"/>
          </a:p>
        </p:txBody>
      </p:sp>
      <p:sp>
        <p:nvSpPr>
          <p:cNvPr id="3" name="Segnaposto contenuto 2"/>
          <p:cNvSpPr>
            <a:spLocks noGrp="1"/>
          </p:cNvSpPr>
          <p:nvPr>
            <p:ph idx="1"/>
          </p:nvPr>
        </p:nvSpPr>
        <p:spPr>
          <a:xfrm>
            <a:off x="0" y="838200"/>
            <a:ext cx="9144000" cy="4953000"/>
          </a:xfrm>
        </p:spPr>
        <p:txBody>
          <a:bodyPr/>
          <a:lstStyle/>
          <a:p>
            <a:pPr algn="ctr">
              <a:buNone/>
            </a:pPr>
            <a:r>
              <a:rPr lang="en-US" sz="5400" b="1" i="1" u="sng" dirty="0" smtClean="0">
                <a:solidFill>
                  <a:srgbClr val="92D050"/>
                </a:solidFill>
              </a:rPr>
              <a:t>Dynamic efficiency</a:t>
            </a:r>
          </a:p>
          <a:p>
            <a:endParaRPr lang="en-US" sz="2400" dirty="0" smtClean="0"/>
          </a:p>
          <a:p>
            <a:pPr>
              <a:buNone/>
            </a:pPr>
            <a:endParaRPr lang="en-US" sz="2400" dirty="0" smtClean="0"/>
          </a:p>
          <a:p>
            <a:endParaRPr lang="en-US" sz="2400" dirty="0" smtClean="0"/>
          </a:p>
          <a:p>
            <a:pPr algn="ctr">
              <a:buNone/>
            </a:pPr>
            <a:r>
              <a:rPr lang="en-US" sz="2400" dirty="0" smtClean="0"/>
              <a:t> 	Improvement and generation over time of new products and production techniques</a:t>
            </a:r>
          </a:p>
          <a:p>
            <a:pPr algn="ctr">
              <a:buNone/>
            </a:pPr>
            <a:r>
              <a:rPr lang="en-US" sz="2400" dirty="0" smtClean="0"/>
              <a:t>	</a:t>
            </a:r>
          </a:p>
          <a:p>
            <a:pPr algn="ctr">
              <a:buNone/>
            </a:pPr>
            <a:r>
              <a:rPr lang="en-US" sz="2400" dirty="0" smtClean="0"/>
              <a:t>	</a:t>
            </a:r>
            <a:endParaRPr lang="en-US" sz="2400"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15</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in giù 4"/>
          <p:cNvSpPr/>
          <p:nvPr/>
        </p:nvSpPr>
        <p:spPr bwMode="auto">
          <a:xfrm>
            <a:off x="4191000" y="1981200"/>
            <a:ext cx="838200" cy="838200"/>
          </a:xfrm>
          <a:prstGeom prst="downArrow">
            <a:avLst/>
          </a:prstGeom>
          <a:solidFill>
            <a:srgbClr val="92D05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Rettangolo 5"/>
          <p:cNvSpPr/>
          <p:nvPr/>
        </p:nvSpPr>
        <p:spPr bwMode="auto">
          <a:xfrm>
            <a:off x="990600" y="4876800"/>
            <a:ext cx="1981200" cy="9906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TODAY</a:t>
            </a:r>
          </a:p>
        </p:txBody>
      </p:sp>
      <p:sp>
        <p:nvSpPr>
          <p:cNvPr id="7" name="Freccia a destra 6"/>
          <p:cNvSpPr/>
          <p:nvPr/>
        </p:nvSpPr>
        <p:spPr bwMode="auto">
          <a:xfrm>
            <a:off x="2971800" y="5029200"/>
            <a:ext cx="2209800" cy="381000"/>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Rettangolo 7"/>
          <p:cNvSpPr/>
          <p:nvPr/>
        </p:nvSpPr>
        <p:spPr bwMode="auto">
          <a:xfrm>
            <a:off x="5486400" y="4876800"/>
            <a:ext cx="3276600" cy="990600"/>
          </a:xfrm>
          <a:prstGeom prst="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TOMORROW</a:t>
            </a:r>
          </a:p>
        </p:txBody>
      </p:sp>
    </p:spTree>
    <p:extLst>
      <p:ext uri="{BB962C8B-B14F-4D97-AF65-F5344CB8AC3E}">
        <p14:creationId xmlns:p14="http://schemas.microsoft.com/office/powerpoint/2010/main" val="3885112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25688"/>
            <a:ext cx="5943600" cy="838200"/>
          </a:xfrm>
        </p:spPr>
        <p:txBody>
          <a:bodyPr/>
          <a:lstStyle/>
          <a:p>
            <a:r>
              <a:rPr lang="en-US" dirty="0" smtClean="0"/>
              <a:t>Economic background (milestones)</a:t>
            </a:r>
            <a:endParaRPr lang="en-US" dirty="0"/>
          </a:p>
        </p:txBody>
      </p:sp>
      <p:sp>
        <p:nvSpPr>
          <p:cNvPr id="3" name="Segnaposto contenuto 2"/>
          <p:cNvSpPr>
            <a:spLocks noGrp="1"/>
          </p:cNvSpPr>
          <p:nvPr>
            <p:ph idx="1"/>
          </p:nvPr>
        </p:nvSpPr>
        <p:spPr>
          <a:xfrm>
            <a:off x="9236" y="990600"/>
            <a:ext cx="9134764" cy="4948382"/>
          </a:xfrm>
        </p:spPr>
        <p:txBody>
          <a:bodyPr/>
          <a:lstStyle/>
          <a:p>
            <a:r>
              <a:rPr lang="en-US" dirty="0" smtClean="0"/>
              <a:t>Solow (1956, 1957): the “Solow residual”</a:t>
            </a:r>
          </a:p>
          <a:p>
            <a:pPr>
              <a:buNone/>
            </a:pPr>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err="1" smtClean="0"/>
              <a:t>Griliches</a:t>
            </a:r>
            <a:r>
              <a:rPr lang="en-US" dirty="0"/>
              <a:t> </a:t>
            </a:r>
            <a:r>
              <a:rPr lang="en-US" dirty="0" smtClean="0"/>
              <a:t>(1990, JEL) and the “CDM” Model (</a:t>
            </a:r>
            <a:r>
              <a:rPr lang="en-US" dirty="0" err="1" smtClean="0"/>
              <a:t>Crepon</a:t>
            </a:r>
            <a:r>
              <a:rPr lang="en-US" dirty="0" smtClean="0"/>
              <a:t>, </a:t>
            </a:r>
            <a:r>
              <a:rPr lang="en-US" dirty="0" err="1" smtClean="0"/>
              <a:t>Duguet</a:t>
            </a:r>
            <a:r>
              <a:rPr lang="en-US" dirty="0" smtClean="0"/>
              <a:t> &amp; </a:t>
            </a:r>
            <a:r>
              <a:rPr lang="en-US" dirty="0" err="1" smtClean="0"/>
              <a:t>Mairesse</a:t>
            </a:r>
            <a:r>
              <a:rPr lang="en-US" dirty="0" smtClean="0"/>
              <a:t>, 1998, EINT)</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E8E19C91-FCA1-4633-B377-32F25F3D57C6}"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9" name="CasellaDiTesto 8"/>
          <p:cNvSpPr txBox="1"/>
          <p:nvPr/>
        </p:nvSpPr>
        <p:spPr>
          <a:xfrm>
            <a:off x="228600" y="1494506"/>
            <a:ext cx="864096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Δ</a:t>
            </a: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Y/Y =</a:t>
            </a:r>
            <a:r>
              <a:rPr kumimoji="0" lang="el-GR" sz="4000" b="1" i="0" u="none" strike="noStrike" kern="1200" cap="none" spc="0" normalizeH="0" baseline="30000" noProof="0" dirty="0" smtClean="0">
                <a:ln>
                  <a:noFill/>
                </a:ln>
                <a:solidFill>
                  <a:srgbClr val="000000"/>
                </a:solidFill>
                <a:effectLst/>
                <a:uLnTx/>
                <a:uFillTx/>
                <a:latin typeface="Arial" charset="0"/>
                <a:ea typeface="+mn-ea"/>
                <a:cs typeface="+mn-cs"/>
              </a:rPr>
              <a:t> </a:t>
            </a: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θ</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a:t>
            </a: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Δ</a:t>
            </a: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K/K)+</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 (1-</a:t>
            </a: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θ</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a:t>
            </a: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Δ</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L</a:t>
            </a: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/L)+ </a:t>
            </a:r>
            <a:r>
              <a:rPr kumimoji="0" lang="el-GR" sz="4000" b="1" i="0" u="none" strike="noStrike" kern="1200" cap="none" spc="0" normalizeH="0" baseline="0" noProof="0" dirty="0" smtClean="0">
                <a:ln>
                  <a:noFill/>
                </a:ln>
                <a:solidFill>
                  <a:srgbClr val="000000"/>
                </a:solidFill>
                <a:effectLst/>
                <a:uLnTx/>
                <a:uFillTx/>
                <a:latin typeface="Arial" charset="0"/>
                <a:ea typeface="+mn-ea"/>
                <a:cs typeface="+mn-cs"/>
              </a:rPr>
              <a:t>Δ</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A</a:t>
            </a: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/A </a:t>
            </a:r>
            <a:r>
              <a:rPr kumimoji="0" lang="it-IT" sz="4000" b="1" i="0" u="none" strike="noStrike" kern="1200" cap="none" spc="0" normalizeH="0" baseline="0" noProof="0" dirty="0" smtClean="0">
                <a:ln>
                  <a:noFill/>
                </a:ln>
                <a:solidFill>
                  <a:srgbClr val="000000"/>
                </a:solidFill>
                <a:effectLst/>
                <a:uLnTx/>
                <a:uFillTx/>
                <a:latin typeface="Arial" charset="0"/>
                <a:ea typeface="+mn-ea"/>
                <a:cs typeface="+mn-cs"/>
              </a:rPr>
              <a:t> </a:t>
            </a:r>
            <a:endParaRPr kumimoji="0" lang="en-US" sz="40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6" name="Connettore 2 15"/>
          <p:cNvCxnSpPr/>
          <p:nvPr/>
        </p:nvCxnSpPr>
        <p:spPr bwMode="auto">
          <a:xfrm flipH="1">
            <a:off x="3131127" y="2320815"/>
            <a:ext cx="4619" cy="413149"/>
          </a:xfrm>
          <a:prstGeom prst="straightConnector1">
            <a:avLst/>
          </a:prstGeom>
          <a:noFill/>
          <a:ln w="6350" cap="flat" cmpd="sng" algn="ctr">
            <a:solidFill>
              <a:schemeClr val="tx1"/>
            </a:solidFill>
            <a:prstDash val="solid"/>
            <a:round/>
            <a:headEnd type="none" w="med" len="med"/>
            <a:tailEnd type="arrow"/>
          </a:ln>
          <a:effectLst/>
        </p:spPr>
      </p:cxnSp>
      <p:sp>
        <p:nvSpPr>
          <p:cNvPr id="18" name="CasellaDiTesto 17"/>
          <p:cNvSpPr txBox="1"/>
          <p:nvPr/>
        </p:nvSpPr>
        <p:spPr>
          <a:xfrm>
            <a:off x="2551833" y="2748560"/>
            <a:ext cx="1740768"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none" strike="noStrike" kern="1200" cap="none" spc="0" normalizeH="0" baseline="0" noProof="0" dirty="0" smtClean="0">
                <a:ln>
                  <a:noFill/>
                </a:ln>
                <a:solidFill>
                  <a:srgbClr val="000000"/>
                </a:solidFill>
                <a:effectLst/>
                <a:uLnTx/>
                <a:uFillTx/>
                <a:latin typeface="Arial" charset="0"/>
                <a:ea typeface="+mn-ea"/>
                <a:cs typeface="+mn-cs"/>
              </a:rPr>
              <a:t>Rate of growth of Capital</a:t>
            </a:r>
            <a:endParaRPr kumimoji="0" lang="en-US" sz="11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9" name="CasellaDiTesto 18"/>
          <p:cNvSpPr txBox="1"/>
          <p:nvPr/>
        </p:nvSpPr>
        <p:spPr>
          <a:xfrm>
            <a:off x="4725443" y="2811992"/>
            <a:ext cx="1536576"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none" strike="noStrike" kern="1200" cap="none" spc="0" normalizeH="0" baseline="0" noProof="0" dirty="0" smtClean="0">
                <a:ln>
                  <a:noFill/>
                </a:ln>
                <a:solidFill>
                  <a:srgbClr val="000000"/>
                </a:solidFill>
                <a:effectLst/>
                <a:uLnTx/>
                <a:uFillTx/>
                <a:latin typeface="Arial" charset="0"/>
                <a:ea typeface="+mn-ea"/>
                <a:cs typeface="+mn-cs"/>
              </a:rPr>
              <a:t>Rate of growth of Labor</a:t>
            </a:r>
            <a:endParaRPr kumimoji="0" lang="en-US" sz="11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1" name="Connettore 2 20"/>
          <p:cNvCxnSpPr/>
          <p:nvPr/>
        </p:nvCxnSpPr>
        <p:spPr bwMode="auto">
          <a:xfrm flipH="1">
            <a:off x="960582" y="2327920"/>
            <a:ext cx="4618" cy="406044"/>
          </a:xfrm>
          <a:prstGeom prst="straightConnector1">
            <a:avLst/>
          </a:prstGeom>
          <a:noFill/>
          <a:ln w="6350" cap="flat" cmpd="sng" algn="ctr">
            <a:solidFill>
              <a:schemeClr val="tx1"/>
            </a:solidFill>
            <a:prstDash val="solid"/>
            <a:round/>
            <a:headEnd type="none" w="med" len="med"/>
            <a:tailEnd type="arrow"/>
          </a:ln>
          <a:effectLst/>
        </p:spPr>
      </p:cxnSp>
      <p:sp>
        <p:nvSpPr>
          <p:cNvPr id="26" name="CasellaDiTesto 25"/>
          <p:cNvSpPr txBox="1"/>
          <p:nvPr/>
        </p:nvSpPr>
        <p:spPr>
          <a:xfrm>
            <a:off x="246783" y="2756235"/>
            <a:ext cx="1872208"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none" strike="noStrike" kern="1200" cap="none" spc="0" normalizeH="0" baseline="0" noProof="0" dirty="0" smtClean="0">
                <a:ln>
                  <a:noFill/>
                </a:ln>
                <a:solidFill>
                  <a:srgbClr val="000000"/>
                </a:solidFill>
                <a:effectLst/>
                <a:uLnTx/>
                <a:uFillTx/>
                <a:latin typeface="Arial" charset="0"/>
                <a:ea typeface="+mn-ea"/>
                <a:cs typeface="+mn-cs"/>
              </a:rPr>
              <a:t>Rate of economic growth</a:t>
            </a:r>
            <a:endParaRPr kumimoji="0" lang="en-US" sz="11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7" name="Connettore 2 26"/>
          <p:cNvCxnSpPr/>
          <p:nvPr/>
        </p:nvCxnSpPr>
        <p:spPr bwMode="auto">
          <a:xfrm>
            <a:off x="7867073" y="2202392"/>
            <a:ext cx="2309" cy="367564"/>
          </a:xfrm>
          <a:prstGeom prst="straightConnector1">
            <a:avLst/>
          </a:prstGeom>
          <a:noFill/>
          <a:ln w="6350" cap="flat" cmpd="sng" algn="ctr">
            <a:solidFill>
              <a:schemeClr val="tx1"/>
            </a:solidFill>
            <a:prstDash val="solid"/>
            <a:round/>
            <a:headEnd type="none" w="med" len="med"/>
            <a:tailEnd type="arrow"/>
          </a:ln>
          <a:effectLst/>
        </p:spPr>
      </p:cxnSp>
      <p:sp>
        <p:nvSpPr>
          <p:cNvPr id="29" name="CasellaDiTesto 28"/>
          <p:cNvSpPr txBox="1"/>
          <p:nvPr/>
        </p:nvSpPr>
        <p:spPr>
          <a:xfrm>
            <a:off x="7204661" y="2692465"/>
            <a:ext cx="1872208"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100" b="1" i="0" u="none" strike="noStrike" kern="1200" cap="none" spc="0" normalizeH="0" baseline="0" noProof="0" dirty="0" smtClean="0">
                <a:ln>
                  <a:noFill/>
                </a:ln>
                <a:solidFill>
                  <a:srgbClr val="000000"/>
                </a:solidFill>
                <a:effectLst/>
                <a:uLnTx/>
                <a:uFillTx/>
                <a:latin typeface="Arial" charset="0"/>
                <a:ea typeface="+mn-ea"/>
                <a:cs typeface="+mn-cs"/>
              </a:rPr>
              <a:t>Technical change</a:t>
            </a:r>
            <a:endParaRPr kumimoji="0" lang="en-US" sz="11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30" name="Freccia a destra 29"/>
          <p:cNvSpPr/>
          <p:nvPr/>
        </p:nvSpPr>
        <p:spPr bwMode="auto">
          <a:xfrm>
            <a:off x="304800" y="3351269"/>
            <a:ext cx="936104" cy="440838"/>
          </a:xfrm>
          <a:prstGeom prst="rightArrow">
            <a:avLst/>
          </a:prstGeom>
          <a:solidFill>
            <a:srgbClr val="0033CC"/>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31" name="CasellaDiTesto 30"/>
          <p:cNvSpPr txBox="1"/>
          <p:nvPr/>
        </p:nvSpPr>
        <p:spPr>
          <a:xfrm>
            <a:off x="1578569" y="3265440"/>
            <a:ext cx="7409458" cy="646331"/>
          </a:xfrm>
          <a:prstGeom prst="rect">
            <a:avLst/>
          </a:prstGeom>
          <a:noFill/>
          <a:ln>
            <a:solidFill>
              <a:schemeClr val="accent2"/>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srgbClr val="000000"/>
                </a:solidFill>
                <a:effectLst/>
                <a:uLnTx/>
                <a:uFillTx/>
                <a:latin typeface="Arial" charset="0"/>
                <a:ea typeface="+mn-ea"/>
                <a:cs typeface="+mn-cs"/>
              </a:rPr>
              <a:t>Solow (1957, RES) shows that for US between 1909-1947 technical change accounted for 87.5% of economic growth. </a:t>
            </a: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5" name="Connettore 2 24"/>
          <p:cNvCxnSpPr/>
          <p:nvPr/>
        </p:nvCxnSpPr>
        <p:spPr bwMode="auto">
          <a:xfrm flipH="1">
            <a:off x="5449455" y="2327920"/>
            <a:ext cx="9236" cy="484072"/>
          </a:xfrm>
          <a:prstGeom prst="straightConnector1">
            <a:avLst/>
          </a:prstGeom>
          <a:noFill/>
          <a:ln w="6350" cap="flat" cmpd="sng" algn="ctr">
            <a:solidFill>
              <a:schemeClr val="tx1"/>
            </a:solidFill>
            <a:prstDash val="solid"/>
            <a:round/>
            <a:headEnd type="none" w="med" len="med"/>
            <a:tailEnd type="arrow"/>
          </a:ln>
          <a:effectLst/>
        </p:spPr>
      </p:cxnSp>
      <p:sp>
        <p:nvSpPr>
          <p:cNvPr id="10" name="CasellaDiTesto 9"/>
          <p:cNvSpPr txBox="1"/>
          <p:nvPr/>
        </p:nvSpPr>
        <p:spPr>
          <a:xfrm>
            <a:off x="3081802" y="5598618"/>
            <a:ext cx="2078183" cy="523220"/>
          </a:xfrm>
          <a:prstGeom prst="rect">
            <a:avLst/>
          </a:prstGeom>
          <a:noFill/>
          <a:ln>
            <a:solidFill>
              <a:srgbClr val="92D050"/>
            </a:solidFill>
          </a:ln>
        </p:spPr>
        <p:txBody>
          <a:bodyPr wrap="square" rtlCol="0">
            <a:spAutoFit/>
          </a:bodyPr>
          <a:lstStyle/>
          <a:p>
            <a:r>
              <a:rPr lang="en-US" dirty="0" smtClean="0"/>
              <a:t>Innovation</a:t>
            </a:r>
            <a:endParaRPr lang="en-US" dirty="0"/>
          </a:p>
        </p:txBody>
      </p:sp>
      <p:sp>
        <p:nvSpPr>
          <p:cNvPr id="22" name="CasellaDiTesto 21"/>
          <p:cNvSpPr txBox="1"/>
          <p:nvPr/>
        </p:nvSpPr>
        <p:spPr>
          <a:xfrm>
            <a:off x="420254" y="5646946"/>
            <a:ext cx="1080655" cy="523220"/>
          </a:xfrm>
          <a:prstGeom prst="rect">
            <a:avLst/>
          </a:prstGeom>
          <a:noFill/>
          <a:ln>
            <a:solidFill>
              <a:srgbClr val="92D050"/>
            </a:solidFill>
          </a:ln>
        </p:spPr>
        <p:txBody>
          <a:bodyPr wrap="square" rtlCol="0">
            <a:spAutoFit/>
          </a:bodyPr>
          <a:lstStyle/>
          <a:p>
            <a:r>
              <a:rPr lang="en-US" dirty="0" smtClean="0"/>
              <a:t>R&amp;D</a:t>
            </a:r>
            <a:endParaRPr lang="en-US" dirty="0"/>
          </a:p>
        </p:txBody>
      </p:sp>
      <p:sp>
        <p:nvSpPr>
          <p:cNvPr id="23" name="CasellaDiTesto 22"/>
          <p:cNvSpPr txBox="1"/>
          <p:nvPr/>
        </p:nvSpPr>
        <p:spPr>
          <a:xfrm>
            <a:off x="6497276" y="5343621"/>
            <a:ext cx="2480398" cy="954107"/>
          </a:xfrm>
          <a:prstGeom prst="rect">
            <a:avLst/>
          </a:prstGeom>
          <a:noFill/>
          <a:ln>
            <a:solidFill>
              <a:srgbClr val="99FF66"/>
            </a:solidFill>
          </a:ln>
        </p:spPr>
        <p:txBody>
          <a:bodyPr wrap="square" rtlCol="0">
            <a:spAutoFit/>
          </a:bodyPr>
          <a:lstStyle/>
          <a:p>
            <a:r>
              <a:rPr lang="en-US" dirty="0" smtClean="0"/>
              <a:t>Productivity / Growth rates</a:t>
            </a:r>
            <a:endParaRPr lang="en-US" dirty="0"/>
          </a:p>
        </p:txBody>
      </p:sp>
      <p:cxnSp>
        <p:nvCxnSpPr>
          <p:cNvPr id="12" name="Connettore 4 11"/>
          <p:cNvCxnSpPr/>
          <p:nvPr/>
        </p:nvCxnSpPr>
        <p:spPr bwMode="auto">
          <a:xfrm flipV="1">
            <a:off x="1634558" y="5908556"/>
            <a:ext cx="1294233" cy="1"/>
          </a:xfrm>
          <a:prstGeom prst="bentConnector3">
            <a:avLst/>
          </a:prstGeom>
          <a:noFill/>
          <a:ln w="9525" cap="flat" cmpd="sng" algn="ctr">
            <a:solidFill>
              <a:schemeClr val="accent2"/>
            </a:solidFill>
            <a:prstDash val="solid"/>
            <a:round/>
            <a:headEnd type="none" w="med" len="med"/>
            <a:tailEnd type="triangle"/>
          </a:ln>
          <a:effectLst/>
        </p:spPr>
      </p:cxnSp>
      <p:cxnSp>
        <p:nvCxnSpPr>
          <p:cNvPr id="15" name="Connettore 2 14"/>
          <p:cNvCxnSpPr/>
          <p:nvPr/>
        </p:nvCxnSpPr>
        <p:spPr bwMode="auto">
          <a:xfrm>
            <a:off x="5401132" y="5877075"/>
            <a:ext cx="860887" cy="0"/>
          </a:xfrm>
          <a:prstGeom prst="straightConnector1">
            <a:avLst/>
          </a:prstGeom>
          <a:noFill/>
          <a:ln w="9525" cap="flat" cmpd="sng" algn="ctr">
            <a:solidFill>
              <a:schemeClr val="accent2"/>
            </a:solidFill>
            <a:prstDash val="solid"/>
            <a:round/>
            <a:headEnd type="none" w="med" len="med"/>
            <a:tailEnd type="triangle"/>
          </a:ln>
          <a:effectLst/>
        </p:spPr>
      </p:cxnSp>
    </p:spTree>
    <p:extLst>
      <p:ext uri="{BB962C8B-B14F-4D97-AF65-F5344CB8AC3E}">
        <p14:creationId xmlns:p14="http://schemas.microsoft.com/office/powerpoint/2010/main" val="42238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85800" y="990600"/>
            <a:ext cx="8229600" cy="4953000"/>
          </a:xfrm>
        </p:spPr>
        <p:txBody>
          <a:bodyPr/>
          <a:lstStyle/>
          <a:p>
            <a:pPr algn="ctr">
              <a:buNone/>
            </a:pPr>
            <a:r>
              <a:rPr lang="en-US" sz="3200" dirty="0" smtClean="0">
                <a:solidFill>
                  <a:srgbClr val="FF0000"/>
                </a:solidFill>
              </a:rPr>
              <a:t>The legacy of Schumpeter</a:t>
            </a:r>
            <a:endParaRPr lang="en-US" sz="3200" dirty="0">
              <a:solidFill>
                <a:srgbClr val="FF0000"/>
              </a:solidFill>
            </a:endParaRPr>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2050" name="AutoShape 2" descr="Risultati immagini per schumpeter"/>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2052" name="AutoShape 4" descr="Risultati immagini per schumpeter"/>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2054" name="Picture 6" descr="http://www.iss-evec.de/images/titel.gif">
            <a:hlinkClick r:id="rId2"/>
          </p:cNvPr>
          <p:cNvPicPr>
            <a:picLocks noChangeAspect="1" noChangeArrowheads="1"/>
          </p:cNvPicPr>
          <p:nvPr/>
        </p:nvPicPr>
        <p:blipFill>
          <a:blip r:embed="rId3" cstate="print"/>
          <a:srcRect/>
          <a:stretch>
            <a:fillRect/>
          </a:stretch>
        </p:blipFill>
        <p:spPr bwMode="auto">
          <a:xfrm>
            <a:off x="838200" y="1676400"/>
            <a:ext cx="7467600" cy="2971800"/>
          </a:xfrm>
          <a:prstGeom prst="rect">
            <a:avLst/>
          </a:prstGeom>
          <a:noFill/>
        </p:spPr>
      </p:pic>
      <p:sp>
        <p:nvSpPr>
          <p:cNvPr id="9" name="Titolo 1"/>
          <p:cNvSpPr txBox="1">
            <a:spLocks/>
          </p:cNvSpPr>
          <p:nvPr/>
        </p:nvSpPr>
        <p:spPr bwMode="auto">
          <a:xfrm>
            <a:off x="762000" y="0"/>
            <a:ext cx="5943600" cy="137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Arial"/>
                <a:ea typeface="+mn-ea"/>
                <a:cs typeface="+mn-cs"/>
              </a:rPr>
              <a:t>Economic background (milestones)</a:t>
            </a:r>
            <a:endParaRPr kumimoji="0" lang="en-US" sz="2200" b="1" i="0" u="none" strike="noStrike" kern="0" cap="none" spc="0" normalizeH="0" baseline="0" noProof="0" dirty="0">
              <a:ln>
                <a:noFill/>
              </a:ln>
              <a:solidFill>
                <a:srgbClr val="003F6E"/>
              </a:solidFill>
              <a:effectLst/>
              <a:uLnTx/>
              <a:uFillTx/>
              <a:latin typeface="Arial"/>
              <a:ea typeface="+mn-ea"/>
              <a:cs typeface="+mn-cs"/>
            </a:endParaRPr>
          </a:p>
        </p:txBody>
      </p:sp>
    </p:spTree>
    <p:extLst>
      <p:ext uri="{BB962C8B-B14F-4D97-AF65-F5344CB8AC3E}">
        <p14:creationId xmlns:p14="http://schemas.microsoft.com/office/powerpoint/2010/main" val="17429196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832F8A0F-4F14-49A0-85ED-BDDC888606CD}" type="slidenum">
              <a:rPr kumimoji="0" lang="it-IT" sz="1600" b="1" i="0" u="none" strike="noStrike" kern="1200" cap="none" spc="0" normalizeH="0" baseline="0" noProof="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272386" name="Rectangle 2"/>
          <p:cNvSpPr>
            <a:spLocks noGrp="1" noChangeArrowheads="1"/>
          </p:cNvSpPr>
          <p:nvPr>
            <p:ph type="title"/>
          </p:nvPr>
        </p:nvSpPr>
        <p:spPr>
          <a:xfrm>
            <a:off x="611910" y="0"/>
            <a:ext cx="7772400" cy="1143000"/>
          </a:xfrm>
        </p:spPr>
        <p:txBody>
          <a:bodyPr/>
          <a:lstStyle/>
          <a:p>
            <a:r>
              <a:rPr lang="en-US" b="1" dirty="0"/>
              <a:t>Invention vs. </a:t>
            </a:r>
            <a:r>
              <a:rPr lang="en-US" b="1" dirty="0" smtClean="0"/>
              <a:t>Innovation vs. diffusion (see also Usher)</a:t>
            </a:r>
            <a:endParaRPr lang="en-US" dirty="0"/>
          </a:p>
        </p:txBody>
      </p:sp>
      <p:sp>
        <p:nvSpPr>
          <p:cNvPr id="272388" name="Rectangle 4"/>
          <p:cNvSpPr>
            <a:spLocks noChangeArrowheads="1"/>
          </p:cNvSpPr>
          <p:nvPr/>
        </p:nvSpPr>
        <p:spPr bwMode="auto">
          <a:xfrm>
            <a:off x="0" y="914400"/>
            <a:ext cx="9144000" cy="4114800"/>
          </a:xfrm>
          <a:prstGeom prst="rect">
            <a:avLst/>
          </a:prstGeom>
          <a:noFill/>
          <a:ln w="9525">
            <a:noFill/>
            <a:miter lim="800000"/>
            <a:headEnd/>
            <a:tailEnd/>
          </a:ln>
          <a:effectLst/>
        </p:spPr>
        <p:txBody>
          <a:bodyPr/>
          <a:lstStyle/>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1" i="0" u="none" strike="noStrike" kern="1200" cap="none" spc="0" normalizeH="0" baseline="0" noProof="0" dirty="0">
                <a:ln>
                  <a:noFill/>
                </a:ln>
                <a:solidFill>
                  <a:srgbClr val="000000"/>
                </a:solidFill>
                <a:effectLst/>
                <a:uLnTx/>
                <a:uFillTx/>
                <a:latin typeface="Arial" charset="0"/>
                <a:ea typeface="+mn-ea"/>
                <a:cs typeface="+mn-cs"/>
              </a:rPr>
              <a:t>invention (telephone): </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(technological) </a:t>
            </a:r>
            <a:r>
              <a:rPr kumimoji="0" lang="en-US" sz="2400" b="0" i="0" u="none" strike="noStrike" kern="1200" cap="none" spc="0" normalizeH="0" baseline="0" noProof="0" dirty="0">
                <a:ln>
                  <a:noFill/>
                </a:ln>
                <a:solidFill>
                  <a:srgbClr val="000000"/>
                </a:solidFill>
                <a:effectLst/>
                <a:uLnTx/>
                <a:uFillTx/>
                <a:latin typeface="Arial" charset="0"/>
                <a:ea typeface="+mn-ea"/>
                <a:cs typeface="+mn-cs"/>
              </a:rPr>
              <a:t>materialization of an intuition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which can be engendered </a:t>
            </a:r>
            <a:r>
              <a:rPr kumimoji="0" lang="en-US" sz="2400" b="0" i="0" u="none" strike="noStrike" kern="1200" cap="none" spc="0" normalizeH="0" baseline="0" noProof="0" dirty="0">
                <a:ln>
                  <a:noFill/>
                </a:ln>
                <a:solidFill>
                  <a:srgbClr val="000000"/>
                </a:solidFill>
                <a:effectLst/>
                <a:uLnTx/>
                <a:uFillTx/>
                <a:latin typeface="Arial" charset="0"/>
                <a:ea typeface="+mn-ea"/>
                <a:cs typeface="+mn-cs"/>
              </a:rPr>
              <a:t>by scientific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knowledge. Might be exogenous and largely random in nature and can not be influenced by market signals. Can be a process of inspiration, perspiration, both of them, and also a result of “stumbling” over.</a:t>
            </a:r>
          </a:p>
          <a:p>
            <a:pPr marL="342900" marR="0" lvl="0" indent="-342900" algn="l" defTabSz="914400" rtl="0" eaLnBrk="0" fontAlgn="base" latinLnBrk="0" hangingPunct="0">
              <a:lnSpc>
                <a:spcPct val="90000"/>
              </a:lnSpc>
              <a:spcBef>
                <a:spcPct val="20000"/>
              </a:spcBef>
              <a:spcAft>
                <a:spcPct val="0"/>
              </a:spcAft>
              <a:buClrTx/>
              <a:buSzTx/>
              <a:buFontTx/>
              <a:buChar char="•"/>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innovation </a:t>
            </a:r>
            <a:r>
              <a:rPr kumimoji="0" lang="en-US" sz="2400" b="1" i="0" u="none" strike="noStrike" kern="1200" cap="none" spc="0" normalizeH="0" baseline="0" noProof="0" dirty="0">
                <a:ln>
                  <a:noFill/>
                </a:ln>
                <a:solidFill>
                  <a:srgbClr val="000000"/>
                </a:solidFill>
                <a:effectLst/>
                <a:uLnTx/>
                <a:uFillTx/>
                <a:latin typeface="Arial" charset="0"/>
                <a:ea typeface="+mn-ea"/>
                <a:cs typeface="+mn-cs"/>
              </a:rPr>
              <a:t>(telecommunication service):</a:t>
            </a: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mn-cs"/>
              </a:rPr>
              <a:t>transformation of an invention into a new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product/service/process.</a:t>
            </a:r>
            <a:endParaRPr kumimoji="0" lang="en-US" sz="2400" b="0" i="0" u="none" strike="noStrike" kern="1200" cap="none" spc="0" normalizeH="0" baseline="0" noProof="0" dirty="0">
              <a:ln>
                <a:noFill/>
              </a:ln>
              <a:solidFill>
                <a:srgbClr val="000000"/>
              </a:solidFill>
              <a:effectLst/>
              <a:uLnTx/>
              <a:uFillTx/>
              <a:latin typeface="Arial" charset="0"/>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tabLst/>
              <a:defRPr/>
            </a:pPr>
            <a:r>
              <a:rPr kumimoji="0" lang="en-US" sz="2400" b="0" i="0" u="none" strike="noStrike" kern="1200" cap="none" spc="0" normalizeH="0" baseline="0" noProof="0" dirty="0">
                <a:ln>
                  <a:noFill/>
                </a:ln>
                <a:solidFill>
                  <a:srgbClr val="000000"/>
                </a:solidFill>
                <a:effectLst/>
                <a:uLnTx/>
                <a:uFillTx/>
                <a:latin typeface="Arial" charset="0"/>
                <a:ea typeface="+mn-ea"/>
                <a:cs typeface="+mn-cs"/>
              </a:rPr>
              <a:t>I</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t </a:t>
            </a:r>
            <a:r>
              <a:rPr kumimoji="0" lang="en-US" sz="2400" b="0" i="0" u="none" strike="noStrike" kern="1200" cap="none" spc="0" normalizeH="0" baseline="0" noProof="0" dirty="0">
                <a:ln>
                  <a:noFill/>
                </a:ln>
                <a:solidFill>
                  <a:srgbClr val="000000"/>
                </a:solidFill>
                <a:effectLst/>
                <a:uLnTx/>
                <a:uFillTx/>
                <a:latin typeface="Arial" charset="0"/>
                <a:ea typeface="+mn-ea"/>
                <a:cs typeface="+mn-cs"/>
              </a:rPr>
              <a:t>addresses new needs (often latent needs) on the part of consumers or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firms; influenced </a:t>
            </a:r>
            <a:r>
              <a:rPr kumimoji="0" lang="en-US" sz="2400" b="0" i="0" u="none" strike="noStrike" kern="1200" cap="none" spc="0" normalizeH="0" baseline="0" noProof="0" dirty="0">
                <a:ln>
                  <a:noFill/>
                </a:ln>
                <a:solidFill>
                  <a:srgbClr val="000000"/>
                </a:solidFill>
                <a:effectLst/>
                <a:uLnTx/>
                <a:uFillTx/>
                <a:latin typeface="Arial" charset="0"/>
                <a:ea typeface="+mn-ea"/>
                <a:cs typeface="+mn-cs"/>
              </a:rPr>
              <a:t>by economic signals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(like pursuit </a:t>
            </a:r>
            <a:r>
              <a:rPr kumimoji="0" lang="en-US" sz="2400" b="0" i="0" u="none" strike="noStrike" kern="1200" cap="none" spc="0" normalizeH="0" baseline="0" noProof="0" dirty="0">
                <a:ln>
                  <a:noFill/>
                </a:ln>
                <a:solidFill>
                  <a:srgbClr val="000000"/>
                </a:solidFill>
                <a:effectLst/>
                <a:uLnTx/>
                <a:uFillTx/>
                <a:latin typeface="Arial" charset="0"/>
                <a:ea typeface="+mn-ea"/>
                <a:cs typeface="+mn-cs"/>
              </a:rPr>
              <a:t>of profit</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a:t>
            </a:r>
          </a:p>
          <a:p>
            <a:pPr marL="342900" marR="0" lvl="1" indent="-342900" algn="l" defTabSz="914400" rtl="0" eaLnBrk="0" fontAlgn="base" latinLnBrk="0" hangingPunct="0">
              <a:lnSpc>
                <a:spcPct val="90000"/>
              </a:lnSpc>
              <a:spcBef>
                <a:spcPct val="20000"/>
              </a:spcBef>
              <a:spcAft>
                <a:spcPct val="0"/>
              </a:spcAft>
              <a:buClrTx/>
              <a:buSzTx/>
              <a:buFontTx/>
              <a:buChar char="•"/>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diffusion (telecom penetration)</a:t>
            </a:r>
          </a:p>
          <a:p>
            <a:pPr marL="342900" marR="0" lvl="1" indent="-342900" algn="l" defTabSz="914400" rtl="0" eaLnBrk="0" fontAlgn="base" latinLnBrk="0" hangingPunct="0">
              <a:lnSpc>
                <a:spcPct val="9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2400" b="0" i="0" u="none" strike="noStrike" kern="1200" cap="none" spc="0" normalizeH="0" baseline="0" noProof="0" dirty="0" smtClean="0">
                <a:ln>
                  <a:noFill/>
                </a:ln>
                <a:solidFill>
                  <a:srgbClr val="000000"/>
                </a:solidFill>
                <a:effectLst/>
                <a:uLnTx/>
                <a:uFillTx/>
                <a:latin typeface="Arial" charset="0"/>
                <a:ea typeface="+mn-ea"/>
                <a:cs typeface="+mn-cs"/>
              </a:rPr>
              <a:t>spread process of an innovation into the economy</a:t>
            </a:r>
          </a:p>
        </p:txBody>
      </p:sp>
    </p:spTree>
    <p:extLst>
      <p:ext uri="{BB962C8B-B14F-4D97-AF65-F5344CB8AC3E}">
        <p14:creationId xmlns:p14="http://schemas.microsoft.com/office/powerpoint/2010/main" val="1103881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82092071-34D5-478F-BEF4-6E5ED4D81378}" type="slidenum">
              <a:rPr kumimoji="0" lang="it-IT" sz="1600" b="1" i="0" u="none" strike="noStrike" kern="1200" cap="none" spc="0" normalizeH="0" baseline="0" noProof="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19</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198660" name="Text Box 4"/>
          <p:cNvSpPr txBox="1">
            <a:spLocks noChangeArrowheads="1"/>
          </p:cNvSpPr>
          <p:nvPr/>
        </p:nvSpPr>
        <p:spPr bwMode="auto">
          <a:xfrm>
            <a:off x="381000" y="1066800"/>
            <a:ext cx="8382000" cy="1538883"/>
          </a:xfrm>
          <a:prstGeom prst="rect">
            <a:avLst/>
          </a:prstGeom>
          <a:noFill/>
          <a:ln w="9525">
            <a:noFill/>
            <a:miter lim="800000"/>
            <a:headEnd/>
            <a:tailEnd/>
          </a:ln>
          <a:effectLst/>
        </p:spPr>
        <p:txBody>
          <a:bodyPr wrap="square">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1" u="none" strike="noStrike" kern="1200" cap="none" spc="0" normalizeH="0" baseline="0" noProof="0" dirty="0" smtClean="0">
                <a:ln>
                  <a:noFill/>
                </a:ln>
                <a:solidFill>
                  <a:srgbClr val="000000"/>
                </a:solidFill>
                <a:effectLst/>
                <a:uLnTx/>
                <a:uFillTx/>
                <a:latin typeface="Book Antiqua" pitchFamily="18" charset="0"/>
                <a:ea typeface="+mn-ea"/>
                <a:cs typeface="Times New Roman" pitchFamily="18" charset="0"/>
              </a:rPr>
              <a:t>Sometimes it’s not always easy to understand what an invention is useful for what (i.e. how to transform it into an innovation).</a:t>
            </a: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1" u="none" strike="noStrike" kern="1200" cap="none" spc="0" normalizeH="0" baseline="0" noProof="0" dirty="0">
              <a:ln>
                <a:noFill/>
              </a:ln>
              <a:solidFill>
                <a:srgbClr val="000000"/>
              </a:solidFill>
              <a:effectLst/>
              <a:uLnTx/>
              <a:uFillTx/>
              <a:latin typeface="Book Antiqua" pitchFamily="18" charset="0"/>
              <a:ea typeface="+mn-ea"/>
              <a:cs typeface="Times New Roman" pitchFamily="18" charset="0"/>
            </a:endParaRPr>
          </a:p>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5" name="Rectangle 2"/>
          <p:cNvSpPr txBox="1">
            <a:spLocks noChangeArrowheads="1"/>
          </p:cNvSpPr>
          <p:nvPr/>
        </p:nvSpPr>
        <p:spPr>
          <a:xfrm>
            <a:off x="685800" y="0"/>
            <a:ext cx="7772400" cy="11430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smtClean="0">
                <a:ln>
                  <a:noFill/>
                </a:ln>
                <a:solidFill>
                  <a:srgbClr val="003F6E"/>
                </a:solidFill>
                <a:effectLst/>
                <a:uLnTx/>
                <a:uFillTx/>
                <a:latin typeface="Arial"/>
                <a:ea typeface="+mn-ea"/>
                <a:cs typeface="+mn-cs"/>
              </a:rPr>
              <a:t>Invention vs. Innovation vs. diffusion </a:t>
            </a:r>
            <a:endParaRPr kumimoji="0" lang="en-US" sz="2200" b="1" i="0" u="none" strike="noStrike" kern="0" cap="none" spc="0" normalizeH="0" baseline="0" noProof="0" dirty="0">
              <a:ln>
                <a:noFill/>
              </a:ln>
              <a:solidFill>
                <a:srgbClr val="003F6E"/>
              </a:solidFill>
              <a:effectLst/>
              <a:uLnTx/>
              <a:uFillTx/>
              <a:latin typeface="Arial"/>
              <a:ea typeface="+mn-ea"/>
              <a:cs typeface="+mn-cs"/>
            </a:endParaRPr>
          </a:p>
        </p:txBody>
      </p:sp>
      <p:pic>
        <p:nvPicPr>
          <p:cNvPr id="2" name="George_Lamberis_youtube.com__7h5wpysEO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38200" y="1981200"/>
            <a:ext cx="7162800" cy="3886200"/>
          </a:xfrm>
          <a:prstGeom prst="rect">
            <a:avLst/>
          </a:prstGeom>
        </p:spPr>
      </p:pic>
    </p:spTree>
    <p:extLst>
      <p:ext uri="{BB962C8B-B14F-4D97-AF65-F5344CB8AC3E}">
        <p14:creationId xmlns:p14="http://schemas.microsoft.com/office/powerpoint/2010/main" val="4105930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 21</a:t>
            </a:r>
            <a:r>
              <a:rPr lang="en-US" baseline="30000" dirty="0"/>
              <a:t>st</a:t>
            </a:r>
            <a:r>
              <a:rPr lang="en-US" dirty="0"/>
              <a:t> June 2019</a:t>
            </a:r>
          </a:p>
        </p:txBody>
      </p:sp>
      <p:pic>
        <p:nvPicPr>
          <p:cNvPr id="3" name="Immagine 2"/>
          <p:cNvPicPr>
            <a:picLocks noChangeAspect="1"/>
          </p:cNvPicPr>
          <p:nvPr/>
        </p:nvPicPr>
        <p:blipFill>
          <a:blip r:embed="rId2"/>
          <a:stretch>
            <a:fillRect/>
          </a:stretch>
        </p:blipFill>
        <p:spPr>
          <a:xfrm>
            <a:off x="0" y="2010888"/>
            <a:ext cx="5741944" cy="4334493"/>
          </a:xfrm>
          <a:prstGeom prst="rect">
            <a:avLst/>
          </a:prstGeom>
        </p:spPr>
      </p:pic>
      <p:pic>
        <p:nvPicPr>
          <p:cNvPr id="4" name="Immagine 3"/>
          <p:cNvPicPr>
            <a:picLocks noChangeAspect="1"/>
          </p:cNvPicPr>
          <p:nvPr/>
        </p:nvPicPr>
        <p:blipFill>
          <a:blip r:embed="rId3"/>
          <a:stretch>
            <a:fillRect/>
          </a:stretch>
        </p:blipFill>
        <p:spPr>
          <a:xfrm>
            <a:off x="5894340" y="3629892"/>
            <a:ext cx="3249660" cy="2452518"/>
          </a:xfrm>
          <a:prstGeom prst="rect">
            <a:avLst/>
          </a:prstGeom>
        </p:spPr>
      </p:pic>
      <p:cxnSp>
        <p:nvCxnSpPr>
          <p:cNvPr id="6" name="Connettore 2 5"/>
          <p:cNvCxnSpPr/>
          <p:nvPr/>
        </p:nvCxnSpPr>
        <p:spPr>
          <a:xfrm flipH="1" flipV="1">
            <a:off x="5144655" y="5144655"/>
            <a:ext cx="749686" cy="193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140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228600" y="1066800"/>
            <a:ext cx="8763000" cy="5105400"/>
          </a:xfrm>
        </p:spPr>
        <p:txBody>
          <a:bodyPr/>
          <a:lstStyle/>
          <a:p>
            <a:pPr>
              <a:buNone/>
            </a:pPr>
            <a:r>
              <a:rPr lang="en-US" dirty="0" smtClean="0"/>
              <a:t>Cabral, Introduction to Industrial Organization (2000), I edition, chapter 16 </a:t>
            </a:r>
            <a:r>
              <a:rPr lang="en-US" dirty="0"/>
              <a:t>and/or Introduction to Industrial Organization (</a:t>
            </a:r>
            <a:r>
              <a:rPr lang="en-US" dirty="0" smtClean="0"/>
              <a:t>2018), II </a:t>
            </a:r>
            <a:r>
              <a:rPr lang="en-US" dirty="0"/>
              <a:t>edition, chapter </a:t>
            </a:r>
            <a:r>
              <a:rPr lang="en-US" dirty="0" smtClean="0"/>
              <a:t>15 </a:t>
            </a:r>
          </a:p>
          <a:p>
            <a:pPr>
              <a:buNone/>
            </a:pPr>
            <a:endParaRPr lang="en-US" dirty="0" smtClean="0"/>
          </a:p>
          <a:p>
            <a:pPr>
              <a:buNone/>
            </a:pPr>
            <a:endParaRPr lang="en-US" dirty="0" smtClean="0"/>
          </a:p>
          <a:p>
            <a:pPr>
              <a:buNone/>
            </a:pPr>
            <a:r>
              <a:rPr lang="en-US" dirty="0" smtClean="0"/>
              <a:t>Further reading:</a:t>
            </a:r>
          </a:p>
          <a:p>
            <a:pPr>
              <a:buNone/>
            </a:pPr>
            <a:endParaRPr lang="en-US" dirty="0" smtClean="0"/>
          </a:p>
          <a:p>
            <a:pPr>
              <a:buNone/>
            </a:pPr>
            <a:r>
              <a:rPr lang="en-GB" dirty="0">
                <a:solidFill>
                  <a:srgbClr val="222222"/>
                </a:solidFill>
                <a:latin typeface="Arial" panose="020B0604020202020204" pitchFamily="34" charset="0"/>
              </a:rPr>
              <a:t>Joseph, A</a:t>
            </a:r>
            <a:r>
              <a:rPr lang="en-GB" dirty="0" smtClean="0">
                <a:solidFill>
                  <a:srgbClr val="222222"/>
                </a:solidFill>
                <a:latin typeface="Arial" panose="020B0604020202020204" pitchFamily="34" charset="0"/>
              </a:rPr>
              <a:t>. Schumpeter (1912-1934</a:t>
            </a:r>
            <a:r>
              <a:rPr lang="en-GB" dirty="0">
                <a:solidFill>
                  <a:srgbClr val="222222"/>
                </a:solidFill>
                <a:latin typeface="Arial" panose="020B0604020202020204" pitchFamily="34" charset="0"/>
              </a:rPr>
              <a:t>) </a:t>
            </a:r>
            <a:r>
              <a:rPr lang="en-GB" dirty="0" smtClean="0">
                <a:solidFill>
                  <a:srgbClr val="222222"/>
                </a:solidFill>
                <a:latin typeface="Arial" panose="020B0604020202020204" pitchFamily="34" charset="0"/>
              </a:rPr>
              <a:t>. </a:t>
            </a:r>
            <a:r>
              <a:rPr lang="en-GB" dirty="0">
                <a:solidFill>
                  <a:srgbClr val="222222"/>
                </a:solidFill>
                <a:latin typeface="Arial" panose="020B0604020202020204" pitchFamily="34" charset="0"/>
              </a:rPr>
              <a:t>The Theory of Economic Development. An Inquiry into Profits, Capital, Credit, Interest, and the Business Cycle</a:t>
            </a:r>
            <a:r>
              <a:rPr lang="en-GB" dirty="0" smtClean="0">
                <a:solidFill>
                  <a:srgbClr val="222222"/>
                </a:solidFill>
                <a:latin typeface="Arial" panose="020B0604020202020204" pitchFamily="34" charset="0"/>
              </a:rPr>
              <a:t>.</a:t>
            </a:r>
          </a:p>
          <a:p>
            <a:pPr>
              <a:buNone/>
            </a:pPr>
            <a:r>
              <a:rPr lang="en-GB" dirty="0">
                <a:solidFill>
                  <a:srgbClr val="222222"/>
                </a:solidFill>
                <a:latin typeface="Arial" panose="020B0604020202020204" pitchFamily="34" charset="0"/>
              </a:rPr>
              <a:t>Joseph, A. Schumpeter (</a:t>
            </a:r>
            <a:r>
              <a:rPr lang="en-GB" dirty="0" smtClean="0">
                <a:solidFill>
                  <a:srgbClr val="222222"/>
                </a:solidFill>
                <a:latin typeface="Arial" panose="020B0604020202020204" pitchFamily="34" charset="0"/>
              </a:rPr>
              <a:t>1942) </a:t>
            </a:r>
            <a:r>
              <a:rPr lang="en-GB" dirty="0">
                <a:solidFill>
                  <a:srgbClr val="222222"/>
                </a:solidFill>
                <a:latin typeface="Arial" panose="020B0604020202020204" pitchFamily="34" charset="0"/>
              </a:rPr>
              <a:t>. </a:t>
            </a:r>
            <a:r>
              <a:rPr lang="en-GB" dirty="0" smtClean="0">
                <a:solidFill>
                  <a:srgbClr val="222222"/>
                </a:solidFill>
                <a:latin typeface="Arial" panose="020B0604020202020204" pitchFamily="34" charset="0"/>
              </a:rPr>
              <a:t>Capitalism, Socialism </a:t>
            </a:r>
            <a:r>
              <a:rPr lang="en-GB" smtClean="0">
                <a:solidFill>
                  <a:srgbClr val="222222"/>
                </a:solidFill>
                <a:latin typeface="Arial" panose="020B0604020202020204" pitchFamily="34" charset="0"/>
              </a:rPr>
              <a:t>and Democracy.</a:t>
            </a:r>
            <a:endParaRPr lang="en-GB" dirty="0">
              <a:solidFill>
                <a:srgbClr val="222222"/>
              </a:solidFill>
              <a:latin typeface="Arial" panose="020B0604020202020204" pitchFamily="34" charset="0"/>
            </a:endParaRPr>
          </a:p>
          <a:p>
            <a:pPr>
              <a:buNone/>
            </a:pPr>
            <a:r>
              <a:rPr lang="en-US" smtClean="0"/>
              <a:t>Comino</a:t>
            </a:r>
            <a:r>
              <a:rPr lang="en-US" dirty="0" smtClean="0"/>
              <a:t>, Manenti, Industrial Organization of High-technology markets, chapter 6.</a:t>
            </a:r>
          </a:p>
          <a:p>
            <a:pPr>
              <a:buNone/>
            </a:pPr>
            <a:r>
              <a:rPr lang="en-US" dirty="0" err="1" smtClean="0"/>
              <a:t>Pepall</a:t>
            </a:r>
            <a:r>
              <a:rPr lang="en-US" dirty="0" smtClean="0"/>
              <a:t>, Richards, Norman, Industrial Organization: contemporary theory and empirical applications, chapter 18.</a:t>
            </a:r>
          </a:p>
          <a:p>
            <a:pPr>
              <a:buNone/>
            </a:pPr>
            <a:r>
              <a:rPr lang="en-US" dirty="0" smtClean="0"/>
              <a:t> </a:t>
            </a:r>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7254928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378689" y="1194551"/>
            <a:ext cx="7703127" cy="4524315"/>
          </a:xfrm>
          <a:prstGeom prst="rect">
            <a:avLst/>
          </a:prstGeom>
        </p:spPr>
        <p:txBody>
          <a:bodyPr wrap="square">
            <a:spAutoFit/>
          </a:bodyPr>
          <a:lstStyle/>
          <a:p>
            <a:pPr algn="just">
              <a:spcAft>
                <a:spcPts val="0"/>
              </a:spcAft>
            </a:pPr>
            <a:r>
              <a:rPr lang="en-GB" sz="1200" b="0" dirty="0">
                <a:latin typeface="Times New Roman" panose="02020603050405020304" pitchFamily="18" charset="0"/>
                <a:ea typeface="Times New Roman" panose="02020603050405020304" pitchFamily="18" charset="0"/>
              </a:rPr>
              <a:t>1</a:t>
            </a:r>
            <a:r>
              <a:rPr lang="en-GB" sz="1600" b="0" dirty="0">
                <a:latin typeface="Times New Roman" panose="02020603050405020304" pitchFamily="18" charset="0"/>
                <a:ea typeface="Times New Roman" panose="02020603050405020304" pitchFamily="18" charset="0"/>
              </a:rPr>
              <a:t>) Different divisions within a firm frequently compete for a </a:t>
            </a:r>
            <a:r>
              <a:rPr lang="en-GB" sz="1600" b="0" dirty="0" smtClean="0">
                <a:latin typeface="Times New Roman" panose="02020603050405020304" pitchFamily="18" charset="0"/>
                <a:ea typeface="Times New Roman" panose="02020603050405020304" pitchFamily="18" charset="0"/>
              </a:rPr>
              <a:t>common resource. </a:t>
            </a:r>
            <a:r>
              <a:rPr lang="en-GB" sz="1600" b="0" dirty="0">
                <a:latin typeface="Times New Roman" panose="02020603050405020304" pitchFamily="18" charset="0"/>
                <a:ea typeface="Times New Roman" panose="02020603050405020304" pitchFamily="18" charset="0"/>
              </a:rPr>
              <a:t>Suppose that divisions 1 and 2 of a given firm share a common facility F. Let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i="1" dirty="0">
                <a:latin typeface="Times New Roman" panose="02020603050405020304" pitchFamily="18" charset="0"/>
                <a:ea typeface="Times New Roman" panose="02020603050405020304" pitchFamily="18" charset="0"/>
              </a:rPr>
              <a:t> </a:t>
            </a:r>
            <a:r>
              <a:rPr lang="en-GB" sz="1600" b="0" dirty="0">
                <a:latin typeface="Times New Roman" panose="02020603050405020304" pitchFamily="18" charset="0"/>
                <a:ea typeface="Times New Roman" panose="02020603050405020304" pitchFamily="18" charset="0"/>
              </a:rPr>
              <a:t>be the service level used by division </a:t>
            </a:r>
            <a:r>
              <a:rPr lang="en-GB" sz="1600" b="0" i="1" dirty="0" err="1">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a:t>
            </a:r>
            <a:r>
              <a:rPr lang="en-GB" sz="1600" b="0" i="1" dirty="0" err="1">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 1, 2). The division </a:t>
            </a:r>
            <a:r>
              <a:rPr lang="en-GB" sz="1600" b="0" i="1"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’s benefit in terms of divisional earnings (i.e. divisional profits) is given by the following expression: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 0.25</a:t>
            </a:r>
            <a:r>
              <a:rPr lang="en-GB" sz="1600" b="0" i="1" dirty="0">
                <a:latin typeface="Times New Roman" panose="02020603050405020304" pitchFamily="18" charset="0"/>
                <a:ea typeface="Times New Roman" panose="02020603050405020304" pitchFamily="18" charset="0"/>
              </a:rPr>
              <a:t> </a:t>
            </a:r>
            <a:r>
              <a:rPr lang="en-GB" sz="1600" b="0" dirty="0">
                <a:latin typeface="Times New Roman" panose="02020603050405020304" pitchFamily="18" charset="0"/>
                <a:ea typeface="Times New Roman" panose="02020603050405020304" pitchFamily="18" charset="0"/>
              </a:rPr>
              <a:t>(</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)^2 – 0.1(</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Please gauge the following statements:</a:t>
            </a:r>
          </a:p>
          <a:p>
            <a:pPr algn="just">
              <a:spcAft>
                <a:spcPts val="0"/>
              </a:spcAft>
            </a:pPr>
            <a:r>
              <a:rPr lang="en-GB" sz="1600" b="0" dirty="0">
                <a:latin typeface="Times New Roman" panose="02020603050405020304" pitchFamily="18" charset="0"/>
                <a:ea typeface="Times New Roman" panose="02020603050405020304" pitchFamily="18" charset="0"/>
              </a:rPr>
              <a:t> </a:t>
            </a:r>
          </a:p>
          <a:p>
            <a:pPr marL="342900" lvl="0" indent="-342900" algn="just">
              <a:spcAft>
                <a:spcPts val="0"/>
              </a:spcAft>
              <a:buFont typeface="+mj-lt"/>
              <a:buAutoNum type="alphaLcParenR"/>
            </a:pPr>
            <a:r>
              <a:rPr lang="en-GB" sz="1600" b="0" dirty="0">
                <a:latin typeface="Times New Roman" panose="02020603050405020304" pitchFamily="18" charset="0"/>
                <a:ea typeface="Times New Roman" panose="02020603050405020304" pitchFamily="18" charset="0"/>
              </a:rPr>
              <a:t>the equilibrium levels of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if the various divisions act separately is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 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 1.8, while the optimal level from an overall firm point of view is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 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 1.6, given the presence of negative externalities between the two divisions. </a:t>
            </a:r>
            <a:endParaRPr lang="en-GB" sz="1600" b="0" dirty="0" smtClean="0">
              <a:latin typeface="Times New Roman" panose="02020603050405020304" pitchFamily="18" charset="0"/>
              <a:ea typeface="Times New Roman" panose="02020603050405020304" pitchFamily="18" charset="0"/>
            </a:endParaRPr>
          </a:p>
          <a:p>
            <a:pPr marL="342900" lvl="0" indent="-342900" algn="just">
              <a:spcAft>
                <a:spcPts val="0"/>
              </a:spcAft>
              <a:buFont typeface="+mj-lt"/>
              <a:buAutoNum type="alphaLcParenR"/>
            </a:pPr>
            <a:r>
              <a:rPr lang="en-GB" sz="1600" b="0" dirty="0" smtClean="0">
                <a:latin typeface="Times New Roman" panose="02020603050405020304" pitchFamily="18" charset="0"/>
                <a:ea typeface="Times New Roman" panose="02020603050405020304" pitchFamily="18" charset="0"/>
              </a:rPr>
              <a:t>the equilibrium levels of </a:t>
            </a:r>
            <a:r>
              <a:rPr lang="en-GB" sz="1600" b="0" i="1" dirty="0" smtClean="0">
                <a:latin typeface="Times New Roman" panose="02020603050405020304" pitchFamily="18" charset="0"/>
                <a:ea typeface="Times New Roman" panose="02020603050405020304" pitchFamily="18" charset="0"/>
              </a:rPr>
              <a:t>q</a:t>
            </a:r>
            <a:r>
              <a:rPr lang="en-GB" sz="1600" b="0" i="1" baseline="-25000" dirty="0" smtClean="0">
                <a:latin typeface="Times New Roman" panose="02020603050405020304" pitchFamily="18" charset="0"/>
                <a:ea typeface="Times New Roman" panose="02020603050405020304" pitchFamily="18" charset="0"/>
              </a:rPr>
              <a:t>i</a:t>
            </a:r>
            <a:r>
              <a:rPr lang="en-GB" sz="1600" b="0" dirty="0" smtClean="0">
                <a:latin typeface="Times New Roman" panose="02020603050405020304" pitchFamily="18" charset="0"/>
                <a:ea typeface="Times New Roman" panose="02020603050405020304" pitchFamily="18" charset="0"/>
              </a:rPr>
              <a:t> if the various divisions act separately is </a:t>
            </a:r>
            <a:r>
              <a:rPr lang="en-GB" sz="1600" b="0" i="1" dirty="0" smtClean="0">
                <a:latin typeface="Times New Roman" panose="02020603050405020304" pitchFamily="18" charset="0"/>
                <a:ea typeface="Times New Roman" panose="02020603050405020304" pitchFamily="18" charset="0"/>
              </a:rPr>
              <a:t>q</a:t>
            </a:r>
            <a:r>
              <a:rPr lang="en-GB" sz="1600" b="0" i="1" baseline="-25000" dirty="0" smtClean="0">
                <a:latin typeface="Times New Roman" panose="02020603050405020304" pitchFamily="18" charset="0"/>
                <a:ea typeface="Times New Roman" panose="02020603050405020304" pitchFamily="18" charset="0"/>
              </a:rPr>
              <a:t>1 </a:t>
            </a:r>
            <a:r>
              <a:rPr lang="en-GB" sz="1600" b="0" i="1" dirty="0" smtClean="0">
                <a:latin typeface="Times New Roman" panose="02020603050405020304" pitchFamily="18" charset="0"/>
                <a:ea typeface="Times New Roman" panose="02020603050405020304" pitchFamily="18" charset="0"/>
              </a:rPr>
              <a:t>= q</a:t>
            </a:r>
            <a:r>
              <a:rPr lang="en-GB" sz="1600" b="0" i="1" baseline="-25000" dirty="0" smtClean="0">
                <a:latin typeface="Times New Roman" panose="02020603050405020304" pitchFamily="18" charset="0"/>
                <a:ea typeface="Times New Roman" panose="02020603050405020304" pitchFamily="18" charset="0"/>
              </a:rPr>
              <a:t>2</a:t>
            </a:r>
            <a:r>
              <a:rPr lang="en-GB" sz="1600" b="0" dirty="0" smtClean="0">
                <a:latin typeface="Times New Roman" panose="02020603050405020304" pitchFamily="18" charset="0"/>
                <a:ea typeface="Times New Roman" panose="02020603050405020304" pitchFamily="18" charset="0"/>
              </a:rPr>
              <a:t> = 1.8, while the optimal level from an overall firm point of view is </a:t>
            </a:r>
            <a:r>
              <a:rPr lang="en-GB" sz="1600" b="0" i="1" dirty="0" smtClean="0">
                <a:latin typeface="Times New Roman" panose="02020603050405020304" pitchFamily="18" charset="0"/>
                <a:ea typeface="Times New Roman" panose="02020603050405020304" pitchFamily="18" charset="0"/>
              </a:rPr>
              <a:t>q</a:t>
            </a:r>
            <a:r>
              <a:rPr lang="en-GB" sz="1600" b="0" i="1" baseline="-25000" dirty="0" smtClean="0">
                <a:latin typeface="Times New Roman" panose="02020603050405020304" pitchFamily="18" charset="0"/>
                <a:ea typeface="Times New Roman" panose="02020603050405020304" pitchFamily="18" charset="0"/>
              </a:rPr>
              <a:t>1 </a:t>
            </a:r>
            <a:r>
              <a:rPr lang="en-GB" sz="1600" b="0" i="1" dirty="0" smtClean="0">
                <a:latin typeface="Times New Roman" panose="02020603050405020304" pitchFamily="18" charset="0"/>
                <a:ea typeface="Times New Roman" panose="02020603050405020304" pitchFamily="18" charset="0"/>
              </a:rPr>
              <a:t>= q</a:t>
            </a:r>
            <a:r>
              <a:rPr lang="en-GB" sz="1600" b="0" i="1" baseline="-25000" dirty="0" smtClean="0">
                <a:latin typeface="Times New Roman" panose="02020603050405020304" pitchFamily="18" charset="0"/>
                <a:ea typeface="Times New Roman" panose="02020603050405020304" pitchFamily="18" charset="0"/>
              </a:rPr>
              <a:t>2</a:t>
            </a:r>
            <a:r>
              <a:rPr lang="en-GB" sz="1600" b="0" dirty="0" smtClean="0">
                <a:latin typeface="Times New Roman" panose="02020603050405020304" pitchFamily="18" charset="0"/>
                <a:ea typeface="Times New Roman" panose="02020603050405020304" pitchFamily="18" charset="0"/>
              </a:rPr>
              <a:t> = 1.4, given the presence of positive externalities between the two divisions. </a:t>
            </a:r>
          </a:p>
          <a:p>
            <a:pPr marL="342900" lvl="0" indent="-342900" algn="just">
              <a:spcAft>
                <a:spcPts val="0"/>
              </a:spcAft>
              <a:buFont typeface="+mj-lt"/>
              <a:buAutoNum type="alphaLcParenR"/>
            </a:pPr>
            <a:r>
              <a:rPr lang="en-GB" sz="1600" b="0" dirty="0" smtClean="0">
                <a:latin typeface="Times New Roman" panose="02020603050405020304" pitchFamily="18" charset="0"/>
                <a:ea typeface="Times New Roman" panose="02020603050405020304" pitchFamily="18" charset="0"/>
              </a:rPr>
              <a:t>the </a:t>
            </a:r>
            <a:r>
              <a:rPr lang="en-GB" sz="1600" b="0" dirty="0">
                <a:latin typeface="Times New Roman" panose="02020603050405020304" pitchFamily="18" charset="0"/>
                <a:ea typeface="Times New Roman" panose="02020603050405020304" pitchFamily="18" charset="0"/>
              </a:rPr>
              <a:t>equilibrium levels of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if the various divisions act separately is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 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 1.6, while the optimal level from an overall firm point of view is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 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 1.8, given the presence of negative externalities between the two divisions. </a:t>
            </a:r>
          </a:p>
          <a:p>
            <a:pPr marL="342900" lvl="0" indent="-342900" algn="just">
              <a:spcAft>
                <a:spcPts val="0"/>
              </a:spcAft>
              <a:buFont typeface="+mj-lt"/>
              <a:buAutoNum type="alphaLcParenR"/>
            </a:pPr>
            <a:r>
              <a:rPr lang="en-GB" sz="1600" b="0" dirty="0">
                <a:latin typeface="Times New Roman" panose="02020603050405020304" pitchFamily="18" charset="0"/>
                <a:ea typeface="Times New Roman" panose="02020603050405020304" pitchFamily="18" charset="0"/>
              </a:rPr>
              <a:t>the equilibrium levels of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i</a:t>
            </a:r>
            <a:r>
              <a:rPr lang="en-GB" sz="1600" b="0" dirty="0">
                <a:latin typeface="Times New Roman" panose="02020603050405020304" pitchFamily="18" charset="0"/>
                <a:ea typeface="Times New Roman" panose="02020603050405020304" pitchFamily="18" charset="0"/>
              </a:rPr>
              <a:t> if the various divisions act separately is the same as the optimal one from an overall firm point of view with </a:t>
            </a:r>
            <a:r>
              <a:rPr lang="en-GB" sz="1600" b="0" i="1" dirty="0">
                <a:latin typeface="Times New Roman" panose="02020603050405020304" pitchFamily="18" charset="0"/>
                <a:ea typeface="Times New Roman" panose="02020603050405020304" pitchFamily="18" charset="0"/>
              </a:rPr>
              <a:t>q</a:t>
            </a:r>
            <a:r>
              <a:rPr lang="en-GB" sz="1600" b="0" i="1" baseline="-25000" dirty="0">
                <a:latin typeface="Times New Roman" panose="02020603050405020304" pitchFamily="18" charset="0"/>
                <a:ea typeface="Times New Roman" panose="02020603050405020304" pitchFamily="18" charset="0"/>
              </a:rPr>
              <a:t>1 </a:t>
            </a:r>
            <a:r>
              <a:rPr lang="en-GB" sz="1600" b="0" i="1" dirty="0">
                <a:latin typeface="Times New Roman" panose="02020603050405020304" pitchFamily="18" charset="0"/>
                <a:ea typeface="Times New Roman" panose="02020603050405020304" pitchFamily="18" charset="0"/>
              </a:rPr>
              <a:t>= q</a:t>
            </a:r>
            <a:r>
              <a:rPr lang="en-GB" sz="1600" b="0" i="1" baseline="-25000" dirty="0">
                <a:latin typeface="Times New Roman" panose="02020603050405020304" pitchFamily="18" charset="0"/>
                <a:ea typeface="Times New Roman" panose="02020603050405020304" pitchFamily="18" charset="0"/>
              </a:rPr>
              <a:t>2</a:t>
            </a:r>
            <a:r>
              <a:rPr lang="en-GB" sz="1600" b="0" dirty="0">
                <a:latin typeface="Times New Roman" panose="02020603050405020304" pitchFamily="18" charset="0"/>
                <a:ea typeface="Times New Roman" panose="02020603050405020304" pitchFamily="18" charset="0"/>
              </a:rPr>
              <a:t> = 1.5, since there are no externalities between the two divisions. </a:t>
            </a:r>
            <a:endParaRPr lang="en-GB" sz="1600" b="0" dirty="0">
              <a:effectLst/>
              <a:latin typeface="Times New Roman" panose="02020603050405020304" pitchFamily="18" charset="0"/>
              <a:ea typeface="Times New Roman" panose="02020603050405020304" pitchFamily="18" charset="0"/>
            </a:endParaRPr>
          </a:p>
        </p:txBody>
      </p:sp>
      <p:sp>
        <p:nvSpPr>
          <p:cNvPr id="6" name="CasellaDiTesto 5"/>
          <p:cNvSpPr txBox="1"/>
          <p:nvPr/>
        </p:nvSpPr>
        <p:spPr>
          <a:xfrm>
            <a:off x="212438" y="314036"/>
            <a:ext cx="8820726" cy="584775"/>
          </a:xfrm>
          <a:prstGeom prst="rect">
            <a:avLst/>
          </a:prstGeom>
          <a:noFill/>
        </p:spPr>
        <p:txBody>
          <a:bodyPr wrap="square" rtlCol="0">
            <a:spAutoFit/>
          </a:bodyPr>
          <a:lstStyle/>
          <a:p>
            <a:r>
              <a:rPr lang="en-US" sz="3200" dirty="0">
                <a:solidFill>
                  <a:srgbClr val="00B050"/>
                </a:solidFill>
                <a:latin typeface="+mj-lt"/>
                <a:ea typeface="ＭＳ Ｐゴシック" charset="0"/>
                <a:cs typeface="ＭＳ Ｐゴシック" charset="0"/>
              </a:rPr>
              <a:t>Externality (Cabral, 2018</a:t>
            </a:r>
            <a:r>
              <a:rPr lang="en-US" sz="3200" dirty="0" smtClean="0">
                <a:solidFill>
                  <a:srgbClr val="00B050"/>
                </a:solidFill>
                <a:latin typeface="+mj-lt"/>
                <a:ea typeface="ＭＳ Ｐゴシック" charset="0"/>
                <a:cs typeface="ＭＳ Ｐゴシック" charset="0"/>
              </a:rPr>
              <a:t>, chapter 5, </a:t>
            </a:r>
            <a:r>
              <a:rPr lang="en-US" sz="3200" dirty="0">
                <a:solidFill>
                  <a:srgbClr val="00B050"/>
                </a:solidFill>
                <a:latin typeface="+mj-lt"/>
                <a:ea typeface="ＭＳ Ｐゴシック" charset="0"/>
                <a:cs typeface="ＭＳ Ｐゴシック" charset="0"/>
              </a:rPr>
              <a:t>p. 118)</a:t>
            </a:r>
          </a:p>
        </p:txBody>
      </p:sp>
    </p:spTree>
    <p:extLst>
      <p:ext uri="{BB962C8B-B14F-4D97-AF65-F5344CB8AC3E}">
        <p14:creationId xmlns:p14="http://schemas.microsoft.com/office/powerpoint/2010/main" val="731357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p:cNvSpPr txBox="1"/>
          <p:nvPr/>
        </p:nvSpPr>
        <p:spPr>
          <a:xfrm>
            <a:off x="212438" y="243205"/>
            <a:ext cx="8820726" cy="584775"/>
          </a:xfrm>
          <a:prstGeom prst="rect">
            <a:avLst/>
          </a:prstGeom>
          <a:noFill/>
        </p:spPr>
        <p:txBody>
          <a:bodyPr wrap="square" rtlCol="0">
            <a:spAutoFit/>
          </a:bodyPr>
          <a:lstStyle/>
          <a:p>
            <a:r>
              <a:rPr lang="en-US" sz="3200" dirty="0" smtClean="0">
                <a:solidFill>
                  <a:srgbClr val="00B050"/>
                </a:solidFill>
                <a:latin typeface="+mj-lt"/>
                <a:ea typeface="ＭＳ Ｐゴシック" charset="0"/>
                <a:cs typeface="ＭＳ Ｐゴシック" charset="0"/>
              </a:rPr>
              <a:t>Solution </a:t>
            </a:r>
            <a:r>
              <a:rPr lang="en-US" sz="3200" smtClean="0">
                <a:solidFill>
                  <a:srgbClr val="00B050"/>
                </a:solidFill>
                <a:latin typeface="+mj-lt"/>
                <a:ea typeface="ＭＳ Ｐゴシック" charset="0"/>
                <a:cs typeface="ＭＳ Ｐゴシック" charset="0"/>
              </a:rPr>
              <a:t>(</a:t>
            </a:r>
            <a:r>
              <a:rPr lang="en-US" sz="3200" smtClean="0">
                <a:solidFill>
                  <a:srgbClr val="00B050"/>
                </a:solidFill>
                <a:latin typeface="+mj-lt"/>
                <a:ea typeface="ＭＳ Ｐゴシック" charset="0"/>
                <a:cs typeface="ＭＳ Ｐゴシック" charset="0"/>
              </a:rPr>
              <a:t>from </a:t>
            </a:r>
            <a:r>
              <a:rPr lang="en-US" sz="3200" dirty="0" smtClean="0">
                <a:solidFill>
                  <a:srgbClr val="00B050"/>
                </a:solidFill>
                <a:latin typeface="+mj-lt"/>
                <a:ea typeface="ＭＳ Ｐゴシック" charset="0"/>
                <a:cs typeface="ＭＳ Ｐゴシック" charset="0"/>
              </a:rPr>
              <a:t>Cabral</a:t>
            </a:r>
            <a:r>
              <a:rPr lang="en-US" sz="3200" dirty="0">
                <a:solidFill>
                  <a:srgbClr val="00B050"/>
                </a:solidFill>
                <a:latin typeface="+mj-lt"/>
                <a:ea typeface="ＭＳ Ｐゴシック" charset="0"/>
                <a:cs typeface="ＭＳ Ｐゴシック" charset="0"/>
              </a:rPr>
              <a:t>, </a:t>
            </a:r>
            <a:r>
              <a:rPr lang="en-US" sz="3200" dirty="0" smtClean="0">
                <a:solidFill>
                  <a:srgbClr val="00B050"/>
                </a:solidFill>
                <a:latin typeface="+mj-lt"/>
                <a:ea typeface="ＭＳ Ｐゴシック" charset="0"/>
                <a:cs typeface="ＭＳ Ｐゴシック" charset="0"/>
              </a:rPr>
              <a:t>2018)</a:t>
            </a:r>
            <a:endParaRPr lang="en-US" sz="3200" dirty="0">
              <a:solidFill>
                <a:srgbClr val="00B050"/>
              </a:solidFill>
              <a:latin typeface="+mj-lt"/>
              <a:ea typeface="ＭＳ Ｐゴシック" charset="0"/>
              <a:cs typeface="ＭＳ Ｐゴシック" charset="0"/>
            </a:endParaRPr>
          </a:p>
        </p:txBody>
      </p:sp>
      <p:pic>
        <p:nvPicPr>
          <p:cNvPr id="2" name="Immagine 1"/>
          <p:cNvPicPr>
            <a:picLocks noChangeAspect="1"/>
          </p:cNvPicPr>
          <p:nvPr/>
        </p:nvPicPr>
        <p:blipFill>
          <a:blip r:embed="rId2"/>
          <a:stretch>
            <a:fillRect/>
          </a:stretch>
        </p:blipFill>
        <p:spPr>
          <a:xfrm>
            <a:off x="138153" y="966526"/>
            <a:ext cx="8793804" cy="4187365"/>
          </a:xfrm>
          <a:prstGeom prst="rect">
            <a:avLst/>
          </a:prstGeom>
        </p:spPr>
      </p:pic>
      <mc:AlternateContent xmlns:mc="http://schemas.openxmlformats.org/markup-compatibility/2006" xmlns:a14="http://schemas.microsoft.com/office/drawing/2010/main">
        <mc:Choice Requires="a14">
          <p:sp>
            <p:nvSpPr>
              <p:cNvPr id="3" name="CasellaDiTesto 2"/>
              <p:cNvSpPr txBox="1"/>
              <p:nvPr/>
            </p:nvSpPr>
            <p:spPr>
              <a:xfrm>
                <a:off x="212438" y="5430982"/>
                <a:ext cx="8562107" cy="1200329"/>
              </a:xfrm>
              <a:prstGeom prst="rect">
                <a:avLst/>
              </a:prstGeom>
              <a:noFill/>
            </p:spPr>
            <p:txBody>
              <a:bodyPr wrap="square" rtlCol="0">
                <a:spAutoFit/>
              </a:bodyPr>
              <a:lstStyle/>
              <a:p>
                <a:r>
                  <a:rPr lang="en-GB" sz="1600" dirty="0" smtClean="0"/>
                  <a:t>P.S. </a:t>
                </a:r>
                <a:r>
                  <a:rPr lang="en-GB" sz="1400" b="0" dirty="0" smtClean="0"/>
                  <a:t>Remember to compute total benefit of the firm as the </a:t>
                </a:r>
                <a:r>
                  <a:rPr lang="en-GB" sz="1400" b="0" dirty="0"/>
                  <a:t>sum the two objective </a:t>
                </a:r>
                <a:r>
                  <a:rPr lang="en-GB" sz="1400" b="0" dirty="0" smtClean="0"/>
                  <a:t>functions of the divisions </a:t>
                </a:r>
                <a:r>
                  <a:rPr lang="en-GB" sz="1400" b="0" dirty="0"/>
                  <a:t>in a neutral manner. </a:t>
                </a:r>
                <a:r>
                  <a:rPr lang="en-GB" sz="1400" b="0" dirty="0" smtClean="0"/>
                  <a:t>For example considering </a:t>
                </a:r>
                <a14:m>
                  <m:oMath xmlns:m="http://schemas.openxmlformats.org/officeDocument/2006/math">
                    <m:sSup>
                      <m:sSupPr>
                        <m:ctrlPr>
                          <a:rPr lang="en-GB" sz="1400" b="0" i="1" dirty="0" smtClean="0">
                            <a:latin typeface="Cambria Math" panose="02040503050406030204" pitchFamily="18" charset="0"/>
                          </a:rPr>
                        </m:ctrlPr>
                      </m:sSupPr>
                      <m:e>
                        <m:r>
                          <a:rPr lang="it-IT" sz="1400" b="0" i="1">
                            <a:latin typeface="Cambria Math" panose="02040503050406030204" pitchFamily="18" charset="0"/>
                          </a:rPr>
                          <m:t>(</m:t>
                        </m:r>
                        <m:sSub>
                          <m:sSubPr>
                            <m:ctrlPr>
                              <a:rPr lang="it-IT" sz="1400" b="0" i="1">
                                <a:latin typeface="Cambria Math" panose="02040503050406030204" pitchFamily="18" charset="0"/>
                              </a:rPr>
                            </m:ctrlPr>
                          </m:sSubPr>
                          <m:e>
                            <m:r>
                              <a:rPr lang="it-IT" sz="1400" b="0" i="1">
                                <a:latin typeface="Cambria Math" panose="02040503050406030204" pitchFamily="18" charset="0"/>
                              </a:rPr>
                              <m:t>𝑦</m:t>
                            </m:r>
                          </m:e>
                          <m:sub>
                            <m:r>
                              <a:rPr lang="it-IT" sz="1400" b="0" i="1">
                                <a:latin typeface="Cambria Math" panose="02040503050406030204" pitchFamily="18" charset="0"/>
                              </a:rPr>
                              <m:t>1</m:t>
                            </m:r>
                          </m:sub>
                        </m:sSub>
                        <m:r>
                          <a:rPr lang="it-IT" sz="1400" b="0" i="1">
                            <a:latin typeface="Cambria Math" panose="02040503050406030204" pitchFamily="18" charset="0"/>
                          </a:rPr>
                          <m:t>+</m:t>
                        </m:r>
                        <m:sSub>
                          <m:sSubPr>
                            <m:ctrlPr>
                              <a:rPr lang="it-IT" sz="1400" b="0" i="1">
                                <a:latin typeface="Cambria Math" panose="02040503050406030204" pitchFamily="18" charset="0"/>
                              </a:rPr>
                            </m:ctrlPr>
                          </m:sSubPr>
                          <m:e>
                            <m:r>
                              <a:rPr lang="it-IT" sz="1400" b="0" i="1">
                                <a:latin typeface="Cambria Math" panose="02040503050406030204" pitchFamily="18" charset="0"/>
                              </a:rPr>
                              <m:t>𝑦</m:t>
                            </m:r>
                          </m:e>
                          <m:sub>
                            <m:r>
                              <a:rPr lang="it-IT" sz="1400" b="0" i="1">
                                <a:latin typeface="Cambria Math" panose="02040503050406030204" pitchFamily="18" charset="0"/>
                              </a:rPr>
                              <m:t>2</m:t>
                            </m:r>
                          </m:sub>
                        </m:sSub>
                        <m:r>
                          <m:rPr>
                            <m:nor/>
                          </m:rPr>
                          <a:rPr lang="en-GB" sz="1400" b="0" dirty="0"/>
                          <m:t>)</m:t>
                        </m:r>
                      </m:e>
                      <m:sup>
                        <m:r>
                          <a:rPr lang="it-IT" sz="1400" b="0" i="1" dirty="0" smtClean="0">
                            <a:latin typeface="Cambria Math" panose="02040503050406030204" pitchFamily="18" charset="0"/>
                          </a:rPr>
                          <m:t>2</m:t>
                        </m:r>
                      </m:sup>
                    </m:sSup>
                  </m:oMath>
                </a14:m>
                <a:r>
                  <a:rPr lang="en-GB" sz="1400" b="0" dirty="0" smtClean="0"/>
                  <a:t> would imply that the </a:t>
                </a:r>
                <a:r>
                  <a:rPr lang="en-GB" sz="1400" b="0" dirty="0"/>
                  <a:t>overall objective function would no longer be given by the sum of </a:t>
                </a:r>
                <a:r>
                  <a:rPr lang="en-GB" sz="1400" b="0" dirty="0" smtClean="0"/>
                  <a:t>the objective functions, </a:t>
                </a:r>
                <a:r>
                  <a:rPr lang="en-GB" sz="1400" b="0" dirty="0"/>
                  <a:t>but there would indeed be an interactive term which actually isn't there. </a:t>
                </a:r>
                <a:r>
                  <a:rPr lang="en-GB" sz="1400" b="0" dirty="0" smtClean="0"/>
                  <a:t>The economic intuition</a:t>
                </a:r>
                <a:r>
                  <a:rPr lang="en-GB" sz="1400" b="0" dirty="0"/>
                  <a:t> </a:t>
                </a:r>
                <a:r>
                  <a:rPr lang="en-GB" sz="1400" b="0" dirty="0" smtClean="0"/>
                  <a:t>is that </a:t>
                </a:r>
                <a:r>
                  <a:rPr lang="en-GB" sz="1400" b="0" dirty="0"/>
                  <a:t>there is no further interaction between the two divisions, except that given by the use of the common resource</a:t>
                </a:r>
                <a:r>
                  <a:rPr lang="en-GB" sz="1400" b="0" dirty="0" smtClean="0"/>
                  <a:t>.</a:t>
                </a:r>
                <a:endParaRPr lang="en-GB" sz="1600" dirty="0"/>
              </a:p>
            </p:txBody>
          </p:sp>
        </mc:Choice>
        <mc:Fallback xmlns="">
          <p:sp>
            <p:nvSpPr>
              <p:cNvPr id="3" name="CasellaDiTesto 2"/>
              <p:cNvSpPr txBox="1">
                <a:spLocks noRot="1" noChangeAspect="1" noMove="1" noResize="1" noEditPoints="1" noAdjustHandles="1" noChangeArrowheads="1" noChangeShapeType="1" noTextEdit="1"/>
              </p:cNvSpPr>
              <p:nvPr/>
            </p:nvSpPr>
            <p:spPr>
              <a:xfrm>
                <a:off x="212438" y="5430982"/>
                <a:ext cx="8562107" cy="1200329"/>
              </a:xfrm>
              <a:prstGeom prst="rect">
                <a:avLst/>
              </a:prstGeom>
              <a:blipFill>
                <a:blip r:embed="rId3"/>
                <a:stretch>
                  <a:fillRect l="-427" t="-1523" r="-499" b="-4061"/>
                </a:stretch>
              </a:blipFill>
            </p:spPr>
            <p:txBody>
              <a:bodyPr/>
              <a:lstStyle/>
              <a:p>
                <a:r>
                  <a:rPr lang="en-US">
                    <a:noFill/>
                  </a:rPr>
                  <a:t> </a:t>
                </a:r>
              </a:p>
            </p:txBody>
          </p:sp>
        </mc:Fallback>
      </mc:AlternateContent>
    </p:spTree>
    <p:extLst>
      <p:ext uri="{BB962C8B-B14F-4D97-AF65-F5344CB8AC3E}">
        <p14:creationId xmlns:p14="http://schemas.microsoft.com/office/powerpoint/2010/main" val="30592258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solidFill>
                  <a:srgbClr val="00B050"/>
                </a:solidFill>
              </a:rPr>
              <a:t> Adverse selection in Insurance Mkt</a:t>
            </a:r>
            <a:br>
              <a:rPr lang="en-US" dirty="0" smtClean="0">
                <a:solidFill>
                  <a:srgbClr val="00B050"/>
                </a:solidFill>
              </a:rPr>
            </a:br>
            <a:r>
              <a:rPr lang="en-US" sz="2000" dirty="0" smtClean="0">
                <a:solidFill>
                  <a:srgbClr val="00B050"/>
                </a:solidFill>
              </a:rPr>
              <a:t>(Cabral 2018, II edition, Chapter 7.4, pp. 174-176)  </a:t>
            </a:r>
            <a:endParaRPr lang="en-US" dirty="0">
              <a:solidFill>
                <a:srgbClr val="00B050"/>
              </a:solidFill>
            </a:endParaRPr>
          </a:p>
        </p:txBody>
      </p:sp>
      <p:sp>
        <p:nvSpPr>
          <p:cNvPr id="5" name="CasellaDiTesto 4"/>
          <p:cNvSpPr txBox="1"/>
          <p:nvPr/>
        </p:nvSpPr>
        <p:spPr>
          <a:xfrm>
            <a:off x="327891" y="1318492"/>
            <a:ext cx="8409709" cy="3785652"/>
          </a:xfrm>
          <a:prstGeom prst="rect">
            <a:avLst/>
          </a:prstGeom>
          <a:noFill/>
        </p:spPr>
        <p:txBody>
          <a:bodyPr wrap="square" rtlCol="0">
            <a:spAutoFit/>
          </a:bodyPr>
          <a:lstStyle/>
          <a:p>
            <a:pPr algn="just"/>
            <a:r>
              <a:rPr lang="en-US" sz="1600" dirty="0" smtClean="0">
                <a:latin typeface="+mj-lt"/>
              </a:rPr>
              <a:t>Consider the following sequential game between an insurance company and a patient. First, the insurance company decides whether to charge a high premium or a low premium, then the patient decides whether or not to accept the company’s offer. The patient may either be a low-risk patient or a high-risk patient; moreover, the patient knows what type is but the insurance company does not. Specifically, the insurance company believes that with probability 10% the patient is a high-risk patient. For a high risk patient, health insurance is worth 20,000€ a year, </a:t>
            </a:r>
            <a:r>
              <a:rPr lang="en-US" sz="1600" dirty="0">
                <a:latin typeface="+mj-lt"/>
              </a:rPr>
              <a:t>whereas for a </a:t>
            </a:r>
            <a:r>
              <a:rPr lang="en-US" sz="1600" dirty="0" smtClean="0">
                <a:latin typeface="+mj-lt"/>
              </a:rPr>
              <a:t>low-risk patient </a:t>
            </a:r>
            <a:r>
              <a:rPr lang="en-US" sz="1600" dirty="0">
                <a:latin typeface="+mj-lt"/>
              </a:rPr>
              <a:t>the value is </a:t>
            </a:r>
            <a:r>
              <a:rPr lang="en-US" sz="1600" dirty="0" smtClean="0">
                <a:latin typeface="+mj-lt"/>
              </a:rPr>
              <a:t>3,000€. </a:t>
            </a:r>
            <a:r>
              <a:rPr lang="en-US" sz="1600" dirty="0">
                <a:latin typeface="+mj-lt"/>
              </a:rPr>
              <a:t>For the </a:t>
            </a:r>
            <a:r>
              <a:rPr lang="en-US" sz="1600" dirty="0" smtClean="0">
                <a:latin typeface="+mj-lt"/>
              </a:rPr>
              <a:t>insurance company, </a:t>
            </a:r>
            <a:r>
              <a:rPr lang="en-US" sz="1600" dirty="0">
                <a:latin typeface="+mj-lt"/>
              </a:rPr>
              <a:t>the cost of </a:t>
            </a:r>
            <a:r>
              <a:rPr lang="en-US" sz="1600" dirty="0" smtClean="0">
                <a:latin typeface="+mj-lt"/>
              </a:rPr>
              <a:t>providing insurance is 30,000€ for a high-risk patient, and 1,000€ for a low-risk patient.</a:t>
            </a:r>
          </a:p>
          <a:p>
            <a:pPr algn="just"/>
            <a:endParaRPr lang="en-US" sz="1600" dirty="0">
              <a:latin typeface="+mj-lt"/>
            </a:endParaRPr>
          </a:p>
          <a:p>
            <a:pPr algn="just"/>
            <a:r>
              <a:rPr lang="en-US" sz="1600" dirty="0" smtClean="0">
                <a:latin typeface="+mj-lt"/>
              </a:rPr>
              <a:t>Based on the prior probabilities that the patient is high or low risk, the insurer estimates that:</a:t>
            </a:r>
          </a:p>
          <a:p>
            <a:pPr algn="just"/>
            <a:endParaRPr lang="en-US" sz="1600" dirty="0">
              <a:latin typeface="+mj-lt"/>
            </a:endParaRPr>
          </a:p>
          <a:p>
            <a:pPr algn="just"/>
            <a:r>
              <a:rPr lang="en-US" sz="1600" dirty="0" smtClean="0">
                <a:latin typeface="+mj-lt"/>
              </a:rPr>
              <a:t>The average evaluation for the consumer is: 10%*20K + 90%*3K = 4.7K</a:t>
            </a:r>
          </a:p>
          <a:p>
            <a:pPr algn="just"/>
            <a:r>
              <a:rPr lang="en-US" sz="1600" dirty="0" smtClean="0">
                <a:latin typeface="+mj-lt"/>
              </a:rPr>
              <a:t>The average cost of insuring a patient is: 10%*30K + 90%*1K = 3.9K</a:t>
            </a:r>
          </a:p>
          <a:p>
            <a:pPr algn="just"/>
            <a:endParaRPr lang="en-US" sz="1600" dirty="0">
              <a:latin typeface="+mj-lt"/>
            </a:endParaRPr>
          </a:p>
          <a:p>
            <a:endParaRPr lang="en-US" sz="1600" dirty="0">
              <a:latin typeface="+mj-lt"/>
            </a:endParaRPr>
          </a:p>
        </p:txBody>
      </p:sp>
      <p:sp>
        <p:nvSpPr>
          <p:cNvPr id="6" name="CasellaDiTesto 5"/>
          <p:cNvSpPr txBox="1"/>
          <p:nvPr/>
        </p:nvSpPr>
        <p:spPr>
          <a:xfrm>
            <a:off x="196272" y="4647793"/>
            <a:ext cx="8751455" cy="1077218"/>
          </a:xfrm>
          <a:prstGeom prst="rect">
            <a:avLst/>
          </a:prstGeom>
          <a:solidFill>
            <a:srgbClr val="FFFF00"/>
          </a:solidFill>
          <a:ln>
            <a:solidFill>
              <a:srgbClr val="FF66CC"/>
            </a:solidFill>
          </a:ln>
        </p:spPr>
        <p:txBody>
          <a:bodyPr wrap="square" rtlCol="0">
            <a:spAutoFit/>
          </a:bodyPr>
          <a:lstStyle/>
          <a:p>
            <a:r>
              <a:rPr lang="en-US" sz="1600" dirty="0" smtClean="0">
                <a:latin typeface="+mj-lt"/>
              </a:rPr>
              <a:t>Based on these average, the company is considering two possible prices (premiums): </a:t>
            </a:r>
          </a:p>
          <a:p>
            <a:endParaRPr lang="en-US" sz="1600" dirty="0">
              <a:latin typeface="+mj-lt"/>
            </a:endParaRPr>
          </a:p>
          <a:p>
            <a:pPr marL="285750" indent="-285750">
              <a:buFontTx/>
              <a:buChar char="-"/>
            </a:pPr>
            <a:r>
              <a:rPr lang="en-US" sz="1600" dirty="0">
                <a:latin typeface="+mj-lt"/>
              </a:rPr>
              <a:t>p</a:t>
            </a:r>
            <a:r>
              <a:rPr lang="en-US" sz="1600" dirty="0" smtClean="0">
                <a:latin typeface="+mj-lt"/>
              </a:rPr>
              <a:t> = 4,500</a:t>
            </a:r>
            <a:r>
              <a:rPr lang="en-US" sz="1600" dirty="0"/>
              <a:t> </a:t>
            </a:r>
            <a:r>
              <a:rPr lang="en-US" sz="1600" dirty="0">
                <a:latin typeface="+mj-lt"/>
              </a:rPr>
              <a:t>€ (</a:t>
            </a:r>
            <a:r>
              <a:rPr lang="en-US" sz="1600" dirty="0" smtClean="0">
                <a:latin typeface="+mj-lt"/>
              </a:rPr>
              <a:t>that is below the average valuation but above the average cost).</a:t>
            </a:r>
          </a:p>
          <a:p>
            <a:pPr marL="285750" indent="-285750">
              <a:buFontTx/>
              <a:buChar char="-"/>
            </a:pPr>
            <a:r>
              <a:rPr lang="en-US" sz="1600" dirty="0">
                <a:latin typeface="+mj-lt"/>
              </a:rPr>
              <a:t>p</a:t>
            </a:r>
            <a:r>
              <a:rPr lang="en-US" sz="1600" dirty="0" smtClean="0">
                <a:latin typeface="+mj-lt"/>
              </a:rPr>
              <a:t> = 30,000 </a:t>
            </a:r>
            <a:r>
              <a:rPr lang="en-US" sz="1600" dirty="0">
                <a:latin typeface="+mj-lt"/>
              </a:rPr>
              <a:t>€ </a:t>
            </a:r>
            <a:r>
              <a:rPr lang="en-US" sz="1600" dirty="0" smtClean="0">
                <a:latin typeface="+mj-lt"/>
              </a:rPr>
              <a:t>(a price that covers cost regardless of patient type). </a:t>
            </a:r>
            <a:endParaRPr lang="en-US" sz="1600" dirty="0">
              <a:latin typeface="+mj-lt"/>
            </a:endParaRPr>
          </a:p>
        </p:txBody>
      </p:sp>
      <p:sp>
        <p:nvSpPr>
          <p:cNvPr id="3" name="CasellaDiTesto 2"/>
          <p:cNvSpPr txBox="1"/>
          <p:nvPr/>
        </p:nvSpPr>
        <p:spPr>
          <a:xfrm>
            <a:off x="196272" y="6334780"/>
            <a:ext cx="7199745" cy="523220"/>
          </a:xfrm>
          <a:prstGeom prst="rect">
            <a:avLst/>
          </a:prstGeom>
          <a:noFill/>
        </p:spPr>
        <p:txBody>
          <a:bodyPr wrap="square" rtlCol="0">
            <a:spAutoFit/>
          </a:bodyPr>
          <a:lstStyle/>
          <a:p>
            <a:r>
              <a:rPr lang="en-US" dirty="0" smtClean="0"/>
              <a:t>Which equilibrium will emerge? </a:t>
            </a:r>
            <a:endParaRPr lang="en-US" dirty="0"/>
          </a:p>
        </p:txBody>
      </p:sp>
      <p:sp>
        <p:nvSpPr>
          <p:cNvPr id="4" name="CasellaDiTesto 3"/>
          <p:cNvSpPr txBox="1"/>
          <p:nvPr/>
        </p:nvSpPr>
        <p:spPr>
          <a:xfrm>
            <a:off x="196271" y="5837861"/>
            <a:ext cx="8751456" cy="338554"/>
          </a:xfrm>
          <a:prstGeom prst="rect">
            <a:avLst/>
          </a:prstGeom>
          <a:solidFill>
            <a:srgbClr val="00B0F0"/>
          </a:solidFill>
          <a:ln>
            <a:solidFill>
              <a:srgbClr val="92D050"/>
            </a:solidFill>
          </a:ln>
        </p:spPr>
        <p:txBody>
          <a:bodyPr wrap="square" rtlCol="0">
            <a:spAutoFit/>
          </a:bodyPr>
          <a:lstStyle/>
          <a:p>
            <a:r>
              <a:rPr lang="en-US" sz="1600" dirty="0" smtClean="0">
                <a:latin typeface="+mj-lt"/>
              </a:rPr>
              <a:t>Insurer plays first, then “Nature” makes its move, finally patient decides whether to accept or not</a:t>
            </a:r>
            <a:endParaRPr lang="en-US" sz="1600" dirty="0">
              <a:latin typeface="+mj-lt"/>
            </a:endParaRPr>
          </a:p>
        </p:txBody>
      </p:sp>
    </p:spTree>
    <p:extLst>
      <p:ext uri="{BB962C8B-B14F-4D97-AF65-F5344CB8AC3E}">
        <p14:creationId xmlns:p14="http://schemas.microsoft.com/office/powerpoint/2010/main" val="3524477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97635"/>
            <a:ext cx="9144000" cy="1447800"/>
          </a:xfrm>
        </p:spPr>
        <p:txBody>
          <a:bodyPr/>
          <a:lstStyle/>
          <a:p>
            <a:r>
              <a:rPr lang="en-US" dirty="0" smtClean="0"/>
              <a:t>Extensive game with asymmetric info</a:t>
            </a:r>
            <a:endParaRPr lang="en-US" dirty="0"/>
          </a:p>
        </p:txBody>
      </p:sp>
      <p:sp>
        <p:nvSpPr>
          <p:cNvPr id="4" name="CasellaDiTesto 3"/>
          <p:cNvSpPr txBox="1"/>
          <p:nvPr/>
        </p:nvSpPr>
        <p:spPr>
          <a:xfrm>
            <a:off x="240146" y="3205019"/>
            <a:ext cx="729673" cy="523220"/>
          </a:xfrm>
          <a:prstGeom prst="rect">
            <a:avLst/>
          </a:prstGeom>
          <a:noFill/>
        </p:spPr>
        <p:txBody>
          <a:bodyPr wrap="square" rtlCol="0">
            <a:spAutoFit/>
          </a:bodyPr>
          <a:lstStyle/>
          <a:p>
            <a:r>
              <a:rPr lang="en-US" dirty="0"/>
              <a:t>I</a:t>
            </a:r>
          </a:p>
        </p:txBody>
      </p:sp>
      <p:cxnSp>
        <p:nvCxnSpPr>
          <p:cNvPr id="6" name="Connettore diritto 5"/>
          <p:cNvCxnSpPr>
            <a:endCxn id="10" idx="1"/>
          </p:cNvCxnSpPr>
          <p:nvPr/>
        </p:nvCxnSpPr>
        <p:spPr bwMode="auto">
          <a:xfrm flipV="1">
            <a:off x="766618" y="1979574"/>
            <a:ext cx="2041237" cy="122544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 name="Connettore diritto 7"/>
          <p:cNvCxnSpPr>
            <a:stCxn id="4" idx="2"/>
            <a:endCxn id="11" idx="1"/>
          </p:cNvCxnSpPr>
          <p:nvPr/>
        </p:nvCxnSpPr>
        <p:spPr bwMode="auto">
          <a:xfrm>
            <a:off x="604983" y="3728239"/>
            <a:ext cx="1907308" cy="168427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0" name="CasellaDiTesto 9"/>
          <p:cNvSpPr txBox="1"/>
          <p:nvPr/>
        </p:nvSpPr>
        <p:spPr>
          <a:xfrm>
            <a:off x="2807855" y="1717964"/>
            <a:ext cx="277090" cy="523220"/>
          </a:xfrm>
          <a:prstGeom prst="rect">
            <a:avLst/>
          </a:prstGeom>
          <a:noFill/>
        </p:spPr>
        <p:txBody>
          <a:bodyPr wrap="square" rtlCol="0">
            <a:spAutoFit/>
          </a:bodyPr>
          <a:lstStyle/>
          <a:p>
            <a:r>
              <a:rPr lang="en-US" dirty="0" smtClean="0"/>
              <a:t>N</a:t>
            </a:r>
            <a:endParaRPr lang="en-US" dirty="0"/>
          </a:p>
        </p:txBody>
      </p:sp>
      <p:sp>
        <p:nvSpPr>
          <p:cNvPr id="11" name="CasellaDiTesto 10"/>
          <p:cNvSpPr txBox="1"/>
          <p:nvPr/>
        </p:nvSpPr>
        <p:spPr>
          <a:xfrm>
            <a:off x="2512291" y="5150899"/>
            <a:ext cx="618836" cy="523220"/>
          </a:xfrm>
          <a:prstGeom prst="rect">
            <a:avLst/>
          </a:prstGeom>
          <a:noFill/>
        </p:spPr>
        <p:txBody>
          <a:bodyPr wrap="square" rtlCol="0">
            <a:spAutoFit/>
          </a:bodyPr>
          <a:lstStyle/>
          <a:p>
            <a:r>
              <a:rPr lang="en-US" dirty="0" smtClean="0"/>
              <a:t>N</a:t>
            </a:r>
            <a:endParaRPr lang="en-US" dirty="0"/>
          </a:p>
        </p:txBody>
      </p:sp>
      <p:cxnSp>
        <p:nvCxnSpPr>
          <p:cNvPr id="13" name="Connettore diritto 12"/>
          <p:cNvCxnSpPr/>
          <p:nvPr/>
        </p:nvCxnSpPr>
        <p:spPr bwMode="auto">
          <a:xfrm flipV="1">
            <a:off x="3255818" y="1524000"/>
            <a:ext cx="364837" cy="4502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 name="Connettore diritto 14"/>
          <p:cNvCxnSpPr/>
          <p:nvPr/>
        </p:nvCxnSpPr>
        <p:spPr bwMode="auto">
          <a:xfrm>
            <a:off x="3620655" y="1524000"/>
            <a:ext cx="169025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 name="Connettore diritto 16"/>
          <p:cNvCxnSpPr/>
          <p:nvPr/>
        </p:nvCxnSpPr>
        <p:spPr bwMode="auto">
          <a:xfrm>
            <a:off x="3255818" y="2050473"/>
            <a:ext cx="429491" cy="38792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Connettore diritto 18"/>
          <p:cNvCxnSpPr/>
          <p:nvPr/>
        </p:nvCxnSpPr>
        <p:spPr bwMode="auto">
          <a:xfrm>
            <a:off x="3685309" y="2438400"/>
            <a:ext cx="1625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2" name="CasellaDiTesto 21"/>
          <p:cNvSpPr txBox="1"/>
          <p:nvPr/>
        </p:nvSpPr>
        <p:spPr>
          <a:xfrm>
            <a:off x="5338619" y="1262390"/>
            <a:ext cx="674254" cy="523220"/>
          </a:xfrm>
          <a:prstGeom prst="rect">
            <a:avLst/>
          </a:prstGeom>
          <a:noFill/>
        </p:spPr>
        <p:txBody>
          <a:bodyPr wrap="square" rtlCol="0">
            <a:spAutoFit/>
          </a:bodyPr>
          <a:lstStyle/>
          <a:p>
            <a:r>
              <a:rPr lang="en-US" dirty="0"/>
              <a:t>P</a:t>
            </a:r>
            <a:r>
              <a:rPr lang="en-US" baseline="-25000" dirty="0" smtClean="0"/>
              <a:t>H</a:t>
            </a:r>
            <a:endParaRPr lang="en-US" dirty="0"/>
          </a:p>
        </p:txBody>
      </p:sp>
      <p:cxnSp>
        <p:nvCxnSpPr>
          <p:cNvPr id="24" name="Connettore diritto 23"/>
          <p:cNvCxnSpPr/>
          <p:nvPr/>
        </p:nvCxnSpPr>
        <p:spPr bwMode="auto">
          <a:xfrm flipV="1">
            <a:off x="5772728" y="1031587"/>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Connettore diritto 25"/>
          <p:cNvCxnSpPr/>
          <p:nvPr/>
        </p:nvCxnSpPr>
        <p:spPr bwMode="auto">
          <a:xfrm>
            <a:off x="5772727" y="1524000"/>
            <a:ext cx="1256146" cy="26161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7" name="CasellaDiTesto 26"/>
          <p:cNvSpPr txBox="1"/>
          <p:nvPr/>
        </p:nvSpPr>
        <p:spPr>
          <a:xfrm>
            <a:off x="5338619" y="2176790"/>
            <a:ext cx="674254" cy="523220"/>
          </a:xfrm>
          <a:prstGeom prst="rect">
            <a:avLst/>
          </a:prstGeom>
          <a:noFill/>
        </p:spPr>
        <p:txBody>
          <a:bodyPr wrap="square" rtlCol="0">
            <a:spAutoFit/>
          </a:bodyPr>
          <a:lstStyle/>
          <a:p>
            <a:r>
              <a:rPr lang="en-US" dirty="0"/>
              <a:t>P</a:t>
            </a:r>
            <a:r>
              <a:rPr lang="en-US" baseline="-25000" dirty="0" smtClean="0"/>
              <a:t>L</a:t>
            </a:r>
            <a:endParaRPr lang="en-US" dirty="0"/>
          </a:p>
        </p:txBody>
      </p:sp>
      <p:cxnSp>
        <p:nvCxnSpPr>
          <p:cNvPr id="28" name="Connettore diritto 27"/>
          <p:cNvCxnSpPr/>
          <p:nvPr/>
        </p:nvCxnSpPr>
        <p:spPr bwMode="auto">
          <a:xfrm flipV="1">
            <a:off x="5745018" y="2086855"/>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Connettore diritto 29"/>
          <p:cNvCxnSpPr/>
          <p:nvPr/>
        </p:nvCxnSpPr>
        <p:spPr bwMode="auto">
          <a:xfrm>
            <a:off x="5717309" y="2531220"/>
            <a:ext cx="1256146" cy="26161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Connettore diritto 30"/>
          <p:cNvCxnSpPr/>
          <p:nvPr/>
        </p:nvCxnSpPr>
        <p:spPr bwMode="auto">
          <a:xfrm flipV="1">
            <a:off x="2946400" y="4962237"/>
            <a:ext cx="364837" cy="4502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2" name="Connettore diritto 31"/>
          <p:cNvCxnSpPr/>
          <p:nvPr/>
        </p:nvCxnSpPr>
        <p:spPr bwMode="auto">
          <a:xfrm>
            <a:off x="2946400" y="5407207"/>
            <a:ext cx="429491" cy="38792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3" name="Connettore diritto 32"/>
          <p:cNvCxnSpPr/>
          <p:nvPr/>
        </p:nvCxnSpPr>
        <p:spPr bwMode="auto">
          <a:xfrm>
            <a:off x="3311237" y="4973783"/>
            <a:ext cx="169025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4" name="Connettore diritto 33"/>
          <p:cNvCxnSpPr/>
          <p:nvPr/>
        </p:nvCxnSpPr>
        <p:spPr bwMode="auto">
          <a:xfrm>
            <a:off x="3375891" y="5795134"/>
            <a:ext cx="1625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35" name="CasellaDiTesto 34"/>
          <p:cNvSpPr txBox="1"/>
          <p:nvPr/>
        </p:nvSpPr>
        <p:spPr>
          <a:xfrm>
            <a:off x="5001492" y="4712173"/>
            <a:ext cx="674254" cy="523220"/>
          </a:xfrm>
          <a:prstGeom prst="rect">
            <a:avLst/>
          </a:prstGeom>
          <a:noFill/>
        </p:spPr>
        <p:txBody>
          <a:bodyPr wrap="square" rtlCol="0">
            <a:spAutoFit/>
          </a:bodyPr>
          <a:lstStyle/>
          <a:p>
            <a:r>
              <a:rPr lang="en-US" dirty="0"/>
              <a:t>P</a:t>
            </a:r>
            <a:r>
              <a:rPr lang="en-US" baseline="-25000" dirty="0" smtClean="0"/>
              <a:t>H</a:t>
            </a:r>
            <a:endParaRPr lang="en-US" dirty="0"/>
          </a:p>
        </p:txBody>
      </p:sp>
      <p:sp>
        <p:nvSpPr>
          <p:cNvPr id="36" name="CasellaDiTesto 35"/>
          <p:cNvSpPr txBox="1"/>
          <p:nvPr/>
        </p:nvSpPr>
        <p:spPr>
          <a:xfrm>
            <a:off x="5007282" y="5553045"/>
            <a:ext cx="674254" cy="523220"/>
          </a:xfrm>
          <a:prstGeom prst="rect">
            <a:avLst/>
          </a:prstGeom>
          <a:noFill/>
        </p:spPr>
        <p:txBody>
          <a:bodyPr wrap="square" rtlCol="0">
            <a:spAutoFit/>
          </a:bodyPr>
          <a:lstStyle/>
          <a:p>
            <a:r>
              <a:rPr lang="en-US" dirty="0"/>
              <a:t>P</a:t>
            </a:r>
            <a:r>
              <a:rPr lang="en-US" baseline="-25000" dirty="0" smtClean="0"/>
              <a:t>L</a:t>
            </a:r>
            <a:endParaRPr lang="en-US" dirty="0"/>
          </a:p>
        </p:txBody>
      </p:sp>
      <p:cxnSp>
        <p:nvCxnSpPr>
          <p:cNvPr id="38" name="Connettore diritto 37"/>
          <p:cNvCxnSpPr/>
          <p:nvPr/>
        </p:nvCxnSpPr>
        <p:spPr bwMode="auto">
          <a:xfrm flipV="1">
            <a:off x="5440218" y="4387404"/>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9" name="Connettore diritto 38"/>
          <p:cNvCxnSpPr/>
          <p:nvPr/>
        </p:nvCxnSpPr>
        <p:spPr bwMode="auto">
          <a:xfrm flipV="1">
            <a:off x="5417128" y="5468992"/>
            <a:ext cx="1168399" cy="44689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0" name="Connettore diritto 39"/>
          <p:cNvCxnSpPr/>
          <p:nvPr/>
        </p:nvCxnSpPr>
        <p:spPr bwMode="auto">
          <a:xfrm>
            <a:off x="5457521" y="4856460"/>
            <a:ext cx="1275788" cy="260485"/>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1" name="Connettore diritto 40"/>
          <p:cNvCxnSpPr/>
          <p:nvPr/>
        </p:nvCxnSpPr>
        <p:spPr bwMode="auto">
          <a:xfrm>
            <a:off x="5502564" y="5915885"/>
            <a:ext cx="1256146" cy="26161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42" name="CasellaDiTesto 41"/>
          <p:cNvSpPr txBox="1"/>
          <p:nvPr/>
        </p:nvSpPr>
        <p:spPr>
          <a:xfrm>
            <a:off x="969819" y="2241184"/>
            <a:ext cx="1215752" cy="307777"/>
          </a:xfrm>
          <a:prstGeom prst="rect">
            <a:avLst/>
          </a:prstGeom>
          <a:noFill/>
        </p:spPr>
        <p:txBody>
          <a:bodyPr wrap="square" rtlCol="0">
            <a:spAutoFit/>
          </a:bodyPr>
          <a:lstStyle/>
          <a:p>
            <a:r>
              <a:rPr lang="en-US" sz="1400" dirty="0"/>
              <a:t>p</a:t>
            </a:r>
            <a:r>
              <a:rPr lang="en-US" sz="1400" dirty="0" smtClean="0"/>
              <a:t> = 4.5K</a:t>
            </a:r>
            <a:endParaRPr lang="en-US" sz="1400" dirty="0"/>
          </a:p>
        </p:txBody>
      </p:sp>
      <p:sp>
        <p:nvSpPr>
          <p:cNvPr id="44" name="CasellaDiTesto 43"/>
          <p:cNvSpPr txBox="1"/>
          <p:nvPr/>
        </p:nvSpPr>
        <p:spPr>
          <a:xfrm>
            <a:off x="715816" y="4657314"/>
            <a:ext cx="1019495" cy="307777"/>
          </a:xfrm>
          <a:prstGeom prst="rect">
            <a:avLst/>
          </a:prstGeom>
          <a:noFill/>
        </p:spPr>
        <p:txBody>
          <a:bodyPr wrap="square" rtlCol="0">
            <a:spAutoFit/>
          </a:bodyPr>
          <a:lstStyle/>
          <a:p>
            <a:r>
              <a:rPr lang="en-US" sz="1400" dirty="0"/>
              <a:t>p</a:t>
            </a:r>
            <a:r>
              <a:rPr lang="en-US" sz="1400" dirty="0" smtClean="0"/>
              <a:t> = 30K</a:t>
            </a:r>
            <a:endParaRPr lang="en-US" sz="1400" dirty="0"/>
          </a:p>
        </p:txBody>
      </p:sp>
      <p:sp>
        <p:nvSpPr>
          <p:cNvPr id="45" name="CasellaDiTesto 44"/>
          <p:cNvSpPr txBox="1"/>
          <p:nvPr/>
        </p:nvSpPr>
        <p:spPr>
          <a:xfrm>
            <a:off x="3833091" y="1193140"/>
            <a:ext cx="1505528" cy="307777"/>
          </a:xfrm>
          <a:prstGeom prst="rect">
            <a:avLst/>
          </a:prstGeom>
          <a:noFill/>
        </p:spPr>
        <p:txBody>
          <a:bodyPr wrap="square" rtlCol="0">
            <a:spAutoFit/>
          </a:bodyPr>
          <a:lstStyle/>
          <a:p>
            <a:r>
              <a:rPr lang="en-US" sz="1400" dirty="0" smtClean="0"/>
              <a:t>(</a:t>
            </a:r>
            <a:r>
              <a:rPr lang="en-US" sz="1200" dirty="0" smtClean="0"/>
              <a:t>10%) High risk</a:t>
            </a:r>
            <a:endParaRPr lang="en-US" sz="1200" dirty="0"/>
          </a:p>
        </p:txBody>
      </p:sp>
      <p:sp>
        <p:nvSpPr>
          <p:cNvPr id="46" name="CasellaDiTesto 45"/>
          <p:cNvSpPr txBox="1"/>
          <p:nvPr/>
        </p:nvSpPr>
        <p:spPr>
          <a:xfrm>
            <a:off x="3546764" y="4654460"/>
            <a:ext cx="1348509" cy="276999"/>
          </a:xfrm>
          <a:prstGeom prst="rect">
            <a:avLst/>
          </a:prstGeom>
          <a:noFill/>
        </p:spPr>
        <p:txBody>
          <a:bodyPr wrap="square" rtlCol="0">
            <a:spAutoFit/>
          </a:bodyPr>
          <a:lstStyle/>
          <a:p>
            <a:r>
              <a:rPr lang="en-US" sz="1200" dirty="0" smtClean="0"/>
              <a:t>(10%) High risk</a:t>
            </a:r>
            <a:endParaRPr lang="en-US" sz="1200" dirty="0"/>
          </a:p>
        </p:txBody>
      </p:sp>
      <p:sp>
        <p:nvSpPr>
          <p:cNvPr id="47" name="CasellaDiTesto 46"/>
          <p:cNvSpPr txBox="1"/>
          <p:nvPr/>
        </p:nvSpPr>
        <p:spPr>
          <a:xfrm>
            <a:off x="3833090" y="2168378"/>
            <a:ext cx="1268088" cy="276999"/>
          </a:xfrm>
          <a:prstGeom prst="rect">
            <a:avLst/>
          </a:prstGeom>
          <a:noFill/>
        </p:spPr>
        <p:txBody>
          <a:bodyPr wrap="square" rtlCol="0">
            <a:spAutoFit/>
          </a:bodyPr>
          <a:lstStyle/>
          <a:p>
            <a:r>
              <a:rPr lang="en-US" sz="1200" dirty="0" smtClean="0"/>
              <a:t>(90%) Low risk</a:t>
            </a:r>
            <a:endParaRPr lang="en-US" sz="1200" dirty="0"/>
          </a:p>
        </p:txBody>
      </p:sp>
      <p:sp>
        <p:nvSpPr>
          <p:cNvPr id="48" name="CasellaDiTesto 47"/>
          <p:cNvSpPr txBox="1"/>
          <p:nvPr/>
        </p:nvSpPr>
        <p:spPr>
          <a:xfrm>
            <a:off x="3486727" y="5487357"/>
            <a:ext cx="1514764" cy="276999"/>
          </a:xfrm>
          <a:prstGeom prst="rect">
            <a:avLst/>
          </a:prstGeom>
          <a:noFill/>
        </p:spPr>
        <p:txBody>
          <a:bodyPr wrap="square" rtlCol="0">
            <a:spAutoFit/>
          </a:bodyPr>
          <a:lstStyle/>
          <a:p>
            <a:r>
              <a:rPr lang="en-US" sz="1200" dirty="0" smtClean="0"/>
              <a:t>(90%) Low risk</a:t>
            </a:r>
            <a:endParaRPr lang="en-US" sz="1200" dirty="0"/>
          </a:p>
        </p:txBody>
      </p:sp>
      <p:sp>
        <p:nvSpPr>
          <p:cNvPr id="49" name="CasellaDiTesto 48"/>
          <p:cNvSpPr txBox="1"/>
          <p:nvPr/>
        </p:nvSpPr>
        <p:spPr>
          <a:xfrm rot="20229247">
            <a:off x="6070933" y="993445"/>
            <a:ext cx="732679" cy="276999"/>
          </a:xfrm>
          <a:prstGeom prst="rect">
            <a:avLst/>
          </a:prstGeom>
          <a:noFill/>
        </p:spPr>
        <p:txBody>
          <a:bodyPr wrap="square" rtlCol="0">
            <a:spAutoFit/>
          </a:bodyPr>
          <a:lstStyle/>
          <a:p>
            <a:r>
              <a:rPr lang="en-US" sz="1200" dirty="0" smtClean="0"/>
              <a:t>Accept</a:t>
            </a:r>
            <a:endParaRPr lang="en-US" sz="1200" dirty="0"/>
          </a:p>
        </p:txBody>
      </p:sp>
      <p:sp>
        <p:nvSpPr>
          <p:cNvPr id="50" name="CasellaDiTesto 49"/>
          <p:cNvSpPr txBox="1"/>
          <p:nvPr/>
        </p:nvSpPr>
        <p:spPr>
          <a:xfrm rot="20229247">
            <a:off x="5877443" y="2084875"/>
            <a:ext cx="732679" cy="276999"/>
          </a:xfrm>
          <a:prstGeom prst="rect">
            <a:avLst/>
          </a:prstGeom>
          <a:noFill/>
        </p:spPr>
        <p:txBody>
          <a:bodyPr wrap="square" rtlCol="0">
            <a:spAutoFit/>
          </a:bodyPr>
          <a:lstStyle/>
          <a:p>
            <a:r>
              <a:rPr lang="en-US" sz="1200" dirty="0" smtClean="0"/>
              <a:t>Accept</a:t>
            </a:r>
            <a:endParaRPr lang="en-US" sz="1200" dirty="0"/>
          </a:p>
        </p:txBody>
      </p:sp>
      <p:sp>
        <p:nvSpPr>
          <p:cNvPr id="51" name="CasellaDiTesto 50"/>
          <p:cNvSpPr txBox="1"/>
          <p:nvPr/>
        </p:nvSpPr>
        <p:spPr>
          <a:xfrm rot="20229247">
            <a:off x="5587669" y="4386368"/>
            <a:ext cx="732679" cy="276999"/>
          </a:xfrm>
          <a:prstGeom prst="rect">
            <a:avLst/>
          </a:prstGeom>
          <a:noFill/>
        </p:spPr>
        <p:txBody>
          <a:bodyPr wrap="square" rtlCol="0">
            <a:spAutoFit/>
          </a:bodyPr>
          <a:lstStyle/>
          <a:p>
            <a:r>
              <a:rPr lang="en-US" sz="1200" dirty="0" smtClean="0"/>
              <a:t>Accept</a:t>
            </a:r>
            <a:endParaRPr lang="en-US" sz="1200" dirty="0"/>
          </a:p>
        </p:txBody>
      </p:sp>
      <p:sp>
        <p:nvSpPr>
          <p:cNvPr id="52" name="CasellaDiTesto 51"/>
          <p:cNvSpPr txBox="1"/>
          <p:nvPr/>
        </p:nvSpPr>
        <p:spPr>
          <a:xfrm rot="20229247">
            <a:off x="5595735" y="5439973"/>
            <a:ext cx="732679" cy="276999"/>
          </a:xfrm>
          <a:prstGeom prst="rect">
            <a:avLst/>
          </a:prstGeom>
          <a:noFill/>
        </p:spPr>
        <p:txBody>
          <a:bodyPr wrap="square" rtlCol="0">
            <a:spAutoFit/>
          </a:bodyPr>
          <a:lstStyle/>
          <a:p>
            <a:r>
              <a:rPr lang="en-US" sz="1200" dirty="0" smtClean="0"/>
              <a:t>Accept</a:t>
            </a:r>
            <a:endParaRPr lang="en-US" sz="1200" dirty="0"/>
          </a:p>
        </p:txBody>
      </p:sp>
      <p:sp>
        <p:nvSpPr>
          <p:cNvPr id="53" name="CasellaDiTesto 52"/>
          <p:cNvSpPr txBox="1"/>
          <p:nvPr/>
        </p:nvSpPr>
        <p:spPr>
          <a:xfrm rot="883523">
            <a:off x="5579437" y="4951654"/>
            <a:ext cx="765274" cy="276999"/>
          </a:xfrm>
          <a:prstGeom prst="rect">
            <a:avLst/>
          </a:prstGeom>
          <a:noFill/>
        </p:spPr>
        <p:txBody>
          <a:bodyPr wrap="square" rtlCol="0">
            <a:spAutoFit/>
          </a:bodyPr>
          <a:lstStyle/>
          <a:p>
            <a:r>
              <a:rPr lang="en-US" sz="1200" dirty="0" smtClean="0"/>
              <a:t>Don’t’</a:t>
            </a:r>
            <a:endParaRPr lang="en-US" sz="1200" dirty="0"/>
          </a:p>
        </p:txBody>
      </p:sp>
      <p:sp>
        <p:nvSpPr>
          <p:cNvPr id="54" name="CasellaDiTesto 53"/>
          <p:cNvSpPr txBox="1"/>
          <p:nvPr/>
        </p:nvSpPr>
        <p:spPr>
          <a:xfrm rot="883523">
            <a:off x="5935036" y="2673119"/>
            <a:ext cx="765274" cy="276999"/>
          </a:xfrm>
          <a:prstGeom prst="rect">
            <a:avLst/>
          </a:prstGeom>
          <a:noFill/>
        </p:spPr>
        <p:txBody>
          <a:bodyPr wrap="square" rtlCol="0">
            <a:spAutoFit/>
          </a:bodyPr>
          <a:lstStyle/>
          <a:p>
            <a:r>
              <a:rPr lang="en-US" sz="1200" dirty="0" smtClean="0"/>
              <a:t>Don’t’</a:t>
            </a:r>
            <a:endParaRPr lang="en-US" sz="1200" dirty="0"/>
          </a:p>
        </p:txBody>
      </p:sp>
      <p:sp>
        <p:nvSpPr>
          <p:cNvPr id="55" name="CasellaDiTesto 54"/>
          <p:cNvSpPr txBox="1"/>
          <p:nvPr/>
        </p:nvSpPr>
        <p:spPr>
          <a:xfrm rot="883523">
            <a:off x="5649362" y="6038995"/>
            <a:ext cx="765274" cy="276999"/>
          </a:xfrm>
          <a:prstGeom prst="rect">
            <a:avLst/>
          </a:prstGeom>
          <a:noFill/>
        </p:spPr>
        <p:txBody>
          <a:bodyPr wrap="square" rtlCol="0">
            <a:spAutoFit/>
          </a:bodyPr>
          <a:lstStyle/>
          <a:p>
            <a:r>
              <a:rPr lang="en-US" sz="1200" dirty="0" smtClean="0"/>
              <a:t>Don’t’</a:t>
            </a:r>
            <a:endParaRPr lang="en-US" sz="1200" dirty="0"/>
          </a:p>
        </p:txBody>
      </p:sp>
      <p:sp>
        <p:nvSpPr>
          <p:cNvPr id="56" name="CasellaDiTesto 55"/>
          <p:cNvSpPr txBox="1"/>
          <p:nvPr/>
        </p:nvSpPr>
        <p:spPr>
          <a:xfrm rot="883523">
            <a:off x="6012419" y="1654492"/>
            <a:ext cx="765274" cy="276999"/>
          </a:xfrm>
          <a:prstGeom prst="rect">
            <a:avLst/>
          </a:prstGeom>
          <a:noFill/>
        </p:spPr>
        <p:txBody>
          <a:bodyPr wrap="square" rtlCol="0">
            <a:spAutoFit/>
          </a:bodyPr>
          <a:lstStyle/>
          <a:p>
            <a:r>
              <a:rPr lang="en-US" sz="1200" dirty="0" smtClean="0"/>
              <a:t>Don’t’</a:t>
            </a:r>
            <a:endParaRPr lang="en-US" sz="1200" dirty="0"/>
          </a:p>
        </p:txBody>
      </p:sp>
      <p:cxnSp>
        <p:nvCxnSpPr>
          <p:cNvPr id="60" name="Connettore diritto 59"/>
          <p:cNvCxnSpPr/>
          <p:nvPr/>
        </p:nvCxnSpPr>
        <p:spPr bwMode="auto">
          <a:xfrm>
            <a:off x="6918037" y="1044923"/>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Connettore diritto 61"/>
          <p:cNvCxnSpPr/>
          <p:nvPr/>
        </p:nvCxnSpPr>
        <p:spPr bwMode="auto">
          <a:xfrm>
            <a:off x="7017385" y="1787749"/>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Connettore diritto 62"/>
          <p:cNvCxnSpPr/>
          <p:nvPr/>
        </p:nvCxnSpPr>
        <p:spPr bwMode="auto">
          <a:xfrm>
            <a:off x="6872598" y="2095885"/>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4" name="Connettore diritto 63"/>
          <p:cNvCxnSpPr/>
          <p:nvPr/>
        </p:nvCxnSpPr>
        <p:spPr bwMode="auto">
          <a:xfrm>
            <a:off x="6973455" y="2795959"/>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Connettore diritto 64"/>
          <p:cNvCxnSpPr/>
          <p:nvPr/>
        </p:nvCxnSpPr>
        <p:spPr bwMode="auto">
          <a:xfrm>
            <a:off x="6587757" y="4373922"/>
            <a:ext cx="805209" cy="824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6" name="Connettore diritto 65"/>
          <p:cNvCxnSpPr/>
          <p:nvPr/>
        </p:nvCxnSpPr>
        <p:spPr bwMode="auto">
          <a:xfrm>
            <a:off x="6734876" y="5116945"/>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8" name="Connettore diritto 67"/>
          <p:cNvCxnSpPr/>
          <p:nvPr/>
        </p:nvCxnSpPr>
        <p:spPr bwMode="auto">
          <a:xfrm>
            <a:off x="6589403" y="5482115"/>
            <a:ext cx="837299" cy="1719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9" name="Connettore diritto 68"/>
          <p:cNvCxnSpPr/>
          <p:nvPr/>
        </p:nvCxnSpPr>
        <p:spPr bwMode="auto">
          <a:xfrm>
            <a:off x="6750961" y="6167650"/>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12" name="CasellaDiTesto 11"/>
          <p:cNvSpPr txBox="1"/>
          <p:nvPr/>
        </p:nvSpPr>
        <p:spPr>
          <a:xfrm>
            <a:off x="7741571" y="1577187"/>
            <a:ext cx="1348530" cy="369332"/>
          </a:xfrm>
          <a:prstGeom prst="rect">
            <a:avLst/>
          </a:prstGeom>
          <a:noFill/>
        </p:spPr>
        <p:txBody>
          <a:bodyPr wrap="square" rtlCol="0">
            <a:spAutoFit/>
          </a:bodyPr>
          <a:lstStyle/>
          <a:p>
            <a:r>
              <a:rPr lang="en-US" sz="1800" dirty="0" smtClean="0">
                <a:latin typeface="+mj-lt"/>
              </a:rPr>
              <a:t>0, 0</a:t>
            </a:r>
            <a:endParaRPr lang="en-US" sz="1800" dirty="0">
              <a:latin typeface="+mj-lt"/>
            </a:endParaRPr>
          </a:p>
        </p:txBody>
      </p:sp>
      <p:sp>
        <p:nvSpPr>
          <p:cNvPr id="57" name="CasellaDiTesto 56"/>
          <p:cNvSpPr txBox="1"/>
          <p:nvPr/>
        </p:nvSpPr>
        <p:spPr>
          <a:xfrm>
            <a:off x="7635339" y="839844"/>
            <a:ext cx="1723745" cy="369332"/>
          </a:xfrm>
          <a:prstGeom prst="rect">
            <a:avLst/>
          </a:prstGeom>
          <a:noFill/>
        </p:spPr>
        <p:txBody>
          <a:bodyPr wrap="square" rtlCol="0">
            <a:spAutoFit/>
          </a:bodyPr>
          <a:lstStyle/>
          <a:p>
            <a:r>
              <a:rPr lang="en-US" sz="1800" dirty="0" smtClean="0">
                <a:latin typeface="+mj-lt"/>
              </a:rPr>
              <a:t>-25.5, 15.5</a:t>
            </a:r>
            <a:endParaRPr lang="en-US" sz="1800" dirty="0">
              <a:latin typeface="+mj-lt"/>
            </a:endParaRPr>
          </a:p>
        </p:txBody>
      </p:sp>
      <p:sp>
        <p:nvSpPr>
          <p:cNvPr id="58" name="CasellaDiTesto 57"/>
          <p:cNvSpPr txBox="1"/>
          <p:nvPr/>
        </p:nvSpPr>
        <p:spPr>
          <a:xfrm>
            <a:off x="7741571" y="1935764"/>
            <a:ext cx="1348530" cy="369332"/>
          </a:xfrm>
          <a:prstGeom prst="rect">
            <a:avLst/>
          </a:prstGeom>
          <a:noFill/>
        </p:spPr>
        <p:txBody>
          <a:bodyPr wrap="square" rtlCol="0">
            <a:spAutoFit/>
          </a:bodyPr>
          <a:lstStyle/>
          <a:p>
            <a:r>
              <a:rPr lang="en-US" sz="1800" dirty="0">
                <a:latin typeface="+mj-lt"/>
              </a:rPr>
              <a:t>3</a:t>
            </a:r>
            <a:r>
              <a:rPr lang="en-US" sz="1800" dirty="0" smtClean="0">
                <a:latin typeface="+mj-lt"/>
              </a:rPr>
              <a:t>.5, -1.5</a:t>
            </a:r>
            <a:endParaRPr lang="en-US" sz="1800" dirty="0">
              <a:latin typeface="+mj-lt"/>
            </a:endParaRPr>
          </a:p>
        </p:txBody>
      </p:sp>
      <p:sp>
        <p:nvSpPr>
          <p:cNvPr id="59" name="CasellaDiTesto 58"/>
          <p:cNvSpPr txBox="1"/>
          <p:nvPr/>
        </p:nvSpPr>
        <p:spPr>
          <a:xfrm>
            <a:off x="7755393" y="2580406"/>
            <a:ext cx="1348530" cy="369332"/>
          </a:xfrm>
          <a:prstGeom prst="rect">
            <a:avLst/>
          </a:prstGeom>
          <a:noFill/>
        </p:spPr>
        <p:txBody>
          <a:bodyPr wrap="square" rtlCol="0">
            <a:spAutoFit/>
          </a:bodyPr>
          <a:lstStyle/>
          <a:p>
            <a:r>
              <a:rPr lang="en-US" sz="1800" dirty="0" smtClean="0">
                <a:latin typeface="+mj-lt"/>
              </a:rPr>
              <a:t>0, 0</a:t>
            </a:r>
            <a:endParaRPr lang="en-US" sz="1800" dirty="0">
              <a:latin typeface="+mj-lt"/>
            </a:endParaRPr>
          </a:p>
        </p:txBody>
      </p:sp>
      <p:sp>
        <p:nvSpPr>
          <p:cNvPr id="61" name="CasellaDiTesto 60"/>
          <p:cNvSpPr txBox="1"/>
          <p:nvPr/>
        </p:nvSpPr>
        <p:spPr>
          <a:xfrm>
            <a:off x="7635340" y="4201042"/>
            <a:ext cx="1348530" cy="369332"/>
          </a:xfrm>
          <a:prstGeom prst="rect">
            <a:avLst/>
          </a:prstGeom>
          <a:noFill/>
        </p:spPr>
        <p:txBody>
          <a:bodyPr wrap="square" rtlCol="0">
            <a:spAutoFit/>
          </a:bodyPr>
          <a:lstStyle/>
          <a:p>
            <a:r>
              <a:rPr lang="en-US" sz="1800" dirty="0" smtClean="0">
                <a:latin typeface="+mj-lt"/>
              </a:rPr>
              <a:t>0, -10</a:t>
            </a:r>
            <a:endParaRPr lang="en-US" sz="1800" dirty="0">
              <a:latin typeface="+mj-lt"/>
            </a:endParaRPr>
          </a:p>
        </p:txBody>
      </p:sp>
      <p:sp>
        <p:nvSpPr>
          <p:cNvPr id="67" name="CasellaDiTesto 66"/>
          <p:cNvSpPr txBox="1"/>
          <p:nvPr/>
        </p:nvSpPr>
        <p:spPr>
          <a:xfrm>
            <a:off x="7640839" y="4912730"/>
            <a:ext cx="1348530" cy="369332"/>
          </a:xfrm>
          <a:prstGeom prst="rect">
            <a:avLst/>
          </a:prstGeom>
          <a:noFill/>
        </p:spPr>
        <p:txBody>
          <a:bodyPr wrap="square" rtlCol="0">
            <a:spAutoFit/>
          </a:bodyPr>
          <a:lstStyle/>
          <a:p>
            <a:r>
              <a:rPr lang="en-US" sz="1800" dirty="0">
                <a:latin typeface="+mj-lt"/>
              </a:rPr>
              <a:t>0</a:t>
            </a:r>
            <a:r>
              <a:rPr lang="en-US" sz="1800" dirty="0" smtClean="0">
                <a:latin typeface="+mj-lt"/>
              </a:rPr>
              <a:t>, 0</a:t>
            </a:r>
            <a:endParaRPr lang="en-US" sz="1800" dirty="0">
              <a:latin typeface="+mj-lt"/>
            </a:endParaRPr>
          </a:p>
        </p:txBody>
      </p:sp>
      <p:sp>
        <p:nvSpPr>
          <p:cNvPr id="70" name="CasellaDiTesto 69"/>
          <p:cNvSpPr txBox="1"/>
          <p:nvPr/>
        </p:nvSpPr>
        <p:spPr>
          <a:xfrm>
            <a:off x="7578437" y="5314640"/>
            <a:ext cx="1348530" cy="369332"/>
          </a:xfrm>
          <a:prstGeom prst="rect">
            <a:avLst/>
          </a:prstGeom>
          <a:noFill/>
        </p:spPr>
        <p:txBody>
          <a:bodyPr wrap="square" rtlCol="0">
            <a:spAutoFit/>
          </a:bodyPr>
          <a:lstStyle/>
          <a:p>
            <a:r>
              <a:rPr lang="en-US" sz="1800" dirty="0" smtClean="0">
                <a:latin typeface="+mj-lt"/>
              </a:rPr>
              <a:t>29, -27</a:t>
            </a:r>
            <a:endParaRPr lang="en-US" sz="1800" dirty="0">
              <a:latin typeface="+mj-lt"/>
            </a:endParaRPr>
          </a:p>
        </p:txBody>
      </p:sp>
      <p:sp>
        <p:nvSpPr>
          <p:cNvPr id="71" name="CasellaDiTesto 70"/>
          <p:cNvSpPr txBox="1"/>
          <p:nvPr/>
        </p:nvSpPr>
        <p:spPr>
          <a:xfrm>
            <a:off x="7572174" y="5992828"/>
            <a:ext cx="1348530" cy="369332"/>
          </a:xfrm>
          <a:prstGeom prst="rect">
            <a:avLst/>
          </a:prstGeom>
          <a:noFill/>
        </p:spPr>
        <p:txBody>
          <a:bodyPr wrap="square" rtlCol="0">
            <a:spAutoFit/>
          </a:bodyPr>
          <a:lstStyle/>
          <a:p>
            <a:r>
              <a:rPr lang="en-US" sz="1800" dirty="0">
                <a:latin typeface="+mj-lt"/>
              </a:rPr>
              <a:t>0</a:t>
            </a:r>
            <a:r>
              <a:rPr lang="en-US" sz="1800" dirty="0" smtClean="0">
                <a:latin typeface="+mj-lt"/>
              </a:rPr>
              <a:t>, 0</a:t>
            </a:r>
            <a:endParaRPr lang="en-US" sz="1800" dirty="0">
              <a:latin typeface="+mj-lt"/>
            </a:endParaRPr>
          </a:p>
        </p:txBody>
      </p:sp>
    </p:spTree>
    <p:extLst>
      <p:ext uri="{BB962C8B-B14F-4D97-AF65-F5344CB8AC3E}">
        <p14:creationId xmlns:p14="http://schemas.microsoft.com/office/powerpoint/2010/main" val="3743497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397635"/>
            <a:ext cx="9144000" cy="1447800"/>
          </a:xfrm>
        </p:spPr>
        <p:txBody>
          <a:bodyPr/>
          <a:lstStyle/>
          <a:p>
            <a:r>
              <a:rPr lang="en-US" dirty="0" smtClean="0"/>
              <a:t>Extensive game with asymmetric info</a:t>
            </a:r>
            <a:endParaRPr lang="en-US" dirty="0"/>
          </a:p>
        </p:txBody>
      </p:sp>
      <p:sp>
        <p:nvSpPr>
          <p:cNvPr id="4" name="CasellaDiTesto 3"/>
          <p:cNvSpPr txBox="1"/>
          <p:nvPr/>
        </p:nvSpPr>
        <p:spPr>
          <a:xfrm>
            <a:off x="240146" y="3205019"/>
            <a:ext cx="729673" cy="523220"/>
          </a:xfrm>
          <a:prstGeom prst="rect">
            <a:avLst/>
          </a:prstGeom>
          <a:noFill/>
        </p:spPr>
        <p:txBody>
          <a:bodyPr wrap="square" rtlCol="0">
            <a:spAutoFit/>
          </a:bodyPr>
          <a:lstStyle/>
          <a:p>
            <a:r>
              <a:rPr lang="en-US" dirty="0"/>
              <a:t>I</a:t>
            </a:r>
          </a:p>
        </p:txBody>
      </p:sp>
      <p:cxnSp>
        <p:nvCxnSpPr>
          <p:cNvPr id="6" name="Connettore diritto 5"/>
          <p:cNvCxnSpPr>
            <a:endCxn id="10" idx="1"/>
          </p:cNvCxnSpPr>
          <p:nvPr/>
        </p:nvCxnSpPr>
        <p:spPr bwMode="auto">
          <a:xfrm flipV="1">
            <a:off x="766618" y="1979574"/>
            <a:ext cx="2041237" cy="1225446"/>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8" name="Connettore diritto 7"/>
          <p:cNvCxnSpPr>
            <a:stCxn id="4" idx="2"/>
            <a:endCxn id="11" idx="1"/>
          </p:cNvCxnSpPr>
          <p:nvPr/>
        </p:nvCxnSpPr>
        <p:spPr bwMode="auto">
          <a:xfrm>
            <a:off x="604983" y="3728239"/>
            <a:ext cx="1907308" cy="1684270"/>
          </a:xfrm>
          <a:prstGeom prst="line">
            <a:avLst/>
          </a:prstGeom>
          <a:solidFill>
            <a:schemeClr val="accent1"/>
          </a:solidFill>
          <a:ln w="12700" cap="flat" cmpd="sng" algn="ctr">
            <a:solidFill>
              <a:srgbClr val="FFC000"/>
            </a:solidFill>
            <a:prstDash val="solid"/>
            <a:round/>
            <a:headEnd type="none" w="sm" len="sm"/>
            <a:tailEnd type="none" w="sm" len="sm"/>
          </a:ln>
          <a:effectLst/>
        </p:spPr>
      </p:cxnSp>
      <p:sp>
        <p:nvSpPr>
          <p:cNvPr id="10" name="CasellaDiTesto 9"/>
          <p:cNvSpPr txBox="1"/>
          <p:nvPr/>
        </p:nvSpPr>
        <p:spPr>
          <a:xfrm>
            <a:off x="2807855" y="1717964"/>
            <a:ext cx="277090" cy="523220"/>
          </a:xfrm>
          <a:prstGeom prst="rect">
            <a:avLst/>
          </a:prstGeom>
          <a:noFill/>
        </p:spPr>
        <p:txBody>
          <a:bodyPr wrap="square" rtlCol="0">
            <a:spAutoFit/>
          </a:bodyPr>
          <a:lstStyle/>
          <a:p>
            <a:r>
              <a:rPr lang="en-US" dirty="0" smtClean="0"/>
              <a:t>N</a:t>
            </a:r>
            <a:endParaRPr lang="en-US" dirty="0"/>
          </a:p>
        </p:txBody>
      </p:sp>
      <p:sp>
        <p:nvSpPr>
          <p:cNvPr id="11" name="CasellaDiTesto 10"/>
          <p:cNvSpPr txBox="1"/>
          <p:nvPr/>
        </p:nvSpPr>
        <p:spPr>
          <a:xfrm>
            <a:off x="2512291" y="5150899"/>
            <a:ext cx="618836" cy="523220"/>
          </a:xfrm>
          <a:prstGeom prst="rect">
            <a:avLst/>
          </a:prstGeom>
          <a:noFill/>
        </p:spPr>
        <p:txBody>
          <a:bodyPr wrap="square" rtlCol="0">
            <a:spAutoFit/>
          </a:bodyPr>
          <a:lstStyle/>
          <a:p>
            <a:r>
              <a:rPr lang="en-US" dirty="0" smtClean="0"/>
              <a:t>N</a:t>
            </a:r>
            <a:endParaRPr lang="en-US" dirty="0"/>
          </a:p>
        </p:txBody>
      </p:sp>
      <p:cxnSp>
        <p:nvCxnSpPr>
          <p:cNvPr id="13" name="Connettore diritto 12"/>
          <p:cNvCxnSpPr/>
          <p:nvPr/>
        </p:nvCxnSpPr>
        <p:spPr bwMode="auto">
          <a:xfrm flipV="1">
            <a:off x="3255818" y="1524000"/>
            <a:ext cx="364837" cy="45027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5" name="Connettore diritto 14"/>
          <p:cNvCxnSpPr/>
          <p:nvPr/>
        </p:nvCxnSpPr>
        <p:spPr bwMode="auto">
          <a:xfrm>
            <a:off x="3620655" y="1524000"/>
            <a:ext cx="1690254"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7" name="Connettore diritto 16"/>
          <p:cNvCxnSpPr/>
          <p:nvPr/>
        </p:nvCxnSpPr>
        <p:spPr bwMode="auto">
          <a:xfrm>
            <a:off x="3255818" y="2050473"/>
            <a:ext cx="429491" cy="387927"/>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9" name="Connettore diritto 18"/>
          <p:cNvCxnSpPr/>
          <p:nvPr/>
        </p:nvCxnSpPr>
        <p:spPr bwMode="auto">
          <a:xfrm>
            <a:off x="3685309" y="2438400"/>
            <a:ext cx="1625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2" name="CasellaDiTesto 21"/>
          <p:cNvSpPr txBox="1"/>
          <p:nvPr/>
        </p:nvSpPr>
        <p:spPr>
          <a:xfrm>
            <a:off x="5338619" y="1262390"/>
            <a:ext cx="674254" cy="523220"/>
          </a:xfrm>
          <a:prstGeom prst="rect">
            <a:avLst/>
          </a:prstGeom>
          <a:noFill/>
        </p:spPr>
        <p:txBody>
          <a:bodyPr wrap="square" rtlCol="0">
            <a:spAutoFit/>
          </a:bodyPr>
          <a:lstStyle/>
          <a:p>
            <a:r>
              <a:rPr lang="en-US" dirty="0"/>
              <a:t>P</a:t>
            </a:r>
            <a:r>
              <a:rPr lang="en-US" baseline="-25000" dirty="0" smtClean="0"/>
              <a:t>H</a:t>
            </a:r>
            <a:endParaRPr lang="en-US" dirty="0"/>
          </a:p>
        </p:txBody>
      </p:sp>
      <p:cxnSp>
        <p:nvCxnSpPr>
          <p:cNvPr id="24" name="Connettore diritto 23"/>
          <p:cNvCxnSpPr/>
          <p:nvPr/>
        </p:nvCxnSpPr>
        <p:spPr bwMode="auto">
          <a:xfrm flipV="1">
            <a:off x="5772728" y="1031587"/>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6" name="Connettore diritto 25"/>
          <p:cNvCxnSpPr/>
          <p:nvPr/>
        </p:nvCxnSpPr>
        <p:spPr bwMode="auto">
          <a:xfrm>
            <a:off x="5772727" y="1524000"/>
            <a:ext cx="1256146" cy="261610"/>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27" name="CasellaDiTesto 26"/>
          <p:cNvSpPr txBox="1"/>
          <p:nvPr/>
        </p:nvSpPr>
        <p:spPr>
          <a:xfrm>
            <a:off x="5338619" y="2176790"/>
            <a:ext cx="674254" cy="523220"/>
          </a:xfrm>
          <a:prstGeom prst="rect">
            <a:avLst/>
          </a:prstGeom>
          <a:noFill/>
        </p:spPr>
        <p:txBody>
          <a:bodyPr wrap="square" rtlCol="0">
            <a:spAutoFit/>
          </a:bodyPr>
          <a:lstStyle/>
          <a:p>
            <a:r>
              <a:rPr lang="en-US" dirty="0"/>
              <a:t>P</a:t>
            </a:r>
            <a:r>
              <a:rPr lang="en-US" baseline="-25000" dirty="0" smtClean="0"/>
              <a:t>L</a:t>
            </a:r>
            <a:endParaRPr lang="en-US" dirty="0"/>
          </a:p>
        </p:txBody>
      </p:sp>
      <p:cxnSp>
        <p:nvCxnSpPr>
          <p:cNvPr id="28" name="Connettore diritto 27"/>
          <p:cNvCxnSpPr/>
          <p:nvPr/>
        </p:nvCxnSpPr>
        <p:spPr bwMode="auto">
          <a:xfrm flipV="1">
            <a:off x="5745018" y="2086855"/>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Connettore diritto 29"/>
          <p:cNvCxnSpPr/>
          <p:nvPr/>
        </p:nvCxnSpPr>
        <p:spPr bwMode="auto">
          <a:xfrm>
            <a:off x="5717309" y="2531220"/>
            <a:ext cx="1256146" cy="26161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1" name="Connettore diritto 30"/>
          <p:cNvCxnSpPr/>
          <p:nvPr/>
        </p:nvCxnSpPr>
        <p:spPr bwMode="auto">
          <a:xfrm flipV="1">
            <a:off x="2946400" y="4962237"/>
            <a:ext cx="364837" cy="450272"/>
          </a:xfrm>
          <a:prstGeom prst="line">
            <a:avLst/>
          </a:prstGeom>
          <a:solidFill>
            <a:schemeClr val="accent1"/>
          </a:solidFill>
          <a:ln w="12700" cap="flat" cmpd="sng" algn="ctr">
            <a:solidFill>
              <a:srgbClr val="FFC000"/>
            </a:solidFill>
            <a:prstDash val="solid"/>
            <a:round/>
            <a:headEnd type="none" w="sm" len="sm"/>
            <a:tailEnd type="none" w="sm" len="sm"/>
          </a:ln>
          <a:effectLst/>
        </p:spPr>
      </p:cxnSp>
      <p:cxnSp>
        <p:nvCxnSpPr>
          <p:cNvPr id="32" name="Connettore diritto 31"/>
          <p:cNvCxnSpPr/>
          <p:nvPr/>
        </p:nvCxnSpPr>
        <p:spPr bwMode="auto">
          <a:xfrm>
            <a:off x="2946400" y="5407207"/>
            <a:ext cx="429491" cy="387927"/>
          </a:xfrm>
          <a:prstGeom prst="line">
            <a:avLst/>
          </a:prstGeom>
          <a:solidFill>
            <a:schemeClr val="accent1"/>
          </a:solidFill>
          <a:ln w="12700" cap="flat" cmpd="sng" algn="ctr">
            <a:solidFill>
              <a:srgbClr val="FFC000"/>
            </a:solidFill>
            <a:prstDash val="solid"/>
            <a:round/>
            <a:headEnd type="none" w="sm" len="sm"/>
            <a:tailEnd type="none" w="sm" len="sm"/>
          </a:ln>
          <a:effectLst/>
        </p:spPr>
      </p:cxnSp>
      <p:cxnSp>
        <p:nvCxnSpPr>
          <p:cNvPr id="33" name="Connettore diritto 32"/>
          <p:cNvCxnSpPr/>
          <p:nvPr/>
        </p:nvCxnSpPr>
        <p:spPr bwMode="auto">
          <a:xfrm>
            <a:off x="3311237" y="4973783"/>
            <a:ext cx="1690254" cy="0"/>
          </a:xfrm>
          <a:prstGeom prst="line">
            <a:avLst/>
          </a:prstGeom>
          <a:solidFill>
            <a:schemeClr val="accent1"/>
          </a:solidFill>
          <a:ln w="12700" cap="flat" cmpd="sng" algn="ctr">
            <a:solidFill>
              <a:srgbClr val="FFC000"/>
            </a:solidFill>
            <a:prstDash val="solid"/>
            <a:round/>
            <a:headEnd type="none" w="sm" len="sm"/>
            <a:tailEnd type="none" w="sm" len="sm"/>
          </a:ln>
          <a:effectLst/>
        </p:spPr>
      </p:cxnSp>
      <p:cxnSp>
        <p:nvCxnSpPr>
          <p:cNvPr id="34" name="Connettore diritto 33"/>
          <p:cNvCxnSpPr/>
          <p:nvPr/>
        </p:nvCxnSpPr>
        <p:spPr bwMode="auto">
          <a:xfrm>
            <a:off x="3375891" y="5795134"/>
            <a:ext cx="1625600" cy="0"/>
          </a:xfrm>
          <a:prstGeom prst="line">
            <a:avLst/>
          </a:prstGeom>
          <a:solidFill>
            <a:schemeClr val="accent1"/>
          </a:solidFill>
          <a:ln w="12700" cap="flat" cmpd="sng" algn="ctr">
            <a:solidFill>
              <a:srgbClr val="FFC000"/>
            </a:solidFill>
            <a:prstDash val="solid"/>
            <a:round/>
            <a:headEnd type="none" w="sm" len="sm"/>
            <a:tailEnd type="none" w="sm" len="sm"/>
          </a:ln>
          <a:effectLst/>
        </p:spPr>
      </p:cxnSp>
      <p:sp>
        <p:nvSpPr>
          <p:cNvPr id="35" name="CasellaDiTesto 34"/>
          <p:cNvSpPr txBox="1"/>
          <p:nvPr/>
        </p:nvSpPr>
        <p:spPr>
          <a:xfrm>
            <a:off x="5001492" y="4712173"/>
            <a:ext cx="674254" cy="523220"/>
          </a:xfrm>
          <a:prstGeom prst="rect">
            <a:avLst/>
          </a:prstGeom>
          <a:noFill/>
        </p:spPr>
        <p:txBody>
          <a:bodyPr wrap="square" rtlCol="0">
            <a:spAutoFit/>
          </a:bodyPr>
          <a:lstStyle/>
          <a:p>
            <a:r>
              <a:rPr lang="en-US" dirty="0"/>
              <a:t>P</a:t>
            </a:r>
            <a:r>
              <a:rPr lang="en-US" baseline="-25000" dirty="0" smtClean="0"/>
              <a:t>H</a:t>
            </a:r>
            <a:endParaRPr lang="en-US" dirty="0"/>
          </a:p>
        </p:txBody>
      </p:sp>
      <p:sp>
        <p:nvSpPr>
          <p:cNvPr id="36" name="CasellaDiTesto 35"/>
          <p:cNvSpPr txBox="1"/>
          <p:nvPr/>
        </p:nvSpPr>
        <p:spPr>
          <a:xfrm>
            <a:off x="5007282" y="5553045"/>
            <a:ext cx="674254" cy="523220"/>
          </a:xfrm>
          <a:prstGeom prst="rect">
            <a:avLst/>
          </a:prstGeom>
          <a:noFill/>
        </p:spPr>
        <p:txBody>
          <a:bodyPr wrap="square" rtlCol="0">
            <a:spAutoFit/>
          </a:bodyPr>
          <a:lstStyle/>
          <a:p>
            <a:r>
              <a:rPr lang="en-US" dirty="0"/>
              <a:t>P</a:t>
            </a:r>
            <a:r>
              <a:rPr lang="en-US" baseline="-25000" dirty="0" smtClean="0"/>
              <a:t>L</a:t>
            </a:r>
            <a:endParaRPr lang="en-US" dirty="0"/>
          </a:p>
        </p:txBody>
      </p:sp>
      <p:cxnSp>
        <p:nvCxnSpPr>
          <p:cNvPr id="38" name="Connettore diritto 37"/>
          <p:cNvCxnSpPr/>
          <p:nvPr/>
        </p:nvCxnSpPr>
        <p:spPr bwMode="auto">
          <a:xfrm flipV="1">
            <a:off x="5440218" y="4387404"/>
            <a:ext cx="1145309" cy="455574"/>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9" name="Connettore diritto 38"/>
          <p:cNvCxnSpPr/>
          <p:nvPr/>
        </p:nvCxnSpPr>
        <p:spPr bwMode="auto">
          <a:xfrm flipV="1">
            <a:off x="5417128" y="5468992"/>
            <a:ext cx="1168399" cy="446893"/>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40" name="Connettore diritto 39"/>
          <p:cNvCxnSpPr/>
          <p:nvPr/>
        </p:nvCxnSpPr>
        <p:spPr bwMode="auto">
          <a:xfrm>
            <a:off x="5457521" y="4856460"/>
            <a:ext cx="1275788" cy="260485"/>
          </a:xfrm>
          <a:prstGeom prst="line">
            <a:avLst/>
          </a:prstGeom>
          <a:solidFill>
            <a:schemeClr val="accent1"/>
          </a:solidFill>
          <a:ln w="12700" cap="flat" cmpd="sng" algn="ctr">
            <a:solidFill>
              <a:srgbClr val="FFC000"/>
            </a:solidFill>
            <a:prstDash val="solid"/>
            <a:round/>
            <a:headEnd type="none" w="sm" len="sm"/>
            <a:tailEnd type="none" w="sm" len="sm"/>
          </a:ln>
          <a:effectLst/>
        </p:spPr>
      </p:cxnSp>
      <p:cxnSp>
        <p:nvCxnSpPr>
          <p:cNvPr id="41" name="Connettore diritto 40"/>
          <p:cNvCxnSpPr/>
          <p:nvPr/>
        </p:nvCxnSpPr>
        <p:spPr bwMode="auto">
          <a:xfrm>
            <a:off x="5502564" y="5915885"/>
            <a:ext cx="1256146" cy="261610"/>
          </a:xfrm>
          <a:prstGeom prst="line">
            <a:avLst/>
          </a:prstGeom>
          <a:solidFill>
            <a:schemeClr val="accent1"/>
          </a:solidFill>
          <a:ln w="12700" cap="flat" cmpd="sng" algn="ctr">
            <a:solidFill>
              <a:srgbClr val="FFC000"/>
            </a:solidFill>
            <a:prstDash val="solid"/>
            <a:round/>
            <a:headEnd type="none" w="sm" len="sm"/>
            <a:tailEnd type="none" w="sm" len="sm"/>
          </a:ln>
          <a:effectLst/>
        </p:spPr>
      </p:cxnSp>
      <p:sp>
        <p:nvSpPr>
          <p:cNvPr id="42" name="CasellaDiTesto 41"/>
          <p:cNvSpPr txBox="1"/>
          <p:nvPr/>
        </p:nvSpPr>
        <p:spPr>
          <a:xfrm>
            <a:off x="766618" y="2241184"/>
            <a:ext cx="988291" cy="307777"/>
          </a:xfrm>
          <a:prstGeom prst="rect">
            <a:avLst/>
          </a:prstGeom>
          <a:noFill/>
        </p:spPr>
        <p:txBody>
          <a:bodyPr wrap="square" rtlCol="0">
            <a:spAutoFit/>
          </a:bodyPr>
          <a:lstStyle/>
          <a:p>
            <a:r>
              <a:rPr lang="en-US" sz="1400" dirty="0"/>
              <a:t>p</a:t>
            </a:r>
            <a:r>
              <a:rPr lang="en-US" sz="1400" dirty="0" smtClean="0"/>
              <a:t> = 4.5K</a:t>
            </a:r>
            <a:endParaRPr lang="en-US" sz="1400" dirty="0"/>
          </a:p>
        </p:txBody>
      </p:sp>
      <p:sp>
        <p:nvSpPr>
          <p:cNvPr id="44" name="CasellaDiTesto 43"/>
          <p:cNvSpPr txBox="1"/>
          <p:nvPr/>
        </p:nvSpPr>
        <p:spPr>
          <a:xfrm>
            <a:off x="540329" y="4657314"/>
            <a:ext cx="960578" cy="307777"/>
          </a:xfrm>
          <a:prstGeom prst="rect">
            <a:avLst/>
          </a:prstGeom>
          <a:noFill/>
        </p:spPr>
        <p:txBody>
          <a:bodyPr wrap="square" rtlCol="0">
            <a:spAutoFit/>
          </a:bodyPr>
          <a:lstStyle/>
          <a:p>
            <a:r>
              <a:rPr lang="en-US" sz="1400" dirty="0" smtClean="0"/>
              <a:t>p = 30K</a:t>
            </a:r>
            <a:endParaRPr lang="en-US" sz="1400" dirty="0"/>
          </a:p>
        </p:txBody>
      </p:sp>
      <p:sp>
        <p:nvSpPr>
          <p:cNvPr id="45" name="CasellaDiTesto 44"/>
          <p:cNvSpPr txBox="1"/>
          <p:nvPr/>
        </p:nvSpPr>
        <p:spPr>
          <a:xfrm>
            <a:off x="3833091" y="1193140"/>
            <a:ext cx="1505528" cy="307777"/>
          </a:xfrm>
          <a:prstGeom prst="rect">
            <a:avLst/>
          </a:prstGeom>
          <a:noFill/>
        </p:spPr>
        <p:txBody>
          <a:bodyPr wrap="square" rtlCol="0">
            <a:spAutoFit/>
          </a:bodyPr>
          <a:lstStyle/>
          <a:p>
            <a:r>
              <a:rPr lang="en-US" sz="1400" dirty="0" smtClean="0"/>
              <a:t>(</a:t>
            </a:r>
            <a:r>
              <a:rPr lang="en-US" sz="1200" dirty="0" smtClean="0"/>
              <a:t>10%) High risk</a:t>
            </a:r>
            <a:endParaRPr lang="en-US" sz="1200" dirty="0"/>
          </a:p>
        </p:txBody>
      </p:sp>
      <p:sp>
        <p:nvSpPr>
          <p:cNvPr id="46" name="CasellaDiTesto 45"/>
          <p:cNvSpPr txBox="1"/>
          <p:nvPr/>
        </p:nvSpPr>
        <p:spPr>
          <a:xfrm>
            <a:off x="3546764" y="4654460"/>
            <a:ext cx="1348509" cy="276999"/>
          </a:xfrm>
          <a:prstGeom prst="rect">
            <a:avLst/>
          </a:prstGeom>
          <a:noFill/>
        </p:spPr>
        <p:txBody>
          <a:bodyPr wrap="square" rtlCol="0">
            <a:spAutoFit/>
          </a:bodyPr>
          <a:lstStyle/>
          <a:p>
            <a:r>
              <a:rPr lang="en-US" sz="1200" dirty="0" smtClean="0"/>
              <a:t>(10%) High risk</a:t>
            </a:r>
            <a:endParaRPr lang="en-US" sz="1200" dirty="0"/>
          </a:p>
        </p:txBody>
      </p:sp>
      <p:sp>
        <p:nvSpPr>
          <p:cNvPr id="47" name="CasellaDiTesto 46"/>
          <p:cNvSpPr txBox="1"/>
          <p:nvPr/>
        </p:nvSpPr>
        <p:spPr>
          <a:xfrm>
            <a:off x="3833090" y="2168378"/>
            <a:ext cx="1268088" cy="276999"/>
          </a:xfrm>
          <a:prstGeom prst="rect">
            <a:avLst/>
          </a:prstGeom>
          <a:noFill/>
        </p:spPr>
        <p:txBody>
          <a:bodyPr wrap="square" rtlCol="0">
            <a:spAutoFit/>
          </a:bodyPr>
          <a:lstStyle/>
          <a:p>
            <a:r>
              <a:rPr lang="en-US" sz="1200" dirty="0" smtClean="0"/>
              <a:t>(90%) Low risk</a:t>
            </a:r>
            <a:endParaRPr lang="en-US" sz="1200" dirty="0"/>
          </a:p>
        </p:txBody>
      </p:sp>
      <p:sp>
        <p:nvSpPr>
          <p:cNvPr id="48" name="CasellaDiTesto 47"/>
          <p:cNvSpPr txBox="1"/>
          <p:nvPr/>
        </p:nvSpPr>
        <p:spPr>
          <a:xfrm>
            <a:off x="3515609" y="5442811"/>
            <a:ext cx="1514764" cy="276999"/>
          </a:xfrm>
          <a:prstGeom prst="rect">
            <a:avLst/>
          </a:prstGeom>
          <a:noFill/>
        </p:spPr>
        <p:txBody>
          <a:bodyPr wrap="square" rtlCol="0">
            <a:spAutoFit/>
          </a:bodyPr>
          <a:lstStyle/>
          <a:p>
            <a:r>
              <a:rPr lang="en-US" sz="1200" dirty="0" smtClean="0"/>
              <a:t>(90%) Low risk</a:t>
            </a:r>
            <a:endParaRPr lang="en-US" sz="1200" dirty="0"/>
          </a:p>
        </p:txBody>
      </p:sp>
      <p:sp>
        <p:nvSpPr>
          <p:cNvPr id="49" name="CasellaDiTesto 48"/>
          <p:cNvSpPr txBox="1"/>
          <p:nvPr/>
        </p:nvSpPr>
        <p:spPr>
          <a:xfrm rot="20229247">
            <a:off x="6070933" y="993445"/>
            <a:ext cx="732679" cy="276999"/>
          </a:xfrm>
          <a:prstGeom prst="rect">
            <a:avLst/>
          </a:prstGeom>
          <a:noFill/>
        </p:spPr>
        <p:txBody>
          <a:bodyPr wrap="square" rtlCol="0">
            <a:spAutoFit/>
          </a:bodyPr>
          <a:lstStyle/>
          <a:p>
            <a:r>
              <a:rPr lang="en-US" sz="1200" dirty="0" smtClean="0"/>
              <a:t>Accept</a:t>
            </a:r>
            <a:endParaRPr lang="en-US" sz="1200" dirty="0"/>
          </a:p>
        </p:txBody>
      </p:sp>
      <p:sp>
        <p:nvSpPr>
          <p:cNvPr id="50" name="CasellaDiTesto 49"/>
          <p:cNvSpPr txBox="1"/>
          <p:nvPr/>
        </p:nvSpPr>
        <p:spPr>
          <a:xfrm rot="20229247">
            <a:off x="5877443" y="2084875"/>
            <a:ext cx="732679" cy="276999"/>
          </a:xfrm>
          <a:prstGeom prst="rect">
            <a:avLst/>
          </a:prstGeom>
          <a:noFill/>
        </p:spPr>
        <p:txBody>
          <a:bodyPr wrap="square" rtlCol="0">
            <a:spAutoFit/>
          </a:bodyPr>
          <a:lstStyle/>
          <a:p>
            <a:r>
              <a:rPr lang="en-US" sz="1200" dirty="0" smtClean="0"/>
              <a:t>Accept</a:t>
            </a:r>
            <a:endParaRPr lang="en-US" sz="1200" dirty="0"/>
          </a:p>
        </p:txBody>
      </p:sp>
      <p:sp>
        <p:nvSpPr>
          <p:cNvPr id="51" name="CasellaDiTesto 50"/>
          <p:cNvSpPr txBox="1"/>
          <p:nvPr/>
        </p:nvSpPr>
        <p:spPr>
          <a:xfrm rot="20229247">
            <a:off x="5587669" y="4386368"/>
            <a:ext cx="732679" cy="276999"/>
          </a:xfrm>
          <a:prstGeom prst="rect">
            <a:avLst/>
          </a:prstGeom>
          <a:noFill/>
        </p:spPr>
        <p:txBody>
          <a:bodyPr wrap="square" rtlCol="0">
            <a:spAutoFit/>
          </a:bodyPr>
          <a:lstStyle/>
          <a:p>
            <a:r>
              <a:rPr lang="en-US" sz="1200" dirty="0" smtClean="0"/>
              <a:t>Accept</a:t>
            </a:r>
            <a:endParaRPr lang="en-US" sz="1200" dirty="0"/>
          </a:p>
        </p:txBody>
      </p:sp>
      <p:sp>
        <p:nvSpPr>
          <p:cNvPr id="52" name="CasellaDiTesto 51"/>
          <p:cNvSpPr txBox="1"/>
          <p:nvPr/>
        </p:nvSpPr>
        <p:spPr>
          <a:xfrm rot="20229247">
            <a:off x="5595735" y="5439973"/>
            <a:ext cx="732679" cy="276999"/>
          </a:xfrm>
          <a:prstGeom prst="rect">
            <a:avLst/>
          </a:prstGeom>
          <a:noFill/>
        </p:spPr>
        <p:txBody>
          <a:bodyPr wrap="square" rtlCol="0">
            <a:spAutoFit/>
          </a:bodyPr>
          <a:lstStyle/>
          <a:p>
            <a:r>
              <a:rPr lang="en-US" sz="1200" dirty="0" smtClean="0"/>
              <a:t>Accept</a:t>
            </a:r>
            <a:endParaRPr lang="en-US" sz="1200" dirty="0"/>
          </a:p>
        </p:txBody>
      </p:sp>
      <p:sp>
        <p:nvSpPr>
          <p:cNvPr id="53" name="CasellaDiTesto 52"/>
          <p:cNvSpPr txBox="1"/>
          <p:nvPr/>
        </p:nvSpPr>
        <p:spPr>
          <a:xfrm rot="883523">
            <a:off x="5579437" y="4951654"/>
            <a:ext cx="765274" cy="276999"/>
          </a:xfrm>
          <a:prstGeom prst="rect">
            <a:avLst/>
          </a:prstGeom>
          <a:noFill/>
        </p:spPr>
        <p:txBody>
          <a:bodyPr wrap="square" rtlCol="0">
            <a:spAutoFit/>
          </a:bodyPr>
          <a:lstStyle/>
          <a:p>
            <a:r>
              <a:rPr lang="en-US" sz="1200" dirty="0" smtClean="0"/>
              <a:t>Don’t’</a:t>
            </a:r>
            <a:endParaRPr lang="en-US" sz="1200" dirty="0"/>
          </a:p>
        </p:txBody>
      </p:sp>
      <p:sp>
        <p:nvSpPr>
          <p:cNvPr id="54" name="CasellaDiTesto 53"/>
          <p:cNvSpPr txBox="1"/>
          <p:nvPr/>
        </p:nvSpPr>
        <p:spPr>
          <a:xfrm rot="883523">
            <a:off x="5935036" y="2673119"/>
            <a:ext cx="765274" cy="276999"/>
          </a:xfrm>
          <a:prstGeom prst="rect">
            <a:avLst/>
          </a:prstGeom>
          <a:noFill/>
        </p:spPr>
        <p:txBody>
          <a:bodyPr wrap="square" rtlCol="0">
            <a:spAutoFit/>
          </a:bodyPr>
          <a:lstStyle/>
          <a:p>
            <a:r>
              <a:rPr lang="en-US" sz="1200" dirty="0" smtClean="0"/>
              <a:t>Don’t’</a:t>
            </a:r>
            <a:endParaRPr lang="en-US" sz="1200" dirty="0"/>
          </a:p>
        </p:txBody>
      </p:sp>
      <p:sp>
        <p:nvSpPr>
          <p:cNvPr id="55" name="CasellaDiTesto 54"/>
          <p:cNvSpPr txBox="1"/>
          <p:nvPr/>
        </p:nvSpPr>
        <p:spPr>
          <a:xfrm rot="883523">
            <a:off x="5649362" y="6038995"/>
            <a:ext cx="765274" cy="276999"/>
          </a:xfrm>
          <a:prstGeom prst="rect">
            <a:avLst/>
          </a:prstGeom>
          <a:noFill/>
        </p:spPr>
        <p:txBody>
          <a:bodyPr wrap="square" rtlCol="0">
            <a:spAutoFit/>
          </a:bodyPr>
          <a:lstStyle/>
          <a:p>
            <a:r>
              <a:rPr lang="en-US" sz="1200" dirty="0" smtClean="0"/>
              <a:t>Don’t’</a:t>
            </a:r>
            <a:endParaRPr lang="en-US" sz="1200" dirty="0"/>
          </a:p>
        </p:txBody>
      </p:sp>
      <p:sp>
        <p:nvSpPr>
          <p:cNvPr id="56" name="CasellaDiTesto 55"/>
          <p:cNvSpPr txBox="1"/>
          <p:nvPr/>
        </p:nvSpPr>
        <p:spPr>
          <a:xfrm rot="883523">
            <a:off x="6012419" y="1654492"/>
            <a:ext cx="765274" cy="276999"/>
          </a:xfrm>
          <a:prstGeom prst="rect">
            <a:avLst/>
          </a:prstGeom>
          <a:noFill/>
        </p:spPr>
        <p:txBody>
          <a:bodyPr wrap="square" rtlCol="0">
            <a:spAutoFit/>
          </a:bodyPr>
          <a:lstStyle/>
          <a:p>
            <a:r>
              <a:rPr lang="en-US" sz="1200" dirty="0" smtClean="0"/>
              <a:t>Don’t’</a:t>
            </a:r>
            <a:endParaRPr lang="en-US" sz="1200" dirty="0"/>
          </a:p>
        </p:txBody>
      </p:sp>
      <p:cxnSp>
        <p:nvCxnSpPr>
          <p:cNvPr id="60" name="Connettore diritto 59"/>
          <p:cNvCxnSpPr/>
          <p:nvPr/>
        </p:nvCxnSpPr>
        <p:spPr bwMode="auto">
          <a:xfrm>
            <a:off x="6918037" y="1044923"/>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2" name="Connettore diritto 61"/>
          <p:cNvCxnSpPr/>
          <p:nvPr/>
        </p:nvCxnSpPr>
        <p:spPr bwMode="auto">
          <a:xfrm>
            <a:off x="7017385" y="1787749"/>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3" name="Connettore diritto 62"/>
          <p:cNvCxnSpPr/>
          <p:nvPr/>
        </p:nvCxnSpPr>
        <p:spPr bwMode="auto">
          <a:xfrm>
            <a:off x="6872598" y="2095885"/>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4" name="Connettore diritto 63"/>
          <p:cNvCxnSpPr/>
          <p:nvPr/>
        </p:nvCxnSpPr>
        <p:spPr bwMode="auto">
          <a:xfrm>
            <a:off x="6973455" y="2795959"/>
            <a:ext cx="675741" cy="524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5" name="Connettore diritto 64"/>
          <p:cNvCxnSpPr/>
          <p:nvPr/>
        </p:nvCxnSpPr>
        <p:spPr bwMode="auto">
          <a:xfrm>
            <a:off x="6587757" y="4373922"/>
            <a:ext cx="805209" cy="824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6" name="Connettore diritto 65"/>
          <p:cNvCxnSpPr/>
          <p:nvPr/>
        </p:nvCxnSpPr>
        <p:spPr bwMode="auto">
          <a:xfrm>
            <a:off x="6734876" y="5116945"/>
            <a:ext cx="675741" cy="5242"/>
          </a:xfrm>
          <a:prstGeom prst="line">
            <a:avLst/>
          </a:prstGeom>
          <a:solidFill>
            <a:schemeClr val="accent1"/>
          </a:solidFill>
          <a:ln w="12700" cap="flat" cmpd="sng" algn="ctr">
            <a:solidFill>
              <a:srgbClr val="FFC000"/>
            </a:solidFill>
            <a:prstDash val="solid"/>
            <a:round/>
            <a:headEnd type="none" w="sm" len="sm"/>
            <a:tailEnd type="none" w="sm" len="sm"/>
          </a:ln>
          <a:effectLst/>
        </p:spPr>
      </p:cxnSp>
      <p:cxnSp>
        <p:nvCxnSpPr>
          <p:cNvPr id="68" name="Connettore diritto 67"/>
          <p:cNvCxnSpPr/>
          <p:nvPr/>
        </p:nvCxnSpPr>
        <p:spPr bwMode="auto">
          <a:xfrm>
            <a:off x="6589403" y="5482115"/>
            <a:ext cx="837299" cy="17191"/>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69" name="Connettore diritto 68"/>
          <p:cNvCxnSpPr/>
          <p:nvPr/>
        </p:nvCxnSpPr>
        <p:spPr bwMode="auto">
          <a:xfrm>
            <a:off x="6750961" y="6167650"/>
            <a:ext cx="675741" cy="5242"/>
          </a:xfrm>
          <a:prstGeom prst="line">
            <a:avLst/>
          </a:prstGeom>
          <a:solidFill>
            <a:schemeClr val="accent1"/>
          </a:solidFill>
          <a:ln w="12700" cap="flat" cmpd="sng" algn="ctr">
            <a:solidFill>
              <a:srgbClr val="FFC000"/>
            </a:solidFill>
            <a:prstDash val="solid"/>
            <a:round/>
            <a:headEnd type="none" w="sm" len="sm"/>
            <a:tailEnd type="none" w="sm" len="sm"/>
          </a:ln>
          <a:effectLst/>
        </p:spPr>
      </p:cxnSp>
      <p:sp>
        <p:nvSpPr>
          <p:cNvPr id="12" name="CasellaDiTesto 11"/>
          <p:cNvSpPr txBox="1"/>
          <p:nvPr/>
        </p:nvSpPr>
        <p:spPr>
          <a:xfrm>
            <a:off x="7741571" y="1577187"/>
            <a:ext cx="1348530" cy="369332"/>
          </a:xfrm>
          <a:prstGeom prst="rect">
            <a:avLst/>
          </a:prstGeom>
          <a:noFill/>
        </p:spPr>
        <p:txBody>
          <a:bodyPr wrap="square" rtlCol="0">
            <a:spAutoFit/>
          </a:bodyPr>
          <a:lstStyle/>
          <a:p>
            <a:r>
              <a:rPr lang="en-US" sz="1800" dirty="0" smtClean="0">
                <a:latin typeface="+mj-lt"/>
              </a:rPr>
              <a:t>0, 0</a:t>
            </a:r>
            <a:endParaRPr lang="en-US" sz="1800" dirty="0">
              <a:latin typeface="+mj-lt"/>
            </a:endParaRPr>
          </a:p>
        </p:txBody>
      </p:sp>
      <p:sp>
        <p:nvSpPr>
          <p:cNvPr id="57" name="CasellaDiTesto 56"/>
          <p:cNvSpPr txBox="1"/>
          <p:nvPr/>
        </p:nvSpPr>
        <p:spPr>
          <a:xfrm>
            <a:off x="7537635" y="849278"/>
            <a:ext cx="1823419" cy="369332"/>
          </a:xfrm>
          <a:prstGeom prst="rect">
            <a:avLst/>
          </a:prstGeom>
          <a:noFill/>
        </p:spPr>
        <p:txBody>
          <a:bodyPr wrap="square" rtlCol="0">
            <a:spAutoFit/>
          </a:bodyPr>
          <a:lstStyle/>
          <a:p>
            <a:r>
              <a:rPr lang="en-US" sz="1800" dirty="0" smtClean="0">
                <a:latin typeface="+mj-lt"/>
              </a:rPr>
              <a:t>-25.5, 15.5</a:t>
            </a:r>
            <a:endParaRPr lang="en-US" sz="1800" dirty="0">
              <a:latin typeface="+mj-lt"/>
            </a:endParaRPr>
          </a:p>
        </p:txBody>
      </p:sp>
      <p:sp>
        <p:nvSpPr>
          <p:cNvPr id="58" name="CasellaDiTesto 57"/>
          <p:cNvSpPr txBox="1"/>
          <p:nvPr/>
        </p:nvSpPr>
        <p:spPr>
          <a:xfrm>
            <a:off x="7741571" y="1935764"/>
            <a:ext cx="1348530" cy="369332"/>
          </a:xfrm>
          <a:prstGeom prst="rect">
            <a:avLst/>
          </a:prstGeom>
          <a:noFill/>
        </p:spPr>
        <p:txBody>
          <a:bodyPr wrap="square" rtlCol="0">
            <a:spAutoFit/>
          </a:bodyPr>
          <a:lstStyle/>
          <a:p>
            <a:r>
              <a:rPr lang="en-US" sz="1800" dirty="0">
                <a:latin typeface="+mj-lt"/>
              </a:rPr>
              <a:t>3</a:t>
            </a:r>
            <a:r>
              <a:rPr lang="en-US" sz="1800" dirty="0" smtClean="0">
                <a:latin typeface="+mj-lt"/>
              </a:rPr>
              <a:t>.5, -1.5</a:t>
            </a:r>
            <a:endParaRPr lang="en-US" sz="1800" dirty="0">
              <a:latin typeface="+mj-lt"/>
            </a:endParaRPr>
          </a:p>
        </p:txBody>
      </p:sp>
      <p:sp>
        <p:nvSpPr>
          <p:cNvPr id="59" name="CasellaDiTesto 58"/>
          <p:cNvSpPr txBox="1"/>
          <p:nvPr/>
        </p:nvSpPr>
        <p:spPr>
          <a:xfrm>
            <a:off x="7755393" y="2580406"/>
            <a:ext cx="1348530" cy="369332"/>
          </a:xfrm>
          <a:prstGeom prst="rect">
            <a:avLst/>
          </a:prstGeom>
          <a:noFill/>
        </p:spPr>
        <p:txBody>
          <a:bodyPr wrap="square" rtlCol="0">
            <a:spAutoFit/>
          </a:bodyPr>
          <a:lstStyle/>
          <a:p>
            <a:r>
              <a:rPr lang="en-US" sz="1800" dirty="0" smtClean="0">
                <a:latin typeface="+mj-lt"/>
              </a:rPr>
              <a:t>0, 0</a:t>
            </a:r>
            <a:endParaRPr lang="en-US" sz="1800" dirty="0">
              <a:latin typeface="+mj-lt"/>
            </a:endParaRPr>
          </a:p>
        </p:txBody>
      </p:sp>
      <p:sp>
        <p:nvSpPr>
          <p:cNvPr id="61" name="CasellaDiTesto 60"/>
          <p:cNvSpPr txBox="1"/>
          <p:nvPr/>
        </p:nvSpPr>
        <p:spPr>
          <a:xfrm>
            <a:off x="7635339" y="4201042"/>
            <a:ext cx="1468583" cy="369332"/>
          </a:xfrm>
          <a:prstGeom prst="rect">
            <a:avLst/>
          </a:prstGeom>
          <a:noFill/>
        </p:spPr>
        <p:txBody>
          <a:bodyPr wrap="square" rtlCol="0">
            <a:spAutoFit/>
          </a:bodyPr>
          <a:lstStyle/>
          <a:p>
            <a:r>
              <a:rPr lang="en-US" sz="1800" dirty="0">
                <a:latin typeface="+mj-lt"/>
              </a:rPr>
              <a:t>0</a:t>
            </a:r>
            <a:r>
              <a:rPr lang="en-US" sz="1800" dirty="0" smtClean="0">
                <a:latin typeface="+mj-lt"/>
              </a:rPr>
              <a:t>, -10</a:t>
            </a:r>
            <a:endParaRPr lang="en-US" sz="1800" dirty="0">
              <a:latin typeface="+mj-lt"/>
            </a:endParaRPr>
          </a:p>
        </p:txBody>
      </p:sp>
      <p:sp>
        <p:nvSpPr>
          <p:cNvPr id="67" name="CasellaDiTesto 66"/>
          <p:cNvSpPr txBox="1"/>
          <p:nvPr/>
        </p:nvSpPr>
        <p:spPr>
          <a:xfrm>
            <a:off x="7640839" y="4912730"/>
            <a:ext cx="1348530" cy="369332"/>
          </a:xfrm>
          <a:prstGeom prst="rect">
            <a:avLst/>
          </a:prstGeom>
          <a:noFill/>
        </p:spPr>
        <p:txBody>
          <a:bodyPr wrap="square" rtlCol="0">
            <a:spAutoFit/>
          </a:bodyPr>
          <a:lstStyle/>
          <a:p>
            <a:r>
              <a:rPr lang="en-US" sz="1800" dirty="0">
                <a:latin typeface="+mj-lt"/>
              </a:rPr>
              <a:t>0</a:t>
            </a:r>
            <a:r>
              <a:rPr lang="en-US" sz="1800" dirty="0" smtClean="0">
                <a:latin typeface="+mj-lt"/>
              </a:rPr>
              <a:t>, 0</a:t>
            </a:r>
            <a:endParaRPr lang="en-US" sz="1800" dirty="0">
              <a:latin typeface="+mj-lt"/>
            </a:endParaRPr>
          </a:p>
        </p:txBody>
      </p:sp>
      <p:sp>
        <p:nvSpPr>
          <p:cNvPr id="70" name="CasellaDiTesto 69"/>
          <p:cNvSpPr txBox="1"/>
          <p:nvPr/>
        </p:nvSpPr>
        <p:spPr>
          <a:xfrm>
            <a:off x="7578437" y="5314640"/>
            <a:ext cx="1348530" cy="369332"/>
          </a:xfrm>
          <a:prstGeom prst="rect">
            <a:avLst/>
          </a:prstGeom>
          <a:noFill/>
        </p:spPr>
        <p:txBody>
          <a:bodyPr wrap="square" rtlCol="0">
            <a:spAutoFit/>
          </a:bodyPr>
          <a:lstStyle/>
          <a:p>
            <a:r>
              <a:rPr lang="en-US" sz="1800" dirty="0" smtClean="0">
                <a:latin typeface="+mj-lt"/>
              </a:rPr>
              <a:t>29, -27</a:t>
            </a:r>
            <a:endParaRPr lang="en-US" sz="1800" dirty="0">
              <a:latin typeface="+mj-lt"/>
            </a:endParaRPr>
          </a:p>
        </p:txBody>
      </p:sp>
      <p:sp>
        <p:nvSpPr>
          <p:cNvPr id="71" name="CasellaDiTesto 70"/>
          <p:cNvSpPr txBox="1"/>
          <p:nvPr/>
        </p:nvSpPr>
        <p:spPr>
          <a:xfrm>
            <a:off x="7572174" y="5992828"/>
            <a:ext cx="1348530" cy="369332"/>
          </a:xfrm>
          <a:prstGeom prst="rect">
            <a:avLst/>
          </a:prstGeom>
          <a:noFill/>
        </p:spPr>
        <p:txBody>
          <a:bodyPr wrap="square" rtlCol="0">
            <a:spAutoFit/>
          </a:bodyPr>
          <a:lstStyle/>
          <a:p>
            <a:r>
              <a:rPr lang="en-US" sz="1800" dirty="0">
                <a:latin typeface="+mj-lt"/>
              </a:rPr>
              <a:t>0</a:t>
            </a:r>
            <a:r>
              <a:rPr lang="en-US" sz="1800" dirty="0" smtClean="0">
                <a:latin typeface="+mj-lt"/>
              </a:rPr>
              <a:t>, 0</a:t>
            </a:r>
            <a:endParaRPr lang="en-US" sz="1800" dirty="0">
              <a:latin typeface="+mj-lt"/>
            </a:endParaRPr>
          </a:p>
        </p:txBody>
      </p:sp>
      <p:sp>
        <p:nvSpPr>
          <p:cNvPr id="14" name="Ovale 13"/>
          <p:cNvSpPr/>
          <p:nvPr/>
        </p:nvSpPr>
        <p:spPr bwMode="auto">
          <a:xfrm>
            <a:off x="5023860" y="840509"/>
            <a:ext cx="989012" cy="441555"/>
          </a:xfrm>
          <a:prstGeom prst="ellips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sz="1800" dirty="0" smtClean="0">
                <a:latin typeface="+mj-lt"/>
              </a:rPr>
              <a:t>-25.5</a:t>
            </a:r>
            <a:endParaRPr kumimoji="0" lang="en-US" sz="1800" b="1" i="0" u="none" strike="noStrike" cap="none" normalizeH="0" baseline="0" dirty="0">
              <a:ln>
                <a:noFill/>
              </a:ln>
              <a:solidFill>
                <a:schemeClr val="tx1"/>
              </a:solidFill>
              <a:effectLst/>
              <a:latin typeface="+mj-lt"/>
            </a:endParaRPr>
          </a:p>
        </p:txBody>
      </p:sp>
      <p:sp>
        <p:nvSpPr>
          <p:cNvPr id="72" name="Ovale 71"/>
          <p:cNvSpPr/>
          <p:nvPr/>
        </p:nvSpPr>
        <p:spPr bwMode="auto">
          <a:xfrm>
            <a:off x="5116606" y="2765569"/>
            <a:ext cx="989012" cy="441555"/>
          </a:xfrm>
          <a:prstGeom prst="ellips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mj-lt"/>
              </a:rPr>
              <a:t>0</a:t>
            </a:r>
            <a:endParaRPr kumimoji="0" lang="en-US" sz="1800" b="1" i="0" u="none" strike="noStrike" cap="none" normalizeH="0" baseline="0" dirty="0">
              <a:ln>
                <a:noFill/>
              </a:ln>
              <a:solidFill>
                <a:schemeClr val="tx1"/>
              </a:solidFill>
              <a:effectLst/>
              <a:latin typeface="+mj-lt"/>
            </a:endParaRPr>
          </a:p>
        </p:txBody>
      </p:sp>
      <p:sp>
        <p:nvSpPr>
          <p:cNvPr id="73" name="Ovale 72"/>
          <p:cNvSpPr/>
          <p:nvPr/>
        </p:nvSpPr>
        <p:spPr bwMode="auto">
          <a:xfrm>
            <a:off x="4724805" y="4191458"/>
            <a:ext cx="989012" cy="441555"/>
          </a:xfrm>
          <a:prstGeom prst="ellips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mj-lt"/>
              </a:rPr>
              <a:t>0</a:t>
            </a:r>
            <a:endParaRPr kumimoji="0" lang="en-US" sz="1800" b="1" i="0" u="none" strike="noStrike" cap="none" normalizeH="0" baseline="0" dirty="0">
              <a:ln>
                <a:noFill/>
              </a:ln>
              <a:solidFill>
                <a:schemeClr val="tx1"/>
              </a:solidFill>
              <a:effectLst/>
              <a:latin typeface="+mj-lt"/>
            </a:endParaRPr>
          </a:p>
        </p:txBody>
      </p:sp>
      <p:sp>
        <p:nvSpPr>
          <p:cNvPr id="74" name="Ovale 73"/>
          <p:cNvSpPr/>
          <p:nvPr/>
        </p:nvSpPr>
        <p:spPr bwMode="auto">
          <a:xfrm>
            <a:off x="4751387" y="6158316"/>
            <a:ext cx="989012" cy="441555"/>
          </a:xfrm>
          <a:prstGeom prst="ellipse">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smtClean="0">
                <a:latin typeface="+mj-lt"/>
              </a:rPr>
              <a:t>0</a:t>
            </a:r>
            <a:endParaRPr kumimoji="0" lang="en-US" sz="1800" b="1" i="0" u="none" strike="noStrike" cap="none" normalizeH="0" baseline="0" dirty="0">
              <a:ln>
                <a:noFill/>
              </a:ln>
              <a:solidFill>
                <a:schemeClr val="tx1"/>
              </a:solidFill>
              <a:effectLst/>
              <a:latin typeface="+mj-lt"/>
            </a:endParaRPr>
          </a:p>
        </p:txBody>
      </p:sp>
      <p:sp>
        <p:nvSpPr>
          <p:cNvPr id="16" name="CasellaDiTesto 15"/>
          <p:cNvSpPr txBox="1"/>
          <p:nvPr/>
        </p:nvSpPr>
        <p:spPr>
          <a:xfrm>
            <a:off x="117100" y="1249878"/>
            <a:ext cx="2786252" cy="369332"/>
          </a:xfrm>
          <a:prstGeom prst="rect">
            <a:avLst/>
          </a:prstGeom>
          <a:solidFill>
            <a:srgbClr val="FFC000"/>
          </a:solidFill>
          <a:ln>
            <a:solidFill>
              <a:srgbClr val="FFC000"/>
            </a:solidFill>
          </a:ln>
        </p:spPr>
        <p:txBody>
          <a:bodyPr wrap="square" rtlCol="0">
            <a:spAutoFit/>
          </a:bodyPr>
          <a:lstStyle/>
          <a:p>
            <a:r>
              <a:rPr lang="en-US" sz="1800" dirty="0" smtClean="0">
                <a:latin typeface="+mj-lt"/>
              </a:rPr>
              <a:t>-25.5*10% + 0*90% = -2.5</a:t>
            </a:r>
            <a:endParaRPr lang="en-US" sz="1800" dirty="0">
              <a:latin typeface="+mj-lt"/>
            </a:endParaRPr>
          </a:p>
        </p:txBody>
      </p:sp>
      <p:sp>
        <p:nvSpPr>
          <p:cNvPr id="75" name="CasellaDiTesto 74"/>
          <p:cNvSpPr txBox="1"/>
          <p:nvPr/>
        </p:nvSpPr>
        <p:spPr>
          <a:xfrm>
            <a:off x="49312" y="5706933"/>
            <a:ext cx="2786252" cy="369332"/>
          </a:xfrm>
          <a:prstGeom prst="rect">
            <a:avLst/>
          </a:prstGeom>
          <a:solidFill>
            <a:srgbClr val="FFC000"/>
          </a:solidFill>
          <a:ln>
            <a:solidFill>
              <a:srgbClr val="FFC000"/>
            </a:solidFill>
          </a:ln>
        </p:spPr>
        <p:txBody>
          <a:bodyPr wrap="square" rtlCol="0">
            <a:spAutoFit/>
          </a:bodyPr>
          <a:lstStyle/>
          <a:p>
            <a:r>
              <a:rPr lang="en-US" sz="1800" dirty="0">
                <a:latin typeface="+mj-lt"/>
              </a:rPr>
              <a:t>0</a:t>
            </a:r>
            <a:r>
              <a:rPr lang="en-US" sz="1800" dirty="0" smtClean="0">
                <a:latin typeface="+mj-lt"/>
              </a:rPr>
              <a:t>*10% + 0*90% = 0</a:t>
            </a:r>
            <a:endParaRPr lang="en-US" sz="1800" dirty="0">
              <a:latin typeface="+mj-lt"/>
            </a:endParaRPr>
          </a:p>
        </p:txBody>
      </p:sp>
      <p:sp>
        <p:nvSpPr>
          <p:cNvPr id="7" name="CasellaDiTesto 6"/>
          <p:cNvSpPr txBox="1"/>
          <p:nvPr/>
        </p:nvSpPr>
        <p:spPr>
          <a:xfrm>
            <a:off x="117100" y="6408707"/>
            <a:ext cx="3258791" cy="369332"/>
          </a:xfrm>
          <a:prstGeom prst="rect">
            <a:avLst/>
          </a:prstGeom>
          <a:noFill/>
          <a:ln>
            <a:solidFill>
              <a:srgbClr val="FFC000"/>
            </a:solidFill>
          </a:ln>
        </p:spPr>
        <p:txBody>
          <a:bodyPr wrap="square" rtlCol="0">
            <a:spAutoFit/>
          </a:bodyPr>
          <a:lstStyle/>
          <a:p>
            <a:r>
              <a:rPr lang="en-US" sz="1800" dirty="0" smtClean="0">
                <a:latin typeface="+mj-lt"/>
              </a:rPr>
              <a:t>(Bayesian)-Nash equilibrium</a:t>
            </a:r>
            <a:endParaRPr lang="en-US" sz="1800" dirty="0">
              <a:latin typeface="+mj-lt"/>
            </a:endParaRPr>
          </a:p>
        </p:txBody>
      </p:sp>
    </p:spTree>
    <p:extLst>
      <p:ext uri="{BB962C8B-B14F-4D97-AF65-F5344CB8AC3E}">
        <p14:creationId xmlns:p14="http://schemas.microsoft.com/office/powerpoint/2010/main" val="2924556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3309" y="618683"/>
            <a:ext cx="7989456" cy="2462213"/>
          </a:xfrm>
          <a:prstGeom prst="rect">
            <a:avLst/>
          </a:prstGeom>
        </p:spPr>
        <p:txBody>
          <a:bodyPr wrap="square">
            <a:spAutoFit/>
          </a:bodyPr>
          <a:lstStyle/>
          <a:p>
            <a:pPr algn="just">
              <a:spcAft>
                <a:spcPts val="0"/>
              </a:spcAft>
            </a:pPr>
            <a:r>
              <a:rPr lang="en-GB" sz="1400" b="0" dirty="0" smtClean="0">
                <a:latin typeface="Times New Roman" panose="02020603050405020304" pitchFamily="18" charset="0"/>
                <a:ea typeface="Times New Roman" panose="02020603050405020304" pitchFamily="18" charset="0"/>
              </a:rPr>
              <a:t>Suppose </a:t>
            </a:r>
            <a:r>
              <a:rPr lang="en-GB" sz="1400" b="0" dirty="0">
                <a:latin typeface="Times New Roman" panose="02020603050405020304" pitchFamily="18" charset="0"/>
                <a:ea typeface="Times New Roman" panose="02020603050405020304" pitchFamily="18" charset="0"/>
              </a:rPr>
              <a:t>you manufacture 5 million hard drives per year specifically for Dell laptop computers.  Suppose your average variable cost C=$10/unit, annualized cost of investment to build a hard drive factory I=$40 million (I is an unavoidable cost, you have to make your payment even if you do not do business with Dell), and the market price (bailout market price in the event Dell does not buy) P</a:t>
            </a:r>
            <a:r>
              <a:rPr lang="en-GB" sz="1400" b="0" baseline="-25000" dirty="0">
                <a:latin typeface="Times New Roman" panose="02020603050405020304" pitchFamily="18" charset="0"/>
                <a:ea typeface="Times New Roman" panose="02020603050405020304" pitchFamily="18" charset="0"/>
              </a:rPr>
              <a:t>m</a:t>
            </a:r>
            <a:r>
              <a:rPr lang="en-GB" sz="1400" b="0" dirty="0">
                <a:latin typeface="Times New Roman" panose="02020603050405020304" pitchFamily="18" charset="0"/>
                <a:ea typeface="Times New Roman" panose="02020603050405020304" pitchFamily="18" charset="0"/>
              </a:rPr>
              <a:t>=$15/unit. If Dell agrees to purchase the 5 million hard drives at a price P</a:t>
            </a:r>
            <a:r>
              <a:rPr lang="en-GB" sz="1400" b="0" baseline="30000" dirty="0">
                <a:latin typeface="Times New Roman" panose="02020603050405020304" pitchFamily="18" charset="0"/>
                <a:ea typeface="Times New Roman" panose="02020603050405020304" pitchFamily="18" charset="0"/>
              </a:rPr>
              <a:t>*</a:t>
            </a:r>
            <a:r>
              <a:rPr lang="en-GB" sz="1400" b="0" dirty="0">
                <a:latin typeface="Times New Roman" panose="02020603050405020304" pitchFamily="18" charset="0"/>
                <a:ea typeface="Times New Roman" panose="02020603050405020304" pitchFamily="18" charset="0"/>
              </a:rPr>
              <a:t>=$25/unit and the deal subsequently falls apart, what is your company’s “quasi-rent”?</a:t>
            </a:r>
          </a:p>
          <a:p>
            <a:pPr marL="457200">
              <a:spcAft>
                <a:spcPts val="0"/>
              </a:spcAft>
            </a:pPr>
            <a:r>
              <a:rPr lang="en-GB" sz="1400" b="0" dirty="0">
                <a:latin typeface="Times New Roman" panose="02020603050405020304" pitchFamily="18" charset="0"/>
                <a:ea typeface="Times New Roman" panose="02020603050405020304" pitchFamily="18" charset="0"/>
              </a:rPr>
              <a:t> </a:t>
            </a:r>
          </a:p>
          <a:p>
            <a:pPr marL="742950" lvl="1" indent="-285750">
              <a:spcAft>
                <a:spcPts val="0"/>
              </a:spcAft>
              <a:buFont typeface="+mj-lt"/>
              <a:buAutoNum type="alphaLcPeriod"/>
            </a:pPr>
            <a:r>
              <a:rPr lang="en-GB" sz="1400" b="0" dirty="0">
                <a:latin typeface="Times New Roman" panose="02020603050405020304" pitchFamily="18" charset="0"/>
                <a:ea typeface="Times New Roman" panose="02020603050405020304" pitchFamily="18" charset="0"/>
              </a:rPr>
              <a:t>$10 million.</a:t>
            </a:r>
          </a:p>
          <a:p>
            <a:pPr marL="742950" lvl="1" indent="-285750">
              <a:spcAft>
                <a:spcPts val="0"/>
              </a:spcAft>
              <a:buFont typeface="+mj-lt"/>
              <a:buAutoNum type="alphaLcPeriod"/>
            </a:pPr>
            <a:r>
              <a:rPr lang="en-GB" sz="1400" b="0" dirty="0">
                <a:latin typeface="Times New Roman" panose="02020603050405020304" pitchFamily="18" charset="0"/>
                <a:ea typeface="Times New Roman" panose="02020603050405020304" pitchFamily="18" charset="0"/>
              </a:rPr>
              <a:t>$50 million. </a:t>
            </a:r>
            <a:endParaRPr lang="en-GB" sz="1400" b="0" dirty="0" smtClean="0">
              <a:latin typeface="Times New Roman" panose="02020603050405020304" pitchFamily="18" charset="0"/>
              <a:ea typeface="Times New Roman" panose="02020603050405020304" pitchFamily="18" charset="0"/>
            </a:endParaRPr>
          </a:p>
          <a:p>
            <a:pPr marL="742950" lvl="1" indent="-285750">
              <a:spcAft>
                <a:spcPts val="0"/>
              </a:spcAft>
              <a:buFont typeface="+mj-lt"/>
              <a:buAutoNum type="alphaLcPeriod"/>
            </a:pPr>
            <a:r>
              <a:rPr lang="en-GB" sz="1400" b="0" dirty="0" smtClean="0">
                <a:latin typeface="Times New Roman" panose="02020603050405020304" pitchFamily="18" charset="0"/>
                <a:ea typeface="Times New Roman" panose="02020603050405020304" pitchFamily="18" charset="0"/>
              </a:rPr>
              <a:t>$</a:t>
            </a:r>
            <a:r>
              <a:rPr lang="en-GB" sz="1400" b="0" dirty="0">
                <a:latin typeface="Times New Roman" panose="02020603050405020304" pitchFamily="18" charset="0"/>
                <a:ea typeface="Times New Roman" panose="02020603050405020304" pitchFamily="18" charset="0"/>
              </a:rPr>
              <a:t>30 million. </a:t>
            </a:r>
          </a:p>
          <a:p>
            <a:pPr marL="742950" lvl="1" indent="-285750">
              <a:spcAft>
                <a:spcPts val="0"/>
              </a:spcAft>
              <a:buFont typeface="+mj-lt"/>
              <a:buAutoNum type="alphaLcPeriod"/>
            </a:pPr>
            <a:r>
              <a:rPr lang="en-GB" sz="1400" b="0" dirty="0">
                <a:latin typeface="Times New Roman" panose="02020603050405020304" pitchFamily="18" charset="0"/>
                <a:ea typeface="Times New Roman" panose="02020603050405020304" pitchFamily="18" charset="0"/>
              </a:rPr>
              <a:t>-$10 million. </a:t>
            </a:r>
            <a:endParaRPr lang="en-GB" sz="1400" b="0" dirty="0">
              <a:effectLst/>
              <a:latin typeface="Times New Roman" panose="02020603050405020304" pitchFamily="18" charset="0"/>
              <a:ea typeface="Times New Roman" panose="02020603050405020304" pitchFamily="18" charset="0"/>
            </a:endParaRPr>
          </a:p>
        </p:txBody>
      </p:sp>
      <p:sp>
        <p:nvSpPr>
          <p:cNvPr id="5" name="CasellaDiTesto 4"/>
          <p:cNvSpPr txBox="1"/>
          <p:nvPr/>
        </p:nvSpPr>
        <p:spPr>
          <a:xfrm>
            <a:off x="383309" y="157018"/>
            <a:ext cx="8377381" cy="461665"/>
          </a:xfrm>
          <a:prstGeom prst="rect">
            <a:avLst/>
          </a:prstGeom>
          <a:noFill/>
        </p:spPr>
        <p:txBody>
          <a:bodyPr wrap="square" rtlCol="0">
            <a:spAutoFit/>
          </a:bodyPr>
          <a:lstStyle/>
          <a:p>
            <a:r>
              <a:rPr lang="en-US" sz="2400" dirty="0">
                <a:solidFill>
                  <a:srgbClr val="00B050"/>
                </a:solidFill>
                <a:latin typeface="+mj-lt"/>
                <a:ea typeface="ＭＳ Ｐゴシック" charset="0"/>
                <a:cs typeface="ＭＳ Ｐゴシック" charset="0"/>
              </a:rPr>
              <a:t>Transaction costs (quasi-rent) (</a:t>
            </a:r>
            <a:r>
              <a:rPr lang="en-US" sz="2400" dirty="0" err="1">
                <a:solidFill>
                  <a:srgbClr val="00B050"/>
                </a:solidFill>
                <a:latin typeface="+mj-lt"/>
                <a:ea typeface="ＭＳ Ｐゴシック" charset="0"/>
                <a:cs typeface="ＭＳ Ｐゴシック" charset="0"/>
              </a:rPr>
              <a:t>Besanko</a:t>
            </a:r>
            <a:r>
              <a:rPr lang="en-US" sz="2400" dirty="0">
                <a:solidFill>
                  <a:srgbClr val="00B050"/>
                </a:solidFill>
                <a:latin typeface="+mj-lt"/>
                <a:ea typeface="ＭＳ Ｐゴシック" charset="0"/>
                <a:cs typeface="ＭＳ Ｐゴシック" charset="0"/>
              </a:rPr>
              <a:t> et al</a:t>
            </a:r>
            <a:r>
              <a:rPr lang="en-US" sz="2400" dirty="0" smtClean="0">
                <a:solidFill>
                  <a:srgbClr val="00B050"/>
                </a:solidFill>
                <a:latin typeface="+mj-lt"/>
                <a:ea typeface="ＭＳ Ｐゴシック" charset="0"/>
                <a:cs typeface="ＭＳ Ｐゴシック" charset="0"/>
              </a:rPr>
              <a:t>. 2000, </a:t>
            </a:r>
            <a:r>
              <a:rPr lang="en-US" sz="2400" dirty="0">
                <a:solidFill>
                  <a:srgbClr val="00B050"/>
                </a:solidFill>
                <a:latin typeface="+mj-lt"/>
                <a:ea typeface="ＭＳ Ｐゴシック" charset="0"/>
                <a:cs typeface="ＭＳ Ｐゴシック" charset="0"/>
              </a:rPr>
              <a:t>chapter </a:t>
            </a:r>
            <a:r>
              <a:rPr lang="en-US" sz="2400" dirty="0" smtClean="0">
                <a:solidFill>
                  <a:srgbClr val="00B050"/>
                </a:solidFill>
                <a:latin typeface="+mj-lt"/>
                <a:ea typeface="ＭＳ Ｐゴシック" charset="0"/>
                <a:cs typeface="ＭＳ Ｐゴシック" charset="0"/>
              </a:rPr>
              <a:t>3 </a:t>
            </a:r>
            <a:r>
              <a:rPr lang="en-US" sz="2400" dirty="0">
                <a:solidFill>
                  <a:srgbClr val="00B050"/>
                </a:solidFill>
                <a:latin typeface="+mj-lt"/>
                <a:ea typeface="ＭＳ Ｐゴシック" charset="0"/>
                <a:cs typeface="ＭＳ Ｐゴシック" charset="0"/>
              </a:rPr>
              <a:t>)</a:t>
            </a: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25091"/>
            <a:ext cx="8760690" cy="3371273"/>
          </a:xfrm>
          <a:prstGeom prst="rect">
            <a:avLst/>
          </a:prstGeom>
        </p:spPr>
      </p:pic>
      <p:sp>
        <p:nvSpPr>
          <p:cNvPr id="6" name="Rettangolo 5"/>
          <p:cNvSpPr/>
          <p:nvPr/>
        </p:nvSpPr>
        <p:spPr>
          <a:xfrm>
            <a:off x="6266873" y="4749086"/>
            <a:ext cx="2493817" cy="338554"/>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1600" b="1" i="0" u="none" strike="noStrike" kern="1200" cap="none" spc="0" normalizeH="0" baseline="0" noProof="0" dirty="0" smtClean="0">
                <a:ln>
                  <a:noFill/>
                </a:ln>
                <a:solidFill>
                  <a:srgbClr val="000000"/>
                </a:solidFill>
                <a:effectLst/>
                <a:uLnTx/>
                <a:uFillTx/>
                <a:latin typeface="Arial" charset="0"/>
                <a:ea typeface="+mn-ea"/>
                <a:cs typeface="+mn-cs"/>
              </a:rPr>
              <a:t>Q</a:t>
            </a: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(P* - Pm)</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7" name="Connettore 2 6"/>
          <p:cNvCxnSpPr/>
          <p:nvPr/>
        </p:nvCxnSpPr>
        <p:spPr bwMode="auto">
          <a:xfrm>
            <a:off x="2013527" y="4895273"/>
            <a:ext cx="4073237" cy="18472"/>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9" name="Connettore 2 8"/>
          <p:cNvCxnSpPr/>
          <p:nvPr/>
        </p:nvCxnSpPr>
        <p:spPr bwMode="auto">
          <a:xfrm flipH="1" flipV="1">
            <a:off x="6964218" y="5087640"/>
            <a:ext cx="27709" cy="1117599"/>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250285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147782" y="554182"/>
            <a:ext cx="8848435" cy="2554545"/>
          </a:xfrm>
          <a:prstGeom prst="rect">
            <a:avLst/>
          </a:prstGeom>
        </p:spPr>
        <p:txBody>
          <a:bodyPr wrap="square">
            <a:spAutoFit/>
          </a:bodyPr>
          <a:lstStyle/>
          <a:p>
            <a:pPr algn="just">
              <a:spcAft>
                <a:spcPts val="0"/>
              </a:spcAft>
            </a:pPr>
            <a:r>
              <a:rPr lang="en-GB" sz="2000" b="0" dirty="0" smtClean="0">
                <a:latin typeface="Times New Roman" panose="02020603050405020304" pitchFamily="18" charset="0"/>
                <a:ea typeface="Times New Roman" panose="02020603050405020304" pitchFamily="18" charset="0"/>
              </a:rPr>
              <a:t>According </a:t>
            </a:r>
            <a:r>
              <a:rPr lang="en-GB" sz="2000" b="0" dirty="0">
                <a:latin typeface="Times New Roman" panose="02020603050405020304" pitchFamily="18" charset="0"/>
                <a:ea typeface="Times New Roman" panose="02020603050405020304" pitchFamily="18" charset="0"/>
              </a:rPr>
              <a:t>to the classification of transactions (Williamson, 1986), transactions will be governed by the market only when:</a:t>
            </a:r>
          </a:p>
          <a:p>
            <a:pPr algn="just">
              <a:spcAft>
                <a:spcPts val="0"/>
              </a:spcAft>
            </a:pPr>
            <a:r>
              <a:rPr lang="en-GB" sz="2000" b="0" dirty="0">
                <a:latin typeface="Times New Roman" panose="02020603050405020304" pitchFamily="18" charset="0"/>
                <a:ea typeface="Times New Roman" panose="02020603050405020304" pitchFamily="18" charset="0"/>
              </a:rPr>
              <a:t> </a:t>
            </a:r>
          </a:p>
          <a:p>
            <a:pPr marL="342900" lvl="0" indent="-342900" algn="just">
              <a:spcAft>
                <a:spcPts val="0"/>
              </a:spcAft>
              <a:buFont typeface="+mj-lt"/>
              <a:buAutoNum type="alphaLcParenR"/>
            </a:pPr>
            <a:r>
              <a:rPr lang="en-GB" sz="2000" b="0" dirty="0">
                <a:latin typeface="Times New Roman" panose="02020603050405020304" pitchFamily="18" charset="0"/>
                <a:ea typeface="Times New Roman" panose="02020603050405020304" pitchFamily="18" charset="0"/>
              </a:rPr>
              <a:t>Both relationship-specific investments and frequency of transactions are low.</a:t>
            </a:r>
          </a:p>
          <a:p>
            <a:pPr marL="342900" lvl="0" indent="-342900" algn="just">
              <a:spcAft>
                <a:spcPts val="0"/>
              </a:spcAft>
              <a:buFont typeface="+mj-lt"/>
              <a:buAutoNum type="alphaLcParenR"/>
            </a:pPr>
            <a:r>
              <a:rPr lang="en-GB" sz="2000" b="0" dirty="0">
                <a:latin typeface="Times New Roman" panose="02020603050405020304" pitchFamily="18" charset="0"/>
                <a:ea typeface="Times New Roman" panose="02020603050405020304" pitchFamily="18" charset="0"/>
              </a:rPr>
              <a:t>Relationship-specific investments are high and frequency of transactions is low. </a:t>
            </a:r>
          </a:p>
          <a:p>
            <a:pPr marL="342900" lvl="0" indent="-342900" algn="just">
              <a:spcAft>
                <a:spcPts val="0"/>
              </a:spcAft>
              <a:buFont typeface="+mj-lt"/>
              <a:buAutoNum type="alphaLcParenR"/>
            </a:pPr>
            <a:r>
              <a:rPr lang="en-GB" sz="2000" b="0" dirty="0">
                <a:latin typeface="Times New Roman" panose="02020603050405020304" pitchFamily="18" charset="0"/>
                <a:ea typeface="Times New Roman" panose="02020603050405020304" pitchFamily="18" charset="0"/>
              </a:rPr>
              <a:t>Relationship-specific investments are low, unregardless of the frequency of transactions which can be low or  high. </a:t>
            </a:r>
          </a:p>
          <a:p>
            <a:pPr marL="342900" lvl="0" indent="-342900" algn="just">
              <a:spcAft>
                <a:spcPts val="0"/>
              </a:spcAft>
              <a:buFont typeface="+mj-lt"/>
              <a:buAutoNum type="alphaLcParenR"/>
            </a:pPr>
            <a:r>
              <a:rPr lang="en-GB" sz="2000" b="0" dirty="0">
                <a:latin typeface="Times New Roman" panose="02020603050405020304" pitchFamily="18" charset="0"/>
                <a:ea typeface="Times New Roman" panose="02020603050405020304" pitchFamily="18" charset="0"/>
              </a:rPr>
              <a:t>Relationship-specific investments are low and frequency of transactions is high.</a:t>
            </a:r>
            <a:endParaRPr lang="en-GB" sz="2000" b="0" dirty="0">
              <a:effectLst/>
              <a:latin typeface="Times New Roman" panose="02020603050405020304" pitchFamily="18" charset="0"/>
              <a:ea typeface="Times New Roman" panose="02020603050405020304" pitchFamily="18" charset="0"/>
            </a:endParaRPr>
          </a:p>
        </p:txBody>
      </p:sp>
      <p:sp>
        <p:nvSpPr>
          <p:cNvPr id="6" name="Rettangolo 5"/>
          <p:cNvSpPr/>
          <p:nvPr/>
        </p:nvSpPr>
        <p:spPr>
          <a:xfrm>
            <a:off x="1052946" y="0"/>
            <a:ext cx="6331528" cy="461665"/>
          </a:xfrm>
          <a:prstGeom prst="rect">
            <a:avLst/>
          </a:prstGeom>
        </p:spPr>
        <p:txBody>
          <a:bodyPr wrap="square">
            <a:spAutoFit/>
          </a:bodyPr>
          <a:lstStyle/>
          <a:p>
            <a:pPr lvl="0"/>
            <a:r>
              <a:rPr lang="en-US" sz="2400" dirty="0" smtClean="0">
                <a:solidFill>
                  <a:srgbClr val="00B050"/>
                </a:solidFill>
                <a:latin typeface="Times New Roman"/>
                <a:ea typeface="ＭＳ Ｐゴシック" charset="0"/>
                <a:cs typeface="ＭＳ Ｐゴシック" charset="0"/>
              </a:rPr>
              <a:t>Taxonomy of Transactions (Williamson, 1986)</a:t>
            </a:r>
            <a:endParaRPr lang="en-US" sz="2400" dirty="0">
              <a:solidFill>
                <a:srgbClr val="00B050"/>
              </a:solidFill>
              <a:latin typeface="Times New Roman"/>
              <a:ea typeface="ＭＳ Ｐゴシック" charset="0"/>
              <a:cs typeface="ＭＳ Ｐゴシック" charset="0"/>
            </a:endParaRPr>
          </a:p>
        </p:txBody>
      </p:sp>
      <p:pic>
        <p:nvPicPr>
          <p:cNvPr id="7" name="Picture 2"/>
          <p:cNvPicPr>
            <a:picLocks noChangeAspect="1" noChangeArrowheads="1"/>
          </p:cNvPicPr>
          <p:nvPr/>
        </p:nvPicPr>
        <p:blipFill>
          <a:blip r:embed="rId2" cstate="print"/>
          <a:srcRect/>
          <a:stretch>
            <a:fillRect/>
          </a:stretch>
        </p:blipFill>
        <p:spPr bwMode="auto">
          <a:xfrm>
            <a:off x="715819" y="3512127"/>
            <a:ext cx="6781800" cy="3042361"/>
          </a:xfrm>
          <a:prstGeom prst="rect">
            <a:avLst/>
          </a:prstGeom>
          <a:noFill/>
          <a:ln w="9525">
            <a:noFill/>
            <a:miter lim="800000"/>
            <a:headEnd/>
            <a:tailEnd/>
          </a:ln>
        </p:spPr>
      </p:pic>
    </p:spTree>
    <p:extLst>
      <p:ext uri="{BB962C8B-B14F-4D97-AF65-F5344CB8AC3E}">
        <p14:creationId xmlns:p14="http://schemas.microsoft.com/office/powerpoint/2010/main" val="3769793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Varian Template">
  <a:themeElements>
    <a:clrScheme name="Custom 1">
      <a:dk1>
        <a:srgbClr val="000000"/>
      </a:dk1>
      <a:lt1>
        <a:srgbClr val="FFFFFF"/>
      </a:lt1>
      <a:dk2>
        <a:srgbClr val="000000"/>
      </a:dk2>
      <a:lt2>
        <a:srgbClr val="FFFFFF"/>
      </a:lt2>
      <a:accent1>
        <a:srgbClr val="555555"/>
      </a:accent1>
      <a:accent2>
        <a:srgbClr val="969696"/>
      </a:accent2>
      <a:accent3>
        <a:srgbClr val="FFFFFF"/>
      </a:accent3>
      <a:accent4>
        <a:srgbClr val="000000"/>
      </a:accent4>
      <a:accent5>
        <a:srgbClr val="F3F3F3"/>
      </a:accent5>
      <a:accent6>
        <a:srgbClr val="878787"/>
      </a:accent6>
      <a:hlink>
        <a:srgbClr val="5F5F5F"/>
      </a:hlink>
      <a:folHlink>
        <a:srgbClr val="CBCBCB"/>
      </a:folHlink>
    </a:clrScheme>
    <a:fontScheme name="Blue Ba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lnDef>
  </a:objectDefaults>
  <a:extraClrSchemeLst>
    <a:extraClrScheme>
      <a:clrScheme name="Blue Bars 1">
        <a:dk1>
          <a:srgbClr val="000000"/>
        </a:dk1>
        <a:lt1>
          <a:srgbClr val="FFFFFF"/>
        </a:lt1>
        <a:dk2>
          <a:srgbClr val="000000"/>
        </a:dk2>
        <a:lt2>
          <a:srgbClr val="FFFF00"/>
        </a:lt2>
        <a:accent1>
          <a:srgbClr val="FF9933"/>
        </a:accent1>
        <a:accent2>
          <a:srgbClr val="0000FF"/>
        </a:accent2>
        <a:accent3>
          <a:srgbClr val="AAAAAA"/>
        </a:accent3>
        <a:accent4>
          <a:srgbClr val="DADADA"/>
        </a:accent4>
        <a:accent5>
          <a:srgbClr val="FFCAAD"/>
        </a:accent5>
        <a:accent6>
          <a:srgbClr val="0000E7"/>
        </a:accent6>
        <a:hlink>
          <a:srgbClr val="FF33CC"/>
        </a:hlink>
        <a:folHlink>
          <a:srgbClr val="000080"/>
        </a:folHlink>
      </a:clrScheme>
      <a:clrMap bg1="dk2" tx1="lt1" bg2="dk1" tx2="lt2" accent1="accent1" accent2="accent2" accent3="accent3" accent4="accent4" accent5="accent5" accent6="accent6" hlink="hlink" folHlink="folHlink"/>
    </a:extraClrScheme>
    <a:extraClrScheme>
      <a:clrScheme name="Blue Bars 2">
        <a:dk1>
          <a:srgbClr val="000000"/>
        </a:dk1>
        <a:lt1>
          <a:srgbClr val="CCCCFF"/>
        </a:lt1>
        <a:dk2>
          <a:srgbClr val="660066"/>
        </a:dk2>
        <a:lt2>
          <a:srgbClr val="99CCFF"/>
        </a:lt2>
        <a:accent1>
          <a:srgbClr val="33CCFF"/>
        </a:accent1>
        <a:accent2>
          <a:srgbClr val="6699FF"/>
        </a:accent2>
        <a:accent3>
          <a:srgbClr val="E2E2FF"/>
        </a:accent3>
        <a:accent4>
          <a:srgbClr val="000000"/>
        </a:accent4>
        <a:accent5>
          <a:srgbClr val="ADE2FF"/>
        </a:accent5>
        <a:accent6>
          <a:srgbClr val="5C8AE7"/>
        </a:accent6>
        <a:hlink>
          <a:srgbClr val="6666FF"/>
        </a:hlink>
        <a:folHlink>
          <a:srgbClr val="CC99FF"/>
        </a:folHlink>
      </a:clrScheme>
      <a:clrMap bg1="lt1" tx1="dk1" bg2="lt2" tx2="dk2" accent1="accent1" accent2="accent2" accent3="accent3" accent4="accent4" accent5="accent5" accent6="accent6" hlink="hlink" folHlink="folHlink"/>
    </a:extraClrScheme>
    <a:extraClrScheme>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lue Bars 4">
        <a:dk1>
          <a:srgbClr val="000066"/>
        </a:dk1>
        <a:lt1>
          <a:srgbClr val="EAEAEA"/>
        </a:lt1>
        <a:dk2>
          <a:srgbClr val="660066"/>
        </a:dk2>
        <a:lt2>
          <a:srgbClr val="CBCBCB"/>
        </a:lt2>
        <a:accent1>
          <a:srgbClr val="330099"/>
        </a:accent1>
        <a:accent2>
          <a:srgbClr val="FF7C80"/>
        </a:accent2>
        <a:accent3>
          <a:srgbClr val="B8AAB8"/>
        </a:accent3>
        <a:accent4>
          <a:srgbClr val="C8C8C8"/>
        </a:accent4>
        <a:accent5>
          <a:srgbClr val="ADAACA"/>
        </a:accent5>
        <a:accent6>
          <a:srgbClr val="E77073"/>
        </a:accent6>
        <a:hlink>
          <a:srgbClr val="6666FF"/>
        </a:hlink>
        <a:folHlink>
          <a:srgbClr val="D60093"/>
        </a:folHlink>
      </a:clrScheme>
      <a:clrMap bg1="dk2" tx1="lt1" bg2="dk1" tx2="lt2" accent1="accent1" accent2="accent2" accent3="accent3" accent4="accent4" accent5="accent5" accent6="accent6" hlink="hlink" folHlink="folHlink"/>
    </a:extraClrScheme>
    <a:extraClrScheme>
      <a:clrScheme name="Blue Bars 5">
        <a:dk1>
          <a:srgbClr val="000080"/>
        </a:dk1>
        <a:lt1>
          <a:srgbClr val="EAEAEA"/>
        </a:lt1>
        <a:dk2>
          <a:srgbClr val="9933FF"/>
        </a:dk2>
        <a:lt2>
          <a:srgbClr val="CBCBCB"/>
        </a:lt2>
        <a:accent1>
          <a:srgbClr val="00CC99"/>
        </a:accent1>
        <a:accent2>
          <a:srgbClr val="00CCFF"/>
        </a:accent2>
        <a:accent3>
          <a:srgbClr val="CAADFF"/>
        </a:accent3>
        <a:accent4>
          <a:srgbClr val="C8C8C8"/>
        </a:accent4>
        <a:accent5>
          <a:srgbClr val="AAE2CA"/>
        </a:accent5>
        <a:accent6>
          <a:srgbClr val="00B9E7"/>
        </a:accent6>
        <a:hlink>
          <a:srgbClr val="6666FF"/>
        </a:hlink>
        <a:folHlink>
          <a:srgbClr val="CC99FF"/>
        </a:folHlink>
      </a:clrScheme>
      <a:clrMap bg1="dk2" tx1="lt1" bg2="dk1" tx2="lt2" accent1="accent1" accent2="accent2" accent3="accent3" accent4="accent4" accent5="accent5" accent6="accent6" hlink="hlink" folHlink="folHlink"/>
    </a:extraClrScheme>
    <a:extraClrScheme>
      <a:clrScheme name="Blue Bars 6">
        <a:dk1>
          <a:srgbClr val="000000"/>
        </a:dk1>
        <a:lt1>
          <a:srgbClr val="FFFFCC"/>
        </a:lt1>
        <a:dk2>
          <a:srgbClr val="660066"/>
        </a:dk2>
        <a:lt2>
          <a:srgbClr val="FFFFFF"/>
        </a:lt2>
        <a:accent1>
          <a:srgbClr val="99CCFF"/>
        </a:accent1>
        <a:accent2>
          <a:srgbClr val="FFCC99"/>
        </a:accent2>
        <a:accent3>
          <a:srgbClr val="FFFFE2"/>
        </a:accent3>
        <a:accent4>
          <a:srgbClr val="000000"/>
        </a:accent4>
        <a:accent5>
          <a:srgbClr val="CAE2FF"/>
        </a:accent5>
        <a:accent6>
          <a:srgbClr val="E7B98A"/>
        </a:accent6>
        <a:hlink>
          <a:srgbClr val="CC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Varian Template">
  <a:themeElements>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fontScheme name="Blue Ba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a:ln>
              <a:noFill/>
            </a:ln>
            <a:solidFill>
              <a:schemeClr val="tx1"/>
            </a:solidFill>
            <a:effectLst/>
            <a:latin typeface="Arial" charset="0"/>
          </a:defRPr>
        </a:defPPr>
      </a:lstStyle>
    </a:lnDef>
  </a:objectDefaults>
  <a:extraClrSchemeLst>
    <a:extraClrScheme>
      <a:clrScheme name="Blue Bars 1">
        <a:dk1>
          <a:srgbClr val="000000"/>
        </a:dk1>
        <a:lt1>
          <a:srgbClr val="FFFFFF"/>
        </a:lt1>
        <a:dk2>
          <a:srgbClr val="000000"/>
        </a:dk2>
        <a:lt2>
          <a:srgbClr val="FFFF00"/>
        </a:lt2>
        <a:accent1>
          <a:srgbClr val="FF9933"/>
        </a:accent1>
        <a:accent2>
          <a:srgbClr val="0000FF"/>
        </a:accent2>
        <a:accent3>
          <a:srgbClr val="AAAAAA"/>
        </a:accent3>
        <a:accent4>
          <a:srgbClr val="DADADA"/>
        </a:accent4>
        <a:accent5>
          <a:srgbClr val="FFCAAD"/>
        </a:accent5>
        <a:accent6>
          <a:srgbClr val="0000E7"/>
        </a:accent6>
        <a:hlink>
          <a:srgbClr val="FF33CC"/>
        </a:hlink>
        <a:folHlink>
          <a:srgbClr val="000080"/>
        </a:folHlink>
      </a:clrScheme>
      <a:clrMap bg1="dk2" tx1="lt1" bg2="dk1" tx2="lt2" accent1="accent1" accent2="accent2" accent3="accent3" accent4="accent4" accent5="accent5" accent6="accent6" hlink="hlink" folHlink="folHlink"/>
    </a:extraClrScheme>
    <a:extraClrScheme>
      <a:clrScheme name="Blue Bars 2">
        <a:dk1>
          <a:srgbClr val="000000"/>
        </a:dk1>
        <a:lt1>
          <a:srgbClr val="CCCCFF"/>
        </a:lt1>
        <a:dk2>
          <a:srgbClr val="660066"/>
        </a:dk2>
        <a:lt2>
          <a:srgbClr val="99CCFF"/>
        </a:lt2>
        <a:accent1>
          <a:srgbClr val="33CCFF"/>
        </a:accent1>
        <a:accent2>
          <a:srgbClr val="6699FF"/>
        </a:accent2>
        <a:accent3>
          <a:srgbClr val="E2E2FF"/>
        </a:accent3>
        <a:accent4>
          <a:srgbClr val="000000"/>
        </a:accent4>
        <a:accent5>
          <a:srgbClr val="ADE2FF"/>
        </a:accent5>
        <a:accent6>
          <a:srgbClr val="5C8AE7"/>
        </a:accent6>
        <a:hlink>
          <a:srgbClr val="6666FF"/>
        </a:hlink>
        <a:folHlink>
          <a:srgbClr val="CC99FF"/>
        </a:folHlink>
      </a:clrScheme>
      <a:clrMap bg1="lt1" tx1="dk1" bg2="lt2" tx2="dk2" accent1="accent1" accent2="accent2" accent3="accent3" accent4="accent4" accent5="accent5" accent6="accent6" hlink="hlink" folHlink="folHlink"/>
    </a:extraClrScheme>
    <a:extraClrScheme>
      <a:clrScheme name="Blue Bar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
      <a:clrScheme name="Blue Bars 4">
        <a:dk1>
          <a:srgbClr val="000066"/>
        </a:dk1>
        <a:lt1>
          <a:srgbClr val="EAEAEA"/>
        </a:lt1>
        <a:dk2>
          <a:srgbClr val="660066"/>
        </a:dk2>
        <a:lt2>
          <a:srgbClr val="CBCBCB"/>
        </a:lt2>
        <a:accent1>
          <a:srgbClr val="330099"/>
        </a:accent1>
        <a:accent2>
          <a:srgbClr val="FF7C80"/>
        </a:accent2>
        <a:accent3>
          <a:srgbClr val="B8AAB8"/>
        </a:accent3>
        <a:accent4>
          <a:srgbClr val="C8C8C8"/>
        </a:accent4>
        <a:accent5>
          <a:srgbClr val="ADAACA"/>
        </a:accent5>
        <a:accent6>
          <a:srgbClr val="E77073"/>
        </a:accent6>
        <a:hlink>
          <a:srgbClr val="6666FF"/>
        </a:hlink>
        <a:folHlink>
          <a:srgbClr val="D60093"/>
        </a:folHlink>
      </a:clrScheme>
      <a:clrMap bg1="dk2" tx1="lt1" bg2="dk1" tx2="lt2" accent1="accent1" accent2="accent2" accent3="accent3" accent4="accent4" accent5="accent5" accent6="accent6" hlink="hlink" folHlink="folHlink"/>
    </a:extraClrScheme>
    <a:extraClrScheme>
      <a:clrScheme name="Blue Bars 5">
        <a:dk1>
          <a:srgbClr val="000080"/>
        </a:dk1>
        <a:lt1>
          <a:srgbClr val="EAEAEA"/>
        </a:lt1>
        <a:dk2>
          <a:srgbClr val="9933FF"/>
        </a:dk2>
        <a:lt2>
          <a:srgbClr val="CBCBCB"/>
        </a:lt2>
        <a:accent1>
          <a:srgbClr val="00CC99"/>
        </a:accent1>
        <a:accent2>
          <a:srgbClr val="00CCFF"/>
        </a:accent2>
        <a:accent3>
          <a:srgbClr val="CAADFF"/>
        </a:accent3>
        <a:accent4>
          <a:srgbClr val="C8C8C8"/>
        </a:accent4>
        <a:accent5>
          <a:srgbClr val="AAE2CA"/>
        </a:accent5>
        <a:accent6>
          <a:srgbClr val="00B9E7"/>
        </a:accent6>
        <a:hlink>
          <a:srgbClr val="6666FF"/>
        </a:hlink>
        <a:folHlink>
          <a:srgbClr val="CC99FF"/>
        </a:folHlink>
      </a:clrScheme>
      <a:clrMap bg1="dk2" tx1="lt1" bg2="dk1" tx2="lt2" accent1="accent1" accent2="accent2" accent3="accent3" accent4="accent4" accent5="accent5" accent6="accent6" hlink="hlink" folHlink="folHlink"/>
    </a:extraClrScheme>
    <a:extraClrScheme>
      <a:clrScheme name="Blue Bars 6">
        <a:dk1>
          <a:srgbClr val="000000"/>
        </a:dk1>
        <a:lt1>
          <a:srgbClr val="FFFFCC"/>
        </a:lt1>
        <a:dk2>
          <a:srgbClr val="660066"/>
        </a:dk2>
        <a:lt2>
          <a:srgbClr val="FFFFFF"/>
        </a:lt2>
        <a:accent1>
          <a:srgbClr val="99CCFF"/>
        </a:accent1>
        <a:accent2>
          <a:srgbClr val="FFCC99"/>
        </a:accent2>
        <a:accent3>
          <a:srgbClr val="FFFFE2"/>
        </a:accent3>
        <a:accent4>
          <a:srgbClr val="000000"/>
        </a:accent4>
        <a:accent5>
          <a:srgbClr val="CAE2FF"/>
        </a:accent5>
        <a:accent6>
          <a:srgbClr val="E7B98A"/>
        </a:accent6>
        <a:hlink>
          <a:srgbClr val="CCCCFF"/>
        </a:hlink>
        <a:folHlink>
          <a:srgbClr val="FFCC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Varian Template.potx</Template>
  <TotalTime>0</TotalTime>
  <Words>2122</Words>
  <Application>Microsoft Office PowerPoint</Application>
  <PresentationFormat>Presentazione su schermo (4:3)</PresentationFormat>
  <Paragraphs>207</Paragraphs>
  <Slides>20</Slides>
  <Notes>1</Notes>
  <HiddenSlides>0</HiddenSlides>
  <MMClips>1</MMClips>
  <ScaleCrop>false</ScaleCrop>
  <HeadingPairs>
    <vt:vector size="6" baseType="variant">
      <vt:variant>
        <vt:lpstr>Caratteri utilizzati</vt:lpstr>
      </vt:variant>
      <vt:variant>
        <vt:i4>9</vt:i4>
      </vt:variant>
      <vt:variant>
        <vt:lpstr>Tema</vt:lpstr>
      </vt:variant>
      <vt:variant>
        <vt:i4>4</vt:i4>
      </vt:variant>
      <vt:variant>
        <vt:lpstr>Titoli diapositive</vt:lpstr>
      </vt:variant>
      <vt:variant>
        <vt:i4>20</vt:i4>
      </vt:variant>
    </vt:vector>
  </HeadingPairs>
  <TitlesOfParts>
    <vt:vector size="33" baseType="lpstr">
      <vt:lpstr>ＭＳ Ｐゴシック</vt:lpstr>
      <vt:lpstr>Arial</vt:lpstr>
      <vt:lpstr>Book Antiqua</vt:lpstr>
      <vt:lpstr>Cambria Math</vt:lpstr>
      <vt:lpstr>Minion Web</vt:lpstr>
      <vt:lpstr>Monotype Sorts</vt:lpstr>
      <vt:lpstr>Times</vt:lpstr>
      <vt:lpstr>Times New Roman</vt:lpstr>
      <vt:lpstr>Wingdings</vt:lpstr>
      <vt:lpstr>Varian Template</vt:lpstr>
      <vt:lpstr>1_Varian Template</vt:lpstr>
      <vt:lpstr>Default Design</vt:lpstr>
      <vt:lpstr>tema polimi</vt:lpstr>
      <vt:lpstr>Presentazione standard di PowerPoint</vt:lpstr>
      <vt:lpstr>Exam 21st June 2019</vt:lpstr>
      <vt:lpstr>Presentazione standard di PowerPoint</vt:lpstr>
      <vt:lpstr>Presentazione standard di PowerPoint</vt:lpstr>
      <vt:lpstr> Adverse selection in Insurance Mkt (Cabral 2018, II edition, Chapter 7.4, pp. 174-176)  </vt:lpstr>
      <vt:lpstr>Extensive game with asymmetric info</vt:lpstr>
      <vt:lpstr>Extensive game with asymmetric info</vt:lpstr>
      <vt:lpstr>Presentazione standard di PowerPoint</vt:lpstr>
      <vt:lpstr>Presentazione standard di PowerPoint</vt:lpstr>
      <vt:lpstr>Presentazione standard di PowerPoint</vt:lpstr>
      <vt:lpstr>Presentazione standard di PowerPoint</vt:lpstr>
      <vt:lpstr>INNOVATION</vt:lpstr>
      <vt:lpstr>The European Example</vt:lpstr>
      <vt:lpstr>Competitive markets are the ultimate goal  </vt:lpstr>
      <vt:lpstr>But things are more complicated </vt:lpstr>
      <vt:lpstr>Economic background (milestones)</vt:lpstr>
      <vt:lpstr>Presentazione standard di PowerPoint</vt:lpstr>
      <vt:lpstr>Invention vs. Innovation vs. diffusion (see also Usher)</vt:lpstr>
      <vt:lpstr>Presentazione standard di PowerPoint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Thirty-Five</dc:title>
  <dc:creator>Gateway Authorized Customer</dc:creator>
  <cp:lastModifiedBy>Luca Grilli</cp:lastModifiedBy>
  <cp:revision>251</cp:revision>
  <dcterms:created xsi:type="dcterms:W3CDTF">1997-03-19T02:42:20Z</dcterms:created>
  <dcterms:modified xsi:type="dcterms:W3CDTF">2024-04-16T10:14:37Z</dcterms:modified>
</cp:coreProperties>
</file>