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34"/>
  </p:notesMasterIdLst>
  <p:handoutMasterIdLst>
    <p:handoutMasterId r:id="rId35"/>
  </p:handoutMasterIdLst>
  <p:sldIdLst>
    <p:sldId id="294" r:id="rId2"/>
    <p:sldId id="469" r:id="rId3"/>
    <p:sldId id="460" r:id="rId4"/>
    <p:sldId id="461" r:id="rId5"/>
    <p:sldId id="462" r:id="rId6"/>
    <p:sldId id="463" r:id="rId7"/>
    <p:sldId id="464" r:id="rId8"/>
    <p:sldId id="466" r:id="rId9"/>
    <p:sldId id="467" r:id="rId10"/>
    <p:sldId id="468" r:id="rId11"/>
    <p:sldId id="432" r:id="rId12"/>
    <p:sldId id="458" r:id="rId13"/>
    <p:sldId id="457" r:id="rId14"/>
    <p:sldId id="433" r:id="rId15"/>
    <p:sldId id="446" r:id="rId16"/>
    <p:sldId id="409" r:id="rId17"/>
    <p:sldId id="410" r:id="rId18"/>
    <p:sldId id="411" r:id="rId19"/>
    <p:sldId id="414" r:id="rId20"/>
    <p:sldId id="415" r:id="rId21"/>
    <p:sldId id="456" r:id="rId22"/>
    <p:sldId id="435" r:id="rId23"/>
    <p:sldId id="418" r:id="rId24"/>
    <p:sldId id="419" r:id="rId25"/>
    <p:sldId id="472" r:id="rId26"/>
    <p:sldId id="455" r:id="rId27"/>
    <p:sldId id="459" r:id="rId28"/>
    <p:sldId id="423" r:id="rId29"/>
    <p:sldId id="424" r:id="rId30"/>
    <p:sldId id="425" r:id="rId31"/>
    <p:sldId id="428" r:id="rId32"/>
    <p:sldId id="382" r:id="rId33"/>
  </p:sldIdLst>
  <p:sldSz cx="9144000" cy="6858000" type="screen4x3"/>
  <p:notesSz cx="6797675" cy="9926638"/>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Utente" initials="U" lastIdx="1" clrIdx="0"/>
  <p:cmAuthor id="1" name="Luca Grilli" initials="LG" lastIdx="3" clrIdx="1">
    <p:extLst>
      <p:ext uri="{19B8F6BF-5375-455C-9EA6-DF929625EA0E}">
        <p15:presenceInfo xmlns:p15="http://schemas.microsoft.com/office/powerpoint/2012/main" userId="Luca Grill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88" d="100"/>
          <a:sy n="88" d="100"/>
        </p:scale>
        <p:origin x="1306"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406" cy="495793"/>
          </a:xfrm>
          <a:prstGeom prst="rect">
            <a:avLst/>
          </a:prstGeom>
        </p:spPr>
        <p:txBody>
          <a:bodyPr vert="horz" lIns="88194" tIns="44097" rIns="88194" bIns="44097" rtlCol="0"/>
          <a:lstStyle>
            <a:lvl1pPr algn="l">
              <a:defRPr sz="1200"/>
            </a:lvl1pPr>
          </a:lstStyle>
          <a:p>
            <a:endParaRPr lang="en-US"/>
          </a:p>
        </p:txBody>
      </p:sp>
      <p:sp>
        <p:nvSpPr>
          <p:cNvPr id="3" name="Date Placeholder 2"/>
          <p:cNvSpPr>
            <a:spLocks noGrp="1"/>
          </p:cNvSpPr>
          <p:nvPr>
            <p:ph type="dt" sz="quarter" idx="1"/>
          </p:nvPr>
        </p:nvSpPr>
        <p:spPr>
          <a:xfrm>
            <a:off x="3850750" y="0"/>
            <a:ext cx="2945405" cy="495793"/>
          </a:xfrm>
          <a:prstGeom prst="rect">
            <a:avLst/>
          </a:prstGeom>
        </p:spPr>
        <p:txBody>
          <a:bodyPr vert="horz" lIns="88194" tIns="44097" rIns="88194" bIns="44097" rtlCol="0"/>
          <a:lstStyle>
            <a:lvl1pPr algn="r">
              <a:defRPr sz="1200"/>
            </a:lvl1pPr>
          </a:lstStyle>
          <a:p>
            <a:fld id="{2D9B4FF5-3FA6-9045-92A7-AFACDACBD77C}" type="datetimeFigureOut">
              <a:rPr lang="en-US" smtClean="0"/>
              <a:pPr/>
              <a:t>4/17/2024</a:t>
            </a:fld>
            <a:endParaRPr lang="en-US"/>
          </a:p>
        </p:txBody>
      </p:sp>
      <p:sp>
        <p:nvSpPr>
          <p:cNvPr id="4" name="Footer Placeholder 3"/>
          <p:cNvSpPr>
            <a:spLocks noGrp="1"/>
          </p:cNvSpPr>
          <p:nvPr>
            <p:ph type="ftr" sz="quarter" idx="2"/>
          </p:nvPr>
        </p:nvSpPr>
        <p:spPr>
          <a:xfrm>
            <a:off x="1" y="9429305"/>
            <a:ext cx="2945406" cy="495793"/>
          </a:xfrm>
          <a:prstGeom prst="rect">
            <a:avLst/>
          </a:prstGeom>
        </p:spPr>
        <p:txBody>
          <a:bodyPr vert="horz" lIns="88194" tIns="44097" rIns="88194" bIns="44097" rtlCol="0" anchor="b"/>
          <a:lstStyle>
            <a:lvl1pPr algn="l">
              <a:defRPr sz="1200"/>
            </a:lvl1pPr>
          </a:lstStyle>
          <a:p>
            <a:endParaRPr lang="en-US"/>
          </a:p>
        </p:txBody>
      </p:sp>
      <p:sp>
        <p:nvSpPr>
          <p:cNvPr id="5" name="Slide Number Placeholder 4"/>
          <p:cNvSpPr>
            <a:spLocks noGrp="1"/>
          </p:cNvSpPr>
          <p:nvPr>
            <p:ph type="sldNum" sz="quarter" idx="3"/>
          </p:nvPr>
        </p:nvSpPr>
        <p:spPr>
          <a:xfrm>
            <a:off x="3850750" y="9429305"/>
            <a:ext cx="2945405" cy="495793"/>
          </a:xfrm>
          <a:prstGeom prst="rect">
            <a:avLst/>
          </a:prstGeom>
        </p:spPr>
        <p:txBody>
          <a:bodyPr vert="horz" lIns="88194" tIns="44097" rIns="88194" bIns="44097" rtlCol="0" anchor="b"/>
          <a:lstStyle>
            <a:lvl1pPr algn="r">
              <a:defRPr sz="12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406" cy="495793"/>
          </a:xfrm>
          <a:prstGeom prst="rect">
            <a:avLst/>
          </a:prstGeom>
        </p:spPr>
        <p:txBody>
          <a:bodyPr vert="horz" lIns="88194" tIns="44097" rIns="88194" bIns="44097" rtlCol="0"/>
          <a:lstStyle>
            <a:lvl1pPr algn="l">
              <a:defRPr sz="1200"/>
            </a:lvl1pPr>
          </a:lstStyle>
          <a:p>
            <a:endParaRPr lang="en-US"/>
          </a:p>
        </p:txBody>
      </p:sp>
      <p:sp>
        <p:nvSpPr>
          <p:cNvPr id="3" name="Date Placeholder 2"/>
          <p:cNvSpPr>
            <a:spLocks noGrp="1"/>
          </p:cNvSpPr>
          <p:nvPr>
            <p:ph type="dt" idx="1"/>
          </p:nvPr>
        </p:nvSpPr>
        <p:spPr>
          <a:xfrm>
            <a:off x="3850750" y="0"/>
            <a:ext cx="2945405" cy="495793"/>
          </a:xfrm>
          <a:prstGeom prst="rect">
            <a:avLst/>
          </a:prstGeom>
        </p:spPr>
        <p:txBody>
          <a:bodyPr vert="horz" lIns="88194" tIns="44097" rIns="88194" bIns="44097" rtlCol="0"/>
          <a:lstStyle>
            <a:lvl1pPr algn="r">
              <a:defRPr sz="1200"/>
            </a:lvl1pPr>
          </a:lstStyle>
          <a:p>
            <a:fld id="{C1B1D0D8-0177-7B4A-B306-BF5D19CA5172}" type="datetimeFigureOut">
              <a:rPr lang="en-US" smtClean="0"/>
              <a:pPr/>
              <a:t>4/17/2024</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88194" tIns="44097" rIns="88194" bIns="44097" rtlCol="0" anchor="ctr"/>
          <a:lstStyle/>
          <a:p>
            <a:endParaRPr lang="en-US"/>
          </a:p>
        </p:txBody>
      </p:sp>
      <p:sp>
        <p:nvSpPr>
          <p:cNvPr id="5" name="Notes Placeholder 4"/>
          <p:cNvSpPr>
            <a:spLocks noGrp="1"/>
          </p:cNvSpPr>
          <p:nvPr>
            <p:ph type="body" sz="quarter" idx="3"/>
          </p:nvPr>
        </p:nvSpPr>
        <p:spPr>
          <a:xfrm>
            <a:off x="680527" y="4714653"/>
            <a:ext cx="5438140" cy="4466756"/>
          </a:xfrm>
          <a:prstGeom prst="rect">
            <a:avLst/>
          </a:prstGeom>
        </p:spPr>
        <p:txBody>
          <a:bodyPr vert="horz" lIns="88194" tIns="44097" rIns="88194" bIns="44097" rtlCol="0"/>
          <a:lstStyle/>
          <a:p>
            <a:pPr lvl="0"/>
            <a:r>
              <a:rPr lang="it-IT" smtClean="0"/>
              <a:t>Click to edit Master text styles</a:t>
            </a:r>
          </a:p>
          <a:p>
            <a:pPr lvl="1"/>
            <a:r>
              <a:rPr lang="it-IT" smtClean="0"/>
              <a:t>Second level</a:t>
            </a:r>
          </a:p>
          <a:p>
            <a:pPr lvl="2"/>
            <a:r>
              <a:rPr lang="it-IT" smtClean="0"/>
              <a:t>Third level</a:t>
            </a:r>
          </a:p>
          <a:p>
            <a:pPr lvl="3"/>
            <a:r>
              <a:rPr lang="it-IT" smtClean="0"/>
              <a:t>Fourth level</a:t>
            </a:r>
          </a:p>
          <a:p>
            <a:pPr lvl="4"/>
            <a:r>
              <a:rPr lang="it-IT" smtClean="0"/>
              <a:t>Fifth level</a:t>
            </a:r>
            <a:endParaRPr lang="en-US"/>
          </a:p>
        </p:txBody>
      </p:sp>
      <p:sp>
        <p:nvSpPr>
          <p:cNvPr id="6" name="Footer Placeholder 5"/>
          <p:cNvSpPr>
            <a:spLocks noGrp="1"/>
          </p:cNvSpPr>
          <p:nvPr>
            <p:ph type="ftr" sz="quarter" idx="4"/>
          </p:nvPr>
        </p:nvSpPr>
        <p:spPr>
          <a:xfrm>
            <a:off x="1" y="9429305"/>
            <a:ext cx="2945406" cy="495793"/>
          </a:xfrm>
          <a:prstGeom prst="rect">
            <a:avLst/>
          </a:prstGeom>
        </p:spPr>
        <p:txBody>
          <a:bodyPr vert="horz" lIns="88194" tIns="44097" rIns="88194" bIns="44097" rtlCol="0" anchor="b"/>
          <a:lstStyle>
            <a:lvl1pPr algn="l">
              <a:defRPr sz="1200"/>
            </a:lvl1pPr>
          </a:lstStyle>
          <a:p>
            <a:endParaRPr lang="en-US"/>
          </a:p>
        </p:txBody>
      </p:sp>
      <p:sp>
        <p:nvSpPr>
          <p:cNvPr id="7" name="Slide Number Placeholder 6"/>
          <p:cNvSpPr>
            <a:spLocks noGrp="1"/>
          </p:cNvSpPr>
          <p:nvPr>
            <p:ph type="sldNum" sz="quarter" idx="5"/>
          </p:nvPr>
        </p:nvSpPr>
        <p:spPr>
          <a:xfrm>
            <a:off x="3850750" y="9429305"/>
            <a:ext cx="2945405" cy="495793"/>
          </a:xfrm>
          <a:prstGeom prst="rect">
            <a:avLst/>
          </a:prstGeom>
        </p:spPr>
        <p:txBody>
          <a:bodyPr vert="horz" lIns="88194" tIns="44097" rIns="88194" bIns="44097" rtlCol="0" anchor="b"/>
          <a:lstStyle>
            <a:lvl1pPr algn="r">
              <a:defRPr sz="12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0957E8F9-1E24-4175-9733-27C28FBB4E65}" type="slidenum">
              <a:rPr lang="it-IT" smtClean="0"/>
              <a:pPr/>
              <a:t>28</a:t>
            </a:fld>
            <a:endParaRPr lang="it-IT" smtClean="0"/>
          </a:p>
        </p:txBody>
      </p:sp>
      <p:sp>
        <p:nvSpPr>
          <p:cNvPr id="182275" name="Rectangle 2"/>
          <p:cNvSpPr>
            <a:spLocks noGrp="1" noRot="1" noChangeAspect="1" noChangeArrowheads="1" noTextEdit="1"/>
          </p:cNvSpPr>
          <p:nvPr>
            <p:ph type="sldImg"/>
          </p:nvPr>
        </p:nvSpPr>
        <p:spPr>
          <a:xfrm>
            <a:off x="919163" y="744538"/>
            <a:ext cx="4960937" cy="3722687"/>
          </a:xfrm>
          <a:ln/>
        </p:spPr>
      </p:sp>
      <p:sp>
        <p:nvSpPr>
          <p:cNvPr id="182276" name="Rectangle 3"/>
          <p:cNvSpPr>
            <a:spLocks noGrp="1" noChangeArrowheads="1"/>
          </p:cNvSpPr>
          <p:nvPr>
            <p:ph type="body" idx="1"/>
          </p:nvPr>
        </p:nvSpPr>
        <p:spPr>
          <a:xfrm>
            <a:off x="906865" y="4714653"/>
            <a:ext cx="4983948" cy="4466756"/>
          </a:xfrm>
          <a:noFill/>
          <a:ln/>
        </p:spPr>
        <p:txBody>
          <a:bodyPr/>
          <a:lstStyle/>
          <a:p>
            <a:pPr eaLnBrk="1" hangingPunct="1"/>
            <a:endParaRPr lang="it-IT"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https://www.google.it/url?sa=i&amp;rct=j&amp;q=&amp;esrc=s&amp;source=images&amp;cd=&amp;cad=rja&amp;uact=8&amp;ved=0ahUKEwi61ZCJpffTAhULCywKHYBBCB4QjRwIBw&amp;url=https://donslifephilosophy.wordpress.com/2014/07/08/virtues-lost-openess/&amp;psig=AFQjCNFlXyVVZuQKBoED3r2MlOvyhw92lA&amp;ust=1495122900417877"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2.bp.blogspot.com/-N5VmZ3jgaNY/TkmtvVzFntI/AAAAAAAAACo/_rhX0LcWHqY/s1600/Patents+issued+per+year.png" TargetMode="Externa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hyperlink" Target="http://www.google.it/url?sa=i&amp;rct=j&amp;q=&amp;esrc=s&amp;source=images&amp;cd=&amp;cad=rja&amp;uact=8&amp;ved=0CAcQjRw&amp;url=http://www.iss-evec.de/&amp;ei=YPZZVYfBMoP9UIX7gZAF&amp;bvm=bv.93564037,d.bGQ&amp;psig=AFQjCNGkBIqy_xJPU_VlaeLbLvDBOhHQdg&amp;ust=1432045444961827"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r>
              <a:rPr lang="en-US" sz="3600" b="0" dirty="0" smtClean="0"/>
              <a:t>Innovation and technological change: The legacy of Schumpeter (continued) &amp; Market structure and innovation</a:t>
            </a:r>
            <a:endParaRPr lang="en-GB" sz="3600" b="0" dirty="0"/>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algn="r"/>
            <a:r>
              <a:rPr lang="en-GB" sz="2000" b="0" dirty="0" smtClean="0"/>
              <a:t>Business and Industrial Economics </a:t>
            </a:r>
          </a:p>
          <a:p>
            <a:pPr algn="r"/>
            <a:endParaRPr lang="en-GB" sz="2000" b="0" dirty="0" smtClean="0"/>
          </a:p>
          <a:p>
            <a:pPr algn="r"/>
            <a:r>
              <a:rPr lang="en-GB" sz="2000" b="0" dirty="0" err="1" smtClean="0"/>
              <a:t>Prof.</a:t>
            </a:r>
            <a:r>
              <a:rPr lang="en-GB" sz="2000" b="0" dirty="0" smtClean="0"/>
              <a:t> Luca Grilli</a:t>
            </a:r>
          </a:p>
        </p:txBody>
      </p:sp>
    </p:spTree>
    <p:extLst>
      <p:ext uri="{BB962C8B-B14F-4D97-AF65-F5344CB8AC3E}">
        <p14:creationId xmlns:p14="http://schemas.microsoft.com/office/powerpoint/2010/main" val="10501516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ttangolo arrotondato 22"/>
          <p:cNvSpPr/>
          <p:nvPr/>
        </p:nvSpPr>
        <p:spPr bwMode="auto">
          <a:xfrm>
            <a:off x="228600" y="1066800"/>
            <a:ext cx="8686800" cy="5029200"/>
          </a:xfrm>
          <a:prstGeom prst="roundRect">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ＭＳ Ｐゴシック" pitchFamily="34" charset="-128"/>
              <a:cs typeface="+mn-cs"/>
            </a:endParaRPr>
          </a:p>
        </p:txBody>
      </p:sp>
      <p:sp>
        <p:nvSpPr>
          <p:cNvPr id="2" name="Titolo 1"/>
          <p:cNvSpPr>
            <a:spLocks noGrp="1"/>
          </p:cNvSpPr>
          <p:nvPr>
            <p:ph type="title"/>
          </p:nvPr>
        </p:nvSpPr>
        <p:spPr>
          <a:xfrm>
            <a:off x="719138" y="34925"/>
            <a:ext cx="7053262" cy="838200"/>
          </a:xfrm>
        </p:spPr>
        <p:txBody>
          <a:bodyPr/>
          <a:lstStyle/>
          <a:p>
            <a:r>
              <a:rPr lang="en-US" dirty="0" smtClean="0"/>
              <a:t>Since Schumpeter the debate revolves around</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10</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5" name="Segnaposto contenuto 4"/>
          <p:cNvSpPr>
            <a:spLocks noGrp="1"/>
          </p:cNvSpPr>
          <p:nvPr>
            <p:ph idx="1"/>
          </p:nvPr>
        </p:nvSpPr>
        <p:spPr>
          <a:xfrm>
            <a:off x="533400" y="1066800"/>
            <a:ext cx="8229600" cy="4953000"/>
          </a:xfrm>
        </p:spPr>
        <p:txBody>
          <a:bodyPr/>
          <a:lstStyle/>
          <a:p>
            <a:pPr algn="ctr">
              <a:buNone/>
            </a:pPr>
            <a:r>
              <a:rPr lang="en-US" dirty="0" smtClean="0"/>
              <a:t>PUBLIC POLICY</a:t>
            </a:r>
            <a:endParaRPr lang="en-US" dirty="0"/>
          </a:p>
        </p:txBody>
      </p:sp>
      <p:sp>
        <p:nvSpPr>
          <p:cNvPr id="6" name="Ovale 5"/>
          <p:cNvSpPr/>
          <p:nvPr/>
        </p:nvSpPr>
        <p:spPr bwMode="auto">
          <a:xfrm>
            <a:off x="381000" y="2057400"/>
            <a:ext cx="2819400" cy="289560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ＭＳ Ｐゴシック" pitchFamily="34" charset="-128"/>
              <a:cs typeface="+mn-cs"/>
            </a:endParaRPr>
          </a:p>
        </p:txBody>
      </p:sp>
      <p:sp>
        <p:nvSpPr>
          <p:cNvPr id="7" name="CasellaDiTesto 6"/>
          <p:cNvSpPr txBox="1"/>
          <p:nvPr/>
        </p:nvSpPr>
        <p:spPr>
          <a:xfrm>
            <a:off x="381000" y="3200400"/>
            <a:ext cx="2971800" cy="707886"/>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Innovation</a:t>
            </a:r>
            <a:endParaRPr kumimoji="0" lang="en-US" sz="4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
        <p:nvSpPr>
          <p:cNvPr id="9" name="Ovale 8"/>
          <p:cNvSpPr/>
          <p:nvPr/>
        </p:nvSpPr>
        <p:spPr bwMode="auto">
          <a:xfrm>
            <a:off x="6019800" y="2209800"/>
            <a:ext cx="2819400" cy="2895600"/>
          </a:xfrm>
          <a:prstGeom prst="ellipse">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ＭＳ Ｐゴシック" pitchFamily="34" charset="-128"/>
              <a:cs typeface="+mn-cs"/>
            </a:endParaRPr>
          </a:p>
        </p:txBody>
      </p:sp>
      <p:sp>
        <p:nvSpPr>
          <p:cNvPr id="10" name="CasellaDiTesto 9"/>
          <p:cNvSpPr txBox="1"/>
          <p:nvPr/>
        </p:nvSpPr>
        <p:spPr>
          <a:xfrm>
            <a:off x="5943600" y="2971800"/>
            <a:ext cx="3200400" cy="132343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Mkt structure</a:t>
            </a:r>
            <a:endParaRPr kumimoji="0" lang="en-US" sz="4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cxnSp>
        <p:nvCxnSpPr>
          <p:cNvPr id="18" name="Connettore 2 17"/>
          <p:cNvCxnSpPr/>
          <p:nvPr/>
        </p:nvCxnSpPr>
        <p:spPr bwMode="auto">
          <a:xfrm>
            <a:off x="2667000" y="2286000"/>
            <a:ext cx="4191000" cy="0"/>
          </a:xfrm>
          <a:prstGeom prst="straightConnector1">
            <a:avLst/>
          </a:prstGeom>
          <a:noFill/>
          <a:ln w="9525" cap="flat" cmpd="sng" algn="ctr">
            <a:solidFill>
              <a:schemeClr val="tx2"/>
            </a:solidFill>
            <a:prstDash val="solid"/>
            <a:round/>
            <a:headEnd type="none" w="med" len="med"/>
            <a:tailEnd type="arrow"/>
          </a:ln>
          <a:effectLst/>
        </p:spPr>
      </p:cxnSp>
      <p:cxnSp>
        <p:nvCxnSpPr>
          <p:cNvPr id="20" name="Connettore 2 19"/>
          <p:cNvCxnSpPr/>
          <p:nvPr/>
        </p:nvCxnSpPr>
        <p:spPr bwMode="auto">
          <a:xfrm flipH="1">
            <a:off x="2667000" y="4724400"/>
            <a:ext cx="3810000" cy="0"/>
          </a:xfrm>
          <a:prstGeom prst="straightConnector1">
            <a:avLst/>
          </a:prstGeom>
          <a:noFill/>
          <a:ln w="9525" cap="flat" cmpd="sng" algn="ctr">
            <a:solidFill>
              <a:schemeClr val="tx2"/>
            </a:solidFill>
            <a:prstDash val="solid"/>
            <a:round/>
            <a:headEnd type="none" w="med" len="med"/>
            <a:tailEnd type="arrow"/>
          </a:ln>
          <a:effectLst/>
        </p:spPr>
      </p:cxnSp>
      <p:cxnSp>
        <p:nvCxnSpPr>
          <p:cNvPr id="25" name="Connettore 2 24"/>
          <p:cNvCxnSpPr/>
          <p:nvPr/>
        </p:nvCxnSpPr>
        <p:spPr bwMode="auto">
          <a:xfrm>
            <a:off x="4648200" y="1447800"/>
            <a:ext cx="0" cy="838200"/>
          </a:xfrm>
          <a:prstGeom prst="straightConnector1">
            <a:avLst/>
          </a:prstGeom>
          <a:noFill/>
          <a:ln w="9525" cap="flat" cmpd="sng" algn="ctr">
            <a:noFill/>
            <a:prstDash val="solid"/>
            <a:round/>
            <a:headEnd type="none" w="med" len="med"/>
            <a:tailEnd type="arrow"/>
          </a:ln>
          <a:effectLst/>
        </p:spPr>
      </p:cxnSp>
    </p:spTree>
    <p:extLst>
      <p:ext uri="{BB962C8B-B14F-4D97-AF65-F5344CB8AC3E}">
        <p14:creationId xmlns:p14="http://schemas.microsoft.com/office/powerpoint/2010/main" val="537590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buNone/>
            </a:pPr>
            <a:r>
              <a:rPr lang="en-US" dirty="0" smtClean="0"/>
              <a:t>1° Question: </a:t>
            </a:r>
            <a:r>
              <a:rPr lang="en-US" sz="2000" dirty="0"/>
              <a:t>Which market structure favors innovation?</a:t>
            </a:r>
          </a:p>
        </p:txBody>
      </p:sp>
      <p:sp>
        <p:nvSpPr>
          <p:cNvPr id="3" name="Segnaposto contenuto 2"/>
          <p:cNvSpPr>
            <a:spLocks noGrp="1"/>
          </p:cNvSpPr>
          <p:nvPr>
            <p:ph idx="1"/>
          </p:nvPr>
        </p:nvSpPr>
        <p:spPr>
          <a:xfrm>
            <a:off x="152400" y="1002723"/>
            <a:ext cx="9067800" cy="5181600"/>
          </a:xfrm>
        </p:spPr>
        <p:txBody>
          <a:bodyPr/>
          <a:lstStyle/>
          <a:p>
            <a:pPr marL="342900" lvl="1" indent="-342900">
              <a:buClrTx/>
              <a:buSzTx/>
              <a:buNone/>
            </a:pPr>
            <a:r>
              <a:rPr lang="en-US" b="1" i="1" dirty="0" smtClean="0">
                <a:solidFill>
                  <a:schemeClr val="accent6"/>
                </a:solidFill>
              </a:rPr>
              <a:t>Schumpeterian hypothesis </a:t>
            </a:r>
            <a:r>
              <a:rPr lang="en-US" sz="1600" b="1" i="1" dirty="0" smtClean="0">
                <a:solidFill>
                  <a:schemeClr val="accent6"/>
                </a:solidFill>
              </a:rPr>
              <a:t>(see </a:t>
            </a:r>
            <a:r>
              <a:rPr lang="en-US" sz="1600" b="1" i="1" dirty="0" err="1" smtClean="0">
                <a:solidFill>
                  <a:schemeClr val="accent6"/>
                </a:solidFill>
              </a:rPr>
              <a:t>Geroski</a:t>
            </a:r>
            <a:r>
              <a:rPr lang="en-US" sz="1600" b="1" i="1" dirty="0" smtClean="0">
                <a:solidFill>
                  <a:schemeClr val="accent6"/>
                </a:solidFill>
              </a:rPr>
              <a:t> 1990, Oxford Economic Papers, 42, 586-602)</a:t>
            </a:r>
          </a:p>
          <a:p>
            <a:pPr marL="342900" lvl="1" indent="-342900">
              <a:buClrTx/>
              <a:buSzTx/>
              <a:buNone/>
            </a:pPr>
            <a:endParaRPr lang="en-US" sz="2400" b="1" i="1" dirty="0">
              <a:solidFill>
                <a:schemeClr val="accent6"/>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11</a:t>
            </a:fld>
            <a:endParaRPr lang="it-IT"/>
          </a:p>
        </p:txBody>
      </p:sp>
      <p:sp>
        <p:nvSpPr>
          <p:cNvPr id="8" name="CasellaDiTesto 7"/>
          <p:cNvSpPr txBox="1"/>
          <p:nvPr/>
        </p:nvSpPr>
        <p:spPr>
          <a:xfrm>
            <a:off x="152400" y="1295400"/>
            <a:ext cx="8915400" cy="5115246"/>
          </a:xfrm>
          <a:prstGeom prst="rect">
            <a:avLst/>
          </a:prstGeom>
          <a:noFill/>
        </p:spPr>
        <p:txBody>
          <a:bodyPr wrap="square" rtlCol="0">
            <a:spAutoFit/>
          </a:bodyPr>
          <a:lstStyle/>
          <a:p>
            <a:r>
              <a:rPr lang="en-US" sz="2000" dirty="0" smtClean="0"/>
              <a:t>“Monopoly deadweight loss is the price that must be paid for high level of innovative activity” </a:t>
            </a:r>
            <a:r>
              <a:rPr lang="en-US" sz="2000" i="1" dirty="0">
                <a:solidFill>
                  <a:schemeClr val="accent6"/>
                </a:solidFill>
              </a:rPr>
              <a:t>(</a:t>
            </a:r>
            <a:r>
              <a:rPr lang="en-US" i="1" dirty="0">
                <a:solidFill>
                  <a:schemeClr val="accent6"/>
                </a:solidFill>
              </a:rPr>
              <a:t>see </a:t>
            </a:r>
            <a:r>
              <a:rPr lang="en-US" i="1" dirty="0" err="1">
                <a:solidFill>
                  <a:schemeClr val="accent6"/>
                </a:solidFill>
              </a:rPr>
              <a:t>Geroski</a:t>
            </a:r>
            <a:r>
              <a:rPr lang="en-US" i="1" dirty="0">
                <a:solidFill>
                  <a:schemeClr val="accent6"/>
                </a:solidFill>
              </a:rPr>
              <a:t> 1990, Oxford Economic Papers, 42, </a:t>
            </a:r>
            <a:r>
              <a:rPr lang="en-US" i="1" dirty="0" smtClean="0">
                <a:solidFill>
                  <a:schemeClr val="accent6"/>
                </a:solidFill>
              </a:rPr>
              <a:t>p. 586)</a:t>
            </a:r>
          </a:p>
          <a:p>
            <a:endParaRPr lang="en-US" i="1" dirty="0">
              <a:solidFill>
                <a:schemeClr val="accent6"/>
              </a:solidFill>
            </a:endParaRPr>
          </a:p>
          <a:p>
            <a:r>
              <a:rPr lang="en-US" i="1" dirty="0" smtClean="0">
                <a:solidFill>
                  <a:schemeClr val="accent6"/>
                </a:solidFill>
              </a:rPr>
              <a:t>Anticipated and Actual Monopoly Power</a:t>
            </a:r>
          </a:p>
          <a:p>
            <a:endParaRPr lang="en-US" b="0" dirty="0"/>
          </a:p>
          <a:p>
            <a:r>
              <a:rPr lang="en-GB" dirty="0" smtClean="0"/>
              <a:t>Anticipated </a:t>
            </a:r>
            <a:r>
              <a:rPr lang="en-GB" dirty="0"/>
              <a:t>monopoly power refers to an innovator's ability to enjoy the full benefits of its research by preventing imitation </a:t>
            </a:r>
            <a:r>
              <a:rPr lang="en-GB" dirty="0" smtClean="0"/>
              <a:t>(SM1)</a:t>
            </a:r>
          </a:p>
          <a:p>
            <a:r>
              <a:rPr lang="en-GB" dirty="0" smtClean="0"/>
              <a:t>Actual </a:t>
            </a:r>
            <a:r>
              <a:rPr lang="en-GB" dirty="0"/>
              <a:t>monopoly </a:t>
            </a:r>
            <a:r>
              <a:rPr lang="en-GB" dirty="0" smtClean="0"/>
              <a:t>refers to the current monopoly position of a firm. This position can have positive direct (and also indirect) effects on innovative activity (SM2):</a:t>
            </a:r>
          </a:p>
          <a:p>
            <a:pPr algn="just"/>
            <a:r>
              <a:rPr lang="en-GB" sz="2200" dirty="0" smtClean="0"/>
              <a:t>“[…] Monopolists may be possessors </a:t>
            </a:r>
            <a:r>
              <a:rPr lang="en-GB" sz="2200" dirty="0"/>
              <a:t>of various types of material advantages. In particular, high current period profits generated by the exercise of actual monopoly power may enable a monopolist to hire more highly qualified personnel, and may provide internal finance which facilitates a rapid response to events and weakens the firm's reliance on costly external </a:t>
            </a:r>
            <a:r>
              <a:rPr lang="en-GB" sz="2200" dirty="0" smtClean="0"/>
              <a:t>finance.” (</a:t>
            </a:r>
            <a:r>
              <a:rPr lang="en-GB" sz="2200" dirty="0" err="1" smtClean="0"/>
              <a:t>Geroski</a:t>
            </a:r>
            <a:r>
              <a:rPr lang="en-GB" sz="2200" dirty="0" smtClean="0"/>
              <a:t> 1990, p. 587)</a:t>
            </a:r>
            <a:endParaRPr lang="en-GB" sz="22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buNone/>
            </a:pPr>
            <a:r>
              <a:rPr lang="en-US" dirty="0" smtClean="0"/>
              <a:t>1° Question: </a:t>
            </a:r>
            <a:r>
              <a:rPr lang="en-US" sz="2000" dirty="0"/>
              <a:t>Which market structure favors innovation?</a:t>
            </a:r>
          </a:p>
        </p:txBody>
      </p:sp>
      <p:sp>
        <p:nvSpPr>
          <p:cNvPr id="3" name="Segnaposto contenuto 2"/>
          <p:cNvSpPr>
            <a:spLocks noGrp="1"/>
          </p:cNvSpPr>
          <p:nvPr>
            <p:ph idx="1"/>
          </p:nvPr>
        </p:nvSpPr>
        <p:spPr>
          <a:xfrm>
            <a:off x="152400" y="1066800"/>
            <a:ext cx="8839200" cy="5181600"/>
          </a:xfrm>
        </p:spPr>
        <p:txBody>
          <a:bodyPr/>
          <a:lstStyle/>
          <a:p>
            <a:pPr marL="342900" lvl="1" indent="-342900" algn="ctr">
              <a:buClrTx/>
              <a:buSzTx/>
              <a:buNone/>
            </a:pPr>
            <a:r>
              <a:rPr lang="en-US" sz="2400" b="1" i="1" dirty="0" smtClean="0">
                <a:solidFill>
                  <a:schemeClr val="accent6"/>
                </a:solidFill>
              </a:rPr>
              <a:t>Arrow (1962) vs. Schumpeter (1942): </a:t>
            </a:r>
          </a:p>
          <a:p>
            <a:pPr marL="342900" lvl="1" indent="-342900" algn="ctr">
              <a:buClrTx/>
              <a:buSzTx/>
              <a:buNone/>
            </a:pPr>
            <a:r>
              <a:rPr lang="en-US" dirty="0" smtClean="0"/>
              <a:t>Monopoly provides less incentive to innovate than competitive industry because of the “Replacement Effect”.</a:t>
            </a:r>
          </a:p>
          <a:p>
            <a:pPr>
              <a:buNone/>
            </a:pPr>
            <a:endParaRPr lang="en-US" sz="2400" b="1" i="1" dirty="0">
              <a:solidFill>
                <a:schemeClr val="accent6"/>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12</a:t>
            </a:fld>
            <a:endParaRPr lang="it-IT"/>
          </a:p>
        </p:txBody>
      </p:sp>
      <p:sp>
        <p:nvSpPr>
          <p:cNvPr id="5" name="Freccia in giù 4"/>
          <p:cNvSpPr/>
          <p:nvPr/>
        </p:nvSpPr>
        <p:spPr bwMode="auto">
          <a:xfrm>
            <a:off x="4038600" y="2320925"/>
            <a:ext cx="609600" cy="1143000"/>
          </a:xfrm>
          <a:prstGeom prst="downArrow">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6" name="CasellaDiTesto 5"/>
          <p:cNvSpPr txBox="1"/>
          <p:nvPr/>
        </p:nvSpPr>
        <p:spPr>
          <a:xfrm>
            <a:off x="0" y="3657600"/>
            <a:ext cx="9144000" cy="3490186"/>
          </a:xfrm>
          <a:prstGeom prst="rect">
            <a:avLst/>
          </a:prstGeom>
          <a:noFill/>
        </p:spPr>
        <p:txBody>
          <a:bodyPr wrap="square" rtlCol="0">
            <a:spAutoFit/>
          </a:bodyPr>
          <a:lstStyle/>
          <a:p>
            <a:pPr marL="457200" indent="-457200">
              <a:buAutoNum type="alphaLcParenR"/>
            </a:pPr>
            <a:r>
              <a:rPr lang="en-US" sz="2000" dirty="0" smtClean="0"/>
              <a:t>Views are not necessarily at odds: incentives to invest in R&amp;D can be different from capabilities to do so. </a:t>
            </a:r>
          </a:p>
          <a:p>
            <a:pPr marL="457200" indent="-457200">
              <a:buAutoNum type="alphaLcParenR"/>
            </a:pPr>
            <a:r>
              <a:rPr lang="en-US" sz="2000" dirty="0" smtClean="0"/>
              <a:t>Mixed evidence: </a:t>
            </a:r>
          </a:p>
          <a:p>
            <a:pPr marL="457200" indent="-457200"/>
            <a:r>
              <a:rPr lang="en-US" sz="2000" dirty="0" smtClean="0"/>
              <a:t>	- inverted U-relationship between intensity of competition and innovation</a:t>
            </a:r>
          </a:p>
          <a:p>
            <a:pPr marL="457200" indent="-457200"/>
            <a:r>
              <a:rPr lang="en-US" sz="2000" dirty="0" smtClean="0"/>
              <a:t>	- radical innovation introduced by new firms (SM1)</a:t>
            </a:r>
          </a:p>
          <a:p>
            <a:pPr marL="457200" indent="-457200"/>
            <a:r>
              <a:rPr lang="en-US" sz="2000" dirty="0" smtClean="0"/>
              <a:t>	- incremental innovation more by large companies (SM2</a:t>
            </a:r>
            <a:r>
              <a:rPr lang="en-US" sz="2000" dirty="0" smtClean="0"/>
              <a:t>)</a:t>
            </a:r>
          </a:p>
          <a:p>
            <a:pPr marL="457200" indent="-457200"/>
            <a:r>
              <a:rPr lang="en-US" sz="1800" dirty="0" smtClean="0"/>
              <a:t>	[Big </a:t>
            </a:r>
            <a:r>
              <a:rPr lang="en-US" sz="1800" dirty="0"/>
              <a:t>Data and AI </a:t>
            </a:r>
            <a:r>
              <a:rPr lang="en-US" sz="1800" dirty="0" smtClean="0"/>
              <a:t>may modify </a:t>
            </a:r>
            <a:r>
              <a:rPr lang="en-US" sz="1800" dirty="0"/>
              <a:t>to some extent </a:t>
            </a:r>
            <a:r>
              <a:rPr lang="en-US" sz="1800" dirty="0" smtClean="0"/>
              <a:t>these stylized empirical facts]</a:t>
            </a:r>
            <a:endParaRPr lang="en-US" sz="1800" dirty="0" smtClean="0"/>
          </a:p>
          <a:p>
            <a:pPr marL="457200" indent="-457200"/>
            <a:endParaRPr lang="en-US" sz="1800" dirty="0" smtClean="0"/>
          </a:p>
          <a:p>
            <a:pPr marL="457200" indent="-457200">
              <a:buAutoNum type="alphaLcParenR"/>
            </a:pPr>
            <a:endParaRPr lang="en-US" sz="1800" dirty="0"/>
          </a:p>
        </p:txBody>
      </p:sp>
      <p:sp>
        <p:nvSpPr>
          <p:cNvPr id="7" name="CasellaDiTesto 6"/>
          <p:cNvSpPr txBox="1"/>
          <p:nvPr/>
        </p:nvSpPr>
        <p:spPr>
          <a:xfrm>
            <a:off x="4495800" y="2743200"/>
            <a:ext cx="1066800" cy="338554"/>
          </a:xfrm>
          <a:prstGeom prst="rect">
            <a:avLst/>
          </a:prstGeom>
          <a:noFill/>
        </p:spPr>
        <p:txBody>
          <a:bodyPr wrap="square" rtlCol="0">
            <a:spAutoFit/>
          </a:bodyPr>
          <a:lstStyle/>
          <a:p>
            <a:r>
              <a:rPr lang="en-US" dirty="0" smtClean="0"/>
              <a:t>Note:</a:t>
            </a:r>
            <a:endParaRPr lang="en-US" dirty="0"/>
          </a:p>
        </p:txBody>
      </p:sp>
    </p:spTree>
    <p:extLst>
      <p:ext uri="{BB962C8B-B14F-4D97-AF65-F5344CB8AC3E}">
        <p14:creationId xmlns:p14="http://schemas.microsoft.com/office/powerpoint/2010/main" val="31659519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pPr algn="ctr"/>
            <a:r>
              <a:rPr lang="en-US" dirty="0" smtClean="0"/>
              <a:t>One simple explanation of the inverted U-shaped relationship</a:t>
            </a:r>
            <a:endParaRPr lang="en-US" dirty="0"/>
          </a:p>
        </p:txBody>
      </p:sp>
      <p:pic>
        <p:nvPicPr>
          <p:cNvPr id="5" name="Segnaposto contenuto 4"/>
          <p:cNvPicPr>
            <a:picLocks noGrp="1" noChangeAspect="1"/>
          </p:cNvPicPr>
          <p:nvPr>
            <p:ph idx="1"/>
          </p:nvPr>
        </p:nvPicPr>
        <p:blipFill>
          <a:blip r:embed="rId2"/>
          <a:stretch>
            <a:fillRect/>
          </a:stretch>
        </p:blipFill>
        <p:spPr>
          <a:xfrm>
            <a:off x="76200" y="1143000"/>
            <a:ext cx="5879740" cy="4953000"/>
          </a:xfrm>
          <a:prstGeom prst="rect">
            <a:avLst/>
          </a:prstGeom>
        </p:spPr>
      </p:pic>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13</a:t>
            </a:fld>
            <a:endParaRPr lang="it-IT"/>
          </a:p>
        </p:txBody>
      </p:sp>
      <p:pic>
        <p:nvPicPr>
          <p:cNvPr id="6" name="Immagine 5"/>
          <p:cNvPicPr>
            <a:picLocks noChangeAspect="1"/>
          </p:cNvPicPr>
          <p:nvPr/>
        </p:nvPicPr>
        <p:blipFill>
          <a:blip r:embed="rId3"/>
          <a:stretch>
            <a:fillRect/>
          </a:stretch>
        </p:blipFill>
        <p:spPr>
          <a:xfrm>
            <a:off x="5791200" y="2057400"/>
            <a:ext cx="3390900" cy="3352800"/>
          </a:xfrm>
          <a:prstGeom prst="rect">
            <a:avLst/>
          </a:prstGeom>
        </p:spPr>
      </p:pic>
      <p:sp>
        <p:nvSpPr>
          <p:cNvPr id="7" name="CasellaDiTesto 6"/>
          <p:cNvSpPr txBox="1"/>
          <p:nvPr/>
        </p:nvSpPr>
        <p:spPr>
          <a:xfrm>
            <a:off x="5955940" y="5510798"/>
            <a:ext cx="2273660" cy="338554"/>
          </a:xfrm>
          <a:prstGeom prst="rect">
            <a:avLst/>
          </a:prstGeom>
          <a:noFill/>
        </p:spPr>
        <p:txBody>
          <a:bodyPr wrap="square" rtlCol="0">
            <a:spAutoFit/>
          </a:bodyPr>
          <a:lstStyle/>
          <a:p>
            <a:r>
              <a:rPr lang="en-US" dirty="0" smtClean="0"/>
              <a:t>p. 503</a:t>
            </a:r>
            <a:endParaRPr lang="en-US" dirty="0"/>
          </a:p>
        </p:txBody>
      </p:sp>
    </p:spTree>
    <p:extLst>
      <p:ext uri="{BB962C8B-B14F-4D97-AF65-F5344CB8AC3E}">
        <p14:creationId xmlns:p14="http://schemas.microsoft.com/office/powerpoint/2010/main" val="18179252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62000" y="94529"/>
            <a:ext cx="5943600" cy="838200"/>
          </a:xfrm>
        </p:spPr>
        <p:txBody>
          <a:bodyPr/>
          <a:lstStyle/>
          <a:p>
            <a:pPr marL="457200" indent="-457200">
              <a:buNone/>
            </a:pPr>
            <a:r>
              <a:rPr lang="en-US" dirty="0" smtClean="0"/>
              <a:t>2° Question: </a:t>
            </a:r>
            <a:r>
              <a:rPr lang="en-US" sz="2000" dirty="0"/>
              <a:t>To what extent “innovation should affect market structure”?</a:t>
            </a:r>
          </a:p>
        </p:txBody>
      </p:sp>
      <p:sp>
        <p:nvSpPr>
          <p:cNvPr id="3" name="Segnaposto contenuto 2"/>
          <p:cNvSpPr>
            <a:spLocks noGrp="1"/>
          </p:cNvSpPr>
          <p:nvPr>
            <p:ph idx="1"/>
          </p:nvPr>
        </p:nvSpPr>
        <p:spPr>
          <a:xfrm>
            <a:off x="152400" y="685800"/>
            <a:ext cx="8839200" cy="5181600"/>
          </a:xfrm>
        </p:spPr>
        <p:txBody>
          <a:bodyPr/>
          <a:lstStyle/>
          <a:p>
            <a:pPr marL="457200" indent="-457200">
              <a:buNone/>
            </a:pPr>
            <a:r>
              <a:rPr lang="en-US" sz="2400" dirty="0" smtClean="0"/>
              <a:t> </a:t>
            </a:r>
          </a:p>
          <a:p>
            <a:pPr marL="457200" indent="-457200" algn="ctr">
              <a:buNone/>
            </a:pPr>
            <a:r>
              <a:rPr lang="en-US" sz="2400" b="1" dirty="0" smtClean="0"/>
              <a:t>Appropriability:</a:t>
            </a:r>
            <a:r>
              <a:rPr lang="en-US" sz="2400" dirty="0" smtClean="0"/>
              <a:t> ability of the innovator to capture the benefits engendered by its own innovation (to the detriment of other potential imitating firms).</a:t>
            </a:r>
          </a:p>
          <a:p>
            <a:pPr marL="457200" indent="-457200">
              <a:buNone/>
            </a:pPr>
            <a:endParaRPr lang="en-US" sz="2400" dirty="0" smtClean="0"/>
          </a:p>
          <a:p>
            <a:pPr marL="457200" indent="-457200">
              <a:buNone/>
            </a:pPr>
            <a:endParaRPr lang="en-US" sz="2400" b="1" i="1" dirty="0">
              <a:solidFill>
                <a:schemeClr val="accent6"/>
              </a:solidFill>
            </a:endParaRP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14</a:t>
            </a:fld>
            <a:endParaRPr lang="it-IT"/>
          </a:p>
        </p:txBody>
      </p:sp>
      <p:pic>
        <p:nvPicPr>
          <p:cNvPr id="66562" name="Picture 2" descr="Risultati immagini per tesoro di un galeone"/>
          <p:cNvPicPr>
            <a:picLocks noChangeAspect="1" noChangeArrowheads="1"/>
          </p:cNvPicPr>
          <p:nvPr/>
        </p:nvPicPr>
        <p:blipFill>
          <a:blip r:embed="rId2" cstate="print"/>
          <a:srcRect/>
          <a:stretch>
            <a:fillRect/>
          </a:stretch>
        </p:blipFill>
        <p:spPr bwMode="auto">
          <a:xfrm>
            <a:off x="2133600" y="3048000"/>
            <a:ext cx="5029200" cy="2895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5"/>
          <p:cNvSpPr>
            <a:spLocks noGrp="1"/>
          </p:cNvSpPr>
          <p:nvPr>
            <p:ph type="sldNum" sz="quarter" idx="4294967295"/>
          </p:nvPr>
        </p:nvSpPr>
        <p:spPr>
          <a:xfrm>
            <a:off x="6553200" y="6248400"/>
            <a:ext cx="1905000" cy="457200"/>
          </a:xfrm>
          <a:prstGeom prst="rect">
            <a:avLst/>
          </a:prstGeom>
        </p:spPr>
        <p:txBody>
          <a:bodyPr/>
          <a:lstStyle/>
          <a:p>
            <a:fld id="{59721A3D-1AF5-4A9C-AA51-F0A4E47904F6}" type="slidenum">
              <a:rPr lang="it-IT"/>
              <a:pPr/>
              <a:t>15</a:t>
            </a:fld>
            <a:endParaRPr lang="it-IT"/>
          </a:p>
        </p:txBody>
      </p:sp>
      <p:sp>
        <p:nvSpPr>
          <p:cNvPr id="222211" name="Rectangle 3"/>
          <p:cNvSpPr>
            <a:spLocks noGrp="1" noChangeArrowheads="1"/>
          </p:cNvSpPr>
          <p:nvPr>
            <p:ph type="body" idx="1"/>
          </p:nvPr>
        </p:nvSpPr>
        <p:spPr>
          <a:xfrm>
            <a:off x="-191590" y="1066800"/>
            <a:ext cx="9259390" cy="6553200"/>
          </a:xfrm>
        </p:spPr>
        <p:txBody>
          <a:bodyPr/>
          <a:lstStyle/>
          <a:p>
            <a:pPr lvl="1">
              <a:lnSpc>
                <a:spcPct val="80000"/>
              </a:lnSpc>
            </a:pPr>
            <a:r>
              <a:rPr lang="en-US" sz="2200" b="1" u="sng" dirty="0" smtClean="0"/>
              <a:t>Obtained </a:t>
            </a:r>
            <a:r>
              <a:rPr lang="en-US" sz="2200" b="1" u="sng" dirty="0" smtClean="0"/>
              <a:t>exogenously (formal mechanisms) </a:t>
            </a:r>
            <a:r>
              <a:rPr lang="en-US" sz="2200" dirty="0"/>
              <a:t>through regulation of property </a:t>
            </a:r>
            <a:r>
              <a:rPr lang="en-US" sz="2200" dirty="0" smtClean="0"/>
              <a:t>rights: to the innovator is assigned the right to exclude others to make unauthorized use of the innovation (temporary monopoly). </a:t>
            </a:r>
            <a:endParaRPr lang="en-US" sz="2200" dirty="0"/>
          </a:p>
          <a:p>
            <a:pPr lvl="1">
              <a:lnSpc>
                <a:spcPct val="80000"/>
              </a:lnSpc>
            </a:pPr>
            <a:r>
              <a:rPr lang="en-US" sz="2200" b="1" u="sng" dirty="0"/>
              <a:t>O</a:t>
            </a:r>
            <a:r>
              <a:rPr lang="en-US" sz="2200" b="1" u="sng" dirty="0" smtClean="0"/>
              <a:t>btained </a:t>
            </a:r>
            <a:r>
              <a:rPr lang="en-US" sz="2200" b="1" u="sng" dirty="0" smtClean="0"/>
              <a:t>endogenously (informal mechanisms) </a:t>
            </a:r>
            <a:r>
              <a:rPr lang="en-US" sz="2200" dirty="0"/>
              <a:t>by an innovative firm through the establishment of strategic barriers to imitation</a:t>
            </a:r>
            <a:r>
              <a:rPr lang="en-US" sz="2200" dirty="0" smtClean="0"/>
              <a:t>.</a:t>
            </a:r>
          </a:p>
          <a:p>
            <a:pPr lvl="1">
              <a:lnSpc>
                <a:spcPct val="80000"/>
              </a:lnSpc>
            </a:pPr>
            <a:endParaRPr lang="en-US" sz="2200" dirty="0"/>
          </a:p>
          <a:p>
            <a:pPr>
              <a:lnSpc>
                <a:spcPct val="80000"/>
              </a:lnSpc>
              <a:buFontTx/>
              <a:buNone/>
            </a:pPr>
            <a:r>
              <a:rPr lang="en-US" sz="2200" dirty="0"/>
              <a:t>     </a:t>
            </a:r>
            <a:r>
              <a:rPr lang="en-US" sz="2200" i="1" u="sng" dirty="0"/>
              <a:t>Practical problems of patents</a:t>
            </a:r>
            <a:r>
              <a:rPr lang="en-US" sz="2200" dirty="0"/>
              <a:t>:</a:t>
            </a:r>
          </a:p>
          <a:p>
            <a:pPr lvl="1">
              <a:lnSpc>
                <a:spcPct val="80000"/>
              </a:lnSpc>
            </a:pPr>
            <a:r>
              <a:rPr lang="en-US" sz="2200" dirty="0"/>
              <a:t>D</a:t>
            </a:r>
            <a:r>
              <a:rPr lang="en-US" sz="2200" dirty="0" smtClean="0"/>
              <a:t>iffusion of valuable information (spillovers) relating to the </a:t>
            </a:r>
            <a:r>
              <a:rPr lang="en-US" sz="2200" dirty="0" smtClean="0"/>
              <a:t>technology which may lead to “inventing around”.</a:t>
            </a:r>
            <a:endParaRPr lang="en-US" sz="2200" dirty="0"/>
          </a:p>
          <a:p>
            <a:pPr lvl="1">
              <a:lnSpc>
                <a:spcPct val="80000"/>
              </a:lnSpc>
            </a:pPr>
            <a:r>
              <a:rPr lang="en-US" sz="2200" dirty="0"/>
              <a:t>“Contractual” </a:t>
            </a:r>
            <a:r>
              <a:rPr lang="en-US" sz="2200" dirty="0" smtClean="0"/>
              <a:t>incompleteness and difficult enforcement</a:t>
            </a:r>
            <a:r>
              <a:rPr lang="en-US" sz="2200" dirty="0" smtClean="0"/>
              <a:t>.</a:t>
            </a:r>
          </a:p>
          <a:p>
            <a:pPr marL="457200" lvl="1" indent="0">
              <a:lnSpc>
                <a:spcPct val="80000"/>
              </a:lnSpc>
              <a:buNone/>
            </a:pPr>
            <a:endParaRPr lang="en-US" sz="2200" dirty="0"/>
          </a:p>
          <a:p>
            <a:pPr lvl="1">
              <a:lnSpc>
                <a:spcPct val="80000"/>
              </a:lnSpc>
              <a:buFontTx/>
              <a:buNone/>
            </a:pPr>
            <a:r>
              <a:rPr lang="en-US" sz="2200" i="1" u="sng" dirty="0"/>
              <a:t>Main alternative strategic mechanisms</a:t>
            </a:r>
            <a:r>
              <a:rPr lang="en-US" sz="2200" dirty="0"/>
              <a:t> to assure appropriability:</a:t>
            </a:r>
          </a:p>
          <a:p>
            <a:pPr lvl="1">
              <a:lnSpc>
                <a:spcPct val="80000"/>
              </a:lnSpc>
            </a:pPr>
            <a:r>
              <a:rPr lang="en-US" sz="2200" dirty="0"/>
              <a:t>S</a:t>
            </a:r>
            <a:r>
              <a:rPr lang="en-US" sz="2200" dirty="0" smtClean="0"/>
              <a:t>ecrecy </a:t>
            </a:r>
            <a:r>
              <a:rPr lang="en-US" sz="2200" dirty="0"/>
              <a:t>(e.g. Coca Cola </a:t>
            </a:r>
            <a:r>
              <a:rPr lang="en-US" sz="2200" dirty="0" smtClean="0"/>
              <a:t>formula; or see this scene from the movie </a:t>
            </a:r>
            <a:r>
              <a:rPr lang="en-US" sz="2200" i="1" dirty="0" smtClean="0"/>
              <a:t>Flash of Genius</a:t>
            </a:r>
            <a:r>
              <a:rPr lang="en-US" sz="2200" dirty="0" smtClean="0"/>
              <a:t>: </a:t>
            </a:r>
            <a:r>
              <a:rPr lang="en-US" sz="1600" dirty="0" smtClean="0"/>
              <a:t>https</a:t>
            </a:r>
            <a:r>
              <a:rPr lang="en-US" sz="1600" dirty="0"/>
              <a:t>://</a:t>
            </a:r>
            <a:r>
              <a:rPr lang="en-US" sz="1600" dirty="0" smtClean="0"/>
              <a:t>www.youtube.com/watch?v=IKMELT29qL4</a:t>
            </a:r>
            <a:r>
              <a:rPr lang="en-US" sz="2200" dirty="0" smtClean="0"/>
              <a:t>);</a:t>
            </a:r>
            <a:endParaRPr lang="en-US" sz="2200" dirty="0"/>
          </a:p>
          <a:p>
            <a:pPr lvl="1">
              <a:lnSpc>
                <a:spcPct val="80000"/>
              </a:lnSpc>
            </a:pPr>
            <a:r>
              <a:rPr lang="en-US" sz="2200" dirty="0" smtClean="0"/>
              <a:t>Lead </a:t>
            </a:r>
            <a:r>
              <a:rPr lang="en-US" sz="2200" dirty="0"/>
              <a:t>time (Intel microprocessor</a:t>
            </a:r>
            <a:r>
              <a:rPr lang="en-US" sz="2200" dirty="0" smtClean="0"/>
              <a:t>)</a:t>
            </a:r>
            <a:endParaRPr lang="en-US" sz="2200" dirty="0"/>
          </a:p>
          <a:p>
            <a:pPr lvl="1">
              <a:lnSpc>
                <a:spcPct val="80000"/>
              </a:lnSpc>
            </a:pPr>
            <a:r>
              <a:rPr lang="en-US" sz="2200" dirty="0" smtClean="0"/>
              <a:t>Complementary investments (in </a:t>
            </a:r>
            <a:r>
              <a:rPr lang="en-US" sz="2200" dirty="0"/>
              <a:t>brand, </a:t>
            </a:r>
            <a:r>
              <a:rPr lang="en-US" sz="2200" dirty="0" smtClean="0"/>
              <a:t>sales &amp; distribution </a:t>
            </a:r>
            <a:r>
              <a:rPr lang="en-US" sz="2200" dirty="0"/>
              <a:t>and customer </a:t>
            </a:r>
            <a:r>
              <a:rPr lang="en-US" sz="2200" dirty="0" smtClean="0"/>
              <a:t>care, e.g. </a:t>
            </a:r>
            <a:r>
              <a:rPr lang="en-US" sz="2200" dirty="0" err="1" smtClean="0"/>
              <a:t>Nespresso</a:t>
            </a:r>
            <a:r>
              <a:rPr lang="en-US" sz="2200" dirty="0" smtClean="0"/>
              <a:t>).</a:t>
            </a:r>
            <a:endParaRPr lang="en-US" sz="2200" dirty="0"/>
          </a:p>
          <a:p>
            <a:pPr lvl="1">
              <a:lnSpc>
                <a:spcPct val="80000"/>
              </a:lnSpc>
              <a:buFontTx/>
              <a:buNone/>
            </a:pPr>
            <a:endParaRPr lang="en-US" sz="2200" dirty="0"/>
          </a:p>
          <a:p>
            <a:pPr lvl="1">
              <a:lnSpc>
                <a:spcPct val="80000"/>
              </a:lnSpc>
              <a:buFontTx/>
              <a:buNone/>
            </a:pPr>
            <a:endParaRPr lang="en-US" sz="1000" dirty="0"/>
          </a:p>
          <a:p>
            <a:pPr lvl="1">
              <a:lnSpc>
                <a:spcPct val="80000"/>
              </a:lnSpc>
            </a:pPr>
            <a:endParaRPr lang="en-US" sz="600" dirty="0"/>
          </a:p>
        </p:txBody>
      </p:sp>
      <p:sp>
        <p:nvSpPr>
          <p:cNvPr id="4" name="Rettangolo 3"/>
          <p:cNvSpPr/>
          <p:nvPr/>
        </p:nvSpPr>
        <p:spPr>
          <a:xfrm>
            <a:off x="2362200" y="228600"/>
            <a:ext cx="4278312" cy="363176"/>
          </a:xfrm>
          <a:prstGeom prst="rect">
            <a:avLst/>
          </a:prstGeom>
        </p:spPr>
        <p:txBody>
          <a:bodyPr wrap="square">
            <a:spAutoFit/>
          </a:bodyPr>
          <a:lstStyle/>
          <a:p>
            <a:pPr marL="342900" lvl="0" indent="-342900" eaLnBrk="1" hangingPunct="1">
              <a:lnSpc>
                <a:spcPct val="80000"/>
              </a:lnSpc>
              <a:spcBef>
                <a:spcPct val="0"/>
              </a:spcBef>
            </a:pPr>
            <a:r>
              <a:rPr lang="en-US" sz="2200" dirty="0" smtClean="0">
                <a:solidFill>
                  <a:srgbClr val="003F6E"/>
                </a:solidFill>
                <a:latin typeface="+mj-lt"/>
                <a:ea typeface="+mj-ea"/>
                <a:cs typeface="+mj-cs"/>
              </a:rPr>
              <a:t>Appropriability instruments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A5565205-4001-45C4-9A0B-C8D2BB1FC0FA}" type="slidenum">
              <a:rPr lang="it-IT" smtClean="0"/>
              <a:pPr/>
              <a:t>16</a:t>
            </a:fld>
            <a:endParaRPr lang="it-IT" smtClean="0"/>
          </a:p>
        </p:txBody>
      </p:sp>
      <p:sp>
        <p:nvSpPr>
          <p:cNvPr id="138243" name="Text Box 4"/>
          <p:cNvSpPr txBox="1">
            <a:spLocks noChangeArrowheads="1"/>
          </p:cNvSpPr>
          <p:nvPr/>
        </p:nvSpPr>
        <p:spPr bwMode="auto">
          <a:xfrm>
            <a:off x="274782" y="910862"/>
            <a:ext cx="8839200" cy="5570756"/>
          </a:xfrm>
          <a:prstGeom prst="rect">
            <a:avLst/>
          </a:prstGeom>
          <a:noFill/>
          <a:ln w="9525">
            <a:noFill/>
            <a:miter lim="800000"/>
            <a:headEnd/>
            <a:tailEnd/>
          </a:ln>
        </p:spPr>
        <p:txBody>
          <a:bodyPr>
            <a:spAutoFit/>
          </a:bodyPr>
          <a:lstStyle/>
          <a:p>
            <a:pPr>
              <a:spcBef>
                <a:spcPct val="50000"/>
              </a:spcBef>
            </a:pPr>
            <a:r>
              <a:rPr lang="it-IT" sz="2800" dirty="0" err="1" smtClean="0"/>
              <a:t>Historically</a:t>
            </a:r>
            <a:r>
              <a:rPr lang="it-IT" sz="2800" dirty="0" smtClean="0"/>
              <a:t>, 2 </a:t>
            </a:r>
            <a:r>
              <a:rPr lang="it-IT" sz="2800" dirty="0" err="1" smtClean="0"/>
              <a:t>different</a:t>
            </a:r>
            <a:r>
              <a:rPr lang="it-IT" sz="2800" dirty="0" smtClean="0"/>
              <a:t> </a:t>
            </a:r>
            <a:r>
              <a:rPr lang="it-IT" sz="2800" dirty="0" err="1" smtClean="0"/>
              <a:t>views</a:t>
            </a:r>
            <a:r>
              <a:rPr lang="it-IT" sz="2800" dirty="0" smtClean="0"/>
              <a:t> on patent </a:t>
            </a:r>
            <a:r>
              <a:rPr lang="it-IT" sz="2800" dirty="0" err="1" smtClean="0"/>
              <a:t>rationale</a:t>
            </a:r>
            <a:r>
              <a:rPr lang="it-IT" sz="2800" dirty="0" smtClean="0"/>
              <a:t>, </a:t>
            </a:r>
            <a:r>
              <a:rPr lang="it-IT" sz="2800" dirty="0" err="1" smtClean="0"/>
              <a:t>their</a:t>
            </a:r>
            <a:r>
              <a:rPr lang="it-IT" sz="2800" dirty="0" smtClean="0"/>
              <a:t> </a:t>
            </a:r>
            <a:r>
              <a:rPr lang="it-IT" sz="2800" dirty="0" err="1" smtClean="0"/>
              <a:t>lenght</a:t>
            </a:r>
            <a:r>
              <a:rPr lang="it-IT" sz="2800" dirty="0" smtClean="0"/>
              <a:t>, </a:t>
            </a:r>
            <a:r>
              <a:rPr lang="it-IT" sz="2800" dirty="0" err="1" smtClean="0"/>
              <a:t>breadth</a:t>
            </a:r>
            <a:r>
              <a:rPr lang="it-IT" sz="2800" dirty="0" smtClean="0"/>
              <a:t> and </a:t>
            </a:r>
            <a:r>
              <a:rPr lang="it-IT" sz="2800" dirty="0" err="1" smtClean="0"/>
              <a:t>enforcement</a:t>
            </a:r>
            <a:r>
              <a:rPr lang="it-IT" sz="2800" dirty="0" smtClean="0"/>
              <a:t>:</a:t>
            </a:r>
          </a:p>
          <a:p>
            <a:pPr>
              <a:spcBef>
                <a:spcPct val="50000"/>
              </a:spcBef>
            </a:pPr>
            <a:endParaRPr lang="it-IT" sz="2800" smtClean="0"/>
          </a:p>
          <a:p>
            <a:pPr>
              <a:spcBef>
                <a:spcPct val="50000"/>
              </a:spcBef>
              <a:buFontTx/>
              <a:buChar char="-"/>
            </a:pPr>
            <a:r>
              <a:rPr lang="it-IT" sz="2800" b="0" i="1" smtClean="0"/>
              <a:t> </a:t>
            </a:r>
            <a:r>
              <a:rPr lang="it-IT" sz="3600" b="0" i="1" dirty="0"/>
              <a:t>Incentives View</a:t>
            </a:r>
          </a:p>
          <a:p>
            <a:pPr>
              <a:spcBef>
                <a:spcPct val="50000"/>
              </a:spcBef>
            </a:pPr>
            <a:endParaRPr lang="it-IT" sz="3600" b="0" i="1" dirty="0"/>
          </a:p>
          <a:p>
            <a:pPr>
              <a:spcBef>
                <a:spcPct val="50000"/>
              </a:spcBef>
              <a:buFontTx/>
              <a:buChar char="-"/>
            </a:pPr>
            <a:r>
              <a:rPr lang="it-IT" sz="3600" b="0" dirty="0"/>
              <a:t> </a:t>
            </a:r>
            <a:r>
              <a:rPr lang="it-IT" sz="3600" b="0" i="1" dirty="0" err="1"/>
              <a:t>Openness</a:t>
            </a:r>
            <a:r>
              <a:rPr lang="it-IT" sz="3600" b="0" i="1" dirty="0"/>
              <a:t> </a:t>
            </a:r>
            <a:r>
              <a:rPr lang="it-IT" sz="3600" b="0" i="1" dirty="0" err="1"/>
              <a:t>View</a:t>
            </a:r>
            <a:endParaRPr lang="it-IT" sz="3600" b="0" i="1" dirty="0"/>
          </a:p>
          <a:p>
            <a:pPr>
              <a:spcBef>
                <a:spcPct val="50000"/>
              </a:spcBef>
            </a:pPr>
            <a:r>
              <a:rPr lang="it-IT" i="1" dirty="0"/>
              <a:t> </a:t>
            </a:r>
            <a:endParaRPr lang="it-IT" b="0" i="1" dirty="0"/>
          </a:p>
          <a:p>
            <a:pPr>
              <a:spcBef>
                <a:spcPct val="50000"/>
              </a:spcBef>
              <a:buFontTx/>
              <a:buChar char="-"/>
            </a:pPr>
            <a:endParaRPr lang="it-IT" i="1" dirty="0"/>
          </a:p>
          <a:p>
            <a:pPr>
              <a:spcBef>
                <a:spcPct val="50000"/>
              </a:spcBef>
            </a:pPr>
            <a:r>
              <a:rPr lang="it-IT" sz="3200" b="0" dirty="0"/>
              <a:t> </a:t>
            </a:r>
          </a:p>
        </p:txBody>
      </p:sp>
      <p:sp>
        <p:nvSpPr>
          <p:cNvPr id="5" name="Titolo 1"/>
          <p:cNvSpPr txBox="1">
            <a:spLocks/>
          </p:cNvSpPr>
          <p:nvPr/>
        </p:nvSpPr>
        <p:spPr>
          <a:xfrm>
            <a:off x="719138" y="34925"/>
            <a:ext cx="78152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3F6E"/>
                </a:solidFill>
                <a:effectLst/>
                <a:uLnTx/>
                <a:uFillTx/>
                <a:latin typeface="+mj-lt"/>
                <a:ea typeface="+mj-ea"/>
                <a:cs typeface="+mj-cs"/>
              </a:rPr>
              <a:t>Intellectual Property </a:t>
            </a:r>
            <a:r>
              <a:rPr lang="en-US" sz="3600" kern="0" dirty="0" smtClean="0">
                <a:solidFill>
                  <a:srgbClr val="003F6E"/>
                </a:solidFill>
                <a:latin typeface="+mj-lt"/>
                <a:ea typeface="+mj-ea"/>
                <a:cs typeface="+mj-cs"/>
              </a:rPr>
              <a:t>R</a:t>
            </a:r>
            <a:r>
              <a:rPr kumimoji="0" lang="en-US" sz="3600" b="1" i="0" u="none" strike="noStrike" kern="0" cap="none" spc="0" normalizeH="0" baseline="0" noProof="0" dirty="0" err="1" smtClean="0">
                <a:ln>
                  <a:noFill/>
                </a:ln>
                <a:solidFill>
                  <a:srgbClr val="003F6E"/>
                </a:solidFill>
                <a:effectLst/>
                <a:uLnTx/>
                <a:uFillTx/>
                <a:latin typeface="+mj-lt"/>
                <a:ea typeface="+mj-ea"/>
                <a:cs typeface="+mj-cs"/>
              </a:rPr>
              <a:t>ights</a:t>
            </a:r>
            <a:endParaRPr kumimoji="0" lang="en-US" sz="3600" b="1" i="0" u="none" strike="noStrike" kern="0" cap="none" spc="0" normalizeH="0" baseline="0" noProof="0" dirty="0">
              <a:ln>
                <a:noFill/>
              </a:ln>
              <a:solidFill>
                <a:srgbClr val="003F6E"/>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egnaposto numero diapositiva 3"/>
          <p:cNvSpPr>
            <a:spLocks noGrp="1"/>
          </p:cNvSpPr>
          <p:nvPr>
            <p:ph type="sldNum" sz="quarter" idx="4294967295"/>
          </p:nvPr>
        </p:nvSpPr>
        <p:spPr>
          <a:xfrm>
            <a:off x="6553200" y="6248400"/>
            <a:ext cx="1905000" cy="457200"/>
          </a:xfrm>
          <a:prstGeom prst="rect">
            <a:avLst/>
          </a:prstGeom>
          <a:noFill/>
        </p:spPr>
        <p:txBody>
          <a:bodyPr/>
          <a:lstStyle/>
          <a:p>
            <a:fld id="{4C9C4750-F1CC-41E8-86EA-27499D306452}" type="slidenum">
              <a:rPr lang="it-IT" smtClean="0"/>
              <a:pPr/>
              <a:t>17</a:t>
            </a:fld>
            <a:endParaRPr lang="it-IT" smtClean="0"/>
          </a:p>
        </p:txBody>
      </p:sp>
      <p:sp>
        <p:nvSpPr>
          <p:cNvPr id="139267" name="Text Box 4"/>
          <p:cNvSpPr txBox="1">
            <a:spLocks noChangeArrowheads="1"/>
          </p:cNvSpPr>
          <p:nvPr/>
        </p:nvSpPr>
        <p:spPr bwMode="auto">
          <a:xfrm>
            <a:off x="228600" y="914400"/>
            <a:ext cx="8915400" cy="4598182"/>
          </a:xfrm>
          <a:prstGeom prst="rect">
            <a:avLst/>
          </a:prstGeom>
          <a:noFill/>
          <a:ln w="9525">
            <a:noFill/>
            <a:miter lim="800000"/>
            <a:headEnd/>
            <a:tailEnd/>
          </a:ln>
        </p:spPr>
        <p:txBody>
          <a:bodyPr wrap="square">
            <a:spAutoFit/>
          </a:bodyPr>
          <a:lstStyle/>
          <a:p>
            <a:r>
              <a:rPr lang="en-US" sz="2400" b="0" i="1" dirty="0" smtClean="0"/>
              <a:t>This debate has been historically solved much more in favour of the incentives view rather than the openness view</a:t>
            </a:r>
          </a:p>
          <a:p>
            <a:endParaRPr lang="en-US" b="0" i="1" dirty="0" smtClean="0"/>
          </a:p>
          <a:p>
            <a:pPr algn="ctr"/>
            <a:r>
              <a:rPr lang="en-US" sz="3600" i="1" u="sng" dirty="0" smtClean="0"/>
              <a:t>But the openness view has certainly  gained some momentum over the past few years</a:t>
            </a:r>
            <a:endParaRPr lang="en-US" sz="3600" u="sng" dirty="0" smtClean="0"/>
          </a:p>
          <a:p>
            <a:endParaRPr lang="en-US" sz="2400" i="1" dirty="0" smtClean="0"/>
          </a:p>
          <a:p>
            <a:pPr>
              <a:buFontTx/>
              <a:buChar char="•"/>
            </a:pPr>
            <a:endParaRPr lang="en-US" sz="2400" i="1" dirty="0" smtClean="0"/>
          </a:p>
          <a:p>
            <a:r>
              <a:rPr lang="en-US" sz="2400" i="1" dirty="0" smtClean="0"/>
              <a:t> </a:t>
            </a:r>
            <a:endParaRPr lang="en-US" sz="2400" b="0" i="1" dirty="0" smtClean="0"/>
          </a:p>
          <a:p>
            <a:pPr>
              <a:spcBef>
                <a:spcPct val="50000"/>
              </a:spcBef>
            </a:pPr>
            <a:endParaRPr lang="it-IT" b="0" dirty="0"/>
          </a:p>
        </p:txBody>
      </p:sp>
      <p:sp>
        <p:nvSpPr>
          <p:cNvPr id="6" name="Titolo 1"/>
          <p:cNvSpPr txBox="1">
            <a:spLocks/>
          </p:cNvSpPr>
          <p:nvPr/>
        </p:nvSpPr>
        <p:spPr>
          <a:xfrm>
            <a:off x="719138" y="34925"/>
            <a:ext cx="7815262" cy="838200"/>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600" b="1" i="0" u="none" strike="noStrike" kern="0" cap="none" spc="0" normalizeH="0" baseline="0" noProof="0" dirty="0" smtClean="0">
                <a:ln>
                  <a:noFill/>
                </a:ln>
                <a:solidFill>
                  <a:srgbClr val="003F6E"/>
                </a:solidFill>
                <a:effectLst/>
                <a:uLnTx/>
                <a:uFillTx/>
                <a:latin typeface="+mj-lt"/>
                <a:ea typeface="+mj-ea"/>
                <a:cs typeface="+mj-cs"/>
              </a:rPr>
              <a:t>Intellectual Property </a:t>
            </a:r>
            <a:r>
              <a:rPr lang="en-US" sz="3600" kern="0" dirty="0" smtClean="0">
                <a:solidFill>
                  <a:srgbClr val="003F6E"/>
                </a:solidFill>
                <a:latin typeface="+mj-lt"/>
                <a:ea typeface="+mj-ea"/>
                <a:cs typeface="+mj-cs"/>
              </a:rPr>
              <a:t>R</a:t>
            </a:r>
            <a:r>
              <a:rPr kumimoji="0" lang="en-US" sz="3600" b="1" i="0" u="none" strike="noStrike" kern="0" cap="none" spc="0" normalizeH="0" baseline="0" noProof="0" dirty="0" err="1" smtClean="0">
                <a:ln>
                  <a:noFill/>
                </a:ln>
                <a:solidFill>
                  <a:srgbClr val="003F6E"/>
                </a:solidFill>
                <a:effectLst/>
                <a:uLnTx/>
                <a:uFillTx/>
                <a:latin typeface="+mj-lt"/>
                <a:ea typeface="+mj-ea"/>
                <a:cs typeface="+mj-cs"/>
              </a:rPr>
              <a:t>ights</a:t>
            </a:r>
            <a:endParaRPr kumimoji="0" lang="en-US" sz="3600" b="1" i="0" u="none" strike="noStrike" kern="0" cap="none" spc="0" normalizeH="0" baseline="0" noProof="0" dirty="0">
              <a:ln>
                <a:noFill/>
              </a:ln>
              <a:solidFill>
                <a:srgbClr val="003F6E"/>
              </a:solidFill>
              <a:effectLst/>
              <a:uLnTx/>
              <a:uFillTx/>
              <a:latin typeface="+mj-lt"/>
              <a:ea typeface="+mj-ea"/>
              <a:cs typeface="+mj-cs"/>
            </a:endParaRPr>
          </a:p>
        </p:txBody>
      </p:sp>
      <p:pic>
        <p:nvPicPr>
          <p:cNvPr id="29698" name="Picture 2" descr="Risultati immagini per openness">
            <a:hlinkClick r:id="rId2"/>
          </p:cNvPr>
          <p:cNvPicPr>
            <a:picLocks noChangeAspect="1" noChangeArrowheads="1"/>
          </p:cNvPicPr>
          <p:nvPr/>
        </p:nvPicPr>
        <p:blipFill>
          <a:blip r:embed="rId3" cstate="print"/>
          <a:srcRect/>
          <a:stretch>
            <a:fillRect/>
          </a:stretch>
        </p:blipFill>
        <p:spPr bwMode="auto">
          <a:xfrm>
            <a:off x="2476500" y="3860018"/>
            <a:ext cx="5029200" cy="2616982"/>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egnaposto numero diapositiva 1"/>
          <p:cNvSpPr>
            <a:spLocks noGrp="1"/>
          </p:cNvSpPr>
          <p:nvPr>
            <p:ph type="sldNum" sz="quarter" idx="4294967295"/>
          </p:nvPr>
        </p:nvSpPr>
        <p:spPr>
          <a:xfrm>
            <a:off x="6553200" y="6248400"/>
            <a:ext cx="1905000" cy="457200"/>
          </a:xfrm>
          <a:prstGeom prst="rect">
            <a:avLst/>
          </a:prstGeom>
          <a:noFill/>
        </p:spPr>
        <p:txBody>
          <a:bodyPr/>
          <a:lstStyle/>
          <a:p>
            <a:fld id="{78ED24C9-B90C-4D84-9766-82309D417BAA}" type="slidenum">
              <a:rPr lang="it-IT" smtClean="0"/>
              <a:pPr/>
              <a:t>18</a:t>
            </a:fld>
            <a:endParaRPr lang="it-IT" smtClean="0"/>
          </a:p>
        </p:txBody>
      </p:sp>
      <p:sp>
        <p:nvSpPr>
          <p:cNvPr id="7" name="CasellaDiTesto 6"/>
          <p:cNvSpPr txBox="1"/>
          <p:nvPr/>
        </p:nvSpPr>
        <p:spPr>
          <a:xfrm>
            <a:off x="1828800" y="0"/>
            <a:ext cx="5029200" cy="708025"/>
          </a:xfrm>
          <a:prstGeom prst="rect">
            <a:avLst/>
          </a:prstGeom>
          <a:noFill/>
        </p:spPr>
        <p:txBody>
          <a:bodyPr>
            <a:spAutoFit/>
          </a:bodyPr>
          <a:lstStyle/>
          <a:p>
            <a:pPr algn="ctr">
              <a:defRPr/>
            </a:pPr>
            <a:r>
              <a:rPr lang="it-IT" sz="4000" dirty="0" err="1" smtClean="0">
                <a:solidFill>
                  <a:srgbClr val="FF0000"/>
                </a:solidFill>
                <a:latin typeface="+mj-lt"/>
                <a:ea typeface="+mj-ea"/>
                <a:cs typeface="+mj-cs"/>
              </a:rPr>
              <a:t>N°</a:t>
            </a:r>
            <a:r>
              <a:rPr lang="it-IT" sz="4000" dirty="0" smtClean="0">
                <a:solidFill>
                  <a:srgbClr val="FF0000"/>
                </a:solidFill>
                <a:latin typeface="+mj-lt"/>
                <a:ea typeface="+mj-ea"/>
                <a:cs typeface="+mj-cs"/>
              </a:rPr>
              <a:t> of </a:t>
            </a:r>
            <a:r>
              <a:rPr lang="it-IT" sz="4000" dirty="0" err="1" smtClean="0">
                <a:solidFill>
                  <a:srgbClr val="FF0000"/>
                </a:solidFill>
                <a:latin typeface="+mj-lt"/>
                <a:ea typeface="+mj-ea"/>
                <a:cs typeface="+mj-cs"/>
              </a:rPr>
              <a:t>patents</a:t>
            </a:r>
            <a:endParaRPr lang="it-IT" sz="4000" dirty="0">
              <a:solidFill>
                <a:srgbClr val="FF0000"/>
              </a:solidFill>
              <a:latin typeface="+mj-lt"/>
              <a:ea typeface="+mj-ea"/>
              <a:cs typeface="+mj-cs"/>
            </a:endParaRPr>
          </a:p>
        </p:txBody>
      </p:sp>
      <p:pic>
        <p:nvPicPr>
          <p:cNvPr id="22530" name="Picture 2" descr="http://2.bp.blogspot.com/-N5VmZ3jgaNY/TkmtvVzFntI/AAAAAAAAACo/_rhX0LcWHqY/s400/Patents+issued+per+year.png">
            <a:hlinkClick r:id="rId2"/>
          </p:cNvPr>
          <p:cNvPicPr>
            <a:picLocks noChangeAspect="1" noChangeArrowheads="1"/>
          </p:cNvPicPr>
          <p:nvPr/>
        </p:nvPicPr>
        <p:blipFill>
          <a:blip r:embed="rId3" cstate="print"/>
          <a:srcRect/>
          <a:stretch>
            <a:fillRect/>
          </a:stretch>
        </p:blipFill>
        <p:spPr bwMode="auto">
          <a:xfrm>
            <a:off x="0" y="762000"/>
            <a:ext cx="9144000" cy="3025716"/>
          </a:xfrm>
          <a:prstGeom prst="rect">
            <a:avLst/>
          </a:prstGeom>
          <a:noFill/>
        </p:spPr>
      </p:pic>
      <p:pic>
        <p:nvPicPr>
          <p:cNvPr id="2" name="Immagine 1"/>
          <p:cNvPicPr>
            <a:picLocks noChangeAspect="1"/>
          </p:cNvPicPr>
          <p:nvPr/>
        </p:nvPicPr>
        <p:blipFill>
          <a:blip r:embed="rId4"/>
          <a:stretch>
            <a:fillRect/>
          </a:stretch>
        </p:blipFill>
        <p:spPr>
          <a:xfrm>
            <a:off x="0" y="3787716"/>
            <a:ext cx="9144000" cy="3100302"/>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sellaDiTesto 2"/>
          <p:cNvSpPr txBox="1"/>
          <p:nvPr/>
        </p:nvSpPr>
        <p:spPr>
          <a:xfrm>
            <a:off x="609600" y="0"/>
            <a:ext cx="9144000" cy="646331"/>
          </a:xfrm>
          <a:prstGeom prst="rect">
            <a:avLst/>
          </a:prstGeom>
          <a:noFill/>
        </p:spPr>
        <p:txBody>
          <a:bodyPr wrap="square">
            <a:spAutoFit/>
          </a:bodyPr>
          <a:lstStyle/>
          <a:p>
            <a:pPr eaLnBrk="1" hangingPunct="1">
              <a:spcBef>
                <a:spcPct val="0"/>
              </a:spcBef>
              <a:defRPr/>
            </a:pPr>
            <a:r>
              <a:rPr lang="it-IT" sz="3600" kern="0" dirty="0" smtClean="0">
                <a:solidFill>
                  <a:srgbClr val="003F6E"/>
                </a:solidFill>
                <a:latin typeface="+mj-lt"/>
                <a:ea typeface="+mj-ea"/>
                <a:cs typeface="+mj-cs"/>
              </a:rPr>
              <a:t>On the </a:t>
            </a:r>
            <a:r>
              <a:rPr lang="it-IT" sz="3600" kern="0" dirty="0" err="1" smtClean="0">
                <a:solidFill>
                  <a:srgbClr val="003F6E"/>
                </a:solidFill>
                <a:latin typeface="+mj-lt"/>
                <a:ea typeface="+mj-ea"/>
                <a:cs typeface="+mj-cs"/>
              </a:rPr>
              <a:t>use</a:t>
            </a:r>
            <a:r>
              <a:rPr lang="it-IT" sz="3600" kern="0" dirty="0" smtClean="0">
                <a:solidFill>
                  <a:srgbClr val="003F6E"/>
                </a:solidFill>
                <a:latin typeface="+mj-lt"/>
                <a:ea typeface="+mj-ea"/>
                <a:cs typeface="+mj-cs"/>
              </a:rPr>
              <a:t> of appropriability </a:t>
            </a:r>
            <a:r>
              <a:rPr lang="it-IT" sz="3600" kern="0" dirty="0" err="1" smtClean="0">
                <a:solidFill>
                  <a:srgbClr val="003F6E"/>
                </a:solidFill>
                <a:latin typeface="+mj-lt"/>
                <a:ea typeface="+mj-ea"/>
                <a:cs typeface="+mj-cs"/>
              </a:rPr>
              <a:t>tools</a:t>
            </a:r>
            <a:endParaRPr lang="it-IT" sz="3600" kern="0" dirty="0">
              <a:solidFill>
                <a:srgbClr val="003F6E"/>
              </a:solidFill>
              <a:latin typeface="+mj-lt"/>
              <a:ea typeface="+mj-ea"/>
              <a:cs typeface="+mj-cs"/>
            </a:endParaRPr>
          </a:p>
        </p:txBody>
      </p:sp>
      <p:sp>
        <p:nvSpPr>
          <p:cNvPr id="4" name="CasellaDiTesto 3"/>
          <p:cNvSpPr txBox="1"/>
          <p:nvPr/>
        </p:nvSpPr>
        <p:spPr>
          <a:xfrm>
            <a:off x="0" y="1066800"/>
            <a:ext cx="8915400" cy="5189113"/>
          </a:xfrm>
          <a:prstGeom prst="rect">
            <a:avLst/>
          </a:prstGeom>
          <a:noFill/>
        </p:spPr>
        <p:txBody>
          <a:bodyPr wrap="square" rtlCol="0">
            <a:spAutoFit/>
          </a:bodyPr>
          <a:lstStyle/>
          <a:p>
            <a:r>
              <a:rPr lang="en-US" sz="2800" dirty="0" smtClean="0"/>
              <a:t>Cohen, Nelson and Walsh (2000), </a:t>
            </a:r>
            <a:r>
              <a:rPr lang="en-US" sz="2800" b="0" dirty="0" smtClean="0"/>
              <a:t>Protecting their intellectual assets: Appropriability conditions and why US manufacturing firms patent (or not)</a:t>
            </a:r>
            <a:r>
              <a:rPr lang="en-US" sz="2800" dirty="0" smtClean="0"/>
              <a:t>, </a:t>
            </a:r>
            <a:r>
              <a:rPr lang="en-US" sz="2800" b="0" i="1" dirty="0" smtClean="0"/>
              <a:t>NBER working paper</a:t>
            </a:r>
            <a:r>
              <a:rPr lang="en-US" sz="2800" dirty="0" smtClean="0"/>
              <a:t>, </a:t>
            </a:r>
            <a:r>
              <a:rPr lang="en-US" sz="2800" b="0" i="1" dirty="0" smtClean="0"/>
              <a:t>n. 7752.</a:t>
            </a:r>
          </a:p>
          <a:p>
            <a:endParaRPr lang="en-US" b="0" i="1" dirty="0" smtClean="0"/>
          </a:p>
          <a:p>
            <a:r>
              <a:rPr lang="en-US" b="0" i="1" dirty="0" smtClean="0"/>
              <a:t>- </a:t>
            </a:r>
            <a:r>
              <a:rPr lang="en-US" sz="2000" b="0" i="1" dirty="0" smtClean="0"/>
              <a:t>1478 US manufacturing firms with R&amp;D expenses</a:t>
            </a:r>
          </a:p>
          <a:p>
            <a:endParaRPr lang="en-US" sz="2000" b="0" i="1" dirty="0" smtClean="0"/>
          </a:p>
          <a:p>
            <a:r>
              <a:rPr lang="en-US" sz="2000" b="0" i="1" dirty="0" smtClean="0"/>
              <a:t>Firms were asked to report the percentage of their product and process innovations for which each appropriability mechanism had been effective in protecting the “firm’s competitive advantage from those innovations” during the prior three years.</a:t>
            </a:r>
          </a:p>
          <a:p>
            <a:pPr>
              <a:buFontTx/>
              <a:buChar char="-"/>
            </a:pPr>
            <a:endParaRPr lang="en-US" sz="2000" b="0" i="1" dirty="0" smtClean="0"/>
          </a:p>
          <a:p>
            <a:r>
              <a:rPr lang="en-US" sz="2000" dirty="0" smtClean="0"/>
              <a:t>Five response categories were: 1.) less than 10%; 2.) 10% through 40%; 3.) 41% through 60%; 4.) 61% through 90%; and 5.) greater than 90%.</a:t>
            </a:r>
            <a:endParaRPr lang="en-US" sz="2000" b="0" i="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a:xfrm>
            <a:off x="685800" y="990600"/>
            <a:ext cx="8229600" cy="4953000"/>
          </a:xfrm>
        </p:spPr>
        <p:txBody>
          <a:bodyPr/>
          <a:lstStyle/>
          <a:p>
            <a:pPr algn="ctr">
              <a:buNone/>
            </a:pPr>
            <a:r>
              <a:rPr lang="en-US" sz="3200" dirty="0" smtClean="0">
                <a:solidFill>
                  <a:srgbClr val="FF0000"/>
                </a:solidFill>
              </a:rPr>
              <a:t>The legacy of Schumpeter</a:t>
            </a:r>
            <a:endParaRPr lang="en-US" sz="3200" dirty="0">
              <a:solidFill>
                <a:srgbClr val="FF0000"/>
              </a:solidFill>
            </a:endParaRPr>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050" name="AutoShape 2" descr="Risultati immagini per schumpeter"/>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052" name="AutoShape 4" descr="Risultati immagini per schumpeter"/>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pic>
        <p:nvPicPr>
          <p:cNvPr id="2054" name="Picture 6" descr="http://www.iss-evec.de/images/titel.gif">
            <a:hlinkClick r:id="rId2"/>
          </p:cNvPr>
          <p:cNvPicPr>
            <a:picLocks noChangeAspect="1" noChangeArrowheads="1"/>
          </p:cNvPicPr>
          <p:nvPr/>
        </p:nvPicPr>
        <p:blipFill>
          <a:blip r:embed="rId3" cstate="print"/>
          <a:srcRect/>
          <a:stretch>
            <a:fillRect/>
          </a:stretch>
        </p:blipFill>
        <p:spPr bwMode="auto">
          <a:xfrm>
            <a:off x="838200" y="1676400"/>
            <a:ext cx="7467600" cy="2971800"/>
          </a:xfrm>
          <a:prstGeom prst="rect">
            <a:avLst/>
          </a:prstGeom>
          <a:noFill/>
        </p:spPr>
      </p:pic>
      <p:sp>
        <p:nvSpPr>
          <p:cNvPr id="9" name="Titolo 1"/>
          <p:cNvSpPr txBox="1">
            <a:spLocks/>
          </p:cNvSpPr>
          <p:nvPr/>
        </p:nvSpPr>
        <p:spPr bwMode="auto">
          <a:xfrm>
            <a:off x="762000" y="0"/>
            <a:ext cx="5943600" cy="13716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Arial"/>
                <a:ea typeface="ＭＳ Ｐゴシック" pitchFamily="34" charset="-128"/>
                <a:cs typeface="+mn-cs"/>
              </a:rPr>
              <a:t>Economic background (milestones)</a:t>
            </a:r>
            <a:endParaRPr kumimoji="0" lang="en-US" sz="2200" b="1" i="0" u="none" strike="noStrike" kern="0" cap="none" spc="0" normalizeH="0" baseline="0" noProof="0" dirty="0">
              <a:ln>
                <a:noFill/>
              </a:ln>
              <a:solidFill>
                <a:srgbClr val="003F6E"/>
              </a:solidFill>
              <a:effectLst/>
              <a:uLnTx/>
              <a:uFillTx/>
              <a:latin typeface="Arial"/>
              <a:ea typeface="ＭＳ Ｐゴシック" pitchFamily="34" charset="-128"/>
              <a:cs typeface="+mn-cs"/>
            </a:endParaRPr>
          </a:p>
        </p:txBody>
      </p:sp>
    </p:spTree>
    <p:extLst>
      <p:ext uri="{BB962C8B-B14F-4D97-AF65-F5344CB8AC3E}">
        <p14:creationId xmlns:p14="http://schemas.microsoft.com/office/powerpoint/2010/main" val="10966796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4294967295"/>
          </p:nvPr>
        </p:nvSpPr>
        <p:spPr>
          <a:xfrm>
            <a:off x="6553200" y="6248400"/>
            <a:ext cx="1905000" cy="457200"/>
          </a:xfrm>
          <a:prstGeom prst="rect">
            <a:avLst/>
          </a:prstGeom>
        </p:spPr>
        <p:txBody>
          <a:bodyPr/>
          <a:lstStyle/>
          <a:p>
            <a:pPr>
              <a:defRPr/>
            </a:pPr>
            <a:fld id="{8E0B290A-7933-4932-B5FF-43BC5C4DA05A}" type="slidenum">
              <a:rPr lang="it-IT" smtClean="0"/>
              <a:pPr>
                <a:defRPr/>
              </a:pPr>
              <a:t>20</a:t>
            </a:fld>
            <a:endParaRPr lang="it-IT"/>
          </a:p>
        </p:txBody>
      </p:sp>
      <p:pic>
        <p:nvPicPr>
          <p:cNvPr id="1026" name="Picture 2"/>
          <p:cNvPicPr>
            <a:picLocks noChangeAspect="1" noChangeArrowheads="1"/>
          </p:cNvPicPr>
          <p:nvPr/>
        </p:nvPicPr>
        <p:blipFill>
          <a:blip r:embed="rId2" cstate="print"/>
          <a:srcRect/>
          <a:stretch>
            <a:fillRect/>
          </a:stretch>
        </p:blipFill>
        <p:spPr bwMode="auto">
          <a:xfrm>
            <a:off x="533400" y="1014413"/>
            <a:ext cx="7658100" cy="4700587"/>
          </a:xfrm>
          <a:prstGeom prst="rect">
            <a:avLst/>
          </a:prstGeom>
          <a:noFill/>
          <a:ln w="9525">
            <a:noFill/>
            <a:miter lim="800000"/>
            <a:headEnd/>
            <a:tailEnd/>
          </a:ln>
        </p:spPr>
      </p:pic>
      <p:sp>
        <p:nvSpPr>
          <p:cNvPr id="5" name="Rettangolo 4"/>
          <p:cNvSpPr/>
          <p:nvPr/>
        </p:nvSpPr>
        <p:spPr>
          <a:xfrm>
            <a:off x="762000" y="152400"/>
            <a:ext cx="7173759" cy="646331"/>
          </a:xfrm>
          <a:prstGeom prst="rect">
            <a:avLst/>
          </a:prstGeom>
        </p:spPr>
        <p:txBody>
          <a:bodyPr wrap="none">
            <a:spAutoFit/>
          </a:bodyPr>
          <a:lstStyle/>
          <a:p>
            <a:r>
              <a:rPr lang="en-US" sz="3600" kern="0" dirty="0" smtClean="0">
                <a:solidFill>
                  <a:srgbClr val="003F6E"/>
                </a:solidFill>
                <a:latin typeface="+mj-lt"/>
                <a:ea typeface="+mj-ea"/>
                <a:cs typeface="+mj-cs"/>
              </a:rPr>
              <a:t>Cohen</a:t>
            </a:r>
            <a:r>
              <a:rPr lang="en-US" dirty="0" smtClean="0"/>
              <a:t>, </a:t>
            </a:r>
            <a:r>
              <a:rPr lang="en-US" sz="3600" kern="0" dirty="0" smtClean="0">
                <a:solidFill>
                  <a:srgbClr val="003F6E"/>
                </a:solidFill>
                <a:latin typeface="+mj-lt"/>
                <a:ea typeface="+mj-ea"/>
                <a:cs typeface="+mj-cs"/>
              </a:rPr>
              <a:t>Nelson and Walsh (2000)</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0"/>
          </p:nvPr>
        </p:nvSpPr>
        <p:spPr/>
        <p:txBody>
          <a:bodyPr/>
          <a:lstStyle/>
          <a:p>
            <a:pPr>
              <a:defRPr/>
            </a:pPr>
            <a:fld id="{EE5EF864-C14B-49A5-B906-9E816E9B3C6A}" type="slidenum">
              <a:rPr lang="it-IT" smtClean="0"/>
              <a:pPr>
                <a:defRPr/>
              </a:pPr>
              <a:t>21</a:t>
            </a:fld>
            <a:endParaRPr lang="it-IT"/>
          </a:p>
        </p:txBody>
      </p:sp>
      <p:pic>
        <p:nvPicPr>
          <p:cNvPr id="5" name="Immagine 4"/>
          <p:cNvPicPr>
            <a:picLocks noChangeAspect="1"/>
          </p:cNvPicPr>
          <p:nvPr/>
        </p:nvPicPr>
        <p:blipFill>
          <a:blip r:embed="rId2"/>
          <a:stretch>
            <a:fillRect/>
          </a:stretch>
        </p:blipFill>
        <p:spPr>
          <a:xfrm>
            <a:off x="228600" y="1066800"/>
            <a:ext cx="6781800" cy="2316163"/>
          </a:xfrm>
          <a:prstGeom prst="rect">
            <a:avLst/>
          </a:prstGeom>
        </p:spPr>
      </p:pic>
      <p:graphicFrame>
        <p:nvGraphicFramePr>
          <p:cNvPr id="10" name="Tabella 9"/>
          <p:cNvGraphicFramePr>
            <a:graphicFrameLocks noGrp="1"/>
          </p:cNvGraphicFramePr>
          <p:nvPr>
            <p:extLst>
              <p:ext uri="{D42A27DB-BD31-4B8C-83A1-F6EECF244321}">
                <p14:modId xmlns:p14="http://schemas.microsoft.com/office/powerpoint/2010/main" val="1661712380"/>
              </p:ext>
            </p:extLst>
          </p:nvPr>
        </p:nvGraphicFramePr>
        <p:xfrm>
          <a:off x="1302585" y="4144962"/>
          <a:ext cx="6830568" cy="2438400"/>
        </p:xfrm>
        <a:graphic>
          <a:graphicData uri="http://schemas.openxmlformats.org/drawingml/2006/table">
            <a:tbl>
              <a:tblPr firstRow="1" firstCol="1" lastRow="1"/>
              <a:tblGrid>
                <a:gridCol w="3659368">
                  <a:extLst>
                    <a:ext uri="{9D8B030D-6E8A-4147-A177-3AD203B41FA5}">
                      <a16:colId xmlns:a16="http://schemas.microsoft.com/office/drawing/2014/main" val="894533716"/>
                    </a:ext>
                  </a:extLst>
                </a:gridCol>
                <a:gridCol w="1056436">
                  <a:extLst>
                    <a:ext uri="{9D8B030D-6E8A-4147-A177-3AD203B41FA5}">
                      <a16:colId xmlns:a16="http://schemas.microsoft.com/office/drawing/2014/main" val="3145476523"/>
                    </a:ext>
                  </a:extLst>
                </a:gridCol>
                <a:gridCol w="1056436">
                  <a:extLst>
                    <a:ext uri="{9D8B030D-6E8A-4147-A177-3AD203B41FA5}">
                      <a16:colId xmlns:a16="http://schemas.microsoft.com/office/drawing/2014/main" val="357227934"/>
                    </a:ext>
                  </a:extLst>
                </a:gridCol>
                <a:gridCol w="1058328">
                  <a:extLst>
                    <a:ext uri="{9D8B030D-6E8A-4147-A177-3AD203B41FA5}">
                      <a16:colId xmlns:a16="http://schemas.microsoft.com/office/drawing/2014/main" val="870362432"/>
                    </a:ext>
                  </a:extLst>
                </a:gridCol>
              </a:tblGrid>
              <a:tr h="544909">
                <a:tc>
                  <a:txBody>
                    <a:bodyPr/>
                    <a:lstStyle/>
                    <a:p>
                      <a:pPr indent="180340" algn="just">
                        <a:lnSpc>
                          <a:spcPct val="200000"/>
                        </a:lnSpc>
                        <a:spcAft>
                          <a:spcPts val="0"/>
                        </a:spcAft>
                      </a:pPr>
                      <a:r>
                        <a:rPr lang="en-GB" sz="2000" b="1" dirty="0">
                          <a:solidFill>
                            <a:srgbClr val="000000"/>
                          </a:solidFill>
                          <a:effectLst/>
                          <a:latin typeface="Arial" panose="020B0604020202020204" pitchFamily="34" charset="0"/>
                          <a:ea typeface="Cambria" panose="02040503050406030204" pitchFamily="18" charset="0"/>
                          <a:cs typeface="Times New Roman" panose="02020603050405020304" pitchFamily="18" charset="0"/>
                        </a:rPr>
                        <a:t>Variable</a:t>
                      </a:r>
                      <a:endParaRPr lang="en-GB"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180340" algn="r">
                        <a:lnSpc>
                          <a:spcPct val="200000"/>
                        </a:lnSpc>
                        <a:spcAft>
                          <a:spcPts val="0"/>
                        </a:spcAft>
                        <a:tabLst>
                          <a:tab pos="403860" algn="dec"/>
                        </a:tabLst>
                      </a:pPr>
                      <a:r>
                        <a:rPr lang="en-GB" sz="2000" b="1" i="1">
                          <a:solidFill>
                            <a:srgbClr val="000000"/>
                          </a:solidFill>
                          <a:effectLst/>
                          <a:latin typeface="Arial" panose="020B0604020202020204" pitchFamily="34" charset="0"/>
                          <a:ea typeface="Cambria" panose="02040503050406030204" pitchFamily="18" charset="0"/>
                          <a:cs typeface="Times New Roman" panose="02020603050405020304" pitchFamily="18" charset="0"/>
                        </a:rPr>
                        <a:t>(1)</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180340" algn="r">
                        <a:lnSpc>
                          <a:spcPct val="200000"/>
                        </a:lnSpc>
                        <a:spcAft>
                          <a:spcPts val="0"/>
                        </a:spcAft>
                        <a:tabLst>
                          <a:tab pos="403860" algn="dec"/>
                        </a:tabLst>
                      </a:pPr>
                      <a:r>
                        <a:rPr lang="en-GB" sz="2000" b="1" i="1">
                          <a:solidFill>
                            <a:srgbClr val="000000"/>
                          </a:solidFill>
                          <a:effectLst/>
                          <a:latin typeface="Arial" panose="020B0604020202020204" pitchFamily="34" charset="0"/>
                          <a:ea typeface="Cambria" panose="02040503050406030204" pitchFamily="18" charset="0"/>
                          <a:cs typeface="Times New Roman" panose="02020603050405020304" pitchFamily="18" charset="0"/>
                        </a:rPr>
                        <a:t>(2)</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tc>
                  <a:txBody>
                    <a:bodyPr/>
                    <a:lstStyle/>
                    <a:p>
                      <a:pPr indent="180340" algn="r">
                        <a:lnSpc>
                          <a:spcPct val="200000"/>
                        </a:lnSpc>
                        <a:spcAft>
                          <a:spcPts val="0"/>
                        </a:spcAft>
                        <a:tabLst>
                          <a:tab pos="403860" algn="dec"/>
                        </a:tabLst>
                      </a:pPr>
                      <a:r>
                        <a:rPr lang="en-GB" sz="2000" b="1" i="1">
                          <a:solidFill>
                            <a:srgbClr val="000000"/>
                          </a:solidFill>
                          <a:effectLst/>
                          <a:latin typeface="Arial" panose="020B0604020202020204" pitchFamily="34" charset="0"/>
                          <a:ea typeface="Cambria" panose="02040503050406030204" pitchFamily="18" charset="0"/>
                          <a:cs typeface="Times New Roman" panose="02020603050405020304" pitchFamily="18" charset="0"/>
                        </a:rPr>
                        <a:t>(3)</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3240086"/>
                  </a:ext>
                </a:extLst>
              </a:tr>
              <a:tr h="544909">
                <a:tc>
                  <a:txBody>
                    <a:bodyPr/>
                    <a:lstStyle/>
                    <a:p>
                      <a:pPr indent="180340" algn="l">
                        <a:lnSpc>
                          <a:spcPct val="200000"/>
                        </a:lnSpc>
                        <a:spcAft>
                          <a:spcPts val="0"/>
                        </a:spcAft>
                      </a:pPr>
                      <a:r>
                        <a:rPr lang="en-GB" sz="2000" b="1" i="1">
                          <a:effectLst/>
                          <a:latin typeface="Arial" panose="020B0604020202020204" pitchFamily="34" charset="0"/>
                          <a:ea typeface="Cambria" panose="02040503050406030204" pitchFamily="18" charset="0"/>
                          <a:cs typeface="Times New Roman" panose="02020603050405020304" pitchFamily="18" charset="0"/>
                        </a:rPr>
                        <a:t>(1) IP protection</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a:noFill/>
                    </a:lnB>
                  </a:tcPr>
                </a:tc>
                <a:tc>
                  <a:txBody>
                    <a:bodyPr/>
                    <a:lstStyle/>
                    <a:p>
                      <a:pPr indent="180340" algn="r">
                        <a:lnSpc>
                          <a:spcPct val="200000"/>
                        </a:lnSpc>
                        <a:spcAft>
                          <a:spcPts val="0"/>
                        </a:spcAft>
                        <a:tabLst>
                          <a:tab pos="231775" algn="dec"/>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1.00</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w="28575" cap="flat" cmpd="sng" algn="ctr">
                      <a:solidFill>
                        <a:srgbClr val="000000"/>
                      </a:solidFill>
                      <a:prstDash val="solid"/>
                      <a:round/>
                      <a:headEnd type="none" w="med" len="med"/>
                      <a:tailEnd type="none" w="med" len="med"/>
                    </a:lnT>
                    <a:lnB>
                      <a:noFill/>
                    </a:lnB>
                  </a:tcPr>
                </a:tc>
                <a:tc>
                  <a:txBody>
                    <a:bodyPr/>
                    <a:lstStyle/>
                    <a:p>
                      <a:pPr indent="180340" algn="r">
                        <a:lnSpc>
                          <a:spcPct val="200000"/>
                        </a:lnSpc>
                        <a:spcAft>
                          <a:spcPts val="0"/>
                        </a:spcAft>
                        <a:tabLst>
                          <a:tab pos="231775" algn="dec"/>
                          <a:tab pos="5715000" algn="r"/>
                          <a:tab pos="5943600" algn="r"/>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lnL>
                      <a:noFill/>
                    </a:lnL>
                    <a:lnR>
                      <a:noFill/>
                    </a:lnR>
                    <a:lnT w="28575" cap="flat" cmpd="sng" algn="ctr">
                      <a:solidFill>
                        <a:srgbClr val="000000"/>
                      </a:solidFill>
                      <a:prstDash val="solid"/>
                      <a:round/>
                      <a:headEnd type="none" w="med" len="med"/>
                      <a:tailEnd type="none" w="med" len="med"/>
                    </a:lnT>
                    <a:lnB>
                      <a:noFill/>
                    </a:lnB>
                  </a:tcPr>
                </a:tc>
                <a:tc>
                  <a:txBody>
                    <a:bodyPr/>
                    <a:lstStyle/>
                    <a:p>
                      <a:pPr indent="180340" algn="r">
                        <a:lnSpc>
                          <a:spcPct val="200000"/>
                        </a:lnSpc>
                        <a:spcAft>
                          <a:spcPts val="0"/>
                        </a:spcAft>
                        <a:tabLst>
                          <a:tab pos="231775" algn="dec"/>
                          <a:tab pos="5715000" algn="r"/>
                          <a:tab pos="5943600" algn="r"/>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lnL>
                      <a:noFill/>
                    </a:lnL>
                    <a:lnR>
                      <a:noFill/>
                    </a:lnR>
                    <a:lnT w="28575"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66308696"/>
                  </a:ext>
                </a:extLst>
              </a:tr>
              <a:tr h="544909">
                <a:tc>
                  <a:txBody>
                    <a:bodyPr/>
                    <a:lstStyle/>
                    <a:p>
                      <a:pPr indent="180340" algn="l">
                        <a:lnSpc>
                          <a:spcPct val="200000"/>
                        </a:lnSpc>
                        <a:spcAft>
                          <a:spcPts val="0"/>
                        </a:spcAft>
                      </a:pPr>
                      <a:r>
                        <a:rPr lang="en-GB" sz="2000" b="1" i="1">
                          <a:effectLst/>
                          <a:latin typeface="Arial" panose="020B0604020202020204" pitchFamily="34" charset="0"/>
                          <a:ea typeface="Cambria" panose="02040503050406030204" pitchFamily="18" charset="0"/>
                          <a:cs typeface="Times New Roman" panose="02020603050405020304" pitchFamily="18" charset="0"/>
                        </a:rPr>
                        <a:t>(2) Formal IP protection</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a:noFill/>
                    </a:lnB>
                  </a:tcPr>
                </a:tc>
                <a:tc>
                  <a:txBody>
                    <a:bodyPr/>
                    <a:lstStyle/>
                    <a:p>
                      <a:pPr indent="180340" algn="r">
                        <a:lnSpc>
                          <a:spcPct val="200000"/>
                        </a:lnSpc>
                        <a:spcAft>
                          <a:spcPts val="0"/>
                        </a:spcAft>
                        <a:tabLst>
                          <a:tab pos="231775" algn="dec"/>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0.50</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a:noFill/>
                    </a:lnB>
                  </a:tcPr>
                </a:tc>
                <a:tc>
                  <a:txBody>
                    <a:bodyPr/>
                    <a:lstStyle/>
                    <a:p>
                      <a:pPr indent="180340" algn="r">
                        <a:lnSpc>
                          <a:spcPct val="200000"/>
                        </a:lnSpc>
                        <a:spcAft>
                          <a:spcPts val="0"/>
                        </a:spcAft>
                        <a:tabLst>
                          <a:tab pos="231775" algn="dec"/>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1.00</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a:noFill/>
                    </a:lnB>
                  </a:tcPr>
                </a:tc>
                <a:tc>
                  <a:txBody>
                    <a:bodyPr/>
                    <a:lstStyle/>
                    <a:p>
                      <a:pPr indent="180340" algn="r">
                        <a:lnSpc>
                          <a:spcPct val="200000"/>
                        </a:lnSpc>
                        <a:spcAft>
                          <a:spcPts val="0"/>
                        </a:spcAft>
                        <a:tabLst>
                          <a:tab pos="231775" algn="dec"/>
                          <a:tab pos="5715000" algn="r"/>
                          <a:tab pos="5943600" algn="r"/>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 </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b">
                    <a:lnL>
                      <a:noFill/>
                    </a:lnL>
                    <a:lnR>
                      <a:noFill/>
                    </a:lnR>
                    <a:lnT>
                      <a:noFill/>
                    </a:lnT>
                    <a:lnB>
                      <a:noFill/>
                    </a:lnB>
                  </a:tcPr>
                </a:tc>
                <a:extLst>
                  <a:ext uri="{0D108BD9-81ED-4DB2-BD59-A6C34878D82A}">
                    <a16:rowId xmlns:a16="http://schemas.microsoft.com/office/drawing/2014/main" val="981517362"/>
                  </a:ext>
                </a:extLst>
              </a:tr>
              <a:tr h="544909">
                <a:tc>
                  <a:txBody>
                    <a:bodyPr/>
                    <a:lstStyle/>
                    <a:p>
                      <a:pPr indent="180340" algn="l">
                        <a:lnSpc>
                          <a:spcPct val="200000"/>
                        </a:lnSpc>
                        <a:spcAft>
                          <a:spcPts val="0"/>
                        </a:spcAft>
                      </a:pPr>
                      <a:r>
                        <a:rPr lang="en-GB" sz="2000" b="1" i="1">
                          <a:effectLst/>
                          <a:latin typeface="Arial" panose="020B0604020202020204" pitchFamily="34" charset="0"/>
                          <a:ea typeface="Cambria" panose="02040503050406030204" pitchFamily="18" charset="0"/>
                          <a:cs typeface="Times New Roman" panose="02020603050405020304" pitchFamily="18" charset="0"/>
                        </a:rPr>
                        <a:t>(3) Informal IP protection</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lnL>
                      <a:noFill/>
                    </a:lnL>
                    <a:lnR w="12700"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tcPr>
                </a:tc>
                <a:tc>
                  <a:txBody>
                    <a:bodyPr/>
                    <a:lstStyle/>
                    <a:p>
                      <a:pPr indent="180340" algn="r">
                        <a:lnSpc>
                          <a:spcPct val="200000"/>
                        </a:lnSpc>
                        <a:spcAft>
                          <a:spcPts val="0"/>
                        </a:spcAft>
                        <a:tabLst>
                          <a:tab pos="231775" algn="dec"/>
                        </a:tabLst>
                      </a:pPr>
                      <a:r>
                        <a:rPr lang="en-GB" sz="2000">
                          <a:effectLst/>
                          <a:latin typeface="Arial" panose="020B0604020202020204" pitchFamily="34" charset="0"/>
                          <a:ea typeface="Times New Roman" panose="02020603050405020304" pitchFamily="18" charset="0"/>
                          <a:cs typeface="Times New Roman" panose="02020603050405020304" pitchFamily="18" charset="0"/>
                        </a:rPr>
                        <a:t>0.87</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tcPr>
                </a:tc>
                <a:tc>
                  <a:txBody>
                    <a:bodyPr/>
                    <a:lstStyle/>
                    <a:p>
                      <a:pPr indent="180340" algn="r">
                        <a:lnSpc>
                          <a:spcPct val="200000"/>
                        </a:lnSpc>
                        <a:spcAft>
                          <a:spcPts val="0"/>
                        </a:spcAft>
                        <a:tabLst>
                          <a:tab pos="231775" algn="dec"/>
                        </a:tabLst>
                      </a:pPr>
                      <a:r>
                        <a:rPr lang="en-GB" sz="2000" b="1">
                          <a:effectLst/>
                          <a:latin typeface="Arial" panose="020B0604020202020204" pitchFamily="34" charset="0"/>
                          <a:ea typeface="Times New Roman" panose="02020603050405020304" pitchFamily="18" charset="0"/>
                          <a:cs typeface="Times New Roman" panose="02020603050405020304" pitchFamily="18" charset="0"/>
                        </a:rPr>
                        <a:t>0.32</a:t>
                      </a:r>
                      <a:endParaRPr lang="en-GB"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tc>
                  <a:txBody>
                    <a:bodyPr/>
                    <a:lstStyle/>
                    <a:p>
                      <a:pPr indent="180340" algn="r">
                        <a:lnSpc>
                          <a:spcPct val="200000"/>
                        </a:lnSpc>
                        <a:spcAft>
                          <a:spcPts val="0"/>
                        </a:spcAft>
                        <a:tabLst>
                          <a:tab pos="231775" algn="dec"/>
                        </a:tabLst>
                      </a:pPr>
                      <a:r>
                        <a:rPr lang="en-GB" sz="2000" dirty="0">
                          <a:effectLst/>
                          <a:latin typeface="Arial" panose="020B0604020202020204" pitchFamily="34" charset="0"/>
                          <a:ea typeface="Times New Roman" panose="02020603050405020304" pitchFamily="18" charset="0"/>
                          <a:cs typeface="Times New Roman" panose="02020603050405020304" pitchFamily="18" charset="0"/>
                        </a:rPr>
                        <a:t>1.00</a:t>
                      </a:r>
                      <a:endParaRPr lang="en-GB"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a:noFill/>
                    </a:lnL>
                    <a:lnR>
                      <a:noFill/>
                    </a:lnR>
                    <a:lnT>
                      <a:noFill/>
                    </a:lnT>
                    <a:lnB w="2857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126917"/>
                  </a:ext>
                </a:extLst>
              </a:tr>
            </a:tbl>
          </a:graphicData>
        </a:graphic>
      </p:graphicFrame>
      <p:sp>
        <p:nvSpPr>
          <p:cNvPr id="12" name="Rettangolo 11"/>
          <p:cNvSpPr/>
          <p:nvPr/>
        </p:nvSpPr>
        <p:spPr>
          <a:xfrm>
            <a:off x="1284112" y="3632778"/>
            <a:ext cx="2772682" cy="338554"/>
          </a:xfrm>
          <a:prstGeom prst="rect">
            <a:avLst/>
          </a:prstGeom>
        </p:spPr>
        <p:txBody>
          <a:bodyPr wrap="none">
            <a:spAutoFit/>
          </a:bodyPr>
          <a:lstStyle/>
          <a:p>
            <a:r>
              <a:rPr lang="en-GB" dirty="0">
                <a:latin typeface="Arial" panose="020B0604020202020204" pitchFamily="34" charset="0"/>
                <a:ea typeface="Times New Roman" panose="02020603050405020304" pitchFamily="18" charset="0"/>
                <a:cs typeface="Times New Roman" panose="02020603050405020304" pitchFamily="18" charset="0"/>
              </a:rPr>
              <a:t>Table 4. Mutual correlation</a:t>
            </a:r>
            <a:endParaRPr lang="en-US" dirty="0"/>
          </a:p>
        </p:txBody>
      </p:sp>
      <p:sp>
        <p:nvSpPr>
          <p:cNvPr id="13" name="CasellaDiTesto 12"/>
          <p:cNvSpPr txBox="1"/>
          <p:nvPr/>
        </p:nvSpPr>
        <p:spPr>
          <a:xfrm>
            <a:off x="914400" y="67541"/>
            <a:ext cx="6823075" cy="584775"/>
          </a:xfrm>
          <a:prstGeom prst="rect">
            <a:avLst/>
          </a:prstGeom>
          <a:noFill/>
        </p:spPr>
        <p:txBody>
          <a:bodyPr wrap="square" rtlCol="0">
            <a:spAutoFit/>
          </a:bodyPr>
          <a:lstStyle/>
          <a:p>
            <a:r>
              <a:rPr lang="en-GB" dirty="0" smtClean="0"/>
              <a:t>Things do not change (and are probably reinforced) looking more recently to start-ups in other geographical contexts (Italy)</a:t>
            </a:r>
            <a:endParaRPr lang="en-US" dirty="0"/>
          </a:p>
        </p:txBody>
      </p:sp>
      <p:pic>
        <p:nvPicPr>
          <p:cNvPr id="3" name="Immagine 2"/>
          <p:cNvPicPr>
            <a:picLocks noChangeAspect="1"/>
          </p:cNvPicPr>
          <p:nvPr/>
        </p:nvPicPr>
        <p:blipFill>
          <a:blip r:embed="rId3"/>
          <a:stretch>
            <a:fillRect/>
          </a:stretch>
        </p:blipFill>
        <p:spPr>
          <a:xfrm>
            <a:off x="4419600" y="883082"/>
            <a:ext cx="4572000" cy="3192463"/>
          </a:xfrm>
          <a:prstGeom prst="rect">
            <a:avLst/>
          </a:prstGeom>
        </p:spPr>
      </p:pic>
    </p:spTree>
    <p:extLst>
      <p:ext uri="{BB962C8B-B14F-4D97-AF65-F5344CB8AC3E}">
        <p14:creationId xmlns:p14="http://schemas.microsoft.com/office/powerpoint/2010/main" val="36994506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4294967295"/>
          </p:nvPr>
        </p:nvSpPr>
        <p:spPr>
          <a:xfrm>
            <a:off x="6553200" y="6248400"/>
            <a:ext cx="1905000" cy="457200"/>
          </a:xfrm>
          <a:prstGeom prst="rect">
            <a:avLst/>
          </a:prstGeom>
        </p:spPr>
        <p:txBody>
          <a:bodyPr/>
          <a:lstStyle/>
          <a:p>
            <a:pPr>
              <a:defRPr/>
            </a:pPr>
            <a:fld id="{8E0B290A-7933-4932-B5FF-43BC5C4DA05A}" type="slidenum">
              <a:rPr lang="it-IT" smtClean="0"/>
              <a:pPr>
                <a:defRPr/>
              </a:pPr>
              <a:t>22</a:t>
            </a:fld>
            <a:endParaRPr lang="it-IT"/>
          </a:p>
        </p:txBody>
      </p:sp>
      <p:sp>
        <p:nvSpPr>
          <p:cNvPr id="3" name="CasellaDiTesto 2"/>
          <p:cNvSpPr txBox="1"/>
          <p:nvPr/>
        </p:nvSpPr>
        <p:spPr>
          <a:xfrm>
            <a:off x="457200" y="1295400"/>
            <a:ext cx="8077200" cy="4247317"/>
          </a:xfrm>
          <a:prstGeom prst="rect">
            <a:avLst/>
          </a:prstGeom>
          <a:noFill/>
        </p:spPr>
        <p:txBody>
          <a:bodyPr wrap="square" rtlCol="0">
            <a:spAutoFit/>
          </a:bodyPr>
          <a:lstStyle/>
          <a:p>
            <a:pPr algn="ctr"/>
            <a:r>
              <a:rPr lang="en-US" sz="5400" dirty="0" smtClean="0">
                <a:solidFill>
                  <a:srgbClr val="FF0000"/>
                </a:solidFill>
              </a:rPr>
              <a:t>PATENT might not be used to defend own innovation but rather for preventing others from innovate </a:t>
            </a:r>
            <a:endParaRPr lang="en-US" sz="5400" dirty="0">
              <a:solidFill>
                <a:srgbClr val="FF0000"/>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egnaposto numero diapositiva 2"/>
          <p:cNvSpPr>
            <a:spLocks noGrp="1"/>
          </p:cNvSpPr>
          <p:nvPr>
            <p:ph type="sldNum" sz="quarter" idx="4294967295"/>
          </p:nvPr>
        </p:nvSpPr>
        <p:spPr>
          <a:xfrm>
            <a:off x="6553200" y="6248400"/>
            <a:ext cx="1905000" cy="457200"/>
          </a:xfrm>
          <a:prstGeom prst="rect">
            <a:avLst/>
          </a:prstGeom>
          <a:noFill/>
        </p:spPr>
        <p:txBody>
          <a:bodyPr/>
          <a:lstStyle/>
          <a:p>
            <a:fld id="{0E93B97E-ACD6-4386-B7B2-A9F86C5FF526}" type="slidenum">
              <a:rPr lang="it-IT" smtClean="0"/>
              <a:pPr/>
              <a:t>23</a:t>
            </a:fld>
            <a:endParaRPr lang="it-IT" smtClean="0"/>
          </a:p>
        </p:txBody>
      </p:sp>
      <p:sp>
        <p:nvSpPr>
          <p:cNvPr id="142340" name="CasellaDiTesto 3"/>
          <p:cNvSpPr txBox="1">
            <a:spLocks noChangeArrowheads="1"/>
          </p:cNvSpPr>
          <p:nvPr/>
        </p:nvSpPr>
        <p:spPr bwMode="auto">
          <a:xfrm>
            <a:off x="76200" y="897074"/>
            <a:ext cx="8839200" cy="7589770"/>
          </a:xfrm>
          <a:prstGeom prst="rect">
            <a:avLst/>
          </a:prstGeom>
          <a:noFill/>
          <a:ln w="9525">
            <a:noFill/>
            <a:miter lim="800000"/>
            <a:headEnd/>
            <a:tailEnd/>
          </a:ln>
        </p:spPr>
        <p:txBody>
          <a:bodyPr wrap="square">
            <a:spAutoFit/>
          </a:bodyPr>
          <a:lstStyle/>
          <a:p>
            <a:pPr algn="ctr"/>
            <a:r>
              <a:rPr lang="en-US" sz="2800" dirty="0" smtClean="0"/>
              <a:t>In many sectors (like for example ICT) technologies are becoming more and more cumulative &amp; complex: the number of patents on the same product is increasingly growing</a:t>
            </a:r>
          </a:p>
          <a:p>
            <a:pPr algn="ctr">
              <a:buFontTx/>
              <a:buChar char="-"/>
            </a:pPr>
            <a:endParaRPr lang="en-US" sz="2800" dirty="0" smtClean="0"/>
          </a:p>
          <a:p>
            <a:pPr algn="ctr">
              <a:buFontTx/>
              <a:buChar char="-"/>
            </a:pPr>
            <a:endParaRPr lang="en-US" sz="2800" dirty="0" smtClean="0"/>
          </a:p>
          <a:p>
            <a:pPr algn="ctr"/>
            <a:r>
              <a:rPr lang="en-US" b="0" dirty="0" err="1" smtClean="0"/>
              <a:t>Eg</a:t>
            </a:r>
            <a:r>
              <a:rPr lang="en-US" b="0" dirty="0" smtClean="0"/>
              <a:t>. n° of essential patents to protect </a:t>
            </a:r>
            <a:r>
              <a:rPr lang="en-US" b="0" dirty="0"/>
              <a:t>the </a:t>
            </a:r>
            <a:r>
              <a:rPr lang="en-US" b="0" dirty="0" smtClean="0"/>
              <a:t>2 main </a:t>
            </a:r>
            <a:r>
              <a:rPr lang="en-US" b="0" dirty="0"/>
              <a:t>standards (WCDMA and </a:t>
            </a:r>
            <a:r>
              <a:rPr lang="en-US" b="0" dirty="0" smtClean="0"/>
              <a:t>CDMA2000) for 3G mobile phone was estimated to be 7,796 (Goodman </a:t>
            </a:r>
            <a:r>
              <a:rPr lang="en-US" b="0" dirty="0"/>
              <a:t>&amp; Myers, IEEE </a:t>
            </a:r>
            <a:r>
              <a:rPr lang="en-US" b="0" dirty="0" err="1" smtClean="0"/>
              <a:t>WirelessCom</a:t>
            </a:r>
            <a:r>
              <a:rPr lang="en-US" b="0" dirty="0" smtClean="0"/>
              <a:t>, </a:t>
            </a:r>
            <a:r>
              <a:rPr lang="en-US" b="0" dirty="0"/>
              <a:t>June 13, 2005</a:t>
            </a:r>
            <a:r>
              <a:rPr lang="en-US" b="0" dirty="0" smtClean="0"/>
              <a:t>). ETSI (European Telecommunications Standards Institute) report globally c.a. 23.500 essential patents for GSM (2° generation) and 3G (UMTS standard). Figures about 4G mobile phone standards (LTE/LTE-A) and 5G are even much (much) higher!!!!! </a:t>
            </a:r>
          </a:p>
          <a:p>
            <a:pPr algn="ctr"/>
            <a:endParaRPr lang="en-US" sz="2000" dirty="0"/>
          </a:p>
          <a:p>
            <a:pPr algn="ctr"/>
            <a:endParaRPr lang="en-US" sz="2000" dirty="0"/>
          </a:p>
          <a:p>
            <a:pPr algn="ctr"/>
            <a:r>
              <a:rPr lang="en-US" sz="2800" dirty="0" smtClean="0"/>
              <a:t>More generally we observe more and more PATENT THICKETs</a:t>
            </a:r>
          </a:p>
          <a:p>
            <a:pPr algn="ctr">
              <a:buFontTx/>
              <a:buChar char="-"/>
            </a:pPr>
            <a:endParaRPr lang="en-US" dirty="0" smtClean="0"/>
          </a:p>
          <a:p>
            <a:pPr algn="ctr">
              <a:buFontTx/>
              <a:buChar char="-"/>
            </a:pPr>
            <a:endParaRPr lang="it-IT" dirty="0" smtClean="0"/>
          </a:p>
          <a:p>
            <a:pPr>
              <a:buFontTx/>
              <a:buChar char="-"/>
            </a:pPr>
            <a:endParaRPr lang="it-IT" dirty="0"/>
          </a:p>
          <a:p>
            <a:pPr>
              <a:buFontTx/>
              <a:buChar char="-"/>
            </a:pPr>
            <a:endParaRPr lang="it-IT" dirty="0"/>
          </a:p>
          <a:p>
            <a:endParaRPr lang="it-IT" dirty="0"/>
          </a:p>
          <a:p>
            <a:endParaRPr lang="it-IT" dirty="0"/>
          </a:p>
        </p:txBody>
      </p:sp>
      <p:sp>
        <p:nvSpPr>
          <p:cNvPr id="5" name="Titolo 4"/>
          <p:cNvSpPr>
            <a:spLocks noGrp="1"/>
          </p:cNvSpPr>
          <p:nvPr>
            <p:ph type="title"/>
          </p:nvPr>
        </p:nvSpPr>
        <p:spPr/>
        <p:txBody>
          <a:bodyPr/>
          <a:lstStyle/>
          <a:p>
            <a:r>
              <a:rPr lang="en-US" dirty="0" smtClean="0"/>
              <a:t>Cumulativeness &amp; Complexity of innovation</a:t>
            </a:r>
            <a:endParaRPr lang="en-US" dirty="0"/>
          </a:p>
        </p:txBody>
      </p:sp>
      <p:sp>
        <p:nvSpPr>
          <p:cNvPr id="6" name="Freccia in giù 5"/>
          <p:cNvSpPr/>
          <p:nvPr/>
        </p:nvSpPr>
        <p:spPr bwMode="auto">
          <a:xfrm>
            <a:off x="3964577" y="2971800"/>
            <a:ext cx="762000" cy="685800"/>
          </a:xfrm>
          <a:prstGeom prst="downArrow">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
        <p:nvSpPr>
          <p:cNvPr id="7" name="Freccia in giù 6"/>
          <p:cNvSpPr/>
          <p:nvPr/>
        </p:nvSpPr>
        <p:spPr bwMode="auto">
          <a:xfrm>
            <a:off x="3964577" y="5132614"/>
            <a:ext cx="762000" cy="588826"/>
          </a:xfrm>
          <a:prstGeom prst="downArrow">
            <a:avLst/>
          </a:prstGeom>
          <a:solidFill>
            <a:schemeClr val="accent2"/>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9" name="Segnaposto numero diapositiva 2"/>
          <p:cNvSpPr>
            <a:spLocks noGrp="1"/>
          </p:cNvSpPr>
          <p:nvPr>
            <p:ph type="sldNum" sz="quarter" idx="4294967295"/>
          </p:nvPr>
        </p:nvSpPr>
        <p:spPr>
          <a:xfrm>
            <a:off x="6553200" y="6248400"/>
            <a:ext cx="1905000" cy="457200"/>
          </a:xfrm>
          <a:prstGeom prst="rect">
            <a:avLst/>
          </a:prstGeom>
          <a:noFill/>
        </p:spPr>
        <p:txBody>
          <a:bodyPr/>
          <a:lstStyle/>
          <a:p>
            <a:fld id="{0E93B97E-ACD6-4386-B7B2-A9F86C5FF526}" type="slidenum">
              <a:rPr lang="it-IT" smtClean="0"/>
              <a:pPr/>
              <a:t>24</a:t>
            </a:fld>
            <a:endParaRPr lang="it-IT" smtClean="0"/>
          </a:p>
        </p:txBody>
      </p:sp>
      <p:sp>
        <p:nvSpPr>
          <p:cNvPr id="142340" name="CasellaDiTesto 3"/>
          <p:cNvSpPr txBox="1">
            <a:spLocks noChangeArrowheads="1"/>
          </p:cNvSpPr>
          <p:nvPr/>
        </p:nvSpPr>
        <p:spPr bwMode="auto">
          <a:xfrm>
            <a:off x="0" y="838200"/>
            <a:ext cx="9144000" cy="7552837"/>
          </a:xfrm>
          <a:prstGeom prst="rect">
            <a:avLst/>
          </a:prstGeom>
          <a:noFill/>
          <a:ln w="9525">
            <a:noFill/>
            <a:miter lim="800000"/>
            <a:headEnd/>
            <a:tailEnd/>
          </a:ln>
        </p:spPr>
        <p:txBody>
          <a:bodyPr wrap="square">
            <a:spAutoFit/>
          </a:bodyPr>
          <a:lstStyle/>
          <a:p>
            <a:pPr algn="ctr"/>
            <a:r>
              <a:rPr lang="en-US" sz="2400" b="0" dirty="0" smtClean="0"/>
              <a:t>Difficult (in some cases almost impossible) that a single firm owns all IPRs on these different technological parts that uses (or wants to use). Thus, having a patent on a specific and possibly key component of a technology might lead to:</a:t>
            </a:r>
          </a:p>
          <a:p>
            <a:endParaRPr lang="en-US" sz="2400" b="0" dirty="0" smtClean="0"/>
          </a:p>
          <a:p>
            <a:pPr marL="514350" indent="-514350">
              <a:buAutoNum type="alphaLcParenR"/>
            </a:pPr>
            <a:r>
              <a:rPr lang="en-US" sz="2400" b="0" dirty="0" smtClean="0"/>
              <a:t>block others’ innovation (“blocking patents”, Heller and Eisenberg 1998, Science).</a:t>
            </a:r>
          </a:p>
          <a:p>
            <a:pPr marL="514350" indent="-514350">
              <a:buAutoNum type="alphaLcParenR"/>
            </a:pPr>
            <a:r>
              <a:rPr lang="en-US" sz="2400" b="0" dirty="0" smtClean="0"/>
              <a:t>Give more bargaining power in a licensing transaction (what </a:t>
            </a:r>
            <a:r>
              <a:rPr lang="it-IT" sz="2400" b="0" dirty="0" err="1" smtClean="0"/>
              <a:t>Jaffe</a:t>
            </a:r>
            <a:r>
              <a:rPr lang="it-IT" sz="2400" b="0" dirty="0" smtClean="0"/>
              <a:t> e Lerner (2004) </a:t>
            </a:r>
            <a:r>
              <a:rPr lang="it-IT" sz="2400" b="0" dirty="0" err="1" smtClean="0"/>
              <a:t>define</a:t>
            </a:r>
            <a:r>
              <a:rPr lang="it-IT" sz="2400" b="0" dirty="0" smtClean="0"/>
              <a:t> as “</a:t>
            </a:r>
            <a:r>
              <a:rPr lang="it-IT" sz="2400" b="0" dirty="0" err="1" smtClean="0"/>
              <a:t>Rembrandts</a:t>
            </a:r>
            <a:r>
              <a:rPr lang="it-IT" sz="2400" b="0" dirty="0" smtClean="0"/>
              <a:t> in the </a:t>
            </a:r>
            <a:r>
              <a:rPr lang="it-IT" sz="2400" b="0" dirty="0" err="1" smtClean="0"/>
              <a:t>Attic</a:t>
            </a:r>
            <a:r>
              <a:rPr lang="it-IT" sz="2400" b="0" dirty="0" smtClean="0"/>
              <a:t>”).</a:t>
            </a:r>
          </a:p>
          <a:p>
            <a:endParaRPr lang="it-IT" sz="2400" b="0" dirty="0"/>
          </a:p>
          <a:p>
            <a:r>
              <a:rPr lang="it-IT" sz="2400" b="0" dirty="0" smtClean="0"/>
              <a:t>There are of </a:t>
            </a:r>
            <a:r>
              <a:rPr lang="it-IT" sz="2400" b="0" dirty="0" err="1" smtClean="0"/>
              <a:t>course</a:t>
            </a:r>
            <a:r>
              <a:rPr lang="it-IT" sz="2400" b="0" dirty="0" smtClean="0"/>
              <a:t> </a:t>
            </a:r>
            <a:r>
              <a:rPr lang="it-IT" sz="2400" b="0" dirty="0" err="1" smtClean="0"/>
              <a:t>potential</a:t>
            </a:r>
            <a:r>
              <a:rPr lang="it-IT" sz="2400" b="0" dirty="0" smtClean="0"/>
              <a:t> </a:t>
            </a:r>
            <a:r>
              <a:rPr lang="it-IT" sz="2400" b="0" dirty="0" err="1" smtClean="0"/>
              <a:t>endogeneous</a:t>
            </a:r>
            <a:r>
              <a:rPr lang="it-IT" sz="2400" b="0" dirty="0" smtClean="0"/>
              <a:t> </a:t>
            </a:r>
            <a:r>
              <a:rPr lang="it-IT" sz="2400" b="0" dirty="0" err="1" smtClean="0"/>
              <a:t>solutions</a:t>
            </a:r>
            <a:r>
              <a:rPr lang="it-IT" sz="2400" b="0" dirty="0" smtClean="0"/>
              <a:t> (e.g. Cross-</a:t>
            </a:r>
            <a:r>
              <a:rPr lang="it-IT" sz="2400" b="0" dirty="0" err="1" smtClean="0"/>
              <a:t>licensing</a:t>
            </a:r>
            <a:r>
              <a:rPr lang="it-IT" sz="2400" b="0" dirty="0" smtClean="0"/>
              <a:t>; Patent pools; Standard </a:t>
            </a:r>
            <a:r>
              <a:rPr lang="it-IT" sz="2400" b="0" dirty="0" err="1" smtClean="0"/>
              <a:t>setting</a:t>
            </a:r>
            <a:r>
              <a:rPr lang="it-IT" sz="2400" b="0" dirty="0" smtClean="0"/>
              <a:t> </a:t>
            </a:r>
            <a:r>
              <a:rPr lang="it-IT" sz="2400" b="0" dirty="0" err="1" smtClean="0"/>
              <a:t>mechanisms</a:t>
            </a:r>
            <a:r>
              <a:rPr lang="it-IT" sz="2400" b="0" dirty="0" smtClean="0"/>
              <a:t>) but </a:t>
            </a:r>
            <a:r>
              <a:rPr lang="it-IT" sz="2400" b="0" dirty="0" err="1" smtClean="0"/>
              <a:t>these</a:t>
            </a:r>
            <a:r>
              <a:rPr lang="it-IT" sz="2400" b="0" dirty="0" smtClean="0"/>
              <a:t> </a:t>
            </a:r>
            <a:r>
              <a:rPr lang="it-IT" sz="2400" b="0" dirty="0" err="1" smtClean="0"/>
              <a:t>may</a:t>
            </a:r>
            <a:r>
              <a:rPr lang="it-IT" sz="2400" b="0" dirty="0" smtClean="0"/>
              <a:t> not </a:t>
            </a:r>
            <a:r>
              <a:rPr lang="it-IT" sz="2400" b="0" dirty="0" err="1" smtClean="0"/>
              <a:t>always</a:t>
            </a:r>
            <a:r>
              <a:rPr lang="it-IT" sz="2400" b="0" dirty="0" smtClean="0"/>
              <a:t> work </a:t>
            </a:r>
            <a:r>
              <a:rPr lang="it-IT" sz="2400" b="0" dirty="0" err="1" smtClean="0"/>
              <a:t>effectively</a:t>
            </a:r>
            <a:r>
              <a:rPr lang="it-IT" sz="2400" b="0" dirty="0" smtClean="0"/>
              <a:t>.</a:t>
            </a:r>
          </a:p>
          <a:p>
            <a:pPr marL="342900" indent="-342900">
              <a:buFontTx/>
              <a:buChar char="-"/>
            </a:pPr>
            <a:endParaRPr lang="en-US" sz="2400" b="0" dirty="0" smtClean="0"/>
          </a:p>
          <a:p>
            <a:endParaRPr lang="en-US" sz="2800" dirty="0" smtClean="0"/>
          </a:p>
          <a:p>
            <a:endParaRPr lang="en-US" sz="2800" dirty="0" smtClean="0"/>
          </a:p>
          <a:p>
            <a:endParaRPr lang="en-US" sz="2800" dirty="0" smtClean="0"/>
          </a:p>
          <a:p>
            <a:endParaRPr lang="it-IT" dirty="0"/>
          </a:p>
        </p:txBody>
      </p:sp>
      <p:sp>
        <p:nvSpPr>
          <p:cNvPr id="8" name="Titolo 4"/>
          <p:cNvSpPr>
            <a:spLocks noGrp="1"/>
          </p:cNvSpPr>
          <p:nvPr>
            <p:ph type="title"/>
          </p:nvPr>
        </p:nvSpPr>
        <p:spPr/>
        <p:txBody>
          <a:bodyPr/>
          <a:lstStyle/>
          <a:p>
            <a:r>
              <a:rPr lang="en-US" dirty="0" smtClean="0"/>
              <a:t>Cumulativeness &amp; Complexity of innovation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Patent litigations</a:t>
            </a:r>
            <a:endParaRPr lang="en-US" dirty="0"/>
          </a:p>
        </p:txBody>
      </p:sp>
      <p:sp>
        <p:nvSpPr>
          <p:cNvPr id="3" name="Segnaposto numero diapositiva 2"/>
          <p:cNvSpPr>
            <a:spLocks noGrp="1"/>
          </p:cNvSpPr>
          <p:nvPr>
            <p:ph type="sldNum" sz="quarter" idx="10"/>
          </p:nvPr>
        </p:nvSpPr>
        <p:spPr/>
        <p:txBody>
          <a:bodyPr/>
          <a:lstStyle/>
          <a:p>
            <a:pPr>
              <a:defRPr/>
            </a:pPr>
            <a:fld id="{BC5CF038-0E8A-428B-A9AD-16F1F1C80167}" type="slidenum">
              <a:rPr lang="it-IT" smtClean="0"/>
              <a:pPr>
                <a:defRPr/>
              </a:pPr>
              <a:t>25</a:t>
            </a:fld>
            <a:endParaRPr lang="it-IT"/>
          </a:p>
        </p:txBody>
      </p:sp>
      <p:pic>
        <p:nvPicPr>
          <p:cNvPr id="1026" name="Picture 2" descr="http://3.bp.blogspot.com/-9z59MolnK4w/URQ5QQ12stI/AAAAAAAAjzg/letOtCxu9TQ/s1600/Patent-Thicke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9138" y="1371600"/>
            <a:ext cx="7129462"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15722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Microsoft example (from its website)</a:t>
            </a:r>
            <a:endParaRPr lang="en-US" dirty="0"/>
          </a:p>
        </p:txBody>
      </p:sp>
      <p:sp>
        <p:nvSpPr>
          <p:cNvPr id="3" name="Segnaposto numero diapositiva 2"/>
          <p:cNvSpPr>
            <a:spLocks noGrp="1"/>
          </p:cNvSpPr>
          <p:nvPr>
            <p:ph type="sldNum" sz="quarter" idx="10"/>
          </p:nvPr>
        </p:nvSpPr>
        <p:spPr/>
        <p:txBody>
          <a:bodyPr/>
          <a:lstStyle/>
          <a:p>
            <a:pPr>
              <a:defRPr/>
            </a:pPr>
            <a:fld id="{BC5CF038-0E8A-428B-A9AD-16F1F1C80167}" type="slidenum">
              <a:rPr lang="it-IT" smtClean="0"/>
              <a:pPr>
                <a:defRPr/>
              </a:pPr>
              <a:t>26</a:t>
            </a:fld>
            <a:endParaRPr lang="it-IT"/>
          </a:p>
        </p:txBody>
      </p:sp>
      <p:pic>
        <p:nvPicPr>
          <p:cNvPr id="4" name="Immagin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00" y="1173018"/>
            <a:ext cx="7289800" cy="5138882"/>
          </a:xfrm>
          <a:prstGeom prst="rect">
            <a:avLst/>
          </a:prstGeom>
        </p:spPr>
      </p:pic>
    </p:spTree>
    <p:extLst>
      <p:ext uri="{BB962C8B-B14F-4D97-AF65-F5344CB8AC3E}">
        <p14:creationId xmlns:p14="http://schemas.microsoft.com/office/powerpoint/2010/main" val="5635297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numero diapositiva 2"/>
          <p:cNvSpPr>
            <a:spLocks noGrp="1"/>
          </p:cNvSpPr>
          <p:nvPr>
            <p:ph type="sldNum" sz="quarter" idx="10"/>
          </p:nvPr>
        </p:nvSpPr>
        <p:spPr/>
        <p:txBody>
          <a:bodyPr/>
          <a:lstStyle/>
          <a:p>
            <a:pPr>
              <a:defRPr/>
            </a:pPr>
            <a:fld id="{BC5CF038-0E8A-428B-A9AD-16F1F1C80167}" type="slidenum">
              <a:rPr lang="it-IT" smtClean="0"/>
              <a:pPr>
                <a:defRPr/>
              </a:pPr>
              <a:t>27</a:t>
            </a:fld>
            <a:endParaRPr lang="it-IT"/>
          </a:p>
        </p:txBody>
      </p:sp>
      <p:pic>
        <p:nvPicPr>
          <p:cNvPr id="4" name="Immagine 3"/>
          <p:cNvPicPr>
            <a:picLocks noChangeAspect="1"/>
          </p:cNvPicPr>
          <p:nvPr/>
        </p:nvPicPr>
        <p:blipFill>
          <a:blip r:embed="rId2"/>
          <a:stretch>
            <a:fillRect/>
          </a:stretch>
        </p:blipFill>
        <p:spPr>
          <a:xfrm>
            <a:off x="523875" y="938212"/>
            <a:ext cx="8096250" cy="4981575"/>
          </a:xfrm>
          <a:prstGeom prst="rect">
            <a:avLst/>
          </a:prstGeom>
        </p:spPr>
      </p:pic>
      <p:sp>
        <p:nvSpPr>
          <p:cNvPr id="5" name="CasellaDiTesto 4"/>
          <p:cNvSpPr txBox="1"/>
          <p:nvPr/>
        </p:nvSpPr>
        <p:spPr>
          <a:xfrm>
            <a:off x="521566" y="59527"/>
            <a:ext cx="7858125" cy="929485"/>
          </a:xfrm>
          <a:prstGeom prst="rect">
            <a:avLst/>
          </a:prstGeom>
          <a:noFill/>
        </p:spPr>
        <p:txBody>
          <a:bodyPr wrap="square" rtlCol="0">
            <a:spAutoFit/>
          </a:bodyPr>
          <a:lstStyle/>
          <a:p>
            <a:pPr algn="ctr"/>
            <a:r>
              <a:rPr lang="en-GB" dirty="0"/>
              <a:t>Number of patent applications received and patents granted by </a:t>
            </a:r>
            <a:r>
              <a:rPr lang="en-GB" dirty="0" smtClean="0"/>
              <a:t>the</a:t>
            </a:r>
          </a:p>
          <a:p>
            <a:pPr algn="ctr"/>
            <a:r>
              <a:rPr lang="en-GB" dirty="0" smtClean="0"/>
              <a:t>US Patent and </a:t>
            </a:r>
            <a:r>
              <a:rPr lang="en-GB" dirty="0"/>
              <a:t>Trademark Office, 1790-2010</a:t>
            </a:r>
          </a:p>
          <a:p>
            <a:endParaRPr lang="en-US" dirty="0"/>
          </a:p>
        </p:txBody>
      </p:sp>
      <p:sp>
        <p:nvSpPr>
          <p:cNvPr id="8" name="CasellaDiTesto 7"/>
          <p:cNvSpPr txBox="1"/>
          <p:nvPr/>
        </p:nvSpPr>
        <p:spPr>
          <a:xfrm>
            <a:off x="1828800" y="5781287"/>
            <a:ext cx="7543800" cy="276999"/>
          </a:xfrm>
          <a:prstGeom prst="rect">
            <a:avLst/>
          </a:prstGeom>
          <a:noFill/>
        </p:spPr>
        <p:txBody>
          <a:bodyPr wrap="square" rtlCol="0">
            <a:spAutoFit/>
          </a:bodyPr>
          <a:lstStyle/>
          <a:p>
            <a:r>
              <a:rPr lang="en-GB" sz="1200" dirty="0" smtClean="0"/>
              <a:t>ITU 2014, “Understanding </a:t>
            </a:r>
            <a:r>
              <a:rPr lang="en-GB" sz="1200" dirty="0"/>
              <a:t>patents, competition &amp; standardization in an interconnected </a:t>
            </a:r>
            <a:r>
              <a:rPr lang="en-GB" sz="1200" dirty="0" smtClean="0"/>
              <a:t>world”. </a:t>
            </a:r>
            <a:endParaRPr lang="en-US" sz="1200" dirty="0"/>
          </a:p>
        </p:txBody>
      </p:sp>
    </p:spTree>
    <p:extLst>
      <p:ext uri="{BB962C8B-B14F-4D97-AF65-F5344CB8AC3E}">
        <p14:creationId xmlns:p14="http://schemas.microsoft.com/office/powerpoint/2010/main" val="11612207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Segnaposto numero diapositiva 4"/>
          <p:cNvSpPr>
            <a:spLocks noGrp="1"/>
          </p:cNvSpPr>
          <p:nvPr>
            <p:ph type="sldNum" sz="quarter" idx="4294967295"/>
          </p:nvPr>
        </p:nvSpPr>
        <p:spPr>
          <a:xfrm>
            <a:off x="6553200" y="6248400"/>
            <a:ext cx="1905000" cy="457200"/>
          </a:xfrm>
          <a:prstGeom prst="rect">
            <a:avLst/>
          </a:prstGeom>
          <a:noFill/>
        </p:spPr>
        <p:txBody>
          <a:bodyPr/>
          <a:lstStyle/>
          <a:p>
            <a:fld id="{D0A1632D-31D8-450D-8F21-502D3C6F1ED0}" type="slidenum">
              <a:rPr lang="it-IT" smtClean="0"/>
              <a:pPr/>
              <a:t>28</a:t>
            </a:fld>
            <a:endParaRPr lang="it-IT" smtClean="0"/>
          </a:p>
        </p:txBody>
      </p:sp>
      <p:sp>
        <p:nvSpPr>
          <p:cNvPr id="141315" name="Rectangle 2"/>
          <p:cNvSpPr>
            <a:spLocks noGrp="1" noChangeArrowheads="1"/>
          </p:cNvSpPr>
          <p:nvPr>
            <p:ph type="title"/>
          </p:nvPr>
        </p:nvSpPr>
        <p:spPr>
          <a:xfrm>
            <a:off x="838200" y="0"/>
            <a:ext cx="8305800" cy="1143000"/>
          </a:xfrm>
        </p:spPr>
        <p:txBody>
          <a:bodyPr/>
          <a:lstStyle/>
          <a:p>
            <a:pPr eaLnBrk="1" hangingPunct="1"/>
            <a:r>
              <a:rPr lang="en-US" sz="4000" b="1" dirty="0" smtClean="0">
                <a:solidFill>
                  <a:srgbClr val="FF0000"/>
                </a:solidFill>
              </a:rPr>
              <a:t>Weak patents</a:t>
            </a:r>
          </a:p>
        </p:txBody>
      </p:sp>
      <p:pic>
        <p:nvPicPr>
          <p:cNvPr id="141316" name="Picture 3" descr="431px-Combover_patent"/>
          <p:cNvPicPr>
            <a:picLocks noChangeAspect="1" noChangeArrowheads="1"/>
          </p:cNvPicPr>
          <p:nvPr/>
        </p:nvPicPr>
        <p:blipFill>
          <a:blip r:embed="rId3" cstate="print"/>
          <a:srcRect/>
          <a:stretch>
            <a:fillRect/>
          </a:stretch>
        </p:blipFill>
        <p:spPr bwMode="auto">
          <a:xfrm>
            <a:off x="478609" y="1752600"/>
            <a:ext cx="3175000" cy="2057400"/>
          </a:xfrm>
          <a:prstGeom prst="rect">
            <a:avLst/>
          </a:prstGeom>
          <a:noFill/>
          <a:ln w="9525">
            <a:noFill/>
            <a:miter lim="800000"/>
            <a:headEnd/>
            <a:tailEnd/>
          </a:ln>
        </p:spPr>
      </p:pic>
      <p:pic>
        <p:nvPicPr>
          <p:cNvPr id="141317" name="Picture 4" descr="entertain-cat"/>
          <p:cNvPicPr>
            <a:picLocks noChangeAspect="1" noChangeArrowheads="1"/>
          </p:cNvPicPr>
          <p:nvPr/>
        </p:nvPicPr>
        <p:blipFill>
          <a:blip r:embed="rId4" cstate="print"/>
          <a:srcRect/>
          <a:stretch>
            <a:fillRect/>
          </a:stretch>
        </p:blipFill>
        <p:spPr bwMode="auto">
          <a:xfrm>
            <a:off x="3810000" y="1524000"/>
            <a:ext cx="4800600" cy="2514600"/>
          </a:xfrm>
          <a:prstGeom prst="rect">
            <a:avLst/>
          </a:prstGeom>
          <a:noFill/>
          <a:ln w="9525">
            <a:noFill/>
            <a:miter lim="800000"/>
            <a:headEnd/>
            <a:tailEnd/>
          </a:ln>
        </p:spPr>
      </p:pic>
      <p:sp>
        <p:nvSpPr>
          <p:cNvPr id="141318" name="Rectangle 5"/>
          <p:cNvSpPr>
            <a:spLocks noChangeArrowheads="1"/>
          </p:cNvSpPr>
          <p:nvPr/>
        </p:nvSpPr>
        <p:spPr bwMode="auto">
          <a:xfrm>
            <a:off x="304800" y="1143000"/>
            <a:ext cx="3581400" cy="641350"/>
          </a:xfrm>
          <a:prstGeom prst="rect">
            <a:avLst/>
          </a:prstGeom>
          <a:noFill/>
          <a:ln w="12700">
            <a:noFill/>
            <a:miter lim="800000"/>
            <a:headEnd type="none" w="sm" len="sm"/>
            <a:tailEnd type="none" w="sm" len="sm"/>
          </a:ln>
        </p:spPr>
        <p:txBody>
          <a:bodyPr wrap="square">
            <a:spAutoFit/>
          </a:bodyPr>
          <a:lstStyle/>
          <a:p>
            <a:pPr eaLnBrk="0" hangingPunct="0"/>
            <a:r>
              <a:rPr lang="en-US" sz="1800" i="1" dirty="0"/>
              <a:t>4,022,227</a:t>
            </a:r>
            <a:r>
              <a:rPr lang="en-US" sz="1800" dirty="0"/>
              <a:t>: </a:t>
            </a:r>
            <a:r>
              <a:rPr lang="en-US" sz="1800" b="0" dirty="0"/>
              <a:t>Method of concealing partial baldness (1977)</a:t>
            </a:r>
            <a:r>
              <a:rPr lang="en-US" sz="1400" b="0" dirty="0"/>
              <a:t> </a:t>
            </a:r>
          </a:p>
        </p:txBody>
      </p:sp>
      <p:sp>
        <p:nvSpPr>
          <p:cNvPr id="141319" name="Rectangle 6"/>
          <p:cNvSpPr>
            <a:spLocks noChangeArrowheads="1"/>
          </p:cNvSpPr>
          <p:nvPr/>
        </p:nvSpPr>
        <p:spPr bwMode="auto">
          <a:xfrm>
            <a:off x="4191000" y="1143000"/>
            <a:ext cx="4343400" cy="366713"/>
          </a:xfrm>
          <a:prstGeom prst="rect">
            <a:avLst/>
          </a:prstGeom>
          <a:noFill/>
          <a:ln w="12700">
            <a:noFill/>
            <a:miter lim="800000"/>
            <a:headEnd type="none" w="sm" len="sm"/>
            <a:tailEnd type="none" w="sm" len="sm"/>
          </a:ln>
        </p:spPr>
        <p:txBody>
          <a:bodyPr>
            <a:spAutoFit/>
          </a:bodyPr>
          <a:lstStyle/>
          <a:p>
            <a:pPr algn="ctr" eaLnBrk="0" hangingPunct="0"/>
            <a:r>
              <a:rPr lang="en-US" sz="1800" i="1" dirty="0"/>
              <a:t>5,443,036</a:t>
            </a:r>
            <a:r>
              <a:rPr lang="en-US" sz="1800" dirty="0"/>
              <a:t>: </a:t>
            </a:r>
            <a:r>
              <a:rPr lang="en-US" sz="1800" b="0" dirty="0"/>
              <a:t>Method of exercising a cat (1995)</a:t>
            </a:r>
          </a:p>
        </p:txBody>
      </p:sp>
      <p:sp>
        <p:nvSpPr>
          <p:cNvPr id="8" name="Rectangle 5"/>
          <p:cNvSpPr>
            <a:spLocks noChangeArrowheads="1"/>
          </p:cNvSpPr>
          <p:nvPr/>
        </p:nvSpPr>
        <p:spPr bwMode="auto">
          <a:xfrm>
            <a:off x="322217" y="3927673"/>
            <a:ext cx="3581400" cy="615553"/>
          </a:xfrm>
          <a:prstGeom prst="rect">
            <a:avLst/>
          </a:prstGeom>
          <a:noFill/>
          <a:ln w="12700">
            <a:noFill/>
            <a:miter lim="800000"/>
            <a:headEnd type="none" w="sm" len="sm"/>
            <a:tailEnd type="none" w="sm" len="sm"/>
          </a:ln>
        </p:spPr>
        <p:txBody>
          <a:bodyPr wrap="square">
            <a:spAutoFit/>
          </a:bodyPr>
          <a:lstStyle/>
          <a:p>
            <a:r>
              <a:rPr lang="en-GB" sz="1800" i="1" dirty="0"/>
              <a:t>7,066,592</a:t>
            </a:r>
            <a:r>
              <a:rPr lang="en-US" sz="1800" dirty="0" smtClean="0"/>
              <a:t>: </a:t>
            </a:r>
            <a:r>
              <a:rPr lang="en-GB" b="0" dirty="0"/>
              <a:t>Frameless glasses attaching to </a:t>
            </a:r>
            <a:r>
              <a:rPr lang="en-GB" b="0" dirty="0" smtClean="0"/>
              <a:t>body (2004)</a:t>
            </a:r>
            <a:endParaRPr lang="en-GB" b="0" dirty="0"/>
          </a:p>
        </p:txBody>
      </p:sp>
      <p:pic>
        <p:nvPicPr>
          <p:cNvPr id="9" name="Picture 2" descr="https://txpatentattorney.com/wp-content/uploads/2020/03/framless-pierce-glasses-patent.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 y="4660899"/>
            <a:ext cx="3124199" cy="175557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6"/>
          <p:cNvSpPr>
            <a:spLocks noChangeArrowheads="1"/>
          </p:cNvSpPr>
          <p:nvPr/>
        </p:nvSpPr>
        <p:spPr bwMode="auto">
          <a:xfrm>
            <a:off x="4495800" y="4038600"/>
            <a:ext cx="4343400" cy="366713"/>
          </a:xfrm>
          <a:prstGeom prst="rect">
            <a:avLst/>
          </a:prstGeom>
          <a:noFill/>
          <a:ln w="12700">
            <a:noFill/>
            <a:miter lim="800000"/>
            <a:headEnd type="none" w="sm" len="sm"/>
            <a:tailEnd type="none" w="sm" len="sm"/>
          </a:ln>
        </p:spPr>
        <p:txBody>
          <a:bodyPr>
            <a:spAutoFit/>
          </a:bodyPr>
          <a:lstStyle/>
          <a:p>
            <a:pPr algn="ctr" eaLnBrk="0" hangingPunct="0"/>
            <a:r>
              <a:rPr lang="en-US" sz="1800" i="1" dirty="0" smtClean="0"/>
              <a:t>6,637,447</a:t>
            </a:r>
            <a:r>
              <a:rPr lang="en-US" sz="1800" dirty="0" smtClean="0"/>
              <a:t>: </a:t>
            </a:r>
            <a:r>
              <a:rPr lang="en-US" sz="1800" b="0" dirty="0" err="1" smtClean="0"/>
              <a:t>Beerbrella</a:t>
            </a:r>
            <a:r>
              <a:rPr lang="en-US" sz="1800" b="0" dirty="0" smtClean="0"/>
              <a:t> (2001)</a:t>
            </a:r>
            <a:endParaRPr lang="en-US" sz="1800" b="0" dirty="0"/>
          </a:p>
        </p:txBody>
      </p:sp>
      <p:pic>
        <p:nvPicPr>
          <p:cNvPr id="11" name="Picture 4" descr="https://txpatentattorney.com/wp-content/uploads/2020/03/beer-umbrella-funny-paten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63787" y="4543226"/>
            <a:ext cx="3257550" cy="20468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Titolo 1"/>
          <p:cNvSpPr>
            <a:spLocks noGrp="1"/>
          </p:cNvSpPr>
          <p:nvPr>
            <p:ph type="title"/>
          </p:nvPr>
        </p:nvSpPr>
        <p:spPr>
          <a:xfrm>
            <a:off x="762000" y="0"/>
            <a:ext cx="8610600" cy="1143000"/>
          </a:xfrm>
        </p:spPr>
        <p:txBody>
          <a:bodyPr/>
          <a:lstStyle/>
          <a:p>
            <a:r>
              <a:rPr lang="it-IT" sz="2400" dirty="0" err="1" smtClean="0"/>
              <a:t>Also</a:t>
            </a:r>
            <a:r>
              <a:rPr lang="it-IT" sz="2400" dirty="0" smtClean="0"/>
              <a:t> </a:t>
            </a:r>
            <a:r>
              <a:rPr lang="it-IT" sz="2400" dirty="0" err="1" smtClean="0"/>
              <a:t>weak</a:t>
            </a:r>
            <a:r>
              <a:rPr lang="it-IT" sz="2400" dirty="0" smtClean="0"/>
              <a:t> </a:t>
            </a:r>
            <a:r>
              <a:rPr lang="it-IT" sz="2400" dirty="0" err="1" smtClean="0"/>
              <a:t>patents</a:t>
            </a:r>
            <a:r>
              <a:rPr lang="it-IT" sz="2400" dirty="0" smtClean="0"/>
              <a:t> can </a:t>
            </a:r>
            <a:r>
              <a:rPr lang="it-IT" sz="2400" dirty="0" err="1" smtClean="0"/>
              <a:t>be</a:t>
            </a:r>
            <a:r>
              <a:rPr lang="it-IT" sz="2400" dirty="0" smtClean="0"/>
              <a:t> </a:t>
            </a:r>
            <a:r>
              <a:rPr lang="it-IT" sz="2400" dirty="0" err="1" smtClean="0"/>
              <a:t>used</a:t>
            </a:r>
            <a:r>
              <a:rPr lang="it-IT" sz="2400" dirty="0" smtClean="0"/>
              <a:t> </a:t>
            </a:r>
            <a:r>
              <a:rPr lang="it-IT" sz="2400" dirty="0" err="1" smtClean="0"/>
              <a:t>for</a:t>
            </a:r>
            <a:r>
              <a:rPr lang="it-IT" sz="2400" dirty="0" smtClean="0"/>
              <a:t> offensive </a:t>
            </a:r>
            <a:r>
              <a:rPr lang="it-IT" sz="2400" dirty="0" err="1" smtClean="0"/>
              <a:t>strategic</a:t>
            </a:r>
            <a:r>
              <a:rPr lang="it-IT" sz="2400" dirty="0" smtClean="0"/>
              <a:t> </a:t>
            </a:r>
            <a:r>
              <a:rPr lang="it-IT" sz="2400" dirty="0" err="1" smtClean="0"/>
              <a:t>purposes</a:t>
            </a:r>
            <a:endParaRPr lang="it-IT" sz="2400" dirty="0" smtClean="0"/>
          </a:p>
        </p:txBody>
      </p:sp>
      <p:sp>
        <p:nvSpPr>
          <p:cNvPr id="145411" name="Segnaposto numero diapositiva 2"/>
          <p:cNvSpPr>
            <a:spLocks noGrp="1"/>
          </p:cNvSpPr>
          <p:nvPr>
            <p:ph type="sldNum" sz="quarter" idx="4294967295"/>
          </p:nvPr>
        </p:nvSpPr>
        <p:spPr>
          <a:xfrm>
            <a:off x="6553200" y="6248400"/>
            <a:ext cx="1905000" cy="457200"/>
          </a:xfrm>
          <a:prstGeom prst="rect">
            <a:avLst/>
          </a:prstGeom>
          <a:noFill/>
        </p:spPr>
        <p:txBody>
          <a:bodyPr/>
          <a:lstStyle/>
          <a:p>
            <a:fld id="{A574C8CA-643B-4AF9-B463-89595283C16B}" type="slidenum">
              <a:rPr lang="it-IT" smtClean="0"/>
              <a:pPr/>
              <a:t>29</a:t>
            </a:fld>
            <a:endParaRPr lang="it-IT" smtClean="0"/>
          </a:p>
        </p:txBody>
      </p:sp>
      <p:sp>
        <p:nvSpPr>
          <p:cNvPr id="145412" name="CasellaDiTesto 5"/>
          <p:cNvSpPr txBox="1">
            <a:spLocks noChangeArrowheads="1"/>
          </p:cNvSpPr>
          <p:nvPr/>
        </p:nvSpPr>
        <p:spPr bwMode="auto">
          <a:xfrm>
            <a:off x="381000" y="914400"/>
            <a:ext cx="8305800" cy="338554"/>
          </a:xfrm>
          <a:prstGeom prst="rect">
            <a:avLst/>
          </a:prstGeom>
          <a:solidFill>
            <a:srgbClr val="FF0000"/>
          </a:solidFill>
          <a:ln w="9525">
            <a:noFill/>
            <a:miter lim="800000"/>
            <a:headEnd/>
            <a:tailEnd/>
          </a:ln>
        </p:spPr>
        <p:txBody>
          <a:bodyPr>
            <a:spAutoFit/>
          </a:bodyPr>
          <a:lstStyle/>
          <a:p>
            <a:r>
              <a:rPr lang="it-IT" u="sng" dirty="0" err="1" smtClean="0"/>
              <a:t>From</a:t>
            </a:r>
            <a:r>
              <a:rPr lang="it-IT" u="sng" dirty="0" smtClean="0"/>
              <a:t> </a:t>
            </a:r>
            <a:r>
              <a:rPr lang="it-IT" u="sng" dirty="0" err="1"/>
              <a:t>Patently</a:t>
            </a:r>
            <a:r>
              <a:rPr lang="it-IT" u="sng" dirty="0"/>
              <a:t> </a:t>
            </a:r>
            <a:r>
              <a:rPr lang="it-IT" u="sng" dirty="0" err="1"/>
              <a:t>absurd</a:t>
            </a:r>
            <a:r>
              <a:rPr lang="it-IT" u="sng" dirty="0"/>
              <a:t>, Gary </a:t>
            </a:r>
            <a:r>
              <a:rPr lang="it-IT" u="sng" dirty="0" err="1"/>
              <a:t>Rebeck</a:t>
            </a:r>
            <a:r>
              <a:rPr lang="it-IT" u="sng" dirty="0"/>
              <a:t> 2002, </a:t>
            </a:r>
            <a:r>
              <a:rPr lang="it-IT" u="sng" dirty="0" err="1" smtClean="0"/>
              <a:t>June</a:t>
            </a:r>
            <a:r>
              <a:rPr lang="it-IT" u="sng" dirty="0" smtClean="0"/>
              <a:t> 24, </a:t>
            </a:r>
            <a:r>
              <a:rPr lang="it-IT" u="sng" dirty="0" err="1"/>
              <a:t>Forbes</a:t>
            </a:r>
            <a:r>
              <a:rPr lang="it-IT" u="sng" dirty="0"/>
              <a:t>:</a:t>
            </a:r>
          </a:p>
        </p:txBody>
      </p:sp>
      <p:sp>
        <p:nvSpPr>
          <p:cNvPr id="145413" name="CasellaDiTesto 6"/>
          <p:cNvSpPr txBox="1">
            <a:spLocks noChangeArrowheads="1"/>
          </p:cNvSpPr>
          <p:nvPr/>
        </p:nvSpPr>
        <p:spPr bwMode="auto">
          <a:xfrm>
            <a:off x="304800" y="1524000"/>
            <a:ext cx="8458200" cy="4462463"/>
          </a:xfrm>
          <a:prstGeom prst="rect">
            <a:avLst/>
          </a:prstGeom>
          <a:noFill/>
          <a:ln w="9525">
            <a:noFill/>
            <a:miter lim="800000"/>
            <a:headEnd/>
            <a:tailEnd/>
          </a:ln>
        </p:spPr>
        <p:txBody>
          <a:bodyPr>
            <a:spAutoFit/>
          </a:bodyPr>
          <a:lstStyle/>
          <a:p>
            <a:r>
              <a:rPr lang="en-US" sz="1800" dirty="0"/>
              <a:t>[…] My own introduction to the realities of the patent system came in the 1980s, when my client, Sun Microsystems--then a small company--was accused by IBM of patent infringement. Threatening a massive lawsuit, IBM demanded a meeting to present its claims. Fourteen IBM lawyers and their assistants, all clad in the requisite dark blue suits, crowded into the largest conference room Sun had. </a:t>
            </a:r>
            <a:br>
              <a:rPr lang="en-US" sz="1800" dirty="0"/>
            </a:br>
            <a:r>
              <a:rPr lang="en-US" sz="1800" dirty="0"/>
              <a:t/>
            </a:r>
            <a:br>
              <a:rPr lang="en-US" sz="1800" dirty="0"/>
            </a:br>
            <a:r>
              <a:rPr lang="en-US" sz="1800" dirty="0"/>
              <a:t>The chief blue suit orchestrated the presentation of the seven patents IBM claimed were infringed, the most prominent of which was IBM's notorious "fat lines" patent: To turn a thin line on a computer screen into a broad line, you go up and down an equal distance from the ends of the thin line and then connect the four points. You probably learned this technique for turning a line into a rectangle in seventh-grade geometry, and, doubtless, you believe it was devised by Euclid or some such 3,000-year-old thinker. Not according to the examiners of the USPTO, who awarded IBM a patent on the process. </a:t>
            </a:r>
            <a:r>
              <a:rPr lang="en-US" sz="1600" dirty="0"/>
              <a:t/>
            </a:r>
            <a:br>
              <a:rPr lang="en-US" sz="1600" dirty="0"/>
            </a:br>
            <a:r>
              <a:rPr lang="en-US" sz="1600" dirty="0"/>
              <a:t/>
            </a:r>
            <a:br>
              <a:rPr lang="en-US" sz="1600" dirty="0"/>
            </a:br>
            <a:endParaRPr lang="it-IT" sz="16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5"/>
          <p:cNvSpPr>
            <a:spLocks noGrp="1"/>
          </p:cNvSpPr>
          <p:nvPr>
            <p:ph type="sldNum" sz="quarter" idx="4294967295"/>
          </p:nvPr>
        </p:nvSpPr>
        <p:spPr>
          <a:xfrm>
            <a:off x="6553200" y="6248400"/>
            <a:ext cx="1905000" cy="457200"/>
          </a:xfrm>
          <a:prstGeom prst="rect">
            <a:avLst/>
          </a:prstGeom>
          <a:noFill/>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C37E38A5-DEFC-4B24-8EC0-92FF682B87FA}" type="slidenum">
              <a:rPr kumimoji="0" lang="en-US"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a:t>
            </a:fld>
            <a:endParaRPr kumimoji="0" lang="en-US"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0484" name="Rectangle 2"/>
          <p:cNvSpPr>
            <a:spLocks noGrp="1" noChangeArrowheads="1"/>
          </p:cNvSpPr>
          <p:nvPr>
            <p:ph type="title"/>
          </p:nvPr>
        </p:nvSpPr>
        <p:spPr>
          <a:xfrm>
            <a:off x="762000" y="152400"/>
            <a:ext cx="7772400" cy="838200"/>
          </a:xfrm>
        </p:spPr>
        <p:txBody>
          <a:bodyPr/>
          <a:lstStyle/>
          <a:p>
            <a:r>
              <a:rPr lang="en-US" dirty="0" smtClean="0"/>
              <a:t>A Taxonomy of Innovations</a:t>
            </a:r>
          </a:p>
        </p:txBody>
      </p:sp>
      <p:sp>
        <p:nvSpPr>
          <p:cNvPr id="20485" name="Rectangle 3"/>
          <p:cNvSpPr>
            <a:spLocks noGrp="1" noChangeArrowheads="1"/>
          </p:cNvSpPr>
          <p:nvPr>
            <p:ph type="body" idx="1"/>
          </p:nvPr>
        </p:nvSpPr>
        <p:spPr>
          <a:xfrm>
            <a:off x="152400" y="990600"/>
            <a:ext cx="8991600" cy="6019800"/>
          </a:xfrm>
        </p:spPr>
        <p:txBody>
          <a:bodyPr/>
          <a:lstStyle/>
          <a:p>
            <a:pPr>
              <a:lnSpc>
                <a:spcPct val="83000"/>
              </a:lnSpc>
              <a:buFontTx/>
              <a:buNone/>
            </a:pPr>
            <a:r>
              <a:rPr lang="en-US" sz="2600" dirty="0" smtClean="0">
                <a:solidFill>
                  <a:schemeClr val="accent2"/>
                </a:solidFill>
              </a:rPr>
              <a:t>Product versus Process Innovations</a:t>
            </a:r>
            <a:r>
              <a:rPr lang="en-US" dirty="0" smtClean="0">
                <a:solidFill>
                  <a:schemeClr val="accent2"/>
                </a:solidFill>
              </a:rPr>
              <a:t> </a:t>
            </a:r>
          </a:p>
          <a:p>
            <a:pPr>
              <a:lnSpc>
                <a:spcPct val="83000"/>
              </a:lnSpc>
            </a:pPr>
            <a:r>
              <a:rPr lang="en-US" sz="2200" dirty="0" smtClean="0"/>
              <a:t>Product Innovations refer to the creation of new goods and new services, e.g., Smart TVs and mobile phones</a:t>
            </a:r>
          </a:p>
          <a:p>
            <a:pPr>
              <a:lnSpc>
                <a:spcPct val="83000"/>
              </a:lnSpc>
            </a:pPr>
            <a:r>
              <a:rPr lang="en-US" sz="2200" dirty="0" smtClean="0"/>
              <a:t>Process Innovations refer to the development of new technologies for producing goods or new ways of delivering services, e.g., robotics and CAD/CAM technology.</a:t>
            </a:r>
          </a:p>
          <a:p>
            <a:pPr>
              <a:lnSpc>
                <a:spcPct val="83000"/>
              </a:lnSpc>
            </a:pPr>
            <a:endParaRPr lang="en-US" sz="2200" dirty="0" smtClean="0"/>
          </a:p>
          <a:p>
            <a:pPr>
              <a:lnSpc>
                <a:spcPct val="83000"/>
              </a:lnSpc>
              <a:buNone/>
            </a:pPr>
            <a:r>
              <a:rPr lang="en-US" sz="2400" dirty="0" smtClean="0">
                <a:solidFill>
                  <a:schemeClr val="accent2"/>
                </a:solidFill>
              </a:rPr>
              <a:t>Radical (disruptive) versus incremental (gradual) Innovations (often </a:t>
            </a:r>
            <a:r>
              <a:rPr lang="en-US" sz="2400" dirty="0" smtClean="0">
                <a:solidFill>
                  <a:schemeClr val="accent2"/>
                </a:solidFill>
              </a:rPr>
              <a:t>PRODUCT but also PROCESS)</a:t>
            </a:r>
            <a:endParaRPr lang="en-US" sz="2400" dirty="0" smtClean="0">
              <a:solidFill>
                <a:schemeClr val="accent2"/>
              </a:solidFill>
            </a:endParaRPr>
          </a:p>
          <a:p>
            <a:pPr>
              <a:lnSpc>
                <a:spcPct val="83000"/>
              </a:lnSpc>
            </a:pPr>
            <a:r>
              <a:rPr lang="en-US" sz="2200" dirty="0" smtClean="0"/>
              <a:t>Technological breakthrough that might create new markets </a:t>
            </a:r>
          </a:p>
          <a:p>
            <a:pPr>
              <a:lnSpc>
                <a:spcPct val="83000"/>
              </a:lnSpc>
            </a:pPr>
            <a:r>
              <a:rPr lang="en-US" sz="2200" dirty="0" smtClean="0"/>
              <a:t>Small adjustments over existing products (or processes)</a:t>
            </a:r>
          </a:p>
          <a:p>
            <a:pPr>
              <a:lnSpc>
                <a:spcPct val="83000"/>
              </a:lnSpc>
            </a:pPr>
            <a:endParaRPr lang="en-US" sz="2200" dirty="0" smtClean="0"/>
          </a:p>
          <a:p>
            <a:pPr>
              <a:lnSpc>
                <a:spcPct val="83000"/>
              </a:lnSpc>
              <a:buFontTx/>
              <a:buNone/>
            </a:pPr>
            <a:r>
              <a:rPr lang="en-US" sz="2600" dirty="0" smtClean="0">
                <a:solidFill>
                  <a:schemeClr val="accent2"/>
                </a:solidFill>
              </a:rPr>
              <a:t>Drastic versus Non-Drastic Innovations (PROCESS)</a:t>
            </a:r>
          </a:p>
          <a:p>
            <a:pPr>
              <a:lnSpc>
                <a:spcPct val="83000"/>
              </a:lnSpc>
            </a:pPr>
            <a:r>
              <a:rPr lang="en-US" sz="2200" dirty="0" smtClean="0"/>
              <a:t>Drastic innovations have such great cost savings that they permit the innovator to price as an unconstrained monopolist</a:t>
            </a:r>
          </a:p>
          <a:p>
            <a:pPr>
              <a:lnSpc>
                <a:spcPct val="83000"/>
              </a:lnSpc>
            </a:pPr>
            <a:r>
              <a:rPr lang="en-US" sz="2200" dirty="0" smtClean="0"/>
              <a:t>Non-drastic innovations give the innovator a cost advantage but not unconstrained monopoly power</a:t>
            </a:r>
          </a:p>
          <a:p>
            <a:pPr>
              <a:lnSpc>
                <a:spcPct val="83000"/>
              </a:lnSpc>
              <a:buNone/>
            </a:pPr>
            <a:endParaRPr lang="en-US" sz="2200" dirty="0" smtClean="0"/>
          </a:p>
        </p:txBody>
      </p:sp>
    </p:spTree>
    <p:extLst>
      <p:ext uri="{BB962C8B-B14F-4D97-AF65-F5344CB8AC3E}">
        <p14:creationId xmlns:p14="http://schemas.microsoft.com/office/powerpoint/2010/main" val="21957729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egnaposto numero diapositiva 2"/>
          <p:cNvSpPr>
            <a:spLocks noGrp="1"/>
          </p:cNvSpPr>
          <p:nvPr>
            <p:ph type="sldNum" sz="quarter" idx="4294967295"/>
          </p:nvPr>
        </p:nvSpPr>
        <p:spPr>
          <a:xfrm>
            <a:off x="6553200" y="6248400"/>
            <a:ext cx="1905000" cy="457200"/>
          </a:xfrm>
          <a:prstGeom prst="rect">
            <a:avLst/>
          </a:prstGeom>
          <a:noFill/>
        </p:spPr>
        <p:txBody>
          <a:bodyPr/>
          <a:lstStyle/>
          <a:p>
            <a:fld id="{4EB6C0FB-7026-4468-AB5F-239228128F92}" type="slidenum">
              <a:rPr lang="it-IT" smtClean="0"/>
              <a:pPr/>
              <a:t>30</a:t>
            </a:fld>
            <a:endParaRPr lang="it-IT" smtClean="0"/>
          </a:p>
        </p:txBody>
      </p:sp>
      <p:sp>
        <p:nvSpPr>
          <p:cNvPr id="146436" name="CasellaDiTesto 6"/>
          <p:cNvSpPr txBox="1">
            <a:spLocks noChangeArrowheads="1"/>
          </p:cNvSpPr>
          <p:nvPr/>
        </p:nvSpPr>
        <p:spPr bwMode="auto">
          <a:xfrm>
            <a:off x="381000" y="1066800"/>
            <a:ext cx="8534400" cy="5324475"/>
          </a:xfrm>
          <a:prstGeom prst="rect">
            <a:avLst/>
          </a:prstGeom>
          <a:noFill/>
          <a:ln w="9525">
            <a:noFill/>
            <a:miter lim="800000"/>
            <a:headEnd/>
            <a:tailEnd/>
          </a:ln>
        </p:spPr>
        <p:txBody>
          <a:bodyPr>
            <a:spAutoFit/>
          </a:bodyPr>
          <a:lstStyle/>
          <a:p>
            <a:r>
              <a:rPr lang="en-US" sz="1800"/>
              <a:t>After IBM's presentation, our turn came. As the Big Blue crew looked on (without a flicker of emotion), my colleagues--all of whom had both engineering and law degrees--took to the whiteboard with markers, methodically illustrating, dissecting, and demolishing IBM's claims. We used phrases like: "You must be kidding," and "You ought to be ashamed." But the IBM team showed no emotion, save outright indifference. Confidently, we proclaimed our conclusion: Only one of the seven IBM patents would be deemed valid by a court, and no rational court would find that Sun's technology infringed even that one. </a:t>
            </a:r>
            <a:br>
              <a:rPr lang="en-US" sz="1800"/>
            </a:br>
            <a:r>
              <a:rPr lang="en-US" sz="1800"/>
              <a:t/>
            </a:r>
            <a:br>
              <a:rPr lang="en-US" sz="1800"/>
            </a:br>
            <a:r>
              <a:rPr lang="en-US" sz="1800"/>
              <a:t>An awkward silence ensued. The blue suits did not even confer among themselves. They just sat there, stonelike. Finally, the chief suit responded. "OK," he said, "maybe you don't infringe these seven patents. But we have 10,000 U.S. patents. Do you really want us to go back to Armonk [IBM headquarters in New York] and find seven patents you do infringe? Or do you want to make this easy and just pay us $20 million?" </a:t>
            </a:r>
            <a:br>
              <a:rPr lang="en-US" sz="1800"/>
            </a:br>
            <a:r>
              <a:rPr lang="en-US" sz="1800"/>
              <a:t/>
            </a:r>
            <a:br>
              <a:rPr lang="en-US" sz="1800"/>
            </a:br>
            <a:r>
              <a:rPr lang="en-US" sz="1800"/>
              <a:t>After a modest bit of negotiation, Sun cut IBM a check, and the blue suits went to the next company on their hit list. </a:t>
            </a:r>
            <a:r>
              <a:rPr lang="en-US" sz="1600"/>
              <a:t/>
            </a:r>
            <a:br>
              <a:rPr lang="en-US" sz="1600"/>
            </a:br>
            <a:endParaRPr lang="it-IT" sz="160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228600" y="3810000"/>
            <a:ext cx="7620000" cy="838200"/>
          </a:xfrm>
        </p:spPr>
        <p:txBody>
          <a:bodyPr/>
          <a:lstStyle/>
          <a:p>
            <a:r>
              <a:rPr lang="it-IT" dirty="0" smtClean="0">
                <a:solidFill>
                  <a:srgbClr val="FF0000"/>
                </a:solidFill>
              </a:rPr>
              <a:t>I </a:t>
            </a:r>
            <a:r>
              <a:rPr lang="it-IT" dirty="0" err="1" smtClean="0">
                <a:solidFill>
                  <a:srgbClr val="FF0000"/>
                </a:solidFill>
              </a:rPr>
              <a:t>personally</a:t>
            </a:r>
            <a:r>
              <a:rPr lang="it-IT" dirty="0" smtClean="0">
                <a:solidFill>
                  <a:srgbClr val="FF0000"/>
                </a:solidFill>
              </a:rPr>
              <a:t> </a:t>
            </a:r>
            <a:r>
              <a:rPr lang="it-IT" dirty="0" err="1" smtClean="0">
                <a:solidFill>
                  <a:srgbClr val="FF0000"/>
                </a:solidFill>
              </a:rPr>
              <a:t>agree</a:t>
            </a:r>
            <a:r>
              <a:rPr lang="it-IT" dirty="0" smtClean="0">
                <a:solidFill>
                  <a:srgbClr val="FF0000"/>
                </a:solidFill>
              </a:rPr>
              <a:t> on the </a:t>
            </a:r>
            <a:r>
              <a:rPr lang="it-IT" dirty="0" err="1" smtClean="0">
                <a:solidFill>
                  <a:srgbClr val="FF0000"/>
                </a:solidFill>
              </a:rPr>
              <a:t>words</a:t>
            </a:r>
            <a:r>
              <a:rPr lang="it-IT" dirty="0" smtClean="0">
                <a:solidFill>
                  <a:srgbClr val="FF0000"/>
                </a:solidFill>
              </a:rPr>
              <a:t> of </a:t>
            </a:r>
            <a:r>
              <a:rPr lang="it-IT" dirty="0" err="1" smtClean="0">
                <a:solidFill>
                  <a:srgbClr val="FF0000"/>
                </a:solidFill>
              </a:rPr>
              <a:t>Penrose</a:t>
            </a:r>
            <a:r>
              <a:rPr lang="it-IT" dirty="0" smtClean="0">
                <a:solidFill>
                  <a:srgbClr val="FF0000"/>
                </a:solidFill>
              </a:rPr>
              <a:t> 1951:</a:t>
            </a:r>
            <a:endParaRPr lang="it-IT" dirty="0">
              <a:solidFill>
                <a:srgbClr val="FF0000"/>
              </a:solidFill>
            </a:endParaRPr>
          </a:p>
        </p:txBody>
      </p:sp>
      <p:sp>
        <p:nvSpPr>
          <p:cNvPr id="3" name="Segnaposto numero diapositiva 2"/>
          <p:cNvSpPr>
            <a:spLocks noGrp="1"/>
          </p:cNvSpPr>
          <p:nvPr>
            <p:ph type="sldNum" sz="quarter" idx="4294967295"/>
          </p:nvPr>
        </p:nvSpPr>
        <p:spPr>
          <a:xfrm>
            <a:off x="6553200" y="6248400"/>
            <a:ext cx="1905000" cy="457200"/>
          </a:xfrm>
          <a:prstGeom prst="rect">
            <a:avLst/>
          </a:prstGeom>
        </p:spPr>
        <p:txBody>
          <a:bodyPr/>
          <a:lstStyle/>
          <a:p>
            <a:pPr>
              <a:defRPr/>
            </a:pPr>
            <a:fld id="{B0E3A763-B691-4C66-A8B5-2DEDDF0A45CF}" type="slidenum">
              <a:rPr lang="it-IT" smtClean="0"/>
              <a:pPr>
                <a:defRPr/>
              </a:pPr>
              <a:t>31</a:t>
            </a:fld>
            <a:endParaRPr lang="it-IT"/>
          </a:p>
        </p:txBody>
      </p:sp>
      <p:sp>
        <p:nvSpPr>
          <p:cNvPr id="4" name="Rettangolo 3"/>
          <p:cNvSpPr/>
          <p:nvPr/>
        </p:nvSpPr>
        <p:spPr>
          <a:xfrm>
            <a:off x="152400" y="4495800"/>
            <a:ext cx="8991600" cy="2012859"/>
          </a:xfrm>
          <a:prstGeom prst="rect">
            <a:avLst/>
          </a:prstGeom>
        </p:spPr>
        <p:txBody>
          <a:bodyPr wrap="square">
            <a:spAutoFit/>
          </a:bodyPr>
          <a:lstStyle/>
          <a:p>
            <a:r>
              <a:rPr lang="en-US" sz="2400" i="1" dirty="0" smtClean="0"/>
              <a:t>“If national patent laws did not exist, it would be difficult to make a conclusive case for introducing them; but the fact that they do exist shifts the burden of proof and it is equally difficult to make a really conclusive case for </a:t>
            </a:r>
            <a:r>
              <a:rPr lang="it-IT" sz="2400" i="1" dirty="0" err="1" smtClean="0"/>
              <a:t>abolishing</a:t>
            </a:r>
            <a:r>
              <a:rPr lang="it-IT" sz="2400" i="1" dirty="0" smtClean="0"/>
              <a:t> </a:t>
            </a:r>
            <a:r>
              <a:rPr lang="it-IT" sz="2400" i="1" dirty="0" err="1" smtClean="0"/>
              <a:t>them</a:t>
            </a:r>
            <a:r>
              <a:rPr lang="it-IT" sz="2400" i="1" dirty="0" smtClean="0"/>
              <a:t>.”</a:t>
            </a:r>
            <a:endParaRPr lang="it-IT" sz="2400" dirty="0"/>
          </a:p>
        </p:txBody>
      </p:sp>
      <p:sp>
        <p:nvSpPr>
          <p:cNvPr id="5" name="Titolo 4"/>
          <p:cNvSpPr txBox="1">
            <a:spLocks/>
          </p:cNvSpPr>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0" u="none" strike="noStrike" kern="0" cap="none" spc="0" normalizeH="0" baseline="0" noProof="0" dirty="0" smtClean="0">
                <a:ln>
                  <a:noFill/>
                </a:ln>
                <a:solidFill>
                  <a:srgbClr val="003F6E"/>
                </a:solidFill>
                <a:effectLst/>
                <a:uLnTx/>
                <a:uFillTx/>
                <a:latin typeface="+mj-lt"/>
                <a:ea typeface="+mj-ea"/>
                <a:cs typeface="+mj-cs"/>
              </a:rPr>
              <a:t>Conclusion</a:t>
            </a:r>
            <a:endParaRPr kumimoji="0" lang="en-US" sz="2200" b="1" i="0" u="none" strike="noStrike" kern="0" cap="none" spc="0" normalizeH="0" baseline="0" noProof="0" dirty="0">
              <a:ln>
                <a:noFill/>
              </a:ln>
              <a:solidFill>
                <a:srgbClr val="003F6E"/>
              </a:solidFill>
              <a:effectLst/>
              <a:uLnTx/>
              <a:uFillTx/>
              <a:latin typeface="+mj-lt"/>
              <a:ea typeface="+mj-ea"/>
              <a:cs typeface="+mj-cs"/>
            </a:endParaRPr>
          </a:p>
        </p:txBody>
      </p:sp>
      <p:sp>
        <p:nvSpPr>
          <p:cNvPr id="6" name="CasellaDiTesto 5"/>
          <p:cNvSpPr txBox="1"/>
          <p:nvPr/>
        </p:nvSpPr>
        <p:spPr>
          <a:xfrm>
            <a:off x="228600" y="960513"/>
            <a:ext cx="8763000" cy="3268587"/>
          </a:xfrm>
          <a:prstGeom prst="rect">
            <a:avLst/>
          </a:prstGeom>
          <a:noFill/>
        </p:spPr>
        <p:txBody>
          <a:bodyPr wrap="square" rtlCol="0">
            <a:spAutoFit/>
          </a:bodyPr>
          <a:lstStyle/>
          <a:p>
            <a:r>
              <a:rPr lang="en-US" sz="2400" dirty="0" smtClean="0"/>
              <a:t>All these arguments have reinforced the “openness view” and also led to radical positions (e.g. see </a:t>
            </a:r>
            <a:r>
              <a:rPr lang="it-IT" sz="2400" dirty="0" smtClean="0"/>
              <a:t>Boldrin and Levine pamphlet (2008) </a:t>
            </a:r>
            <a:r>
              <a:rPr lang="it-IT" sz="2400" i="1" dirty="0" err="1" smtClean="0"/>
              <a:t>Against</a:t>
            </a:r>
            <a:r>
              <a:rPr lang="it-IT" sz="2400" i="1" dirty="0" smtClean="0"/>
              <a:t> </a:t>
            </a:r>
            <a:r>
              <a:rPr lang="it-IT" sz="2400" i="1" dirty="0" err="1" smtClean="0"/>
              <a:t>Intellectual</a:t>
            </a:r>
            <a:r>
              <a:rPr lang="it-IT" sz="2400" i="1" dirty="0" smtClean="0"/>
              <a:t> </a:t>
            </a:r>
            <a:r>
              <a:rPr lang="it-IT" sz="2400" i="1" dirty="0" err="1" smtClean="0"/>
              <a:t>Monopoly</a:t>
            </a:r>
            <a:r>
              <a:rPr lang="it-IT" sz="2400" i="1" dirty="0" smtClean="0"/>
              <a:t>). </a:t>
            </a:r>
            <a:r>
              <a:rPr lang="it-IT" sz="2400" dirty="0" smtClean="0"/>
              <a:t>But, </a:t>
            </a:r>
            <a:r>
              <a:rPr lang="it-IT" sz="2400" dirty="0" err="1" smtClean="0"/>
              <a:t>admittedly</a:t>
            </a:r>
            <a:r>
              <a:rPr lang="it-IT" sz="2400" dirty="0" smtClean="0"/>
              <a:t>, the </a:t>
            </a:r>
            <a:r>
              <a:rPr lang="it-IT" sz="2400" dirty="0" err="1" smtClean="0"/>
              <a:t>debate</a:t>
            </a:r>
            <a:r>
              <a:rPr lang="it-IT" sz="2400" dirty="0" smtClean="0"/>
              <a:t> </a:t>
            </a:r>
            <a:r>
              <a:rPr lang="it-IT" sz="2400" dirty="0" err="1" smtClean="0"/>
              <a:t>is</a:t>
            </a:r>
            <a:r>
              <a:rPr lang="it-IT" sz="2400" dirty="0" smtClean="0"/>
              <a:t> </a:t>
            </a:r>
            <a:r>
              <a:rPr lang="it-IT" sz="2400" dirty="0" err="1" smtClean="0"/>
              <a:t>still</a:t>
            </a:r>
            <a:r>
              <a:rPr lang="it-IT" sz="2400" dirty="0" smtClean="0"/>
              <a:t> very </a:t>
            </a:r>
            <a:r>
              <a:rPr lang="it-IT" sz="2400" dirty="0" err="1" smtClean="0"/>
              <a:t>lively</a:t>
            </a:r>
            <a:r>
              <a:rPr lang="it-IT" sz="2400" dirty="0" smtClean="0"/>
              <a:t>, </a:t>
            </a:r>
            <a:r>
              <a:rPr lang="it-IT" sz="2400" dirty="0" err="1" smtClean="0"/>
              <a:t>see</a:t>
            </a:r>
            <a:r>
              <a:rPr lang="it-IT" sz="2400" dirty="0" smtClean="0"/>
              <a:t> the </a:t>
            </a:r>
            <a:r>
              <a:rPr lang="it-IT" sz="2400" dirty="0" err="1" smtClean="0"/>
              <a:t>recent</a:t>
            </a:r>
            <a:r>
              <a:rPr lang="it-IT" sz="2400" dirty="0" smtClean="0"/>
              <a:t> book by Daniel </a:t>
            </a:r>
            <a:r>
              <a:rPr lang="it-IT" sz="2400" dirty="0" err="1" smtClean="0"/>
              <a:t>Spulber</a:t>
            </a:r>
            <a:r>
              <a:rPr lang="it-IT" sz="2400" dirty="0" smtClean="0"/>
              <a:t>, 2021, </a:t>
            </a:r>
            <a:r>
              <a:rPr lang="it-IT" sz="2400" i="1" dirty="0" smtClean="0"/>
              <a:t>The Case for Patents)</a:t>
            </a:r>
          </a:p>
          <a:p>
            <a:endParaRPr lang="it-IT" sz="2400" i="1" dirty="0" smtClean="0"/>
          </a:p>
          <a:p>
            <a:endParaRPr lang="it-IT" sz="2400" i="1" dirty="0" smtClean="0"/>
          </a:p>
          <a:p>
            <a:r>
              <a:rPr lang="en-US" sz="2400" dirty="0" smtClean="0"/>
              <a:t>   </a:t>
            </a:r>
            <a:endParaRPr lang="en-US" sz="2400"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228600" y="1066800"/>
            <a:ext cx="8763000" cy="5105400"/>
          </a:xfrm>
        </p:spPr>
        <p:txBody>
          <a:bodyPr/>
          <a:lstStyle/>
          <a:p>
            <a:pPr>
              <a:buNone/>
            </a:pPr>
            <a:r>
              <a:rPr lang="en-US" dirty="0" smtClean="0"/>
              <a:t>Cabral, Introduction to Industrial Organization (2000), I edition, chapter 16 </a:t>
            </a:r>
            <a:r>
              <a:rPr lang="en-US" dirty="0"/>
              <a:t>and/or Introduction to Industrial Organization (</a:t>
            </a:r>
            <a:r>
              <a:rPr lang="en-US" dirty="0" smtClean="0"/>
              <a:t>2018), II </a:t>
            </a:r>
            <a:r>
              <a:rPr lang="en-US" dirty="0"/>
              <a:t>edition, chapter </a:t>
            </a:r>
            <a:r>
              <a:rPr lang="en-US" dirty="0" smtClean="0"/>
              <a:t>15 </a:t>
            </a:r>
          </a:p>
          <a:p>
            <a:pPr>
              <a:buNone/>
            </a:pPr>
            <a:endParaRPr lang="en-US" dirty="0" smtClean="0"/>
          </a:p>
          <a:p>
            <a:pPr>
              <a:buNone/>
            </a:pPr>
            <a:endParaRPr lang="en-US" dirty="0" smtClean="0"/>
          </a:p>
          <a:p>
            <a:pPr>
              <a:buNone/>
            </a:pPr>
            <a:r>
              <a:rPr lang="en-US" dirty="0" smtClean="0"/>
              <a:t>Further reading:</a:t>
            </a:r>
          </a:p>
          <a:p>
            <a:pPr>
              <a:buNone/>
            </a:pPr>
            <a:endParaRPr lang="en-US" dirty="0" smtClean="0"/>
          </a:p>
          <a:p>
            <a:pPr>
              <a:buNone/>
            </a:pPr>
            <a:r>
              <a:rPr lang="en-US" dirty="0" smtClean="0"/>
              <a:t>Comino, Manenti, Industrial Organization of High-technology markets, chapter 6.</a:t>
            </a:r>
          </a:p>
          <a:p>
            <a:pPr>
              <a:buNone/>
            </a:pPr>
            <a:r>
              <a:rPr lang="en-US" dirty="0" err="1" smtClean="0"/>
              <a:t>Pepall</a:t>
            </a:r>
            <a:r>
              <a:rPr lang="en-US" dirty="0" smtClean="0"/>
              <a:t>, Richards, Norman, Industrial Organization: contemporary theory and empirical applications, chapter 18.</a:t>
            </a:r>
          </a:p>
          <a:p>
            <a:pPr>
              <a:buNone/>
            </a:pPr>
            <a:r>
              <a:rPr lang="en-US" dirty="0" smtClean="0"/>
              <a:t> </a:t>
            </a:r>
          </a:p>
          <a:p>
            <a:pPr>
              <a:buNone/>
            </a:pPr>
            <a:endParaRPr lang="en-US" dirty="0" smtClean="0"/>
          </a:p>
          <a:p>
            <a:pPr>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32</a:t>
            </a:fld>
            <a:endParaRPr lang="it-IT"/>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5"/>
          <p:cNvSpPr>
            <a:spLocks noGrp="1"/>
          </p:cNvSpPr>
          <p:nvPr>
            <p:ph type="sldNum" sz="quarter" idx="4294967295"/>
          </p:nvPr>
        </p:nvSpPr>
        <p:spPr>
          <a:xfrm>
            <a:off x="6553200" y="6248400"/>
            <a:ext cx="1905000" cy="457200"/>
          </a:xfrm>
          <a:prstGeom prst="rect">
            <a:avLst/>
          </a:prstGeom>
          <a:noFill/>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D2D0EADC-8DFF-4749-93D4-D642D9790719}" type="slidenum">
              <a:rPr kumimoji="0" lang="en-US"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4</a:t>
            </a:fld>
            <a:endParaRPr kumimoji="0" lang="en-US"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1508" name="Rectangle 2"/>
          <p:cNvSpPr>
            <a:spLocks noGrp="1" noChangeArrowheads="1"/>
          </p:cNvSpPr>
          <p:nvPr>
            <p:ph type="title"/>
          </p:nvPr>
        </p:nvSpPr>
        <p:spPr>
          <a:xfrm>
            <a:off x="762000" y="228600"/>
            <a:ext cx="7772400" cy="685800"/>
          </a:xfrm>
        </p:spPr>
        <p:txBody>
          <a:bodyPr/>
          <a:lstStyle/>
          <a:p>
            <a:r>
              <a:rPr lang="en-US" dirty="0" smtClean="0"/>
              <a:t>Drastic versus Non-Drastic Innovations</a:t>
            </a:r>
          </a:p>
        </p:txBody>
      </p:sp>
      <p:sp>
        <p:nvSpPr>
          <p:cNvPr id="21509" name="Rectangle 3"/>
          <p:cNvSpPr>
            <a:spLocks noGrp="1" noChangeArrowheads="1"/>
          </p:cNvSpPr>
          <p:nvPr>
            <p:ph type="body" idx="1"/>
          </p:nvPr>
        </p:nvSpPr>
        <p:spPr>
          <a:xfrm>
            <a:off x="0" y="1066800"/>
            <a:ext cx="8839200" cy="4953000"/>
          </a:xfrm>
        </p:spPr>
        <p:txBody>
          <a:bodyPr/>
          <a:lstStyle/>
          <a:p>
            <a:pPr>
              <a:lnSpc>
                <a:spcPct val="80000"/>
              </a:lnSpc>
            </a:pPr>
            <a:r>
              <a:rPr lang="en-US" sz="2200" dirty="0" smtClean="0"/>
              <a:t>Suppose that demand is given by:  </a:t>
            </a:r>
            <a:r>
              <a:rPr lang="en-US" sz="2200" i="1" dirty="0" smtClean="0"/>
              <a:t>P</a:t>
            </a:r>
            <a:r>
              <a:rPr lang="en-US" sz="2200" dirty="0" smtClean="0"/>
              <a:t> = 120 – </a:t>
            </a:r>
            <a:r>
              <a:rPr lang="en-US" sz="2200" i="1" dirty="0" smtClean="0"/>
              <a:t>Q</a:t>
            </a:r>
            <a:r>
              <a:rPr lang="en-US" sz="2200" dirty="0" smtClean="0"/>
              <a:t> and all firms have constant marginal cost of </a:t>
            </a:r>
            <a:r>
              <a:rPr lang="en-US" sz="2200" i="1" dirty="0" smtClean="0"/>
              <a:t>c</a:t>
            </a:r>
            <a:r>
              <a:rPr lang="en-US" sz="2200" dirty="0" smtClean="0"/>
              <a:t> = </a:t>
            </a:r>
            <a:r>
              <a:rPr lang="en-US" sz="2200" dirty="0" smtClean="0"/>
              <a:t>$80</a:t>
            </a:r>
            <a:endParaRPr lang="en-US" sz="2200" dirty="0" smtClean="0"/>
          </a:p>
          <a:p>
            <a:pPr>
              <a:lnSpc>
                <a:spcPct val="80000"/>
              </a:lnSpc>
            </a:pPr>
            <a:r>
              <a:rPr lang="en-US" sz="2200" dirty="0" smtClean="0"/>
              <a:t>Let one firm have innovation that lowers cost to </a:t>
            </a:r>
            <a:r>
              <a:rPr lang="en-US" sz="2200" i="1" dirty="0" err="1" smtClean="0"/>
              <a:t>c</a:t>
            </a:r>
            <a:r>
              <a:rPr lang="en-US" sz="2200" i="1" baseline="-25000" dirty="0" err="1" smtClean="0"/>
              <a:t>M</a:t>
            </a:r>
            <a:r>
              <a:rPr lang="en-US" sz="2200" i="1" dirty="0" smtClean="0"/>
              <a:t> = </a:t>
            </a:r>
            <a:r>
              <a:rPr lang="en-US" sz="2200" dirty="0" smtClean="0"/>
              <a:t>$20</a:t>
            </a:r>
            <a:endParaRPr lang="en-US" sz="2200" dirty="0" smtClean="0"/>
          </a:p>
          <a:p>
            <a:pPr>
              <a:lnSpc>
                <a:spcPct val="80000"/>
              </a:lnSpc>
            </a:pPr>
            <a:r>
              <a:rPr lang="en-US" sz="2200" dirty="0" smtClean="0"/>
              <a:t>This is a </a:t>
            </a:r>
            <a:r>
              <a:rPr lang="en-US" sz="2200" b="1" i="1" dirty="0" smtClean="0"/>
              <a:t>Drastic</a:t>
            </a:r>
            <a:r>
              <a:rPr lang="en-US" sz="2200" dirty="0" smtClean="0"/>
              <a:t> innovation. Why? </a:t>
            </a:r>
          </a:p>
          <a:p>
            <a:pPr lvl="1">
              <a:lnSpc>
                <a:spcPct val="80000"/>
              </a:lnSpc>
            </a:pPr>
            <a:r>
              <a:rPr lang="en-US" sz="2200" dirty="0" smtClean="0"/>
              <a:t>Marginal Revenue curve for monopolist is: </a:t>
            </a:r>
            <a:r>
              <a:rPr lang="en-US" sz="2200" b="1" i="1" dirty="0" smtClean="0"/>
              <a:t>MR</a:t>
            </a:r>
            <a:r>
              <a:rPr lang="en-US" sz="2200" i="1" dirty="0" smtClean="0"/>
              <a:t> </a:t>
            </a:r>
            <a:r>
              <a:rPr lang="en-US" sz="2200" dirty="0" smtClean="0"/>
              <a:t>= 120 – 2</a:t>
            </a:r>
            <a:r>
              <a:rPr lang="en-US" sz="2200" i="1" dirty="0" smtClean="0"/>
              <a:t>Q</a:t>
            </a:r>
            <a:endParaRPr lang="en-US" sz="2200" dirty="0" smtClean="0"/>
          </a:p>
          <a:p>
            <a:pPr lvl="1">
              <a:lnSpc>
                <a:spcPct val="80000"/>
              </a:lnSpc>
            </a:pPr>
            <a:r>
              <a:rPr lang="en-US" sz="2200" dirty="0" smtClean="0"/>
              <a:t>If </a:t>
            </a:r>
            <a:r>
              <a:rPr lang="en-US" sz="2200" b="1" i="1" dirty="0" err="1" smtClean="0"/>
              <a:t>c</a:t>
            </a:r>
            <a:r>
              <a:rPr lang="en-US" sz="2200" b="1" i="1" baseline="-25000" dirty="0" err="1" smtClean="0"/>
              <a:t>M</a:t>
            </a:r>
            <a:r>
              <a:rPr lang="en-US" sz="2200" b="1" i="1" dirty="0" smtClean="0"/>
              <a:t> = </a:t>
            </a:r>
            <a:r>
              <a:rPr lang="en-US" sz="2200" dirty="0" smtClean="0"/>
              <a:t>$20</a:t>
            </a:r>
            <a:r>
              <a:rPr lang="en-US" sz="2200" dirty="0" smtClean="0"/>
              <a:t>, optimal monopoly output is:  </a:t>
            </a:r>
            <a:r>
              <a:rPr lang="en-US" sz="2200" b="1" i="1" dirty="0" smtClean="0"/>
              <a:t>Q</a:t>
            </a:r>
            <a:r>
              <a:rPr lang="en-US" sz="2200" b="1" i="1" baseline="-25000" dirty="0" smtClean="0"/>
              <a:t>M</a:t>
            </a:r>
            <a:r>
              <a:rPr lang="en-US" sz="2200" b="1" i="1" dirty="0" smtClean="0"/>
              <a:t> = </a:t>
            </a:r>
            <a:r>
              <a:rPr lang="en-US" sz="2200" dirty="0" smtClean="0"/>
              <a:t>50 and </a:t>
            </a:r>
            <a:r>
              <a:rPr lang="en-US" sz="2200" b="1" i="1" dirty="0" smtClean="0"/>
              <a:t>P</a:t>
            </a:r>
            <a:r>
              <a:rPr lang="en-US" sz="2200" b="1" i="1" baseline="-25000" dirty="0" smtClean="0"/>
              <a:t>M</a:t>
            </a:r>
            <a:r>
              <a:rPr lang="en-US" sz="2200" b="1" i="1" dirty="0" smtClean="0"/>
              <a:t> </a:t>
            </a:r>
            <a:r>
              <a:rPr lang="en-US" sz="2200" dirty="0" smtClean="0"/>
              <a:t>= </a:t>
            </a:r>
            <a:r>
              <a:rPr lang="en-US" sz="2200" dirty="0" smtClean="0"/>
              <a:t>$70</a:t>
            </a:r>
            <a:endParaRPr lang="en-US" sz="2200" dirty="0" smtClean="0"/>
          </a:p>
          <a:p>
            <a:pPr lvl="1">
              <a:lnSpc>
                <a:spcPct val="80000"/>
              </a:lnSpc>
            </a:pPr>
            <a:r>
              <a:rPr lang="en-US" sz="2200" dirty="0" smtClean="0"/>
              <a:t>Innovator can charge optimal monopoly price ($70) and still undercut rivals whose unit cost is </a:t>
            </a:r>
            <a:r>
              <a:rPr lang="en-US" sz="2200" dirty="0" smtClean="0"/>
              <a:t>$80</a:t>
            </a:r>
            <a:r>
              <a:rPr lang="en-US" sz="2200" dirty="0" smtClean="0"/>
              <a:t>.</a:t>
            </a:r>
          </a:p>
          <a:p>
            <a:pPr lvl="1">
              <a:lnSpc>
                <a:spcPct val="80000"/>
              </a:lnSpc>
            </a:pPr>
            <a:endParaRPr lang="en-US" sz="2200" dirty="0" smtClean="0"/>
          </a:p>
          <a:p>
            <a:pPr>
              <a:lnSpc>
                <a:spcPct val="80000"/>
              </a:lnSpc>
            </a:pPr>
            <a:r>
              <a:rPr lang="en-US" sz="2200" dirty="0" smtClean="0"/>
              <a:t>If cost fell only to $60, innovation is </a:t>
            </a:r>
            <a:r>
              <a:rPr lang="en-US" sz="2200" b="1" i="1" dirty="0" smtClean="0"/>
              <a:t>Non-drastic.</a:t>
            </a:r>
            <a:endParaRPr lang="en-US" sz="2200" dirty="0" smtClean="0"/>
          </a:p>
          <a:p>
            <a:pPr lvl="1">
              <a:lnSpc>
                <a:spcPct val="80000"/>
              </a:lnSpc>
            </a:pPr>
            <a:r>
              <a:rPr lang="en-US" sz="2200" dirty="0" smtClean="0"/>
              <a:t>Marginal Revenue curve again is:  </a:t>
            </a:r>
            <a:r>
              <a:rPr lang="en-US" sz="2200" b="1" i="1" dirty="0" smtClean="0"/>
              <a:t>MR</a:t>
            </a:r>
            <a:r>
              <a:rPr lang="en-US" sz="2200" dirty="0" smtClean="0"/>
              <a:t> = 120 </a:t>
            </a:r>
            <a:r>
              <a:rPr lang="en-US" sz="2200" dirty="0"/>
              <a:t>– </a:t>
            </a:r>
            <a:r>
              <a:rPr lang="en-US" sz="2200" dirty="0" smtClean="0"/>
              <a:t>2</a:t>
            </a:r>
            <a:r>
              <a:rPr lang="en-US" sz="2200" i="1" dirty="0" smtClean="0"/>
              <a:t>Q</a:t>
            </a:r>
            <a:endParaRPr lang="en-US" sz="2200" dirty="0" smtClean="0"/>
          </a:p>
          <a:p>
            <a:pPr lvl="1">
              <a:lnSpc>
                <a:spcPct val="80000"/>
              </a:lnSpc>
            </a:pPr>
            <a:r>
              <a:rPr lang="en-US" sz="2200" dirty="0" smtClean="0"/>
              <a:t>Optimal Monopoly output and price: </a:t>
            </a:r>
            <a:r>
              <a:rPr lang="en-US" sz="2200" b="1" i="1" dirty="0" smtClean="0"/>
              <a:t>Q</a:t>
            </a:r>
            <a:r>
              <a:rPr lang="en-US" sz="2200" b="1" i="1" baseline="-25000" dirty="0" smtClean="0"/>
              <a:t>M</a:t>
            </a:r>
            <a:r>
              <a:rPr lang="en-US" sz="2200" b="1" i="1" dirty="0" smtClean="0"/>
              <a:t> = </a:t>
            </a:r>
            <a:r>
              <a:rPr lang="en-US" sz="2200" dirty="0" smtClean="0"/>
              <a:t>30; </a:t>
            </a:r>
            <a:r>
              <a:rPr lang="en-US" sz="2200" b="1" i="1" dirty="0" smtClean="0"/>
              <a:t>P</a:t>
            </a:r>
            <a:r>
              <a:rPr lang="en-US" sz="2200" b="1" i="1" baseline="-25000" dirty="0" smtClean="0"/>
              <a:t>M</a:t>
            </a:r>
            <a:r>
              <a:rPr lang="en-US" sz="2200" b="1" i="1" dirty="0" smtClean="0"/>
              <a:t> </a:t>
            </a:r>
            <a:r>
              <a:rPr lang="en-US" sz="2200" dirty="0" smtClean="0"/>
              <a:t> = </a:t>
            </a:r>
            <a:r>
              <a:rPr lang="en-US" sz="2200" dirty="0" smtClean="0"/>
              <a:t>$90</a:t>
            </a:r>
            <a:endParaRPr lang="en-US" sz="2200" dirty="0" smtClean="0"/>
          </a:p>
          <a:p>
            <a:pPr lvl="1">
              <a:lnSpc>
                <a:spcPct val="80000"/>
              </a:lnSpc>
            </a:pPr>
            <a:r>
              <a:rPr lang="en-US" sz="2200" dirty="0" smtClean="0"/>
              <a:t>However, innovator cannot charge </a:t>
            </a:r>
            <a:r>
              <a:rPr lang="en-US" sz="2200" dirty="0" smtClean="0"/>
              <a:t>$90 </a:t>
            </a:r>
            <a:r>
              <a:rPr lang="en-US" sz="2200" dirty="0" smtClean="0"/>
              <a:t>because rivals have unit cost of </a:t>
            </a:r>
            <a:r>
              <a:rPr lang="en-US" sz="2200" dirty="0" smtClean="0"/>
              <a:t>$80 </a:t>
            </a:r>
            <a:r>
              <a:rPr lang="en-US" sz="2200" dirty="0" smtClean="0"/>
              <a:t>and could under price it. Innovator cannot act as an unconstrained monopolist: the best innovator can do is to set price just under </a:t>
            </a:r>
            <a:r>
              <a:rPr lang="en-US" sz="2200" dirty="0" smtClean="0"/>
              <a:t>$80 </a:t>
            </a:r>
            <a:r>
              <a:rPr lang="en-US" sz="2200" dirty="0" smtClean="0"/>
              <a:t>and supply all 40 units demanded.  </a:t>
            </a:r>
          </a:p>
        </p:txBody>
      </p:sp>
    </p:spTree>
    <p:extLst>
      <p:ext uri="{BB962C8B-B14F-4D97-AF65-F5344CB8AC3E}">
        <p14:creationId xmlns:p14="http://schemas.microsoft.com/office/powerpoint/2010/main" val="35539508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97C93B4E-BBAA-467F-BE41-19733F6974F6}" type="slidenum">
              <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5</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08899" name="Rectangle 3"/>
          <p:cNvSpPr>
            <a:spLocks noGrp="1" noChangeArrowheads="1"/>
          </p:cNvSpPr>
          <p:nvPr>
            <p:ph type="body" idx="1"/>
          </p:nvPr>
        </p:nvSpPr>
        <p:spPr>
          <a:xfrm>
            <a:off x="152400" y="1066800"/>
            <a:ext cx="8763000" cy="5029200"/>
          </a:xfrm>
        </p:spPr>
        <p:txBody>
          <a:bodyPr/>
          <a:lstStyle/>
          <a:p>
            <a:pPr>
              <a:lnSpc>
                <a:spcPct val="90000"/>
              </a:lnSpc>
            </a:pPr>
            <a:r>
              <a:rPr lang="en-US" sz="2800" dirty="0"/>
              <a:t>The paleo-schumpeterian </a:t>
            </a:r>
            <a:r>
              <a:rPr lang="en-US" sz="2800" dirty="0" smtClean="0"/>
              <a:t>entrepreneur:</a:t>
            </a:r>
          </a:p>
          <a:p>
            <a:pPr>
              <a:lnSpc>
                <a:spcPct val="90000"/>
              </a:lnSpc>
              <a:buNone/>
            </a:pPr>
            <a:r>
              <a:rPr lang="en-US" sz="2800" dirty="0" smtClean="0"/>
              <a:t>	</a:t>
            </a:r>
            <a:r>
              <a:rPr lang="en-US" sz="2400" dirty="0" smtClean="0">
                <a:solidFill>
                  <a:schemeClr val="accent2"/>
                </a:solidFill>
              </a:rPr>
              <a:t>The theory of economic development  (1912-34)</a:t>
            </a:r>
          </a:p>
          <a:p>
            <a:pPr>
              <a:lnSpc>
                <a:spcPct val="90000"/>
              </a:lnSpc>
              <a:buNone/>
            </a:pPr>
            <a:r>
              <a:rPr lang="en-US" sz="2800" dirty="0" smtClean="0"/>
              <a:t>	Individual </a:t>
            </a:r>
            <a:r>
              <a:rPr lang="en-US" sz="2800" dirty="0"/>
              <a:t>capable of transform an invention into an innovation through an entrepreneurial </a:t>
            </a:r>
            <a:r>
              <a:rPr lang="en-US" sz="2800" dirty="0" smtClean="0"/>
              <a:t>act.</a:t>
            </a:r>
            <a:endParaRPr lang="en-US" sz="2800" dirty="0"/>
          </a:p>
        </p:txBody>
      </p:sp>
      <p:sp>
        <p:nvSpPr>
          <p:cNvPr id="208900" name="Text Box 4"/>
          <p:cNvSpPr txBox="1">
            <a:spLocks noChangeArrowheads="1"/>
          </p:cNvSpPr>
          <p:nvPr/>
        </p:nvSpPr>
        <p:spPr bwMode="auto">
          <a:xfrm>
            <a:off x="1371600" y="0"/>
            <a:ext cx="6096000" cy="701675"/>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000" b="1" i="0" u="none" strike="noStrike" kern="1200" cap="none" spc="0" normalizeH="0" baseline="0" noProof="0" dirty="0">
                <a:ln>
                  <a:noFill/>
                </a:ln>
                <a:solidFill>
                  <a:srgbClr val="FF3300"/>
                </a:solidFill>
                <a:effectLst/>
                <a:uLnTx/>
                <a:uFillTx/>
                <a:latin typeface="Arial" charset="0"/>
                <a:ea typeface="ＭＳ Ｐゴシック" pitchFamily="34" charset="-128"/>
                <a:cs typeface="+mn-cs"/>
              </a:rPr>
              <a:t>Schumpeter Mark I</a:t>
            </a:r>
          </a:p>
        </p:txBody>
      </p:sp>
      <p:sp>
        <p:nvSpPr>
          <p:cNvPr id="2" name="Freccia a destra 1"/>
          <p:cNvSpPr/>
          <p:nvPr/>
        </p:nvSpPr>
        <p:spPr bwMode="auto">
          <a:xfrm>
            <a:off x="558800" y="3962400"/>
            <a:ext cx="812800" cy="900257"/>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ＭＳ Ｐゴシック" pitchFamily="34" charset="-128"/>
              <a:cs typeface="+mn-cs"/>
            </a:endParaRPr>
          </a:p>
        </p:txBody>
      </p:sp>
      <p:sp>
        <p:nvSpPr>
          <p:cNvPr id="3" name="CasellaDiTesto 2"/>
          <p:cNvSpPr txBox="1"/>
          <p:nvPr/>
        </p:nvSpPr>
        <p:spPr>
          <a:xfrm>
            <a:off x="1711036" y="6714836"/>
            <a:ext cx="7239000" cy="83820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pic>
        <p:nvPicPr>
          <p:cNvPr id="4" name="Immagine 3"/>
          <p:cNvPicPr>
            <a:picLocks noChangeAspect="1"/>
          </p:cNvPicPr>
          <p:nvPr/>
        </p:nvPicPr>
        <p:blipFill>
          <a:blip r:embed="rId2"/>
          <a:stretch>
            <a:fillRect/>
          </a:stretch>
        </p:blipFill>
        <p:spPr>
          <a:xfrm>
            <a:off x="1717963" y="3581400"/>
            <a:ext cx="6029325" cy="2000250"/>
          </a:xfrm>
          <a:prstGeom prst="rect">
            <a:avLst/>
          </a:prstGeom>
        </p:spPr>
      </p:pic>
      <p:sp>
        <p:nvSpPr>
          <p:cNvPr id="5" name="CasellaDiTesto 4"/>
          <p:cNvSpPr txBox="1"/>
          <p:nvPr/>
        </p:nvSpPr>
        <p:spPr>
          <a:xfrm>
            <a:off x="4391891" y="5722505"/>
            <a:ext cx="3581400" cy="584775"/>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The Theory of Economic Development, p. 78</a:t>
            </a:r>
            <a:endPar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1036296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97C93B4E-BBAA-467F-BE41-19733F6974F6}" type="slidenum">
              <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6</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08899" name="Rectangle 3"/>
          <p:cNvSpPr>
            <a:spLocks noGrp="1" noChangeArrowheads="1"/>
          </p:cNvSpPr>
          <p:nvPr>
            <p:ph type="body" idx="1"/>
          </p:nvPr>
        </p:nvSpPr>
        <p:spPr>
          <a:xfrm>
            <a:off x="152400" y="1066800"/>
            <a:ext cx="8763000" cy="5029200"/>
          </a:xfrm>
        </p:spPr>
        <p:txBody>
          <a:bodyPr/>
          <a:lstStyle/>
          <a:p>
            <a:pPr>
              <a:lnSpc>
                <a:spcPct val="90000"/>
              </a:lnSpc>
            </a:pPr>
            <a:r>
              <a:rPr lang="en-US" sz="2800" dirty="0" smtClean="0"/>
              <a:t>Incentive: more than just economics but economics play a very important role:</a:t>
            </a:r>
          </a:p>
          <a:p>
            <a:pPr>
              <a:lnSpc>
                <a:spcPct val="90000"/>
              </a:lnSpc>
            </a:pPr>
            <a:endParaRPr lang="en-US" sz="2800" dirty="0"/>
          </a:p>
          <a:p>
            <a:pPr>
              <a:lnSpc>
                <a:spcPct val="90000"/>
              </a:lnSpc>
            </a:pPr>
            <a:endParaRPr lang="en-US" sz="2800" dirty="0" smtClean="0"/>
          </a:p>
          <a:p>
            <a:pPr>
              <a:lnSpc>
                <a:spcPct val="90000"/>
              </a:lnSpc>
            </a:pPr>
            <a:endParaRPr lang="en-US" sz="2800" dirty="0"/>
          </a:p>
          <a:p>
            <a:pPr>
              <a:lnSpc>
                <a:spcPct val="90000"/>
              </a:lnSpc>
            </a:pPr>
            <a:endParaRPr lang="en-US" sz="2800" dirty="0" smtClean="0"/>
          </a:p>
        </p:txBody>
      </p:sp>
      <p:sp>
        <p:nvSpPr>
          <p:cNvPr id="208900" name="Text Box 4"/>
          <p:cNvSpPr txBox="1">
            <a:spLocks noChangeArrowheads="1"/>
          </p:cNvSpPr>
          <p:nvPr/>
        </p:nvSpPr>
        <p:spPr bwMode="auto">
          <a:xfrm>
            <a:off x="1371600" y="0"/>
            <a:ext cx="6096000" cy="701675"/>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000" b="1" i="0" u="none" strike="noStrike" kern="1200" cap="none" spc="0" normalizeH="0" baseline="0" noProof="0" dirty="0">
                <a:ln>
                  <a:noFill/>
                </a:ln>
                <a:solidFill>
                  <a:srgbClr val="FF3300"/>
                </a:solidFill>
                <a:effectLst/>
                <a:uLnTx/>
                <a:uFillTx/>
                <a:latin typeface="Arial" charset="0"/>
                <a:ea typeface="ＭＳ Ｐゴシック" pitchFamily="34" charset="-128"/>
                <a:cs typeface="+mn-cs"/>
              </a:rPr>
              <a:t>Schumpeter Mark I</a:t>
            </a:r>
          </a:p>
        </p:txBody>
      </p:sp>
      <p:sp>
        <p:nvSpPr>
          <p:cNvPr id="2" name="CasellaDiTesto 1"/>
          <p:cNvSpPr txBox="1"/>
          <p:nvPr/>
        </p:nvSpPr>
        <p:spPr>
          <a:xfrm>
            <a:off x="304800" y="2057400"/>
            <a:ext cx="8382000" cy="14219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1</a:t>
            </a:r>
            <a:r>
              <a:rPr kumimoji="0" lang="en-US" sz="1600" b="1" i="0" u="none" strike="noStrike" kern="1200" cap="none" spc="0" normalizeH="0" baseline="0" noProof="0" smtClean="0">
                <a:ln>
                  <a:noFill/>
                </a:ln>
                <a:solidFill>
                  <a:srgbClr val="000000"/>
                </a:solidFill>
                <a:effectLst/>
                <a:uLnTx/>
                <a:uFillTx/>
                <a:latin typeface="Arial"/>
                <a:ea typeface="ＭＳ Ｐゴシック" pitchFamily="34" charset="-128"/>
                <a:cs typeface="+mn-cs"/>
              </a:rPr>
              <a:t>.   “</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The dream and will to found a private kingdom”</a:t>
            </a:r>
          </a:p>
          <a:p>
            <a:pPr marL="342900" marR="0" lvl="0" indent="-342900" algn="l" defTabSz="914400" rtl="0" eaLnBrk="0" fontAlgn="base" latinLnBrk="0" hangingPunct="0">
              <a:lnSpc>
                <a:spcPct val="100000"/>
              </a:lnSpc>
              <a:spcBef>
                <a:spcPct val="20000"/>
              </a:spcBef>
              <a:spcAft>
                <a:spcPct val="0"/>
              </a:spcAft>
              <a:buClrTx/>
              <a:buSzTx/>
              <a:buFontTx/>
              <a:buAutoNum type="arabicPeriod" startAt="2"/>
              <a:tabLst/>
              <a:defRPr/>
            </a:pPr>
            <a:r>
              <a:rPr kumimoji="0" lang="en-US" sz="1600" b="1"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a:t>
            </a:r>
            <a:r>
              <a:rPr kumimoji="0" lang="en-US" sz="1600" b="1"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T</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here </a:t>
            </a:r>
            <a:r>
              <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rPr>
              <a:t>is the will to conquer: the impulse to </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ﬁght, to </a:t>
            </a:r>
            <a:r>
              <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rPr>
              <a:t>prove oneself superior to others, </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to </a:t>
            </a:r>
            <a:r>
              <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rPr>
              <a:t>succeed for the sake</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 </a:t>
            </a:r>
            <a:r>
              <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rPr>
              <a:t>not for the fruits of success</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 </a:t>
            </a:r>
            <a:r>
              <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rPr>
              <a:t>but of success </a:t>
            </a: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itself. From this aspect, economic activity becomes akin to sport”</a:t>
            </a:r>
          </a:p>
          <a:p>
            <a:pPr marL="342900" marR="0" lvl="0" indent="-342900" algn="l" defTabSz="914400" rtl="0" eaLnBrk="0" fontAlgn="base" latinLnBrk="0" hangingPunct="0">
              <a:lnSpc>
                <a:spcPct val="100000"/>
              </a:lnSpc>
              <a:spcBef>
                <a:spcPct val="20000"/>
              </a:spcBef>
              <a:spcAft>
                <a:spcPct val="0"/>
              </a:spcAft>
              <a:buClrTx/>
              <a:buSzTx/>
              <a:buFontTx/>
              <a:buAutoNum type="arabicPeriod" startAt="2"/>
              <a:tabLst/>
              <a:defRPr/>
            </a:pPr>
            <a:r>
              <a:rPr kumimoji="0" lang="en-US" sz="1600" b="1" i="0" u="none" strike="noStrike" kern="1200" cap="none" spc="0" normalizeH="0" baseline="0" noProof="0" dirty="0" smtClean="0">
                <a:ln>
                  <a:noFill/>
                </a:ln>
                <a:solidFill>
                  <a:srgbClr val="000000"/>
                </a:solidFill>
                <a:effectLst/>
                <a:uLnTx/>
                <a:uFillTx/>
                <a:latin typeface="Arial"/>
                <a:ea typeface="ＭＳ Ｐゴシック" pitchFamily="34" charset="-128"/>
                <a:cs typeface="+mn-cs"/>
              </a:rPr>
              <a:t> “Finally, there is the joy of creating, of getting things done”</a:t>
            </a:r>
            <a:endParaRPr kumimoji="0" lang="en-US" sz="1600" b="1" i="0" u="none" strike="noStrike" kern="1200" cap="none" spc="0" normalizeH="0" baseline="0" noProof="0" dirty="0">
              <a:ln>
                <a:noFill/>
              </a:ln>
              <a:solidFill>
                <a:srgbClr val="000000"/>
              </a:solidFill>
              <a:effectLst/>
              <a:uLnTx/>
              <a:uFillTx/>
              <a:latin typeface="Arial"/>
              <a:ea typeface="ＭＳ Ｐゴシック" pitchFamily="34" charset="-128"/>
              <a:cs typeface="+mn-cs"/>
            </a:endParaRPr>
          </a:p>
        </p:txBody>
      </p:sp>
      <p:pic>
        <p:nvPicPr>
          <p:cNvPr id="3" name="Immagin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105" y="3919753"/>
            <a:ext cx="6725589" cy="1800476"/>
          </a:xfrm>
          <a:prstGeom prst="rect">
            <a:avLst/>
          </a:prstGeom>
        </p:spPr>
      </p:pic>
      <p:sp>
        <p:nvSpPr>
          <p:cNvPr id="8" name="CasellaDiTesto 7"/>
          <p:cNvSpPr txBox="1"/>
          <p:nvPr/>
        </p:nvSpPr>
        <p:spPr>
          <a:xfrm>
            <a:off x="4414982" y="5868266"/>
            <a:ext cx="3581400" cy="584775"/>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The Theory of Economic Development, pp. 93-94</a:t>
            </a:r>
            <a:endPar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4122810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97C93B4E-BBAA-467F-BE41-19733F6974F6}" type="slidenum">
              <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08899" name="Rectangle 3"/>
          <p:cNvSpPr>
            <a:spLocks noGrp="1" noChangeArrowheads="1"/>
          </p:cNvSpPr>
          <p:nvPr>
            <p:ph type="body" idx="1"/>
          </p:nvPr>
        </p:nvSpPr>
        <p:spPr>
          <a:xfrm>
            <a:off x="228600" y="960437"/>
            <a:ext cx="8763000" cy="5029200"/>
          </a:xfrm>
        </p:spPr>
        <p:txBody>
          <a:bodyPr/>
          <a:lstStyle/>
          <a:p>
            <a:pPr>
              <a:lnSpc>
                <a:spcPct val="90000"/>
              </a:lnSpc>
            </a:pPr>
            <a:r>
              <a:rPr lang="en-US" dirty="0" smtClean="0"/>
              <a:t>Expectation of supra normal profit of key importance. Be the “first” (and only) in the market increases these expectations.</a:t>
            </a:r>
          </a:p>
          <a:p>
            <a:pPr>
              <a:lnSpc>
                <a:spcPct val="90000"/>
              </a:lnSpc>
            </a:pPr>
            <a:r>
              <a:rPr lang="en-US" dirty="0" smtClean="0"/>
              <a:t>Absence of these extra-profits as a pay-off of innovative entrepreneurial activity = low innovation rate.</a:t>
            </a:r>
          </a:p>
          <a:p>
            <a:pPr>
              <a:lnSpc>
                <a:spcPct val="90000"/>
              </a:lnSpc>
            </a:pPr>
            <a:r>
              <a:rPr lang="en-US" dirty="0" smtClean="0"/>
              <a:t>If instantaneous imitation = no innovation.</a:t>
            </a:r>
          </a:p>
          <a:p>
            <a:pPr>
              <a:lnSpc>
                <a:spcPct val="90000"/>
              </a:lnSpc>
            </a:pPr>
            <a:r>
              <a:rPr lang="en-US" dirty="0"/>
              <a:t>In order to stimulate innovation, there should not be instantaneous imitation </a:t>
            </a:r>
            <a:r>
              <a:rPr lang="en-US" dirty="0" smtClean="0"/>
              <a:t>(Patents </a:t>
            </a:r>
            <a:r>
              <a:rPr lang="en-US" dirty="0"/>
              <a:t>do play a role on this, even if Schumpeter never put a strong emphasis on IPR protection</a:t>
            </a:r>
            <a:r>
              <a:rPr lang="en-US" dirty="0" smtClean="0"/>
              <a:t>).</a:t>
            </a:r>
          </a:p>
          <a:p>
            <a:pPr>
              <a:lnSpc>
                <a:spcPct val="90000"/>
              </a:lnSpc>
            </a:pPr>
            <a:r>
              <a:rPr lang="en-US" dirty="0"/>
              <a:t>Over time the “entrepreneurial profit” of the innovator is eroded by competition from imitators. </a:t>
            </a:r>
          </a:p>
          <a:p>
            <a:pPr>
              <a:lnSpc>
                <a:spcPct val="90000"/>
              </a:lnSpc>
            </a:pPr>
            <a:r>
              <a:rPr lang="en-US" dirty="0"/>
              <a:t>The process of </a:t>
            </a:r>
            <a:r>
              <a:rPr lang="en-US" b="1" dirty="0"/>
              <a:t>“creative destruction”</a:t>
            </a:r>
            <a:r>
              <a:rPr lang="en-US" dirty="0"/>
              <a:t>: competition through innovation results in high level of dynamic efficiency (and high social mobility).</a:t>
            </a:r>
          </a:p>
          <a:p>
            <a:pPr>
              <a:lnSpc>
                <a:spcPct val="90000"/>
              </a:lnSpc>
            </a:pPr>
            <a:endParaRPr lang="en-US" dirty="0" smtClean="0"/>
          </a:p>
          <a:p>
            <a:pPr>
              <a:lnSpc>
                <a:spcPct val="90000"/>
              </a:lnSpc>
            </a:pPr>
            <a:endParaRPr lang="en-US" sz="2800" dirty="0" smtClean="0"/>
          </a:p>
        </p:txBody>
      </p:sp>
      <p:sp>
        <p:nvSpPr>
          <p:cNvPr id="208900" name="Text Box 4"/>
          <p:cNvSpPr txBox="1">
            <a:spLocks noChangeArrowheads="1"/>
          </p:cNvSpPr>
          <p:nvPr/>
        </p:nvSpPr>
        <p:spPr bwMode="auto">
          <a:xfrm>
            <a:off x="1371600" y="0"/>
            <a:ext cx="6096000" cy="701675"/>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000" b="1" i="0" u="none" strike="noStrike" kern="1200" cap="none" spc="0" normalizeH="0" baseline="0" noProof="0" dirty="0">
                <a:ln>
                  <a:noFill/>
                </a:ln>
                <a:solidFill>
                  <a:srgbClr val="FF3300"/>
                </a:solidFill>
                <a:effectLst/>
                <a:uLnTx/>
                <a:uFillTx/>
                <a:latin typeface="Arial" charset="0"/>
                <a:ea typeface="ＭＳ Ｐゴシック" pitchFamily="34" charset="-128"/>
                <a:cs typeface="+mn-cs"/>
              </a:rPr>
              <a:t>Schumpeter Mark I</a:t>
            </a:r>
          </a:p>
        </p:txBody>
      </p:sp>
      <p:sp>
        <p:nvSpPr>
          <p:cNvPr id="5" name="Text Box 4"/>
          <p:cNvSpPr txBox="1">
            <a:spLocks noChangeArrowheads="1"/>
          </p:cNvSpPr>
          <p:nvPr/>
        </p:nvSpPr>
        <p:spPr bwMode="auto">
          <a:xfrm>
            <a:off x="2514600" y="5105400"/>
            <a:ext cx="5562600" cy="1323439"/>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0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INNOVATION MAINLY FROM NEW FIRMS</a:t>
            </a:r>
          </a:p>
        </p:txBody>
      </p:sp>
      <p:sp>
        <p:nvSpPr>
          <p:cNvPr id="7" name="AutoShape 5"/>
          <p:cNvSpPr>
            <a:spLocks noChangeArrowheads="1"/>
          </p:cNvSpPr>
          <p:nvPr/>
        </p:nvSpPr>
        <p:spPr bwMode="auto">
          <a:xfrm rot="16200000">
            <a:off x="447020" y="5192927"/>
            <a:ext cx="1371600" cy="1030555"/>
          </a:xfrm>
          <a:prstGeom prst="downArrow">
            <a:avLst>
              <a:gd name="adj1" fmla="val 50000"/>
              <a:gd name="adj2" fmla="val 40625"/>
            </a:avLst>
          </a:prstGeom>
          <a:solidFill>
            <a:schemeClr val="accent1"/>
          </a:solidFill>
          <a:ln w="9525">
            <a:solidFill>
              <a:schemeClr val="tx1"/>
            </a:solidFill>
            <a:miter lim="800000"/>
            <a:headEnd/>
            <a:tailEnd/>
          </a:ln>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35234586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5"/>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BF5BFCED-5256-4381-B853-7FDEE346FA59}" type="slidenum">
              <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8</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10947" name="Rectangle 3"/>
          <p:cNvSpPr>
            <a:spLocks noGrp="1" noChangeArrowheads="1"/>
          </p:cNvSpPr>
          <p:nvPr>
            <p:ph type="body" idx="1"/>
          </p:nvPr>
        </p:nvSpPr>
        <p:spPr>
          <a:xfrm>
            <a:off x="304800" y="838200"/>
            <a:ext cx="8610600" cy="4114800"/>
          </a:xfrm>
        </p:spPr>
        <p:txBody>
          <a:bodyPr/>
          <a:lstStyle/>
          <a:p>
            <a:pPr>
              <a:lnSpc>
                <a:spcPct val="90000"/>
              </a:lnSpc>
            </a:pPr>
            <a:r>
              <a:rPr lang="en-US" sz="2800" dirty="0"/>
              <a:t>The neo-</a:t>
            </a:r>
            <a:r>
              <a:rPr lang="en-US" sz="2800" dirty="0" err="1"/>
              <a:t>schumpeterian</a:t>
            </a:r>
            <a:r>
              <a:rPr lang="en-US" sz="2800" dirty="0"/>
              <a:t> </a:t>
            </a:r>
            <a:r>
              <a:rPr lang="en-US" sz="2800" dirty="0" smtClean="0"/>
              <a:t>vision:</a:t>
            </a:r>
            <a:endParaRPr lang="en-US" sz="2800" dirty="0"/>
          </a:p>
          <a:p>
            <a:pPr lvl="1">
              <a:lnSpc>
                <a:spcPct val="90000"/>
              </a:lnSpc>
            </a:pPr>
            <a:r>
              <a:rPr lang="en-US" sz="2400" dirty="0">
                <a:solidFill>
                  <a:schemeClr val="accent2"/>
                </a:solidFill>
              </a:rPr>
              <a:t>Capitalism, socialism and </a:t>
            </a:r>
            <a:r>
              <a:rPr lang="en-US" sz="2400" dirty="0" smtClean="0">
                <a:solidFill>
                  <a:schemeClr val="accent2"/>
                </a:solidFill>
              </a:rPr>
              <a:t>democracy (1942)</a:t>
            </a:r>
            <a:endParaRPr lang="en-US" sz="2400" dirty="0">
              <a:solidFill>
                <a:schemeClr val="accent2"/>
              </a:solidFill>
            </a:endParaRPr>
          </a:p>
          <a:p>
            <a:pPr>
              <a:lnSpc>
                <a:spcPct val="90000"/>
              </a:lnSpc>
            </a:pPr>
            <a:r>
              <a:rPr lang="en-US" sz="2800" dirty="0"/>
              <a:t>High innovative performance of the capitalist system, characterized by the presence of large oligopolistic </a:t>
            </a:r>
            <a:r>
              <a:rPr lang="en-US" sz="2800" dirty="0" smtClean="0"/>
              <a:t>companies which has reduced innovation to “routine” with no need of “leadership”:</a:t>
            </a:r>
          </a:p>
          <a:p>
            <a:pPr marL="0" indent="0">
              <a:lnSpc>
                <a:spcPct val="90000"/>
              </a:lnSpc>
              <a:buNone/>
            </a:pPr>
            <a:endParaRPr lang="en-GB" sz="1400" dirty="0" smtClean="0"/>
          </a:p>
          <a:p>
            <a:pPr marL="0" indent="0">
              <a:lnSpc>
                <a:spcPct val="90000"/>
              </a:lnSpc>
              <a:buNone/>
            </a:pPr>
            <a:endParaRPr lang="en-GB" sz="1400" dirty="0" smtClean="0"/>
          </a:p>
          <a:p>
            <a:pPr marL="0" indent="0">
              <a:lnSpc>
                <a:spcPct val="90000"/>
              </a:lnSpc>
              <a:buNone/>
            </a:pPr>
            <a:r>
              <a:rPr lang="en-GB" sz="1400" dirty="0" smtClean="0"/>
              <a:t>“</a:t>
            </a:r>
            <a:r>
              <a:rPr lang="en-GB" sz="1600" dirty="0" smtClean="0"/>
              <a:t>Innovation </a:t>
            </a:r>
            <a:r>
              <a:rPr lang="en-GB" sz="1600" dirty="0"/>
              <a:t>itself is being reduced to routine. Technological progress is increasingly becoming the business </a:t>
            </a:r>
            <a:r>
              <a:rPr lang="en-GB" sz="1600" dirty="0" smtClean="0"/>
              <a:t>of teams </a:t>
            </a:r>
            <a:r>
              <a:rPr lang="en-GB" sz="1600" dirty="0"/>
              <a:t>of trained specialists who turn out what is required and make it work in predictable ways. The romance </a:t>
            </a:r>
            <a:r>
              <a:rPr lang="en-GB" sz="1600" dirty="0" smtClean="0"/>
              <a:t>of earlier </a:t>
            </a:r>
            <a:r>
              <a:rPr lang="en-GB" sz="1600" dirty="0"/>
              <a:t>commercial adventure is rapidly wearing away, because so many more things can be strictly </a:t>
            </a:r>
            <a:r>
              <a:rPr lang="en-GB" sz="1600" dirty="0" smtClean="0"/>
              <a:t>calculated that </a:t>
            </a:r>
            <a:r>
              <a:rPr lang="en-GB" sz="1600" dirty="0"/>
              <a:t>had of old to be visualized in a </a:t>
            </a:r>
            <a:r>
              <a:rPr lang="en-GB" sz="1600" b="1" dirty="0"/>
              <a:t>flash of genius</a:t>
            </a:r>
            <a:r>
              <a:rPr lang="en-GB" sz="1600" dirty="0" smtClean="0"/>
              <a:t>.”</a:t>
            </a:r>
          </a:p>
          <a:p>
            <a:pPr marL="0" indent="0">
              <a:lnSpc>
                <a:spcPct val="90000"/>
              </a:lnSpc>
              <a:buNone/>
            </a:pPr>
            <a:endParaRPr lang="en-GB" sz="1600" dirty="0"/>
          </a:p>
          <a:p>
            <a:pPr marL="0" indent="0">
              <a:buNone/>
            </a:pPr>
            <a:r>
              <a:rPr lang="en-GB" sz="1600" dirty="0" smtClean="0"/>
              <a:t>“Thus</a:t>
            </a:r>
            <a:r>
              <a:rPr lang="en-GB" sz="1600" dirty="0"/>
              <a:t>, economic progress tends to become depersonalized and automatized. Bureau and committee work tends </a:t>
            </a:r>
            <a:r>
              <a:rPr lang="en-GB" sz="1600" dirty="0" smtClean="0"/>
              <a:t>to </a:t>
            </a:r>
            <a:r>
              <a:rPr lang="en-US" sz="1600" dirty="0" smtClean="0"/>
              <a:t>replace </a:t>
            </a:r>
            <a:r>
              <a:rPr lang="en-US" sz="1600" dirty="0"/>
              <a:t>individual </a:t>
            </a:r>
            <a:r>
              <a:rPr lang="en-US" sz="1600" dirty="0" smtClean="0"/>
              <a:t>action […]. </a:t>
            </a:r>
            <a:r>
              <a:rPr lang="en-GB" sz="1600" dirty="0" smtClean="0"/>
              <a:t>Rationalized </a:t>
            </a:r>
            <a:r>
              <a:rPr lang="en-GB" sz="1600" dirty="0"/>
              <a:t>and specialized office work will eventually blot out personality, the calculable result, the “</a:t>
            </a:r>
            <a:r>
              <a:rPr lang="en-GB" sz="1600" dirty="0" smtClean="0"/>
              <a:t>vision”. </a:t>
            </a:r>
            <a:r>
              <a:rPr lang="en-GB" sz="1600" b="1" dirty="0" smtClean="0"/>
              <a:t>The </a:t>
            </a:r>
            <a:r>
              <a:rPr lang="en-GB" sz="1600" b="1" dirty="0"/>
              <a:t>leading man no longer has the opportunity to fling himself into the fray. He is becoming just another </a:t>
            </a:r>
            <a:r>
              <a:rPr lang="en-GB" sz="1600" b="1" dirty="0" smtClean="0"/>
              <a:t>office worker—and </a:t>
            </a:r>
            <a:r>
              <a:rPr lang="en-GB" sz="1600" b="1" dirty="0"/>
              <a:t>one who is not always difficult to replace</a:t>
            </a:r>
            <a:r>
              <a:rPr lang="en-GB" sz="1600" b="1" dirty="0" smtClean="0"/>
              <a:t>.”</a:t>
            </a:r>
            <a:endParaRPr lang="en-US" sz="1600" b="1" dirty="0"/>
          </a:p>
          <a:p>
            <a:endParaRPr lang="en-US" sz="1400" dirty="0"/>
          </a:p>
        </p:txBody>
      </p:sp>
      <p:sp>
        <p:nvSpPr>
          <p:cNvPr id="210948" name="Text Box 4"/>
          <p:cNvSpPr txBox="1">
            <a:spLocks noChangeArrowheads="1"/>
          </p:cNvSpPr>
          <p:nvPr/>
        </p:nvSpPr>
        <p:spPr bwMode="auto">
          <a:xfrm>
            <a:off x="1447800" y="0"/>
            <a:ext cx="6096000" cy="701675"/>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000" b="1" i="0" u="none" strike="noStrike" kern="1200" cap="none" spc="0" normalizeH="0" baseline="0" noProof="0" dirty="0">
                <a:ln>
                  <a:noFill/>
                </a:ln>
                <a:solidFill>
                  <a:srgbClr val="FF3300"/>
                </a:solidFill>
                <a:effectLst/>
                <a:uLnTx/>
                <a:uFillTx/>
                <a:latin typeface="Arial" charset="0"/>
                <a:ea typeface="ＭＳ Ｐゴシック" pitchFamily="34" charset="-128"/>
                <a:cs typeface="+mn-cs"/>
              </a:rPr>
              <a:t>Schumpeter Mark II</a:t>
            </a:r>
          </a:p>
        </p:txBody>
      </p:sp>
      <p:sp>
        <p:nvSpPr>
          <p:cNvPr id="2" name="CasellaDiTesto 1"/>
          <p:cNvSpPr txBox="1"/>
          <p:nvPr/>
        </p:nvSpPr>
        <p:spPr>
          <a:xfrm>
            <a:off x="685800" y="3352800"/>
            <a:ext cx="7620000" cy="338554"/>
          </a:xfrm>
          <a:prstGeom prst="rect">
            <a:avLst/>
          </a:prstGeom>
          <a:solidFill>
            <a:srgbClr val="FFFF00"/>
          </a:solidFill>
          <a:ln>
            <a:solidFill>
              <a:srgbClr val="FFFF00"/>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ＭＳ Ｐゴシック" pitchFamily="34" charset="-128"/>
                <a:cs typeface="+mn-cs"/>
              </a:rPr>
              <a:t>The obsolescence of the entrepreneurial function (Chapter XII – I, p. 133-137)</a:t>
            </a:r>
            <a:endParaRPr kumimoji="0" lang="en-US" sz="16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endParaRPr>
          </a:p>
        </p:txBody>
      </p:sp>
    </p:spTree>
    <p:extLst>
      <p:ext uri="{BB962C8B-B14F-4D97-AF65-F5344CB8AC3E}">
        <p14:creationId xmlns:p14="http://schemas.microsoft.com/office/powerpoint/2010/main" val="21074082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5"/>
          <p:cNvSpPr>
            <a:spLocks noGrp="1"/>
          </p:cNvSpPr>
          <p:nvPr>
            <p:ph type="sldNum" sz="quarter" idx="4294967295"/>
          </p:nvPr>
        </p:nvSpPr>
        <p:spPr>
          <a:xfrm>
            <a:off x="6553200" y="6248400"/>
            <a:ext cx="1905000" cy="457200"/>
          </a:xfrm>
          <a:prstGeom prst="rect">
            <a:avLst/>
          </a:prstGeo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BF5BFCED-5256-4381-B853-7FDEE346FA59}" type="slidenum">
              <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rPr>
              <a:pPr marL="0" marR="0" lvl="0" indent="0" algn="r" defTabSz="914400" rtl="0" eaLnBrk="0" fontAlgn="base" latinLnBrk="0" hangingPunct="0">
                <a:lnSpc>
                  <a:spcPct val="100000"/>
                </a:lnSpc>
                <a:spcBef>
                  <a:spcPct val="20000"/>
                </a:spcBef>
                <a:spcAft>
                  <a:spcPct val="0"/>
                </a:spcAft>
                <a:buClrTx/>
                <a:buSzTx/>
                <a:buFontTx/>
                <a:buNone/>
                <a:tabLst/>
                <a:defRPr/>
              </a:pPr>
              <a:t>9</a:t>
            </a:fld>
            <a:endParaRPr kumimoji="0" lang="it-IT" sz="1600" b="1" i="0" u="none" strike="noStrike" kern="1200" cap="none" spc="0" normalizeH="0" baseline="0" noProof="0">
              <a:ln>
                <a:noFill/>
              </a:ln>
              <a:solidFill>
                <a:srgbClr val="FF9900"/>
              </a:solidFill>
              <a:effectLst/>
              <a:uLnTx/>
              <a:uFillTx/>
              <a:latin typeface="Arial" charset="0"/>
              <a:ea typeface="ＭＳ Ｐゴシック" pitchFamily="34" charset="-128"/>
              <a:cs typeface="+mn-cs"/>
            </a:endParaRPr>
          </a:p>
        </p:txBody>
      </p:sp>
      <p:sp>
        <p:nvSpPr>
          <p:cNvPr id="210947" name="Rectangle 3"/>
          <p:cNvSpPr>
            <a:spLocks noGrp="1" noChangeArrowheads="1"/>
          </p:cNvSpPr>
          <p:nvPr>
            <p:ph type="body" idx="1"/>
          </p:nvPr>
        </p:nvSpPr>
        <p:spPr>
          <a:xfrm>
            <a:off x="152400" y="1066800"/>
            <a:ext cx="8763000" cy="4114800"/>
          </a:xfrm>
        </p:spPr>
        <p:txBody>
          <a:bodyPr/>
          <a:lstStyle/>
          <a:p>
            <a:pPr>
              <a:lnSpc>
                <a:spcPct val="90000"/>
              </a:lnSpc>
            </a:pPr>
            <a:r>
              <a:rPr lang="en-US" sz="2800" dirty="0" smtClean="0"/>
              <a:t>Key </a:t>
            </a:r>
            <a:r>
              <a:rPr lang="en-US" sz="2800" dirty="0"/>
              <a:t>role of large scale techno-structures (R&amp;D labs) in the innovative process: R&amp;D benefits from economies of </a:t>
            </a:r>
            <a:r>
              <a:rPr lang="en-US" sz="2800" dirty="0" smtClean="0"/>
              <a:t>scale (and scope).</a:t>
            </a:r>
            <a:endParaRPr lang="en-US" sz="2800" dirty="0"/>
          </a:p>
          <a:p>
            <a:pPr>
              <a:lnSpc>
                <a:spcPct val="90000"/>
              </a:lnSpc>
            </a:pPr>
            <a:r>
              <a:rPr lang="en-US" sz="2800" dirty="0" smtClean="0"/>
              <a:t>(Severe) capital </a:t>
            </a:r>
            <a:r>
              <a:rPr lang="en-US" sz="2800" dirty="0"/>
              <a:t>market </a:t>
            </a:r>
            <a:r>
              <a:rPr lang="en-US" sz="2800" dirty="0" smtClean="0"/>
              <a:t>imperfections especially for new firms</a:t>
            </a:r>
            <a:endParaRPr lang="en-US" sz="2800" dirty="0"/>
          </a:p>
        </p:txBody>
      </p:sp>
      <p:sp>
        <p:nvSpPr>
          <p:cNvPr id="210948" name="Text Box 4"/>
          <p:cNvSpPr txBox="1">
            <a:spLocks noChangeArrowheads="1"/>
          </p:cNvSpPr>
          <p:nvPr/>
        </p:nvSpPr>
        <p:spPr bwMode="auto">
          <a:xfrm>
            <a:off x="1447800" y="0"/>
            <a:ext cx="6096000" cy="701675"/>
          </a:xfrm>
          <a:prstGeom prst="rect">
            <a:avLst/>
          </a:prstGeom>
          <a:noFill/>
          <a:ln w="9525">
            <a:noFill/>
            <a:miter lim="800000"/>
            <a:headEnd/>
            <a:tailEnd/>
          </a:ln>
          <a:effectLst/>
        </p:spPr>
        <p:txBody>
          <a:bodyPr>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4000" b="1" i="0" u="none" strike="noStrike" kern="1200" cap="none" spc="0" normalizeH="0" baseline="0" noProof="0" dirty="0">
                <a:ln>
                  <a:noFill/>
                </a:ln>
                <a:solidFill>
                  <a:srgbClr val="FF3300"/>
                </a:solidFill>
                <a:effectLst/>
                <a:uLnTx/>
                <a:uFillTx/>
                <a:latin typeface="Arial" charset="0"/>
                <a:ea typeface="ＭＳ Ｐゴシック" pitchFamily="34" charset="-128"/>
                <a:cs typeface="+mn-cs"/>
              </a:rPr>
              <a:t>Schumpeter Mark II</a:t>
            </a:r>
          </a:p>
        </p:txBody>
      </p:sp>
      <p:sp>
        <p:nvSpPr>
          <p:cNvPr id="210949" name="AutoShape 5"/>
          <p:cNvSpPr>
            <a:spLocks noChangeArrowheads="1"/>
          </p:cNvSpPr>
          <p:nvPr/>
        </p:nvSpPr>
        <p:spPr bwMode="auto">
          <a:xfrm>
            <a:off x="3962400" y="2895600"/>
            <a:ext cx="762000" cy="533438"/>
          </a:xfrm>
          <a:prstGeom prst="downArrow">
            <a:avLst>
              <a:gd name="adj1" fmla="val 50000"/>
              <a:gd name="adj2" fmla="val 34375"/>
            </a:avLst>
          </a:prstGeom>
          <a:solidFill>
            <a:schemeClr val="accent1"/>
          </a:solidFill>
          <a:ln w="9525">
            <a:solidFill>
              <a:schemeClr val="tx1"/>
            </a:solidFill>
            <a:miter lim="800000"/>
            <a:headEnd/>
            <a:tailEnd/>
          </a:ln>
          <a:effectLst/>
        </p:spPr>
        <p:txBody>
          <a:bodyPr wrap="none" anchor="ct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ＭＳ Ｐゴシック" pitchFamily="34" charset="-128"/>
              <a:cs typeface="+mn-cs"/>
            </a:endParaRPr>
          </a:p>
        </p:txBody>
      </p:sp>
      <p:sp>
        <p:nvSpPr>
          <p:cNvPr id="210950" name="Text Box 6"/>
          <p:cNvSpPr txBox="1">
            <a:spLocks noChangeArrowheads="1"/>
          </p:cNvSpPr>
          <p:nvPr/>
        </p:nvSpPr>
        <p:spPr bwMode="auto">
          <a:xfrm>
            <a:off x="152400" y="3458562"/>
            <a:ext cx="9144000" cy="1077218"/>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50000"/>
              </a:spcBef>
              <a:spcAft>
                <a:spcPct val="0"/>
              </a:spcAft>
              <a:buClrTx/>
              <a:buSzTx/>
              <a:buFontTx/>
              <a:buNone/>
              <a:tabLst/>
              <a:defRPr/>
            </a:pPr>
            <a:r>
              <a:rPr kumimoji="0" lang="it-IT" sz="3200" b="1" i="0" u="none" strike="noStrike" kern="1200" cap="none" spc="0" normalizeH="0" baseline="0" noProof="0" dirty="0">
                <a:ln>
                  <a:noFill/>
                </a:ln>
                <a:solidFill>
                  <a:srgbClr val="000000"/>
                </a:solidFill>
                <a:effectLst/>
                <a:uLnTx/>
                <a:uFillTx/>
                <a:latin typeface="Arial" charset="0"/>
                <a:ea typeface="ＭＳ Ｐゴシック" pitchFamily="34" charset="-128"/>
                <a:cs typeface="+mn-cs"/>
              </a:rPr>
              <a:t>INNOVATION MAINLY FROM BIG COMPANIES (IN CONCENTRATED MARKETS)</a:t>
            </a:r>
          </a:p>
        </p:txBody>
      </p:sp>
      <p:sp>
        <p:nvSpPr>
          <p:cNvPr id="2" name="Rettangolo 1"/>
          <p:cNvSpPr/>
          <p:nvPr/>
        </p:nvSpPr>
        <p:spPr>
          <a:xfrm>
            <a:off x="228600" y="4522721"/>
            <a:ext cx="8534400" cy="2031325"/>
          </a:xfrm>
          <a:prstGeom prst="rect">
            <a:avLst/>
          </a:prstGeom>
        </p:spPr>
        <p:txBody>
          <a:bodyPr wrap="square">
            <a:spAutoFit/>
          </a:body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GB" sz="1800" b="0" i="0" u="none" strike="noStrike" kern="0" cap="none" spc="0" normalizeH="0" baseline="0" noProof="0" dirty="0" smtClean="0">
                <a:ln>
                  <a:noFill/>
                </a:ln>
                <a:solidFill>
                  <a:srgbClr val="000000"/>
                </a:solidFill>
                <a:effectLst/>
                <a:uLnTx/>
                <a:uFillTx/>
                <a:latin typeface="Arial"/>
                <a:ea typeface="ＭＳ Ｐゴシック" pitchFamily="34" charset="-128"/>
                <a:cs typeface="+mn-cs"/>
              </a:rPr>
              <a:t>“As </a:t>
            </a:r>
            <a:r>
              <a:rPr kumimoji="0" lang="en-GB" sz="1800" b="0" i="0" u="none" strike="noStrike" kern="0" cap="none" spc="0" normalizeH="0" baseline="0" noProof="0" dirty="0">
                <a:ln>
                  <a:noFill/>
                </a:ln>
                <a:solidFill>
                  <a:srgbClr val="000000"/>
                </a:solidFill>
                <a:effectLst/>
                <a:uLnTx/>
                <a:uFillTx/>
                <a:latin typeface="Arial"/>
                <a:ea typeface="ＭＳ Ｐゴシック" pitchFamily="34" charset="-128"/>
                <a:cs typeface="+mn-cs"/>
              </a:rPr>
              <a:t>soon as we go into details and inquire into the individual items in which progress was most conspicuous, the trail leads not to the doors of those firms that work under conditions of comparatively free competition but </a:t>
            </a:r>
            <a:r>
              <a:rPr kumimoji="0" lang="en-GB" sz="1800" b="1" i="0" u="none" strike="noStrike" kern="0" cap="none" spc="0" normalizeH="0" baseline="0" noProof="0" dirty="0">
                <a:ln>
                  <a:noFill/>
                </a:ln>
                <a:solidFill>
                  <a:srgbClr val="000000"/>
                </a:solidFill>
                <a:effectLst/>
                <a:uLnTx/>
                <a:uFillTx/>
                <a:latin typeface="Arial"/>
                <a:ea typeface="ＭＳ Ｐゴシック" pitchFamily="34" charset="-128"/>
                <a:cs typeface="+mn-cs"/>
              </a:rPr>
              <a:t>precisely to the doors of the large concerns</a:t>
            </a:r>
            <a:r>
              <a:rPr kumimoji="0" lang="en-GB" sz="1800" b="0" i="0" u="none" strike="noStrike" kern="0" cap="none" spc="0" normalizeH="0" baseline="0" noProof="0" dirty="0">
                <a:ln>
                  <a:noFill/>
                </a:ln>
                <a:solidFill>
                  <a:srgbClr val="000000"/>
                </a:solidFill>
                <a:effectLst/>
                <a:uLnTx/>
                <a:uFillTx/>
                <a:latin typeface="Arial"/>
                <a:ea typeface="ＭＳ Ｐゴシック" pitchFamily="34" charset="-128"/>
                <a:cs typeface="+mn-cs"/>
              </a:rPr>
              <a:t>—which, as in the case of agricultural machinery, also account for much of the progress in the competitive sector—and a shocking suspicion dawns upon us that </a:t>
            </a:r>
            <a:r>
              <a:rPr kumimoji="0" lang="en-GB" sz="1800" b="1" i="0" u="none" strike="noStrike" kern="0" cap="none" spc="0" normalizeH="0" baseline="0" noProof="0" dirty="0">
                <a:ln>
                  <a:noFill/>
                </a:ln>
                <a:solidFill>
                  <a:srgbClr val="000000"/>
                </a:solidFill>
                <a:effectLst/>
                <a:uLnTx/>
                <a:uFillTx/>
                <a:latin typeface="Arial"/>
                <a:ea typeface="ＭＳ Ｐゴシック" pitchFamily="34" charset="-128"/>
                <a:cs typeface="+mn-cs"/>
              </a:rPr>
              <a:t>big business may have had more to do with creating that standard of life than with keeping it down</a:t>
            </a:r>
            <a:r>
              <a:rPr kumimoji="0" lang="en-GB" sz="1800" b="1" i="0" u="none" strike="noStrike" kern="0" cap="none" spc="0" normalizeH="0" baseline="0" noProof="0" dirty="0" smtClean="0">
                <a:ln>
                  <a:noFill/>
                </a:ln>
                <a:solidFill>
                  <a:srgbClr val="000000"/>
                </a:solidFill>
                <a:effectLst/>
                <a:uLnTx/>
                <a:uFillTx/>
                <a:latin typeface="Arial"/>
                <a:ea typeface="ＭＳ Ｐゴシック" pitchFamily="34" charset="-128"/>
                <a:cs typeface="+mn-cs"/>
              </a:rPr>
              <a:t>.” </a:t>
            </a:r>
            <a:r>
              <a:rPr kumimoji="0" lang="en-GB" sz="1800" b="0" i="0" u="none" strike="noStrike" kern="0" cap="none" spc="0" normalizeH="0" baseline="0" noProof="0" dirty="0" smtClean="0">
                <a:ln>
                  <a:noFill/>
                </a:ln>
                <a:solidFill>
                  <a:srgbClr val="000000"/>
                </a:solidFill>
                <a:effectLst/>
                <a:uLnTx/>
                <a:uFillTx/>
                <a:latin typeface="Arial"/>
                <a:ea typeface="ＭＳ Ｐゴシック" pitchFamily="34" charset="-128"/>
                <a:cs typeface="+mn-cs"/>
              </a:rPr>
              <a:t>(p. 82)</a:t>
            </a:r>
            <a:endParaRPr kumimoji="0" lang="en-US" sz="1800" b="0" i="0" u="none" strike="noStrike" kern="0" cap="none" spc="0" normalizeH="0" baseline="0" noProof="0" dirty="0">
              <a:ln>
                <a:noFill/>
              </a:ln>
              <a:solidFill>
                <a:srgbClr val="000000"/>
              </a:solidFill>
              <a:effectLst/>
              <a:uLnTx/>
              <a:uFillTx/>
              <a:latin typeface="Arial"/>
              <a:ea typeface="ＭＳ Ｐゴシック" pitchFamily="34" charset="-128"/>
              <a:cs typeface="+mn-cs"/>
            </a:endParaRPr>
          </a:p>
        </p:txBody>
      </p:sp>
    </p:spTree>
    <p:extLst>
      <p:ext uri="{BB962C8B-B14F-4D97-AF65-F5344CB8AC3E}">
        <p14:creationId xmlns:p14="http://schemas.microsoft.com/office/powerpoint/2010/main" val="2654711464"/>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2745</Words>
  <Application>Microsoft Office PowerPoint</Application>
  <PresentationFormat>Presentazione su schermo (4:3)</PresentationFormat>
  <Paragraphs>235</Paragraphs>
  <Slides>32</Slides>
  <Notes>1</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32</vt:i4>
      </vt:variant>
    </vt:vector>
  </HeadingPairs>
  <TitlesOfParts>
    <vt:vector size="40" baseType="lpstr">
      <vt:lpstr>ＭＳ Ｐゴシック</vt:lpstr>
      <vt:lpstr>Arial</vt:lpstr>
      <vt:lpstr>Calibri</vt:lpstr>
      <vt:lpstr>Cambria</vt:lpstr>
      <vt:lpstr>Minion Web</vt:lpstr>
      <vt:lpstr>Times New Roman</vt:lpstr>
      <vt:lpstr>Wingdings</vt:lpstr>
      <vt:lpstr>tema polimi</vt:lpstr>
      <vt:lpstr>Presentazione standard di PowerPoint</vt:lpstr>
      <vt:lpstr>Presentazione standard di PowerPoint</vt:lpstr>
      <vt:lpstr>A Taxonomy of Innovations</vt:lpstr>
      <vt:lpstr>Drastic versus Non-Drastic Innovations</vt:lpstr>
      <vt:lpstr>Presentazione standard di PowerPoint</vt:lpstr>
      <vt:lpstr>Presentazione standard di PowerPoint</vt:lpstr>
      <vt:lpstr>Presentazione standard di PowerPoint</vt:lpstr>
      <vt:lpstr>Presentazione standard di PowerPoint</vt:lpstr>
      <vt:lpstr>Presentazione standard di PowerPoint</vt:lpstr>
      <vt:lpstr>Since Schumpeter the debate revolves around</vt:lpstr>
      <vt:lpstr>1° Question: Which market structure favors innovation?</vt:lpstr>
      <vt:lpstr>1° Question: Which market structure favors innovation?</vt:lpstr>
      <vt:lpstr>One simple explanation of the inverted U-shaped relationship</vt:lpstr>
      <vt:lpstr>2° Question: To what extent “innovation should affect market structure”?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Cumulativeness &amp; Complexity of innovation</vt:lpstr>
      <vt:lpstr>Cumulativeness &amp; Complexity of innovation</vt:lpstr>
      <vt:lpstr>Patent litigations</vt:lpstr>
      <vt:lpstr>Microsoft example (from its website)</vt:lpstr>
      <vt:lpstr>Presentazione standard di PowerPoint</vt:lpstr>
      <vt:lpstr>Weak patents</vt:lpstr>
      <vt:lpstr>Also weak patents can be used for offensive strategic purposes</vt:lpstr>
      <vt:lpstr>Presentazione standard di PowerPoint</vt:lpstr>
      <vt:lpstr>I personally agree on the words of Penrose 1951:</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483</cp:revision>
  <dcterms:created xsi:type="dcterms:W3CDTF">2012-10-29T17:53:33Z</dcterms:created>
  <dcterms:modified xsi:type="dcterms:W3CDTF">2024-04-17T14:53:12Z</dcterms:modified>
</cp:coreProperties>
</file>