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2"/>
  </p:notesMasterIdLst>
  <p:handoutMasterIdLst>
    <p:handoutMasterId r:id="rId43"/>
  </p:handoutMasterIdLst>
  <p:sldIdLst>
    <p:sldId id="294" r:id="rId2"/>
    <p:sldId id="360" r:id="rId3"/>
    <p:sldId id="321" r:id="rId4"/>
    <p:sldId id="427" r:id="rId5"/>
    <p:sldId id="353" r:id="rId6"/>
    <p:sldId id="354" r:id="rId7"/>
    <p:sldId id="363" r:id="rId8"/>
    <p:sldId id="365" r:id="rId9"/>
    <p:sldId id="366" r:id="rId10"/>
    <p:sldId id="367" r:id="rId11"/>
    <p:sldId id="368" r:id="rId12"/>
    <p:sldId id="376" r:id="rId13"/>
    <p:sldId id="379" r:id="rId14"/>
    <p:sldId id="380" r:id="rId15"/>
    <p:sldId id="383" r:id="rId16"/>
    <p:sldId id="384" r:id="rId17"/>
    <p:sldId id="385" r:id="rId18"/>
    <p:sldId id="386" r:id="rId19"/>
    <p:sldId id="387" r:id="rId20"/>
    <p:sldId id="388" r:id="rId21"/>
    <p:sldId id="419" r:id="rId22"/>
    <p:sldId id="397" r:id="rId23"/>
    <p:sldId id="399" r:id="rId24"/>
    <p:sldId id="401" r:id="rId25"/>
    <p:sldId id="407" r:id="rId26"/>
    <p:sldId id="412" r:id="rId27"/>
    <p:sldId id="403" r:id="rId28"/>
    <p:sldId id="404" r:id="rId29"/>
    <p:sldId id="424" r:id="rId30"/>
    <p:sldId id="425" r:id="rId31"/>
    <p:sldId id="429" r:id="rId32"/>
    <p:sldId id="430" r:id="rId33"/>
    <p:sldId id="432" r:id="rId34"/>
    <p:sldId id="355" r:id="rId35"/>
    <p:sldId id="433" r:id="rId36"/>
    <p:sldId id="356" r:id="rId37"/>
    <p:sldId id="431" r:id="rId38"/>
    <p:sldId id="426" r:id="rId39"/>
    <p:sldId id="406" r:id="rId40"/>
    <p:sldId id="417" r:id="rId41"/>
  </p:sldIdLst>
  <p:sldSz cx="9144000" cy="6858000" type="screen4x3"/>
  <p:notesSz cx="6797675" cy="9926638"/>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2" autoAdjust="0"/>
    <p:restoredTop sz="96642" autoAdjust="0"/>
  </p:normalViewPr>
  <p:slideViewPr>
    <p:cSldViewPr>
      <p:cViewPr varScale="1">
        <p:scale>
          <a:sx n="77" d="100"/>
          <a:sy n="77" d="100"/>
        </p:scale>
        <p:origin x="184" y="1568"/>
      </p:cViewPr>
      <p:guideLst>
        <p:guide orient="horz" pos="2160"/>
        <p:guide pos="2880"/>
      </p:guideLst>
    </p:cSldViewPr>
  </p:slideViewPr>
  <p:outlineViewPr>
    <p:cViewPr>
      <p:scale>
        <a:sx n="33" d="100"/>
        <a:sy n="33" d="100"/>
      </p:scale>
      <p:origin x="0" y="1372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8221" tIns="44111" rIns="88221" bIns="44111" rtlCol="0"/>
          <a:lstStyle>
            <a:lvl1pPr algn="l">
              <a:defRPr sz="1200"/>
            </a:lvl1pPr>
          </a:lstStyle>
          <a:p>
            <a:endParaRPr lang="en-US"/>
          </a:p>
        </p:txBody>
      </p:sp>
      <p:sp>
        <p:nvSpPr>
          <p:cNvPr id="3" name="Date Placeholder 2"/>
          <p:cNvSpPr>
            <a:spLocks noGrp="1"/>
          </p:cNvSpPr>
          <p:nvPr>
            <p:ph type="dt" sz="quarter" idx="1"/>
          </p:nvPr>
        </p:nvSpPr>
        <p:spPr>
          <a:xfrm>
            <a:off x="3850750" y="1"/>
            <a:ext cx="2945405" cy="495793"/>
          </a:xfrm>
          <a:prstGeom prst="rect">
            <a:avLst/>
          </a:prstGeom>
        </p:spPr>
        <p:txBody>
          <a:bodyPr vert="horz" lIns="88221" tIns="44111" rIns="88221" bIns="44111" rtlCol="0"/>
          <a:lstStyle>
            <a:lvl1pPr algn="r">
              <a:defRPr sz="1200"/>
            </a:lvl1pPr>
          </a:lstStyle>
          <a:p>
            <a:fld id="{2D9B4FF5-3FA6-9045-92A7-AFACDACBD77C}" type="datetimeFigureOut">
              <a:rPr lang="en-US" smtClean="0"/>
              <a:pPr/>
              <a:t>2/23/24</a:t>
            </a:fld>
            <a:endParaRPr lang="en-US"/>
          </a:p>
        </p:txBody>
      </p:sp>
      <p:sp>
        <p:nvSpPr>
          <p:cNvPr id="4" name="Footer Placeholder 3"/>
          <p:cNvSpPr>
            <a:spLocks noGrp="1"/>
          </p:cNvSpPr>
          <p:nvPr>
            <p:ph type="ftr" sz="quarter" idx="2"/>
          </p:nvPr>
        </p:nvSpPr>
        <p:spPr>
          <a:xfrm>
            <a:off x="1" y="9429306"/>
            <a:ext cx="2945406" cy="495793"/>
          </a:xfrm>
          <a:prstGeom prst="rect">
            <a:avLst/>
          </a:prstGeom>
        </p:spPr>
        <p:txBody>
          <a:bodyPr vert="horz" lIns="88221" tIns="44111" rIns="88221" bIns="44111" rtlCol="0" anchor="b"/>
          <a:lstStyle>
            <a:lvl1pPr algn="l">
              <a:defRPr sz="1200"/>
            </a:lvl1pPr>
          </a:lstStyle>
          <a:p>
            <a:endParaRPr lang="en-US"/>
          </a:p>
        </p:txBody>
      </p:sp>
      <p:sp>
        <p:nvSpPr>
          <p:cNvPr id="5" name="Slide Number Placeholder 4"/>
          <p:cNvSpPr>
            <a:spLocks noGrp="1"/>
          </p:cNvSpPr>
          <p:nvPr>
            <p:ph type="sldNum" sz="quarter" idx="3"/>
          </p:nvPr>
        </p:nvSpPr>
        <p:spPr>
          <a:xfrm>
            <a:off x="3850750" y="9429306"/>
            <a:ext cx="2945405" cy="495793"/>
          </a:xfrm>
          <a:prstGeom prst="rect">
            <a:avLst/>
          </a:prstGeom>
        </p:spPr>
        <p:txBody>
          <a:bodyPr vert="horz" lIns="88221" tIns="44111" rIns="88221" bIns="44111" rtlCol="0" anchor="b"/>
          <a:lstStyle>
            <a:lvl1pPr algn="r">
              <a:defRPr sz="1200"/>
            </a:lvl1pPr>
          </a:lstStyle>
          <a:p>
            <a:fld id="{BB3570DE-8B2C-2541-9C3C-10B742EDF45C}" type="slidenum">
              <a:rPr lang="en-US" smtClean="0"/>
              <a:pPr/>
              <a:t>‹#›</a:t>
            </a:fld>
            <a:endParaRPr lang="en-US"/>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8221" tIns="44111" rIns="88221" bIns="44111" rtlCol="0"/>
          <a:lstStyle>
            <a:lvl1pPr algn="l">
              <a:defRPr sz="1200"/>
            </a:lvl1pPr>
          </a:lstStyle>
          <a:p>
            <a:endParaRPr lang="en-US"/>
          </a:p>
        </p:txBody>
      </p:sp>
      <p:sp>
        <p:nvSpPr>
          <p:cNvPr id="3" name="Date Placeholder 2"/>
          <p:cNvSpPr>
            <a:spLocks noGrp="1"/>
          </p:cNvSpPr>
          <p:nvPr>
            <p:ph type="dt" idx="1"/>
          </p:nvPr>
        </p:nvSpPr>
        <p:spPr>
          <a:xfrm>
            <a:off x="3850750" y="1"/>
            <a:ext cx="2945405" cy="495793"/>
          </a:xfrm>
          <a:prstGeom prst="rect">
            <a:avLst/>
          </a:prstGeom>
        </p:spPr>
        <p:txBody>
          <a:bodyPr vert="horz" lIns="88221" tIns="44111" rIns="88221" bIns="44111" rtlCol="0"/>
          <a:lstStyle>
            <a:lvl1pPr algn="r">
              <a:defRPr sz="1200"/>
            </a:lvl1pPr>
          </a:lstStyle>
          <a:p>
            <a:fld id="{C1B1D0D8-0177-7B4A-B306-BF5D19CA5172}" type="datetimeFigureOut">
              <a:rPr lang="en-US" smtClean="0"/>
              <a:pPr/>
              <a:t>2/23/24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88221" tIns="44111" rIns="88221" bIns="44111" rtlCol="0" anchor="ctr"/>
          <a:lstStyle/>
          <a:p>
            <a:endParaRPr lang="en-US"/>
          </a:p>
        </p:txBody>
      </p:sp>
      <p:sp>
        <p:nvSpPr>
          <p:cNvPr id="5" name="Notes Placeholder 4"/>
          <p:cNvSpPr>
            <a:spLocks noGrp="1"/>
          </p:cNvSpPr>
          <p:nvPr>
            <p:ph type="body" sz="quarter" idx="3"/>
          </p:nvPr>
        </p:nvSpPr>
        <p:spPr>
          <a:xfrm>
            <a:off x="680527" y="4714653"/>
            <a:ext cx="5438140" cy="4466756"/>
          </a:xfrm>
          <a:prstGeom prst="rect">
            <a:avLst/>
          </a:prstGeom>
        </p:spPr>
        <p:txBody>
          <a:bodyPr vert="horz" lIns="88221" tIns="44111" rIns="88221" bIns="44111"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1" y="9429306"/>
            <a:ext cx="2945406" cy="495793"/>
          </a:xfrm>
          <a:prstGeom prst="rect">
            <a:avLst/>
          </a:prstGeom>
        </p:spPr>
        <p:txBody>
          <a:bodyPr vert="horz" lIns="88221" tIns="44111" rIns="88221" bIns="44111" rtlCol="0" anchor="b"/>
          <a:lstStyle>
            <a:lvl1pPr algn="l">
              <a:defRPr sz="1200"/>
            </a:lvl1pPr>
          </a:lstStyle>
          <a:p>
            <a:endParaRPr lang="en-US"/>
          </a:p>
        </p:txBody>
      </p:sp>
      <p:sp>
        <p:nvSpPr>
          <p:cNvPr id="7" name="Slide Number Placeholder 6"/>
          <p:cNvSpPr>
            <a:spLocks noGrp="1"/>
          </p:cNvSpPr>
          <p:nvPr>
            <p:ph type="sldNum" sz="quarter" idx="5"/>
          </p:nvPr>
        </p:nvSpPr>
        <p:spPr>
          <a:xfrm>
            <a:off x="3850750" y="9429306"/>
            <a:ext cx="2945405" cy="495793"/>
          </a:xfrm>
          <a:prstGeom prst="rect">
            <a:avLst/>
          </a:prstGeom>
        </p:spPr>
        <p:txBody>
          <a:bodyPr vert="horz" lIns="88221" tIns="44111" rIns="88221" bIns="44111" rtlCol="0" anchor="b"/>
          <a:lstStyle>
            <a:lvl1pPr algn="r">
              <a:defRPr sz="1200"/>
            </a:lvl1pPr>
          </a:lstStyle>
          <a:p>
            <a:fld id="{785DAA39-471D-E04E-8735-59E65E16979C}" type="slidenum">
              <a:rPr lang="en-US" smtClean="0"/>
              <a:pPr/>
              <a:t>‹#›</a:t>
            </a:fld>
            <a:endParaRPr lang="en-US"/>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r>
              <a:rPr lang="it-IT" noProof="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r>
              <a:rPr lang="it-IT" noProof="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Fare clic per modificare il testo</a:t>
            </a:r>
          </a:p>
          <a:p>
            <a:pPr lvl="1"/>
            <a:r>
              <a:rPr lang="it-IT"/>
              <a:t>Testo</a:t>
            </a:r>
          </a:p>
          <a:p>
            <a:pPr lvl="2"/>
            <a:r>
              <a:rPr lang="it-IT"/>
              <a:t>Testo</a:t>
            </a:r>
          </a:p>
          <a:p>
            <a:pPr lvl="3"/>
            <a:r>
              <a:rPr lang="it-IT"/>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8.bin"/><Relationship Id="rId1" Type="http://schemas.openxmlformats.org/officeDocument/2006/relationships/slideLayout" Target="../slideLayouts/slideLayout6.xml"/><Relationship Id="rId5" Type="http://schemas.openxmlformats.org/officeDocument/2006/relationships/image" Target="../media/image13.emf"/><Relationship Id="rId4" Type="http://schemas.openxmlformats.org/officeDocument/2006/relationships/oleObject" Target="../embeddings/oleObject9.bin"/></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0.bin"/><Relationship Id="rId1" Type="http://schemas.openxmlformats.org/officeDocument/2006/relationships/slideLayout" Target="../slideLayouts/slideLayout6.xml"/><Relationship Id="rId5" Type="http://schemas.openxmlformats.org/officeDocument/2006/relationships/image" Target="../media/image15.emf"/><Relationship Id="rId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2.bin"/><Relationship Id="rId1" Type="http://schemas.openxmlformats.org/officeDocument/2006/relationships/slideLayout" Target="../slideLayouts/slideLayout6.xml"/><Relationship Id="rId5" Type="http://schemas.openxmlformats.org/officeDocument/2006/relationships/image" Target="../media/image17.e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5" Type="http://schemas.openxmlformats.org/officeDocument/2006/relationships/image" Target="../media/image19.emf"/><Relationship Id="rId4" Type="http://schemas.openxmlformats.org/officeDocument/2006/relationships/oleObject" Target="../embeddings/oleObject15.bin"/><Relationship Id="rId9" Type="http://schemas.openxmlformats.org/officeDocument/2006/relationships/image" Target="../media/image21.e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4.emf"/><Relationship Id="rId12" Type="http://schemas.openxmlformats.org/officeDocument/2006/relationships/oleObject" Target="../embeddings/oleObject23.bin"/><Relationship Id="rId2" Type="http://schemas.openxmlformats.org/officeDocument/2006/relationships/oleObject" Target="../embeddings/oleObject18.bin"/><Relationship Id="rId1" Type="http://schemas.openxmlformats.org/officeDocument/2006/relationships/slideLayout" Target="../slideLayouts/slideLayout6.xml"/><Relationship Id="rId6" Type="http://schemas.openxmlformats.org/officeDocument/2006/relationships/oleObject" Target="../embeddings/oleObject20.bin"/><Relationship Id="rId11" Type="http://schemas.openxmlformats.org/officeDocument/2006/relationships/image" Target="../media/image26.emf"/><Relationship Id="rId5" Type="http://schemas.openxmlformats.org/officeDocument/2006/relationships/image" Target="../media/image23.e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5.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4.bin"/><Relationship Id="rId1" Type="http://schemas.openxmlformats.org/officeDocument/2006/relationships/slideLayout" Target="../slideLayouts/slideLayout6.xml"/><Relationship Id="rId5" Type="http://schemas.openxmlformats.org/officeDocument/2006/relationships/image" Target="../media/image29.emf"/><Relationship Id="rId4" Type="http://schemas.openxmlformats.org/officeDocument/2006/relationships/oleObject" Target="../embeddings/oleObject25.bin"/></Relationships>
</file>

<file path=ppt/slides/_rels/slide17.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6.bin"/><Relationship Id="rId1" Type="http://schemas.openxmlformats.org/officeDocument/2006/relationships/slideLayout" Target="../slideLayouts/slideLayout6.xml"/><Relationship Id="rId5" Type="http://schemas.openxmlformats.org/officeDocument/2006/relationships/image" Target="../media/image31.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28.bin"/><Relationship Id="rId1" Type="http://schemas.openxmlformats.org/officeDocument/2006/relationships/slideLayout" Target="../slideLayouts/slideLayout6.xml"/><Relationship Id="rId5" Type="http://schemas.openxmlformats.org/officeDocument/2006/relationships/image" Target="../media/image33.emf"/><Relationship Id="rId4" Type="http://schemas.openxmlformats.org/officeDocument/2006/relationships/oleObject" Target="../embeddings/oleObject29.bin"/></Relationships>
</file>

<file path=ppt/slides/_rels/slide1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0.bin"/><Relationship Id="rId1" Type="http://schemas.openxmlformats.org/officeDocument/2006/relationships/slideLayout" Target="../slideLayouts/slideLayout6.xml"/><Relationship Id="rId5" Type="http://schemas.openxmlformats.org/officeDocument/2006/relationships/image" Target="../media/image35.emf"/><Relationship Id="rId4" Type="http://schemas.openxmlformats.org/officeDocument/2006/relationships/oleObject" Target="../embeddings/oleObject31.bin"/></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32.bin"/><Relationship Id="rId1" Type="http://schemas.openxmlformats.org/officeDocument/2006/relationships/slideLayout" Target="../slideLayouts/slideLayout6.xml"/><Relationship Id="rId5" Type="http://schemas.openxmlformats.org/officeDocument/2006/relationships/image" Target="../media/image37.emf"/><Relationship Id="rId4" Type="http://schemas.openxmlformats.org/officeDocument/2006/relationships/oleObject" Target="../embeddings/oleObject33.bin"/></Relationships>
</file>

<file path=ppt/slides/_rels/slide2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4.bin"/><Relationship Id="rId1" Type="http://schemas.openxmlformats.org/officeDocument/2006/relationships/slideLayout" Target="../slideLayouts/slideLayout6.xml"/><Relationship Id="rId5" Type="http://schemas.openxmlformats.org/officeDocument/2006/relationships/image" Target="../media/image39.emf"/><Relationship Id="rId4" Type="http://schemas.openxmlformats.org/officeDocument/2006/relationships/oleObject" Target="../embeddings/oleObject3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hyperlink" Target="https://www.google.it/url?sa=i&amp;rct=j&amp;q=&amp;esrc=s&amp;source=images&amp;cd=&amp;cad=rja&amp;uact=8&amp;ved=0ahUKEwiBwozD-a7LAhXnK5oKHQrTAPEQjRwIBw&amp;url=https://en.wikipedia.org/wiki/Supermarket&amp;psig=AFQjCNHS3im5iVC_rHyHwJzuDN_ub8HgnA&amp;ust=1457452929611108"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www.google.it/url?sa=i&amp;rct=j&amp;q=&amp;esrc=s&amp;source=images&amp;cd=&amp;cad=rja&amp;uact=8&amp;ved=0CAcQjRw&amp;url=http://www.radioevangelobari.it/testimonianze/Nuovaimmagine.bmp/view&amp;ei=Ym_CVISECZDXasnygZgI&amp;bvm=bv.84349003,d.d2s&amp;psig=AFQjCNFSEsog1PAn6feQgPtQyUP6mLi9kQ&amp;ust=1422115014353206" TargetMode="External"/><Relationship Id="rId1" Type="http://schemas.openxmlformats.org/officeDocument/2006/relationships/slideLayout" Target="../slideLayouts/slideLayout2.xml"/><Relationship Id="rId4" Type="http://schemas.openxmlformats.org/officeDocument/2006/relationships/image" Target="../media/image5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0.emf"/><Relationship Id="rId3" Type="http://schemas.openxmlformats.org/officeDocument/2006/relationships/image" Target="../media/image5.emf"/><Relationship Id="rId7" Type="http://schemas.openxmlformats.org/officeDocument/2006/relationships/image" Target="../media/image7.e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8.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sz="3600" b="0" dirty="0"/>
              <a:t>Efficiency, Coordination and Economic Organization</a:t>
            </a:r>
            <a:r>
              <a:rPr lang="en-US" sz="3600" dirty="0"/>
              <a:t> </a:t>
            </a:r>
            <a:endParaRPr lang="en-GB" sz="3600" dirty="0"/>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a:t>Business and Industrial Economics </a:t>
            </a:r>
          </a:p>
          <a:p>
            <a:pPr algn="r"/>
            <a:endParaRPr lang="en-GB" sz="2000" b="0" dirty="0"/>
          </a:p>
          <a:p>
            <a:pPr algn="r"/>
            <a:r>
              <a:rPr lang="en-GB" sz="2000" b="0" dirty="0" err="1"/>
              <a:t>Prof.</a:t>
            </a:r>
            <a:r>
              <a:rPr lang="en-GB" sz="2000" b="0" dirty="0"/>
              <a:t> Luca Grilli</a:t>
            </a:r>
          </a:p>
        </p:txBody>
      </p:sp>
    </p:spTree>
    <p:extLst>
      <p:ext uri="{BB962C8B-B14F-4D97-AF65-F5344CB8AC3E}">
        <p14:creationId xmlns:p14="http://schemas.microsoft.com/office/powerpoint/2010/main" val="105015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noFill/>
        </p:spPr>
        <p:txBody>
          <a:bodyPr/>
          <a:lstStyle/>
          <a:p>
            <a:pPr eaLnBrk="1" hangingPunct="1"/>
            <a:r>
              <a:rPr lang="en-US"/>
              <a:t>Starting an Edgeworth Box</a:t>
            </a:r>
          </a:p>
        </p:txBody>
      </p:sp>
      <p:sp>
        <p:nvSpPr>
          <p:cNvPr id="29698" name="Rectangle 3"/>
          <p:cNvSpPr>
            <a:spLocks noChangeArrowheads="1"/>
          </p:cNvSpPr>
          <p:nvPr/>
        </p:nvSpPr>
        <p:spPr bwMode="auto">
          <a:xfrm>
            <a:off x="2216150" y="1739900"/>
            <a:ext cx="4664075" cy="3259138"/>
          </a:xfrm>
          <a:prstGeom prst="rect">
            <a:avLst/>
          </a:prstGeom>
          <a:noFill/>
          <a:ln w="50800">
            <a:solidFill>
              <a:schemeClr val="tx1"/>
            </a:solidFill>
            <a:miter lim="800000"/>
            <a:headEnd/>
            <a:tailEnd/>
          </a:ln>
        </p:spPr>
        <p:txBody>
          <a:bodyPr wrap="none" anchor="ctr"/>
          <a:lstStyle/>
          <a:p>
            <a:endParaRPr lang="it-IT"/>
          </a:p>
        </p:txBody>
      </p:sp>
      <p:sp>
        <p:nvSpPr>
          <p:cNvPr id="29699" name="Line 4"/>
          <p:cNvSpPr>
            <a:spLocks noChangeShapeType="1"/>
          </p:cNvSpPr>
          <p:nvPr/>
        </p:nvSpPr>
        <p:spPr bwMode="auto">
          <a:xfrm>
            <a:off x="2190750" y="5453063"/>
            <a:ext cx="4714875" cy="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29700" name="Rectangle 5"/>
          <p:cNvSpPr>
            <a:spLocks noChangeArrowheads="1"/>
          </p:cNvSpPr>
          <p:nvPr/>
        </p:nvSpPr>
        <p:spPr bwMode="auto">
          <a:xfrm>
            <a:off x="1217613" y="5827713"/>
            <a:ext cx="1776412" cy="579437"/>
          </a:xfrm>
          <a:prstGeom prst="rect">
            <a:avLst/>
          </a:prstGeom>
          <a:noFill/>
          <a:ln w="9525">
            <a:noFill/>
            <a:miter lim="800000"/>
            <a:headEnd/>
            <a:tailEnd/>
          </a:ln>
        </p:spPr>
        <p:txBody>
          <a:bodyPr wrap="none" lIns="92075" tIns="46038" rIns="92075" bIns="46038">
            <a:spAutoFit/>
          </a:bodyPr>
          <a:lstStyle/>
          <a:p>
            <a:r>
              <a:rPr lang="en-US"/>
              <a:t>Width = </a:t>
            </a:r>
          </a:p>
        </p:txBody>
      </p:sp>
      <p:graphicFrame>
        <p:nvGraphicFramePr>
          <p:cNvPr id="29701" name="Object 2"/>
          <p:cNvGraphicFramePr>
            <a:graphicFrameLocks/>
          </p:cNvGraphicFramePr>
          <p:nvPr/>
        </p:nvGraphicFramePr>
        <p:xfrm>
          <a:off x="2960688" y="5707063"/>
          <a:ext cx="3403600" cy="587375"/>
        </p:xfrm>
        <a:graphic>
          <a:graphicData uri="http://schemas.openxmlformats.org/presentationml/2006/ole">
            <mc:AlternateContent xmlns:mc="http://schemas.openxmlformats.org/markup-compatibility/2006">
              <mc:Choice xmlns:v="urn:schemas-microsoft-com:vml" Requires="v">
                <p:oleObj name="Equation" r:id="rId2" imgW="3086100" imgH="546100" progId="Equation.2">
                  <p:embed/>
                </p:oleObj>
              </mc:Choice>
              <mc:Fallback>
                <p:oleObj name="Equation" r:id="rId2" imgW="3086100" imgH="546100" progId="Equation.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688" y="5707063"/>
                        <a:ext cx="34036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9702" name="Line 7"/>
          <p:cNvSpPr>
            <a:spLocks noChangeShapeType="1"/>
          </p:cNvSpPr>
          <p:nvPr/>
        </p:nvSpPr>
        <p:spPr bwMode="auto">
          <a:xfrm>
            <a:off x="1785938" y="1690688"/>
            <a:ext cx="0" cy="333375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29703" name="Rectangle 8"/>
          <p:cNvSpPr>
            <a:spLocks noChangeArrowheads="1"/>
          </p:cNvSpPr>
          <p:nvPr/>
        </p:nvSpPr>
        <p:spPr bwMode="auto">
          <a:xfrm>
            <a:off x="3175" y="2112963"/>
            <a:ext cx="1798638" cy="579437"/>
          </a:xfrm>
          <a:prstGeom prst="rect">
            <a:avLst/>
          </a:prstGeom>
          <a:noFill/>
          <a:ln w="9525">
            <a:noFill/>
            <a:miter lim="800000"/>
            <a:headEnd/>
            <a:tailEnd/>
          </a:ln>
        </p:spPr>
        <p:txBody>
          <a:bodyPr wrap="none" lIns="92075" tIns="46038" rIns="92075" bIns="46038">
            <a:spAutoFit/>
          </a:bodyPr>
          <a:lstStyle/>
          <a:p>
            <a:r>
              <a:rPr lang="en-US"/>
              <a:t>Height =</a:t>
            </a:r>
          </a:p>
        </p:txBody>
      </p:sp>
      <p:graphicFrame>
        <p:nvGraphicFramePr>
          <p:cNvPr id="29704" name="Object 3"/>
          <p:cNvGraphicFramePr>
            <a:graphicFrameLocks/>
          </p:cNvGraphicFramePr>
          <p:nvPr/>
        </p:nvGraphicFramePr>
        <p:xfrm>
          <a:off x="98425" y="2651125"/>
          <a:ext cx="1544638" cy="1643063"/>
        </p:xfrm>
        <a:graphic>
          <a:graphicData uri="http://schemas.openxmlformats.org/presentationml/2006/ole">
            <mc:AlternateContent xmlns:mc="http://schemas.openxmlformats.org/markup-compatibility/2006">
              <mc:Choice xmlns:v="urn:schemas-microsoft-com:vml" Requires="v">
                <p:oleObj name="Equation" r:id="rId4" imgW="1409700" imgH="1536700" progId="Equation.2">
                  <p:embed/>
                </p:oleObj>
              </mc:Choice>
              <mc:Fallback>
                <p:oleObj name="Equation" r:id="rId4" imgW="1409700" imgH="1536700" progId="Equation.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 y="2651125"/>
                        <a:ext cx="1544638"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noFill/>
        </p:spPr>
        <p:txBody>
          <a:bodyPr/>
          <a:lstStyle/>
          <a:p>
            <a:pPr eaLnBrk="1" hangingPunct="1"/>
            <a:r>
              <a:rPr lang="en-US"/>
              <a:t>Starting an Edgeworth Box</a:t>
            </a:r>
          </a:p>
        </p:txBody>
      </p:sp>
      <p:sp>
        <p:nvSpPr>
          <p:cNvPr id="30722" name="Rectangle 3"/>
          <p:cNvSpPr>
            <a:spLocks noChangeArrowheads="1"/>
          </p:cNvSpPr>
          <p:nvPr/>
        </p:nvSpPr>
        <p:spPr bwMode="auto">
          <a:xfrm>
            <a:off x="2216150" y="1739900"/>
            <a:ext cx="4664075" cy="3259138"/>
          </a:xfrm>
          <a:prstGeom prst="rect">
            <a:avLst/>
          </a:prstGeom>
          <a:noFill/>
          <a:ln w="50800">
            <a:solidFill>
              <a:schemeClr val="tx1"/>
            </a:solidFill>
            <a:miter lim="800000"/>
            <a:headEnd/>
            <a:tailEnd/>
          </a:ln>
        </p:spPr>
        <p:txBody>
          <a:bodyPr wrap="none" anchor="ctr"/>
          <a:lstStyle/>
          <a:p>
            <a:endParaRPr lang="it-IT"/>
          </a:p>
        </p:txBody>
      </p:sp>
      <p:sp>
        <p:nvSpPr>
          <p:cNvPr id="30723" name="Line 4"/>
          <p:cNvSpPr>
            <a:spLocks noChangeShapeType="1"/>
          </p:cNvSpPr>
          <p:nvPr/>
        </p:nvSpPr>
        <p:spPr bwMode="auto">
          <a:xfrm>
            <a:off x="2190750" y="5453063"/>
            <a:ext cx="4714875" cy="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30724" name="Rectangle 5"/>
          <p:cNvSpPr>
            <a:spLocks noChangeArrowheads="1"/>
          </p:cNvSpPr>
          <p:nvPr/>
        </p:nvSpPr>
        <p:spPr bwMode="auto">
          <a:xfrm>
            <a:off x="1217613" y="5827713"/>
            <a:ext cx="1776412" cy="579437"/>
          </a:xfrm>
          <a:prstGeom prst="rect">
            <a:avLst/>
          </a:prstGeom>
          <a:noFill/>
          <a:ln w="9525">
            <a:noFill/>
            <a:miter lim="800000"/>
            <a:headEnd/>
            <a:tailEnd/>
          </a:ln>
        </p:spPr>
        <p:txBody>
          <a:bodyPr wrap="none" lIns="92075" tIns="46038" rIns="92075" bIns="46038">
            <a:spAutoFit/>
          </a:bodyPr>
          <a:lstStyle/>
          <a:p>
            <a:r>
              <a:rPr lang="en-US"/>
              <a:t>Width = </a:t>
            </a:r>
          </a:p>
        </p:txBody>
      </p:sp>
      <p:graphicFrame>
        <p:nvGraphicFramePr>
          <p:cNvPr id="30725" name="Object 2"/>
          <p:cNvGraphicFramePr>
            <a:graphicFrameLocks/>
          </p:cNvGraphicFramePr>
          <p:nvPr/>
        </p:nvGraphicFramePr>
        <p:xfrm>
          <a:off x="2960688" y="5707063"/>
          <a:ext cx="3403600" cy="587375"/>
        </p:xfrm>
        <a:graphic>
          <a:graphicData uri="http://schemas.openxmlformats.org/presentationml/2006/ole">
            <mc:AlternateContent xmlns:mc="http://schemas.openxmlformats.org/markup-compatibility/2006">
              <mc:Choice xmlns:v="urn:schemas-microsoft-com:vml" Requires="v">
                <p:oleObj name="Equation" r:id="rId2" imgW="3086100" imgH="546100" progId="Equation.2">
                  <p:embed/>
                </p:oleObj>
              </mc:Choice>
              <mc:Fallback>
                <p:oleObj name="Equation" r:id="rId2" imgW="3086100" imgH="546100" progId="Equation.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688" y="5707063"/>
                        <a:ext cx="34036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0726" name="Line 7"/>
          <p:cNvSpPr>
            <a:spLocks noChangeShapeType="1"/>
          </p:cNvSpPr>
          <p:nvPr/>
        </p:nvSpPr>
        <p:spPr bwMode="auto">
          <a:xfrm>
            <a:off x="1785938" y="1690688"/>
            <a:ext cx="0" cy="333375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30727" name="Rectangle 8"/>
          <p:cNvSpPr>
            <a:spLocks noChangeArrowheads="1"/>
          </p:cNvSpPr>
          <p:nvPr/>
        </p:nvSpPr>
        <p:spPr bwMode="auto">
          <a:xfrm>
            <a:off x="3175" y="2112963"/>
            <a:ext cx="1798638" cy="579437"/>
          </a:xfrm>
          <a:prstGeom prst="rect">
            <a:avLst/>
          </a:prstGeom>
          <a:noFill/>
          <a:ln w="9525">
            <a:noFill/>
            <a:miter lim="800000"/>
            <a:headEnd/>
            <a:tailEnd/>
          </a:ln>
        </p:spPr>
        <p:txBody>
          <a:bodyPr wrap="none" lIns="92075" tIns="46038" rIns="92075" bIns="46038">
            <a:spAutoFit/>
          </a:bodyPr>
          <a:lstStyle/>
          <a:p>
            <a:r>
              <a:rPr lang="en-US"/>
              <a:t>Height =</a:t>
            </a:r>
          </a:p>
        </p:txBody>
      </p:sp>
      <p:graphicFrame>
        <p:nvGraphicFramePr>
          <p:cNvPr id="30728" name="Object 3"/>
          <p:cNvGraphicFramePr>
            <a:graphicFrameLocks/>
          </p:cNvGraphicFramePr>
          <p:nvPr/>
        </p:nvGraphicFramePr>
        <p:xfrm>
          <a:off x="98425" y="2651125"/>
          <a:ext cx="1544638" cy="1643063"/>
        </p:xfrm>
        <a:graphic>
          <a:graphicData uri="http://schemas.openxmlformats.org/presentationml/2006/ole">
            <mc:AlternateContent xmlns:mc="http://schemas.openxmlformats.org/markup-compatibility/2006">
              <mc:Choice xmlns:v="urn:schemas-microsoft-com:vml" Requires="v">
                <p:oleObj name="Equation" r:id="rId4" imgW="1409700" imgH="1536700" progId="Equation.2">
                  <p:embed/>
                </p:oleObj>
              </mc:Choice>
              <mc:Fallback>
                <p:oleObj name="Equation" r:id="rId4" imgW="1409700" imgH="1536700" progId="Equation.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 y="2651125"/>
                        <a:ext cx="1544638" cy="164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0729" name="Rectangle 10"/>
          <p:cNvSpPr>
            <a:spLocks noChangeArrowheads="1"/>
          </p:cNvSpPr>
          <p:nvPr/>
        </p:nvSpPr>
        <p:spPr bwMode="auto">
          <a:xfrm>
            <a:off x="2376118" y="2048084"/>
            <a:ext cx="4344138" cy="3109185"/>
          </a:xfrm>
          <a:prstGeom prst="rect">
            <a:avLst/>
          </a:prstGeom>
          <a:noFill/>
          <a:ln w="9525">
            <a:noFill/>
            <a:miter lim="800000"/>
            <a:headEnd/>
            <a:tailEnd/>
          </a:ln>
        </p:spPr>
        <p:txBody>
          <a:bodyPr wrap="square" lIns="92075" tIns="46038" rIns="92075" bIns="46038">
            <a:spAutoFit/>
          </a:bodyPr>
          <a:lstStyle/>
          <a:p>
            <a:r>
              <a:rPr lang="en-US" sz="2000" dirty="0"/>
              <a:t>The dimensions of the box are the</a:t>
            </a:r>
            <a:br>
              <a:rPr lang="en-US" sz="2000" dirty="0"/>
            </a:br>
            <a:r>
              <a:rPr lang="en-US" sz="2000" dirty="0"/>
              <a:t>quantities available of the goods.</a:t>
            </a:r>
          </a:p>
          <a:p>
            <a:r>
              <a:rPr lang="en-US" sz="2000" dirty="0"/>
              <a:t>The BOX includes all feasible allocations of the goods between the 2 consumers.</a:t>
            </a:r>
          </a:p>
          <a:p>
            <a:r>
              <a:rPr lang="en-US" sz="2000" dirty="0"/>
              <a:t>Of course including the before-trade allocation.</a:t>
            </a:r>
          </a:p>
          <a:p>
            <a:endParaRPr lang="en-US" sz="2000"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p:cNvSpPr>
          <p:nvPr/>
        </p:nvSpPr>
        <p:spPr bwMode="auto">
          <a:xfrm>
            <a:off x="2216150" y="1739900"/>
            <a:ext cx="4664075" cy="3259138"/>
          </a:xfrm>
          <a:prstGeom prst="rect">
            <a:avLst/>
          </a:prstGeom>
          <a:noFill/>
          <a:ln w="50800">
            <a:solidFill>
              <a:schemeClr val="tx1"/>
            </a:solidFill>
            <a:miter lim="800000"/>
            <a:headEnd/>
            <a:tailEnd/>
          </a:ln>
        </p:spPr>
        <p:txBody>
          <a:bodyPr wrap="none" anchor="ctr"/>
          <a:lstStyle/>
          <a:p>
            <a:endParaRPr lang="it-IT"/>
          </a:p>
        </p:txBody>
      </p:sp>
      <p:sp>
        <p:nvSpPr>
          <p:cNvPr id="38914" name="Line 3"/>
          <p:cNvSpPr>
            <a:spLocks noChangeShapeType="1"/>
          </p:cNvSpPr>
          <p:nvPr/>
        </p:nvSpPr>
        <p:spPr bwMode="auto">
          <a:xfrm>
            <a:off x="2190750" y="6238875"/>
            <a:ext cx="4714875" cy="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38915" name="Line 4"/>
          <p:cNvSpPr>
            <a:spLocks noChangeShapeType="1"/>
          </p:cNvSpPr>
          <p:nvPr/>
        </p:nvSpPr>
        <p:spPr bwMode="auto">
          <a:xfrm>
            <a:off x="361950" y="1666875"/>
            <a:ext cx="0" cy="3333750"/>
          </a:xfrm>
          <a:prstGeom prst="line">
            <a:avLst/>
          </a:prstGeom>
          <a:noFill/>
          <a:ln w="25400">
            <a:solidFill>
              <a:schemeClr val="tx1"/>
            </a:solidFill>
            <a:round/>
            <a:headEnd type="stealth" w="med" len="lg"/>
            <a:tailEnd type="stealth" w="med" len="lg"/>
          </a:ln>
        </p:spPr>
        <p:txBody>
          <a:bodyPr wrap="none" anchor="ctr"/>
          <a:lstStyle/>
          <a:p>
            <a:endParaRPr lang="en-US"/>
          </a:p>
        </p:txBody>
      </p:sp>
      <p:graphicFrame>
        <p:nvGraphicFramePr>
          <p:cNvPr id="38916" name="Object 2"/>
          <p:cNvGraphicFramePr>
            <a:graphicFrameLocks/>
          </p:cNvGraphicFramePr>
          <p:nvPr/>
        </p:nvGraphicFramePr>
        <p:xfrm>
          <a:off x="7075488" y="5141913"/>
          <a:ext cx="1873250" cy="574675"/>
        </p:xfrm>
        <a:graphic>
          <a:graphicData uri="http://schemas.openxmlformats.org/presentationml/2006/ole">
            <mc:AlternateContent xmlns:mc="http://schemas.openxmlformats.org/markup-compatibility/2006">
              <mc:Choice xmlns:v="urn:schemas-microsoft-com:vml" Requires="v">
                <p:oleObj name="Equation" r:id="rId2" imgW="1701800" imgH="533400" progId="Equation.2">
                  <p:embed/>
                </p:oleObj>
              </mc:Choice>
              <mc:Fallback>
                <p:oleObj name="Equation" r:id="rId2" imgW="1701800" imgH="533400" progId="Equation.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488" y="5141913"/>
                        <a:ext cx="18732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17" name="Object 3"/>
          <p:cNvGraphicFramePr>
            <a:graphicFrameLocks/>
          </p:cNvGraphicFramePr>
          <p:nvPr/>
        </p:nvGraphicFramePr>
        <p:xfrm>
          <a:off x="7075488" y="5651500"/>
          <a:ext cx="1814512" cy="555625"/>
        </p:xfrm>
        <a:graphic>
          <a:graphicData uri="http://schemas.openxmlformats.org/presentationml/2006/ole">
            <mc:AlternateContent xmlns:mc="http://schemas.openxmlformats.org/markup-compatibility/2006">
              <mc:Choice xmlns:v="urn:schemas-microsoft-com:vml" Requires="v">
                <p:oleObj name="Equation" r:id="rId4" imgW="1663700" imgH="533400" progId="Equation.2">
                  <p:embed/>
                </p:oleObj>
              </mc:Choice>
              <mc:Fallback>
                <p:oleObj name="Equation" r:id="rId4" imgW="1663700" imgH="533400" progId="Equation.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5488" y="5651500"/>
                        <a:ext cx="181451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8918" name="Line 7"/>
          <p:cNvSpPr>
            <a:spLocks noChangeShapeType="1"/>
          </p:cNvSpPr>
          <p:nvPr/>
        </p:nvSpPr>
        <p:spPr bwMode="auto">
          <a:xfrm>
            <a:off x="5715000" y="2876550"/>
            <a:ext cx="0" cy="2133600"/>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38919" name="Line 8"/>
          <p:cNvSpPr>
            <a:spLocks noChangeShapeType="1"/>
          </p:cNvSpPr>
          <p:nvPr/>
        </p:nvSpPr>
        <p:spPr bwMode="auto">
          <a:xfrm flipH="1">
            <a:off x="2228850" y="2895600"/>
            <a:ext cx="3467100" cy="0"/>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38920" name="Oval 9"/>
          <p:cNvSpPr>
            <a:spLocks noChangeArrowheads="1"/>
          </p:cNvSpPr>
          <p:nvPr/>
        </p:nvSpPr>
        <p:spPr bwMode="auto">
          <a:xfrm>
            <a:off x="5624513" y="4933950"/>
            <a:ext cx="171450" cy="171450"/>
          </a:xfrm>
          <a:prstGeom prst="ellipse">
            <a:avLst/>
          </a:prstGeom>
          <a:solidFill>
            <a:srgbClr val="FF3300"/>
          </a:solidFill>
          <a:ln w="9525">
            <a:noFill/>
            <a:round/>
            <a:headEnd/>
            <a:tailEnd/>
          </a:ln>
        </p:spPr>
        <p:txBody>
          <a:bodyPr wrap="none" anchor="ctr"/>
          <a:lstStyle/>
          <a:p>
            <a:endParaRPr lang="it-IT"/>
          </a:p>
        </p:txBody>
      </p:sp>
      <p:sp>
        <p:nvSpPr>
          <p:cNvPr id="38921" name="Oval 10"/>
          <p:cNvSpPr>
            <a:spLocks noChangeArrowheads="1"/>
          </p:cNvSpPr>
          <p:nvPr/>
        </p:nvSpPr>
        <p:spPr bwMode="auto">
          <a:xfrm>
            <a:off x="2133600" y="2800350"/>
            <a:ext cx="171450" cy="171450"/>
          </a:xfrm>
          <a:prstGeom prst="ellipse">
            <a:avLst/>
          </a:prstGeom>
          <a:solidFill>
            <a:srgbClr val="FF3300"/>
          </a:solidFill>
          <a:ln w="9525">
            <a:noFill/>
            <a:round/>
            <a:headEnd/>
            <a:tailEnd/>
          </a:ln>
        </p:spPr>
        <p:txBody>
          <a:bodyPr wrap="none" anchor="ctr"/>
          <a:lstStyle/>
          <a:p>
            <a:endParaRPr lang="it-IT"/>
          </a:p>
        </p:txBody>
      </p:sp>
      <p:sp>
        <p:nvSpPr>
          <p:cNvPr id="38922" name="Rectangle 11"/>
          <p:cNvSpPr>
            <a:spLocks noChangeArrowheads="1"/>
          </p:cNvSpPr>
          <p:nvPr/>
        </p:nvSpPr>
        <p:spPr bwMode="auto">
          <a:xfrm>
            <a:off x="1717675" y="48275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A</a:t>
            </a:r>
          </a:p>
        </p:txBody>
      </p:sp>
      <p:sp>
        <p:nvSpPr>
          <p:cNvPr id="38923" name="Rectangle 12"/>
          <p:cNvSpPr>
            <a:spLocks noChangeArrowheads="1"/>
          </p:cNvSpPr>
          <p:nvPr/>
        </p:nvSpPr>
        <p:spPr bwMode="auto">
          <a:xfrm>
            <a:off x="6804025" y="12461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B</a:t>
            </a:r>
          </a:p>
        </p:txBody>
      </p:sp>
      <p:sp useBgFill="1">
        <p:nvSpPr>
          <p:cNvPr id="38924" name="Rectangle 13"/>
          <p:cNvSpPr>
            <a:spLocks noChangeArrowheads="1"/>
          </p:cNvSpPr>
          <p:nvPr/>
        </p:nvSpPr>
        <p:spPr bwMode="auto">
          <a:xfrm>
            <a:off x="146050" y="3089275"/>
            <a:ext cx="409575" cy="579438"/>
          </a:xfrm>
          <a:prstGeom prst="rect">
            <a:avLst/>
          </a:prstGeom>
          <a:ln w="9525">
            <a:noFill/>
            <a:miter lim="800000"/>
            <a:headEnd/>
            <a:tailEnd/>
          </a:ln>
        </p:spPr>
        <p:txBody>
          <a:bodyPr wrap="none" lIns="92075" tIns="46038" rIns="92075" bIns="46038">
            <a:spAutoFit/>
          </a:bodyPr>
          <a:lstStyle/>
          <a:p>
            <a:r>
              <a:rPr lang="en-US"/>
              <a:t>6</a:t>
            </a:r>
          </a:p>
        </p:txBody>
      </p:sp>
      <p:sp useBgFill="1">
        <p:nvSpPr>
          <p:cNvPr id="38925" name="Rectangle 14"/>
          <p:cNvSpPr>
            <a:spLocks noChangeArrowheads="1"/>
          </p:cNvSpPr>
          <p:nvPr/>
        </p:nvSpPr>
        <p:spPr bwMode="auto">
          <a:xfrm>
            <a:off x="4456113" y="5970588"/>
            <a:ext cx="409575" cy="579437"/>
          </a:xfrm>
          <a:prstGeom prst="rect">
            <a:avLst/>
          </a:prstGeom>
          <a:ln w="9525">
            <a:noFill/>
            <a:miter lim="800000"/>
            <a:headEnd/>
            <a:tailEnd/>
          </a:ln>
        </p:spPr>
        <p:txBody>
          <a:bodyPr wrap="none" lIns="92075" tIns="46038" rIns="92075" bIns="46038">
            <a:spAutoFit/>
          </a:bodyPr>
          <a:lstStyle/>
          <a:p>
            <a:r>
              <a:rPr lang="en-US"/>
              <a:t>8</a:t>
            </a:r>
          </a:p>
        </p:txBody>
      </p:sp>
      <p:sp>
        <p:nvSpPr>
          <p:cNvPr id="38926" name="Line 15"/>
          <p:cNvSpPr>
            <a:spLocks noChangeShapeType="1"/>
          </p:cNvSpPr>
          <p:nvPr/>
        </p:nvSpPr>
        <p:spPr bwMode="auto">
          <a:xfrm>
            <a:off x="1433513" y="2881313"/>
            <a:ext cx="0" cy="2119312"/>
          </a:xfrm>
          <a:prstGeom prst="line">
            <a:avLst/>
          </a:prstGeom>
          <a:noFill/>
          <a:ln w="25400">
            <a:solidFill>
              <a:schemeClr val="tx1"/>
            </a:solidFill>
            <a:round/>
            <a:headEnd type="stealth" w="med" len="lg"/>
            <a:tailEnd type="none" w="sm" len="sm"/>
          </a:ln>
        </p:spPr>
        <p:txBody>
          <a:bodyPr wrap="none" anchor="ctr"/>
          <a:lstStyle/>
          <a:p>
            <a:endParaRPr lang="en-US"/>
          </a:p>
        </p:txBody>
      </p:sp>
      <p:sp useBgFill="1">
        <p:nvSpPr>
          <p:cNvPr id="38927" name="Rectangle 16"/>
          <p:cNvSpPr>
            <a:spLocks noChangeArrowheads="1"/>
          </p:cNvSpPr>
          <p:nvPr/>
        </p:nvSpPr>
        <p:spPr bwMode="auto">
          <a:xfrm>
            <a:off x="1211263" y="3689350"/>
            <a:ext cx="409575" cy="579438"/>
          </a:xfrm>
          <a:prstGeom prst="rect">
            <a:avLst/>
          </a:prstGeom>
          <a:ln w="9525">
            <a:noFill/>
            <a:miter lim="800000"/>
            <a:headEnd/>
            <a:tailEnd/>
          </a:ln>
        </p:spPr>
        <p:txBody>
          <a:bodyPr wrap="none" lIns="92075" tIns="46038" rIns="92075" bIns="46038">
            <a:spAutoFit/>
          </a:bodyPr>
          <a:lstStyle/>
          <a:p>
            <a:r>
              <a:rPr lang="en-US"/>
              <a:t>4</a:t>
            </a:r>
          </a:p>
        </p:txBody>
      </p:sp>
      <p:sp>
        <p:nvSpPr>
          <p:cNvPr id="38928" name="Line 17"/>
          <p:cNvSpPr>
            <a:spLocks noChangeShapeType="1"/>
          </p:cNvSpPr>
          <p:nvPr/>
        </p:nvSpPr>
        <p:spPr bwMode="auto">
          <a:xfrm>
            <a:off x="2205038" y="5688013"/>
            <a:ext cx="3506787" cy="0"/>
          </a:xfrm>
          <a:prstGeom prst="line">
            <a:avLst/>
          </a:prstGeom>
          <a:noFill/>
          <a:ln w="25400">
            <a:solidFill>
              <a:schemeClr val="tx1"/>
            </a:solidFill>
            <a:round/>
            <a:headEnd type="none" w="sm" len="sm"/>
            <a:tailEnd type="stealth" w="med" len="lg"/>
          </a:ln>
        </p:spPr>
        <p:txBody>
          <a:bodyPr wrap="none" anchor="ctr"/>
          <a:lstStyle/>
          <a:p>
            <a:endParaRPr lang="en-US"/>
          </a:p>
        </p:txBody>
      </p:sp>
      <p:sp useBgFill="1">
        <p:nvSpPr>
          <p:cNvPr id="38929" name="Rectangle 18"/>
          <p:cNvSpPr>
            <a:spLocks noChangeArrowheads="1"/>
          </p:cNvSpPr>
          <p:nvPr/>
        </p:nvSpPr>
        <p:spPr bwMode="auto">
          <a:xfrm>
            <a:off x="3862388" y="5399088"/>
            <a:ext cx="409575" cy="579437"/>
          </a:xfrm>
          <a:prstGeom prst="rect">
            <a:avLst/>
          </a:prstGeom>
          <a:ln w="9525">
            <a:noFill/>
            <a:miter lim="800000"/>
            <a:headEnd/>
            <a:tailEnd/>
          </a:ln>
        </p:spPr>
        <p:txBody>
          <a:bodyPr wrap="none" lIns="92075" tIns="46038" rIns="92075" bIns="46038">
            <a:spAutoFit/>
          </a:bodyPr>
          <a:lstStyle/>
          <a:p>
            <a:r>
              <a:rPr lang="en-US"/>
              <a:t>6</a:t>
            </a:r>
          </a:p>
        </p:txBody>
      </p:sp>
      <p:sp>
        <p:nvSpPr>
          <p:cNvPr id="38930" name="Line 19"/>
          <p:cNvSpPr>
            <a:spLocks noChangeShapeType="1"/>
          </p:cNvSpPr>
          <p:nvPr/>
        </p:nvSpPr>
        <p:spPr bwMode="auto">
          <a:xfrm>
            <a:off x="7548563" y="1727200"/>
            <a:ext cx="0" cy="1177925"/>
          </a:xfrm>
          <a:prstGeom prst="line">
            <a:avLst/>
          </a:prstGeom>
          <a:noFill/>
          <a:ln w="25400">
            <a:solidFill>
              <a:schemeClr val="tx1"/>
            </a:solidFill>
            <a:round/>
            <a:headEnd type="none" w="sm" len="sm"/>
            <a:tailEnd type="stealth" w="med" len="lg"/>
          </a:ln>
        </p:spPr>
        <p:txBody>
          <a:bodyPr wrap="none" anchor="ctr"/>
          <a:lstStyle/>
          <a:p>
            <a:endParaRPr lang="en-US"/>
          </a:p>
        </p:txBody>
      </p:sp>
      <p:sp useBgFill="1">
        <p:nvSpPr>
          <p:cNvPr id="38931" name="Rectangle 20"/>
          <p:cNvSpPr>
            <a:spLocks noChangeArrowheads="1"/>
          </p:cNvSpPr>
          <p:nvPr/>
        </p:nvSpPr>
        <p:spPr bwMode="auto">
          <a:xfrm>
            <a:off x="7348538" y="1965325"/>
            <a:ext cx="409575" cy="579438"/>
          </a:xfrm>
          <a:prstGeom prst="rect">
            <a:avLst/>
          </a:prstGeom>
          <a:ln w="9525">
            <a:noFill/>
            <a:miter lim="800000"/>
            <a:headEnd/>
            <a:tailEnd/>
          </a:ln>
        </p:spPr>
        <p:txBody>
          <a:bodyPr wrap="none" lIns="92075" tIns="46038" rIns="92075" bIns="46038">
            <a:spAutoFit/>
          </a:bodyPr>
          <a:lstStyle/>
          <a:p>
            <a:r>
              <a:rPr lang="en-US"/>
              <a:t>2</a:t>
            </a:r>
          </a:p>
        </p:txBody>
      </p:sp>
      <p:sp>
        <p:nvSpPr>
          <p:cNvPr id="38932" name="Line 21"/>
          <p:cNvSpPr>
            <a:spLocks noChangeShapeType="1"/>
          </p:cNvSpPr>
          <p:nvPr/>
        </p:nvSpPr>
        <p:spPr bwMode="auto">
          <a:xfrm flipH="1">
            <a:off x="5705475" y="1290638"/>
            <a:ext cx="1177925" cy="0"/>
          </a:xfrm>
          <a:prstGeom prst="line">
            <a:avLst/>
          </a:prstGeom>
          <a:noFill/>
          <a:ln w="25400">
            <a:solidFill>
              <a:schemeClr val="tx1"/>
            </a:solidFill>
            <a:round/>
            <a:headEnd type="none" w="sm" len="sm"/>
            <a:tailEnd type="stealth" w="med" len="lg"/>
          </a:ln>
        </p:spPr>
        <p:txBody>
          <a:bodyPr wrap="none" anchor="ctr"/>
          <a:lstStyle/>
          <a:p>
            <a:endParaRPr lang="en-US"/>
          </a:p>
        </p:txBody>
      </p:sp>
      <p:sp useBgFill="1">
        <p:nvSpPr>
          <p:cNvPr id="38933" name="Rectangle 22"/>
          <p:cNvSpPr>
            <a:spLocks noChangeArrowheads="1"/>
          </p:cNvSpPr>
          <p:nvPr/>
        </p:nvSpPr>
        <p:spPr bwMode="auto">
          <a:xfrm>
            <a:off x="6137275" y="1012825"/>
            <a:ext cx="409575" cy="579438"/>
          </a:xfrm>
          <a:prstGeom prst="rect">
            <a:avLst/>
          </a:prstGeom>
          <a:ln w="9525">
            <a:noFill/>
            <a:miter lim="800000"/>
            <a:headEnd/>
            <a:tailEnd/>
          </a:ln>
        </p:spPr>
        <p:txBody>
          <a:bodyPr wrap="none" lIns="92075" tIns="46038" rIns="92075" bIns="46038">
            <a:spAutoFit/>
          </a:bodyPr>
          <a:lstStyle/>
          <a:p>
            <a:r>
              <a:rPr lang="en-US"/>
              <a:t>2</a:t>
            </a:r>
          </a:p>
        </p:txBody>
      </p:sp>
      <p:sp>
        <p:nvSpPr>
          <p:cNvPr id="38934" name="Line 23"/>
          <p:cNvSpPr>
            <a:spLocks noChangeShapeType="1"/>
          </p:cNvSpPr>
          <p:nvPr/>
        </p:nvSpPr>
        <p:spPr bwMode="auto">
          <a:xfrm flipV="1">
            <a:off x="5711825" y="1727200"/>
            <a:ext cx="0" cy="1173163"/>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38935" name="Line 24"/>
          <p:cNvSpPr>
            <a:spLocks noChangeShapeType="1"/>
          </p:cNvSpPr>
          <p:nvPr/>
        </p:nvSpPr>
        <p:spPr bwMode="auto">
          <a:xfrm flipH="1">
            <a:off x="5697538" y="2895600"/>
            <a:ext cx="1184275" cy="0"/>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38936" name="Oval 25"/>
          <p:cNvSpPr>
            <a:spLocks noChangeArrowheads="1"/>
          </p:cNvSpPr>
          <p:nvPr/>
        </p:nvSpPr>
        <p:spPr bwMode="auto">
          <a:xfrm>
            <a:off x="5580063" y="2752725"/>
            <a:ext cx="261937" cy="261938"/>
          </a:xfrm>
          <a:prstGeom prst="ellipse">
            <a:avLst/>
          </a:prstGeom>
          <a:solidFill>
            <a:srgbClr val="33CC33"/>
          </a:solidFill>
          <a:ln w="9525">
            <a:noFill/>
            <a:round/>
            <a:headEnd/>
            <a:tailEnd/>
          </a:ln>
        </p:spPr>
        <p:txBody>
          <a:bodyPr wrap="none" anchor="ctr"/>
          <a:lstStyle/>
          <a:p>
            <a:endParaRPr lang="it-IT"/>
          </a:p>
        </p:txBody>
      </p:sp>
      <p:sp>
        <p:nvSpPr>
          <p:cNvPr id="38937" name="Oval 26"/>
          <p:cNvSpPr>
            <a:spLocks noChangeArrowheads="1"/>
          </p:cNvSpPr>
          <p:nvPr/>
        </p:nvSpPr>
        <p:spPr bwMode="auto">
          <a:xfrm>
            <a:off x="5626100" y="1644650"/>
            <a:ext cx="171450" cy="171450"/>
          </a:xfrm>
          <a:prstGeom prst="ellipse">
            <a:avLst/>
          </a:prstGeom>
          <a:solidFill>
            <a:srgbClr val="FF3300"/>
          </a:solidFill>
          <a:ln w="9525">
            <a:noFill/>
            <a:round/>
            <a:headEnd/>
            <a:tailEnd/>
          </a:ln>
        </p:spPr>
        <p:txBody>
          <a:bodyPr wrap="none" anchor="ctr"/>
          <a:lstStyle/>
          <a:p>
            <a:endParaRPr lang="it-IT"/>
          </a:p>
        </p:txBody>
      </p:sp>
      <p:sp>
        <p:nvSpPr>
          <p:cNvPr id="38938" name="Oval 27"/>
          <p:cNvSpPr>
            <a:spLocks noChangeArrowheads="1"/>
          </p:cNvSpPr>
          <p:nvPr/>
        </p:nvSpPr>
        <p:spPr bwMode="auto">
          <a:xfrm>
            <a:off x="6792913" y="2813050"/>
            <a:ext cx="171450" cy="171450"/>
          </a:xfrm>
          <a:prstGeom prst="ellipse">
            <a:avLst/>
          </a:prstGeom>
          <a:solidFill>
            <a:srgbClr val="FF3300"/>
          </a:solidFill>
          <a:ln w="9525">
            <a:noFill/>
            <a:round/>
            <a:headEnd/>
            <a:tailEnd/>
          </a:ln>
        </p:spPr>
        <p:txBody>
          <a:bodyPr wrap="none" anchor="ctr"/>
          <a:lstStyle/>
          <a:p>
            <a:endParaRPr lang="it-IT"/>
          </a:p>
        </p:txBody>
      </p:sp>
      <p:sp>
        <p:nvSpPr>
          <p:cNvPr id="38939" name="Rectangle 28"/>
          <p:cNvSpPr>
            <a:spLocks noChangeArrowheads="1"/>
          </p:cNvSpPr>
          <p:nvPr/>
        </p:nvSpPr>
        <p:spPr bwMode="auto">
          <a:xfrm>
            <a:off x="2551113" y="3279775"/>
            <a:ext cx="2441575" cy="1554163"/>
          </a:xfrm>
          <a:prstGeom prst="rect">
            <a:avLst/>
          </a:prstGeom>
          <a:noFill/>
          <a:ln w="9525">
            <a:noFill/>
            <a:miter lim="800000"/>
            <a:headEnd/>
            <a:tailEnd/>
          </a:ln>
        </p:spPr>
        <p:txBody>
          <a:bodyPr wrap="none" lIns="92075" tIns="46038" rIns="92075" bIns="46038">
            <a:spAutoFit/>
          </a:bodyPr>
          <a:lstStyle/>
          <a:p>
            <a:r>
              <a:rPr lang="en-US"/>
              <a:t>The</a:t>
            </a:r>
            <a:br>
              <a:rPr lang="en-US"/>
            </a:br>
            <a:r>
              <a:rPr lang="en-US"/>
              <a:t>endowment</a:t>
            </a:r>
            <a:br>
              <a:rPr lang="en-US"/>
            </a:br>
            <a:r>
              <a:rPr lang="en-US"/>
              <a:t>allocation</a:t>
            </a:r>
          </a:p>
        </p:txBody>
      </p:sp>
      <p:sp>
        <p:nvSpPr>
          <p:cNvPr id="38940" name="Line 29"/>
          <p:cNvSpPr>
            <a:spLocks noChangeShapeType="1"/>
          </p:cNvSpPr>
          <p:nvPr/>
        </p:nvSpPr>
        <p:spPr bwMode="auto">
          <a:xfrm flipV="1">
            <a:off x="4667250" y="3048000"/>
            <a:ext cx="881063" cy="642938"/>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38941" name="Rectangle 30"/>
          <p:cNvSpPr>
            <a:spLocks noGrp="1" noChangeArrowheads="1"/>
          </p:cNvSpPr>
          <p:nvPr>
            <p:ph type="title"/>
          </p:nvPr>
        </p:nvSpPr>
        <p:spPr>
          <a:noFill/>
        </p:spPr>
        <p:txBody>
          <a:bodyPr/>
          <a:lstStyle/>
          <a:p>
            <a:pPr eaLnBrk="1" hangingPunct="1"/>
            <a:r>
              <a:rPr lang="en-US"/>
              <a:t>The Endowment Allocation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noFill/>
        </p:spPr>
        <p:txBody>
          <a:bodyPr/>
          <a:lstStyle/>
          <a:p>
            <a:pPr eaLnBrk="1" hangingPunct="1"/>
            <a:r>
              <a:rPr lang="en-US"/>
              <a:t>Other Feasible Allocations</a:t>
            </a:r>
          </a:p>
        </p:txBody>
      </p:sp>
      <p:sp>
        <p:nvSpPr>
          <p:cNvPr id="41986" name="Rectangle 3"/>
          <p:cNvSpPr>
            <a:spLocks noGrp="1" noChangeArrowheads="1"/>
          </p:cNvSpPr>
          <p:nvPr>
            <p:ph idx="1"/>
          </p:nvPr>
        </p:nvSpPr>
        <p:spPr>
          <a:xfrm>
            <a:off x="685800" y="1357313"/>
            <a:ext cx="7772400" cy="4152900"/>
          </a:xfrm>
        </p:spPr>
        <p:txBody>
          <a:bodyPr/>
          <a:lstStyle/>
          <a:p>
            <a:pPr eaLnBrk="1" hangingPunct="1"/>
            <a:r>
              <a:rPr lang="en-US" dirty="0"/>
              <a:t>                		denotes an allocation to consumer A.</a:t>
            </a:r>
          </a:p>
          <a:p>
            <a:pPr eaLnBrk="1" hangingPunct="1"/>
            <a:endParaRPr lang="en-US" dirty="0"/>
          </a:p>
          <a:p>
            <a:pPr eaLnBrk="1" hangingPunct="1"/>
            <a:endParaRPr lang="en-US" dirty="0"/>
          </a:p>
          <a:p>
            <a:pPr eaLnBrk="1" hangingPunct="1"/>
            <a:r>
              <a:rPr lang="en-US" dirty="0"/>
              <a:t>              		denotes an allocation to consumer B.</a:t>
            </a:r>
          </a:p>
          <a:p>
            <a:pPr eaLnBrk="1" hangingPunct="1"/>
            <a:endParaRPr lang="en-US" dirty="0"/>
          </a:p>
          <a:p>
            <a:pPr eaLnBrk="1" hangingPunct="1"/>
            <a:endParaRPr lang="en-US" dirty="0"/>
          </a:p>
          <a:p>
            <a:pPr eaLnBrk="1" hangingPunct="1"/>
            <a:r>
              <a:rPr lang="en-US" dirty="0"/>
              <a:t>An allocation is </a:t>
            </a:r>
            <a:r>
              <a:rPr lang="en-US" dirty="0">
                <a:solidFill>
                  <a:schemeClr val="hlink"/>
                </a:solidFill>
              </a:rPr>
              <a:t>feasible</a:t>
            </a:r>
            <a:r>
              <a:rPr lang="en-US" dirty="0"/>
              <a:t> if and only if</a:t>
            </a:r>
          </a:p>
        </p:txBody>
      </p:sp>
      <p:graphicFrame>
        <p:nvGraphicFramePr>
          <p:cNvPr id="41987" name="Object 2"/>
          <p:cNvGraphicFramePr>
            <a:graphicFrameLocks/>
          </p:cNvGraphicFramePr>
          <p:nvPr/>
        </p:nvGraphicFramePr>
        <p:xfrm>
          <a:off x="1143000" y="1066800"/>
          <a:ext cx="2057400" cy="990599"/>
        </p:xfrm>
        <a:graphic>
          <a:graphicData uri="http://schemas.openxmlformats.org/presentationml/2006/ole">
            <mc:AlternateContent xmlns:mc="http://schemas.openxmlformats.org/markup-compatibility/2006">
              <mc:Choice xmlns:v="urn:schemas-microsoft-com:vml" Requires="v">
                <p:oleObj name="Equazione" r:id="rId2" imgW="533160" imgH="228600" progId="Equation.3">
                  <p:embed/>
                </p:oleObj>
              </mc:Choice>
              <mc:Fallback>
                <p:oleObj name="Equazione" r:id="rId2" imgW="533160" imgH="228600" progId="Equation.3">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066800"/>
                        <a:ext cx="2057400" cy="990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1988" name="Object 3"/>
          <p:cNvGraphicFramePr>
            <a:graphicFrameLocks/>
          </p:cNvGraphicFramePr>
          <p:nvPr/>
        </p:nvGraphicFramePr>
        <p:xfrm>
          <a:off x="914400" y="2286000"/>
          <a:ext cx="2286000" cy="914400"/>
        </p:xfrm>
        <a:graphic>
          <a:graphicData uri="http://schemas.openxmlformats.org/presentationml/2006/ole">
            <mc:AlternateContent xmlns:mc="http://schemas.openxmlformats.org/markup-compatibility/2006">
              <mc:Choice xmlns:v="urn:schemas-microsoft-com:vml" Requires="v">
                <p:oleObj name="Equazione" r:id="rId4" imgW="533160" imgH="228600" progId="Equation.3">
                  <p:embed/>
                </p:oleObj>
              </mc:Choice>
              <mc:Fallback>
                <p:oleObj name="Equazione" r:id="rId4" imgW="533160" imgH="228600" progId="Equation.3">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286000"/>
                        <a:ext cx="2286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1989" name="Object 4"/>
          <p:cNvGraphicFramePr>
            <a:graphicFrameLocks/>
          </p:cNvGraphicFramePr>
          <p:nvPr/>
        </p:nvGraphicFramePr>
        <p:xfrm>
          <a:off x="2743200" y="3810000"/>
          <a:ext cx="3133725" cy="1066800"/>
        </p:xfrm>
        <a:graphic>
          <a:graphicData uri="http://schemas.openxmlformats.org/presentationml/2006/ole">
            <mc:AlternateContent xmlns:mc="http://schemas.openxmlformats.org/markup-compatibility/2006">
              <mc:Choice xmlns:v="urn:schemas-microsoft-com:vml" Requires="v">
                <p:oleObj name="Equazione" r:id="rId6" imgW="1155600" imgH="228600" progId="Equation.3">
                  <p:embed/>
                </p:oleObj>
              </mc:Choice>
              <mc:Fallback>
                <p:oleObj name="Equazione" r:id="rId6" imgW="1155600" imgH="228600" progId="Equation.3">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3810000"/>
                        <a:ext cx="31337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1990" name="Object 5"/>
          <p:cNvGraphicFramePr>
            <a:graphicFrameLocks/>
          </p:cNvGraphicFramePr>
          <p:nvPr/>
        </p:nvGraphicFramePr>
        <p:xfrm>
          <a:off x="2667001" y="4984750"/>
          <a:ext cx="3200400" cy="1111250"/>
        </p:xfrm>
        <a:graphic>
          <a:graphicData uri="http://schemas.openxmlformats.org/presentationml/2006/ole">
            <mc:AlternateContent xmlns:mc="http://schemas.openxmlformats.org/markup-compatibility/2006">
              <mc:Choice xmlns:v="urn:schemas-microsoft-com:vml" Requires="v">
                <p:oleObj name="Equazione" r:id="rId8" imgW="1193760" imgH="228600" progId="Equation.3">
                  <p:embed/>
                </p:oleObj>
              </mc:Choice>
              <mc:Fallback>
                <p:oleObj name="Equazione" r:id="rId8" imgW="1193760" imgH="228600" progId="Equation.3">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1" y="4984750"/>
                        <a:ext cx="32004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1991" name="Rectangle 8"/>
          <p:cNvSpPr>
            <a:spLocks noChangeArrowheads="1"/>
          </p:cNvSpPr>
          <p:nvPr/>
        </p:nvSpPr>
        <p:spPr bwMode="auto">
          <a:xfrm>
            <a:off x="914400" y="4572000"/>
            <a:ext cx="904875" cy="579438"/>
          </a:xfrm>
          <a:prstGeom prst="rect">
            <a:avLst/>
          </a:prstGeom>
          <a:noFill/>
          <a:ln w="9525">
            <a:noFill/>
            <a:miter lim="800000"/>
            <a:headEnd/>
            <a:tailEnd/>
          </a:ln>
        </p:spPr>
        <p:txBody>
          <a:bodyPr wrap="none" lIns="92075" tIns="46038" rIns="92075" bIns="46038">
            <a:spAutoFit/>
          </a:bodyPr>
          <a:lstStyle/>
          <a:p>
            <a:r>
              <a:rPr lang="en-US"/>
              <a:t>and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noFill/>
        </p:spPr>
        <p:txBody>
          <a:bodyPr/>
          <a:lstStyle/>
          <a:p>
            <a:pPr eaLnBrk="1" hangingPunct="1"/>
            <a:r>
              <a:rPr lang="en-US"/>
              <a:t>Feasible Reallocations</a:t>
            </a:r>
          </a:p>
        </p:txBody>
      </p:sp>
      <p:sp>
        <p:nvSpPr>
          <p:cNvPr id="43010" name="Rectangle 3"/>
          <p:cNvSpPr>
            <a:spLocks noChangeArrowheads="1"/>
          </p:cNvSpPr>
          <p:nvPr/>
        </p:nvSpPr>
        <p:spPr bwMode="auto">
          <a:xfrm>
            <a:off x="2216150" y="1739900"/>
            <a:ext cx="4664075" cy="3259138"/>
          </a:xfrm>
          <a:prstGeom prst="rect">
            <a:avLst/>
          </a:prstGeom>
          <a:noFill/>
          <a:ln w="50800">
            <a:solidFill>
              <a:schemeClr val="tx1"/>
            </a:solidFill>
            <a:miter lim="800000"/>
            <a:headEnd/>
            <a:tailEnd/>
          </a:ln>
        </p:spPr>
        <p:txBody>
          <a:bodyPr wrap="none" anchor="ctr"/>
          <a:lstStyle/>
          <a:p>
            <a:endParaRPr lang="it-IT"/>
          </a:p>
        </p:txBody>
      </p:sp>
      <p:sp>
        <p:nvSpPr>
          <p:cNvPr id="43011" name="Line 4"/>
          <p:cNvSpPr>
            <a:spLocks noChangeShapeType="1"/>
          </p:cNvSpPr>
          <p:nvPr/>
        </p:nvSpPr>
        <p:spPr bwMode="auto">
          <a:xfrm>
            <a:off x="2190750" y="6238875"/>
            <a:ext cx="4714875" cy="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43012" name="Line 5"/>
          <p:cNvSpPr>
            <a:spLocks noChangeShapeType="1"/>
          </p:cNvSpPr>
          <p:nvPr/>
        </p:nvSpPr>
        <p:spPr bwMode="auto">
          <a:xfrm>
            <a:off x="361950" y="1666875"/>
            <a:ext cx="0" cy="333375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43013" name="Line 6"/>
          <p:cNvSpPr>
            <a:spLocks noChangeShapeType="1"/>
          </p:cNvSpPr>
          <p:nvPr/>
        </p:nvSpPr>
        <p:spPr bwMode="auto">
          <a:xfrm>
            <a:off x="5715000" y="2876550"/>
            <a:ext cx="0" cy="213360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3014" name="Line 7"/>
          <p:cNvSpPr>
            <a:spLocks noChangeShapeType="1"/>
          </p:cNvSpPr>
          <p:nvPr/>
        </p:nvSpPr>
        <p:spPr bwMode="auto">
          <a:xfrm flipH="1">
            <a:off x="2228850" y="2895600"/>
            <a:ext cx="3467100" cy="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3015" name="Rectangle 8"/>
          <p:cNvSpPr>
            <a:spLocks noChangeArrowheads="1"/>
          </p:cNvSpPr>
          <p:nvPr/>
        </p:nvSpPr>
        <p:spPr bwMode="auto">
          <a:xfrm>
            <a:off x="1717675" y="48275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A</a:t>
            </a:r>
          </a:p>
        </p:txBody>
      </p:sp>
      <p:sp>
        <p:nvSpPr>
          <p:cNvPr id="43016" name="Rectangle 9"/>
          <p:cNvSpPr>
            <a:spLocks noChangeArrowheads="1"/>
          </p:cNvSpPr>
          <p:nvPr/>
        </p:nvSpPr>
        <p:spPr bwMode="auto">
          <a:xfrm>
            <a:off x="6804025" y="12461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B</a:t>
            </a:r>
          </a:p>
        </p:txBody>
      </p:sp>
      <p:sp>
        <p:nvSpPr>
          <p:cNvPr id="43017" name="Line 10"/>
          <p:cNvSpPr>
            <a:spLocks noChangeShapeType="1"/>
          </p:cNvSpPr>
          <p:nvPr/>
        </p:nvSpPr>
        <p:spPr bwMode="auto">
          <a:xfrm>
            <a:off x="1433513" y="3803650"/>
            <a:ext cx="0" cy="1196975"/>
          </a:xfrm>
          <a:prstGeom prst="line">
            <a:avLst/>
          </a:prstGeom>
          <a:noFill/>
          <a:ln w="25400">
            <a:solidFill>
              <a:schemeClr val="tx1"/>
            </a:solidFill>
            <a:round/>
            <a:headEnd type="stealth" w="med" len="lg"/>
            <a:tailEnd type="none" w="sm" len="sm"/>
          </a:ln>
        </p:spPr>
        <p:txBody>
          <a:bodyPr wrap="none" anchor="ctr"/>
          <a:lstStyle/>
          <a:p>
            <a:endParaRPr lang="en-US"/>
          </a:p>
        </p:txBody>
      </p:sp>
      <p:sp>
        <p:nvSpPr>
          <p:cNvPr id="43018" name="Line 11"/>
          <p:cNvSpPr>
            <a:spLocks noChangeShapeType="1"/>
          </p:cNvSpPr>
          <p:nvPr/>
        </p:nvSpPr>
        <p:spPr bwMode="auto">
          <a:xfrm>
            <a:off x="2205038" y="5688013"/>
            <a:ext cx="2020887" cy="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43019" name="Line 12"/>
          <p:cNvSpPr>
            <a:spLocks noChangeShapeType="1"/>
          </p:cNvSpPr>
          <p:nvPr/>
        </p:nvSpPr>
        <p:spPr bwMode="auto">
          <a:xfrm>
            <a:off x="7548563" y="1727200"/>
            <a:ext cx="0" cy="2090738"/>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43020" name="Line 13"/>
          <p:cNvSpPr>
            <a:spLocks noChangeShapeType="1"/>
          </p:cNvSpPr>
          <p:nvPr/>
        </p:nvSpPr>
        <p:spPr bwMode="auto">
          <a:xfrm flipH="1">
            <a:off x="4225925" y="1290638"/>
            <a:ext cx="2657475" cy="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43021" name="Line 14"/>
          <p:cNvSpPr>
            <a:spLocks noChangeShapeType="1"/>
          </p:cNvSpPr>
          <p:nvPr/>
        </p:nvSpPr>
        <p:spPr bwMode="auto">
          <a:xfrm flipV="1">
            <a:off x="5711825" y="1727200"/>
            <a:ext cx="0" cy="1173163"/>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3022" name="Line 15"/>
          <p:cNvSpPr>
            <a:spLocks noChangeShapeType="1"/>
          </p:cNvSpPr>
          <p:nvPr/>
        </p:nvSpPr>
        <p:spPr bwMode="auto">
          <a:xfrm flipH="1">
            <a:off x="5697538" y="2895600"/>
            <a:ext cx="1184275" cy="0"/>
          </a:xfrm>
          <a:prstGeom prst="line">
            <a:avLst/>
          </a:prstGeom>
          <a:noFill/>
          <a:ln w="12700">
            <a:solidFill>
              <a:schemeClr val="tx1"/>
            </a:solidFill>
            <a:prstDash val="dash"/>
            <a:round/>
            <a:headEnd type="none" w="sm" len="sm"/>
            <a:tailEnd type="none" w="sm" len="sm"/>
          </a:ln>
        </p:spPr>
        <p:txBody>
          <a:bodyPr wrap="none" anchor="ctr"/>
          <a:lstStyle/>
          <a:p>
            <a:endParaRPr lang="en-US"/>
          </a:p>
        </p:txBody>
      </p:sp>
      <p:sp>
        <p:nvSpPr>
          <p:cNvPr id="43023" name="Oval 16"/>
          <p:cNvSpPr>
            <a:spLocks noChangeArrowheads="1"/>
          </p:cNvSpPr>
          <p:nvPr/>
        </p:nvSpPr>
        <p:spPr bwMode="auto">
          <a:xfrm>
            <a:off x="5580063" y="2752725"/>
            <a:ext cx="261937" cy="261938"/>
          </a:xfrm>
          <a:prstGeom prst="ellipse">
            <a:avLst/>
          </a:prstGeom>
          <a:solidFill>
            <a:srgbClr val="33CC33"/>
          </a:solidFill>
          <a:ln w="9525">
            <a:noFill/>
            <a:round/>
            <a:headEnd/>
            <a:tailEnd/>
          </a:ln>
        </p:spPr>
        <p:txBody>
          <a:bodyPr wrap="none" anchor="ctr"/>
          <a:lstStyle/>
          <a:p>
            <a:endParaRPr lang="it-IT"/>
          </a:p>
        </p:txBody>
      </p:sp>
      <p:graphicFrame>
        <p:nvGraphicFramePr>
          <p:cNvPr id="43024" name="Object 2"/>
          <p:cNvGraphicFramePr>
            <a:graphicFrameLocks/>
          </p:cNvGraphicFramePr>
          <p:nvPr/>
        </p:nvGraphicFramePr>
        <p:xfrm>
          <a:off x="3568700" y="5921375"/>
          <a:ext cx="1724025" cy="631825"/>
        </p:xfrm>
        <a:graphic>
          <a:graphicData uri="http://schemas.openxmlformats.org/presentationml/2006/ole">
            <mc:AlternateContent xmlns:mc="http://schemas.openxmlformats.org/markup-compatibility/2006">
              <mc:Choice xmlns:v="urn:schemas-microsoft-com:vml" Requires="v">
                <p:oleObj name="Equation" r:id="rId2" imgW="1409088" imgH="545863" progId="Equation.2">
                  <p:embed/>
                </p:oleObj>
              </mc:Choice>
              <mc:Fallback>
                <p:oleObj name="Equation" r:id="rId2" imgW="1409088" imgH="545863" progId="Equation.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8700" y="5921375"/>
                        <a:ext cx="172402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3025" name="Object 3"/>
          <p:cNvGraphicFramePr>
            <a:graphicFrameLocks/>
          </p:cNvGraphicFramePr>
          <p:nvPr/>
        </p:nvGraphicFramePr>
        <p:xfrm>
          <a:off x="1189038" y="4183063"/>
          <a:ext cx="577850" cy="631825"/>
        </p:xfrm>
        <a:graphic>
          <a:graphicData uri="http://schemas.openxmlformats.org/presentationml/2006/ole">
            <mc:AlternateContent xmlns:mc="http://schemas.openxmlformats.org/markup-compatibility/2006">
              <mc:Choice xmlns:v="urn:schemas-microsoft-com:vml" Requires="v">
                <p:oleObj name="Equation" r:id="rId4" imgW="482391" imgH="545863" progId="Equation.2">
                  <p:embed/>
                </p:oleObj>
              </mc:Choice>
              <mc:Fallback>
                <p:oleObj name="Equation" r:id="rId4" imgW="482391" imgH="545863" progId="Equation.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4183063"/>
                        <a:ext cx="57785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3026" name="Object 4"/>
          <p:cNvGraphicFramePr>
            <a:graphicFrameLocks/>
          </p:cNvGraphicFramePr>
          <p:nvPr/>
        </p:nvGraphicFramePr>
        <p:xfrm>
          <a:off x="174625" y="2130425"/>
          <a:ext cx="665163" cy="2079625"/>
        </p:xfrm>
        <a:graphic>
          <a:graphicData uri="http://schemas.openxmlformats.org/presentationml/2006/ole">
            <mc:AlternateContent xmlns:mc="http://schemas.openxmlformats.org/markup-compatibility/2006">
              <mc:Choice xmlns:v="urn:schemas-microsoft-com:vml" Requires="v">
                <p:oleObj name="Equation" r:id="rId6" imgW="546100" imgH="1752600" progId="Equation.2">
                  <p:embed/>
                </p:oleObj>
              </mc:Choice>
              <mc:Fallback>
                <p:oleObj name="Equation" r:id="rId6" imgW="546100" imgH="17526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625" y="2130425"/>
                        <a:ext cx="665163" cy="207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3027" name="Object 5"/>
          <p:cNvGraphicFramePr>
            <a:graphicFrameLocks/>
          </p:cNvGraphicFramePr>
          <p:nvPr/>
        </p:nvGraphicFramePr>
        <p:xfrm>
          <a:off x="3003550" y="5278438"/>
          <a:ext cx="577850" cy="631825"/>
        </p:xfrm>
        <a:graphic>
          <a:graphicData uri="http://schemas.openxmlformats.org/presentationml/2006/ole">
            <mc:AlternateContent xmlns:mc="http://schemas.openxmlformats.org/markup-compatibility/2006">
              <mc:Choice xmlns:v="urn:schemas-microsoft-com:vml" Requires="v">
                <p:oleObj name="Equation" r:id="rId8" imgW="482391" imgH="545863" progId="Equation.2">
                  <p:embed/>
                </p:oleObj>
              </mc:Choice>
              <mc:Fallback>
                <p:oleObj name="Equation" r:id="rId8" imgW="482391" imgH="545863" progId="Equation.2">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03550" y="5278438"/>
                        <a:ext cx="57785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3028" name="Object 6"/>
          <p:cNvGraphicFramePr>
            <a:graphicFrameLocks/>
          </p:cNvGraphicFramePr>
          <p:nvPr/>
        </p:nvGraphicFramePr>
        <p:xfrm>
          <a:off x="5445125" y="849313"/>
          <a:ext cx="533400" cy="631825"/>
        </p:xfrm>
        <a:graphic>
          <a:graphicData uri="http://schemas.openxmlformats.org/presentationml/2006/ole">
            <mc:AlternateContent xmlns:mc="http://schemas.openxmlformats.org/markup-compatibility/2006">
              <mc:Choice xmlns:v="urn:schemas-microsoft-com:vml" Requires="v">
                <p:oleObj name="Equation" r:id="rId10" imgW="444307" imgH="545863" progId="Equation.2">
                  <p:embed/>
                </p:oleObj>
              </mc:Choice>
              <mc:Fallback>
                <p:oleObj name="Equation" r:id="rId10" imgW="444307" imgH="545863" progId="Equation.2">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45125" y="849313"/>
                        <a:ext cx="533400"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3029" name="Object 7"/>
          <p:cNvGraphicFramePr>
            <a:graphicFrameLocks/>
          </p:cNvGraphicFramePr>
          <p:nvPr/>
        </p:nvGraphicFramePr>
        <p:xfrm>
          <a:off x="7296150" y="2282825"/>
          <a:ext cx="531813" cy="631825"/>
        </p:xfrm>
        <a:graphic>
          <a:graphicData uri="http://schemas.openxmlformats.org/presentationml/2006/ole">
            <mc:AlternateContent xmlns:mc="http://schemas.openxmlformats.org/markup-compatibility/2006">
              <mc:Choice xmlns:v="urn:schemas-microsoft-com:vml" Requires="v">
                <p:oleObj name="Equation" r:id="rId12" imgW="444307" imgH="545863" progId="Equation.2">
                  <p:embed/>
                </p:oleObj>
              </mc:Choice>
              <mc:Fallback>
                <p:oleObj name="Equation" r:id="rId12" imgW="444307" imgH="545863" progId="Equation.2">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96150" y="2282825"/>
                        <a:ext cx="531813"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3030" name="Line 23"/>
          <p:cNvSpPr>
            <a:spLocks noChangeShapeType="1"/>
          </p:cNvSpPr>
          <p:nvPr/>
        </p:nvSpPr>
        <p:spPr bwMode="auto">
          <a:xfrm>
            <a:off x="4225925" y="1741488"/>
            <a:ext cx="0" cy="3275012"/>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43031" name="Line 24"/>
          <p:cNvSpPr>
            <a:spLocks noChangeShapeType="1"/>
          </p:cNvSpPr>
          <p:nvPr/>
        </p:nvSpPr>
        <p:spPr bwMode="auto">
          <a:xfrm>
            <a:off x="2205038" y="3819525"/>
            <a:ext cx="4675187" cy="0"/>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43032" name="Oval 25"/>
          <p:cNvSpPr>
            <a:spLocks noChangeArrowheads="1"/>
          </p:cNvSpPr>
          <p:nvPr/>
        </p:nvSpPr>
        <p:spPr bwMode="auto">
          <a:xfrm>
            <a:off x="4079875" y="3681413"/>
            <a:ext cx="261938" cy="261937"/>
          </a:xfrm>
          <a:prstGeom prst="ellipse">
            <a:avLst/>
          </a:prstGeom>
          <a:solidFill>
            <a:schemeClr val="tx2"/>
          </a:solidFill>
          <a:ln w="9525">
            <a:noFill/>
            <a:round/>
            <a:headEnd/>
            <a:tailEnd/>
          </a:ln>
        </p:spPr>
        <p:txBody>
          <a:bodyPr wrap="none" anchor="ctr"/>
          <a:lstStyle/>
          <a:p>
            <a:endParaRPr lang="it-IT"/>
          </a:p>
        </p:txBody>
      </p:sp>
      <p:sp>
        <p:nvSpPr>
          <p:cNvPr id="43033" name="Oval 26"/>
          <p:cNvSpPr>
            <a:spLocks noChangeArrowheads="1"/>
          </p:cNvSpPr>
          <p:nvPr/>
        </p:nvSpPr>
        <p:spPr bwMode="auto">
          <a:xfrm>
            <a:off x="4138613" y="4933950"/>
            <a:ext cx="171450" cy="171450"/>
          </a:xfrm>
          <a:prstGeom prst="ellipse">
            <a:avLst/>
          </a:prstGeom>
          <a:solidFill>
            <a:srgbClr val="FF3300"/>
          </a:solidFill>
          <a:ln w="9525">
            <a:noFill/>
            <a:round/>
            <a:headEnd/>
            <a:tailEnd/>
          </a:ln>
        </p:spPr>
        <p:txBody>
          <a:bodyPr wrap="none" anchor="ctr"/>
          <a:lstStyle/>
          <a:p>
            <a:endParaRPr lang="it-IT"/>
          </a:p>
        </p:txBody>
      </p:sp>
      <p:sp>
        <p:nvSpPr>
          <p:cNvPr id="43034" name="Oval 27"/>
          <p:cNvSpPr>
            <a:spLocks noChangeArrowheads="1"/>
          </p:cNvSpPr>
          <p:nvPr/>
        </p:nvSpPr>
        <p:spPr bwMode="auto">
          <a:xfrm>
            <a:off x="2133600" y="3714750"/>
            <a:ext cx="171450" cy="171450"/>
          </a:xfrm>
          <a:prstGeom prst="ellipse">
            <a:avLst/>
          </a:prstGeom>
          <a:solidFill>
            <a:srgbClr val="FF3300"/>
          </a:solidFill>
          <a:ln w="9525">
            <a:noFill/>
            <a:round/>
            <a:headEnd/>
            <a:tailEnd/>
          </a:ln>
        </p:spPr>
        <p:txBody>
          <a:bodyPr wrap="none" anchor="ctr"/>
          <a:lstStyle/>
          <a:p>
            <a:endParaRPr lang="it-IT"/>
          </a:p>
        </p:txBody>
      </p:sp>
      <p:sp>
        <p:nvSpPr>
          <p:cNvPr id="43035" name="Oval 28"/>
          <p:cNvSpPr>
            <a:spLocks noChangeArrowheads="1"/>
          </p:cNvSpPr>
          <p:nvPr/>
        </p:nvSpPr>
        <p:spPr bwMode="auto">
          <a:xfrm>
            <a:off x="4125913" y="1644650"/>
            <a:ext cx="171450" cy="171450"/>
          </a:xfrm>
          <a:prstGeom prst="ellipse">
            <a:avLst/>
          </a:prstGeom>
          <a:solidFill>
            <a:srgbClr val="FF3300"/>
          </a:solidFill>
          <a:ln w="9525">
            <a:noFill/>
            <a:round/>
            <a:headEnd/>
            <a:tailEnd/>
          </a:ln>
        </p:spPr>
        <p:txBody>
          <a:bodyPr wrap="none" anchor="ctr"/>
          <a:lstStyle/>
          <a:p>
            <a:endParaRPr lang="it-IT"/>
          </a:p>
        </p:txBody>
      </p:sp>
      <p:sp>
        <p:nvSpPr>
          <p:cNvPr id="43036" name="Oval 29"/>
          <p:cNvSpPr>
            <a:spLocks noChangeArrowheads="1"/>
          </p:cNvSpPr>
          <p:nvPr/>
        </p:nvSpPr>
        <p:spPr bwMode="auto">
          <a:xfrm>
            <a:off x="6792913" y="3713163"/>
            <a:ext cx="171450" cy="171450"/>
          </a:xfrm>
          <a:prstGeom prst="ellipse">
            <a:avLst/>
          </a:prstGeom>
          <a:solidFill>
            <a:srgbClr val="FF3300"/>
          </a:solidFill>
          <a:ln w="9525">
            <a:noFill/>
            <a:round/>
            <a:headEnd/>
            <a:tailEnd/>
          </a:ln>
        </p:spPr>
        <p:txBody>
          <a:bodyPr wrap="none" anchor="ctr"/>
          <a:lstStyle/>
          <a:p>
            <a:endParaRPr lang="it-I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a:noFill/>
        </p:spPr>
        <p:txBody>
          <a:bodyPr/>
          <a:lstStyle/>
          <a:p>
            <a:pPr eaLnBrk="1" hangingPunct="1"/>
            <a:r>
              <a:rPr lang="en-US" dirty="0"/>
              <a:t>Questions</a:t>
            </a:r>
          </a:p>
        </p:txBody>
      </p:sp>
      <p:sp>
        <p:nvSpPr>
          <p:cNvPr id="46082" name="Rectangle 3"/>
          <p:cNvSpPr>
            <a:spLocks noGrp="1" noChangeArrowheads="1"/>
          </p:cNvSpPr>
          <p:nvPr>
            <p:ph idx="1"/>
          </p:nvPr>
        </p:nvSpPr>
        <p:spPr/>
        <p:txBody>
          <a:bodyPr/>
          <a:lstStyle/>
          <a:p>
            <a:pPr eaLnBrk="1" hangingPunct="1"/>
            <a:r>
              <a:rPr lang="en-US" sz="4800" dirty="0"/>
              <a:t>Which allocations will be blocked by one or both consumers?</a:t>
            </a:r>
          </a:p>
          <a:p>
            <a:pPr eaLnBrk="1" hangingPunct="1"/>
            <a:r>
              <a:rPr lang="en-US" sz="4800" dirty="0"/>
              <a:t>Which allocations make both consumers better off?</a:t>
            </a:r>
            <a:endParaRPr lang="fa-IR" sz="4800" dirty="0"/>
          </a:p>
          <a:p>
            <a:pPr eaLnBrk="1" hangingPunct="1"/>
            <a:endParaRPr lang="fa-IR" sz="4800" dirty="0"/>
          </a:p>
          <a:p>
            <a:pPr eaLnBrk="1" hangingPunct="1"/>
            <a:r>
              <a:rPr lang="en-US" sz="4800" dirty="0"/>
              <a:t>Concept of preferences =&gt; difference curve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noFill/>
        </p:spPr>
        <p:txBody>
          <a:bodyPr/>
          <a:lstStyle/>
          <a:p>
            <a:pPr eaLnBrk="1" hangingPunct="1"/>
            <a:r>
              <a:rPr lang="en-US"/>
              <a:t>Adding Preferences to the Box</a:t>
            </a:r>
          </a:p>
        </p:txBody>
      </p:sp>
      <p:sp>
        <p:nvSpPr>
          <p:cNvPr id="47106" name="Line 3"/>
          <p:cNvSpPr>
            <a:spLocks noChangeShapeType="1"/>
          </p:cNvSpPr>
          <p:nvPr/>
        </p:nvSpPr>
        <p:spPr bwMode="auto">
          <a:xfrm>
            <a:off x="1833563" y="1238250"/>
            <a:ext cx="0" cy="4119563"/>
          </a:xfrm>
          <a:prstGeom prst="line">
            <a:avLst/>
          </a:prstGeom>
          <a:noFill/>
          <a:ln w="50800">
            <a:solidFill>
              <a:schemeClr val="tx1"/>
            </a:solidFill>
            <a:round/>
            <a:headEnd type="stealth" w="med" len="lg"/>
            <a:tailEnd type="none" w="sm" len="sm"/>
          </a:ln>
        </p:spPr>
        <p:txBody>
          <a:bodyPr wrap="none" anchor="ctr"/>
          <a:lstStyle/>
          <a:p>
            <a:endParaRPr lang="en-US"/>
          </a:p>
        </p:txBody>
      </p:sp>
      <p:sp>
        <p:nvSpPr>
          <p:cNvPr id="47107" name="Line 4"/>
          <p:cNvSpPr>
            <a:spLocks noChangeShapeType="1"/>
          </p:cNvSpPr>
          <p:nvPr/>
        </p:nvSpPr>
        <p:spPr bwMode="auto">
          <a:xfrm>
            <a:off x="1843088" y="5367338"/>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graphicFrame>
        <p:nvGraphicFramePr>
          <p:cNvPr id="47113" name="Object 4"/>
          <p:cNvGraphicFramePr>
            <a:graphicFrameLocks/>
          </p:cNvGraphicFramePr>
          <p:nvPr/>
        </p:nvGraphicFramePr>
        <p:xfrm>
          <a:off x="1160463" y="1027113"/>
          <a:ext cx="558800" cy="612775"/>
        </p:xfrm>
        <a:graphic>
          <a:graphicData uri="http://schemas.openxmlformats.org/presentationml/2006/ole">
            <mc:AlternateContent xmlns:mc="http://schemas.openxmlformats.org/markup-compatibility/2006">
              <mc:Choice xmlns:v="urn:schemas-microsoft-com:vml" Requires="v">
                <p:oleObj name="Equation" r:id="rId2" imgW="482391" imgH="545863" progId="Equation.2">
                  <p:embed/>
                </p:oleObj>
              </mc:Choice>
              <mc:Fallback>
                <p:oleObj name="Equation" r:id="rId2" imgW="482391" imgH="545863" progId="Equation.2">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1027113"/>
                        <a:ext cx="5588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7114" name="Object 5"/>
          <p:cNvGraphicFramePr>
            <a:graphicFrameLocks/>
          </p:cNvGraphicFramePr>
          <p:nvPr/>
        </p:nvGraphicFramePr>
        <p:xfrm>
          <a:off x="7553325" y="5448300"/>
          <a:ext cx="558800" cy="612775"/>
        </p:xfrm>
        <a:graphic>
          <a:graphicData uri="http://schemas.openxmlformats.org/presentationml/2006/ole">
            <mc:AlternateContent xmlns:mc="http://schemas.openxmlformats.org/markup-compatibility/2006">
              <mc:Choice xmlns:v="urn:schemas-microsoft-com:vml" Requires="v">
                <p:oleObj name="Equation" r:id="rId4" imgW="482391" imgH="545863" progId="Equation.2">
                  <p:embed/>
                </p:oleObj>
              </mc:Choice>
              <mc:Fallback>
                <p:oleObj name="Equation" r:id="rId4" imgW="482391" imgH="545863" progId="Equation.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3325" y="5448300"/>
                        <a:ext cx="5588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7115" name="Rectangle 12"/>
          <p:cNvSpPr>
            <a:spLocks noChangeArrowheads="1"/>
          </p:cNvSpPr>
          <p:nvPr/>
        </p:nvSpPr>
        <p:spPr bwMode="auto">
          <a:xfrm>
            <a:off x="1336675" y="52085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A</a:t>
            </a:r>
          </a:p>
        </p:txBody>
      </p:sp>
      <p:sp>
        <p:nvSpPr>
          <p:cNvPr id="47116" name="Rectangle 13"/>
          <p:cNvSpPr>
            <a:spLocks noChangeArrowheads="1"/>
          </p:cNvSpPr>
          <p:nvPr/>
        </p:nvSpPr>
        <p:spPr bwMode="auto">
          <a:xfrm>
            <a:off x="4051300" y="898525"/>
            <a:ext cx="1553310" cy="1521058"/>
          </a:xfrm>
          <a:prstGeom prst="rect">
            <a:avLst/>
          </a:prstGeom>
          <a:noFill/>
          <a:ln w="9525">
            <a:noFill/>
            <a:miter lim="800000"/>
            <a:headEnd/>
            <a:tailEnd/>
          </a:ln>
        </p:spPr>
        <p:txBody>
          <a:bodyPr wrap="none" lIns="92075" tIns="46038" rIns="92075" bIns="46038">
            <a:spAutoFit/>
          </a:bodyPr>
          <a:lstStyle/>
          <a:p>
            <a:r>
              <a:rPr lang="en-US" dirty="0"/>
              <a:t>For consumer</a:t>
            </a:r>
          </a:p>
          <a:p>
            <a:r>
              <a:rPr lang="en-US" dirty="0"/>
              <a:t> A.</a:t>
            </a:r>
          </a:p>
          <a:p>
            <a:endParaRPr lang="en-US" dirty="0"/>
          </a:p>
          <a:p>
            <a:endParaRPr lang="en-US" dirty="0"/>
          </a:p>
          <a:p>
            <a:endParaRPr lang="en-US" dirty="0"/>
          </a:p>
        </p:txBody>
      </p:sp>
      <p:sp>
        <p:nvSpPr>
          <p:cNvPr id="47117" name="Arc 14"/>
          <p:cNvSpPr>
            <a:spLocks/>
          </p:cNvSpPr>
          <p:nvPr/>
        </p:nvSpPr>
        <p:spPr bwMode="auto">
          <a:xfrm rot="10800000">
            <a:off x="2474913" y="2092325"/>
            <a:ext cx="3786187" cy="2833688"/>
          </a:xfrm>
          <a:custGeom>
            <a:avLst/>
            <a:gdLst>
              <a:gd name="T0" fmla="*/ 0 w 21600"/>
              <a:gd name="T1" fmla="*/ 0 h 21600"/>
              <a:gd name="T2" fmla="*/ 663667222 w 21600"/>
              <a:gd name="T3" fmla="*/ 371749430 h 21600"/>
              <a:gd name="T4" fmla="*/ 0 w 21600"/>
              <a:gd name="T5" fmla="*/ 3717494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50800" cap="rnd">
            <a:solidFill>
              <a:srgbClr val="33CC33"/>
            </a:solidFill>
            <a:round/>
            <a:headEnd type="none" w="sm" len="sm"/>
            <a:tailEnd type="none" w="sm" len="sm"/>
          </a:ln>
        </p:spPr>
        <p:txBody>
          <a:bodyPr wrap="none" anchor="ct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noFill/>
        </p:spPr>
        <p:txBody>
          <a:bodyPr/>
          <a:lstStyle/>
          <a:p>
            <a:pPr eaLnBrk="1" hangingPunct="1"/>
            <a:r>
              <a:rPr lang="en-US"/>
              <a:t>Adding Preferences to the Box</a:t>
            </a:r>
          </a:p>
        </p:txBody>
      </p:sp>
      <p:sp>
        <p:nvSpPr>
          <p:cNvPr id="48130" name="Line 3"/>
          <p:cNvSpPr>
            <a:spLocks noChangeShapeType="1"/>
          </p:cNvSpPr>
          <p:nvPr/>
        </p:nvSpPr>
        <p:spPr bwMode="auto">
          <a:xfrm>
            <a:off x="1833563" y="1238250"/>
            <a:ext cx="0" cy="4119563"/>
          </a:xfrm>
          <a:prstGeom prst="line">
            <a:avLst/>
          </a:prstGeom>
          <a:noFill/>
          <a:ln w="50800">
            <a:solidFill>
              <a:schemeClr val="tx1"/>
            </a:solidFill>
            <a:round/>
            <a:headEnd type="stealth" w="med" len="lg"/>
            <a:tailEnd type="none" w="sm" len="sm"/>
          </a:ln>
        </p:spPr>
        <p:txBody>
          <a:bodyPr wrap="none" anchor="ctr"/>
          <a:lstStyle/>
          <a:p>
            <a:endParaRPr lang="en-US"/>
          </a:p>
        </p:txBody>
      </p:sp>
      <p:sp>
        <p:nvSpPr>
          <p:cNvPr id="48131" name="Line 4"/>
          <p:cNvSpPr>
            <a:spLocks noChangeShapeType="1"/>
          </p:cNvSpPr>
          <p:nvPr/>
        </p:nvSpPr>
        <p:spPr bwMode="auto">
          <a:xfrm>
            <a:off x="1843088" y="5367338"/>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graphicFrame>
        <p:nvGraphicFramePr>
          <p:cNvPr id="48137" name="Object 4"/>
          <p:cNvGraphicFramePr>
            <a:graphicFrameLocks/>
          </p:cNvGraphicFramePr>
          <p:nvPr/>
        </p:nvGraphicFramePr>
        <p:xfrm>
          <a:off x="1160463" y="1027113"/>
          <a:ext cx="558800" cy="612775"/>
        </p:xfrm>
        <a:graphic>
          <a:graphicData uri="http://schemas.openxmlformats.org/presentationml/2006/ole">
            <mc:AlternateContent xmlns:mc="http://schemas.openxmlformats.org/markup-compatibility/2006">
              <mc:Choice xmlns:v="urn:schemas-microsoft-com:vml" Requires="v">
                <p:oleObj name="Equation" r:id="rId2" imgW="482391" imgH="545863" progId="Equation.2">
                  <p:embed/>
                </p:oleObj>
              </mc:Choice>
              <mc:Fallback>
                <p:oleObj name="Equation" r:id="rId2" imgW="482391" imgH="545863" progId="Equation.2">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1027113"/>
                        <a:ext cx="5588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8138" name="Object 5"/>
          <p:cNvGraphicFramePr>
            <a:graphicFrameLocks/>
          </p:cNvGraphicFramePr>
          <p:nvPr/>
        </p:nvGraphicFramePr>
        <p:xfrm>
          <a:off x="7553325" y="5448300"/>
          <a:ext cx="558800" cy="612775"/>
        </p:xfrm>
        <a:graphic>
          <a:graphicData uri="http://schemas.openxmlformats.org/presentationml/2006/ole">
            <mc:AlternateContent xmlns:mc="http://schemas.openxmlformats.org/markup-compatibility/2006">
              <mc:Choice xmlns:v="urn:schemas-microsoft-com:vml" Requires="v">
                <p:oleObj name="Equation" r:id="rId4" imgW="482391" imgH="545863" progId="Equation.2">
                  <p:embed/>
                </p:oleObj>
              </mc:Choice>
              <mc:Fallback>
                <p:oleObj name="Equation" r:id="rId4" imgW="482391" imgH="545863" progId="Equation.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3325" y="5448300"/>
                        <a:ext cx="5588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8139" name="Line 12"/>
          <p:cNvSpPr>
            <a:spLocks noChangeShapeType="1"/>
          </p:cNvSpPr>
          <p:nvPr/>
        </p:nvSpPr>
        <p:spPr bwMode="auto">
          <a:xfrm flipV="1">
            <a:off x="3417888" y="2840038"/>
            <a:ext cx="0" cy="1016000"/>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48140" name="Line 13"/>
          <p:cNvSpPr>
            <a:spLocks noChangeShapeType="1"/>
          </p:cNvSpPr>
          <p:nvPr/>
        </p:nvSpPr>
        <p:spPr bwMode="auto">
          <a:xfrm>
            <a:off x="3421063" y="3859213"/>
            <a:ext cx="1016000" cy="0"/>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48141" name="Line 14"/>
          <p:cNvSpPr>
            <a:spLocks noChangeShapeType="1"/>
          </p:cNvSpPr>
          <p:nvPr/>
        </p:nvSpPr>
        <p:spPr bwMode="auto">
          <a:xfrm flipV="1">
            <a:off x="3417888" y="2840038"/>
            <a:ext cx="1006475" cy="1006475"/>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48142" name="Rectangle 15"/>
          <p:cNvSpPr>
            <a:spLocks noChangeArrowheads="1"/>
          </p:cNvSpPr>
          <p:nvPr/>
        </p:nvSpPr>
        <p:spPr bwMode="auto">
          <a:xfrm rot="2400000">
            <a:off x="3478213" y="2168525"/>
            <a:ext cx="3049587" cy="579438"/>
          </a:xfrm>
          <a:prstGeom prst="rect">
            <a:avLst/>
          </a:prstGeom>
          <a:noFill/>
          <a:ln w="9525">
            <a:noFill/>
            <a:miter lim="800000"/>
            <a:headEnd/>
            <a:tailEnd/>
          </a:ln>
        </p:spPr>
        <p:txBody>
          <a:bodyPr wrap="none" lIns="92075" tIns="46038" rIns="92075" bIns="46038">
            <a:spAutoFit/>
          </a:bodyPr>
          <a:lstStyle/>
          <a:p>
            <a:r>
              <a:rPr lang="en-US"/>
              <a:t>More preferred</a:t>
            </a:r>
          </a:p>
        </p:txBody>
      </p:sp>
      <p:sp>
        <p:nvSpPr>
          <p:cNvPr id="48143" name="Rectangle 16"/>
          <p:cNvSpPr>
            <a:spLocks noChangeArrowheads="1"/>
          </p:cNvSpPr>
          <p:nvPr/>
        </p:nvSpPr>
        <p:spPr bwMode="auto">
          <a:xfrm>
            <a:off x="4051300" y="898525"/>
            <a:ext cx="3413125" cy="579438"/>
          </a:xfrm>
          <a:prstGeom prst="rect">
            <a:avLst/>
          </a:prstGeom>
          <a:noFill/>
          <a:ln w="9525">
            <a:noFill/>
            <a:miter lim="800000"/>
            <a:headEnd/>
            <a:tailEnd/>
          </a:ln>
        </p:spPr>
        <p:txBody>
          <a:bodyPr wrap="none" lIns="92075" tIns="46038" rIns="92075" bIns="46038">
            <a:spAutoFit/>
          </a:bodyPr>
          <a:lstStyle/>
          <a:p>
            <a:r>
              <a:rPr lang="en-US"/>
              <a:t>For consumer A.</a:t>
            </a:r>
          </a:p>
        </p:txBody>
      </p:sp>
      <p:sp>
        <p:nvSpPr>
          <p:cNvPr id="48144" name="Rectangle 17"/>
          <p:cNvSpPr>
            <a:spLocks noChangeArrowheads="1"/>
          </p:cNvSpPr>
          <p:nvPr/>
        </p:nvSpPr>
        <p:spPr bwMode="auto">
          <a:xfrm>
            <a:off x="1336675" y="52085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A</a:t>
            </a:r>
          </a:p>
        </p:txBody>
      </p:sp>
      <p:sp>
        <p:nvSpPr>
          <p:cNvPr id="48145" name="Arc 18"/>
          <p:cNvSpPr>
            <a:spLocks/>
          </p:cNvSpPr>
          <p:nvPr/>
        </p:nvSpPr>
        <p:spPr bwMode="auto">
          <a:xfrm rot="10800000">
            <a:off x="2474913" y="2092325"/>
            <a:ext cx="3786187" cy="2833688"/>
          </a:xfrm>
          <a:custGeom>
            <a:avLst/>
            <a:gdLst>
              <a:gd name="T0" fmla="*/ 0 w 21600"/>
              <a:gd name="T1" fmla="*/ 0 h 21600"/>
              <a:gd name="T2" fmla="*/ 663667222 w 21600"/>
              <a:gd name="T3" fmla="*/ 371749430 h 21600"/>
              <a:gd name="T4" fmla="*/ 0 w 21600"/>
              <a:gd name="T5" fmla="*/ 3717494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50800" cap="rnd">
            <a:solidFill>
              <a:srgbClr val="33CC33"/>
            </a:solidFill>
            <a:round/>
            <a:headEnd type="none" w="sm" len="sm"/>
            <a:tailEnd type="none" w="sm" len="sm"/>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noFill/>
        </p:spPr>
        <p:txBody>
          <a:bodyPr/>
          <a:lstStyle/>
          <a:p>
            <a:pPr eaLnBrk="1" hangingPunct="1"/>
            <a:r>
              <a:rPr lang="en-US"/>
              <a:t>Adding Preferences to the Box</a:t>
            </a:r>
          </a:p>
        </p:txBody>
      </p:sp>
      <p:sp>
        <p:nvSpPr>
          <p:cNvPr id="49154" name="Line 3"/>
          <p:cNvSpPr>
            <a:spLocks noChangeShapeType="1"/>
          </p:cNvSpPr>
          <p:nvPr/>
        </p:nvSpPr>
        <p:spPr bwMode="auto">
          <a:xfrm>
            <a:off x="1833563" y="1238250"/>
            <a:ext cx="0" cy="4119563"/>
          </a:xfrm>
          <a:prstGeom prst="line">
            <a:avLst/>
          </a:prstGeom>
          <a:noFill/>
          <a:ln w="50800">
            <a:solidFill>
              <a:schemeClr val="tx1"/>
            </a:solidFill>
            <a:round/>
            <a:headEnd type="stealth" w="med" len="lg"/>
            <a:tailEnd type="none" w="sm" len="sm"/>
          </a:ln>
        </p:spPr>
        <p:txBody>
          <a:bodyPr wrap="none" anchor="ctr"/>
          <a:lstStyle/>
          <a:p>
            <a:endParaRPr lang="en-US"/>
          </a:p>
        </p:txBody>
      </p:sp>
      <p:sp>
        <p:nvSpPr>
          <p:cNvPr id="49155" name="Line 4"/>
          <p:cNvSpPr>
            <a:spLocks noChangeShapeType="1"/>
          </p:cNvSpPr>
          <p:nvPr/>
        </p:nvSpPr>
        <p:spPr bwMode="auto">
          <a:xfrm>
            <a:off x="1843088" y="5367338"/>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graphicFrame>
        <p:nvGraphicFramePr>
          <p:cNvPr id="49160" name="Object 4"/>
          <p:cNvGraphicFramePr>
            <a:graphicFrameLocks/>
          </p:cNvGraphicFramePr>
          <p:nvPr/>
        </p:nvGraphicFramePr>
        <p:xfrm>
          <a:off x="1182688" y="1027113"/>
          <a:ext cx="504825" cy="603250"/>
        </p:xfrm>
        <a:graphic>
          <a:graphicData uri="http://schemas.openxmlformats.org/presentationml/2006/ole">
            <mc:AlternateContent xmlns:mc="http://schemas.openxmlformats.org/markup-compatibility/2006">
              <mc:Choice xmlns:v="urn:schemas-microsoft-com:vml" Requires="v">
                <p:oleObj name="Equation" r:id="rId2" imgW="444307" imgH="545863" progId="Equation.2">
                  <p:embed/>
                </p:oleObj>
              </mc:Choice>
              <mc:Fallback>
                <p:oleObj name="Equation" r:id="rId2" imgW="444307" imgH="545863" progId="Equation.2">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027113"/>
                        <a:ext cx="50482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49161" name="Object 5"/>
          <p:cNvGraphicFramePr>
            <a:graphicFrameLocks/>
          </p:cNvGraphicFramePr>
          <p:nvPr/>
        </p:nvGraphicFramePr>
        <p:xfrm>
          <a:off x="7575550" y="5448300"/>
          <a:ext cx="504825" cy="603250"/>
        </p:xfrm>
        <a:graphic>
          <a:graphicData uri="http://schemas.openxmlformats.org/presentationml/2006/ole">
            <mc:AlternateContent xmlns:mc="http://schemas.openxmlformats.org/markup-compatibility/2006">
              <mc:Choice xmlns:v="urn:schemas-microsoft-com:vml" Requires="v">
                <p:oleObj name="Equation" r:id="rId4" imgW="444307" imgH="545863" progId="Equation.2">
                  <p:embed/>
                </p:oleObj>
              </mc:Choice>
              <mc:Fallback>
                <p:oleObj name="Equation" r:id="rId4" imgW="444307" imgH="545863" progId="Equation.2">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5550" y="5448300"/>
                        <a:ext cx="50482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49162" name="Rectangle 11"/>
          <p:cNvSpPr>
            <a:spLocks noChangeArrowheads="1"/>
          </p:cNvSpPr>
          <p:nvPr/>
        </p:nvSpPr>
        <p:spPr bwMode="auto">
          <a:xfrm>
            <a:off x="4051300" y="898525"/>
            <a:ext cx="3413125" cy="579438"/>
          </a:xfrm>
          <a:prstGeom prst="rect">
            <a:avLst/>
          </a:prstGeom>
          <a:noFill/>
          <a:ln w="9525">
            <a:noFill/>
            <a:miter lim="800000"/>
            <a:headEnd/>
            <a:tailEnd/>
          </a:ln>
        </p:spPr>
        <p:txBody>
          <a:bodyPr wrap="none" lIns="92075" tIns="46038" rIns="92075" bIns="46038">
            <a:spAutoFit/>
          </a:bodyPr>
          <a:lstStyle/>
          <a:p>
            <a:r>
              <a:rPr lang="en-US"/>
              <a:t>For consumer B.</a:t>
            </a:r>
          </a:p>
        </p:txBody>
      </p:sp>
      <p:sp>
        <p:nvSpPr>
          <p:cNvPr id="49163" name="Rectangle 12"/>
          <p:cNvSpPr>
            <a:spLocks noChangeArrowheads="1"/>
          </p:cNvSpPr>
          <p:nvPr/>
        </p:nvSpPr>
        <p:spPr bwMode="auto">
          <a:xfrm>
            <a:off x="1336675" y="52085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B</a:t>
            </a:r>
          </a:p>
        </p:txBody>
      </p:sp>
      <p:sp>
        <p:nvSpPr>
          <p:cNvPr id="49164" name="Arc 13"/>
          <p:cNvSpPr>
            <a:spLocks/>
          </p:cNvSpPr>
          <p:nvPr/>
        </p:nvSpPr>
        <p:spPr bwMode="auto">
          <a:xfrm rot="10800000">
            <a:off x="2260600" y="2192338"/>
            <a:ext cx="4738688" cy="2571750"/>
          </a:xfrm>
          <a:custGeom>
            <a:avLst/>
            <a:gdLst>
              <a:gd name="T0" fmla="*/ 0 w 21600"/>
              <a:gd name="T1" fmla="*/ 0 h 21600"/>
              <a:gd name="T2" fmla="*/ 1039590924 w 21600"/>
              <a:gd name="T3" fmla="*/ 306198984 h 21600"/>
              <a:gd name="T4" fmla="*/ 0 w 21600"/>
              <a:gd name="T5" fmla="*/ 30619898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50800" cap="rnd">
            <a:solidFill>
              <a:schemeClr val="accent2">
                <a:lumMod val="60000"/>
                <a:lumOff val="40000"/>
              </a:schemeClr>
            </a:solidFill>
            <a:round/>
            <a:headEnd type="none" w="sm" len="sm"/>
            <a:tailEnd type="none" w="sm" len="sm"/>
          </a:ln>
        </p:spPr>
        <p:txBody>
          <a:bodyPr wrap="none" anchor="ct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noFill/>
        </p:spPr>
        <p:txBody>
          <a:bodyPr/>
          <a:lstStyle/>
          <a:p>
            <a:pPr eaLnBrk="1" hangingPunct="1"/>
            <a:r>
              <a:rPr lang="en-US"/>
              <a:t>Adding Preferences to the Box</a:t>
            </a:r>
          </a:p>
        </p:txBody>
      </p:sp>
      <p:sp>
        <p:nvSpPr>
          <p:cNvPr id="50178" name="Line 3"/>
          <p:cNvSpPr>
            <a:spLocks noChangeShapeType="1"/>
          </p:cNvSpPr>
          <p:nvPr/>
        </p:nvSpPr>
        <p:spPr bwMode="auto">
          <a:xfrm>
            <a:off x="1833563" y="1238250"/>
            <a:ext cx="0" cy="4119563"/>
          </a:xfrm>
          <a:prstGeom prst="line">
            <a:avLst/>
          </a:prstGeom>
          <a:noFill/>
          <a:ln w="50800">
            <a:solidFill>
              <a:schemeClr val="tx1"/>
            </a:solidFill>
            <a:round/>
            <a:headEnd type="stealth" w="med" len="lg"/>
            <a:tailEnd type="none" w="sm" len="sm"/>
          </a:ln>
        </p:spPr>
        <p:txBody>
          <a:bodyPr wrap="none" anchor="ctr"/>
          <a:lstStyle/>
          <a:p>
            <a:endParaRPr lang="en-US"/>
          </a:p>
        </p:txBody>
      </p:sp>
      <p:sp>
        <p:nvSpPr>
          <p:cNvPr id="50179" name="Line 4"/>
          <p:cNvSpPr>
            <a:spLocks noChangeShapeType="1"/>
          </p:cNvSpPr>
          <p:nvPr/>
        </p:nvSpPr>
        <p:spPr bwMode="auto">
          <a:xfrm>
            <a:off x="1843088" y="5367338"/>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graphicFrame>
        <p:nvGraphicFramePr>
          <p:cNvPr id="50180" name="Object 2"/>
          <p:cNvGraphicFramePr>
            <a:graphicFrameLocks/>
          </p:cNvGraphicFramePr>
          <p:nvPr/>
        </p:nvGraphicFramePr>
        <p:xfrm>
          <a:off x="1182688" y="1027113"/>
          <a:ext cx="504825" cy="603250"/>
        </p:xfrm>
        <a:graphic>
          <a:graphicData uri="http://schemas.openxmlformats.org/presentationml/2006/ole">
            <mc:AlternateContent xmlns:mc="http://schemas.openxmlformats.org/markup-compatibility/2006">
              <mc:Choice xmlns:v="urn:schemas-microsoft-com:vml" Requires="v">
                <p:oleObj name="Equation" r:id="rId2" imgW="444307" imgH="545863" progId="Equation.2">
                  <p:embed/>
                </p:oleObj>
              </mc:Choice>
              <mc:Fallback>
                <p:oleObj name="Equation" r:id="rId2" imgW="444307" imgH="545863" progId="Equation.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2688" y="1027113"/>
                        <a:ext cx="50482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0181" name="Object 3"/>
          <p:cNvGraphicFramePr>
            <a:graphicFrameLocks/>
          </p:cNvGraphicFramePr>
          <p:nvPr/>
        </p:nvGraphicFramePr>
        <p:xfrm>
          <a:off x="7575550" y="5448300"/>
          <a:ext cx="504825" cy="603250"/>
        </p:xfrm>
        <a:graphic>
          <a:graphicData uri="http://schemas.openxmlformats.org/presentationml/2006/ole">
            <mc:AlternateContent xmlns:mc="http://schemas.openxmlformats.org/markup-compatibility/2006">
              <mc:Choice xmlns:v="urn:schemas-microsoft-com:vml" Requires="v">
                <p:oleObj name="Equation" r:id="rId4" imgW="444307" imgH="545863" progId="Equation.2">
                  <p:embed/>
                </p:oleObj>
              </mc:Choice>
              <mc:Fallback>
                <p:oleObj name="Equation" r:id="rId4" imgW="444307" imgH="545863" progId="Equation.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5550" y="5448300"/>
                        <a:ext cx="504825"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0182" name="Line 7"/>
          <p:cNvSpPr>
            <a:spLocks noChangeShapeType="1"/>
          </p:cNvSpPr>
          <p:nvPr/>
        </p:nvSpPr>
        <p:spPr bwMode="auto">
          <a:xfrm flipV="1">
            <a:off x="3513138" y="2830513"/>
            <a:ext cx="0" cy="1016000"/>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50183" name="Line 8"/>
          <p:cNvSpPr>
            <a:spLocks noChangeShapeType="1"/>
          </p:cNvSpPr>
          <p:nvPr/>
        </p:nvSpPr>
        <p:spPr bwMode="auto">
          <a:xfrm>
            <a:off x="3468688" y="3802063"/>
            <a:ext cx="1016000" cy="0"/>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50184" name="Line 9"/>
          <p:cNvSpPr>
            <a:spLocks noChangeShapeType="1"/>
          </p:cNvSpPr>
          <p:nvPr/>
        </p:nvSpPr>
        <p:spPr bwMode="auto">
          <a:xfrm flipV="1">
            <a:off x="3489325" y="2806700"/>
            <a:ext cx="1006475" cy="1006475"/>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50185" name="Rectangle 10"/>
          <p:cNvSpPr>
            <a:spLocks noChangeArrowheads="1"/>
          </p:cNvSpPr>
          <p:nvPr/>
        </p:nvSpPr>
        <p:spPr bwMode="auto">
          <a:xfrm rot="2400000">
            <a:off x="3478213" y="2208213"/>
            <a:ext cx="3052762" cy="579437"/>
          </a:xfrm>
          <a:prstGeom prst="rect">
            <a:avLst/>
          </a:prstGeom>
          <a:noFill/>
          <a:ln w="9525">
            <a:noFill/>
            <a:miter lim="800000"/>
            <a:headEnd/>
            <a:tailEnd/>
          </a:ln>
        </p:spPr>
        <p:txBody>
          <a:bodyPr wrap="none" lIns="92075" tIns="46038" rIns="92075" bIns="46038">
            <a:spAutoFit/>
          </a:bodyPr>
          <a:lstStyle/>
          <a:p>
            <a:r>
              <a:rPr lang="en-US"/>
              <a:t>More preferred</a:t>
            </a:r>
          </a:p>
        </p:txBody>
      </p:sp>
      <p:sp>
        <p:nvSpPr>
          <p:cNvPr id="50186" name="Rectangle 11"/>
          <p:cNvSpPr>
            <a:spLocks noChangeArrowheads="1"/>
          </p:cNvSpPr>
          <p:nvPr/>
        </p:nvSpPr>
        <p:spPr bwMode="auto">
          <a:xfrm>
            <a:off x="4051300" y="898525"/>
            <a:ext cx="3413125" cy="579438"/>
          </a:xfrm>
          <a:prstGeom prst="rect">
            <a:avLst/>
          </a:prstGeom>
          <a:noFill/>
          <a:ln w="9525">
            <a:noFill/>
            <a:miter lim="800000"/>
            <a:headEnd/>
            <a:tailEnd/>
          </a:ln>
        </p:spPr>
        <p:txBody>
          <a:bodyPr wrap="none" lIns="92075" tIns="46038" rIns="92075" bIns="46038">
            <a:spAutoFit/>
          </a:bodyPr>
          <a:lstStyle/>
          <a:p>
            <a:r>
              <a:rPr lang="en-US"/>
              <a:t>For consumer B.</a:t>
            </a:r>
          </a:p>
        </p:txBody>
      </p:sp>
      <p:sp>
        <p:nvSpPr>
          <p:cNvPr id="50187" name="Rectangle 12"/>
          <p:cNvSpPr>
            <a:spLocks noChangeArrowheads="1"/>
          </p:cNvSpPr>
          <p:nvPr/>
        </p:nvSpPr>
        <p:spPr bwMode="auto">
          <a:xfrm>
            <a:off x="1336675" y="52085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B</a:t>
            </a:r>
          </a:p>
        </p:txBody>
      </p:sp>
      <p:sp>
        <p:nvSpPr>
          <p:cNvPr id="50192" name="Arc 17"/>
          <p:cNvSpPr>
            <a:spLocks/>
          </p:cNvSpPr>
          <p:nvPr/>
        </p:nvSpPr>
        <p:spPr bwMode="auto">
          <a:xfrm rot="10800000">
            <a:off x="2260600" y="2192338"/>
            <a:ext cx="4738688" cy="2571750"/>
          </a:xfrm>
          <a:custGeom>
            <a:avLst/>
            <a:gdLst>
              <a:gd name="T0" fmla="*/ 0 w 21600"/>
              <a:gd name="T1" fmla="*/ 0 h 21600"/>
              <a:gd name="T2" fmla="*/ 1039590924 w 21600"/>
              <a:gd name="T3" fmla="*/ 306198984 h 21600"/>
              <a:gd name="T4" fmla="*/ 0 w 21600"/>
              <a:gd name="T5" fmla="*/ 306198984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50800" cap="rnd">
            <a:solidFill>
              <a:schemeClr val="accent2">
                <a:lumMod val="60000"/>
                <a:lumOff val="40000"/>
              </a:schemeClr>
            </a:solidFill>
            <a:round/>
            <a:headEnd type="none" w="sm" len="sm"/>
            <a:tailEnd type="none" w="sm" len="sm"/>
          </a:ln>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Actors</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a:t>
            </a:fld>
            <a:endParaRPr lang="it-IT"/>
          </a:p>
        </p:txBody>
      </p:sp>
      <p:sp>
        <p:nvSpPr>
          <p:cNvPr id="77828" name="AutoShape 4" descr="data:image/jpeg;base64,/9j/4AAQSkZJRgABAQAAAQABAAD/2wCEAAkGBxQREhQSEBQUFBUXFRgXFxUVFxQXFRcXFRgWHBQZFxgYHSkgGBolHBcVITEiJSkrLi4uFx8zODMsNygtLiwBCgoKDg0OGxAQGywkHyY0LCwsLCwsLCwsLy8sLCwsLCwsLCwsLCwsLCwsLCwsLCwsLCwsLCwsLCwsLCwsLCwsLP/AABEIAJoBRwMBIgACEQEDEQH/xAAcAAABBAMBAAAAAAAAAAAAAAAAAQIEBQMGBwj/xABFEAACAQIDBAgEAwYFAgUFAAABAgMAEQQSIQUxQVEGEyIyYXGBkQcUobFSYtEjM0KCwfAIJHKS8RWiU7LC4fIlNDVjo//EABkBAAMBAQEAAAAAAAAAAAAAAAABAgMEBf/EACgRAAICAgICAgEDBQAAAAAAAAABAhEDIRIxQVEEcSITYZFCUrHB8P/aAAwDAQACEQMRAD8A7LRRRWhAUUtFqAEopbUWoChKKdai1AUNop1qW1A6GUtqdai1AUNtRanWpbUBQy1Fqdai1ADbUWp1qLUANtRan0UAMtRan0UAMtRan0WoAZai1OtRagBtqLU61LagBlqLU61FqAoZRT7UWoChlFOtRloChtFOtSWoFQlFLai1ACUUtqSgAooooAdai1OooGJai1LRQAlqWiilYBRRRRYBRRRRYBRRRRYBRRRSsAootRaiwCii1FqLAKKLUWosAootQdNaLAKKRDcXG40tqLAKKLUWosAootRRYBRRRTsAoooosAoooosAoooosBLUWpaKYCWotS0UANtRTqKACiltRapASkZgN5tTrVG2gvZvyNCVsGSLUWqPgsRmFjvH1FSqGqYJiWotS0WoAxzOFVmNyFBOm/QX0qt2BtoYpWIUoVIFib6Hcb286wdMNpPBCBHoXJXNyFtbeNar0U2uYJQhIEbsA1wNDuU3/vjXRDDyxuX8GUslTSOjUtLai1c5qJRS2rRPiV8Ql2Yjxwo0mJyK4urGFFdiqtIwtyaw4mkM3qkJrnHwi6fYnahmTFQoBGARNGCqkkjsFWJu1je4O7eNRfbul87LhyqC5kYR+OtybDjoCPWqhHk0iZOlZW7P2sX2g6ia8RuFBPZJAFgo4nNfUb62yuQYeXIyuN6sGHob11+NgwDDcQCPI7q6Pk4+LVf9RlhnysKKdai1cpsNqNj3IXTS5qXao20F7HqKqPYn0Y9nMSpvuB0qXWDZ47NuRIqTaiXYLobRTrVVdIdsDCoGy5mY2Vb23byfAae4ojFydIG0lbMOF6RxyYg4cBgQWUMbZSVvceG4+1XNcr2VjxDOszAsAWJA3nMGH9b+ldTjcMAw3EAjyOorb5GJQaozxT5J2Y8ROEFzrWDZ8lwbkk3vr403ah7vr/Sm7MbUjnr7f81nX42XeyfRanWpLVBQlqLUtqLUAJakrBtLGpBG0kjoiqO9IyqtzooJYgamwriez4In2/h8Rg8Th1V2zTBJlBdtc+l8rZyUXKNSSTbQmgDudqKdRQA2iseKlCrrx0FY8BHZfPWnWrC9kiiltRSAWi1OtRagBtqx4mPMpHt51mtTJ+6eFwbUICu2d3/Q1Z2qkiezA8jV0WPL61eRbJj0OtRauU7c6R7UixcuLRkOBgkKthQF6x400la5Xvb3HaHD16dgcas8aSxEMkih1a+hVhcGoLKLpzhi6QqvGW1/EqbfatK2VAsk0aOSFZgpI366D62rp+0MD1wUE5crq4I33Q6VoPSPBfLYq4FlZhItvO5HhY3+ld3xslx4eTlzQp8jdtixSxAwSjMqDsSjcy8FYbww+1WWYUZR/wA604VxSduzpUaVDS3IV5q+NPS9sTjZsNEVEMRWJioAaVoixOdrXKq7uAt7DU7zXoTpNtYYPCzYg70Xsg8XbSMerEV5H6RYciUyE36xmYn8xN2+9Pg3By8C5JS4nS/gD0mZcQ2DmlUIYiIEbRuszA5Ua2oIzGxPBbV3LE4d2lhaylEzk3OoYrZSBbXe3vXjbZ2LMMscy745FceaMCPtXs2XFhE6y90y5/HLa+nPSpi2U0jme2cKIMQ6LYhWBAOosQGCnyvb0rcuhm1zLH1LDtRqLHgV3L6jd/ZrUvkJcRHNirXs92HgdWI/03X08q2zoSqJASGBZmu1tbcFU8tOB5mu/PX6dPbX+TkxXz/Y2TXwo18KbmPK3n+gpDbi31tXAdY5mty96xSjMpBNjpv4UCQHcQBz4nypmLx0UEbSSuscai7O5so8yaOgMWIxUWGVpJpY4473zO6oATzJNqz4PFrKiyRssiMLq6FWVhwIKmxrk3TWXDdIiIsJinC4VgXYJeJzJcaKxBJAQ2bd2ja96zfDSaDY/WYLFTheuxDNA57KMFWNSGa+VXNwLHlvo7DR1iSYKCzGwAuSdAAN9zXPekM7YgNiWuseYRwLxbeWcjlYH1IHCt5x2FEyGORSVJBIBAJykGx11Gla109H7OGwyhWItutddNPQ10fHaUl7Mcy/E0uupdGZi+FhLCxyW9Fuqn1AB9a1PoRssySGVlBRAVAbcWPpwH3FbyYjpa2nC5t5Vp8rIm+JGCDX5EGeItLY218eAqTgLDOBuDH+/pWRMuYtre2U6ae4pkSBb63JJIsDeuZu1RulslUWpisbaj2tS5x4+xqChbUWpA4O4inE8TQFHHPjn08MAbZkKIxki/bs1zkD91UAIs2l7m9riuIbCxDRYmCRLZkmjZc3durqRfwuKl9Mtq/N47E4i9xJMxU3v2AbJ6ZQtYujOAfEYuCKNWctKgsoJ0zDMTbcANSeFSM9lUWp1Y3mUbyB61RJW7Re7W5D7/2Km4M3RfL7VAlIeTTcSP6Xq1jiCiy6CtJaSRK7CinWorMoCab1o4a+WtYThbG6H0bUe+8UnzgU2kFvEG4+mop16GZ7ngLeZ/SmKjAkkBr+lvDWqBOn2zzivkxiUM18uWzZS97ZA9spe+lr1sPW8lY+lvvSAa8d96DTdc/pWMzrkZ5DlVQS44AKLtf0FZszfh9yP6Xqm6T7NM+HniZurWaNonZbnLnBGa2l/Kmtgzzbtnp7iZpMaIiBFiXc5ctyqEZezfUEoFB/pWz/AAT6dyRYiPAYhi8EnYivr1Tm5UA78rE2twNrW1ql2Jg0wIlmimDzqxWMdXmjkjOhYX1U21Go8b3tUb4WPFDteAYhSe2UjN8uWVtImPPXS35geFOeOUOyYzjLo9TuFG8eQ41oO0sNLjMRPcZOpQ2U66DujzbU3reVhcNmFt1rEk/WgQDOZOqXOVylri5XkTxFXjycNoU4ctFfsHaS4mMFSucKM62IIPvuNjVjGwN+ybg2NrnUeNIuGKraMIg5KLfUbvanQzqLKRkPI8fI8aiTTbaKVrspul3R75/DmDM0RzBw2hF1vYML6rr4agVwn4m9B8RgIFllMbR9cqBkLEksjnVSNB2D9K9JtOAbDtHkuvvy9a0/4tYHr9k4sPZciCVbanNGwYa7hcAj1prLJRcfAnBOXLyeUq9YfDnFfN7LwzsCyvhxE9zYkxXie3nlJ4b68n16Z+FW2sNHgo8DCzdcgNlk0LGQ53K20srOwtv7N/GpjGT2hyaXZu2ysDHCGEKvlJN1LEqDxsCbUuDwaIDFGojFyxXeTc7/ACqfDGFUDkP+TUeQ9ZonA9/l/p5/ajk2wpIVzlNsqkngND7UKOLqfAAXA9t9JA2Q5X3nc/BvM8D4VLpPQzEJV5++n3rjH+I/bVkw2DU94mZwDwXsxg8xcuf5RXayK8zfH2Fl2q1+6YYinLLYg2/mDVIzSNjbbnwjM2GkMZYZWsAbjyYEetS+k3SA4vqVAISFMozHM7s1jJI54sxA9qo6lbLwTTzRQJYNLIkak7ruwUX8LmgD1z0GxxmwGDZz22w0JJ/Eci3I9b1SfEHFkvHCCLBc5HHMSQL+g+tXmysCcPhI4IgW+WiEan+N2iUDTgL2+tUvR3ZxxbYjETXzHMgBG5mWzb+QIHvXTgSi+b8GOVtrivJa9DZb4RbEDKzhgd18xP2YVbmUtvuq89dfXgK07oPicrSROCbdvLyIsG04ndp4Gt8RgQCNQd1LOuM2PE7ihqAW0tbwodLixpphG8XU+H9RuNJmZd4zDmuh9jWBoIHKmzejcD4Hkay0wSK9xv5g7/UGseYx77lOfFfPmPGmBmIB31V9JhbCYnICX6iXKqd4nI1goG83q1dwAWJAAFyeFhxrzd0h2y+KxUmIzNq5Mep7KDRAOWgG7jWuHC8rfgzyZFA5k6EEgggjeDoRXc/8PnRaWPrcfLHlEiBIC1wWUm8jAfhNkAPHWuZdIcKZn60sWldlW5PeJsBfxtb2r1bszBphsPFCDZIo0jF+SKAPtUZMbxy4sqE1JWjI7tmAPZHMa68td1N+SF7m5N/+NKM7SaILL+Jhv8h+tZEgyiwZvXX70rofZDcftVAGg9PGponHjfiLG4oKtzHqp/WmLCQS2a5ItqNLeFt1DaYVQ/rR4+xpaTrSO8pHiNR9NfpRSoYvyy8gfPX709UA3ADyFOJqP82p0S7n8ouP924e9LbDR5E6abExGBxkqYhWVusZ0fg6liVdT47/AAr0X0X6d4eWKBGxWHkmaJMyGRVkz5RmGtlZr30FcT+Ne33xW0pI8+aKC0caggqrZV67Ub2zggn8oHCtBo6Ge1Y9po1styTuGg+pNvrWV0ZwQ1lB3jvH3Og+teb+hfxclwUUeFxEEeIw6DKtuxKovwbUNx3i5513rZW0op4FxODnDRMNA3aF/wAJHeVhutvqlXgnZyD4qbC/6fL16qTDI2uW3YY6jT8JsfIi3EVqnQvY0u09owthVOSGSJ5ZMyqVRXvmF9b6ECwOtdp+LOZtkYl5MsZCC2upLOoy+F/U1rfRjC4TY+1vl5HaNcTg8OI3N0jaVdHBYWsWKg+bcyL6ZM0pR4tkRxxTtHY6a7gC5IA5moeJiKqzI7AgE6nMNOea9YMJiIyFZyWe1zcM1j4WFh6Vnx8mlk35gt+7Un8x7K/qfQUHDZv3hzflGi/qfem/OrwDn+R/0pPm/wAkh/lt96KfgNB1DR/uiCPwN/Q8PWtf+IDLNszHRtdW+WlbKd5Malxa2/Va2D5luEb+pQf+qoMsfzImVwNAyKjbgSpGZrb99Or7F9HkLZKBpkB539hf+lb/ANHcWYcVh5AbZZoySOWYBvdSR61Axnw4xmAgONxQVAk6R9WpDsVYlTISuirfKBxObhpfb+hnQibEzA4iOWGFCGZnVkZuIVMwub/i4DxtXX8aUVjlZz5otzVHa4h1vaYjLwQG4/mPHyqWKp45kaV7PlUgbmC5m4kVNGFQ7wW/1Mzfc1ySR0Jmad0tZytvEioaYwRm186fiFyV8+Y8alJEo3KB5AVkvSVDMYxV9VRiOegH1Nc6+KPQpNoSRYidmiWONkOQoS1zdBc7rdrSxvfhW+NG0RzRi68Y+Xin6VW9IZ1kXC5dQcZCD/3Egj0pqKE2eQ5lAYhTcAmx3XF9DbhT8HOY5EkG9GVhrbukHeN26ruHYn/1UYJxcfOCFgLgFetym1tQLe1ZJdgrFtcYGQEoMasJGoJjaUKNfFSNfGsyj1ThcShhXEwteORFkGa5DBwCpB3gkEVJWQsusZAYagFeI14g3qDhIEOWKJQsEICqo7pKiygeAFWuarevslFPhtjpDdoIQra9pmzNrvy3J+9TsLawVHIIHdYC49N9Sr0yaJX7wvyO4jyI3U3JvsOKXQftB+A+6/rS9aw3p/tYH72rB203ftF5aBx67m+lZYMSr906jep0YeYOtKhjZJVPfVh5qdPUbqYJgO7Ip/K5199/uDWWTFovedR6i/tWFsYraBXfyU292sKEn6EUHSr5h8FMuCjZusXJluLgMQHMeu7LeuETRMjFHUqymxVgQwPIg6ivSeDlaNcrqQo7raGw5Nl3edaB8YejWKxiR4jZ/VyGNWDxgKZXBIsVb+Kwv2b+VzXVizrHprXsxyYue09nLOjGBbGbVwsC2IjcSvcgC0ZDa352UfzV6ZjwlzmkOduX8I8hXOPhB0BbBq2MxRJmxEKjq3Qq8VyS6tc63smlgRa1bxA0eeRWzMqkWa7kC41BI00rCUnOTkaRjxSRcEgb6xtiEG91HqKwwwwtqojPjoayQGM3yZDbflym3nastFiHGx/iB8tftR82vAMfJH/SpFFGg2R/mOSSH0A+5pKk0UWBDeKNdZWDH/8AYwt/t0Ue1Q9t7Zjiw08iOLpDIwKhmsVQkd0eFTo8LGvdRB5KL0zaeG66GWK9s8bpe9rZ1I3jdvqnQHism+ppKk7RwEmHkeGdGjkQ2ZGFiD/fHjUaoGFdd/w+SSJNiHYN8uFW5sSiyk9g+eXNf08K5FXoj4K9IGx+EOGmcXw1lIGjSRt3C542sVPE2F6qPexPo3LpZsnD7Rjijknyok6TMFZe3kv2GudAb/SrHH/L4gBJI0xAVgwXIJAGXukXGUHxvU0RqNwGngKrdgtmEj/ikP0/5q1FU2Tb6MkM4xBKscoB1i/iNvxX4eAqzvUHG4JZNe643ON4/UVHj2g0ZCYjTlIO63nyNNx5dfwF12W16S9MDUhNRRRkvVW37WS8PZto8g3N+UDc3nSNKZyVQlYhozcX5hfDxqfGoUAKAANwFXXH7J7GCOT/AMQf7Bf71DmJEqrMxdG7t9Bm5ECwPrzqxvUbH4cSoV47weRG6iL3sGiUyAixAI5WFvao5wSfw3Q/kJX6DSsWzMZ1i2bvqcrDxHH1/Wpd6VNOg0zB1cg7smbwdR91tR8xIvejv4owP0axrPei9A6OY9POneIhxQiwjGNY0GcMinM766hhpYZbW5mtTk6a4tnV3dGKyLILxoBmUHLcIBcanx131m+Ji22jP4iM/wD81rV69PFjhwWjhnOXJ7H4OcxY8bR70olaYqdELMSSOYGtWfTGJm6RwMqKGlkwj2BuLsI7nXcRb6XqoYaGtp6Z4ObD47A7aIebCWw5/ZizxKiLdWFtx7RBO+5UkaVy/KxxhTijfBNybTZ23BTItowChA7rbzzIO5vSs0uMRe86jzIv7VC2rleFmO7LmU/b33etZcBGoRCEVSVBNgAbkC9c9KrNt3Q7/qKnuK7/AOlDb3NhS9fKd0ar4u39Fv8Aes+ai9LXoZg6qU96QDwRR92vTX2ajd/Oxta7MbjytpUm9Lei2FEOKIw7kDrzUASDzG5voal4fEq4urX5jiPMbxS3rBiMKrm50bgy6MPXj5GjvsOuiXeq7bMYEbOoAYW7Q0O8cRS9dJH3x1i/iQWYf6l4+ntTNozrJBIUIItw4WI3jhTjFpoTeiRHhEZQTmNwDq8hGo5XrVdv/EzZ2zpGw7uzSJ3khTNlNr2J0W/MXqg+J3xHOz8PHhsKf81JECW39ShFg3+s8BwtflfzxI5YlmJJJJJJuSTvJPE1nJu6KR2P4j9P/wDqmEVNmw4lQ0uSUskYdx1bNkXq3ZiLAk7hYedcl2XtKXDSLNh5GikU3DIbHfex5jTcdDXQPgjjFWbERE9p0Vl/kLZ7ePaX28Kt/iPtHC4FHXDxQjFzb2VEzIpILMdNCbeu/hRWrFe6O2bMxU7QxSSIhZo0ZgCUILKCRY3G886k/PAd9XT/AFLcf7luPrWhfCv4krtNeoxFkxaLcgaLMo3ug4NzX1Gl7dEvRoYRTq2qsG8iD9qKwy4VH1ZFJ521999JRSDZkvRemXpM1OhEbG7KgmIaaCGVhoGkjRyByBYG1cD+PHRdcNikxUKqsc4syrlAWRAAbKNwK2O7eDzru+L2gQ3VxDPJy/hTxc8PKqrpB0VjxmFmhms8kim0jDuOO4U/CAbbuF6pw0Lls8l1unwn6U/9Px6M9uqmtFLu0DEZWvws1ifC9UOC2eIsYuHxqlAJeqlG4pc5WI8r38bVJ6Z9E5tmT9TPZgRmjkW+V0va45HmOHjoayLPWWOmyxu3JT9tKi7CW0CeNz7k1p3RPpJ85seJy15FAgk5547anzUK381bzhFyxovJQPpW/wDQZ3+RnvTJUDAqwBB4Gi9MmmCgsxAA3k1KQ7K545MN2k7cXFCdV8jy/vxpI5/miQDliG8X7Tnkbbl/vyRA2JOZgVhHdXcX8W/L4U/F7Nuc8J6uQcu6fAitrXnsjfjotFAAAAsBuApb1U4Tava6ucdXJ491vI1ZXrNxa7KTseTRemXqJiNoxpozi/4R2m9hSSb6BuiPtD9jIJ17rdmQD6H++XjVqr3FxqDVVLPJMpVIiFItmkOX/tGtQtnxsXOHlkcZB2VU2DDz31pxtb8E3T0XmIxyR99gPDj7b6wfPs37qJj+Z+wv11NPw+DjTuKAee8+51rPeptIrZxP4lqwx758uYpGeze3dsN/lWrV1jpv0Hlxk/XwyRi6KpR8w1W+oIB0sa0+f4f49d0Sv4pIlvqQa78WWHFKzknCXJ6NWbca9C7MMiQxIkQACKAWk8BqdLk1x7CdDsV18Mc8JRXdQSWQjLcZ+6x4XruQ00G6svkzTqtl4YvZClwLy/vnsOCoNAeZJ71O66WPvr1q/iTRvVePpUuiuTkdFDcLjEk7jX5jcR5g61nvULE4JJNWFm4MujD1FYP20W79sv8AtkH9Gp0n0FtFpei9QcNtJHOUHK34G7Lex31LzVLVdjTsfelBrHmpQ1Kgsfeq/a+FUxyPazBGOYaXsNzW3jzqbeom2Bmw84G8xSAeeQ2pp07B7PI0hkxmJO95JpLC/EsdPIDTyAqFImUkaGxI01GnKnYedo2DoxVhuYGxHkax1iWZcLiXiYPGzI66hlJDDyIpJ52kYu7FmY3LMSSTzJO+sdZsMiEnrGKgKxFhe7AHIvhc2F+FAGwfDP8A/K4LVh+3Tukg+44cCOIuK9a3ryT8NpMu1MEcpb/MILD8xtfyF7+less1UhMyXpax3op0AwmqqTGNOSmHNkGjTcPEJzPjVPitoyy5etilWEi5EYJL8rt+Hwqww/SDDgBdY7aBStre166P02vFsx5p+S1wmFWJcqC3M7yTzJ4ms2aoMW04X7siH+YA+xqUG5a1m0/JarwefPjvsEw44YpR+zxCgk8BJGArDwuoU+Nzyrd9q7KG3NhwSqA+JSENGw7xljGWZP5shHnlNX3xW2H85s2ZVF3jtMnO8dywHiUzj1rRvgX0nywy4IhnkD9ZEotqrACQXO4AgH+aoS3RV6NI+HG3Ww2KXDyEiGaREdWuAr3yq1uBFyD4Hwr1BXm34ydH3w+M+YKKqYnt9i+USD94L8zo3jmNdJ+Fu149o4T9szmeGyy3kbUW7Em/QEAg+Kmqj/a2S/aOh4nELGpZzYDj/fGq2GJsQRJKCsY1SPnyZ/0/sxMfskhRJC5fL2gjnOpt+Gs+H6QoyDsuzkaoikm/nutWyjq47M3Ley6vQTVT12Jk7qJEObnM3sNPelGyQ2szvKeROVf9oqOCXbK5PwG08Xh3GRznPAIMzA+BG6q5MZiIE1VurvZWkF2UeIB+9X0MKoLIqqPAWrIdapTS1WiWm9lbh8KJlDPM0gPBewvkQNfep+HwyR9xQvkNfffVTiNmNExkwpseMZ7reX6e1qkbO2uspyMMkg3oefh+m+nJNq10CdPZaXqq27AbCaPvx6+a8f786sb0XrOLp2U9oZgsUJUDruP0PEVnvWvYV/lZzEf3chuh4A8v6e1XuaqnGnroUZWZL0XrHmozVBVlUzZ8aBwjT6n/AOQ9qub1QdH2zvPL+J7Dy1P2y1d5qvIqdeiYvVmS9F6x3pb1BVj70Xpl6L0BYzFYVJRZ1B8eI8jvFROomi/dN1i/gkPa9H/Wp96L0060JkSDayE5XvG/4X09juNTr1gnhWQZXUMORFQPkJIv/t5NP/DkuV9DvFOov9gtot6bLuN+R+1Vce2ApyzqYm5nVD5MNKofivtd8PsuZ4Tq+WIMNbLIbMQR+W4v41MouPY1JM847bWMYiUQG8Yc5DvFr8PDl4WqDRVhtrY8uEdY5wA7RpJl4gSC6huTW3isXvZqivq56L9GMRtGXqsKlz/E5uI0BvYuwBsNDUTYmCafEQwoocySIoUkqDmYCxYagcyN1evMLhY4gREiICbkIoUEneTbefGmlYmzn/QToPBskiTFRiSe5tidWjQHQBR/AbX7RF9TraukxyBhdSCDuINxTDVe+zMpLYduqbiu+NvNeHmK1Sj9EbLW9FVA2sY9MSpj/OLtGfIjUHwNFP8ATl6FzXssb0yRFbvAHzAP3paKQWQJtjQNviUf6br/AOWojdHIxrG8kZ/K3/tf61dU2rWSS8k8UazJFMJfl48Q73Xt5hfIp8STc28t4rkWI6OybH23hQh/ZPiFML2axjd8rIebANlPmDxrsvR3WbFE7+s3+r1cy4VHKs6IzIcyFlBKEixKk9024inm26FjerKnpn0eTaOEkwzkKT2o3tco690/cHwJrzxsHo9jmxkmzY2eF27OIUMQmRdSZMps666cDmHOvUFM6pQcwAzHQtYXIG6541k42aJ0QsLDHgsKka9yGJUF95ygAepP3rF0ZhKQAnQuS3obAfQX9ai9KjpCOBkFxwPnzq9raqh9/wCjPuX0OzUl6Sis6KFvRekpKAsWoO0tlpMLnsuNzjeOV+YqbRVJtO0J7KOLacmHIjxQuv8ADKNb+fP7+dXccgYAqQQdxGoNRtpoDDICAewx111ANqoehrm8gubWU24XN7m1aOKlFy9EcmnRdbZwPXRkDvDVT48vWmbC2h10fa769lufgfX7g1Y1ruztMfMBoLNpw/hpR3Fr1sbdNM2Oou058kUjclNvM6D6mpNVPSg/5dvNfuKmCuSQ5OkZOjcWXDr+a7e50+gFWdRNmfuY/wDQv2FSqJu5MI9C3opKKkdjqKbRQFjr0XpKKQ7HXozU00UUAsihhZgCDwOorjvx1kGHigghLKszM7rmOT9lly6eb39K7DXC/wDEA3+bw44dQdPN2vSk2ojS2al8OtlRYnHRrif3KAySCxIYLaym3AsVv4VdfG8qdpZ0IZWgjIKkEaZl/wDTVl/h/QHGYi4B/wAvb0LpeqT4woF2k4UAAItgNAN+4VFLhfkq3yLH4E7I67HtOwuuHjLA/nk7Kf8Ab1h9K9C3rk/+HtR8rijbXr1F+Ngmn3NdWpx6FLsfei9NFLVCsU676KSigLP/2Q=="/>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7830" name="Picture 6" descr="Business Networking"/>
          <p:cNvPicPr>
            <a:picLocks noChangeAspect="1" noChangeArrowheads="1"/>
          </p:cNvPicPr>
          <p:nvPr/>
        </p:nvPicPr>
        <p:blipFill>
          <a:blip r:embed="rId2" cstate="print"/>
          <a:srcRect/>
          <a:stretch>
            <a:fillRect/>
          </a:stretch>
        </p:blipFill>
        <p:spPr bwMode="auto">
          <a:xfrm>
            <a:off x="0" y="0"/>
            <a:ext cx="9144000" cy="7153275"/>
          </a:xfrm>
          <a:prstGeom prst="rect">
            <a:avLst/>
          </a:prstGeom>
          <a:noFill/>
        </p:spPr>
      </p:pic>
      <p:sp>
        <p:nvSpPr>
          <p:cNvPr id="8" name="CasellaDiTesto 7"/>
          <p:cNvSpPr txBox="1"/>
          <p:nvPr/>
        </p:nvSpPr>
        <p:spPr>
          <a:xfrm>
            <a:off x="3733800" y="457200"/>
            <a:ext cx="5181600" cy="1520416"/>
          </a:xfrm>
          <a:prstGeom prst="rect">
            <a:avLst/>
          </a:prstGeom>
          <a:noFill/>
        </p:spPr>
        <p:txBody>
          <a:bodyPr wrap="square" rtlCol="0">
            <a:spAutoFit/>
          </a:bodyPr>
          <a:lstStyle/>
          <a:p>
            <a:r>
              <a:rPr lang="en-US" dirty="0"/>
              <a:t>Individuals</a:t>
            </a:r>
          </a:p>
          <a:p>
            <a:r>
              <a:rPr lang="en-US" dirty="0"/>
              <a:t>Economic Organizations</a:t>
            </a:r>
          </a:p>
          <a:p>
            <a:endParaRPr lang="en-US" dirty="0"/>
          </a:p>
          <a:p>
            <a:r>
              <a:rPr lang="en-US" dirty="0"/>
              <a:t>Transactions (inter and intra these 2 categories)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noFill/>
        </p:spPr>
        <p:txBody>
          <a:bodyPr/>
          <a:lstStyle/>
          <a:p>
            <a:pPr eaLnBrk="1" hangingPunct="1"/>
            <a:r>
              <a:rPr lang="en-US"/>
              <a:t>Adding Preferences to the Box</a:t>
            </a:r>
          </a:p>
        </p:txBody>
      </p:sp>
      <p:sp>
        <p:nvSpPr>
          <p:cNvPr id="51202" name="Line 3"/>
          <p:cNvSpPr>
            <a:spLocks noChangeShapeType="1"/>
          </p:cNvSpPr>
          <p:nvPr/>
        </p:nvSpPr>
        <p:spPr bwMode="auto">
          <a:xfrm>
            <a:off x="7786688" y="1549400"/>
            <a:ext cx="0" cy="4119563"/>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51203" name="Line 4"/>
          <p:cNvSpPr>
            <a:spLocks noChangeShapeType="1"/>
          </p:cNvSpPr>
          <p:nvPr/>
        </p:nvSpPr>
        <p:spPr bwMode="auto">
          <a:xfrm flipH="1">
            <a:off x="1628775" y="1557338"/>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graphicFrame>
        <p:nvGraphicFramePr>
          <p:cNvPr id="51206" name="Object 4"/>
          <p:cNvGraphicFramePr>
            <a:graphicFrameLocks/>
          </p:cNvGraphicFramePr>
          <p:nvPr/>
        </p:nvGraphicFramePr>
        <p:xfrm>
          <a:off x="990600" y="1143000"/>
          <a:ext cx="633413" cy="779462"/>
        </p:xfrm>
        <a:graphic>
          <a:graphicData uri="http://schemas.openxmlformats.org/presentationml/2006/ole">
            <mc:AlternateContent xmlns:mc="http://schemas.openxmlformats.org/markup-compatibility/2006">
              <mc:Choice xmlns:v="urn:schemas-microsoft-com:vml" Requires="v">
                <p:oleObj name="Equazione" r:id="rId2" imgW="190440" imgH="228600" progId="Equation.3">
                  <p:embed/>
                </p:oleObj>
              </mc:Choice>
              <mc:Fallback>
                <p:oleObj name="Equazione" r:id="rId2" imgW="190440" imgH="228600" progId="Equation.3">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43000"/>
                        <a:ext cx="633413" cy="779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51207" name="Object 5"/>
          <p:cNvGraphicFramePr>
            <a:graphicFrameLocks/>
          </p:cNvGraphicFramePr>
          <p:nvPr/>
        </p:nvGraphicFramePr>
        <p:xfrm>
          <a:off x="7848600" y="5410200"/>
          <a:ext cx="685800" cy="533400"/>
        </p:xfrm>
        <a:graphic>
          <a:graphicData uri="http://schemas.openxmlformats.org/presentationml/2006/ole">
            <mc:AlternateContent xmlns:mc="http://schemas.openxmlformats.org/markup-compatibility/2006">
              <mc:Choice xmlns:v="urn:schemas-microsoft-com:vml" Requires="v">
                <p:oleObj name="Equazione" r:id="rId4" imgW="190440" imgH="228600" progId="Equation.3">
                  <p:embed/>
                </p:oleObj>
              </mc:Choice>
              <mc:Fallback>
                <p:oleObj name="Equazione" r:id="rId4" imgW="190440" imgH="228600" progId="Equation.3">
                  <p:embed/>
                  <p:pic>
                    <p:nvPicPr>
                      <p:cNvPr id="0" name="Object 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8600" y="5410200"/>
                        <a:ext cx="685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51208" name="Line 9"/>
          <p:cNvSpPr>
            <a:spLocks noChangeShapeType="1"/>
          </p:cNvSpPr>
          <p:nvPr/>
        </p:nvSpPr>
        <p:spPr bwMode="auto">
          <a:xfrm>
            <a:off x="6084888" y="3044825"/>
            <a:ext cx="0" cy="1016000"/>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51209" name="Line 10"/>
          <p:cNvSpPr>
            <a:spLocks noChangeShapeType="1"/>
          </p:cNvSpPr>
          <p:nvPr/>
        </p:nvSpPr>
        <p:spPr bwMode="auto">
          <a:xfrm flipH="1">
            <a:off x="5064125" y="3040063"/>
            <a:ext cx="1016000" cy="0"/>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51210" name="Line 11"/>
          <p:cNvSpPr>
            <a:spLocks noChangeShapeType="1"/>
          </p:cNvSpPr>
          <p:nvPr/>
        </p:nvSpPr>
        <p:spPr bwMode="auto">
          <a:xfrm flipH="1">
            <a:off x="5108575" y="2997200"/>
            <a:ext cx="1006475" cy="1006475"/>
          </a:xfrm>
          <a:prstGeom prst="line">
            <a:avLst/>
          </a:prstGeom>
          <a:noFill/>
          <a:ln w="101600">
            <a:solidFill>
              <a:schemeClr val="tx1"/>
            </a:solidFill>
            <a:round/>
            <a:headEnd type="none" w="sm" len="sm"/>
            <a:tailEnd type="stealth" w="med" len="lg"/>
          </a:ln>
        </p:spPr>
        <p:txBody>
          <a:bodyPr wrap="none" anchor="ctr"/>
          <a:lstStyle/>
          <a:p>
            <a:endParaRPr lang="en-US"/>
          </a:p>
        </p:txBody>
      </p:sp>
      <p:sp>
        <p:nvSpPr>
          <p:cNvPr id="51211" name="Rectangle 12"/>
          <p:cNvSpPr>
            <a:spLocks noChangeArrowheads="1"/>
          </p:cNvSpPr>
          <p:nvPr/>
        </p:nvSpPr>
        <p:spPr bwMode="auto">
          <a:xfrm rot="2400000">
            <a:off x="3263900" y="4017963"/>
            <a:ext cx="3052763" cy="579437"/>
          </a:xfrm>
          <a:prstGeom prst="rect">
            <a:avLst/>
          </a:prstGeom>
          <a:noFill/>
          <a:ln w="9525">
            <a:noFill/>
            <a:miter lim="800000"/>
            <a:headEnd/>
            <a:tailEnd/>
          </a:ln>
        </p:spPr>
        <p:txBody>
          <a:bodyPr wrap="none" lIns="92075" tIns="46038" rIns="92075" bIns="46038">
            <a:spAutoFit/>
          </a:bodyPr>
          <a:lstStyle/>
          <a:p>
            <a:r>
              <a:rPr lang="en-US"/>
              <a:t>More preferred</a:t>
            </a:r>
          </a:p>
        </p:txBody>
      </p:sp>
      <p:sp>
        <p:nvSpPr>
          <p:cNvPr id="51212" name="Rectangle 13"/>
          <p:cNvSpPr>
            <a:spLocks noChangeArrowheads="1"/>
          </p:cNvSpPr>
          <p:nvPr/>
        </p:nvSpPr>
        <p:spPr bwMode="auto">
          <a:xfrm>
            <a:off x="3027363" y="898525"/>
            <a:ext cx="3413125" cy="579438"/>
          </a:xfrm>
          <a:prstGeom prst="rect">
            <a:avLst/>
          </a:prstGeom>
          <a:noFill/>
          <a:ln w="9525">
            <a:noFill/>
            <a:miter lim="800000"/>
            <a:headEnd/>
            <a:tailEnd/>
          </a:ln>
        </p:spPr>
        <p:txBody>
          <a:bodyPr wrap="none" lIns="92075" tIns="46038" rIns="92075" bIns="46038">
            <a:spAutoFit/>
          </a:bodyPr>
          <a:lstStyle/>
          <a:p>
            <a:r>
              <a:rPr lang="en-US"/>
              <a:t>For consumer B.</a:t>
            </a:r>
          </a:p>
        </p:txBody>
      </p:sp>
      <p:sp>
        <p:nvSpPr>
          <p:cNvPr id="51213" name="Rectangle 14"/>
          <p:cNvSpPr>
            <a:spLocks noChangeArrowheads="1"/>
          </p:cNvSpPr>
          <p:nvPr/>
        </p:nvSpPr>
        <p:spPr bwMode="auto">
          <a:xfrm>
            <a:off x="7694613" y="1065213"/>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B</a:t>
            </a:r>
          </a:p>
        </p:txBody>
      </p:sp>
      <p:sp>
        <p:nvSpPr>
          <p:cNvPr id="51216" name="Arc 17"/>
          <p:cNvSpPr>
            <a:spLocks/>
          </p:cNvSpPr>
          <p:nvPr/>
        </p:nvSpPr>
        <p:spPr bwMode="auto">
          <a:xfrm>
            <a:off x="2520950" y="2025650"/>
            <a:ext cx="4740275" cy="2571750"/>
          </a:xfrm>
          <a:custGeom>
            <a:avLst/>
            <a:gdLst>
              <a:gd name="T0" fmla="*/ 0 w 21607"/>
              <a:gd name="T1" fmla="*/ 0 h 21600"/>
              <a:gd name="T2" fmla="*/ 1039950344 w 21607"/>
              <a:gd name="T3" fmla="*/ 306198984 h 21600"/>
              <a:gd name="T4" fmla="*/ 336977 w 21607"/>
              <a:gd name="T5" fmla="*/ 306198984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1"/>
                </a:cubicBezTo>
                <a:cubicBezTo>
                  <a:pt x="11936" y="-1"/>
                  <a:pt x="21607" y="9670"/>
                  <a:pt x="21607" y="21600"/>
                </a:cubicBezTo>
              </a:path>
              <a:path w="21607" h="21600" stroke="0" extrusionOk="0">
                <a:moveTo>
                  <a:pt x="0" y="0"/>
                </a:moveTo>
                <a:cubicBezTo>
                  <a:pt x="2" y="0"/>
                  <a:pt x="4" y="-1"/>
                  <a:pt x="7" y="-1"/>
                </a:cubicBezTo>
                <a:cubicBezTo>
                  <a:pt x="11936" y="-1"/>
                  <a:pt x="21607" y="9670"/>
                  <a:pt x="21607" y="21600"/>
                </a:cubicBezTo>
                <a:lnTo>
                  <a:pt x="7" y="21600"/>
                </a:lnTo>
                <a:lnTo>
                  <a:pt x="0" y="0"/>
                </a:lnTo>
                <a:close/>
              </a:path>
            </a:pathLst>
          </a:custGeom>
          <a:noFill/>
          <a:ln w="50800" cap="rnd">
            <a:solidFill>
              <a:schemeClr val="accent2">
                <a:lumMod val="60000"/>
                <a:lumOff val="40000"/>
              </a:schemeClr>
            </a:solidFill>
            <a:round/>
            <a:headEnd type="none" w="sm" len="sm"/>
            <a:tailEnd type="none" w="sm" len="sm"/>
          </a:ln>
        </p:spPr>
        <p:txBody>
          <a:bodyPr wrap="none" anchor="ct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ChangeArrowheads="1"/>
          </p:cNvSpPr>
          <p:nvPr/>
        </p:nvSpPr>
        <p:spPr bwMode="auto">
          <a:xfrm>
            <a:off x="2216150" y="1739900"/>
            <a:ext cx="4664075" cy="3259138"/>
          </a:xfrm>
          <a:prstGeom prst="rect">
            <a:avLst/>
          </a:prstGeom>
          <a:noFill/>
          <a:ln w="50800">
            <a:solidFill>
              <a:schemeClr val="tx1"/>
            </a:solidFill>
            <a:miter lim="800000"/>
            <a:headEnd/>
            <a:tailEnd/>
          </a:ln>
        </p:spPr>
        <p:txBody>
          <a:bodyPr wrap="none" anchor="ctr"/>
          <a:lstStyle/>
          <a:p>
            <a:endParaRPr lang="it-IT"/>
          </a:p>
        </p:txBody>
      </p:sp>
      <p:sp>
        <p:nvSpPr>
          <p:cNvPr id="38914" name="Line 3"/>
          <p:cNvSpPr>
            <a:spLocks noChangeShapeType="1"/>
          </p:cNvSpPr>
          <p:nvPr/>
        </p:nvSpPr>
        <p:spPr bwMode="auto">
          <a:xfrm>
            <a:off x="2190750" y="6238875"/>
            <a:ext cx="4714875" cy="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38915" name="Line 4"/>
          <p:cNvSpPr>
            <a:spLocks noChangeShapeType="1"/>
          </p:cNvSpPr>
          <p:nvPr/>
        </p:nvSpPr>
        <p:spPr bwMode="auto">
          <a:xfrm>
            <a:off x="361950" y="1666875"/>
            <a:ext cx="0" cy="3333750"/>
          </a:xfrm>
          <a:prstGeom prst="line">
            <a:avLst/>
          </a:prstGeom>
          <a:noFill/>
          <a:ln w="25400">
            <a:solidFill>
              <a:schemeClr val="tx1"/>
            </a:solidFill>
            <a:round/>
            <a:headEnd type="stealth" w="med" len="lg"/>
            <a:tailEnd type="stealth" w="med" len="lg"/>
          </a:ln>
        </p:spPr>
        <p:txBody>
          <a:bodyPr wrap="none" anchor="ctr"/>
          <a:lstStyle/>
          <a:p>
            <a:endParaRPr lang="en-US"/>
          </a:p>
        </p:txBody>
      </p:sp>
      <p:graphicFrame>
        <p:nvGraphicFramePr>
          <p:cNvPr id="38916" name="Object 2"/>
          <p:cNvGraphicFramePr>
            <a:graphicFrameLocks/>
          </p:cNvGraphicFramePr>
          <p:nvPr/>
        </p:nvGraphicFramePr>
        <p:xfrm>
          <a:off x="7075488" y="5141913"/>
          <a:ext cx="1873250" cy="574675"/>
        </p:xfrm>
        <a:graphic>
          <a:graphicData uri="http://schemas.openxmlformats.org/presentationml/2006/ole">
            <mc:AlternateContent xmlns:mc="http://schemas.openxmlformats.org/markup-compatibility/2006">
              <mc:Choice xmlns:v="urn:schemas-microsoft-com:vml" Requires="v">
                <p:oleObj name="Equation" r:id="rId2" imgW="1701800" imgH="533400" progId="Equation.2">
                  <p:embed/>
                </p:oleObj>
              </mc:Choice>
              <mc:Fallback>
                <p:oleObj name="Equation" r:id="rId2" imgW="1701800" imgH="533400" progId="Equation.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5488" y="5141913"/>
                        <a:ext cx="18732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38917" name="Object 3"/>
          <p:cNvGraphicFramePr>
            <a:graphicFrameLocks/>
          </p:cNvGraphicFramePr>
          <p:nvPr/>
        </p:nvGraphicFramePr>
        <p:xfrm>
          <a:off x="7075488" y="5651500"/>
          <a:ext cx="1814512" cy="555625"/>
        </p:xfrm>
        <a:graphic>
          <a:graphicData uri="http://schemas.openxmlformats.org/presentationml/2006/ole">
            <mc:AlternateContent xmlns:mc="http://schemas.openxmlformats.org/markup-compatibility/2006">
              <mc:Choice xmlns:v="urn:schemas-microsoft-com:vml" Requires="v">
                <p:oleObj name="Equation" r:id="rId4" imgW="1663700" imgH="533400" progId="Equation.2">
                  <p:embed/>
                </p:oleObj>
              </mc:Choice>
              <mc:Fallback>
                <p:oleObj name="Equation" r:id="rId4" imgW="1663700" imgH="533400" progId="Equation.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5488" y="5651500"/>
                        <a:ext cx="181451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8918" name="Line 7"/>
          <p:cNvSpPr>
            <a:spLocks noChangeShapeType="1"/>
          </p:cNvSpPr>
          <p:nvPr/>
        </p:nvSpPr>
        <p:spPr bwMode="auto">
          <a:xfrm>
            <a:off x="5715000" y="2876550"/>
            <a:ext cx="0" cy="2133600"/>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38919" name="Line 8"/>
          <p:cNvSpPr>
            <a:spLocks noChangeShapeType="1"/>
          </p:cNvSpPr>
          <p:nvPr/>
        </p:nvSpPr>
        <p:spPr bwMode="auto">
          <a:xfrm flipH="1">
            <a:off x="2228850" y="2895600"/>
            <a:ext cx="3467100" cy="0"/>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38920" name="Oval 9"/>
          <p:cNvSpPr>
            <a:spLocks noChangeArrowheads="1"/>
          </p:cNvSpPr>
          <p:nvPr/>
        </p:nvSpPr>
        <p:spPr bwMode="auto">
          <a:xfrm>
            <a:off x="5624513" y="4933950"/>
            <a:ext cx="171450" cy="171450"/>
          </a:xfrm>
          <a:prstGeom prst="ellipse">
            <a:avLst/>
          </a:prstGeom>
          <a:solidFill>
            <a:srgbClr val="FF3300"/>
          </a:solidFill>
          <a:ln w="9525">
            <a:noFill/>
            <a:round/>
            <a:headEnd/>
            <a:tailEnd/>
          </a:ln>
        </p:spPr>
        <p:txBody>
          <a:bodyPr wrap="none" anchor="ctr"/>
          <a:lstStyle/>
          <a:p>
            <a:endParaRPr lang="it-IT"/>
          </a:p>
        </p:txBody>
      </p:sp>
      <p:sp>
        <p:nvSpPr>
          <p:cNvPr id="38921" name="Oval 10"/>
          <p:cNvSpPr>
            <a:spLocks noChangeArrowheads="1"/>
          </p:cNvSpPr>
          <p:nvPr/>
        </p:nvSpPr>
        <p:spPr bwMode="auto">
          <a:xfrm>
            <a:off x="2133600" y="2800350"/>
            <a:ext cx="171450" cy="171450"/>
          </a:xfrm>
          <a:prstGeom prst="ellipse">
            <a:avLst/>
          </a:prstGeom>
          <a:solidFill>
            <a:srgbClr val="FF3300"/>
          </a:solidFill>
          <a:ln w="9525">
            <a:noFill/>
            <a:round/>
            <a:headEnd/>
            <a:tailEnd/>
          </a:ln>
        </p:spPr>
        <p:txBody>
          <a:bodyPr wrap="none" anchor="ctr"/>
          <a:lstStyle/>
          <a:p>
            <a:endParaRPr lang="it-IT"/>
          </a:p>
        </p:txBody>
      </p:sp>
      <p:sp>
        <p:nvSpPr>
          <p:cNvPr id="38922" name="Rectangle 11"/>
          <p:cNvSpPr>
            <a:spLocks noChangeArrowheads="1"/>
          </p:cNvSpPr>
          <p:nvPr/>
        </p:nvSpPr>
        <p:spPr bwMode="auto">
          <a:xfrm>
            <a:off x="1717675" y="48275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A</a:t>
            </a:r>
          </a:p>
        </p:txBody>
      </p:sp>
      <p:sp>
        <p:nvSpPr>
          <p:cNvPr id="38923" name="Rectangle 12"/>
          <p:cNvSpPr>
            <a:spLocks noChangeArrowheads="1"/>
          </p:cNvSpPr>
          <p:nvPr/>
        </p:nvSpPr>
        <p:spPr bwMode="auto">
          <a:xfrm>
            <a:off x="6804025" y="1246188"/>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B</a:t>
            </a:r>
          </a:p>
        </p:txBody>
      </p:sp>
      <p:sp useBgFill="1">
        <p:nvSpPr>
          <p:cNvPr id="38924" name="Rectangle 13"/>
          <p:cNvSpPr>
            <a:spLocks noChangeArrowheads="1"/>
          </p:cNvSpPr>
          <p:nvPr/>
        </p:nvSpPr>
        <p:spPr bwMode="auto">
          <a:xfrm>
            <a:off x="146050" y="3089275"/>
            <a:ext cx="409575" cy="579438"/>
          </a:xfrm>
          <a:prstGeom prst="rect">
            <a:avLst/>
          </a:prstGeom>
          <a:ln w="9525">
            <a:noFill/>
            <a:miter lim="800000"/>
            <a:headEnd/>
            <a:tailEnd/>
          </a:ln>
        </p:spPr>
        <p:txBody>
          <a:bodyPr wrap="none" lIns="92075" tIns="46038" rIns="92075" bIns="46038">
            <a:spAutoFit/>
          </a:bodyPr>
          <a:lstStyle/>
          <a:p>
            <a:r>
              <a:rPr lang="en-US"/>
              <a:t>6</a:t>
            </a:r>
          </a:p>
        </p:txBody>
      </p:sp>
      <p:sp useBgFill="1">
        <p:nvSpPr>
          <p:cNvPr id="38925" name="Rectangle 14"/>
          <p:cNvSpPr>
            <a:spLocks noChangeArrowheads="1"/>
          </p:cNvSpPr>
          <p:nvPr/>
        </p:nvSpPr>
        <p:spPr bwMode="auto">
          <a:xfrm>
            <a:off x="4456113" y="5970588"/>
            <a:ext cx="409575" cy="579437"/>
          </a:xfrm>
          <a:prstGeom prst="rect">
            <a:avLst/>
          </a:prstGeom>
          <a:ln w="9525">
            <a:noFill/>
            <a:miter lim="800000"/>
            <a:headEnd/>
            <a:tailEnd/>
          </a:ln>
        </p:spPr>
        <p:txBody>
          <a:bodyPr wrap="none" lIns="92075" tIns="46038" rIns="92075" bIns="46038">
            <a:spAutoFit/>
          </a:bodyPr>
          <a:lstStyle/>
          <a:p>
            <a:r>
              <a:rPr lang="en-US"/>
              <a:t>8</a:t>
            </a:r>
          </a:p>
        </p:txBody>
      </p:sp>
      <p:sp>
        <p:nvSpPr>
          <p:cNvPr id="38926" name="Line 15"/>
          <p:cNvSpPr>
            <a:spLocks noChangeShapeType="1"/>
          </p:cNvSpPr>
          <p:nvPr/>
        </p:nvSpPr>
        <p:spPr bwMode="auto">
          <a:xfrm>
            <a:off x="1433513" y="2881313"/>
            <a:ext cx="0" cy="2119312"/>
          </a:xfrm>
          <a:prstGeom prst="line">
            <a:avLst/>
          </a:prstGeom>
          <a:noFill/>
          <a:ln w="25400">
            <a:solidFill>
              <a:schemeClr val="tx1"/>
            </a:solidFill>
            <a:round/>
            <a:headEnd type="stealth" w="med" len="lg"/>
            <a:tailEnd type="none" w="sm" len="sm"/>
          </a:ln>
        </p:spPr>
        <p:txBody>
          <a:bodyPr wrap="none" anchor="ctr"/>
          <a:lstStyle/>
          <a:p>
            <a:endParaRPr lang="en-US"/>
          </a:p>
        </p:txBody>
      </p:sp>
      <p:sp useBgFill="1">
        <p:nvSpPr>
          <p:cNvPr id="38927" name="Rectangle 16"/>
          <p:cNvSpPr>
            <a:spLocks noChangeArrowheads="1"/>
          </p:cNvSpPr>
          <p:nvPr/>
        </p:nvSpPr>
        <p:spPr bwMode="auto">
          <a:xfrm>
            <a:off x="1211263" y="3689350"/>
            <a:ext cx="409575" cy="579438"/>
          </a:xfrm>
          <a:prstGeom prst="rect">
            <a:avLst/>
          </a:prstGeom>
          <a:ln w="9525">
            <a:noFill/>
            <a:miter lim="800000"/>
            <a:headEnd/>
            <a:tailEnd/>
          </a:ln>
        </p:spPr>
        <p:txBody>
          <a:bodyPr wrap="none" lIns="92075" tIns="46038" rIns="92075" bIns="46038">
            <a:spAutoFit/>
          </a:bodyPr>
          <a:lstStyle/>
          <a:p>
            <a:r>
              <a:rPr lang="en-US"/>
              <a:t>4</a:t>
            </a:r>
          </a:p>
        </p:txBody>
      </p:sp>
      <p:sp>
        <p:nvSpPr>
          <p:cNvPr id="38928" name="Line 17"/>
          <p:cNvSpPr>
            <a:spLocks noChangeShapeType="1"/>
          </p:cNvSpPr>
          <p:nvPr/>
        </p:nvSpPr>
        <p:spPr bwMode="auto">
          <a:xfrm>
            <a:off x="2205038" y="5688013"/>
            <a:ext cx="3506787" cy="0"/>
          </a:xfrm>
          <a:prstGeom prst="line">
            <a:avLst/>
          </a:prstGeom>
          <a:noFill/>
          <a:ln w="25400">
            <a:solidFill>
              <a:schemeClr val="tx1"/>
            </a:solidFill>
            <a:round/>
            <a:headEnd type="none" w="sm" len="sm"/>
            <a:tailEnd type="stealth" w="med" len="lg"/>
          </a:ln>
        </p:spPr>
        <p:txBody>
          <a:bodyPr wrap="none" anchor="ctr"/>
          <a:lstStyle/>
          <a:p>
            <a:endParaRPr lang="en-US"/>
          </a:p>
        </p:txBody>
      </p:sp>
      <p:sp useBgFill="1">
        <p:nvSpPr>
          <p:cNvPr id="38929" name="Rectangle 18"/>
          <p:cNvSpPr>
            <a:spLocks noChangeArrowheads="1"/>
          </p:cNvSpPr>
          <p:nvPr/>
        </p:nvSpPr>
        <p:spPr bwMode="auto">
          <a:xfrm>
            <a:off x="3862388" y="5399088"/>
            <a:ext cx="409575" cy="579437"/>
          </a:xfrm>
          <a:prstGeom prst="rect">
            <a:avLst/>
          </a:prstGeom>
          <a:ln w="9525">
            <a:noFill/>
            <a:miter lim="800000"/>
            <a:headEnd/>
            <a:tailEnd/>
          </a:ln>
        </p:spPr>
        <p:txBody>
          <a:bodyPr wrap="none" lIns="92075" tIns="46038" rIns="92075" bIns="46038">
            <a:spAutoFit/>
          </a:bodyPr>
          <a:lstStyle/>
          <a:p>
            <a:r>
              <a:rPr lang="en-US"/>
              <a:t>6</a:t>
            </a:r>
          </a:p>
        </p:txBody>
      </p:sp>
      <p:sp>
        <p:nvSpPr>
          <p:cNvPr id="38930" name="Line 19"/>
          <p:cNvSpPr>
            <a:spLocks noChangeShapeType="1"/>
          </p:cNvSpPr>
          <p:nvPr/>
        </p:nvSpPr>
        <p:spPr bwMode="auto">
          <a:xfrm>
            <a:off x="7548563" y="1727200"/>
            <a:ext cx="0" cy="1177925"/>
          </a:xfrm>
          <a:prstGeom prst="line">
            <a:avLst/>
          </a:prstGeom>
          <a:noFill/>
          <a:ln w="25400">
            <a:solidFill>
              <a:schemeClr val="tx1"/>
            </a:solidFill>
            <a:round/>
            <a:headEnd type="none" w="sm" len="sm"/>
            <a:tailEnd type="stealth" w="med" len="lg"/>
          </a:ln>
        </p:spPr>
        <p:txBody>
          <a:bodyPr wrap="none" anchor="ctr"/>
          <a:lstStyle/>
          <a:p>
            <a:endParaRPr lang="en-US"/>
          </a:p>
        </p:txBody>
      </p:sp>
      <p:sp useBgFill="1">
        <p:nvSpPr>
          <p:cNvPr id="38931" name="Rectangle 20"/>
          <p:cNvSpPr>
            <a:spLocks noChangeArrowheads="1"/>
          </p:cNvSpPr>
          <p:nvPr/>
        </p:nvSpPr>
        <p:spPr bwMode="auto">
          <a:xfrm>
            <a:off x="7348538" y="1965325"/>
            <a:ext cx="409575" cy="579438"/>
          </a:xfrm>
          <a:prstGeom prst="rect">
            <a:avLst/>
          </a:prstGeom>
          <a:ln w="9525">
            <a:noFill/>
            <a:miter lim="800000"/>
            <a:headEnd/>
            <a:tailEnd/>
          </a:ln>
        </p:spPr>
        <p:txBody>
          <a:bodyPr wrap="none" lIns="92075" tIns="46038" rIns="92075" bIns="46038">
            <a:spAutoFit/>
          </a:bodyPr>
          <a:lstStyle/>
          <a:p>
            <a:r>
              <a:rPr lang="en-US"/>
              <a:t>2</a:t>
            </a:r>
          </a:p>
        </p:txBody>
      </p:sp>
      <p:sp>
        <p:nvSpPr>
          <p:cNvPr id="38932" name="Line 21"/>
          <p:cNvSpPr>
            <a:spLocks noChangeShapeType="1"/>
          </p:cNvSpPr>
          <p:nvPr/>
        </p:nvSpPr>
        <p:spPr bwMode="auto">
          <a:xfrm flipH="1">
            <a:off x="5705475" y="1290638"/>
            <a:ext cx="1177925" cy="0"/>
          </a:xfrm>
          <a:prstGeom prst="line">
            <a:avLst/>
          </a:prstGeom>
          <a:noFill/>
          <a:ln w="25400">
            <a:solidFill>
              <a:schemeClr val="tx1"/>
            </a:solidFill>
            <a:round/>
            <a:headEnd type="none" w="sm" len="sm"/>
            <a:tailEnd type="stealth" w="med" len="lg"/>
          </a:ln>
        </p:spPr>
        <p:txBody>
          <a:bodyPr wrap="none" anchor="ctr"/>
          <a:lstStyle/>
          <a:p>
            <a:endParaRPr lang="en-US"/>
          </a:p>
        </p:txBody>
      </p:sp>
      <p:sp useBgFill="1">
        <p:nvSpPr>
          <p:cNvPr id="38933" name="Rectangle 22"/>
          <p:cNvSpPr>
            <a:spLocks noChangeArrowheads="1"/>
          </p:cNvSpPr>
          <p:nvPr/>
        </p:nvSpPr>
        <p:spPr bwMode="auto">
          <a:xfrm>
            <a:off x="6137275" y="1012825"/>
            <a:ext cx="409575" cy="579438"/>
          </a:xfrm>
          <a:prstGeom prst="rect">
            <a:avLst/>
          </a:prstGeom>
          <a:ln w="9525">
            <a:noFill/>
            <a:miter lim="800000"/>
            <a:headEnd/>
            <a:tailEnd/>
          </a:ln>
        </p:spPr>
        <p:txBody>
          <a:bodyPr wrap="none" lIns="92075" tIns="46038" rIns="92075" bIns="46038">
            <a:spAutoFit/>
          </a:bodyPr>
          <a:lstStyle/>
          <a:p>
            <a:r>
              <a:rPr lang="en-US"/>
              <a:t>2</a:t>
            </a:r>
          </a:p>
        </p:txBody>
      </p:sp>
      <p:sp>
        <p:nvSpPr>
          <p:cNvPr id="38934" name="Line 23"/>
          <p:cNvSpPr>
            <a:spLocks noChangeShapeType="1"/>
          </p:cNvSpPr>
          <p:nvPr/>
        </p:nvSpPr>
        <p:spPr bwMode="auto">
          <a:xfrm flipV="1">
            <a:off x="5711825" y="1727200"/>
            <a:ext cx="0" cy="1173163"/>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38935" name="Line 24"/>
          <p:cNvSpPr>
            <a:spLocks noChangeShapeType="1"/>
          </p:cNvSpPr>
          <p:nvPr/>
        </p:nvSpPr>
        <p:spPr bwMode="auto">
          <a:xfrm flipH="1">
            <a:off x="5697538" y="2895600"/>
            <a:ext cx="1184275" cy="0"/>
          </a:xfrm>
          <a:prstGeom prst="line">
            <a:avLst/>
          </a:prstGeom>
          <a:noFill/>
          <a:ln w="50800">
            <a:solidFill>
              <a:schemeClr val="tx1"/>
            </a:solidFill>
            <a:prstDash val="dash"/>
            <a:round/>
            <a:headEnd type="none" w="sm" len="sm"/>
            <a:tailEnd type="none" w="sm" len="sm"/>
          </a:ln>
        </p:spPr>
        <p:txBody>
          <a:bodyPr wrap="none" anchor="ctr"/>
          <a:lstStyle/>
          <a:p>
            <a:endParaRPr lang="en-US"/>
          </a:p>
        </p:txBody>
      </p:sp>
      <p:sp>
        <p:nvSpPr>
          <p:cNvPr id="38936" name="Oval 25"/>
          <p:cNvSpPr>
            <a:spLocks noChangeArrowheads="1"/>
          </p:cNvSpPr>
          <p:nvPr/>
        </p:nvSpPr>
        <p:spPr bwMode="auto">
          <a:xfrm>
            <a:off x="5580063" y="2752725"/>
            <a:ext cx="261937" cy="261938"/>
          </a:xfrm>
          <a:prstGeom prst="ellipse">
            <a:avLst/>
          </a:prstGeom>
          <a:solidFill>
            <a:srgbClr val="33CC33"/>
          </a:solidFill>
          <a:ln w="9525">
            <a:noFill/>
            <a:round/>
            <a:headEnd/>
            <a:tailEnd/>
          </a:ln>
        </p:spPr>
        <p:txBody>
          <a:bodyPr wrap="none" anchor="ctr"/>
          <a:lstStyle/>
          <a:p>
            <a:endParaRPr lang="it-IT"/>
          </a:p>
        </p:txBody>
      </p:sp>
      <p:sp>
        <p:nvSpPr>
          <p:cNvPr id="38937" name="Oval 26"/>
          <p:cNvSpPr>
            <a:spLocks noChangeArrowheads="1"/>
          </p:cNvSpPr>
          <p:nvPr/>
        </p:nvSpPr>
        <p:spPr bwMode="auto">
          <a:xfrm>
            <a:off x="5626100" y="1644650"/>
            <a:ext cx="171450" cy="171450"/>
          </a:xfrm>
          <a:prstGeom prst="ellipse">
            <a:avLst/>
          </a:prstGeom>
          <a:solidFill>
            <a:srgbClr val="FF3300"/>
          </a:solidFill>
          <a:ln w="9525">
            <a:noFill/>
            <a:round/>
            <a:headEnd/>
            <a:tailEnd/>
          </a:ln>
        </p:spPr>
        <p:txBody>
          <a:bodyPr wrap="none" anchor="ctr"/>
          <a:lstStyle/>
          <a:p>
            <a:endParaRPr lang="it-IT"/>
          </a:p>
        </p:txBody>
      </p:sp>
      <p:sp>
        <p:nvSpPr>
          <p:cNvPr id="38938" name="Oval 27"/>
          <p:cNvSpPr>
            <a:spLocks noChangeArrowheads="1"/>
          </p:cNvSpPr>
          <p:nvPr/>
        </p:nvSpPr>
        <p:spPr bwMode="auto">
          <a:xfrm>
            <a:off x="6792913" y="2813050"/>
            <a:ext cx="171450" cy="171450"/>
          </a:xfrm>
          <a:prstGeom prst="ellipse">
            <a:avLst/>
          </a:prstGeom>
          <a:solidFill>
            <a:srgbClr val="FF3300"/>
          </a:solidFill>
          <a:ln w="9525">
            <a:noFill/>
            <a:round/>
            <a:headEnd/>
            <a:tailEnd/>
          </a:ln>
        </p:spPr>
        <p:txBody>
          <a:bodyPr wrap="none" anchor="ctr"/>
          <a:lstStyle/>
          <a:p>
            <a:endParaRPr lang="it-IT"/>
          </a:p>
        </p:txBody>
      </p:sp>
      <p:sp>
        <p:nvSpPr>
          <p:cNvPr id="38939" name="Rectangle 28"/>
          <p:cNvSpPr>
            <a:spLocks noChangeArrowheads="1"/>
          </p:cNvSpPr>
          <p:nvPr/>
        </p:nvSpPr>
        <p:spPr bwMode="auto">
          <a:xfrm>
            <a:off x="2551113" y="3279775"/>
            <a:ext cx="2441575" cy="1554163"/>
          </a:xfrm>
          <a:prstGeom prst="rect">
            <a:avLst/>
          </a:prstGeom>
          <a:noFill/>
          <a:ln w="9525">
            <a:noFill/>
            <a:miter lim="800000"/>
            <a:headEnd/>
            <a:tailEnd/>
          </a:ln>
        </p:spPr>
        <p:txBody>
          <a:bodyPr wrap="none" lIns="92075" tIns="46038" rIns="92075" bIns="46038">
            <a:spAutoFit/>
          </a:bodyPr>
          <a:lstStyle/>
          <a:p>
            <a:r>
              <a:rPr lang="en-US"/>
              <a:t>The</a:t>
            </a:r>
            <a:br>
              <a:rPr lang="en-US"/>
            </a:br>
            <a:r>
              <a:rPr lang="en-US"/>
              <a:t>endowment</a:t>
            </a:r>
            <a:br>
              <a:rPr lang="en-US"/>
            </a:br>
            <a:r>
              <a:rPr lang="en-US"/>
              <a:t>allocation</a:t>
            </a:r>
          </a:p>
        </p:txBody>
      </p:sp>
      <p:sp>
        <p:nvSpPr>
          <p:cNvPr id="38940" name="Line 29"/>
          <p:cNvSpPr>
            <a:spLocks noChangeShapeType="1"/>
          </p:cNvSpPr>
          <p:nvPr/>
        </p:nvSpPr>
        <p:spPr bwMode="auto">
          <a:xfrm flipV="1">
            <a:off x="4667250" y="3048000"/>
            <a:ext cx="881063" cy="642938"/>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38941" name="Rectangle 30"/>
          <p:cNvSpPr>
            <a:spLocks noGrp="1" noChangeArrowheads="1"/>
          </p:cNvSpPr>
          <p:nvPr>
            <p:ph type="title"/>
          </p:nvPr>
        </p:nvSpPr>
        <p:spPr>
          <a:noFill/>
        </p:spPr>
        <p:txBody>
          <a:bodyPr/>
          <a:lstStyle/>
          <a:p>
            <a:pPr eaLnBrk="1" hangingPunct="1"/>
            <a:r>
              <a:rPr lang="en-US"/>
              <a:t>The Endowment Allocation</a:t>
            </a:r>
          </a:p>
        </p:txBody>
      </p:sp>
      <p:sp>
        <p:nvSpPr>
          <p:cNvPr id="31" name="Arc 18"/>
          <p:cNvSpPr>
            <a:spLocks/>
          </p:cNvSpPr>
          <p:nvPr/>
        </p:nvSpPr>
        <p:spPr bwMode="auto">
          <a:xfrm rot="10800000">
            <a:off x="5562600" y="1752600"/>
            <a:ext cx="1295400" cy="2743200"/>
          </a:xfrm>
          <a:custGeom>
            <a:avLst/>
            <a:gdLst>
              <a:gd name="T0" fmla="*/ 0 w 21600"/>
              <a:gd name="T1" fmla="*/ 0 h 21600"/>
              <a:gd name="T2" fmla="*/ 663667222 w 21600"/>
              <a:gd name="T3" fmla="*/ 371749430 h 21600"/>
              <a:gd name="T4" fmla="*/ 0 w 21600"/>
              <a:gd name="T5" fmla="*/ 3717494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50800" cap="rnd">
            <a:solidFill>
              <a:srgbClr val="33CC33"/>
            </a:solidFill>
            <a:round/>
            <a:headEnd type="none" w="sm" len="sm"/>
            <a:tailEnd type="none" w="sm" len="sm"/>
          </a:ln>
        </p:spPr>
        <p:txBody>
          <a:bodyPr wrap="none" anchor="ctr"/>
          <a:lstStyle/>
          <a:p>
            <a:endParaRPr lang="en-US"/>
          </a:p>
        </p:txBody>
      </p:sp>
      <p:sp>
        <p:nvSpPr>
          <p:cNvPr id="32" name="Arc 23"/>
          <p:cNvSpPr>
            <a:spLocks/>
          </p:cNvSpPr>
          <p:nvPr/>
        </p:nvSpPr>
        <p:spPr bwMode="auto">
          <a:xfrm>
            <a:off x="4038600" y="1828800"/>
            <a:ext cx="2286000" cy="3200400"/>
          </a:xfrm>
          <a:custGeom>
            <a:avLst/>
            <a:gdLst>
              <a:gd name="T0" fmla="*/ 0 w 21607"/>
              <a:gd name="T1" fmla="*/ 0 h 21600"/>
              <a:gd name="T2" fmla="*/ 1039950344 w 21607"/>
              <a:gd name="T3" fmla="*/ 306198984 h 21600"/>
              <a:gd name="T4" fmla="*/ 336977 w 21607"/>
              <a:gd name="T5" fmla="*/ 306198984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1"/>
                </a:cubicBezTo>
                <a:cubicBezTo>
                  <a:pt x="11936" y="-1"/>
                  <a:pt x="21607" y="9670"/>
                  <a:pt x="21607" y="21600"/>
                </a:cubicBezTo>
              </a:path>
              <a:path w="21607" h="21600" stroke="0" extrusionOk="0">
                <a:moveTo>
                  <a:pt x="0" y="0"/>
                </a:moveTo>
                <a:cubicBezTo>
                  <a:pt x="2" y="0"/>
                  <a:pt x="4" y="-1"/>
                  <a:pt x="7" y="-1"/>
                </a:cubicBezTo>
                <a:cubicBezTo>
                  <a:pt x="11936" y="-1"/>
                  <a:pt x="21607" y="9670"/>
                  <a:pt x="21607" y="21600"/>
                </a:cubicBezTo>
                <a:lnTo>
                  <a:pt x="7" y="21600"/>
                </a:lnTo>
                <a:lnTo>
                  <a:pt x="0" y="0"/>
                </a:lnTo>
                <a:close/>
              </a:path>
            </a:pathLst>
          </a:custGeom>
          <a:noFill/>
          <a:ln w="50800" cap="rnd">
            <a:solidFill>
              <a:schemeClr val="accent2">
                <a:lumMod val="60000"/>
                <a:lumOff val="40000"/>
              </a:schemeClr>
            </a:solidFill>
            <a:round/>
            <a:headEnd type="none" w="sm" len="sm"/>
            <a:tailEnd type="none" w="sm" len="sm"/>
          </a:ln>
        </p:spPr>
        <p:txBody>
          <a:bodyPr wrap="none" anchor="ct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Freeform 8"/>
          <p:cNvSpPr>
            <a:spLocks/>
          </p:cNvSpPr>
          <p:nvPr/>
        </p:nvSpPr>
        <p:spPr bwMode="auto">
          <a:xfrm>
            <a:off x="1333500" y="1524000"/>
            <a:ext cx="7143750" cy="4048125"/>
          </a:xfrm>
          <a:custGeom>
            <a:avLst/>
            <a:gdLst>
              <a:gd name="T0" fmla="*/ 0 w 4500"/>
              <a:gd name="T1" fmla="*/ 0 h 2550"/>
              <a:gd name="T2" fmla="*/ 95250 w 4500"/>
              <a:gd name="T3" fmla="*/ 349250 h 2550"/>
              <a:gd name="T4" fmla="*/ 190500 w 4500"/>
              <a:gd name="T5" fmla="*/ 587375 h 2550"/>
              <a:gd name="T6" fmla="*/ 381000 w 4500"/>
              <a:gd name="T7" fmla="*/ 952500 h 2550"/>
              <a:gd name="T8" fmla="*/ 555625 w 4500"/>
              <a:gd name="T9" fmla="*/ 1222375 h 2550"/>
              <a:gd name="T10" fmla="*/ 793750 w 4500"/>
              <a:gd name="T11" fmla="*/ 1524000 h 2550"/>
              <a:gd name="T12" fmla="*/ 1095375 w 4500"/>
              <a:gd name="T13" fmla="*/ 1825625 h 2550"/>
              <a:gd name="T14" fmla="*/ 1381125 w 4500"/>
              <a:gd name="T15" fmla="*/ 2095500 h 2550"/>
              <a:gd name="T16" fmla="*/ 1714500 w 4500"/>
              <a:gd name="T17" fmla="*/ 2349500 h 2550"/>
              <a:gd name="T18" fmla="*/ 2047875 w 4500"/>
              <a:gd name="T19" fmla="*/ 2571750 h 2550"/>
              <a:gd name="T20" fmla="*/ 2444750 w 4500"/>
              <a:gd name="T21" fmla="*/ 2809875 h 2550"/>
              <a:gd name="T22" fmla="*/ 2809875 w 4500"/>
              <a:gd name="T23" fmla="*/ 3016250 h 2550"/>
              <a:gd name="T24" fmla="*/ 3143250 w 4500"/>
              <a:gd name="T25" fmla="*/ 3159125 h 2550"/>
              <a:gd name="T26" fmla="*/ 3492500 w 4500"/>
              <a:gd name="T27" fmla="*/ 3317875 h 2550"/>
              <a:gd name="T28" fmla="*/ 3937000 w 4500"/>
              <a:gd name="T29" fmla="*/ 3476625 h 2550"/>
              <a:gd name="T30" fmla="*/ 4318000 w 4500"/>
              <a:gd name="T31" fmla="*/ 3587750 h 2550"/>
              <a:gd name="T32" fmla="*/ 4794250 w 4500"/>
              <a:gd name="T33" fmla="*/ 3714750 h 2550"/>
              <a:gd name="T34" fmla="*/ 5270500 w 4500"/>
              <a:gd name="T35" fmla="*/ 3810000 h 2550"/>
              <a:gd name="T36" fmla="*/ 5762625 w 4500"/>
              <a:gd name="T37" fmla="*/ 3905250 h 2550"/>
              <a:gd name="T38" fmla="*/ 6223000 w 4500"/>
              <a:gd name="T39" fmla="*/ 3984625 h 2550"/>
              <a:gd name="T40" fmla="*/ 6731000 w 4500"/>
              <a:gd name="T41" fmla="*/ 4032250 h 2550"/>
              <a:gd name="T42" fmla="*/ 7143750 w 4500"/>
              <a:gd name="T43" fmla="*/ 4048125 h 2550"/>
              <a:gd name="T44" fmla="*/ 7032625 w 4500"/>
              <a:gd name="T45" fmla="*/ 3667125 h 2550"/>
              <a:gd name="T46" fmla="*/ 6889750 w 4500"/>
              <a:gd name="T47" fmla="*/ 3333750 h 2550"/>
              <a:gd name="T48" fmla="*/ 6746875 w 4500"/>
              <a:gd name="T49" fmla="*/ 3063875 h 2550"/>
              <a:gd name="T50" fmla="*/ 6524625 w 4500"/>
              <a:gd name="T51" fmla="*/ 2762250 h 2550"/>
              <a:gd name="T52" fmla="*/ 6238875 w 4500"/>
              <a:gd name="T53" fmla="*/ 2397125 h 2550"/>
              <a:gd name="T54" fmla="*/ 5905500 w 4500"/>
              <a:gd name="T55" fmla="*/ 2095500 h 2550"/>
              <a:gd name="T56" fmla="*/ 5524500 w 4500"/>
              <a:gd name="T57" fmla="*/ 1778000 h 2550"/>
              <a:gd name="T58" fmla="*/ 5238750 w 4500"/>
              <a:gd name="T59" fmla="*/ 1555750 h 2550"/>
              <a:gd name="T60" fmla="*/ 4889500 w 4500"/>
              <a:gd name="T61" fmla="*/ 1333500 h 2550"/>
              <a:gd name="T62" fmla="*/ 4445000 w 4500"/>
              <a:gd name="T63" fmla="*/ 1095375 h 2550"/>
              <a:gd name="T64" fmla="*/ 3968750 w 4500"/>
              <a:gd name="T65" fmla="*/ 889000 h 2550"/>
              <a:gd name="T66" fmla="*/ 3556000 w 4500"/>
              <a:gd name="T67" fmla="*/ 714375 h 2550"/>
              <a:gd name="T68" fmla="*/ 3111500 w 4500"/>
              <a:gd name="T69" fmla="*/ 555625 h 2550"/>
              <a:gd name="T70" fmla="*/ 2730500 w 4500"/>
              <a:gd name="T71" fmla="*/ 428625 h 2550"/>
              <a:gd name="T72" fmla="*/ 2238375 w 4500"/>
              <a:gd name="T73" fmla="*/ 317500 h 2550"/>
              <a:gd name="T74" fmla="*/ 1730375 w 4500"/>
              <a:gd name="T75" fmla="*/ 206375 h 2550"/>
              <a:gd name="T76" fmla="*/ 1174750 w 4500"/>
              <a:gd name="T77" fmla="*/ 111125 h 2550"/>
              <a:gd name="T78" fmla="*/ 539750 w 4500"/>
              <a:gd name="T79" fmla="*/ 31750 h 2550"/>
              <a:gd name="T80" fmla="*/ 0 w 4500"/>
              <a:gd name="T81" fmla="*/ 0 h 25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00"/>
              <a:gd name="T124" fmla="*/ 0 h 2550"/>
              <a:gd name="T125" fmla="*/ 4500 w 4500"/>
              <a:gd name="T126" fmla="*/ 2550 h 25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00" h="2550">
                <a:moveTo>
                  <a:pt x="0" y="0"/>
                </a:moveTo>
                <a:lnTo>
                  <a:pt x="60" y="220"/>
                </a:lnTo>
                <a:lnTo>
                  <a:pt x="120" y="370"/>
                </a:lnTo>
                <a:lnTo>
                  <a:pt x="240" y="600"/>
                </a:lnTo>
                <a:lnTo>
                  <a:pt x="350" y="770"/>
                </a:lnTo>
                <a:lnTo>
                  <a:pt x="500" y="960"/>
                </a:lnTo>
                <a:lnTo>
                  <a:pt x="690" y="1150"/>
                </a:lnTo>
                <a:lnTo>
                  <a:pt x="870" y="1320"/>
                </a:lnTo>
                <a:lnTo>
                  <a:pt x="1080" y="1480"/>
                </a:lnTo>
                <a:lnTo>
                  <a:pt x="1290" y="1620"/>
                </a:lnTo>
                <a:lnTo>
                  <a:pt x="1540" y="1770"/>
                </a:lnTo>
                <a:lnTo>
                  <a:pt x="1770" y="1900"/>
                </a:lnTo>
                <a:lnTo>
                  <a:pt x="1980" y="1990"/>
                </a:lnTo>
                <a:lnTo>
                  <a:pt x="2200" y="2090"/>
                </a:lnTo>
                <a:lnTo>
                  <a:pt x="2480" y="2190"/>
                </a:lnTo>
                <a:lnTo>
                  <a:pt x="2720" y="2260"/>
                </a:lnTo>
                <a:lnTo>
                  <a:pt x="3020" y="2340"/>
                </a:lnTo>
                <a:lnTo>
                  <a:pt x="3320" y="2400"/>
                </a:lnTo>
                <a:lnTo>
                  <a:pt x="3630" y="2460"/>
                </a:lnTo>
                <a:lnTo>
                  <a:pt x="3920" y="2510"/>
                </a:lnTo>
                <a:lnTo>
                  <a:pt x="4240" y="2540"/>
                </a:lnTo>
                <a:lnTo>
                  <a:pt x="4500" y="2550"/>
                </a:lnTo>
                <a:lnTo>
                  <a:pt x="4430" y="2310"/>
                </a:lnTo>
                <a:lnTo>
                  <a:pt x="4340" y="2100"/>
                </a:lnTo>
                <a:lnTo>
                  <a:pt x="4250" y="1930"/>
                </a:lnTo>
                <a:lnTo>
                  <a:pt x="4110" y="1740"/>
                </a:lnTo>
                <a:lnTo>
                  <a:pt x="3930" y="1510"/>
                </a:lnTo>
                <a:lnTo>
                  <a:pt x="3720" y="1320"/>
                </a:lnTo>
                <a:lnTo>
                  <a:pt x="3480" y="1120"/>
                </a:lnTo>
                <a:lnTo>
                  <a:pt x="3300" y="980"/>
                </a:lnTo>
                <a:lnTo>
                  <a:pt x="3080" y="840"/>
                </a:lnTo>
                <a:lnTo>
                  <a:pt x="2800" y="690"/>
                </a:lnTo>
                <a:lnTo>
                  <a:pt x="2500" y="560"/>
                </a:lnTo>
                <a:lnTo>
                  <a:pt x="2240" y="450"/>
                </a:lnTo>
                <a:lnTo>
                  <a:pt x="1960" y="350"/>
                </a:lnTo>
                <a:lnTo>
                  <a:pt x="1720" y="270"/>
                </a:lnTo>
                <a:lnTo>
                  <a:pt x="1410" y="200"/>
                </a:lnTo>
                <a:lnTo>
                  <a:pt x="1090" y="130"/>
                </a:lnTo>
                <a:lnTo>
                  <a:pt x="740" y="70"/>
                </a:lnTo>
                <a:lnTo>
                  <a:pt x="340" y="20"/>
                </a:lnTo>
                <a:lnTo>
                  <a:pt x="0" y="0"/>
                </a:lnTo>
                <a:close/>
              </a:path>
            </a:pathLst>
          </a:custGeom>
          <a:solidFill>
            <a:schemeClr val="tx1"/>
          </a:solidFill>
          <a:ln w="12700">
            <a:noFill/>
            <a:round/>
            <a:headEnd type="none" w="sm" len="sm"/>
            <a:tailEnd type="none" w="sm" len="sm"/>
          </a:ln>
        </p:spPr>
        <p:txBody>
          <a:bodyPr wrap="none" anchor="ctr"/>
          <a:lstStyle/>
          <a:p>
            <a:endParaRPr lang="en-US"/>
          </a:p>
        </p:txBody>
      </p:sp>
      <p:sp>
        <p:nvSpPr>
          <p:cNvPr id="60418" name="Rectangle 2"/>
          <p:cNvSpPr>
            <a:spLocks noGrp="1" noChangeArrowheads="1"/>
          </p:cNvSpPr>
          <p:nvPr>
            <p:ph type="title"/>
          </p:nvPr>
        </p:nvSpPr>
        <p:spPr>
          <a:noFill/>
        </p:spPr>
        <p:txBody>
          <a:bodyPr/>
          <a:lstStyle/>
          <a:p>
            <a:pPr eaLnBrk="1" hangingPunct="1"/>
            <a:r>
              <a:rPr lang="en-US"/>
              <a:t>Pareto-Improvements</a:t>
            </a:r>
          </a:p>
        </p:txBody>
      </p:sp>
      <p:sp>
        <p:nvSpPr>
          <p:cNvPr id="60419" name="Arc 4"/>
          <p:cNvSpPr>
            <a:spLocks/>
          </p:cNvSpPr>
          <p:nvPr/>
        </p:nvSpPr>
        <p:spPr bwMode="auto">
          <a:xfrm rot="10800000">
            <a:off x="1265238" y="908050"/>
            <a:ext cx="7854950" cy="4691063"/>
          </a:xfrm>
          <a:custGeom>
            <a:avLst/>
            <a:gdLst>
              <a:gd name="T0" fmla="*/ 24862008 w 21600"/>
              <a:gd name="T1" fmla="*/ 0 h 21599"/>
              <a:gd name="T2" fmla="*/ 2147483647 w 21600"/>
              <a:gd name="T3" fmla="*/ 1018846802 h 21599"/>
              <a:gd name="T4" fmla="*/ 0 w 21600"/>
              <a:gd name="T5" fmla="*/ 1018846802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88" y="-1"/>
                </a:moveTo>
                <a:cubicBezTo>
                  <a:pt x="12043" y="103"/>
                  <a:pt x="21600" y="9743"/>
                  <a:pt x="21600" y="21599"/>
                </a:cubicBezTo>
              </a:path>
              <a:path w="21600" h="21599" stroke="0" extrusionOk="0">
                <a:moveTo>
                  <a:pt x="188" y="-1"/>
                </a:moveTo>
                <a:cubicBezTo>
                  <a:pt x="12043" y="103"/>
                  <a:pt x="21600" y="9743"/>
                  <a:pt x="21600" y="21599"/>
                </a:cubicBezTo>
                <a:lnTo>
                  <a:pt x="0" y="21599"/>
                </a:lnTo>
                <a:lnTo>
                  <a:pt x="188" y="-1"/>
                </a:lnTo>
                <a:close/>
              </a:path>
            </a:pathLst>
          </a:custGeom>
          <a:noFill/>
          <a:ln w="76200" cap="rnd">
            <a:solidFill>
              <a:srgbClr val="33CC33"/>
            </a:solidFill>
            <a:round/>
            <a:headEnd type="none" w="sm" len="sm"/>
            <a:tailEnd type="none" w="sm" len="sm"/>
          </a:ln>
        </p:spPr>
        <p:txBody>
          <a:bodyPr wrap="none" anchor="ctr"/>
          <a:lstStyle/>
          <a:p>
            <a:endParaRPr lang="en-US"/>
          </a:p>
        </p:txBody>
      </p:sp>
      <p:sp>
        <p:nvSpPr>
          <p:cNvPr id="60420" name="Arc 5"/>
          <p:cNvSpPr>
            <a:spLocks/>
          </p:cNvSpPr>
          <p:nvPr/>
        </p:nvSpPr>
        <p:spPr bwMode="auto">
          <a:xfrm>
            <a:off x="738188" y="1501775"/>
            <a:ext cx="7812087" cy="4691063"/>
          </a:xfrm>
          <a:custGeom>
            <a:avLst/>
            <a:gdLst>
              <a:gd name="T0" fmla="*/ 0 w 21604"/>
              <a:gd name="T1" fmla="*/ 0 h 21600"/>
              <a:gd name="T2" fmla="*/ 2147483647 w 21604"/>
              <a:gd name="T3" fmla="*/ 1018799633 h 21600"/>
              <a:gd name="T4" fmla="*/ 522879 w 21604"/>
              <a:gd name="T5" fmla="*/ 1018799633 h 21600"/>
              <a:gd name="T6" fmla="*/ 0 60000 65536"/>
              <a:gd name="T7" fmla="*/ 0 60000 65536"/>
              <a:gd name="T8" fmla="*/ 0 60000 65536"/>
              <a:gd name="T9" fmla="*/ 0 w 21604"/>
              <a:gd name="T10" fmla="*/ 0 h 21600"/>
              <a:gd name="T11" fmla="*/ 21604 w 21604"/>
              <a:gd name="T12" fmla="*/ 21600 h 21600"/>
            </a:gdLst>
            <a:ahLst/>
            <a:cxnLst>
              <a:cxn ang="T6">
                <a:pos x="T0" y="T1"/>
              </a:cxn>
              <a:cxn ang="T7">
                <a:pos x="T2" y="T3"/>
              </a:cxn>
              <a:cxn ang="T8">
                <a:pos x="T4" y="T5"/>
              </a:cxn>
            </a:cxnLst>
            <a:rect l="T9" t="T10" r="T11" b="T12"/>
            <a:pathLst>
              <a:path w="21604" h="21600" fill="none" extrusionOk="0">
                <a:moveTo>
                  <a:pt x="0" y="0"/>
                </a:moveTo>
                <a:cubicBezTo>
                  <a:pt x="1" y="0"/>
                  <a:pt x="2" y="-1"/>
                  <a:pt x="4" y="-1"/>
                </a:cubicBezTo>
                <a:cubicBezTo>
                  <a:pt x="11933" y="-1"/>
                  <a:pt x="21604" y="9670"/>
                  <a:pt x="21604" y="21600"/>
                </a:cubicBezTo>
              </a:path>
              <a:path w="21604" h="21600" stroke="0" extrusionOk="0">
                <a:moveTo>
                  <a:pt x="0" y="0"/>
                </a:moveTo>
                <a:cubicBezTo>
                  <a:pt x="1" y="0"/>
                  <a:pt x="2" y="-1"/>
                  <a:pt x="4" y="-1"/>
                </a:cubicBezTo>
                <a:cubicBezTo>
                  <a:pt x="11933" y="-1"/>
                  <a:pt x="21604" y="9670"/>
                  <a:pt x="21604" y="21600"/>
                </a:cubicBezTo>
                <a:lnTo>
                  <a:pt x="4" y="21600"/>
                </a:lnTo>
                <a:lnTo>
                  <a:pt x="0" y="0"/>
                </a:lnTo>
                <a:close/>
              </a:path>
            </a:pathLst>
          </a:custGeom>
          <a:noFill/>
          <a:ln w="76200" cap="rnd">
            <a:solidFill>
              <a:schemeClr val="accent2">
                <a:lumMod val="60000"/>
                <a:lumOff val="40000"/>
              </a:schemeClr>
            </a:solidFill>
            <a:round/>
            <a:headEnd type="none" w="sm" len="sm"/>
            <a:tailEnd type="none" w="sm" len="sm"/>
          </a:ln>
        </p:spPr>
        <p:txBody>
          <a:bodyPr wrap="none" anchor="ctr"/>
          <a:lstStyle/>
          <a:p>
            <a:endParaRPr lang="en-US"/>
          </a:p>
        </p:txBody>
      </p:sp>
      <p:sp>
        <p:nvSpPr>
          <p:cNvPr id="60421" name="Oval 6"/>
          <p:cNvSpPr>
            <a:spLocks noChangeArrowheads="1"/>
          </p:cNvSpPr>
          <p:nvPr/>
        </p:nvSpPr>
        <p:spPr bwMode="auto">
          <a:xfrm>
            <a:off x="1143000" y="1295400"/>
            <a:ext cx="539750" cy="539750"/>
          </a:xfrm>
          <a:prstGeom prst="ellipse">
            <a:avLst/>
          </a:prstGeom>
          <a:solidFill>
            <a:schemeClr val="accent1"/>
          </a:solidFill>
          <a:ln w="9525">
            <a:solidFill>
              <a:schemeClr val="accent1"/>
            </a:solidFill>
            <a:round/>
            <a:headEnd/>
            <a:tailEnd/>
          </a:ln>
        </p:spPr>
        <p:txBody>
          <a:bodyPr wrap="none" anchor="ctr"/>
          <a:lstStyle/>
          <a:p>
            <a:endParaRPr lang="it-IT"/>
          </a:p>
        </p:txBody>
      </p:sp>
      <p:sp>
        <p:nvSpPr>
          <p:cNvPr id="7" name="Rettangolo 6"/>
          <p:cNvSpPr/>
          <p:nvPr/>
        </p:nvSpPr>
        <p:spPr>
          <a:xfrm>
            <a:off x="152400" y="4191000"/>
            <a:ext cx="3810000" cy="2308324"/>
          </a:xfrm>
          <a:prstGeom prst="rect">
            <a:avLst/>
          </a:prstGeom>
        </p:spPr>
        <p:txBody>
          <a:bodyPr wrap="square">
            <a:spAutoFit/>
          </a:bodyPr>
          <a:lstStyle/>
          <a:p>
            <a:r>
              <a:rPr lang="en-US" sz="2400" dirty="0"/>
              <a:t>An allocation that improves the welfare of a consumer without reducing the welfare of another is a Pareto-improving allocation.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Freeform 12"/>
          <p:cNvSpPr>
            <a:spLocks/>
          </p:cNvSpPr>
          <p:nvPr/>
        </p:nvSpPr>
        <p:spPr bwMode="auto">
          <a:xfrm>
            <a:off x="1333500" y="1524000"/>
            <a:ext cx="7143750" cy="4048125"/>
          </a:xfrm>
          <a:custGeom>
            <a:avLst/>
            <a:gdLst>
              <a:gd name="T0" fmla="*/ 0 w 4500"/>
              <a:gd name="T1" fmla="*/ 0 h 2550"/>
              <a:gd name="T2" fmla="*/ 95250 w 4500"/>
              <a:gd name="T3" fmla="*/ 349250 h 2550"/>
              <a:gd name="T4" fmla="*/ 190500 w 4500"/>
              <a:gd name="T5" fmla="*/ 587375 h 2550"/>
              <a:gd name="T6" fmla="*/ 381000 w 4500"/>
              <a:gd name="T7" fmla="*/ 952500 h 2550"/>
              <a:gd name="T8" fmla="*/ 555625 w 4500"/>
              <a:gd name="T9" fmla="*/ 1222375 h 2550"/>
              <a:gd name="T10" fmla="*/ 793750 w 4500"/>
              <a:gd name="T11" fmla="*/ 1524000 h 2550"/>
              <a:gd name="T12" fmla="*/ 1095375 w 4500"/>
              <a:gd name="T13" fmla="*/ 1825625 h 2550"/>
              <a:gd name="T14" fmla="*/ 1381125 w 4500"/>
              <a:gd name="T15" fmla="*/ 2095500 h 2550"/>
              <a:gd name="T16" fmla="*/ 1714500 w 4500"/>
              <a:gd name="T17" fmla="*/ 2349500 h 2550"/>
              <a:gd name="T18" fmla="*/ 2047875 w 4500"/>
              <a:gd name="T19" fmla="*/ 2571750 h 2550"/>
              <a:gd name="T20" fmla="*/ 2444750 w 4500"/>
              <a:gd name="T21" fmla="*/ 2809875 h 2550"/>
              <a:gd name="T22" fmla="*/ 2809875 w 4500"/>
              <a:gd name="T23" fmla="*/ 3016250 h 2550"/>
              <a:gd name="T24" fmla="*/ 3143250 w 4500"/>
              <a:gd name="T25" fmla="*/ 3159125 h 2550"/>
              <a:gd name="T26" fmla="*/ 3492500 w 4500"/>
              <a:gd name="T27" fmla="*/ 3317875 h 2550"/>
              <a:gd name="T28" fmla="*/ 3937000 w 4500"/>
              <a:gd name="T29" fmla="*/ 3476625 h 2550"/>
              <a:gd name="T30" fmla="*/ 4318000 w 4500"/>
              <a:gd name="T31" fmla="*/ 3587750 h 2550"/>
              <a:gd name="T32" fmla="*/ 4794250 w 4500"/>
              <a:gd name="T33" fmla="*/ 3714750 h 2550"/>
              <a:gd name="T34" fmla="*/ 5270500 w 4500"/>
              <a:gd name="T35" fmla="*/ 3810000 h 2550"/>
              <a:gd name="T36" fmla="*/ 5762625 w 4500"/>
              <a:gd name="T37" fmla="*/ 3905250 h 2550"/>
              <a:gd name="T38" fmla="*/ 6223000 w 4500"/>
              <a:gd name="T39" fmla="*/ 3984625 h 2550"/>
              <a:gd name="T40" fmla="*/ 6731000 w 4500"/>
              <a:gd name="T41" fmla="*/ 4032250 h 2550"/>
              <a:gd name="T42" fmla="*/ 7143750 w 4500"/>
              <a:gd name="T43" fmla="*/ 4048125 h 2550"/>
              <a:gd name="T44" fmla="*/ 7032625 w 4500"/>
              <a:gd name="T45" fmla="*/ 3667125 h 2550"/>
              <a:gd name="T46" fmla="*/ 6889750 w 4500"/>
              <a:gd name="T47" fmla="*/ 3333750 h 2550"/>
              <a:gd name="T48" fmla="*/ 6746875 w 4500"/>
              <a:gd name="T49" fmla="*/ 3063875 h 2550"/>
              <a:gd name="T50" fmla="*/ 6524625 w 4500"/>
              <a:gd name="T51" fmla="*/ 2762250 h 2550"/>
              <a:gd name="T52" fmla="*/ 6238875 w 4500"/>
              <a:gd name="T53" fmla="*/ 2397125 h 2550"/>
              <a:gd name="T54" fmla="*/ 5905500 w 4500"/>
              <a:gd name="T55" fmla="*/ 2095500 h 2550"/>
              <a:gd name="T56" fmla="*/ 5524500 w 4500"/>
              <a:gd name="T57" fmla="*/ 1778000 h 2550"/>
              <a:gd name="T58" fmla="*/ 5238750 w 4500"/>
              <a:gd name="T59" fmla="*/ 1555750 h 2550"/>
              <a:gd name="T60" fmla="*/ 4889500 w 4500"/>
              <a:gd name="T61" fmla="*/ 1333500 h 2550"/>
              <a:gd name="T62" fmla="*/ 4445000 w 4500"/>
              <a:gd name="T63" fmla="*/ 1095375 h 2550"/>
              <a:gd name="T64" fmla="*/ 3968750 w 4500"/>
              <a:gd name="T65" fmla="*/ 889000 h 2550"/>
              <a:gd name="T66" fmla="*/ 3556000 w 4500"/>
              <a:gd name="T67" fmla="*/ 714375 h 2550"/>
              <a:gd name="T68" fmla="*/ 3111500 w 4500"/>
              <a:gd name="T69" fmla="*/ 555625 h 2550"/>
              <a:gd name="T70" fmla="*/ 2730500 w 4500"/>
              <a:gd name="T71" fmla="*/ 428625 h 2550"/>
              <a:gd name="T72" fmla="*/ 2238375 w 4500"/>
              <a:gd name="T73" fmla="*/ 317500 h 2550"/>
              <a:gd name="T74" fmla="*/ 1730375 w 4500"/>
              <a:gd name="T75" fmla="*/ 206375 h 2550"/>
              <a:gd name="T76" fmla="*/ 1174750 w 4500"/>
              <a:gd name="T77" fmla="*/ 111125 h 2550"/>
              <a:gd name="T78" fmla="*/ 539750 w 4500"/>
              <a:gd name="T79" fmla="*/ 31750 h 2550"/>
              <a:gd name="T80" fmla="*/ 0 w 4500"/>
              <a:gd name="T81" fmla="*/ 0 h 25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00"/>
              <a:gd name="T124" fmla="*/ 0 h 2550"/>
              <a:gd name="T125" fmla="*/ 4500 w 4500"/>
              <a:gd name="T126" fmla="*/ 2550 h 25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00" h="2550">
                <a:moveTo>
                  <a:pt x="0" y="0"/>
                </a:moveTo>
                <a:lnTo>
                  <a:pt x="60" y="220"/>
                </a:lnTo>
                <a:lnTo>
                  <a:pt x="120" y="370"/>
                </a:lnTo>
                <a:lnTo>
                  <a:pt x="240" y="600"/>
                </a:lnTo>
                <a:lnTo>
                  <a:pt x="350" y="770"/>
                </a:lnTo>
                <a:lnTo>
                  <a:pt x="500" y="960"/>
                </a:lnTo>
                <a:lnTo>
                  <a:pt x="690" y="1150"/>
                </a:lnTo>
                <a:lnTo>
                  <a:pt x="870" y="1320"/>
                </a:lnTo>
                <a:lnTo>
                  <a:pt x="1080" y="1480"/>
                </a:lnTo>
                <a:lnTo>
                  <a:pt x="1290" y="1620"/>
                </a:lnTo>
                <a:lnTo>
                  <a:pt x="1540" y="1770"/>
                </a:lnTo>
                <a:lnTo>
                  <a:pt x="1770" y="1900"/>
                </a:lnTo>
                <a:lnTo>
                  <a:pt x="1980" y="1990"/>
                </a:lnTo>
                <a:lnTo>
                  <a:pt x="2200" y="2090"/>
                </a:lnTo>
                <a:lnTo>
                  <a:pt x="2480" y="2190"/>
                </a:lnTo>
                <a:lnTo>
                  <a:pt x="2720" y="2260"/>
                </a:lnTo>
                <a:lnTo>
                  <a:pt x="3020" y="2340"/>
                </a:lnTo>
                <a:lnTo>
                  <a:pt x="3320" y="2400"/>
                </a:lnTo>
                <a:lnTo>
                  <a:pt x="3630" y="2460"/>
                </a:lnTo>
                <a:lnTo>
                  <a:pt x="3920" y="2510"/>
                </a:lnTo>
                <a:lnTo>
                  <a:pt x="4240" y="2540"/>
                </a:lnTo>
                <a:lnTo>
                  <a:pt x="4500" y="2550"/>
                </a:lnTo>
                <a:lnTo>
                  <a:pt x="4430" y="2310"/>
                </a:lnTo>
                <a:lnTo>
                  <a:pt x="4340" y="2100"/>
                </a:lnTo>
                <a:lnTo>
                  <a:pt x="4250" y="1930"/>
                </a:lnTo>
                <a:lnTo>
                  <a:pt x="4110" y="1740"/>
                </a:lnTo>
                <a:lnTo>
                  <a:pt x="3930" y="1510"/>
                </a:lnTo>
                <a:lnTo>
                  <a:pt x="3720" y="1320"/>
                </a:lnTo>
                <a:lnTo>
                  <a:pt x="3480" y="1120"/>
                </a:lnTo>
                <a:lnTo>
                  <a:pt x="3300" y="980"/>
                </a:lnTo>
                <a:lnTo>
                  <a:pt x="3080" y="840"/>
                </a:lnTo>
                <a:lnTo>
                  <a:pt x="2800" y="690"/>
                </a:lnTo>
                <a:lnTo>
                  <a:pt x="2500" y="560"/>
                </a:lnTo>
                <a:lnTo>
                  <a:pt x="2240" y="450"/>
                </a:lnTo>
                <a:lnTo>
                  <a:pt x="1960" y="350"/>
                </a:lnTo>
                <a:lnTo>
                  <a:pt x="1720" y="270"/>
                </a:lnTo>
                <a:lnTo>
                  <a:pt x="1410" y="200"/>
                </a:lnTo>
                <a:lnTo>
                  <a:pt x="1090" y="130"/>
                </a:lnTo>
                <a:lnTo>
                  <a:pt x="740" y="70"/>
                </a:lnTo>
                <a:lnTo>
                  <a:pt x="340" y="20"/>
                </a:lnTo>
                <a:lnTo>
                  <a:pt x="0" y="0"/>
                </a:lnTo>
                <a:close/>
              </a:path>
            </a:pathLst>
          </a:custGeom>
          <a:solidFill>
            <a:schemeClr val="tx1"/>
          </a:solidFill>
          <a:ln w="12700">
            <a:noFill/>
            <a:round/>
            <a:headEnd type="none" w="sm" len="sm"/>
            <a:tailEnd type="none" w="sm" len="sm"/>
          </a:ln>
        </p:spPr>
        <p:txBody>
          <a:bodyPr wrap="none" anchor="ctr"/>
          <a:lstStyle/>
          <a:p>
            <a:endParaRPr lang="en-US"/>
          </a:p>
        </p:txBody>
      </p:sp>
      <p:sp>
        <p:nvSpPr>
          <p:cNvPr id="62466" name="Rectangle 2"/>
          <p:cNvSpPr>
            <a:spLocks noGrp="1" noChangeArrowheads="1"/>
          </p:cNvSpPr>
          <p:nvPr>
            <p:ph type="title"/>
          </p:nvPr>
        </p:nvSpPr>
        <p:spPr>
          <a:noFill/>
        </p:spPr>
        <p:txBody>
          <a:bodyPr/>
          <a:lstStyle/>
          <a:p>
            <a:pPr eaLnBrk="1" hangingPunct="1"/>
            <a:r>
              <a:rPr lang="en-US"/>
              <a:t>Pareto-Improvements</a:t>
            </a:r>
          </a:p>
        </p:txBody>
      </p:sp>
      <p:sp>
        <p:nvSpPr>
          <p:cNvPr id="62467" name="Arc 4"/>
          <p:cNvSpPr>
            <a:spLocks/>
          </p:cNvSpPr>
          <p:nvPr/>
        </p:nvSpPr>
        <p:spPr bwMode="auto">
          <a:xfrm rot="10800000">
            <a:off x="1265238" y="908050"/>
            <a:ext cx="7854950" cy="4691063"/>
          </a:xfrm>
          <a:custGeom>
            <a:avLst/>
            <a:gdLst>
              <a:gd name="T0" fmla="*/ 24862008 w 21600"/>
              <a:gd name="T1" fmla="*/ 0 h 21599"/>
              <a:gd name="T2" fmla="*/ 2147483647 w 21600"/>
              <a:gd name="T3" fmla="*/ 1018846802 h 21599"/>
              <a:gd name="T4" fmla="*/ 0 w 21600"/>
              <a:gd name="T5" fmla="*/ 1018846802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88" y="-1"/>
                </a:moveTo>
                <a:cubicBezTo>
                  <a:pt x="12043" y="103"/>
                  <a:pt x="21600" y="9743"/>
                  <a:pt x="21600" y="21599"/>
                </a:cubicBezTo>
              </a:path>
              <a:path w="21600" h="21599" stroke="0" extrusionOk="0">
                <a:moveTo>
                  <a:pt x="188" y="-1"/>
                </a:moveTo>
                <a:cubicBezTo>
                  <a:pt x="12043" y="103"/>
                  <a:pt x="21600" y="9743"/>
                  <a:pt x="21600" y="21599"/>
                </a:cubicBezTo>
                <a:lnTo>
                  <a:pt x="0" y="21599"/>
                </a:lnTo>
                <a:lnTo>
                  <a:pt x="188" y="-1"/>
                </a:lnTo>
                <a:close/>
              </a:path>
            </a:pathLst>
          </a:custGeom>
          <a:noFill/>
          <a:ln w="76200" cap="rnd">
            <a:solidFill>
              <a:srgbClr val="33CC33"/>
            </a:solidFill>
            <a:round/>
            <a:headEnd type="none" w="sm" len="sm"/>
            <a:tailEnd type="none" w="sm" len="sm"/>
          </a:ln>
        </p:spPr>
        <p:txBody>
          <a:bodyPr wrap="none" anchor="ctr"/>
          <a:lstStyle/>
          <a:p>
            <a:endParaRPr lang="en-US"/>
          </a:p>
        </p:txBody>
      </p:sp>
      <p:sp>
        <p:nvSpPr>
          <p:cNvPr id="62468" name="Arc 5"/>
          <p:cNvSpPr>
            <a:spLocks/>
          </p:cNvSpPr>
          <p:nvPr/>
        </p:nvSpPr>
        <p:spPr bwMode="auto">
          <a:xfrm>
            <a:off x="738188" y="1501775"/>
            <a:ext cx="7812087" cy="4691063"/>
          </a:xfrm>
          <a:custGeom>
            <a:avLst/>
            <a:gdLst>
              <a:gd name="T0" fmla="*/ 0 w 21604"/>
              <a:gd name="T1" fmla="*/ 0 h 21600"/>
              <a:gd name="T2" fmla="*/ 2147483647 w 21604"/>
              <a:gd name="T3" fmla="*/ 1018799633 h 21600"/>
              <a:gd name="T4" fmla="*/ 522879 w 21604"/>
              <a:gd name="T5" fmla="*/ 1018799633 h 21600"/>
              <a:gd name="T6" fmla="*/ 0 60000 65536"/>
              <a:gd name="T7" fmla="*/ 0 60000 65536"/>
              <a:gd name="T8" fmla="*/ 0 60000 65536"/>
              <a:gd name="T9" fmla="*/ 0 w 21604"/>
              <a:gd name="T10" fmla="*/ 0 h 21600"/>
              <a:gd name="T11" fmla="*/ 21604 w 21604"/>
              <a:gd name="T12" fmla="*/ 21600 h 21600"/>
            </a:gdLst>
            <a:ahLst/>
            <a:cxnLst>
              <a:cxn ang="T6">
                <a:pos x="T0" y="T1"/>
              </a:cxn>
              <a:cxn ang="T7">
                <a:pos x="T2" y="T3"/>
              </a:cxn>
              <a:cxn ang="T8">
                <a:pos x="T4" y="T5"/>
              </a:cxn>
            </a:cxnLst>
            <a:rect l="T9" t="T10" r="T11" b="T12"/>
            <a:pathLst>
              <a:path w="21604" h="21600" fill="none" extrusionOk="0">
                <a:moveTo>
                  <a:pt x="0" y="0"/>
                </a:moveTo>
                <a:cubicBezTo>
                  <a:pt x="1" y="0"/>
                  <a:pt x="2" y="-1"/>
                  <a:pt x="4" y="-1"/>
                </a:cubicBezTo>
                <a:cubicBezTo>
                  <a:pt x="11933" y="-1"/>
                  <a:pt x="21604" y="9670"/>
                  <a:pt x="21604" y="21600"/>
                </a:cubicBezTo>
              </a:path>
              <a:path w="21604" h="21600" stroke="0" extrusionOk="0">
                <a:moveTo>
                  <a:pt x="0" y="0"/>
                </a:moveTo>
                <a:cubicBezTo>
                  <a:pt x="1" y="0"/>
                  <a:pt x="2" y="-1"/>
                  <a:pt x="4" y="-1"/>
                </a:cubicBezTo>
                <a:cubicBezTo>
                  <a:pt x="11933" y="-1"/>
                  <a:pt x="21604" y="9670"/>
                  <a:pt x="21604" y="21600"/>
                </a:cubicBezTo>
                <a:lnTo>
                  <a:pt x="4" y="21600"/>
                </a:lnTo>
                <a:lnTo>
                  <a:pt x="0" y="0"/>
                </a:lnTo>
                <a:close/>
              </a:path>
            </a:pathLst>
          </a:custGeom>
          <a:noFill/>
          <a:ln w="76200" cap="rnd">
            <a:solidFill>
              <a:schemeClr val="accent2">
                <a:lumMod val="60000"/>
                <a:lumOff val="40000"/>
              </a:schemeClr>
            </a:solidFill>
            <a:round/>
            <a:headEnd type="none" w="sm" len="sm"/>
            <a:tailEnd type="none" w="sm" len="sm"/>
          </a:ln>
        </p:spPr>
        <p:txBody>
          <a:bodyPr wrap="none" anchor="ctr"/>
          <a:lstStyle/>
          <a:p>
            <a:endParaRPr lang="en-US"/>
          </a:p>
        </p:txBody>
      </p:sp>
      <p:sp>
        <p:nvSpPr>
          <p:cNvPr id="62469" name="Oval 6"/>
          <p:cNvSpPr>
            <a:spLocks noChangeArrowheads="1"/>
          </p:cNvSpPr>
          <p:nvPr/>
        </p:nvSpPr>
        <p:spPr bwMode="auto">
          <a:xfrm>
            <a:off x="2133600" y="1905000"/>
            <a:ext cx="539750" cy="539750"/>
          </a:xfrm>
          <a:prstGeom prst="ellipse">
            <a:avLst/>
          </a:prstGeom>
          <a:solidFill>
            <a:srgbClr val="FFC000"/>
          </a:solidFill>
          <a:ln w="9525">
            <a:noFill/>
            <a:round/>
            <a:headEnd/>
            <a:tailEnd/>
          </a:ln>
        </p:spPr>
        <p:txBody>
          <a:bodyPr wrap="none" anchor="ctr"/>
          <a:lstStyle/>
          <a:p>
            <a:endParaRPr lang="it-IT"/>
          </a:p>
        </p:txBody>
      </p:sp>
      <p:sp>
        <p:nvSpPr>
          <p:cNvPr id="62470" name="Arc 8"/>
          <p:cNvSpPr>
            <a:spLocks/>
          </p:cNvSpPr>
          <p:nvPr/>
        </p:nvSpPr>
        <p:spPr bwMode="auto">
          <a:xfrm rot="10800000">
            <a:off x="1738313" y="290513"/>
            <a:ext cx="7404100" cy="4711700"/>
          </a:xfrm>
          <a:custGeom>
            <a:avLst/>
            <a:gdLst>
              <a:gd name="T0" fmla="*/ 21739581 w 21599"/>
              <a:gd name="T1" fmla="*/ 0 h 21599"/>
              <a:gd name="T2" fmla="*/ 2147483647 w 21599"/>
              <a:gd name="T3" fmla="*/ 1016409826 h 21599"/>
              <a:gd name="T4" fmla="*/ 0 w 21599"/>
              <a:gd name="T5" fmla="*/ 1027830774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85" y="-1"/>
                </a:moveTo>
                <a:cubicBezTo>
                  <a:pt x="11948" y="100"/>
                  <a:pt x="21467" y="9596"/>
                  <a:pt x="21598" y="21359"/>
                </a:cubicBezTo>
              </a:path>
              <a:path w="21599" h="21599" stroke="0" extrusionOk="0">
                <a:moveTo>
                  <a:pt x="185" y="-1"/>
                </a:moveTo>
                <a:cubicBezTo>
                  <a:pt x="11948" y="100"/>
                  <a:pt x="21467" y="9596"/>
                  <a:pt x="21598" y="21359"/>
                </a:cubicBezTo>
                <a:lnTo>
                  <a:pt x="0" y="21599"/>
                </a:lnTo>
                <a:lnTo>
                  <a:pt x="185" y="-1"/>
                </a:lnTo>
                <a:close/>
              </a:path>
            </a:pathLst>
          </a:custGeom>
          <a:noFill/>
          <a:ln w="76200" cap="rnd">
            <a:solidFill>
              <a:srgbClr val="33CC33"/>
            </a:solidFill>
            <a:round/>
            <a:headEnd type="none" w="sm" len="sm"/>
            <a:tailEnd type="none" w="sm" len="sm"/>
          </a:ln>
        </p:spPr>
        <p:txBody>
          <a:bodyPr wrap="none" anchor="ctr"/>
          <a:lstStyle/>
          <a:p>
            <a:endParaRPr lang="en-US"/>
          </a:p>
        </p:txBody>
      </p:sp>
      <p:sp>
        <p:nvSpPr>
          <p:cNvPr id="62471" name="Arc 9"/>
          <p:cNvSpPr>
            <a:spLocks/>
          </p:cNvSpPr>
          <p:nvPr/>
        </p:nvSpPr>
        <p:spPr bwMode="auto">
          <a:xfrm>
            <a:off x="546100" y="2097088"/>
            <a:ext cx="7359650" cy="4476750"/>
          </a:xfrm>
          <a:custGeom>
            <a:avLst/>
            <a:gdLst>
              <a:gd name="T0" fmla="*/ 0 w 21605"/>
              <a:gd name="T1" fmla="*/ 0 h 21600"/>
              <a:gd name="T2" fmla="*/ 2147483647 w 21605"/>
              <a:gd name="T3" fmla="*/ 927837526 h 21600"/>
              <a:gd name="T4" fmla="*/ 580120 w 21605"/>
              <a:gd name="T5" fmla="*/ 927837526 h 21600"/>
              <a:gd name="T6" fmla="*/ 0 60000 65536"/>
              <a:gd name="T7" fmla="*/ 0 60000 65536"/>
              <a:gd name="T8" fmla="*/ 0 60000 65536"/>
              <a:gd name="T9" fmla="*/ 0 w 21605"/>
              <a:gd name="T10" fmla="*/ 0 h 21600"/>
              <a:gd name="T11" fmla="*/ 21605 w 21605"/>
              <a:gd name="T12" fmla="*/ 21600 h 21600"/>
            </a:gdLst>
            <a:ahLst/>
            <a:cxnLst>
              <a:cxn ang="T6">
                <a:pos x="T0" y="T1"/>
              </a:cxn>
              <a:cxn ang="T7">
                <a:pos x="T2" y="T3"/>
              </a:cxn>
              <a:cxn ang="T8">
                <a:pos x="T4" y="T5"/>
              </a:cxn>
            </a:cxnLst>
            <a:rect l="T9" t="T10" r="T11" b="T12"/>
            <a:pathLst>
              <a:path w="21605" h="21600" fill="none" extrusionOk="0">
                <a:moveTo>
                  <a:pt x="0" y="0"/>
                </a:moveTo>
                <a:cubicBezTo>
                  <a:pt x="1" y="0"/>
                  <a:pt x="3" y="-1"/>
                  <a:pt x="5" y="-1"/>
                </a:cubicBezTo>
                <a:cubicBezTo>
                  <a:pt x="11934" y="-1"/>
                  <a:pt x="21605" y="9670"/>
                  <a:pt x="21605" y="21600"/>
                </a:cubicBezTo>
              </a:path>
              <a:path w="21605" h="21600" stroke="0" extrusionOk="0">
                <a:moveTo>
                  <a:pt x="0" y="0"/>
                </a:moveTo>
                <a:cubicBezTo>
                  <a:pt x="1" y="0"/>
                  <a:pt x="3" y="-1"/>
                  <a:pt x="5" y="-1"/>
                </a:cubicBezTo>
                <a:cubicBezTo>
                  <a:pt x="11934" y="-1"/>
                  <a:pt x="21605" y="9670"/>
                  <a:pt x="21605" y="21600"/>
                </a:cubicBezTo>
                <a:lnTo>
                  <a:pt x="5" y="21600"/>
                </a:lnTo>
                <a:lnTo>
                  <a:pt x="0" y="0"/>
                </a:lnTo>
                <a:close/>
              </a:path>
            </a:pathLst>
          </a:custGeom>
          <a:noFill/>
          <a:ln w="76200" cap="rnd">
            <a:solidFill>
              <a:schemeClr val="accent2">
                <a:lumMod val="60000"/>
                <a:lumOff val="40000"/>
              </a:schemeClr>
            </a:solidFill>
            <a:round/>
            <a:headEnd type="none" w="sm" len="sm"/>
            <a:tailEnd type="none" w="sm" len="sm"/>
          </a:ln>
        </p:spPr>
        <p:txBody>
          <a:bodyPr wrap="none" anchor="ctr"/>
          <a:lstStyle/>
          <a:p>
            <a:endParaRPr lang="en-US"/>
          </a:p>
        </p:txBody>
      </p:sp>
      <p:sp>
        <p:nvSpPr>
          <p:cNvPr id="62472" name="Oval 10"/>
          <p:cNvSpPr>
            <a:spLocks noChangeArrowheads="1"/>
          </p:cNvSpPr>
          <p:nvPr/>
        </p:nvSpPr>
        <p:spPr bwMode="auto">
          <a:xfrm>
            <a:off x="1066800" y="1295400"/>
            <a:ext cx="539750" cy="539750"/>
          </a:xfrm>
          <a:prstGeom prst="ellipse">
            <a:avLst/>
          </a:prstGeom>
          <a:solidFill>
            <a:schemeClr val="accent1"/>
          </a:solidFill>
          <a:ln w="9525">
            <a:noFill/>
            <a:round/>
            <a:headEnd/>
            <a:tailEnd/>
          </a:ln>
        </p:spPr>
        <p:txBody>
          <a:bodyPr wrap="none" anchor="ctr"/>
          <a:lstStyle/>
          <a:p>
            <a:endParaRPr lang="it-IT"/>
          </a:p>
        </p:txBody>
      </p:sp>
      <p:sp>
        <p:nvSpPr>
          <p:cNvPr id="62473" name="Rectangle 11"/>
          <p:cNvSpPr>
            <a:spLocks noChangeArrowheads="1"/>
          </p:cNvSpPr>
          <p:nvPr/>
        </p:nvSpPr>
        <p:spPr bwMode="auto">
          <a:xfrm>
            <a:off x="304800" y="4191000"/>
            <a:ext cx="4781758" cy="1939635"/>
          </a:xfrm>
          <a:prstGeom prst="rect">
            <a:avLst/>
          </a:prstGeom>
          <a:noFill/>
          <a:ln w="9525">
            <a:noFill/>
            <a:miter lim="800000"/>
            <a:headEnd/>
            <a:tailEnd/>
          </a:ln>
        </p:spPr>
        <p:txBody>
          <a:bodyPr wrap="none" lIns="92075" tIns="46038" rIns="92075" bIns="46038">
            <a:spAutoFit/>
          </a:bodyPr>
          <a:lstStyle/>
          <a:p>
            <a:r>
              <a:rPr lang="en-US" sz="2400" dirty="0"/>
              <a:t>Trade</a:t>
            </a:r>
            <a:br>
              <a:rPr lang="en-US" sz="2400" dirty="0"/>
            </a:br>
            <a:r>
              <a:rPr lang="en-US" sz="2400" dirty="0"/>
              <a:t>improves both</a:t>
            </a:r>
            <a:br>
              <a:rPr lang="en-US" sz="2400" dirty="0"/>
            </a:br>
            <a:r>
              <a:rPr lang="en-US" sz="2400" dirty="0"/>
              <a:t>A</a:t>
            </a:r>
            <a:r>
              <a:rPr lang="ja-JP" altLang="en-US" sz="2400" dirty="0"/>
              <a:t>’</a:t>
            </a:r>
            <a:r>
              <a:rPr lang="en-US" altLang="ja-JP" sz="2400" dirty="0"/>
              <a:t>s and B</a:t>
            </a:r>
            <a:r>
              <a:rPr lang="ja-JP" altLang="en-US" sz="2400" dirty="0"/>
              <a:t>’</a:t>
            </a:r>
            <a:r>
              <a:rPr lang="en-US" altLang="ja-JP" sz="2400" dirty="0"/>
              <a:t>s welfares.</a:t>
            </a:r>
            <a:br>
              <a:rPr lang="en-US" altLang="ja-JP" sz="2400" dirty="0"/>
            </a:br>
            <a:r>
              <a:rPr lang="en-US" altLang="ja-JP" sz="2400" dirty="0"/>
              <a:t>This is a Pareto-improvement</a:t>
            </a:r>
            <a:br>
              <a:rPr lang="en-US" altLang="ja-JP" sz="2400" dirty="0"/>
            </a:br>
            <a:r>
              <a:rPr lang="en-US" altLang="ja-JP" sz="2400" dirty="0"/>
              <a:t>over the endowment allocation.</a:t>
            </a:r>
            <a:endParaRPr lang="en-US" sz="2400" dirty="0"/>
          </a:p>
        </p:txBody>
      </p:sp>
      <p:sp>
        <p:nvSpPr>
          <p:cNvPr id="62474" name="Line 13"/>
          <p:cNvSpPr>
            <a:spLocks noChangeShapeType="1"/>
          </p:cNvSpPr>
          <p:nvPr/>
        </p:nvSpPr>
        <p:spPr bwMode="auto">
          <a:xfrm>
            <a:off x="1600200" y="1676400"/>
            <a:ext cx="671513" cy="442913"/>
          </a:xfrm>
          <a:prstGeom prst="line">
            <a:avLst/>
          </a:prstGeom>
          <a:noFill/>
          <a:ln w="76200">
            <a:solidFill>
              <a:srgbClr val="FF3300"/>
            </a:solidFill>
            <a:round/>
            <a:headEnd type="none" w="sm" len="sm"/>
            <a:tailEnd type="stealth" w="med" len="lg"/>
          </a:ln>
        </p:spPr>
        <p:txBody>
          <a:bodyPr wrap="none" anchor="ctr"/>
          <a:lstStyle/>
          <a:p>
            <a:endParaRPr lang="en-US"/>
          </a:p>
        </p:txBody>
      </p:sp>
      <p:sp>
        <p:nvSpPr>
          <p:cNvPr id="12" name="Rectangle 11"/>
          <p:cNvSpPr>
            <a:spLocks noChangeArrowheads="1"/>
          </p:cNvSpPr>
          <p:nvPr/>
        </p:nvSpPr>
        <p:spPr bwMode="auto">
          <a:xfrm>
            <a:off x="5410200" y="838200"/>
            <a:ext cx="3733800" cy="1631858"/>
          </a:xfrm>
          <a:prstGeom prst="rect">
            <a:avLst/>
          </a:prstGeom>
          <a:noFill/>
          <a:ln w="9525">
            <a:noFill/>
            <a:miter lim="800000"/>
            <a:headEnd/>
            <a:tailEnd/>
          </a:ln>
        </p:spPr>
        <p:txBody>
          <a:bodyPr wrap="square" lIns="92075" tIns="46038" rIns="92075" bIns="46038">
            <a:spAutoFit/>
          </a:bodyPr>
          <a:lstStyle/>
          <a:p>
            <a:r>
              <a:rPr lang="en-US" sz="2000" dirty="0"/>
              <a:t>i.e. A reduces consumption of good 2 and sell it to B who in exchange reduce consumption of good 1 and sell it to A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Freeform 18"/>
          <p:cNvSpPr>
            <a:spLocks/>
          </p:cNvSpPr>
          <p:nvPr/>
        </p:nvSpPr>
        <p:spPr bwMode="auto">
          <a:xfrm>
            <a:off x="1333500" y="1524000"/>
            <a:ext cx="7143750" cy="4048125"/>
          </a:xfrm>
          <a:custGeom>
            <a:avLst/>
            <a:gdLst>
              <a:gd name="T0" fmla="*/ 0 w 4500"/>
              <a:gd name="T1" fmla="*/ 0 h 2550"/>
              <a:gd name="T2" fmla="*/ 95250 w 4500"/>
              <a:gd name="T3" fmla="*/ 349250 h 2550"/>
              <a:gd name="T4" fmla="*/ 190500 w 4500"/>
              <a:gd name="T5" fmla="*/ 587375 h 2550"/>
              <a:gd name="T6" fmla="*/ 381000 w 4500"/>
              <a:gd name="T7" fmla="*/ 952500 h 2550"/>
              <a:gd name="T8" fmla="*/ 555625 w 4500"/>
              <a:gd name="T9" fmla="*/ 1222375 h 2550"/>
              <a:gd name="T10" fmla="*/ 793750 w 4500"/>
              <a:gd name="T11" fmla="*/ 1524000 h 2550"/>
              <a:gd name="T12" fmla="*/ 1095375 w 4500"/>
              <a:gd name="T13" fmla="*/ 1825625 h 2550"/>
              <a:gd name="T14" fmla="*/ 1381125 w 4500"/>
              <a:gd name="T15" fmla="*/ 2095500 h 2550"/>
              <a:gd name="T16" fmla="*/ 1714500 w 4500"/>
              <a:gd name="T17" fmla="*/ 2349500 h 2550"/>
              <a:gd name="T18" fmla="*/ 2047875 w 4500"/>
              <a:gd name="T19" fmla="*/ 2571750 h 2550"/>
              <a:gd name="T20" fmla="*/ 2444750 w 4500"/>
              <a:gd name="T21" fmla="*/ 2809875 h 2550"/>
              <a:gd name="T22" fmla="*/ 2809875 w 4500"/>
              <a:gd name="T23" fmla="*/ 3016250 h 2550"/>
              <a:gd name="T24" fmla="*/ 3143250 w 4500"/>
              <a:gd name="T25" fmla="*/ 3159125 h 2550"/>
              <a:gd name="T26" fmla="*/ 3492500 w 4500"/>
              <a:gd name="T27" fmla="*/ 3317875 h 2550"/>
              <a:gd name="T28" fmla="*/ 3937000 w 4500"/>
              <a:gd name="T29" fmla="*/ 3476625 h 2550"/>
              <a:gd name="T30" fmla="*/ 4318000 w 4500"/>
              <a:gd name="T31" fmla="*/ 3587750 h 2550"/>
              <a:gd name="T32" fmla="*/ 4794250 w 4500"/>
              <a:gd name="T33" fmla="*/ 3714750 h 2550"/>
              <a:gd name="T34" fmla="*/ 5270500 w 4500"/>
              <a:gd name="T35" fmla="*/ 3810000 h 2550"/>
              <a:gd name="T36" fmla="*/ 5762625 w 4500"/>
              <a:gd name="T37" fmla="*/ 3905250 h 2550"/>
              <a:gd name="T38" fmla="*/ 6223000 w 4500"/>
              <a:gd name="T39" fmla="*/ 3984625 h 2550"/>
              <a:gd name="T40" fmla="*/ 6731000 w 4500"/>
              <a:gd name="T41" fmla="*/ 4032250 h 2550"/>
              <a:gd name="T42" fmla="*/ 7143750 w 4500"/>
              <a:gd name="T43" fmla="*/ 4048125 h 2550"/>
              <a:gd name="T44" fmla="*/ 7032625 w 4500"/>
              <a:gd name="T45" fmla="*/ 3667125 h 2550"/>
              <a:gd name="T46" fmla="*/ 6889750 w 4500"/>
              <a:gd name="T47" fmla="*/ 3333750 h 2550"/>
              <a:gd name="T48" fmla="*/ 6746875 w 4500"/>
              <a:gd name="T49" fmla="*/ 3063875 h 2550"/>
              <a:gd name="T50" fmla="*/ 6524625 w 4500"/>
              <a:gd name="T51" fmla="*/ 2762250 h 2550"/>
              <a:gd name="T52" fmla="*/ 6238875 w 4500"/>
              <a:gd name="T53" fmla="*/ 2397125 h 2550"/>
              <a:gd name="T54" fmla="*/ 5905500 w 4500"/>
              <a:gd name="T55" fmla="*/ 2095500 h 2550"/>
              <a:gd name="T56" fmla="*/ 5524500 w 4500"/>
              <a:gd name="T57" fmla="*/ 1778000 h 2550"/>
              <a:gd name="T58" fmla="*/ 5238750 w 4500"/>
              <a:gd name="T59" fmla="*/ 1555750 h 2550"/>
              <a:gd name="T60" fmla="*/ 4889500 w 4500"/>
              <a:gd name="T61" fmla="*/ 1333500 h 2550"/>
              <a:gd name="T62" fmla="*/ 4445000 w 4500"/>
              <a:gd name="T63" fmla="*/ 1095375 h 2550"/>
              <a:gd name="T64" fmla="*/ 3968750 w 4500"/>
              <a:gd name="T65" fmla="*/ 889000 h 2550"/>
              <a:gd name="T66" fmla="*/ 3556000 w 4500"/>
              <a:gd name="T67" fmla="*/ 714375 h 2550"/>
              <a:gd name="T68" fmla="*/ 3111500 w 4500"/>
              <a:gd name="T69" fmla="*/ 555625 h 2550"/>
              <a:gd name="T70" fmla="*/ 2730500 w 4500"/>
              <a:gd name="T71" fmla="*/ 428625 h 2550"/>
              <a:gd name="T72" fmla="*/ 2238375 w 4500"/>
              <a:gd name="T73" fmla="*/ 317500 h 2550"/>
              <a:gd name="T74" fmla="*/ 1730375 w 4500"/>
              <a:gd name="T75" fmla="*/ 206375 h 2550"/>
              <a:gd name="T76" fmla="*/ 1174750 w 4500"/>
              <a:gd name="T77" fmla="*/ 111125 h 2550"/>
              <a:gd name="T78" fmla="*/ 539750 w 4500"/>
              <a:gd name="T79" fmla="*/ 31750 h 2550"/>
              <a:gd name="T80" fmla="*/ 0 w 4500"/>
              <a:gd name="T81" fmla="*/ 0 h 255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4500"/>
              <a:gd name="T124" fmla="*/ 0 h 2550"/>
              <a:gd name="T125" fmla="*/ 4500 w 4500"/>
              <a:gd name="T126" fmla="*/ 2550 h 255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4500" h="2550">
                <a:moveTo>
                  <a:pt x="0" y="0"/>
                </a:moveTo>
                <a:lnTo>
                  <a:pt x="60" y="220"/>
                </a:lnTo>
                <a:lnTo>
                  <a:pt x="120" y="370"/>
                </a:lnTo>
                <a:lnTo>
                  <a:pt x="240" y="600"/>
                </a:lnTo>
                <a:lnTo>
                  <a:pt x="350" y="770"/>
                </a:lnTo>
                <a:lnTo>
                  <a:pt x="500" y="960"/>
                </a:lnTo>
                <a:lnTo>
                  <a:pt x="690" y="1150"/>
                </a:lnTo>
                <a:lnTo>
                  <a:pt x="870" y="1320"/>
                </a:lnTo>
                <a:lnTo>
                  <a:pt x="1080" y="1480"/>
                </a:lnTo>
                <a:lnTo>
                  <a:pt x="1290" y="1620"/>
                </a:lnTo>
                <a:lnTo>
                  <a:pt x="1540" y="1770"/>
                </a:lnTo>
                <a:lnTo>
                  <a:pt x="1770" y="1900"/>
                </a:lnTo>
                <a:lnTo>
                  <a:pt x="1980" y="1990"/>
                </a:lnTo>
                <a:lnTo>
                  <a:pt x="2200" y="2090"/>
                </a:lnTo>
                <a:lnTo>
                  <a:pt x="2480" y="2190"/>
                </a:lnTo>
                <a:lnTo>
                  <a:pt x="2720" y="2260"/>
                </a:lnTo>
                <a:lnTo>
                  <a:pt x="3020" y="2340"/>
                </a:lnTo>
                <a:lnTo>
                  <a:pt x="3320" y="2400"/>
                </a:lnTo>
                <a:lnTo>
                  <a:pt x="3630" y="2460"/>
                </a:lnTo>
                <a:lnTo>
                  <a:pt x="3920" y="2510"/>
                </a:lnTo>
                <a:lnTo>
                  <a:pt x="4240" y="2540"/>
                </a:lnTo>
                <a:lnTo>
                  <a:pt x="4500" y="2550"/>
                </a:lnTo>
                <a:lnTo>
                  <a:pt x="4430" y="2310"/>
                </a:lnTo>
                <a:lnTo>
                  <a:pt x="4340" y="2100"/>
                </a:lnTo>
                <a:lnTo>
                  <a:pt x="4250" y="1930"/>
                </a:lnTo>
                <a:lnTo>
                  <a:pt x="4110" y="1740"/>
                </a:lnTo>
                <a:lnTo>
                  <a:pt x="3930" y="1510"/>
                </a:lnTo>
                <a:lnTo>
                  <a:pt x="3720" y="1320"/>
                </a:lnTo>
                <a:lnTo>
                  <a:pt x="3480" y="1120"/>
                </a:lnTo>
                <a:lnTo>
                  <a:pt x="3300" y="980"/>
                </a:lnTo>
                <a:lnTo>
                  <a:pt x="3080" y="840"/>
                </a:lnTo>
                <a:lnTo>
                  <a:pt x="2800" y="690"/>
                </a:lnTo>
                <a:lnTo>
                  <a:pt x="2500" y="560"/>
                </a:lnTo>
                <a:lnTo>
                  <a:pt x="2240" y="450"/>
                </a:lnTo>
                <a:lnTo>
                  <a:pt x="1960" y="350"/>
                </a:lnTo>
                <a:lnTo>
                  <a:pt x="1720" y="270"/>
                </a:lnTo>
                <a:lnTo>
                  <a:pt x="1410" y="200"/>
                </a:lnTo>
                <a:lnTo>
                  <a:pt x="1090" y="130"/>
                </a:lnTo>
                <a:lnTo>
                  <a:pt x="740" y="70"/>
                </a:lnTo>
                <a:lnTo>
                  <a:pt x="340" y="20"/>
                </a:lnTo>
                <a:lnTo>
                  <a:pt x="0" y="0"/>
                </a:lnTo>
                <a:close/>
              </a:path>
            </a:pathLst>
          </a:custGeom>
          <a:solidFill>
            <a:schemeClr val="tx1"/>
          </a:solidFill>
          <a:ln w="12700">
            <a:noFill/>
            <a:round/>
            <a:headEnd type="none" w="sm" len="sm"/>
            <a:tailEnd type="none" w="sm" len="sm"/>
          </a:ln>
        </p:spPr>
        <p:txBody>
          <a:bodyPr wrap="none" anchor="ctr"/>
          <a:lstStyle/>
          <a:p>
            <a:endParaRPr lang="en-US"/>
          </a:p>
        </p:txBody>
      </p:sp>
      <p:sp>
        <p:nvSpPr>
          <p:cNvPr id="64514" name="Freeform 19"/>
          <p:cNvSpPr>
            <a:spLocks/>
          </p:cNvSpPr>
          <p:nvPr/>
        </p:nvSpPr>
        <p:spPr bwMode="auto">
          <a:xfrm>
            <a:off x="2413000" y="2235200"/>
            <a:ext cx="4940300" cy="2628900"/>
          </a:xfrm>
          <a:custGeom>
            <a:avLst/>
            <a:gdLst>
              <a:gd name="T0" fmla="*/ 0 w 3112"/>
              <a:gd name="T1" fmla="*/ 0 h 1656"/>
              <a:gd name="T2" fmla="*/ 241300 w 3112"/>
              <a:gd name="T3" fmla="*/ 317500 h 1656"/>
              <a:gd name="T4" fmla="*/ 584200 w 3112"/>
              <a:gd name="T5" fmla="*/ 685800 h 1656"/>
              <a:gd name="T6" fmla="*/ 901700 w 3112"/>
              <a:gd name="T7" fmla="*/ 952500 h 1656"/>
              <a:gd name="T8" fmla="*/ 1270000 w 3112"/>
              <a:gd name="T9" fmla="*/ 1219200 h 1656"/>
              <a:gd name="T10" fmla="*/ 1714500 w 3112"/>
              <a:gd name="T11" fmla="*/ 1511300 h 1656"/>
              <a:gd name="T12" fmla="*/ 2197100 w 3112"/>
              <a:gd name="T13" fmla="*/ 1765300 h 1656"/>
              <a:gd name="T14" fmla="*/ 2755900 w 3112"/>
              <a:gd name="T15" fmla="*/ 2006600 h 1656"/>
              <a:gd name="T16" fmla="*/ 3302000 w 3112"/>
              <a:gd name="T17" fmla="*/ 2222500 h 1656"/>
              <a:gd name="T18" fmla="*/ 3987800 w 3112"/>
              <a:gd name="T19" fmla="*/ 2425700 h 1656"/>
              <a:gd name="T20" fmla="*/ 4445000 w 3112"/>
              <a:gd name="T21" fmla="*/ 2527300 h 1656"/>
              <a:gd name="T22" fmla="*/ 4940300 w 3112"/>
              <a:gd name="T23" fmla="*/ 2628900 h 1656"/>
              <a:gd name="T24" fmla="*/ 4521200 w 3112"/>
              <a:gd name="T25" fmla="*/ 2095500 h 1656"/>
              <a:gd name="T26" fmla="*/ 4203700 w 3112"/>
              <a:gd name="T27" fmla="*/ 1816100 h 1656"/>
              <a:gd name="T28" fmla="*/ 3873500 w 3112"/>
              <a:gd name="T29" fmla="*/ 1549400 h 1656"/>
              <a:gd name="T30" fmla="*/ 3568700 w 3112"/>
              <a:gd name="T31" fmla="*/ 1320800 h 1656"/>
              <a:gd name="T32" fmla="*/ 3086100 w 3112"/>
              <a:gd name="T33" fmla="*/ 1016000 h 1656"/>
              <a:gd name="T34" fmla="*/ 2565400 w 3112"/>
              <a:gd name="T35" fmla="*/ 762000 h 1656"/>
              <a:gd name="T36" fmla="*/ 2159000 w 3112"/>
              <a:gd name="T37" fmla="*/ 571500 h 1656"/>
              <a:gd name="T38" fmla="*/ 1676400 w 3112"/>
              <a:gd name="T39" fmla="*/ 393700 h 1656"/>
              <a:gd name="T40" fmla="*/ 1117600 w 3112"/>
              <a:gd name="T41" fmla="*/ 228600 h 1656"/>
              <a:gd name="T42" fmla="*/ 685800 w 3112"/>
              <a:gd name="T43" fmla="*/ 127000 h 1656"/>
              <a:gd name="T44" fmla="*/ 0 w 3112"/>
              <a:gd name="T45" fmla="*/ 0 h 165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112"/>
              <a:gd name="T70" fmla="*/ 0 h 1656"/>
              <a:gd name="T71" fmla="*/ 3112 w 3112"/>
              <a:gd name="T72" fmla="*/ 1656 h 165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112" h="1656">
                <a:moveTo>
                  <a:pt x="0" y="0"/>
                </a:moveTo>
                <a:lnTo>
                  <a:pt x="152" y="200"/>
                </a:lnTo>
                <a:lnTo>
                  <a:pt x="368" y="432"/>
                </a:lnTo>
                <a:lnTo>
                  <a:pt x="568" y="600"/>
                </a:lnTo>
                <a:lnTo>
                  <a:pt x="800" y="768"/>
                </a:lnTo>
                <a:lnTo>
                  <a:pt x="1080" y="952"/>
                </a:lnTo>
                <a:lnTo>
                  <a:pt x="1384" y="1112"/>
                </a:lnTo>
                <a:lnTo>
                  <a:pt x="1736" y="1264"/>
                </a:lnTo>
                <a:lnTo>
                  <a:pt x="2080" y="1400"/>
                </a:lnTo>
                <a:lnTo>
                  <a:pt x="2512" y="1528"/>
                </a:lnTo>
                <a:lnTo>
                  <a:pt x="2800" y="1592"/>
                </a:lnTo>
                <a:lnTo>
                  <a:pt x="3112" y="1656"/>
                </a:lnTo>
                <a:lnTo>
                  <a:pt x="2848" y="1320"/>
                </a:lnTo>
                <a:lnTo>
                  <a:pt x="2648" y="1144"/>
                </a:lnTo>
                <a:lnTo>
                  <a:pt x="2440" y="976"/>
                </a:lnTo>
                <a:lnTo>
                  <a:pt x="2248" y="832"/>
                </a:lnTo>
                <a:lnTo>
                  <a:pt x="1944" y="640"/>
                </a:lnTo>
                <a:lnTo>
                  <a:pt x="1616" y="480"/>
                </a:lnTo>
                <a:lnTo>
                  <a:pt x="1360" y="360"/>
                </a:lnTo>
                <a:lnTo>
                  <a:pt x="1056" y="248"/>
                </a:lnTo>
                <a:lnTo>
                  <a:pt x="704" y="144"/>
                </a:lnTo>
                <a:lnTo>
                  <a:pt x="432" y="80"/>
                </a:lnTo>
                <a:lnTo>
                  <a:pt x="0" y="0"/>
                </a:lnTo>
                <a:close/>
              </a:path>
            </a:pathLst>
          </a:custGeom>
          <a:solidFill>
            <a:srgbClr val="FF0000"/>
          </a:solidFill>
          <a:ln w="12700">
            <a:solidFill>
              <a:schemeClr val="accent2">
                <a:lumMod val="60000"/>
                <a:lumOff val="40000"/>
              </a:schemeClr>
            </a:solidFill>
            <a:round/>
            <a:headEnd type="none" w="sm" len="sm"/>
            <a:tailEnd type="none" w="sm" len="sm"/>
          </a:ln>
        </p:spPr>
        <p:txBody>
          <a:bodyPr wrap="none" anchor="ctr"/>
          <a:lstStyle/>
          <a:p>
            <a:endParaRPr lang="en-US"/>
          </a:p>
        </p:txBody>
      </p:sp>
      <p:sp>
        <p:nvSpPr>
          <p:cNvPr id="64515" name="Rectangle 2"/>
          <p:cNvSpPr>
            <a:spLocks noGrp="1" noChangeArrowheads="1"/>
          </p:cNvSpPr>
          <p:nvPr>
            <p:ph type="title"/>
          </p:nvPr>
        </p:nvSpPr>
        <p:spPr>
          <a:noFill/>
        </p:spPr>
        <p:txBody>
          <a:bodyPr/>
          <a:lstStyle/>
          <a:p>
            <a:pPr eaLnBrk="1" hangingPunct="1"/>
            <a:r>
              <a:rPr lang="en-US"/>
              <a:t>Pareto-Improvements</a:t>
            </a:r>
          </a:p>
        </p:txBody>
      </p:sp>
      <p:sp>
        <p:nvSpPr>
          <p:cNvPr id="64516" name="Arc 4"/>
          <p:cNvSpPr>
            <a:spLocks/>
          </p:cNvSpPr>
          <p:nvPr/>
        </p:nvSpPr>
        <p:spPr bwMode="auto">
          <a:xfrm rot="10800000">
            <a:off x="1265238" y="908050"/>
            <a:ext cx="7854950" cy="4691063"/>
          </a:xfrm>
          <a:custGeom>
            <a:avLst/>
            <a:gdLst>
              <a:gd name="T0" fmla="*/ 24862008 w 21600"/>
              <a:gd name="T1" fmla="*/ 0 h 21599"/>
              <a:gd name="T2" fmla="*/ 2147483647 w 21600"/>
              <a:gd name="T3" fmla="*/ 1018846802 h 21599"/>
              <a:gd name="T4" fmla="*/ 0 w 21600"/>
              <a:gd name="T5" fmla="*/ 1018846802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188" y="-1"/>
                </a:moveTo>
                <a:cubicBezTo>
                  <a:pt x="12043" y="103"/>
                  <a:pt x="21600" y="9743"/>
                  <a:pt x="21600" y="21599"/>
                </a:cubicBezTo>
              </a:path>
              <a:path w="21600" h="21599" stroke="0" extrusionOk="0">
                <a:moveTo>
                  <a:pt x="188" y="-1"/>
                </a:moveTo>
                <a:cubicBezTo>
                  <a:pt x="12043" y="103"/>
                  <a:pt x="21600" y="9743"/>
                  <a:pt x="21600" y="21599"/>
                </a:cubicBezTo>
                <a:lnTo>
                  <a:pt x="0" y="21599"/>
                </a:lnTo>
                <a:lnTo>
                  <a:pt x="188" y="-1"/>
                </a:lnTo>
                <a:close/>
              </a:path>
            </a:pathLst>
          </a:custGeom>
          <a:noFill/>
          <a:ln w="50800" cap="rnd">
            <a:solidFill>
              <a:srgbClr val="33CC33"/>
            </a:solidFill>
            <a:round/>
            <a:headEnd type="none" w="sm" len="sm"/>
            <a:tailEnd type="none" w="sm" len="sm"/>
          </a:ln>
        </p:spPr>
        <p:txBody>
          <a:bodyPr wrap="none" anchor="ctr"/>
          <a:lstStyle/>
          <a:p>
            <a:endParaRPr lang="en-US"/>
          </a:p>
        </p:txBody>
      </p:sp>
      <p:sp>
        <p:nvSpPr>
          <p:cNvPr id="64517" name="Arc 5"/>
          <p:cNvSpPr>
            <a:spLocks/>
          </p:cNvSpPr>
          <p:nvPr/>
        </p:nvSpPr>
        <p:spPr bwMode="auto">
          <a:xfrm>
            <a:off x="738188" y="1501775"/>
            <a:ext cx="7812087" cy="4691063"/>
          </a:xfrm>
          <a:custGeom>
            <a:avLst/>
            <a:gdLst>
              <a:gd name="T0" fmla="*/ 0 w 21604"/>
              <a:gd name="T1" fmla="*/ 0 h 21600"/>
              <a:gd name="T2" fmla="*/ 2147483647 w 21604"/>
              <a:gd name="T3" fmla="*/ 1018799633 h 21600"/>
              <a:gd name="T4" fmla="*/ 522879 w 21604"/>
              <a:gd name="T5" fmla="*/ 1018799633 h 21600"/>
              <a:gd name="T6" fmla="*/ 0 60000 65536"/>
              <a:gd name="T7" fmla="*/ 0 60000 65536"/>
              <a:gd name="T8" fmla="*/ 0 60000 65536"/>
              <a:gd name="T9" fmla="*/ 0 w 21604"/>
              <a:gd name="T10" fmla="*/ 0 h 21600"/>
              <a:gd name="T11" fmla="*/ 21604 w 21604"/>
              <a:gd name="T12" fmla="*/ 21600 h 21600"/>
            </a:gdLst>
            <a:ahLst/>
            <a:cxnLst>
              <a:cxn ang="T6">
                <a:pos x="T0" y="T1"/>
              </a:cxn>
              <a:cxn ang="T7">
                <a:pos x="T2" y="T3"/>
              </a:cxn>
              <a:cxn ang="T8">
                <a:pos x="T4" y="T5"/>
              </a:cxn>
            </a:cxnLst>
            <a:rect l="T9" t="T10" r="T11" b="T12"/>
            <a:pathLst>
              <a:path w="21604" h="21600" fill="none" extrusionOk="0">
                <a:moveTo>
                  <a:pt x="0" y="0"/>
                </a:moveTo>
                <a:cubicBezTo>
                  <a:pt x="1" y="0"/>
                  <a:pt x="2" y="-1"/>
                  <a:pt x="4" y="-1"/>
                </a:cubicBezTo>
                <a:cubicBezTo>
                  <a:pt x="11933" y="-1"/>
                  <a:pt x="21604" y="9670"/>
                  <a:pt x="21604" y="21600"/>
                </a:cubicBezTo>
              </a:path>
              <a:path w="21604" h="21600" stroke="0" extrusionOk="0">
                <a:moveTo>
                  <a:pt x="0" y="0"/>
                </a:moveTo>
                <a:cubicBezTo>
                  <a:pt x="1" y="0"/>
                  <a:pt x="2" y="-1"/>
                  <a:pt x="4" y="-1"/>
                </a:cubicBezTo>
                <a:cubicBezTo>
                  <a:pt x="11933" y="-1"/>
                  <a:pt x="21604" y="9670"/>
                  <a:pt x="21604" y="21600"/>
                </a:cubicBezTo>
                <a:lnTo>
                  <a:pt x="4" y="21600"/>
                </a:lnTo>
                <a:lnTo>
                  <a:pt x="0" y="0"/>
                </a:lnTo>
                <a:close/>
              </a:path>
            </a:pathLst>
          </a:custGeom>
          <a:noFill/>
          <a:ln w="50800" cap="rnd">
            <a:solidFill>
              <a:schemeClr val="accent2">
                <a:lumMod val="60000"/>
                <a:lumOff val="40000"/>
              </a:schemeClr>
            </a:solidFill>
            <a:round/>
            <a:headEnd type="none" w="sm" len="sm"/>
            <a:tailEnd type="none" w="sm" len="sm"/>
          </a:ln>
        </p:spPr>
        <p:txBody>
          <a:bodyPr wrap="none" anchor="ctr"/>
          <a:lstStyle/>
          <a:p>
            <a:endParaRPr lang="en-US"/>
          </a:p>
        </p:txBody>
      </p:sp>
      <p:sp>
        <p:nvSpPr>
          <p:cNvPr id="64518" name="Oval 6"/>
          <p:cNvSpPr>
            <a:spLocks noChangeArrowheads="1"/>
          </p:cNvSpPr>
          <p:nvPr/>
        </p:nvSpPr>
        <p:spPr bwMode="auto">
          <a:xfrm>
            <a:off x="4572000" y="3352800"/>
            <a:ext cx="539750" cy="539750"/>
          </a:xfrm>
          <a:prstGeom prst="ellipse">
            <a:avLst/>
          </a:prstGeom>
          <a:solidFill>
            <a:srgbClr val="FFC000"/>
          </a:solidFill>
          <a:ln w="9525">
            <a:noFill/>
            <a:round/>
            <a:headEnd/>
            <a:tailEnd/>
          </a:ln>
        </p:spPr>
        <p:txBody>
          <a:bodyPr wrap="none" anchor="ctr"/>
          <a:lstStyle/>
          <a:p>
            <a:endParaRPr lang="it-IT"/>
          </a:p>
        </p:txBody>
      </p:sp>
      <p:sp>
        <p:nvSpPr>
          <p:cNvPr id="64519" name="Freeform 9"/>
          <p:cNvSpPr>
            <a:spLocks/>
          </p:cNvSpPr>
          <p:nvPr/>
        </p:nvSpPr>
        <p:spPr bwMode="auto">
          <a:xfrm>
            <a:off x="2524125" y="2305050"/>
            <a:ext cx="211138" cy="182563"/>
          </a:xfrm>
          <a:custGeom>
            <a:avLst/>
            <a:gdLst>
              <a:gd name="T0" fmla="*/ 0 w 133"/>
              <a:gd name="T1" fmla="*/ 0 h 115"/>
              <a:gd name="T2" fmla="*/ 28575 w 133"/>
              <a:gd name="T3" fmla="*/ 38100 h 115"/>
              <a:gd name="T4" fmla="*/ 38100 w 133"/>
              <a:gd name="T5" fmla="*/ 66675 h 115"/>
              <a:gd name="T6" fmla="*/ 66675 w 133"/>
              <a:gd name="T7" fmla="*/ 95250 h 115"/>
              <a:gd name="T8" fmla="*/ 95250 w 133"/>
              <a:gd name="T9" fmla="*/ 123825 h 115"/>
              <a:gd name="T10" fmla="*/ 123825 w 133"/>
              <a:gd name="T11" fmla="*/ 152400 h 115"/>
              <a:gd name="T12" fmla="*/ 152400 w 133"/>
              <a:gd name="T13" fmla="*/ 180975 h 115"/>
              <a:gd name="T14" fmla="*/ 180975 w 133"/>
              <a:gd name="T15" fmla="*/ 180975 h 115"/>
              <a:gd name="T16" fmla="*/ 200025 w 133"/>
              <a:gd name="T17" fmla="*/ 152400 h 115"/>
              <a:gd name="T18" fmla="*/ 209550 w 133"/>
              <a:gd name="T19" fmla="*/ 123825 h 115"/>
              <a:gd name="T20" fmla="*/ 209550 w 133"/>
              <a:gd name="T21" fmla="*/ 95250 h 115"/>
              <a:gd name="T22" fmla="*/ 209550 w 133"/>
              <a:gd name="T23" fmla="*/ 66675 h 115"/>
              <a:gd name="T24" fmla="*/ 209550 w 133"/>
              <a:gd name="T25" fmla="*/ 38100 h 115"/>
              <a:gd name="T26" fmla="*/ 209550 w 133"/>
              <a:gd name="T27" fmla="*/ 9525 h 115"/>
              <a:gd name="T28" fmla="*/ 180975 w 133"/>
              <a:gd name="T29" fmla="*/ 0 h 115"/>
              <a:gd name="T30" fmla="*/ 142875 w 133"/>
              <a:gd name="T31" fmla="*/ 0 h 115"/>
              <a:gd name="T32" fmla="*/ 104775 w 133"/>
              <a:gd name="T33" fmla="*/ 0 h 115"/>
              <a:gd name="T34" fmla="*/ 76200 w 133"/>
              <a:gd name="T35" fmla="*/ 0 h 115"/>
              <a:gd name="T36" fmla="*/ 47625 w 133"/>
              <a:gd name="T37" fmla="*/ 0 h 115"/>
              <a:gd name="T38" fmla="*/ 0 w 133"/>
              <a:gd name="T39" fmla="*/ 0 h 115"/>
              <a:gd name="T40" fmla="*/ 0 w 133"/>
              <a:gd name="T41" fmla="*/ 0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3"/>
              <a:gd name="T64" fmla="*/ 0 h 115"/>
              <a:gd name="T65" fmla="*/ 133 w 133"/>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3" h="115">
                <a:moveTo>
                  <a:pt x="0" y="0"/>
                </a:moveTo>
                <a:lnTo>
                  <a:pt x="18" y="24"/>
                </a:lnTo>
                <a:lnTo>
                  <a:pt x="24" y="42"/>
                </a:lnTo>
                <a:lnTo>
                  <a:pt x="42" y="60"/>
                </a:lnTo>
                <a:lnTo>
                  <a:pt x="60" y="78"/>
                </a:lnTo>
                <a:lnTo>
                  <a:pt x="78" y="96"/>
                </a:lnTo>
                <a:lnTo>
                  <a:pt x="96" y="114"/>
                </a:lnTo>
                <a:lnTo>
                  <a:pt x="114" y="114"/>
                </a:lnTo>
                <a:lnTo>
                  <a:pt x="126" y="96"/>
                </a:lnTo>
                <a:lnTo>
                  <a:pt x="132" y="78"/>
                </a:lnTo>
                <a:lnTo>
                  <a:pt x="132" y="60"/>
                </a:lnTo>
                <a:lnTo>
                  <a:pt x="132" y="42"/>
                </a:lnTo>
                <a:lnTo>
                  <a:pt x="132" y="24"/>
                </a:lnTo>
                <a:lnTo>
                  <a:pt x="132" y="6"/>
                </a:lnTo>
                <a:lnTo>
                  <a:pt x="114" y="0"/>
                </a:lnTo>
                <a:lnTo>
                  <a:pt x="90" y="0"/>
                </a:lnTo>
                <a:lnTo>
                  <a:pt x="66" y="0"/>
                </a:lnTo>
                <a:lnTo>
                  <a:pt x="48" y="0"/>
                </a:lnTo>
                <a:lnTo>
                  <a:pt x="30" y="0"/>
                </a:lnTo>
                <a:lnTo>
                  <a:pt x="0" y="0"/>
                </a:lnTo>
              </a:path>
            </a:pathLst>
          </a:custGeom>
          <a:solidFill>
            <a:srgbClr val="FF3300"/>
          </a:solidFill>
          <a:ln w="9525" cap="rnd">
            <a:noFill/>
            <a:round/>
            <a:headEnd/>
            <a:tailEnd/>
          </a:ln>
        </p:spPr>
        <p:txBody>
          <a:bodyPr/>
          <a:lstStyle/>
          <a:p>
            <a:endParaRPr lang="en-US"/>
          </a:p>
        </p:txBody>
      </p:sp>
      <p:sp>
        <p:nvSpPr>
          <p:cNvPr id="64520" name="Arc 10"/>
          <p:cNvSpPr>
            <a:spLocks/>
          </p:cNvSpPr>
          <p:nvPr/>
        </p:nvSpPr>
        <p:spPr bwMode="auto">
          <a:xfrm rot="10800000">
            <a:off x="1738313" y="290513"/>
            <a:ext cx="7404100" cy="4711700"/>
          </a:xfrm>
          <a:custGeom>
            <a:avLst/>
            <a:gdLst>
              <a:gd name="T0" fmla="*/ 21739581 w 21599"/>
              <a:gd name="T1" fmla="*/ 0 h 21599"/>
              <a:gd name="T2" fmla="*/ 2147483647 w 21599"/>
              <a:gd name="T3" fmla="*/ 1016409826 h 21599"/>
              <a:gd name="T4" fmla="*/ 0 w 21599"/>
              <a:gd name="T5" fmla="*/ 1027830774 h 21599"/>
              <a:gd name="T6" fmla="*/ 0 60000 65536"/>
              <a:gd name="T7" fmla="*/ 0 60000 65536"/>
              <a:gd name="T8" fmla="*/ 0 60000 65536"/>
              <a:gd name="T9" fmla="*/ 0 w 21599"/>
              <a:gd name="T10" fmla="*/ 0 h 21599"/>
              <a:gd name="T11" fmla="*/ 21599 w 21599"/>
              <a:gd name="T12" fmla="*/ 21599 h 21599"/>
            </a:gdLst>
            <a:ahLst/>
            <a:cxnLst>
              <a:cxn ang="T6">
                <a:pos x="T0" y="T1"/>
              </a:cxn>
              <a:cxn ang="T7">
                <a:pos x="T2" y="T3"/>
              </a:cxn>
              <a:cxn ang="T8">
                <a:pos x="T4" y="T5"/>
              </a:cxn>
            </a:cxnLst>
            <a:rect l="T9" t="T10" r="T11" b="T12"/>
            <a:pathLst>
              <a:path w="21599" h="21599" fill="none" extrusionOk="0">
                <a:moveTo>
                  <a:pt x="185" y="-1"/>
                </a:moveTo>
                <a:cubicBezTo>
                  <a:pt x="11948" y="100"/>
                  <a:pt x="21467" y="9596"/>
                  <a:pt x="21598" y="21359"/>
                </a:cubicBezTo>
              </a:path>
              <a:path w="21599" h="21599" stroke="0" extrusionOk="0">
                <a:moveTo>
                  <a:pt x="185" y="-1"/>
                </a:moveTo>
                <a:cubicBezTo>
                  <a:pt x="11948" y="100"/>
                  <a:pt x="21467" y="9596"/>
                  <a:pt x="21598" y="21359"/>
                </a:cubicBezTo>
                <a:lnTo>
                  <a:pt x="0" y="21599"/>
                </a:lnTo>
                <a:lnTo>
                  <a:pt x="185" y="-1"/>
                </a:lnTo>
                <a:close/>
              </a:path>
            </a:pathLst>
          </a:custGeom>
          <a:noFill/>
          <a:ln w="76200" cap="rnd">
            <a:solidFill>
              <a:srgbClr val="33CC33"/>
            </a:solidFill>
            <a:round/>
            <a:headEnd type="none" w="sm" len="sm"/>
            <a:tailEnd type="none" w="sm" len="sm"/>
          </a:ln>
        </p:spPr>
        <p:txBody>
          <a:bodyPr wrap="none" anchor="ctr"/>
          <a:lstStyle/>
          <a:p>
            <a:endParaRPr lang="en-US"/>
          </a:p>
        </p:txBody>
      </p:sp>
      <p:sp>
        <p:nvSpPr>
          <p:cNvPr id="64521" name="Arc 11"/>
          <p:cNvSpPr>
            <a:spLocks/>
          </p:cNvSpPr>
          <p:nvPr/>
        </p:nvSpPr>
        <p:spPr bwMode="auto">
          <a:xfrm>
            <a:off x="546100" y="2097088"/>
            <a:ext cx="7359650" cy="4476750"/>
          </a:xfrm>
          <a:custGeom>
            <a:avLst/>
            <a:gdLst>
              <a:gd name="T0" fmla="*/ 0 w 21605"/>
              <a:gd name="T1" fmla="*/ 0 h 21600"/>
              <a:gd name="T2" fmla="*/ 2147483647 w 21605"/>
              <a:gd name="T3" fmla="*/ 927837526 h 21600"/>
              <a:gd name="T4" fmla="*/ 580120 w 21605"/>
              <a:gd name="T5" fmla="*/ 927837526 h 21600"/>
              <a:gd name="T6" fmla="*/ 0 60000 65536"/>
              <a:gd name="T7" fmla="*/ 0 60000 65536"/>
              <a:gd name="T8" fmla="*/ 0 60000 65536"/>
              <a:gd name="T9" fmla="*/ 0 w 21605"/>
              <a:gd name="T10" fmla="*/ 0 h 21600"/>
              <a:gd name="T11" fmla="*/ 21605 w 21605"/>
              <a:gd name="T12" fmla="*/ 21600 h 21600"/>
            </a:gdLst>
            <a:ahLst/>
            <a:cxnLst>
              <a:cxn ang="T6">
                <a:pos x="T0" y="T1"/>
              </a:cxn>
              <a:cxn ang="T7">
                <a:pos x="T2" y="T3"/>
              </a:cxn>
              <a:cxn ang="T8">
                <a:pos x="T4" y="T5"/>
              </a:cxn>
            </a:cxnLst>
            <a:rect l="T9" t="T10" r="T11" b="T12"/>
            <a:pathLst>
              <a:path w="21605" h="21600" fill="none" extrusionOk="0">
                <a:moveTo>
                  <a:pt x="0" y="0"/>
                </a:moveTo>
                <a:cubicBezTo>
                  <a:pt x="1" y="0"/>
                  <a:pt x="3" y="-1"/>
                  <a:pt x="5" y="-1"/>
                </a:cubicBezTo>
                <a:cubicBezTo>
                  <a:pt x="11934" y="-1"/>
                  <a:pt x="21605" y="9670"/>
                  <a:pt x="21605" y="21600"/>
                </a:cubicBezTo>
              </a:path>
              <a:path w="21605" h="21600" stroke="0" extrusionOk="0">
                <a:moveTo>
                  <a:pt x="0" y="0"/>
                </a:moveTo>
                <a:cubicBezTo>
                  <a:pt x="1" y="0"/>
                  <a:pt x="3" y="-1"/>
                  <a:pt x="5" y="-1"/>
                </a:cubicBezTo>
                <a:cubicBezTo>
                  <a:pt x="11934" y="-1"/>
                  <a:pt x="21605" y="9670"/>
                  <a:pt x="21605" y="21600"/>
                </a:cubicBezTo>
                <a:lnTo>
                  <a:pt x="5" y="21600"/>
                </a:lnTo>
                <a:lnTo>
                  <a:pt x="0" y="0"/>
                </a:lnTo>
                <a:close/>
              </a:path>
            </a:pathLst>
          </a:custGeom>
          <a:noFill/>
          <a:ln w="76200" cap="rnd">
            <a:solidFill>
              <a:schemeClr val="accent2">
                <a:lumMod val="60000"/>
                <a:lumOff val="40000"/>
              </a:schemeClr>
            </a:solidFill>
            <a:round/>
            <a:headEnd type="none" w="sm" len="sm"/>
            <a:tailEnd type="none" w="sm" len="sm"/>
          </a:ln>
        </p:spPr>
        <p:txBody>
          <a:bodyPr wrap="none" anchor="ctr"/>
          <a:lstStyle/>
          <a:p>
            <a:endParaRPr lang="en-US"/>
          </a:p>
        </p:txBody>
      </p:sp>
      <p:sp>
        <p:nvSpPr>
          <p:cNvPr id="64522" name="Oval 12"/>
          <p:cNvSpPr>
            <a:spLocks noChangeArrowheads="1"/>
          </p:cNvSpPr>
          <p:nvPr/>
        </p:nvSpPr>
        <p:spPr bwMode="auto">
          <a:xfrm>
            <a:off x="1066800" y="1219200"/>
            <a:ext cx="539750" cy="539750"/>
          </a:xfrm>
          <a:prstGeom prst="ellipse">
            <a:avLst/>
          </a:prstGeom>
          <a:solidFill>
            <a:schemeClr val="accent1"/>
          </a:solidFill>
          <a:ln w="9525">
            <a:noFill/>
            <a:round/>
            <a:headEnd/>
            <a:tailEnd/>
          </a:ln>
        </p:spPr>
        <p:txBody>
          <a:bodyPr wrap="none" anchor="ctr"/>
          <a:lstStyle/>
          <a:p>
            <a:endParaRPr lang="it-IT"/>
          </a:p>
        </p:txBody>
      </p:sp>
      <p:sp>
        <p:nvSpPr>
          <p:cNvPr id="64523" name="Arc 13"/>
          <p:cNvSpPr>
            <a:spLocks/>
          </p:cNvSpPr>
          <p:nvPr/>
        </p:nvSpPr>
        <p:spPr bwMode="auto">
          <a:xfrm>
            <a:off x="476250" y="2738438"/>
            <a:ext cx="6834188" cy="3811587"/>
          </a:xfrm>
          <a:custGeom>
            <a:avLst/>
            <a:gdLst>
              <a:gd name="T0" fmla="*/ 217721650 w 21521"/>
              <a:gd name="T1" fmla="*/ 0 h 21492"/>
              <a:gd name="T2" fmla="*/ 2147483647 w 21521"/>
              <a:gd name="T3" fmla="*/ 617982716 h 21492"/>
              <a:gd name="T4" fmla="*/ 0 w 21521"/>
              <a:gd name="T5" fmla="*/ 675981549 h 21492"/>
              <a:gd name="T6" fmla="*/ 0 60000 65536"/>
              <a:gd name="T7" fmla="*/ 0 60000 65536"/>
              <a:gd name="T8" fmla="*/ 0 60000 65536"/>
              <a:gd name="T9" fmla="*/ 0 w 21521"/>
              <a:gd name="T10" fmla="*/ 0 h 21492"/>
              <a:gd name="T11" fmla="*/ 21521 w 21521"/>
              <a:gd name="T12" fmla="*/ 21492 h 21492"/>
            </a:gdLst>
            <a:ahLst/>
            <a:cxnLst>
              <a:cxn ang="T6">
                <a:pos x="T0" y="T1"/>
              </a:cxn>
              <a:cxn ang="T7">
                <a:pos x="T2" y="T3"/>
              </a:cxn>
              <a:cxn ang="T8">
                <a:pos x="T4" y="T5"/>
              </a:cxn>
            </a:cxnLst>
            <a:rect l="T9" t="T10" r="T11" b="T12"/>
            <a:pathLst>
              <a:path w="21521" h="21492" fill="none" extrusionOk="0">
                <a:moveTo>
                  <a:pt x="2158" y="0"/>
                </a:moveTo>
                <a:cubicBezTo>
                  <a:pt x="12499" y="1038"/>
                  <a:pt x="20633" y="9293"/>
                  <a:pt x="21521" y="19647"/>
                </a:cubicBezTo>
              </a:path>
              <a:path w="21521" h="21492" stroke="0" extrusionOk="0">
                <a:moveTo>
                  <a:pt x="2158" y="0"/>
                </a:moveTo>
                <a:cubicBezTo>
                  <a:pt x="12499" y="1038"/>
                  <a:pt x="20633" y="9293"/>
                  <a:pt x="21521" y="19647"/>
                </a:cubicBezTo>
                <a:lnTo>
                  <a:pt x="0" y="21492"/>
                </a:lnTo>
                <a:lnTo>
                  <a:pt x="2158" y="0"/>
                </a:lnTo>
                <a:close/>
              </a:path>
            </a:pathLst>
          </a:custGeom>
          <a:noFill/>
          <a:ln w="50800" cap="rnd">
            <a:solidFill>
              <a:schemeClr val="accent2">
                <a:lumMod val="60000"/>
                <a:lumOff val="40000"/>
              </a:schemeClr>
            </a:solidFill>
            <a:round/>
            <a:headEnd type="none" w="sm" len="sm"/>
            <a:tailEnd type="none" w="sm" len="sm"/>
          </a:ln>
        </p:spPr>
        <p:txBody>
          <a:bodyPr wrap="none" anchor="ctr"/>
          <a:lstStyle/>
          <a:p>
            <a:endParaRPr lang="en-US"/>
          </a:p>
        </p:txBody>
      </p:sp>
      <p:sp>
        <p:nvSpPr>
          <p:cNvPr id="64524" name="Arc 14"/>
          <p:cNvSpPr>
            <a:spLocks/>
          </p:cNvSpPr>
          <p:nvPr/>
        </p:nvSpPr>
        <p:spPr bwMode="auto">
          <a:xfrm rot="10800000">
            <a:off x="2643188" y="288925"/>
            <a:ext cx="6286500" cy="4310063"/>
          </a:xfrm>
          <a:custGeom>
            <a:avLst/>
            <a:gdLst>
              <a:gd name="T0" fmla="*/ 16420973 w 21271"/>
              <a:gd name="T1" fmla="*/ 0 h 21599"/>
              <a:gd name="T2" fmla="*/ 1857932502 w 21271"/>
              <a:gd name="T3" fmla="*/ 710506073 h 21599"/>
              <a:gd name="T4" fmla="*/ 0 w 21271"/>
              <a:gd name="T5" fmla="*/ 860069590 h 21599"/>
              <a:gd name="T6" fmla="*/ 0 60000 65536"/>
              <a:gd name="T7" fmla="*/ 0 60000 65536"/>
              <a:gd name="T8" fmla="*/ 0 60000 65536"/>
              <a:gd name="T9" fmla="*/ 0 w 21271"/>
              <a:gd name="T10" fmla="*/ 0 h 21599"/>
              <a:gd name="T11" fmla="*/ 21271 w 21271"/>
              <a:gd name="T12" fmla="*/ 21599 h 21599"/>
            </a:gdLst>
            <a:ahLst/>
            <a:cxnLst>
              <a:cxn ang="T6">
                <a:pos x="T0" y="T1"/>
              </a:cxn>
              <a:cxn ang="T7">
                <a:pos x="T2" y="T3"/>
              </a:cxn>
              <a:cxn ang="T8">
                <a:pos x="T4" y="T5"/>
              </a:cxn>
            </a:cxnLst>
            <a:rect l="T9" t="T10" r="T11" b="T12"/>
            <a:pathLst>
              <a:path w="21271" h="21599" fill="none" extrusionOk="0">
                <a:moveTo>
                  <a:pt x="188" y="-1"/>
                </a:moveTo>
                <a:cubicBezTo>
                  <a:pt x="10597" y="90"/>
                  <a:pt x="19460" y="7592"/>
                  <a:pt x="21270" y="17843"/>
                </a:cubicBezTo>
              </a:path>
              <a:path w="21271" h="21599" stroke="0" extrusionOk="0">
                <a:moveTo>
                  <a:pt x="188" y="-1"/>
                </a:moveTo>
                <a:cubicBezTo>
                  <a:pt x="10597" y="90"/>
                  <a:pt x="19460" y="7592"/>
                  <a:pt x="21270" y="17843"/>
                </a:cubicBezTo>
                <a:lnTo>
                  <a:pt x="0" y="21599"/>
                </a:lnTo>
                <a:lnTo>
                  <a:pt x="188" y="-1"/>
                </a:lnTo>
                <a:close/>
              </a:path>
            </a:pathLst>
          </a:custGeom>
          <a:noFill/>
          <a:ln w="50800" cap="rnd">
            <a:solidFill>
              <a:srgbClr val="33CC33"/>
            </a:solidFill>
            <a:round/>
            <a:headEnd type="none" w="sm" len="sm"/>
            <a:tailEnd type="none" w="sm" len="sm"/>
          </a:ln>
        </p:spPr>
        <p:txBody>
          <a:bodyPr wrap="none" anchor="ctr"/>
          <a:lstStyle/>
          <a:p>
            <a:endParaRPr lang="en-US"/>
          </a:p>
        </p:txBody>
      </p:sp>
      <p:sp>
        <p:nvSpPr>
          <p:cNvPr id="64525" name="Oval 15"/>
          <p:cNvSpPr>
            <a:spLocks noChangeArrowheads="1"/>
          </p:cNvSpPr>
          <p:nvPr/>
        </p:nvSpPr>
        <p:spPr bwMode="auto">
          <a:xfrm>
            <a:off x="2133600" y="1981200"/>
            <a:ext cx="539750" cy="539750"/>
          </a:xfrm>
          <a:prstGeom prst="ellipse">
            <a:avLst/>
          </a:prstGeom>
          <a:solidFill>
            <a:srgbClr val="FFC000"/>
          </a:solidFill>
          <a:ln w="9525">
            <a:noFill/>
            <a:round/>
            <a:headEnd/>
            <a:tailEnd/>
          </a:ln>
        </p:spPr>
        <p:txBody>
          <a:bodyPr wrap="none" anchor="ctr"/>
          <a:lstStyle/>
          <a:p>
            <a:endParaRPr lang="it-IT"/>
          </a:p>
        </p:txBody>
      </p:sp>
      <p:sp>
        <p:nvSpPr>
          <p:cNvPr id="64526" name="Line 16"/>
          <p:cNvSpPr>
            <a:spLocks noChangeShapeType="1"/>
          </p:cNvSpPr>
          <p:nvPr/>
        </p:nvSpPr>
        <p:spPr bwMode="auto">
          <a:xfrm>
            <a:off x="1524000" y="1676400"/>
            <a:ext cx="609600" cy="381000"/>
          </a:xfrm>
          <a:prstGeom prst="line">
            <a:avLst/>
          </a:prstGeom>
          <a:noFill/>
          <a:ln w="50800">
            <a:solidFill>
              <a:srgbClr val="FF0000"/>
            </a:solidFill>
            <a:round/>
            <a:headEnd type="none" w="sm" len="sm"/>
            <a:tailEnd type="stealth" w="med" len="lg"/>
          </a:ln>
        </p:spPr>
        <p:txBody>
          <a:bodyPr wrap="none" anchor="ctr"/>
          <a:lstStyle/>
          <a:p>
            <a:endParaRPr lang="en-US"/>
          </a:p>
        </p:txBody>
      </p:sp>
      <p:sp>
        <p:nvSpPr>
          <p:cNvPr id="64527" name="Rectangle 17"/>
          <p:cNvSpPr>
            <a:spLocks noChangeArrowheads="1"/>
          </p:cNvSpPr>
          <p:nvPr/>
        </p:nvSpPr>
        <p:spPr bwMode="auto">
          <a:xfrm>
            <a:off x="3505200" y="1066800"/>
            <a:ext cx="4477188" cy="1200971"/>
          </a:xfrm>
          <a:prstGeom prst="rect">
            <a:avLst/>
          </a:prstGeom>
          <a:noFill/>
          <a:ln w="9525">
            <a:noFill/>
            <a:miter lim="800000"/>
            <a:headEnd/>
            <a:tailEnd/>
          </a:ln>
        </p:spPr>
        <p:txBody>
          <a:bodyPr wrap="none" lIns="92075" tIns="46038" rIns="92075" bIns="46038">
            <a:spAutoFit/>
          </a:bodyPr>
          <a:lstStyle/>
          <a:p>
            <a:r>
              <a:rPr lang="en-US" sz="2400" dirty="0"/>
              <a:t>Further trade cannot improve</a:t>
            </a:r>
            <a:br>
              <a:rPr lang="en-US" sz="2400" dirty="0"/>
            </a:br>
            <a:r>
              <a:rPr lang="en-US" sz="2400" dirty="0"/>
              <a:t>                 both A and B</a:t>
            </a:r>
            <a:r>
              <a:rPr lang="ja-JP" altLang="en-US" sz="2400" dirty="0"/>
              <a:t>’</a:t>
            </a:r>
            <a:r>
              <a:rPr lang="en-US" altLang="ja-JP" sz="2400" dirty="0"/>
              <a:t>s</a:t>
            </a:r>
            <a:br>
              <a:rPr lang="en-US" altLang="ja-JP" sz="2400" dirty="0"/>
            </a:br>
            <a:r>
              <a:rPr lang="en-US" altLang="ja-JP" sz="2400" dirty="0"/>
              <a:t>                            welfares.</a:t>
            </a:r>
            <a:endParaRPr lang="en-US" sz="2400" dirty="0"/>
          </a:p>
        </p:txBody>
      </p:sp>
      <p:sp>
        <p:nvSpPr>
          <p:cNvPr id="64528" name="Line 20"/>
          <p:cNvSpPr>
            <a:spLocks noChangeShapeType="1"/>
          </p:cNvSpPr>
          <p:nvPr/>
        </p:nvSpPr>
        <p:spPr bwMode="auto">
          <a:xfrm>
            <a:off x="2819400" y="2514600"/>
            <a:ext cx="762000" cy="457200"/>
          </a:xfrm>
          <a:prstGeom prst="line">
            <a:avLst/>
          </a:prstGeom>
          <a:noFill/>
          <a:ln w="76200">
            <a:solidFill>
              <a:srgbClr val="FFC000"/>
            </a:solidFill>
            <a:round/>
            <a:headEnd type="none" w="sm" len="sm"/>
            <a:tailEnd type="stealth" w="med" len="lg"/>
          </a:ln>
        </p:spPr>
        <p:txBody>
          <a:bodyPr wrap="none" anchor="ct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noFill/>
        </p:spPr>
        <p:txBody>
          <a:bodyPr/>
          <a:lstStyle/>
          <a:p>
            <a:pPr eaLnBrk="1" hangingPunct="1"/>
            <a:r>
              <a:rPr lang="en-US"/>
              <a:t>Pareto-Optimality</a:t>
            </a:r>
          </a:p>
        </p:txBody>
      </p:sp>
      <p:sp>
        <p:nvSpPr>
          <p:cNvPr id="69634" name="Arc 3"/>
          <p:cNvSpPr>
            <a:spLocks/>
          </p:cNvSpPr>
          <p:nvPr/>
        </p:nvSpPr>
        <p:spPr bwMode="auto">
          <a:xfrm>
            <a:off x="476250" y="2738438"/>
            <a:ext cx="6834188" cy="3811587"/>
          </a:xfrm>
          <a:custGeom>
            <a:avLst/>
            <a:gdLst>
              <a:gd name="T0" fmla="*/ 217721650 w 21521"/>
              <a:gd name="T1" fmla="*/ 0 h 21492"/>
              <a:gd name="T2" fmla="*/ 2147483647 w 21521"/>
              <a:gd name="T3" fmla="*/ 617982716 h 21492"/>
              <a:gd name="T4" fmla="*/ 0 w 21521"/>
              <a:gd name="T5" fmla="*/ 675981549 h 21492"/>
              <a:gd name="T6" fmla="*/ 0 60000 65536"/>
              <a:gd name="T7" fmla="*/ 0 60000 65536"/>
              <a:gd name="T8" fmla="*/ 0 60000 65536"/>
              <a:gd name="T9" fmla="*/ 0 w 21521"/>
              <a:gd name="T10" fmla="*/ 0 h 21492"/>
              <a:gd name="T11" fmla="*/ 21521 w 21521"/>
              <a:gd name="T12" fmla="*/ 21492 h 21492"/>
            </a:gdLst>
            <a:ahLst/>
            <a:cxnLst>
              <a:cxn ang="T6">
                <a:pos x="T0" y="T1"/>
              </a:cxn>
              <a:cxn ang="T7">
                <a:pos x="T2" y="T3"/>
              </a:cxn>
              <a:cxn ang="T8">
                <a:pos x="T4" y="T5"/>
              </a:cxn>
            </a:cxnLst>
            <a:rect l="T9" t="T10" r="T11" b="T12"/>
            <a:pathLst>
              <a:path w="21521" h="21492" fill="none" extrusionOk="0">
                <a:moveTo>
                  <a:pt x="2158" y="0"/>
                </a:moveTo>
                <a:cubicBezTo>
                  <a:pt x="12499" y="1038"/>
                  <a:pt x="20633" y="9293"/>
                  <a:pt x="21521" y="19647"/>
                </a:cubicBezTo>
              </a:path>
              <a:path w="21521" h="21492" stroke="0" extrusionOk="0">
                <a:moveTo>
                  <a:pt x="2158" y="0"/>
                </a:moveTo>
                <a:cubicBezTo>
                  <a:pt x="12499" y="1038"/>
                  <a:pt x="20633" y="9293"/>
                  <a:pt x="21521" y="19647"/>
                </a:cubicBezTo>
                <a:lnTo>
                  <a:pt x="0" y="21492"/>
                </a:lnTo>
                <a:lnTo>
                  <a:pt x="2158" y="0"/>
                </a:lnTo>
                <a:close/>
              </a:path>
            </a:pathLst>
          </a:custGeom>
          <a:noFill/>
          <a:ln w="50800" cap="rnd">
            <a:solidFill>
              <a:schemeClr val="accent2">
                <a:lumMod val="60000"/>
                <a:lumOff val="40000"/>
              </a:schemeClr>
            </a:solidFill>
            <a:round/>
            <a:headEnd type="none" w="sm" len="sm"/>
            <a:tailEnd type="none" w="sm" len="sm"/>
          </a:ln>
        </p:spPr>
        <p:txBody>
          <a:bodyPr wrap="none" anchor="ctr"/>
          <a:lstStyle/>
          <a:p>
            <a:endParaRPr lang="en-US"/>
          </a:p>
        </p:txBody>
      </p:sp>
      <p:sp>
        <p:nvSpPr>
          <p:cNvPr id="69635" name="Arc 4"/>
          <p:cNvSpPr>
            <a:spLocks/>
          </p:cNvSpPr>
          <p:nvPr/>
        </p:nvSpPr>
        <p:spPr bwMode="auto">
          <a:xfrm rot="10800000">
            <a:off x="2643188" y="288925"/>
            <a:ext cx="6286500" cy="4310063"/>
          </a:xfrm>
          <a:custGeom>
            <a:avLst/>
            <a:gdLst>
              <a:gd name="T0" fmla="*/ 16420973 w 21271"/>
              <a:gd name="T1" fmla="*/ 0 h 21599"/>
              <a:gd name="T2" fmla="*/ 1857932502 w 21271"/>
              <a:gd name="T3" fmla="*/ 710506073 h 21599"/>
              <a:gd name="T4" fmla="*/ 0 w 21271"/>
              <a:gd name="T5" fmla="*/ 860069590 h 21599"/>
              <a:gd name="T6" fmla="*/ 0 60000 65536"/>
              <a:gd name="T7" fmla="*/ 0 60000 65536"/>
              <a:gd name="T8" fmla="*/ 0 60000 65536"/>
              <a:gd name="T9" fmla="*/ 0 w 21271"/>
              <a:gd name="T10" fmla="*/ 0 h 21599"/>
              <a:gd name="T11" fmla="*/ 21271 w 21271"/>
              <a:gd name="T12" fmla="*/ 21599 h 21599"/>
            </a:gdLst>
            <a:ahLst/>
            <a:cxnLst>
              <a:cxn ang="T6">
                <a:pos x="T0" y="T1"/>
              </a:cxn>
              <a:cxn ang="T7">
                <a:pos x="T2" y="T3"/>
              </a:cxn>
              <a:cxn ang="T8">
                <a:pos x="T4" y="T5"/>
              </a:cxn>
            </a:cxnLst>
            <a:rect l="T9" t="T10" r="T11" b="T12"/>
            <a:pathLst>
              <a:path w="21271" h="21599" fill="none" extrusionOk="0">
                <a:moveTo>
                  <a:pt x="188" y="-1"/>
                </a:moveTo>
                <a:cubicBezTo>
                  <a:pt x="10597" y="90"/>
                  <a:pt x="19460" y="7592"/>
                  <a:pt x="21270" y="17843"/>
                </a:cubicBezTo>
              </a:path>
              <a:path w="21271" h="21599" stroke="0" extrusionOk="0">
                <a:moveTo>
                  <a:pt x="188" y="-1"/>
                </a:moveTo>
                <a:cubicBezTo>
                  <a:pt x="10597" y="90"/>
                  <a:pt x="19460" y="7592"/>
                  <a:pt x="21270" y="17843"/>
                </a:cubicBezTo>
                <a:lnTo>
                  <a:pt x="0" y="21599"/>
                </a:lnTo>
                <a:lnTo>
                  <a:pt x="188" y="-1"/>
                </a:lnTo>
                <a:close/>
              </a:path>
            </a:pathLst>
          </a:custGeom>
          <a:noFill/>
          <a:ln w="50800" cap="rnd">
            <a:solidFill>
              <a:srgbClr val="33CC33"/>
            </a:solidFill>
            <a:round/>
            <a:headEnd type="none" w="sm" len="sm"/>
            <a:tailEnd type="none" w="sm" len="sm"/>
          </a:ln>
        </p:spPr>
        <p:txBody>
          <a:bodyPr wrap="none" anchor="ctr"/>
          <a:lstStyle/>
          <a:p>
            <a:endParaRPr lang="en-US"/>
          </a:p>
        </p:txBody>
      </p:sp>
      <p:sp>
        <p:nvSpPr>
          <p:cNvPr id="69636" name="Oval 5"/>
          <p:cNvSpPr>
            <a:spLocks noChangeArrowheads="1"/>
          </p:cNvSpPr>
          <p:nvPr/>
        </p:nvSpPr>
        <p:spPr bwMode="auto">
          <a:xfrm>
            <a:off x="4675188" y="3378200"/>
            <a:ext cx="539750" cy="539750"/>
          </a:xfrm>
          <a:prstGeom prst="ellipse">
            <a:avLst/>
          </a:prstGeom>
          <a:solidFill>
            <a:srgbClr val="FFC000"/>
          </a:solidFill>
          <a:ln w="9525">
            <a:solidFill>
              <a:srgbClr val="FFC000"/>
            </a:solidFill>
            <a:round/>
            <a:headEnd/>
            <a:tailEnd/>
          </a:ln>
        </p:spPr>
        <p:txBody>
          <a:bodyPr wrap="none" anchor="ctr"/>
          <a:lstStyle/>
          <a:p>
            <a:endParaRPr lang="it-IT"/>
          </a:p>
        </p:txBody>
      </p:sp>
      <p:sp>
        <p:nvSpPr>
          <p:cNvPr id="69637" name="Line 6"/>
          <p:cNvSpPr>
            <a:spLocks noChangeShapeType="1"/>
          </p:cNvSpPr>
          <p:nvPr/>
        </p:nvSpPr>
        <p:spPr bwMode="auto">
          <a:xfrm flipH="1" flipV="1">
            <a:off x="4310063" y="1905000"/>
            <a:ext cx="690562" cy="133350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9638" name="Line 7"/>
          <p:cNvSpPr>
            <a:spLocks noChangeShapeType="1"/>
          </p:cNvSpPr>
          <p:nvPr/>
        </p:nvSpPr>
        <p:spPr bwMode="auto">
          <a:xfrm flipV="1">
            <a:off x="5191125" y="2309813"/>
            <a:ext cx="619125" cy="1000125"/>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9639" name="Line 8"/>
          <p:cNvSpPr>
            <a:spLocks noChangeShapeType="1"/>
          </p:cNvSpPr>
          <p:nvPr/>
        </p:nvSpPr>
        <p:spPr bwMode="auto">
          <a:xfrm flipV="1">
            <a:off x="5453063" y="3143250"/>
            <a:ext cx="1547812" cy="28575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9640" name="Rectangle 9"/>
          <p:cNvSpPr>
            <a:spLocks noChangeArrowheads="1"/>
          </p:cNvSpPr>
          <p:nvPr/>
        </p:nvSpPr>
        <p:spPr bwMode="auto">
          <a:xfrm>
            <a:off x="4289425" y="1160463"/>
            <a:ext cx="3722173" cy="1200971"/>
          </a:xfrm>
          <a:prstGeom prst="rect">
            <a:avLst/>
          </a:prstGeom>
          <a:noFill/>
          <a:ln w="9525">
            <a:noFill/>
            <a:miter lim="800000"/>
            <a:headEnd/>
            <a:tailEnd/>
          </a:ln>
        </p:spPr>
        <p:txBody>
          <a:bodyPr wrap="none" lIns="92075" tIns="46038" rIns="92075" bIns="46038">
            <a:spAutoFit/>
          </a:bodyPr>
          <a:lstStyle/>
          <a:p>
            <a:r>
              <a:rPr lang="en-US" sz="2400" dirty="0"/>
              <a:t>A is strictly better off</a:t>
            </a:r>
            <a:br>
              <a:rPr lang="en-US" sz="2400" dirty="0"/>
            </a:br>
            <a:r>
              <a:rPr lang="en-US" sz="2400" dirty="0"/>
              <a:t>    but B is strictly worse</a:t>
            </a:r>
            <a:br>
              <a:rPr lang="en-US" sz="2400" dirty="0"/>
            </a:br>
            <a:r>
              <a:rPr lang="en-US" sz="2400" dirty="0"/>
              <a:t>                       off</a:t>
            </a:r>
          </a:p>
        </p:txBody>
      </p:sp>
      <p:sp>
        <p:nvSpPr>
          <p:cNvPr id="69641" name="Line 10"/>
          <p:cNvSpPr>
            <a:spLocks noChangeShapeType="1"/>
          </p:cNvSpPr>
          <p:nvPr/>
        </p:nvSpPr>
        <p:spPr bwMode="auto">
          <a:xfrm flipH="1">
            <a:off x="2786063" y="3762375"/>
            <a:ext cx="1643062" cy="23813"/>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9642" name="Line 11"/>
          <p:cNvSpPr>
            <a:spLocks noChangeShapeType="1"/>
          </p:cNvSpPr>
          <p:nvPr/>
        </p:nvSpPr>
        <p:spPr bwMode="auto">
          <a:xfrm flipH="1">
            <a:off x="4286250" y="3952875"/>
            <a:ext cx="381000" cy="666750"/>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9643" name="Line 12"/>
          <p:cNvSpPr>
            <a:spLocks noChangeShapeType="1"/>
          </p:cNvSpPr>
          <p:nvPr/>
        </p:nvSpPr>
        <p:spPr bwMode="auto">
          <a:xfrm>
            <a:off x="5000625" y="4167188"/>
            <a:ext cx="381000" cy="881062"/>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9644" name="Rectangle 13"/>
          <p:cNvSpPr>
            <a:spLocks noChangeArrowheads="1"/>
          </p:cNvSpPr>
          <p:nvPr/>
        </p:nvSpPr>
        <p:spPr bwMode="auto">
          <a:xfrm>
            <a:off x="527050" y="4684713"/>
            <a:ext cx="2862579" cy="1200971"/>
          </a:xfrm>
          <a:prstGeom prst="rect">
            <a:avLst/>
          </a:prstGeom>
          <a:noFill/>
          <a:ln w="9525">
            <a:noFill/>
            <a:miter lim="800000"/>
            <a:headEnd/>
            <a:tailEnd/>
          </a:ln>
        </p:spPr>
        <p:txBody>
          <a:bodyPr wrap="none" lIns="92075" tIns="46038" rIns="92075" bIns="46038">
            <a:spAutoFit/>
          </a:bodyPr>
          <a:lstStyle/>
          <a:p>
            <a:r>
              <a:rPr lang="en-US" sz="2400" dirty="0"/>
              <a:t>B is strictly better</a:t>
            </a:r>
            <a:br>
              <a:rPr lang="en-US" sz="2400" dirty="0"/>
            </a:br>
            <a:r>
              <a:rPr lang="en-US" sz="2400" dirty="0"/>
              <a:t>off but A is strictly</a:t>
            </a:r>
            <a:br>
              <a:rPr lang="en-US" sz="2400" dirty="0"/>
            </a:br>
            <a:r>
              <a:rPr lang="en-US" sz="2400" dirty="0"/>
              <a:t>worse off</a:t>
            </a:r>
          </a:p>
        </p:txBody>
      </p:sp>
      <p:sp>
        <p:nvSpPr>
          <p:cNvPr id="69645" name="Line 14"/>
          <p:cNvSpPr>
            <a:spLocks noChangeShapeType="1"/>
          </p:cNvSpPr>
          <p:nvPr/>
        </p:nvSpPr>
        <p:spPr bwMode="auto">
          <a:xfrm>
            <a:off x="6405563" y="4357688"/>
            <a:ext cx="833437" cy="357187"/>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9646" name="Rectangle 15"/>
          <p:cNvSpPr>
            <a:spLocks noChangeArrowheads="1"/>
          </p:cNvSpPr>
          <p:nvPr/>
        </p:nvSpPr>
        <p:spPr bwMode="auto">
          <a:xfrm>
            <a:off x="7146925" y="4803775"/>
            <a:ext cx="1588576" cy="1570303"/>
          </a:xfrm>
          <a:prstGeom prst="rect">
            <a:avLst/>
          </a:prstGeom>
          <a:noFill/>
          <a:ln w="9525">
            <a:noFill/>
            <a:miter lim="800000"/>
            <a:headEnd/>
            <a:tailEnd/>
          </a:ln>
        </p:spPr>
        <p:txBody>
          <a:bodyPr wrap="none" lIns="92075" tIns="46038" rIns="92075" bIns="46038">
            <a:spAutoFit/>
          </a:bodyPr>
          <a:lstStyle/>
          <a:p>
            <a:r>
              <a:rPr lang="en-US" sz="2400" dirty="0"/>
              <a:t>Both A</a:t>
            </a:r>
            <a:br>
              <a:rPr lang="en-US" sz="2400" dirty="0"/>
            </a:br>
            <a:r>
              <a:rPr lang="en-US" sz="2400" dirty="0"/>
              <a:t>and B are</a:t>
            </a:r>
            <a:br>
              <a:rPr lang="en-US" sz="2400" dirty="0"/>
            </a:br>
            <a:r>
              <a:rPr lang="en-US" sz="2400" dirty="0"/>
              <a:t>    worse</a:t>
            </a:r>
            <a:br>
              <a:rPr lang="en-US" sz="2400" dirty="0"/>
            </a:br>
            <a:r>
              <a:rPr lang="en-US" sz="2400" dirty="0"/>
              <a:t>       off</a:t>
            </a:r>
          </a:p>
        </p:txBody>
      </p:sp>
      <p:sp>
        <p:nvSpPr>
          <p:cNvPr id="69647" name="Line 16"/>
          <p:cNvSpPr>
            <a:spLocks noChangeShapeType="1"/>
          </p:cNvSpPr>
          <p:nvPr/>
        </p:nvSpPr>
        <p:spPr bwMode="auto">
          <a:xfrm flipH="1" flipV="1">
            <a:off x="3167063" y="2667000"/>
            <a:ext cx="714375" cy="428625"/>
          </a:xfrm>
          <a:prstGeom prst="line">
            <a:avLst/>
          </a:prstGeom>
          <a:noFill/>
          <a:ln w="25400">
            <a:solidFill>
              <a:schemeClr val="tx1"/>
            </a:solidFill>
            <a:round/>
            <a:headEnd type="none" w="sm" len="sm"/>
            <a:tailEnd type="stealth" w="med" len="lg"/>
          </a:ln>
        </p:spPr>
        <p:txBody>
          <a:bodyPr wrap="none" anchor="ctr"/>
          <a:lstStyle/>
          <a:p>
            <a:endParaRPr lang="en-US"/>
          </a:p>
        </p:txBody>
      </p:sp>
      <p:sp>
        <p:nvSpPr>
          <p:cNvPr id="69648" name="Rectangle 17"/>
          <p:cNvSpPr>
            <a:spLocks noChangeArrowheads="1"/>
          </p:cNvSpPr>
          <p:nvPr/>
        </p:nvSpPr>
        <p:spPr bwMode="auto">
          <a:xfrm>
            <a:off x="304800" y="1295400"/>
            <a:ext cx="1931619" cy="1200971"/>
          </a:xfrm>
          <a:prstGeom prst="rect">
            <a:avLst/>
          </a:prstGeom>
          <a:noFill/>
          <a:ln w="9525">
            <a:noFill/>
            <a:miter lim="800000"/>
            <a:headEnd/>
            <a:tailEnd/>
          </a:ln>
        </p:spPr>
        <p:txBody>
          <a:bodyPr wrap="none" lIns="92075" tIns="46038" rIns="92075" bIns="46038">
            <a:spAutoFit/>
          </a:bodyPr>
          <a:lstStyle/>
          <a:p>
            <a:r>
              <a:rPr lang="en-US" sz="2400" dirty="0"/>
              <a:t>Both A and</a:t>
            </a:r>
            <a:br>
              <a:rPr lang="en-US" sz="2400" dirty="0"/>
            </a:br>
            <a:r>
              <a:rPr lang="en-US" sz="2400" dirty="0"/>
              <a:t>B are worse</a:t>
            </a:r>
            <a:br>
              <a:rPr lang="en-US" sz="2400" dirty="0"/>
            </a:br>
            <a:r>
              <a:rPr lang="en-US" sz="2400" dirty="0"/>
              <a:t>off</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noFill/>
        </p:spPr>
        <p:txBody>
          <a:bodyPr/>
          <a:lstStyle/>
          <a:p>
            <a:pPr eaLnBrk="1" hangingPunct="1"/>
            <a:r>
              <a:rPr lang="en-US" dirty="0"/>
              <a:t>Notes on Pareto-Optimality</a:t>
            </a:r>
          </a:p>
        </p:txBody>
      </p:sp>
      <p:sp>
        <p:nvSpPr>
          <p:cNvPr id="76802" name="Line 3"/>
          <p:cNvSpPr>
            <a:spLocks noChangeShapeType="1"/>
          </p:cNvSpPr>
          <p:nvPr/>
        </p:nvSpPr>
        <p:spPr bwMode="auto">
          <a:xfrm>
            <a:off x="2262188" y="1000125"/>
            <a:ext cx="0" cy="4119563"/>
          </a:xfrm>
          <a:prstGeom prst="line">
            <a:avLst/>
          </a:prstGeom>
          <a:noFill/>
          <a:ln w="50800">
            <a:solidFill>
              <a:schemeClr val="tx1"/>
            </a:solidFill>
            <a:round/>
            <a:headEnd type="stealth" w="med" len="lg"/>
            <a:tailEnd type="none" w="sm" len="sm"/>
          </a:ln>
        </p:spPr>
        <p:txBody>
          <a:bodyPr wrap="none" anchor="ctr"/>
          <a:lstStyle/>
          <a:p>
            <a:endParaRPr lang="en-US"/>
          </a:p>
        </p:txBody>
      </p:sp>
      <p:sp>
        <p:nvSpPr>
          <p:cNvPr id="76803" name="Line 4"/>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76811" name="Rectangle 12"/>
          <p:cNvSpPr>
            <a:spLocks noChangeArrowheads="1"/>
          </p:cNvSpPr>
          <p:nvPr/>
        </p:nvSpPr>
        <p:spPr bwMode="auto">
          <a:xfrm>
            <a:off x="1765300" y="4970463"/>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A</a:t>
            </a:r>
          </a:p>
        </p:txBody>
      </p:sp>
      <p:sp>
        <p:nvSpPr>
          <p:cNvPr id="76812" name="Line 13"/>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76813" name="Line 14"/>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76818" name="Rectangle 19"/>
          <p:cNvSpPr>
            <a:spLocks noChangeArrowheads="1"/>
          </p:cNvSpPr>
          <p:nvPr/>
        </p:nvSpPr>
        <p:spPr bwMode="auto">
          <a:xfrm>
            <a:off x="7145338" y="2092325"/>
            <a:ext cx="692150" cy="579438"/>
          </a:xfrm>
          <a:prstGeom prst="rect">
            <a:avLst/>
          </a:prstGeom>
          <a:noFill/>
          <a:ln w="9525">
            <a:noFill/>
            <a:miter lim="800000"/>
            <a:headEnd/>
            <a:tailEnd/>
          </a:ln>
        </p:spPr>
        <p:txBody>
          <a:bodyPr wrap="none" lIns="92075" tIns="46038" rIns="92075" bIns="46038">
            <a:spAutoFit/>
          </a:bodyPr>
          <a:lstStyle/>
          <a:p>
            <a:r>
              <a:rPr lang="en-US"/>
              <a:t>O</a:t>
            </a:r>
            <a:r>
              <a:rPr lang="en-US" baseline="-25000"/>
              <a:t>B</a:t>
            </a:r>
          </a:p>
        </p:txBody>
      </p:sp>
      <p:sp>
        <p:nvSpPr>
          <p:cNvPr id="76821" name="Arc 22"/>
          <p:cNvSpPr>
            <a:spLocks/>
          </p:cNvSpPr>
          <p:nvPr/>
        </p:nvSpPr>
        <p:spPr bwMode="auto">
          <a:xfrm rot="10800000">
            <a:off x="2970213" y="1863725"/>
            <a:ext cx="3730625" cy="2833688"/>
          </a:xfrm>
          <a:custGeom>
            <a:avLst/>
            <a:gdLst>
              <a:gd name="T0" fmla="*/ 0 w 21281"/>
              <a:gd name="T1" fmla="*/ 0 h 21600"/>
              <a:gd name="T2" fmla="*/ 653990080 w 21281"/>
              <a:gd name="T3" fmla="*/ 307175190 h 21600"/>
              <a:gd name="T4" fmla="*/ 276628 w 21281"/>
              <a:gd name="T5" fmla="*/ 371749430 h 21600"/>
              <a:gd name="T6" fmla="*/ 0 60000 65536"/>
              <a:gd name="T7" fmla="*/ 0 60000 65536"/>
              <a:gd name="T8" fmla="*/ 0 60000 65536"/>
              <a:gd name="T9" fmla="*/ 0 w 21281"/>
              <a:gd name="T10" fmla="*/ 0 h 21600"/>
              <a:gd name="T11" fmla="*/ 21281 w 21281"/>
              <a:gd name="T12" fmla="*/ 21600 h 21600"/>
            </a:gdLst>
            <a:ahLst/>
            <a:cxnLst>
              <a:cxn ang="T6">
                <a:pos x="T0" y="T1"/>
              </a:cxn>
              <a:cxn ang="T7">
                <a:pos x="T2" y="T3"/>
              </a:cxn>
              <a:cxn ang="T8">
                <a:pos x="T4" y="T5"/>
              </a:cxn>
            </a:cxnLst>
            <a:rect l="T9" t="T10" r="T11" b="T12"/>
            <a:pathLst>
              <a:path w="21281" h="21600" fill="none" extrusionOk="0">
                <a:moveTo>
                  <a:pt x="0" y="0"/>
                </a:moveTo>
                <a:cubicBezTo>
                  <a:pt x="3" y="0"/>
                  <a:pt x="6" y="-1"/>
                  <a:pt x="9" y="-1"/>
                </a:cubicBezTo>
                <a:cubicBezTo>
                  <a:pt x="10490" y="-1"/>
                  <a:pt x="19459" y="7525"/>
                  <a:pt x="21280" y="17848"/>
                </a:cubicBezTo>
              </a:path>
              <a:path w="21281" h="21600" stroke="0" extrusionOk="0">
                <a:moveTo>
                  <a:pt x="0" y="0"/>
                </a:moveTo>
                <a:cubicBezTo>
                  <a:pt x="3" y="0"/>
                  <a:pt x="6" y="-1"/>
                  <a:pt x="9" y="-1"/>
                </a:cubicBezTo>
                <a:cubicBezTo>
                  <a:pt x="10490" y="-1"/>
                  <a:pt x="19459" y="7525"/>
                  <a:pt x="21280" y="17848"/>
                </a:cubicBezTo>
                <a:lnTo>
                  <a:pt x="9" y="21600"/>
                </a:lnTo>
                <a:lnTo>
                  <a:pt x="0" y="0"/>
                </a:lnTo>
                <a:close/>
              </a:path>
            </a:pathLst>
          </a:custGeom>
          <a:noFill/>
          <a:ln w="25400" cap="rnd">
            <a:solidFill>
              <a:srgbClr val="33CC33"/>
            </a:solidFill>
            <a:round/>
            <a:headEnd type="none" w="sm" len="sm"/>
            <a:tailEnd type="none" w="sm" len="sm"/>
          </a:ln>
        </p:spPr>
        <p:txBody>
          <a:bodyPr wrap="none" anchor="ctr"/>
          <a:lstStyle/>
          <a:p>
            <a:endParaRPr lang="en-US"/>
          </a:p>
        </p:txBody>
      </p:sp>
      <p:sp>
        <p:nvSpPr>
          <p:cNvPr id="76824" name="Arc 25"/>
          <p:cNvSpPr>
            <a:spLocks/>
          </p:cNvSpPr>
          <p:nvPr/>
        </p:nvSpPr>
        <p:spPr bwMode="auto">
          <a:xfrm>
            <a:off x="3733800" y="2940050"/>
            <a:ext cx="3146425" cy="2192338"/>
          </a:xfrm>
          <a:custGeom>
            <a:avLst/>
            <a:gdLst>
              <a:gd name="T0" fmla="*/ 0 w 21611"/>
              <a:gd name="T1" fmla="*/ 0 h 21600"/>
              <a:gd name="T2" fmla="*/ 458099592 w 21611"/>
              <a:gd name="T3" fmla="*/ 222516014 h 21600"/>
              <a:gd name="T4" fmla="*/ 233241 w 21611"/>
              <a:gd name="T5" fmla="*/ 222516014 h 21600"/>
              <a:gd name="T6" fmla="*/ 0 60000 65536"/>
              <a:gd name="T7" fmla="*/ 0 60000 65536"/>
              <a:gd name="T8" fmla="*/ 0 60000 65536"/>
              <a:gd name="T9" fmla="*/ 0 w 21611"/>
              <a:gd name="T10" fmla="*/ 0 h 21600"/>
              <a:gd name="T11" fmla="*/ 21611 w 21611"/>
              <a:gd name="T12" fmla="*/ 21600 h 21600"/>
            </a:gdLst>
            <a:ahLst/>
            <a:cxnLst>
              <a:cxn ang="T6">
                <a:pos x="T0" y="T1"/>
              </a:cxn>
              <a:cxn ang="T7">
                <a:pos x="T2" y="T3"/>
              </a:cxn>
              <a:cxn ang="T8">
                <a:pos x="T4" y="T5"/>
              </a:cxn>
            </a:cxnLst>
            <a:rect l="T9" t="T10" r="T11" b="T12"/>
            <a:pathLst>
              <a:path w="21611" h="21600" fill="none" extrusionOk="0">
                <a:moveTo>
                  <a:pt x="0" y="0"/>
                </a:moveTo>
                <a:cubicBezTo>
                  <a:pt x="3" y="0"/>
                  <a:pt x="7" y="-1"/>
                  <a:pt x="11" y="-1"/>
                </a:cubicBezTo>
                <a:cubicBezTo>
                  <a:pt x="11940" y="-1"/>
                  <a:pt x="21611" y="9670"/>
                  <a:pt x="21611" y="21600"/>
                </a:cubicBezTo>
              </a:path>
              <a:path w="21611" h="21600" stroke="0" extrusionOk="0">
                <a:moveTo>
                  <a:pt x="0" y="0"/>
                </a:moveTo>
                <a:cubicBezTo>
                  <a:pt x="3" y="0"/>
                  <a:pt x="7" y="-1"/>
                  <a:pt x="11" y="-1"/>
                </a:cubicBezTo>
                <a:cubicBezTo>
                  <a:pt x="11940" y="-1"/>
                  <a:pt x="21611" y="9670"/>
                  <a:pt x="21611" y="21600"/>
                </a:cubicBezTo>
                <a:lnTo>
                  <a:pt x="11" y="21600"/>
                </a:lnTo>
                <a:lnTo>
                  <a:pt x="0" y="0"/>
                </a:lnTo>
                <a:close/>
              </a:path>
            </a:pathLst>
          </a:custGeom>
          <a:noFill/>
          <a:ln w="25400" cap="rnd">
            <a:solidFill>
              <a:schemeClr val="accent2">
                <a:lumMod val="60000"/>
                <a:lumOff val="40000"/>
              </a:schemeClr>
            </a:solidFill>
            <a:round/>
            <a:headEnd type="none" w="sm" len="sm"/>
            <a:tailEnd type="none" w="sm" len="sm"/>
          </a:ln>
        </p:spPr>
        <p:txBody>
          <a:bodyPr wrap="none" anchor="ctr"/>
          <a:lstStyle/>
          <a:p>
            <a:endParaRPr lang="en-US"/>
          </a:p>
        </p:txBody>
      </p:sp>
      <p:sp>
        <p:nvSpPr>
          <p:cNvPr id="76825" name="Arc 26"/>
          <p:cNvSpPr>
            <a:spLocks/>
          </p:cNvSpPr>
          <p:nvPr/>
        </p:nvSpPr>
        <p:spPr bwMode="auto">
          <a:xfrm>
            <a:off x="4572000" y="2743200"/>
            <a:ext cx="2409825" cy="1971675"/>
          </a:xfrm>
          <a:custGeom>
            <a:avLst/>
            <a:gdLst>
              <a:gd name="T0" fmla="*/ 0 w 21618"/>
              <a:gd name="T1" fmla="*/ 0 h 21600"/>
              <a:gd name="T2" fmla="*/ 175795879 w 21618"/>
              <a:gd name="T3" fmla="*/ 160534917 h 21600"/>
              <a:gd name="T4" fmla="*/ 146358 w 21618"/>
              <a:gd name="T5" fmla="*/ 160534917 h 21600"/>
              <a:gd name="T6" fmla="*/ 0 60000 65536"/>
              <a:gd name="T7" fmla="*/ 0 60000 65536"/>
              <a:gd name="T8" fmla="*/ 0 60000 65536"/>
              <a:gd name="T9" fmla="*/ 0 w 21618"/>
              <a:gd name="T10" fmla="*/ 0 h 21600"/>
              <a:gd name="T11" fmla="*/ 21618 w 21618"/>
              <a:gd name="T12" fmla="*/ 21600 h 21600"/>
            </a:gdLst>
            <a:ahLst/>
            <a:cxnLst>
              <a:cxn ang="T6">
                <a:pos x="T0" y="T1"/>
              </a:cxn>
              <a:cxn ang="T7">
                <a:pos x="T2" y="T3"/>
              </a:cxn>
              <a:cxn ang="T8">
                <a:pos x="T4" y="T5"/>
              </a:cxn>
            </a:cxnLst>
            <a:rect l="T9" t="T10" r="T11" b="T12"/>
            <a:pathLst>
              <a:path w="21618" h="21600" fill="none" extrusionOk="0">
                <a:moveTo>
                  <a:pt x="0" y="0"/>
                </a:moveTo>
                <a:cubicBezTo>
                  <a:pt x="6" y="0"/>
                  <a:pt x="12" y="-1"/>
                  <a:pt x="18" y="-1"/>
                </a:cubicBezTo>
                <a:cubicBezTo>
                  <a:pt x="11947" y="-1"/>
                  <a:pt x="21618" y="9670"/>
                  <a:pt x="21618" y="21600"/>
                </a:cubicBezTo>
              </a:path>
              <a:path w="21618" h="21600" stroke="0" extrusionOk="0">
                <a:moveTo>
                  <a:pt x="0" y="0"/>
                </a:moveTo>
                <a:cubicBezTo>
                  <a:pt x="6" y="0"/>
                  <a:pt x="12" y="-1"/>
                  <a:pt x="18" y="-1"/>
                </a:cubicBezTo>
                <a:cubicBezTo>
                  <a:pt x="11947" y="-1"/>
                  <a:pt x="21618" y="9670"/>
                  <a:pt x="21618" y="21600"/>
                </a:cubicBezTo>
                <a:lnTo>
                  <a:pt x="18" y="21600"/>
                </a:lnTo>
                <a:lnTo>
                  <a:pt x="0" y="0"/>
                </a:lnTo>
                <a:close/>
              </a:path>
            </a:pathLst>
          </a:custGeom>
          <a:noFill/>
          <a:ln w="25400" cap="rnd">
            <a:solidFill>
              <a:schemeClr val="accent2">
                <a:lumMod val="60000"/>
                <a:lumOff val="40000"/>
              </a:schemeClr>
            </a:solidFill>
            <a:round/>
            <a:headEnd type="none" w="sm" len="sm"/>
            <a:tailEnd type="none" w="sm" len="sm"/>
          </a:ln>
        </p:spPr>
        <p:txBody>
          <a:bodyPr wrap="none" anchor="ctr"/>
          <a:lstStyle/>
          <a:p>
            <a:endParaRPr lang="en-US"/>
          </a:p>
        </p:txBody>
      </p:sp>
      <p:sp>
        <p:nvSpPr>
          <p:cNvPr id="76826" name="Arc 27"/>
          <p:cNvSpPr>
            <a:spLocks/>
          </p:cNvSpPr>
          <p:nvPr/>
        </p:nvSpPr>
        <p:spPr bwMode="auto">
          <a:xfrm>
            <a:off x="863600" y="3513138"/>
            <a:ext cx="5138738" cy="2851150"/>
          </a:xfrm>
          <a:custGeom>
            <a:avLst/>
            <a:gdLst>
              <a:gd name="T0" fmla="*/ 268548152 w 20281"/>
              <a:gd name="T1" fmla="*/ 0 h 21191"/>
              <a:gd name="T2" fmla="*/ 1302037781 w 20281"/>
              <a:gd name="T3" fmla="*/ 249053489 h 21191"/>
              <a:gd name="T4" fmla="*/ 0 w 20281"/>
              <a:gd name="T5" fmla="*/ 383608906 h 21191"/>
              <a:gd name="T6" fmla="*/ 0 60000 65536"/>
              <a:gd name="T7" fmla="*/ 0 60000 65536"/>
              <a:gd name="T8" fmla="*/ 0 60000 65536"/>
              <a:gd name="T9" fmla="*/ 0 w 20281"/>
              <a:gd name="T10" fmla="*/ 0 h 21191"/>
              <a:gd name="T11" fmla="*/ 20281 w 20281"/>
              <a:gd name="T12" fmla="*/ 21191 h 21191"/>
            </a:gdLst>
            <a:ahLst/>
            <a:cxnLst>
              <a:cxn ang="T6">
                <a:pos x="T0" y="T1"/>
              </a:cxn>
              <a:cxn ang="T7">
                <a:pos x="T2" y="T3"/>
              </a:cxn>
              <a:cxn ang="T8">
                <a:pos x="T4" y="T5"/>
              </a:cxn>
            </a:cxnLst>
            <a:rect l="T9" t="T10" r="T11" b="T12"/>
            <a:pathLst>
              <a:path w="20281" h="21191" fill="none" extrusionOk="0">
                <a:moveTo>
                  <a:pt x="4183" y="-1"/>
                </a:moveTo>
                <a:cubicBezTo>
                  <a:pt x="11583" y="1460"/>
                  <a:pt x="17685" y="6675"/>
                  <a:pt x="20280" y="13758"/>
                </a:cubicBezTo>
              </a:path>
              <a:path w="20281" h="21191" stroke="0" extrusionOk="0">
                <a:moveTo>
                  <a:pt x="4183" y="-1"/>
                </a:moveTo>
                <a:cubicBezTo>
                  <a:pt x="11583" y="1460"/>
                  <a:pt x="17685" y="6675"/>
                  <a:pt x="20280" y="13758"/>
                </a:cubicBezTo>
                <a:lnTo>
                  <a:pt x="0" y="21191"/>
                </a:lnTo>
                <a:lnTo>
                  <a:pt x="4183" y="-1"/>
                </a:lnTo>
                <a:close/>
              </a:path>
            </a:pathLst>
          </a:custGeom>
          <a:noFill/>
          <a:ln w="25400" cap="rnd">
            <a:solidFill>
              <a:schemeClr val="accent2">
                <a:lumMod val="60000"/>
                <a:lumOff val="40000"/>
              </a:schemeClr>
            </a:solidFill>
            <a:round/>
            <a:headEnd type="none" w="sm" len="sm"/>
            <a:tailEnd type="none" w="sm" len="sm"/>
          </a:ln>
        </p:spPr>
        <p:txBody>
          <a:bodyPr wrap="none" anchor="ctr"/>
          <a:lstStyle/>
          <a:p>
            <a:endParaRPr lang="en-US"/>
          </a:p>
        </p:txBody>
      </p:sp>
      <p:sp>
        <p:nvSpPr>
          <p:cNvPr id="76827" name="Arc 28"/>
          <p:cNvSpPr>
            <a:spLocks/>
          </p:cNvSpPr>
          <p:nvPr/>
        </p:nvSpPr>
        <p:spPr bwMode="auto">
          <a:xfrm>
            <a:off x="0" y="3876675"/>
            <a:ext cx="5192713" cy="2981325"/>
          </a:xfrm>
          <a:custGeom>
            <a:avLst/>
            <a:gdLst>
              <a:gd name="T0" fmla="*/ 274338820 w 20279"/>
              <a:gd name="T1" fmla="*/ 0 h 21191"/>
              <a:gd name="T2" fmla="*/ 1329664594 w 20279"/>
              <a:gd name="T3" fmla="*/ 272235449 h 21191"/>
              <a:gd name="T4" fmla="*/ 0 w 20279"/>
              <a:gd name="T5" fmla="*/ 419437438 h 21191"/>
              <a:gd name="T6" fmla="*/ 0 60000 65536"/>
              <a:gd name="T7" fmla="*/ 0 60000 65536"/>
              <a:gd name="T8" fmla="*/ 0 60000 65536"/>
              <a:gd name="T9" fmla="*/ 0 w 20279"/>
              <a:gd name="T10" fmla="*/ 0 h 21191"/>
              <a:gd name="T11" fmla="*/ 20279 w 20279"/>
              <a:gd name="T12" fmla="*/ 21191 h 21191"/>
            </a:gdLst>
            <a:ahLst/>
            <a:cxnLst>
              <a:cxn ang="T6">
                <a:pos x="T0" y="T1"/>
              </a:cxn>
              <a:cxn ang="T7">
                <a:pos x="T2" y="T3"/>
              </a:cxn>
              <a:cxn ang="T8">
                <a:pos x="T4" y="T5"/>
              </a:cxn>
            </a:cxnLst>
            <a:rect l="T9" t="T10" r="T11" b="T12"/>
            <a:pathLst>
              <a:path w="20279" h="21191" fill="none" extrusionOk="0">
                <a:moveTo>
                  <a:pt x="4183" y="0"/>
                </a:moveTo>
                <a:cubicBezTo>
                  <a:pt x="11582" y="1460"/>
                  <a:pt x="17682" y="6674"/>
                  <a:pt x="20279" y="13753"/>
                </a:cubicBezTo>
              </a:path>
              <a:path w="20279" h="21191" stroke="0" extrusionOk="0">
                <a:moveTo>
                  <a:pt x="4183" y="0"/>
                </a:moveTo>
                <a:cubicBezTo>
                  <a:pt x="11582" y="1460"/>
                  <a:pt x="17682" y="6674"/>
                  <a:pt x="20279" y="13753"/>
                </a:cubicBezTo>
                <a:lnTo>
                  <a:pt x="0" y="21191"/>
                </a:lnTo>
                <a:lnTo>
                  <a:pt x="4183" y="0"/>
                </a:lnTo>
                <a:close/>
              </a:path>
            </a:pathLst>
          </a:custGeom>
          <a:noFill/>
          <a:ln w="25400" cap="rnd">
            <a:solidFill>
              <a:schemeClr val="accent2">
                <a:lumMod val="60000"/>
                <a:lumOff val="40000"/>
              </a:schemeClr>
            </a:solidFill>
            <a:round/>
            <a:headEnd type="none" w="sm" len="sm"/>
            <a:tailEnd type="none" w="sm" len="sm"/>
          </a:ln>
        </p:spPr>
        <p:txBody>
          <a:bodyPr wrap="none" anchor="ctr"/>
          <a:lstStyle/>
          <a:p>
            <a:endParaRPr lang="en-US"/>
          </a:p>
        </p:txBody>
      </p:sp>
      <p:sp>
        <p:nvSpPr>
          <p:cNvPr id="76828" name="Arc 29"/>
          <p:cNvSpPr>
            <a:spLocks/>
          </p:cNvSpPr>
          <p:nvPr/>
        </p:nvSpPr>
        <p:spPr bwMode="auto">
          <a:xfrm rot="10800000">
            <a:off x="2563813" y="2897188"/>
            <a:ext cx="2073275" cy="1908175"/>
          </a:xfrm>
          <a:custGeom>
            <a:avLst/>
            <a:gdLst>
              <a:gd name="T0" fmla="*/ 0 w 21600"/>
              <a:gd name="T1" fmla="*/ 0 h 21600"/>
              <a:gd name="T2" fmla="*/ 199003205 w 21600"/>
              <a:gd name="T3" fmla="*/ 168570918 h 21600"/>
              <a:gd name="T4" fmla="*/ 0 w 21600"/>
              <a:gd name="T5" fmla="*/ 16857091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25400" cap="rnd">
            <a:solidFill>
              <a:srgbClr val="33CC33"/>
            </a:solidFill>
            <a:round/>
            <a:headEnd type="none" w="sm" len="sm"/>
            <a:tailEnd type="none" w="sm" len="sm"/>
          </a:ln>
        </p:spPr>
        <p:txBody>
          <a:bodyPr wrap="none" anchor="ctr"/>
          <a:lstStyle/>
          <a:p>
            <a:endParaRPr lang="en-US"/>
          </a:p>
        </p:txBody>
      </p:sp>
      <p:sp>
        <p:nvSpPr>
          <p:cNvPr id="76830" name="Arc 31"/>
          <p:cNvSpPr>
            <a:spLocks/>
          </p:cNvSpPr>
          <p:nvPr/>
        </p:nvSpPr>
        <p:spPr bwMode="auto">
          <a:xfrm rot="10800000">
            <a:off x="4348163" y="939800"/>
            <a:ext cx="3675062" cy="2963863"/>
          </a:xfrm>
          <a:custGeom>
            <a:avLst/>
            <a:gdLst>
              <a:gd name="T0" fmla="*/ 71877944 w 19230"/>
              <a:gd name="T1" fmla="*/ 0 h 21510"/>
              <a:gd name="T2" fmla="*/ 702344290 w 19230"/>
              <a:gd name="T3" fmla="*/ 221624613 h 21510"/>
              <a:gd name="T4" fmla="*/ 0 w 19230"/>
              <a:gd name="T5" fmla="*/ 408390697 h 21510"/>
              <a:gd name="T6" fmla="*/ 0 60000 65536"/>
              <a:gd name="T7" fmla="*/ 0 60000 65536"/>
              <a:gd name="T8" fmla="*/ 0 60000 65536"/>
              <a:gd name="T9" fmla="*/ 0 w 19230"/>
              <a:gd name="T10" fmla="*/ 0 h 21510"/>
              <a:gd name="T11" fmla="*/ 19230 w 19230"/>
              <a:gd name="T12" fmla="*/ 21510 h 21510"/>
            </a:gdLst>
            <a:ahLst/>
            <a:cxnLst>
              <a:cxn ang="T6">
                <a:pos x="T0" y="T1"/>
              </a:cxn>
              <a:cxn ang="T7">
                <a:pos x="T2" y="T3"/>
              </a:cxn>
              <a:cxn ang="T8">
                <a:pos x="T4" y="T5"/>
              </a:cxn>
            </a:cxnLst>
            <a:rect l="T9" t="T10" r="T11" b="T12"/>
            <a:pathLst>
              <a:path w="19230" h="21510" fill="none" extrusionOk="0">
                <a:moveTo>
                  <a:pt x="1968" y="-1"/>
                </a:moveTo>
                <a:cubicBezTo>
                  <a:pt x="9342" y="674"/>
                  <a:pt x="15857" y="5080"/>
                  <a:pt x="19230" y="11672"/>
                </a:cubicBezTo>
              </a:path>
              <a:path w="19230" h="21510" stroke="0" extrusionOk="0">
                <a:moveTo>
                  <a:pt x="1968" y="-1"/>
                </a:moveTo>
                <a:cubicBezTo>
                  <a:pt x="9342" y="674"/>
                  <a:pt x="15857" y="5080"/>
                  <a:pt x="19230" y="11672"/>
                </a:cubicBezTo>
                <a:lnTo>
                  <a:pt x="0" y="21510"/>
                </a:lnTo>
                <a:lnTo>
                  <a:pt x="1968" y="-1"/>
                </a:lnTo>
                <a:close/>
              </a:path>
            </a:pathLst>
          </a:custGeom>
          <a:noFill/>
          <a:ln w="25400" cap="rnd">
            <a:solidFill>
              <a:srgbClr val="33CC33"/>
            </a:solidFill>
            <a:round/>
            <a:headEnd type="none" w="sm" len="sm"/>
            <a:tailEnd type="none" w="sm" len="sm"/>
          </a:ln>
        </p:spPr>
        <p:txBody>
          <a:bodyPr wrap="none" anchor="ctr"/>
          <a:lstStyle/>
          <a:p>
            <a:endParaRPr lang="en-US"/>
          </a:p>
        </p:txBody>
      </p:sp>
      <p:sp>
        <p:nvSpPr>
          <p:cNvPr id="76831" name="Arc 32"/>
          <p:cNvSpPr>
            <a:spLocks/>
          </p:cNvSpPr>
          <p:nvPr/>
        </p:nvSpPr>
        <p:spPr bwMode="auto">
          <a:xfrm rot="10800000">
            <a:off x="4973638" y="795338"/>
            <a:ext cx="3676650" cy="2874962"/>
          </a:xfrm>
          <a:custGeom>
            <a:avLst/>
            <a:gdLst>
              <a:gd name="T0" fmla="*/ 203779965 w 19241"/>
              <a:gd name="T1" fmla="*/ 0 h 20867"/>
              <a:gd name="T2" fmla="*/ 702549515 w 19241"/>
              <a:gd name="T3" fmla="*/ 209790112 h 20867"/>
              <a:gd name="T4" fmla="*/ 0 w 19241"/>
              <a:gd name="T5" fmla="*/ 396099415 h 20867"/>
              <a:gd name="T6" fmla="*/ 0 60000 65536"/>
              <a:gd name="T7" fmla="*/ 0 60000 65536"/>
              <a:gd name="T8" fmla="*/ 0 60000 65536"/>
              <a:gd name="T9" fmla="*/ 0 w 19241"/>
              <a:gd name="T10" fmla="*/ 0 h 20867"/>
              <a:gd name="T11" fmla="*/ 19241 w 19241"/>
              <a:gd name="T12" fmla="*/ 20867 h 20867"/>
            </a:gdLst>
            <a:ahLst/>
            <a:cxnLst>
              <a:cxn ang="T6">
                <a:pos x="T0" y="T1"/>
              </a:cxn>
              <a:cxn ang="T7">
                <a:pos x="T2" y="T3"/>
              </a:cxn>
              <a:cxn ang="T8">
                <a:pos x="T4" y="T5"/>
              </a:cxn>
            </a:cxnLst>
            <a:rect l="T9" t="T10" r="T11" b="T12"/>
            <a:pathLst>
              <a:path w="19241" h="20867" fill="none" extrusionOk="0">
                <a:moveTo>
                  <a:pt x="5580" y="0"/>
                </a:moveTo>
                <a:cubicBezTo>
                  <a:pt x="11494" y="1582"/>
                  <a:pt x="16459" y="5598"/>
                  <a:pt x="19241" y="11051"/>
                </a:cubicBezTo>
              </a:path>
              <a:path w="19241" h="20867" stroke="0" extrusionOk="0">
                <a:moveTo>
                  <a:pt x="5580" y="0"/>
                </a:moveTo>
                <a:cubicBezTo>
                  <a:pt x="11494" y="1582"/>
                  <a:pt x="16459" y="5598"/>
                  <a:pt x="19241" y="11051"/>
                </a:cubicBezTo>
                <a:lnTo>
                  <a:pt x="0" y="20867"/>
                </a:lnTo>
                <a:lnTo>
                  <a:pt x="5580" y="0"/>
                </a:lnTo>
                <a:close/>
              </a:path>
            </a:pathLst>
          </a:custGeom>
          <a:noFill/>
          <a:ln w="25400" cap="rnd">
            <a:solidFill>
              <a:srgbClr val="33CC33"/>
            </a:solidFill>
            <a:round/>
            <a:headEnd type="none" w="sm" len="sm"/>
            <a:tailEnd type="none" w="sm" len="sm"/>
          </a:ln>
        </p:spPr>
        <p:txBody>
          <a:bodyPr wrap="none" anchor="ctr"/>
          <a:lstStyle/>
          <a:p>
            <a:endParaRPr lang="en-US"/>
          </a:p>
        </p:txBody>
      </p:sp>
      <p:sp>
        <p:nvSpPr>
          <p:cNvPr id="76832" name="Rectangle 34"/>
          <p:cNvSpPr>
            <a:spLocks noChangeArrowheads="1"/>
          </p:cNvSpPr>
          <p:nvPr/>
        </p:nvSpPr>
        <p:spPr bwMode="auto">
          <a:xfrm>
            <a:off x="2908300" y="946150"/>
            <a:ext cx="4441922" cy="831639"/>
          </a:xfrm>
          <a:prstGeom prst="rect">
            <a:avLst/>
          </a:prstGeom>
          <a:noFill/>
          <a:ln w="9525">
            <a:noFill/>
            <a:miter lim="800000"/>
            <a:headEnd/>
            <a:tailEnd/>
          </a:ln>
        </p:spPr>
        <p:txBody>
          <a:bodyPr wrap="none" lIns="92075" tIns="46038" rIns="92075" bIns="46038">
            <a:spAutoFit/>
          </a:bodyPr>
          <a:lstStyle/>
          <a:p>
            <a:r>
              <a:rPr lang="en-US" sz="2400" dirty="0"/>
              <a:t>All the allocations marked by</a:t>
            </a:r>
            <a:br>
              <a:rPr lang="en-US" sz="2400" dirty="0"/>
            </a:br>
            <a:r>
              <a:rPr lang="en-US" sz="2400" dirty="0"/>
              <a:t>a         are Pareto-optimal.</a:t>
            </a:r>
          </a:p>
        </p:txBody>
      </p:sp>
      <p:sp>
        <p:nvSpPr>
          <p:cNvPr id="76833" name="Oval 35"/>
          <p:cNvSpPr>
            <a:spLocks noChangeArrowheads="1"/>
          </p:cNvSpPr>
          <p:nvPr/>
        </p:nvSpPr>
        <p:spPr bwMode="auto">
          <a:xfrm>
            <a:off x="3429000" y="1447800"/>
            <a:ext cx="261937" cy="261937"/>
          </a:xfrm>
          <a:prstGeom prst="ellipse">
            <a:avLst/>
          </a:prstGeom>
          <a:solidFill>
            <a:schemeClr val="tx2"/>
          </a:solidFill>
          <a:ln w="9525">
            <a:noFill/>
            <a:round/>
            <a:headEnd/>
            <a:tailEnd/>
          </a:ln>
        </p:spPr>
        <p:txBody>
          <a:bodyPr wrap="none" anchor="ctr"/>
          <a:lstStyle/>
          <a:p>
            <a:endParaRPr lang="it-IT"/>
          </a:p>
        </p:txBody>
      </p:sp>
      <p:sp>
        <p:nvSpPr>
          <p:cNvPr id="76834" name="Rectangle 36"/>
          <p:cNvSpPr>
            <a:spLocks noChangeArrowheads="1"/>
          </p:cNvSpPr>
          <p:nvPr/>
        </p:nvSpPr>
        <p:spPr bwMode="auto">
          <a:xfrm>
            <a:off x="0" y="5715000"/>
            <a:ext cx="6553200" cy="831639"/>
          </a:xfrm>
          <a:prstGeom prst="rect">
            <a:avLst/>
          </a:prstGeom>
          <a:noFill/>
          <a:ln w="9525">
            <a:noFill/>
            <a:miter lim="800000"/>
            <a:headEnd/>
            <a:tailEnd/>
          </a:ln>
        </p:spPr>
        <p:txBody>
          <a:bodyPr wrap="square" lIns="92075" tIns="46038" rIns="92075" bIns="46038">
            <a:spAutoFit/>
          </a:bodyPr>
          <a:lstStyle/>
          <a:p>
            <a:pPr eaLnBrk="1" hangingPunct="1"/>
            <a:r>
              <a:rPr lang="en-US" sz="2400" dirty="0"/>
              <a:t>The </a:t>
            </a:r>
            <a:r>
              <a:rPr lang="en-US" sz="2400" i="1" dirty="0">
                <a:solidFill>
                  <a:schemeClr val="tx2"/>
                </a:solidFill>
              </a:rPr>
              <a:t>contract curve</a:t>
            </a:r>
            <a:r>
              <a:rPr lang="en-US" sz="2400" dirty="0"/>
              <a:t> is the set of all Pareto-optimal allocations.</a:t>
            </a:r>
          </a:p>
        </p:txBody>
      </p:sp>
      <p:sp>
        <p:nvSpPr>
          <p:cNvPr id="76835" name="Line 37"/>
          <p:cNvSpPr>
            <a:spLocks noChangeShapeType="1"/>
          </p:cNvSpPr>
          <p:nvPr/>
        </p:nvSpPr>
        <p:spPr bwMode="auto">
          <a:xfrm flipV="1">
            <a:off x="3857625" y="4419600"/>
            <a:ext cx="376238" cy="139065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76836" name="Oval 38"/>
          <p:cNvSpPr>
            <a:spLocks noChangeArrowheads="1"/>
          </p:cNvSpPr>
          <p:nvPr/>
        </p:nvSpPr>
        <p:spPr bwMode="auto">
          <a:xfrm>
            <a:off x="3516313" y="4437063"/>
            <a:ext cx="261937" cy="261937"/>
          </a:xfrm>
          <a:prstGeom prst="ellipse">
            <a:avLst/>
          </a:prstGeom>
          <a:solidFill>
            <a:schemeClr val="tx2"/>
          </a:solidFill>
          <a:ln w="9525">
            <a:noFill/>
            <a:round/>
            <a:headEnd/>
            <a:tailEnd/>
          </a:ln>
        </p:spPr>
        <p:txBody>
          <a:bodyPr wrap="none" anchor="ctr"/>
          <a:lstStyle/>
          <a:p>
            <a:endParaRPr lang="it-IT"/>
          </a:p>
        </p:txBody>
      </p:sp>
      <p:sp>
        <p:nvSpPr>
          <p:cNvPr id="76837" name="Oval 39"/>
          <p:cNvSpPr>
            <a:spLocks noChangeArrowheads="1"/>
          </p:cNvSpPr>
          <p:nvPr/>
        </p:nvSpPr>
        <p:spPr bwMode="auto">
          <a:xfrm>
            <a:off x="4468813" y="4113213"/>
            <a:ext cx="261937" cy="261937"/>
          </a:xfrm>
          <a:prstGeom prst="ellipse">
            <a:avLst/>
          </a:prstGeom>
          <a:solidFill>
            <a:schemeClr val="tx2"/>
          </a:solidFill>
          <a:ln w="9525">
            <a:noFill/>
            <a:round/>
            <a:headEnd/>
            <a:tailEnd/>
          </a:ln>
        </p:spPr>
        <p:txBody>
          <a:bodyPr wrap="none" anchor="ctr"/>
          <a:lstStyle/>
          <a:p>
            <a:endParaRPr lang="it-IT"/>
          </a:p>
        </p:txBody>
      </p:sp>
      <p:sp>
        <p:nvSpPr>
          <p:cNvPr id="76838" name="Oval 40"/>
          <p:cNvSpPr>
            <a:spLocks noChangeArrowheads="1"/>
          </p:cNvSpPr>
          <p:nvPr/>
        </p:nvSpPr>
        <p:spPr bwMode="auto">
          <a:xfrm>
            <a:off x="5021263" y="3608388"/>
            <a:ext cx="261937" cy="261937"/>
          </a:xfrm>
          <a:prstGeom prst="ellipse">
            <a:avLst/>
          </a:prstGeom>
          <a:solidFill>
            <a:schemeClr val="tx2"/>
          </a:solidFill>
          <a:ln w="9525">
            <a:noFill/>
            <a:round/>
            <a:headEnd/>
            <a:tailEnd/>
          </a:ln>
        </p:spPr>
        <p:txBody>
          <a:bodyPr wrap="none" anchor="ctr"/>
          <a:lstStyle/>
          <a:p>
            <a:endParaRPr lang="it-IT"/>
          </a:p>
        </p:txBody>
      </p:sp>
      <p:sp>
        <p:nvSpPr>
          <p:cNvPr id="76839" name="Oval 41"/>
          <p:cNvSpPr>
            <a:spLocks noChangeArrowheads="1"/>
          </p:cNvSpPr>
          <p:nvPr/>
        </p:nvSpPr>
        <p:spPr bwMode="auto">
          <a:xfrm>
            <a:off x="5507038" y="3246438"/>
            <a:ext cx="261937" cy="261937"/>
          </a:xfrm>
          <a:prstGeom prst="ellipse">
            <a:avLst/>
          </a:prstGeom>
          <a:solidFill>
            <a:schemeClr val="tx2"/>
          </a:solidFill>
          <a:ln w="9525">
            <a:noFill/>
            <a:round/>
            <a:headEnd/>
            <a:tailEnd/>
          </a:ln>
        </p:spPr>
        <p:txBody>
          <a:bodyPr wrap="none" anchor="ctr"/>
          <a:lstStyle/>
          <a:p>
            <a:endParaRPr lang="it-IT"/>
          </a:p>
        </p:txBody>
      </p:sp>
      <p:sp>
        <p:nvSpPr>
          <p:cNvPr id="76840" name="Oval 42"/>
          <p:cNvSpPr>
            <a:spLocks noChangeArrowheads="1"/>
          </p:cNvSpPr>
          <p:nvPr/>
        </p:nvSpPr>
        <p:spPr bwMode="auto">
          <a:xfrm>
            <a:off x="5907088" y="2989263"/>
            <a:ext cx="261937" cy="261937"/>
          </a:xfrm>
          <a:prstGeom prst="ellipse">
            <a:avLst/>
          </a:prstGeom>
          <a:solidFill>
            <a:schemeClr val="tx2"/>
          </a:solidFill>
          <a:ln w="9525">
            <a:noFill/>
            <a:round/>
            <a:headEnd/>
            <a:tailEnd/>
          </a:ln>
        </p:spPr>
        <p:txBody>
          <a:bodyPr wrap="none" anchor="ctr"/>
          <a:lstStyle/>
          <a:p>
            <a:endParaRPr lang="it-IT"/>
          </a:p>
        </p:txBody>
      </p:sp>
      <p:sp>
        <p:nvSpPr>
          <p:cNvPr id="76841" name="Freeform 43"/>
          <p:cNvSpPr>
            <a:spLocks/>
          </p:cNvSpPr>
          <p:nvPr/>
        </p:nvSpPr>
        <p:spPr bwMode="auto">
          <a:xfrm>
            <a:off x="2743200" y="2762250"/>
            <a:ext cx="3943350" cy="2162175"/>
          </a:xfrm>
          <a:custGeom>
            <a:avLst/>
            <a:gdLst>
              <a:gd name="T0" fmla="*/ 0 w 2484"/>
              <a:gd name="T1" fmla="*/ 2162175 h 1362"/>
              <a:gd name="T2" fmla="*/ 914400 w 2484"/>
              <a:gd name="T3" fmla="*/ 1800225 h 1362"/>
              <a:gd name="T4" fmla="*/ 1866900 w 2484"/>
              <a:gd name="T5" fmla="*/ 1466850 h 1362"/>
              <a:gd name="T6" fmla="*/ 2419350 w 2484"/>
              <a:gd name="T7" fmla="*/ 971550 h 1362"/>
              <a:gd name="T8" fmla="*/ 2895600 w 2484"/>
              <a:gd name="T9" fmla="*/ 609600 h 1362"/>
              <a:gd name="T10" fmla="*/ 3295650 w 2484"/>
              <a:gd name="T11" fmla="*/ 342900 h 1362"/>
              <a:gd name="T12" fmla="*/ 3943350 w 2484"/>
              <a:gd name="T13" fmla="*/ 0 h 1362"/>
              <a:gd name="T14" fmla="*/ 0 60000 65536"/>
              <a:gd name="T15" fmla="*/ 0 60000 65536"/>
              <a:gd name="T16" fmla="*/ 0 60000 65536"/>
              <a:gd name="T17" fmla="*/ 0 60000 65536"/>
              <a:gd name="T18" fmla="*/ 0 60000 65536"/>
              <a:gd name="T19" fmla="*/ 0 60000 65536"/>
              <a:gd name="T20" fmla="*/ 0 60000 65536"/>
              <a:gd name="T21" fmla="*/ 0 w 2484"/>
              <a:gd name="T22" fmla="*/ 0 h 1362"/>
              <a:gd name="T23" fmla="*/ 2484 w 2484"/>
              <a:gd name="T24" fmla="*/ 1362 h 13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84" h="1362">
                <a:moveTo>
                  <a:pt x="0" y="1362"/>
                </a:moveTo>
                <a:cubicBezTo>
                  <a:pt x="190" y="1284"/>
                  <a:pt x="380" y="1207"/>
                  <a:pt x="576" y="1134"/>
                </a:cubicBezTo>
                <a:cubicBezTo>
                  <a:pt x="772" y="1061"/>
                  <a:pt x="1018" y="1011"/>
                  <a:pt x="1176" y="924"/>
                </a:cubicBezTo>
                <a:cubicBezTo>
                  <a:pt x="1334" y="837"/>
                  <a:pt x="1416" y="702"/>
                  <a:pt x="1524" y="612"/>
                </a:cubicBezTo>
                <a:cubicBezTo>
                  <a:pt x="1632" y="522"/>
                  <a:pt x="1732" y="450"/>
                  <a:pt x="1824" y="384"/>
                </a:cubicBezTo>
                <a:cubicBezTo>
                  <a:pt x="1916" y="318"/>
                  <a:pt x="1966" y="280"/>
                  <a:pt x="2076" y="216"/>
                </a:cubicBezTo>
                <a:cubicBezTo>
                  <a:pt x="2186" y="152"/>
                  <a:pt x="2335" y="76"/>
                  <a:pt x="2484" y="0"/>
                </a:cubicBezTo>
              </a:path>
            </a:pathLst>
          </a:custGeom>
          <a:noFill/>
          <a:ln w="76200">
            <a:solidFill>
              <a:schemeClr val="accent1"/>
            </a:solidFill>
            <a:round/>
            <a:headEnd type="none" w="sm" len="sm"/>
            <a:tailEnd type="none" w="sm" len="sm"/>
          </a:ln>
        </p:spPr>
        <p:txBody>
          <a:bodyPr wrap="none" anchor="ct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Freeform 31"/>
          <p:cNvSpPr>
            <a:spLocks/>
          </p:cNvSpPr>
          <p:nvPr/>
        </p:nvSpPr>
        <p:spPr bwMode="auto">
          <a:xfrm>
            <a:off x="3352800" y="3187700"/>
            <a:ext cx="3028950" cy="1517650"/>
          </a:xfrm>
          <a:custGeom>
            <a:avLst/>
            <a:gdLst>
              <a:gd name="T0" fmla="*/ 0 w 1908"/>
              <a:gd name="T1" fmla="*/ 0 h 956"/>
              <a:gd name="T2" fmla="*/ 203200 w 1908"/>
              <a:gd name="T3" fmla="*/ 279400 h 956"/>
              <a:gd name="T4" fmla="*/ 463550 w 1908"/>
              <a:gd name="T5" fmla="*/ 527050 h 956"/>
              <a:gd name="T6" fmla="*/ 749300 w 1908"/>
              <a:gd name="T7" fmla="*/ 762000 h 956"/>
              <a:gd name="T8" fmla="*/ 1111250 w 1908"/>
              <a:gd name="T9" fmla="*/ 971550 h 956"/>
              <a:gd name="T10" fmla="*/ 1473200 w 1908"/>
              <a:gd name="T11" fmla="*/ 1162050 h 956"/>
              <a:gd name="T12" fmla="*/ 1803400 w 1908"/>
              <a:gd name="T13" fmla="*/ 1276350 h 956"/>
              <a:gd name="T14" fmla="*/ 2273300 w 1908"/>
              <a:gd name="T15" fmla="*/ 1409700 h 956"/>
              <a:gd name="T16" fmla="*/ 2679700 w 1908"/>
              <a:gd name="T17" fmla="*/ 1479550 h 956"/>
              <a:gd name="T18" fmla="*/ 3028950 w 1908"/>
              <a:gd name="T19" fmla="*/ 1517650 h 956"/>
              <a:gd name="T20" fmla="*/ 2755900 w 1908"/>
              <a:gd name="T21" fmla="*/ 1212850 h 956"/>
              <a:gd name="T22" fmla="*/ 2438400 w 1908"/>
              <a:gd name="T23" fmla="*/ 952500 h 956"/>
              <a:gd name="T24" fmla="*/ 2139950 w 1908"/>
              <a:gd name="T25" fmla="*/ 749300 h 956"/>
              <a:gd name="T26" fmla="*/ 1797050 w 1908"/>
              <a:gd name="T27" fmla="*/ 565150 h 956"/>
              <a:gd name="T28" fmla="*/ 1447800 w 1908"/>
              <a:gd name="T29" fmla="*/ 400050 h 956"/>
              <a:gd name="T30" fmla="*/ 1079500 w 1908"/>
              <a:gd name="T31" fmla="*/ 273050 h 956"/>
              <a:gd name="T32" fmla="*/ 698500 w 1908"/>
              <a:gd name="T33" fmla="*/ 158750 h 956"/>
              <a:gd name="T34" fmla="*/ 425450 w 1908"/>
              <a:gd name="T35" fmla="*/ 82550 h 956"/>
              <a:gd name="T36" fmla="*/ 0 w 1908"/>
              <a:gd name="T37" fmla="*/ 0 h 95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908"/>
              <a:gd name="T58" fmla="*/ 0 h 956"/>
              <a:gd name="T59" fmla="*/ 1908 w 1908"/>
              <a:gd name="T60" fmla="*/ 956 h 95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908" h="956">
                <a:moveTo>
                  <a:pt x="0" y="0"/>
                </a:moveTo>
                <a:lnTo>
                  <a:pt x="128" y="176"/>
                </a:lnTo>
                <a:lnTo>
                  <a:pt x="292" y="332"/>
                </a:lnTo>
                <a:lnTo>
                  <a:pt x="472" y="480"/>
                </a:lnTo>
                <a:lnTo>
                  <a:pt x="700" y="612"/>
                </a:lnTo>
                <a:lnTo>
                  <a:pt x="928" y="732"/>
                </a:lnTo>
                <a:lnTo>
                  <a:pt x="1136" y="804"/>
                </a:lnTo>
                <a:lnTo>
                  <a:pt x="1432" y="888"/>
                </a:lnTo>
                <a:lnTo>
                  <a:pt x="1688" y="932"/>
                </a:lnTo>
                <a:lnTo>
                  <a:pt x="1908" y="956"/>
                </a:lnTo>
                <a:lnTo>
                  <a:pt x="1736" y="764"/>
                </a:lnTo>
                <a:lnTo>
                  <a:pt x="1536" y="600"/>
                </a:lnTo>
                <a:lnTo>
                  <a:pt x="1348" y="472"/>
                </a:lnTo>
                <a:lnTo>
                  <a:pt x="1132" y="356"/>
                </a:lnTo>
                <a:lnTo>
                  <a:pt x="912" y="252"/>
                </a:lnTo>
                <a:lnTo>
                  <a:pt x="680" y="172"/>
                </a:lnTo>
                <a:lnTo>
                  <a:pt x="440" y="100"/>
                </a:lnTo>
                <a:lnTo>
                  <a:pt x="268" y="52"/>
                </a:lnTo>
                <a:lnTo>
                  <a:pt x="0" y="0"/>
                </a:lnTo>
                <a:close/>
              </a:path>
            </a:pathLst>
          </a:custGeom>
          <a:solidFill>
            <a:schemeClr val="tx1"/>
          </a:solidFill>
          <a:ln w="12700">
            <a:noFill/>
            <a:round/>
            <a:headEnd type="none" w="sm" len="sm"/>
            <a:tailEnd type="none" w="sm" len="sm"/>
          </a:ln>
        </p:spPr>
        <p:txBody>
          <a:bodyPr wrap="none" anchor="ctr"/>
          <a:lstStyle/>
          <a:p>
            <a:endParaRPr lang="en-US"/>
          </a:p>
        </p:txBody>
      </p:sp>
      <p:sp>
        <p:nvSpPr>
          <p:cNvPr id="82946" name="Rectangle 2"/>
          <p:cNvSpPr>
            <a:spLocks noGrp="1" noChangeArrowheads="1"/>
          </p:cNvSpPr>
          <p:nvPr>
            <p:ph type="title"/>
          </p:nvPr>
        </p:nvSpPr>
        <p:spPr>
          <a:noFill/>
        </p:spPr>
        <p:txBody>
          <a:bodyPr/>
          <a:lstStyle/>
          <a:p>
            <a:pPr eaLnBrk="1" hangingPunct="1"/>
            <a:r>
              <a:rPr lang="en-US" dirty="0"/>
              <a:t>The Core</a:t>
            </a:r>
          </a:p>
        </p:txBody>
      </p:sp>
      <p:sp>
        <p:nvSpPr>
          <p:cNvPr id="82947" name="Line 3"/>
          <p:cNvSpPr>
            <a:spLocks noChangeShapeType="1"/>
          </p:cNvSpPr>
          <p:nvPr/>
        </p:nvSpPr>
        <p:spPr bwMode="auto">
          <a:xfrm>
            <a:off x="2209800" y="990600"/>
            <a:ext cx="0" cy="4119563"/>
          </a:xfrm>
          <a:prstGeom prst="line">
            <a:avLst/>
          </a:prstGeom>
          <a:noFill/>
          <a:ln w="50800">
            <a:solidFill>
              <a:schemeClr val="tx1"/>
            </a:solidFill>
            <a:round/>
            <a:headEnd type="stealth" w="med" len="lg"/>
            <a:tailEnd type="none" w="sm" len="sm"/>
          </a:ln>
        </p:spPr>
        <p:txBody>
          <a:bodyPr wrap="none" anchor="ctr"/>
          <a:lstStyle/>
          <a:p>
            <a:endParaRPr lang="en-US"/>
          </a:p>
        </p:txBody>
      </p:sp>
      <p:sp>
        <p:nvSpPr>
          <p:cNvPr id="82948" name="Line 4"/>
          <p:cNvSpPr>
            <a:spLocks noChangeShapeType="1"/>
          </p:cNvSpPr>
          <p:nvPr/>
        </p:nvSpPr>
        <p:spPr bwMode="auto">
          <a:xfrm>
            <a:off x="2271713" y="5129213"/>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82949" name="Line 5"/>
          <p:cNvSpPr>
            <a:spLocks noChangeShapeType="1"/>
          </p:cNvSpPr>
          <p:nvPr/>
        </p:nvSpPr>
        <p:spPr bwMode="auto">
          <a:xfrm>
            <a:off x="6313488" y="4648200"/>
            <a:ext cx="0" cy="476250"/>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82950" name="Line 6"/>
          <p:cNvSpPr>
            <a:spLocks noChangeShapeType="1"/>
          </p:cNvSpPr>
          <p:nvPr/>
        </p:nvSpPr>
        <p:spPr bwMode="auto">
          <a:xfrm flipH="1">
            <a:off x="2259013" y="4676775"/>
            <a:ext cx="4083050" cy="0"/>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82951" name="Oval 7"/>
          <p:cNvSpPr>
            <a:spLocks noChangeArrowheads="1"/>
          </p:cNvSpPr>
          <p:nvPr/>
        </p:nvSpPr>
        <p:spPr bwMode="auto">
          <a:xfrm>
            <a:off x="6175375" y="4529138"/>
            <a:ext cx="261938" cy="261937"/>
          </a:xfrm>
          <a:prstGeom prst="ellipse">
            <a:avLst/>
          </a:prstGeom>
          <a:solidFill>
            <a:srgbClr val="33CC33"/>
          </a:solidFill>
          <a:ln w="9525">
            <a:noFill/>
            <a:round/>
            <a:headEnd/>
            <a:tailEnd/>
          </a:ln>
        </p:spPr>
        <p:txBody>
          <a:bodyPr wrap="none" anchor="ctr"/>
          <a:lstStyle/>
          <a:p>
            <a:endParaRPr lang="it-IT"/>
          </a:p>
        </p:txBody>
      </p:sp>
      <p:sp>
        <p:nvSpPr>
          <p:cNvPr id="82956" name="Rectangle 12"/>
          <p:cNvSpPr>
            <a:spLocks noChangeArrowheads="1"/>
          </p:cNvSpPr>
          <p:nvPr/>
        </p:nvSpPr>
        <p:spPr bwMode="auto">
          <a:xfrm>
            <a:off x="1765300" y="4970463"/>
            <a:ext cx="692150" cy="579437"/>
          </a:xfrm>
          <a:prstGeom prst="rect">
            <a:avLst/>
          </a:prstGeom>
          <a:noFill/>
          <a:ln w="9525">
            <a:noFill/>
            <a:miter lim="800000"/>
            <a:headEnd/>
            <a:tailEnd/>
          </a:ln>
        </p:spPr>
        <p:txBody>
          <a:bodyPr wrap="none" lIns="92075" tIns="46038" rIns="92075" bIns="46038">
            <a:spAutoFit/>
          </a:bodyPr>
          <a:lstStyle/>
          <a:p>
            <a:r>
              <a:rPr lang="en-US"/>
              <a:t>O</a:t>
            </a:r>
            <a:r>
              <a:rPr lang="en-US" baseline="-25000"/>
              <a:t>A</a:t>
            </a:r>
          </a:p>
        </p:txBody>
      </p:sp>
      <p:sp>
        <p:nvSpPr>
          <p:cNvPr id="82957" name="Line 13"/>
          <p:cNvSpPr>
            <a:spLocks noChangeShapeType="1"/>
          </p:cNvSpPr>
          <p:nvPr/>
        </p:nvSpPr>
        <p:spPr bwMode="auto">
          <a:xfrm>
            <a:off x="7237413" y="2551113"/>
            <a:ext cx="0" cy="381000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82958" name="Line 14"/>
          <p:cNvSpPr>
            <a:spLocks noChangeShapeType="1"/>
          </p:cNvSpPr>
          <p:nvPr/>
        </p:nvSpPr>
        <p:spPr bwMode="auto">
          <a:xfrm flipH="1">
            <a:off x="1079500" y="2560638"/>
            <a:ext cx="6143625" cy="0"/>
          </a:xfrm>
          <a:prstGeom prst="line">
            <a:avLst/>
          </a:prstGeom>
          <a:noFill/>
          <a:ln w="50800">
            <a:solidFill>
              <a:schemeClr val="tx1"/>
            </a:solidFill>
            <a:round/>
            <a:headEnd type="none" w="sm" len="sm"/>
            <a:tailEnd type="stealth" w="med" len="lg"/>
          </a:ln>
        </p:spPr>
        <p:txBody>
          <a:bodyPr wrap="none" anchor="ctr"/>
          <a:lstStyle/>
          <a:p>
            <a:endParaRPr lang="en-US"/>
          </a:p>
        </p:txBody>
      </p:sp>
      <p:sp>
        <p:nvSpPr>
          <p:cNvPr id="82963" name="Rectangle 19"/>
          <p:cNvSpPr>
            <a:spLocks noChangeArrowheads="1"/>
          </p:cNvSpPr>
          <p:nvPr/>
        </p:nvSpPr>
        <p:spPr bwMode="auto">
          <a:xfrm>
            <a:off x="7145338" y="2092325"/>
            <a:ext cx="692150" cy="579438"/>
          </a:xfrm>
          <a:prstGeom prst="rect">
            <a:avLst/>
          </a:prstGeom>
          <a:noFill/>
          <a:ln w="9525">
            <a:noFill/>
            <a:miter lim="800000"/>
            <a:headEnd/>
            <a:tailEnd/>
          </a:ln>
        </p:spPr>
        <p:txBody>
          <a:bodyPr wrap="none" lIns="92075" tIns="46038" rIns="92075" bIns="46038">
            <a:spAutoFit/>
          </a:bodyPr>
          <a:lstStyle/>
          <a:p>
            <a:r>
              <a:rPr lang="en-US"/>
              <a:t>O</a:t>
            </a:r>
            <a:r>
              <a:rPr lang="en-US" baseline="-25000"/>
              <a:t>B</a:t>
            </a:r>
          </a:p>
        </p:txBody>
      </p:sp>
      <p:sp>
        <p:nvSpPr>
          <p:cNvPr id="82964" name="Line 20"/>
          <p:cNvSpPr>
            <a:spLocks noChangeShapeType="1"/>
          </p:cNvSpPr>
          <p:nvPr/>
        </p:nvSpPr>
        <p:spPr bwMode="auto">
          <a:xfrm flipV="1">
            <a:off x="6300788" y="2578100"/>
            <a:ext cx="0" cy="2035175"/>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82965" name="Line 21"/>
          <p:cNvSpPr>
            <a:spLocks noChangeShapeType="1"/>
          </p:cNvSpPr>
          <p:nvPr/>
        </p:nvSpPr>
        <p:spPr bwMode="auto">
          <a:xfrm>
            <a:off x="6353175" y="4687888"/>
            <a:ext cx="866775" cy="0"/>
          </a:xfrm>
          <a:prstGeom prst="line">
            <a:avLst/>
          </a:prstGeom>
          <a:noFill/>
          <a:ln w="25400">
            <a:solidFill>
              <a:schemeClr val="tx1"/>
            </a:solidFill>
            <a:prstDash val="dash"/>
            <a:round/>
            <a:headEnd type="none" w="sm" len="sm"/>
            <a:tailEnd type="none" w="sm" len="sm"/>
          </a:ln>
        </p:spPr>
        <p:txBody>
          <a:bodyPr wrap="none" anchor="ctr"/>
          <a:lstStyle/>
          <a:p>
            <a:endParaRPr lang="en-US"/>
          </a:p>
        </p:txBody>
      </p:sp>
      <p:sp>
        <p:nvSpPr>
          <p:cNvPr id="82966" name="Arc 23"/>
          <p:cNvSpPr>
            <a:spLocks/>
          </p:cNvSpPr>
          <p:nvPr/>
        </p:nvSpPr>
        <p:spPr bwMode="auto">
          <a:xfrm rot="10800000">
            <a:off x="2903538" y="1901825"/>
            <a:ext cx="3786187" cy="2833688"/>
          </a:xfrm>
          <a:custGeom>
            <a:avLst/>
            <a:gdLst>
              <a:gd name="T0" fmla="*/ 0 w 21600"/>
              <a:gd name="T1" fmla="*/ 0 h 21600"/>
              <a:gd name="T2" fmla="*/ 663667222 w 21600"/>
              <a:gd name="T3" fmla="*/ 371749430 h 21600"/>
              <a:gd name="T4" fmla="*/ 0 w 21600"/>
              <a:gd name="T5" fmla="*/ 37174943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76200" cap="rnd">
            <a:solidFill>
              <a:srgbClr val="33CC33"/>
            </a:solidFill>
            <a:round/>
            <a:headEnd type="none" w="sm" len="sm"/>
            <a:tailEnd type="none" w="sm" len="sm"/>
          </a:ln>
        </p:spPr>
        <p:txBody>
          <a:bodyPr wrap="none" anchor="ctr"/>
          <a:lstStyle/>
          <a:p>
            <a:endParaRPr lang="en-US"/>
          </a:p>
        </p:txBody>
      </p:sp>
      <p:sp>
        <p:nvSpPr>
          <p:cNvPr id="82967" name="Arc 24"/>
          <p:cNvSpPr>
            <a:spLocks/>
          </p:cNvSpPr>
          <p:nvPr/>
        </p:nvSpPr>
        <p:spPr bwMode="auto">
          <a:xfrm>
            <a:off x="1971675" y="3081338"/>
            <a:ext cx="4740275" cy="2571750"/>
          </a:xfrm>
          <a:custGeom>
            <a:avLst/>
            <a:gdLst>
              <a:gd name="T0" fmla="*/ 0 w 21607"/>
              <a:gd name="T1" fmla="*/ 0 h 21600"/>
              <a:gd name="T2" fmla="*/ 1039950344 w 21607"/>
              <a:gd name="T3" fmla="*/ 306198984 h 21600"/>
              <a:gd name="T4" fmla="*/ 336977 w 21607"/>
              <a:gd name="T5" fmla="*/ 306198984 h 21600"/>
              <a:gd name="T6" fmla="*/ 0 60000 65536"/>
              <a:gd name="T7" fmla="*/ 0 60000 65536"/>
              <a:gd name="T8" fmla="*/ 0 60000 65536"/>
              <a:gd name="T9" fmla="*/ 0 w 21607"/>
              <a:gd name="T10" fmla="*/ 0 h 21600"/>
              <a:gd name="T11" fmla="*/ 21607 w 21607"/>
              <a:gd name="T12" fmla="*/ 21600 h 21600"/>
            </a:gdLst>
            <a:ahLst/>
            <a:cxnLst>
              <a:cxn ang="T6">
                <a:pos x="T0" y="T1"/>
              </a:cxn>
              <a:cxn ang="T7">
                <a:pos x="T2" y="T3"/>
              </a:cxn>
              <a:cxn ang="T8">
                <a:pos x="T4" y="T5"/>
              </a:cxn>
            </a:cxnLst>
            <a:rect l="T9" t="T10" r="T11" b="T12"/>
            <a:pathLst>
              <a:path w="21607" h="21600" fill="none" extrusionOk="0">
                <a:moveTo>
                  <a:pt x="0" y="0"/>
                </a:moveTo>
                <a:cubicBezTo>
                  <a:pt x="2" y="0"/>
                  <a:pt x="4" y="-1"/>
                  <a:pt x="7" y="-1"/>
                </a:cubicBezTo>
                <a:cubicBezTo>
                  <a:pt x="11936" y="-1"/>
                  <a:pt x="21607" y="9670"/>
                  <a:pt x="21607" y="21600"/>
                </a:cubicBezTo>
              </a:path>
              <a:path w="21607" h="21600" stroke="0" extrusionOk="0">
                <a:moveTo>
                  <a:pt x="0" y="0"/>
                </a:moveTo>
                <a:cubicBezTo>
                  <a:pt x="2" y="0"/>
                  <a:pt x="4" y="-1"/>
                  <a:pt x="7" y="-1"/>
                </a:cubicBezTo>
                <a:cubicBezTo>
                  <a:pt x="11936" y="-1"/>
                  <a:pt x="21607" y="9670"/>
                  <a:pt x="21607" y="21600"/>
                </a:cubicBezTo>
                <a:lnTo>
                  <a:pt x="7" y="21600"/>
                </a:lnTo>
                <a:lnTo>
                  <a:pt x="0" y="0"/>
                </a:lnTo>
                <a:close/>
              </a:path>
            </a:pathLst>
          </a:custGeom>
          <a:noFill/>
          <a:ln w="76200" cap="rnd">
            <a:solidFill>
              <a:schemeClr val="accent2">
                <a:lumMod val="60000"/>
                <a:lumOff val="40000"/>
              </a:schemeClr>
            </a:solidFill>
            <a:round/>
            <a:headEnd type="none" w="sm" len="sm"/>
            <a:tailEnd type="none" w="sm" len="sm"/>
          </a:ln>
        </p:spPr>
        <p:txBody>
          <a:bodyPr wrap="none" anchor="ctr"/>
          <a:lstStyle/>
          <a:p>
            <a:endParaRPr lang="en-US"/>
          </a:p>
        </p:txBody>
      </p:sp>
      <p:sp>
        <p:nvSpPr>
          <p:cNvPr id="82968" name="Oval 25"/>
          <p:cNvSpPr>
            <a:spLocks noChangeArrowheads="1"/>
          </p:cNvSpPr>
          <p:nvPr/>
        </p:nvSpPr>
        <p:spPr bwMode="auto">
          <a:xfrm>
            <a:off x="6173788" y="4532313"/>
            <a:ext cx="261937" cy="261937"/>
          </a:xfrm>
          <a:prstGeom prst="ellipse">
            <a:avLst/>
          </a:prstGeom>
          <a:solidFill>
            <a:schemeClr val="accent1"/>
          </a:solidFill>
          <a:ln w="9525">
            <a:noFill/>
            <a:round/>
            <a:headEnd/>
            <a:tailEnd/>
          </a:ln>
        </p:spPr>
        <p:txBody>
          <a:bodyPr wrap="none" anchor="ctr"/>
          <a:lstStyle/>
          <a:p>
            <a:endParaRPr lang="it-IT"/>
          </a:p>
        </p:txBody>
      </p:sp>
      <p:sp>
        <p:nvSpPr>
          <p:cNvPr id="82969" name="Line 26"/>
          <p:cNvSpPr>
            <a:spLocks noChangeShapeType="1"/>
          </p:cNvSpPr>
          <p:nvPr/>
        </p:nvSpPr>
        <p:spPr bwMode="auto">
          <a:xfrm>
            <a:off x="4595813" y="1809750"/>
            <a:ext cx="166687" cy="2214563"/>
          </a:xfrm>
          <a:prstGeom prst="line">
            <a:avLst/>
          </a:prstGeom>
          <a:noFill/>
          <a:ln w="50800">
            <a:solidFill>
              <a:srgbClr val="FF3300"/>
            </a:solidFill>
            <a:round/>
            <a:headEnd type="none" w="sm" len="sm"/>
            <a:tailEnd type="stealth" w="med" len="lg"/>
          </a:ln>
        </p:spPr>
        <p:txBody>
          <a:bodyPr wrap="none" anchor="ctr"/>
          <a:lstStyle/>
          <a:p>
            <a:endParaRPr lang="en-US"/>
          </a:p>
        </p:txBody>
      </p:sp>
      <p:sp>
        <p:nvSpPr>
          <p:cNvPr id="82970" name="Freeform 27"/>
          <p:cNvSpPr>
            <a:spLocks/>
          </p:cNvSpPr>
          <p:nvPr/>
        </p:nvSpPr>
        <p:spPr bwMode="auto">
          <a:xfrm>
            <a:off x="4600575" y="3732213"/>
            <a:ext cx="506413" cy="506412"/>
          </a:xfrm>
          <a:custGeom>
            <a:avLst/>
            <a:gdLst>
              <a:gd name="T0" fmla="*/ 0 w 319"/>
              <a:gd name="T1" fmla="*/ 504825 h 319"/>
              <a:gd name="T2" fmla="*/ 58738 w 319"/>
              <a:gd name="T3" fmla="*/ 476250 h 319"/>
              <a:gd name="T4" fmla="*/ 101600 w 319"/>
              <a:gd name="T5" fmla="*/ 447675 h 319"/>
              <a:gd name="T6" fmla="*/ 115888 w 319"/>
              <a:gd name="T7" fmla="*/ 417512 h 319"/>
              <a:gd name="T8" fmla="*/ 158750 w 319"/>
              <a:gd name="T9" fmla="*/ 388937 h 319"/>
              <a:gd name="T10" fmla="*/ 201613 w 319"/>
              <a:gd name="T11" fmla="*/ 360362 h 319"/>
              <a:gd name="T12" fmla="*/ 231775 w 319"/>
              <a:gd name="T13" fmla="*/ 331787 h 319"/>
              <a:gd name="T14" fmla="*/ 274638 w 319"/>
              <a:gd name="T15" fmla="*/ 288925 h 319"/>
              <a:gd name="T16" fmla="*/ 303213 w 319"/>
              <a:gd name="T17" fmla="*/ 258762 h 319"/>
              <a:gd name="T18" fmla="*/ 346075 w 319"/>
              <a:gd name="T19" fmla="*/ 215900 h 319"/>
              <a:gd name="T20" fmla="*/ 376238 w 319"/>
              <a:gd name="T21" fmla="*/ 187325 h 319"/>
              <a:gd name="T22" fmla="*/ 419100 w 319"/>
              <a:gd name="T23" fmla="*/ 144462 h 319"/>
              <a:gd name="T24" fmla="*/ 447675 w 319"/>
              <a:gd name="T25" fmla="*/ 100012 h 319"/>
              <a:gd name="T26" fmla="*/ 476250 w 319"/>
              <a:gd name="T27" fmla="*/ 57150 h 319"/>
              <a:gd name="T28" fmla="*/ 504825 w 319"/>
              <a:gd name="T29" fmla="*/ 14287 h 319"/>
              <a:gd name="T30" fmla="*/ 504825 w 319"/>
              <a:gd name="T31" fmla="*/ 0 h 3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19"/>
              <a:gd name="T49" fmla="*/ 0 h 319"/>
              <a:gd name="T50" fmla="*/ 319 w 319"/>
              <a:gd name="T51" fmla="*/ 319 h 3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19" h="319">
                <a:moveTo>
                  <a:pt x="0" y="318"/>
                </a:moveTo>
                <a:lnTo>
                  <a:pt x="37" y="300"/>
                </a:lnTo>
                <a:lnTo>
                  <a:pt x="64" y="282"/>
                </a:lnTo>
                <a:lnTo>
                  <a:pt x="73" y="263"/>
                </a:lnTo>
                <a:lnTo>
                  <a:pt x="100" y="245"/>
                </a:lnTo>
                <a:lnTo>
                  <a:pt x="127" y="227"/>
                </a:lnTo>
                <a:lnTo>
                  <a:pt x="146" y="209"/>
                </a:lnTo>
                <a:lnTo>
                  <a:pt x="173" y="182"/>
                </a:lnTo>
                <a:lnTo>
                  <a:pt x="191" y="163"/>
                </a:lnTo>
                <a:lnTo>
                  <a:pt x="218" y="136"/>
                </a:lnTo>
                <a:lnTo>
                  <a:pt x="237" y="118"/>
                </a:lnTo>
                <a:lnTo>
                  <a:pt x="264" y="91"/>
                </a:lnTo>
                <a:lnTo>
                  <a:pt x="282" y="63"/>
                </a:lnTo>
                <a:lnTo>
                  <a:pt x="300" y="36"/>
                </a:lnTo>
                <a:lnTo>
                  <a:pt x="318" y="9"/>
                </a:lnTo>
                <a:lnTo>
                  <a:pt x="318" y="0"/>
                </a:lnTo>
              </a:path>
            </a:pathLst>
          </a:custGeom>
          <a:noFill/>
          <a:ln w="76200" cap="rnd">
            <a:solidFill>
              <a:schemeClr val="accent1"/>
            </a:solidFill>
            <a:round/>
            <a:headEnd type="none" w="sm" len="sm"/>
            <a:tailEnd type="none" w="sm" len="sm"/>
          </a:ln>
        </p:spPr>
        <p:txBody>
          <a:bodyPr/>
          <a:lstStyle/>
          <a:p>
            <a:endParaRPr lang="en-US"/>
          </a:p>
        </p:txBody>
      </p:sp>
      <p:sp>
        <p:nvSpPr>
          <p:cNvPr id="82971" name="Oval 28"/>
          <p:cNvSpPr>
            <a:spLocks noChangeArrowheads="1"/>
          </p:cNvSpPr>
          <p:nvPr/>
        </p:nvSpPr>
        <p:spPr bwMode="auto">
          <a:xfrm>
            <a:off x="4468813" y="4113213"/>
            <a:ext cx="261937" cy="261937"/>
          </a:xfrm>
          <a:prstGeom prst="ellipse">
            <a:avLst/>
          </a:prstGeom>
          <a:solidFill>
            <a:schemeClr val="tx2"/>
          </a:solidFill>
          <a:ln w="9525">
            <a:noFill/>
            <a:round/>
            <a:headEnd/>
            <a:tailEnd/>
          </a:ln>
        </p:spPr>
        <p:txBody>
          <a:bodyPr wrap="none" anchor="ctr"/>
          <a:lstStyle/>
          <a:p>
            <a:endParaRPr lang="it-IT"/>
          </a:p>
        </p:txBody>
      </p:sp>
      <p:sp>
        <p:nvSpPr>
          <p:cNvPr id="82972" name="Oval 29"/>
          <p:cNvSpPr>
            <a:spLocks noChangeArrowheads="1"/>
          </p:cNvSpPr>
          <p:nvPr/>
        </p:nvSpPr>
        <p:spPr bwMode="auto">
          <a:xfrm>
            <a:off x="5021263" y="3608388"/>
            <a:ext cx="261937" cy="261937"/>
          </a:xfrm>
          <a:prstGeom prst="ellipse">
            <a:avLst/>
          </a:prstGeom>
          <a:solidFill>
            <a:schemeClr val="tx2"/>
          </a:solidFill>
          <a:ln w="9525">
            <a:noFill/>
            <a:round/>
            <a:headEnd/>
            <a:tailEnd/>
          </a:ln>
        </p:spPr>
        <p:txBody>
          <a:bodyPr wrap="none" anchor="ctr"/>
          <a:lstStyle/>
          <a:p>
            <a:endParaRPr lang="it-IT"/>
          </a:p>
        </p:txBody>
      </p:sp>
      <p:sp>
        <p:nvSpPr>
          <p:cNvPr id="82973" name="Rectangle 30"/>
          <p:cNvSpPr>
            <a:spLocks noChangeArrowheads="1"/>
          </p:cNvSpPr>
          <p:nvPr/>
        </p:nvSpPr>
        <p:spPr bwMode="auto">
          <a:xfrm>
            <a:off x="3124200" y="990600"/>
            <a:ext cx="4329711" cy="708528"/>
          </a:xfrm>
          <a:prstGeom prst="rect">
            <a:avLst/>
          </a:prstGeom>
          <a:noFill/>
          <a:ln w="9525">
            <a:noFill/>
            <a:miter lim="800000"/>
            <a:headEnd/>
            <a:tailEnd/>
          </a:ln>
        </p:spPr>
        <p:txBody>
          <a:bodyPr wrap="none" lIns="92075" tIns="46038" rIns="92075" bIns="46038">
            <a:spAutoFit/>
          </a:bodyPr>
          <a:lstStyle/>
          <a:p>
            <a:r>
              <a:rPr lang="en-US" sz="2000" dirty="0"/>
              <a:t>Pareto-optimal trades not blocked</a:t>
            </a:r>
            <a:br>
              <a:rPr lang="en-US" sz="2000" dirty="0"/>
            </a:br>
            <a:r>
              <a:rPr lang="en-US" sz="2000" dirty="0"/>
              <a:t>     by A or B are the </a:t>
            </a:r>
            <a:r>
              <a:rPr lang="en-US" sz="2000" dirty="0">
                <a:solidFill>
                  <a:schemeClr val="tx2"/>
                </a:solidFill>
              </a:rPr>
              <a:t>core</a:t>
            </a:r>
            <a:r>
              <a:rPr lang="en-US" sz="2000" dirty="0"/>
              <a:t>.</a:t>
            </a:r>
          </a:p>
        </p:txBody>
      </p:sp>
      <p:sp>
        <p:nvSpPr>
          <p:cNvPr id="23" name="Rettangolo 22"/>
          <p:cNvSpPr/>
          <p:nvPr/>
        </p:nvSpPr>
        <p:spPr>
          <a:xfrm>
            <a:off x="228600" y="5638800"/>
            <a:ext cx="6172200" cy="830997"/>
          </a:xfrm>
          <a:prstGeom prst="rect">
            <a:avLst/>
          </a:prstGeom>
        </p:spPr>
        <p:txBody>
          <a:bodyPr wrap="square">
            <a:spAutoFit/>
          </a:bodyPr>
          <a:lstStyle/>
          <a:p>
            <a:pPr eaLnBrk="1" hangingPunct="1"/>
            <a:r>
              <a:rPr lang="en-US" dirty="0"/>
              <a:t>The </a:t>
            </a:r>
            <a:r>
              <a:rPr lang="en-US" dirty="0">
                <a:solidFill>
                  <a:schemeClr val="tx2"/>
                </a:solidFill>
              </a:rPr>
              <a:t>core</a:t>
            </a:r>
            <a:r>
              <a:rPr lang="en-US" dirty="0"/>
              <a:t> is the set of all Pareto-optimal allocations that are welfare-improving for both consumers relative to their own endowments. Rational trade should achieve a core allocation.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a:xfrm>
            <a:off x="685800" y="1119188"/>
            <a:ext cx="7772400" cy="4152900"/>
          </a:xfrm>
        </p:spPr>
        <p:txBody>
          <a:bodyPr/>
          <a:lstStyle/>
          <a:p>
            <a:pPr eaLnBrk="1" hangingPunct="1"/>
            <a:r>
              <a:rPr lang="en-US" sz="4000" dirty="0"/>
              <a:t>Trade is 		useful for welfare</a:t>
            </a:r>
          </a:p>
        </p:txBody>
      </p:sp>
      <p:sp>
        <p:nvSpPr>
          <p:cNvPr id="4" name="Freccia a destra 3"/>
          <p:cNvSpPr/>
          <p:nvPr/>
        </p:nvSpPr>
        <p:spPr bwMode="auto">
          <a:xfrm>
            <a:off x="3124200" y="1219200"/>
            <a:ext cx="990600" cy="457200"/>
          </a:xfrm>
          <a:prstGeom prst="rightArrow">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5" name="Titolo 4"/>
          <p:cNvSpPr>
            <a:spLocks noGrp="1"/>
          </p:cNvSpPr>
          <p:nvPr>
            <p:ph type="title"/>
          </p:nvPr>
        </p:nvSpPr>
        <p:spPr>
          <a:xfrm>
            <a:off x="762000" y="0"/>
            <a:ext cx="5943600" cy="838200"/>
          </a:xfrm>
        </p:spPr>
        <p:txBody>
          <a:bodyPr/>
          <a:lstStyle/>
          <a:p>
            <a:r>
              <a:rPr lang="en-US" dirty="0"/>
              <a:t>Main message</a:t>
            </a:r>
          </a:p>
        </p:txBody>
      </p:sp>
      <p:pic>
        <p:nvPicPr>
          <p:cNvPr id="6" name="Picture 6" descr="Business Networking"/>
          <p:cNvPicPr>
            <a:picLocks noChangeAspect="1" noChangeArrowheads="1"/>
          </p:cNvPicPr>
          <p:nvPr/>
        </p:nvPicPr>
        <p:blipFill>
          <a:blip r:embed="rId2" cstate="print"/>
          <a:srcRect/>
          <a:stretch>
            <a:fillRect/>
          </a:stretch>
        </p:blipFill>
        <p:spPr bwMode="auto">
          <a:xfrm>
            <a:off x="685800" y="2286000"/>
            <a:ext cx="7696200" cy="41148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367462" cy="838200"/>
          </a:xfrm>
        </p:spPr>
        <p:txBody>
          <a:bodyPr/>
          <a:lstStyle/>
          <a:p>
            <a:r>
              <a:rPr lang="en-US" dirty="0"/>
              <a:t>A caveat and an excursus</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29</a:t>
            </a:fld>
            <a:endParaRPr lang="it-IT"/>
          </a:p>
        </p:txBody>
      </p:sp>
      <p:pic>
        <p:nvPicPr>
          <p:cNvPr id="279556" name="Picture 4" descr="http://ecx.images-amazon.com/images/I/41pM4DXiGbL._SX324_BO1,204,203,200_.jpg"/>
          <p:cNvPicPr>
            <a:picLocks noChangeAspect="1" noChangeArrowheads="1"/>
          </p:cNvPicPr>
          <p:nvPr/>
        </p:nvPicPr>
        <p:blipFill>
          <a:blip r:embed="rId2" cstate="print"/>
          <a:srcRect/>
          <a:stretch>
            <a:fillRect/>
          </a:stretch>
        </p:blipFill>
        <p:spPr bwMode="auto">
          <a:xfrm>
            <a:off x="2209800" y="914400"/>
            <a:ext cx="4419600" cy="54102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body" idx="1"/>
          </p:nvPr>
        </p:nvSpPr>
        <p:spPr>
          <a:xfrm>
            <a:off x="0" y="990600"/>
            <a:ext cx="9144000" cy="5410200"/>
          </a:xfrm>
        </p:spPr>
        <p:txBody>
          <a:bodyPr/>
          <a:lstStyle/>
          <a:p>
            <a:pPr eaLnBrk="1" hangingPunct="1">
              <a:lnSpc>
                <a:spcPct val="80000"/>
              </a:lnSpc>
              <a:buNone/>
            </a:pPr>
            <a:r>
              <a:rPr lang="en-US" sz="2800" dirty="0">
                <a:latin typeface="Times New Roman" pitchFamily="18" charset="0"/>
              </a:rPr>
              <a:t>	</a:t>
            </a:r>
            <a:r>
              <a:rPr lang="en-US" sz="3200" b="1" dirty="0"/>
              <a:t>Economic organizations are created-entities within and through which people interact to reach their goals.</a:t>
            </a:r>
          </a:p>
          <a:p>
            <a:pPr eaLnBrk="1" hangingPunct="1">
              <a:lnSpc>
                <a:spcPct val="80000"/>
              </a:lnSpc>
              <a:buNone/>
            </a:pPr>
            <a:endParaRPr lang="en-US" sz="3200" dirty="0"/>
          </a:p>
          <a:p>
            <a:pPr>
              <a:spcBef>
                <a:spcPts val="0"/>
              </a:spcBef>
              <a:buNone/>
            </a:pPr>
            <a:r>
              <a:rPr lang="en-US" sz="3200" dirty="0"/>
              <a:t>	</a:t>
            </a:r>
            <a:r>
              <a:rPr lang="en-US" sz="3000" dirty="0"/>
              <a:t>The highest-level organization is the </a:t>
            </a:r>
            <a:r>
              <a:rPr lang="en-US" sz="3000" b="1" dirty="0"/>
              <a:t>“Economy” </a:t>
            </a:r>
            <a:r>
              <a:rPr lang="en-US" sz="3000" dirty="0"/>
              <a:t>as a whole; </a:t>
            </a:r>
            <a:r>
              <a:rPr lang="en-US" sz="3000" b="1" dirty="0"/>
              <a:t>“Markets” </a:t>
            </a:r>
            <a:r>
              <a:rPr lang="en-US" sz="3000" dirty="0"/>
              <a:t>(and the way transactions are governed, managed and carried out) are lower-level economic organizations; </a:t>
            </a:r>
            <a:r>
              <a:rPr lang="en-US" sz="3000" b="1" dirty="0"/>
              <a:t>“Firms” </a:t>
            </a:r>
            <a:r>
              <a:rPr lang="en-US" sz="3000" dirty="0"/>
              <a:t>and other formal entities (e.g. labor unions, government/regulatory agencies, associations, etc.) are economic organizations that are formed and interact with </a:t>
            </a:r>
            <a:r>
              <a:rPr lang="en-US" sz="3000" u="sng" dirty="0"/>
              <a:t>individuals</a:t>
            </a:r>
            <a:r>
              <a:rPr lang="en-US" sz="3000" dirty="0"/>
              <a:t> in markets.   </a:t>
            </a:r>
          </a:p>
          <a:p>
            <a:pPr>
              <a:spcBef>
                <a:spcPts val="0"/>
              </a:spcBef>
              <a:buNone/>
            </a:pPr>
            <a:endParaRPr lang="en-US" sz="3200" dirty="0"/>
          </a:p>
          <a:p>
            <a:pPr>
              <a:spcBef>
                <a:spcPts val="0"/>
              </a:spcBef>
              <a:buNone/>
            </a:pPr>
            <a:endParaRPr lang="en-US" sz="2400" dirty="0"/>
          </a:p>
          <a:p>
            <a:pPr>
              <a:buNone/>
            </a:pPr>
            <a:endParaRPr lang="en-US" sz="2400" dirty="0"/>
          </a:p>
          <a:p>
            <a:pPr>
              <a:buNone/>
            </a:pPr>
            <a:r>
              <a:rPr lang="en-US" sz="2400" dirty="0"/>
              <a:t>	</a:t>
            </a:r>
            <a:endParaRPr lang="en-US" sz="2800" dirty="0"/>
          </a:p>
          <a:p>
            <a:pPr eaLnBrk="1" hangingPunct="1">
              <a:lnSpc>
                <a:spcPct val="80000"/>
              </a:lnSpc>
              <a:buNone/>
            </a:pPr>
            <a:endParaRPr lang="en-US" sz="2800" dirty="0">
              <a:latin typeface="Times New Roman" pitchFamily="18" charset="0"/>
            </a:endParaRPr>
          </a:p>
          <a:p>
            <a:pPr eaLnBrk="1" hangingPunct="1">
              <a:lnSpc>
                <a:spcPct val="80000"/>
              </a:lnSpc>
              <a:buNone/>
            </a:pPr>
            <a:endParaRPr lang="en-US" sz="2800" dirty="0">
              <a:latin typeface="Times New Roman" pitchFamily="18" charset="0"/>
            </a:endParaRPr>
          </a:p>
          <a:p>
            <a:pPr>
              <a:buNone/>
            </a:pPr>
            <a:r>
              <a:rPr lang="en-US" sz="2800" dirty="0">
                <a:latin typeface="Times New Roman" pitchFamily="18" charset="0"/>
              </a:rPr>
              <a:t>	</a:t>
            </a:r>
          </a:p>
          <a:p>
            <a:pPr eaLnBrk="1" hangingPunct="1">
              <a:lnSpc>
                <a:spcPct val="80000"/>
              </a:lnSpc>
              <a:buNone/>
            </a:pPr>
            <a:endParaRPr lang="en-US" sz="2800" dirty="0">
              <a:latin typeface="Times New Roman" pitchFamily="18" charset="0"/>
            </a:endParaRPr>
          </a:p>
        </p:txBody>
      </p:sp>
      <p:sp>
        <p:nvSpPr>
          <p:cNvPr id="6" name="Titolo 5"/>
          <p:cNvSpPr>
            <a:spLocks noGrp="1"/>
          </p:cNvSpPr>
          <p:nvPr>
            <p:ph type="title"/>
          </p:nvPr>
        </p:nvSpPr>
        <p:spPr>
          <a:xfrm>
            <a:off x="685800" y="0"/>
            <a:ext cx="8229600" cy="838200"/>
          </a:xfrm>
        </p:spPr>
        <p:txBody>
          <a:bodyPr/>
          <a:lstStyle/>
          <a:p>
            <a:r>
              <a:rPr lang="en-US" dirty="0"/>
              <a:t>ECONOMIC ORGANIZATIONS (</a:t>
            </a:r>
            <a:r>
              <a:rPr lang="en-US" dirty="0" err="1"/>
              <a:t>Milgrom</a:t>
            </a:r>
            <a:r>
              <a:rPr lang="en-US" dirty="0"/>
              <a:t> and Roberts 1992)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53">
                                            <p:txEl>
                                              <p:pRg st="0" end="0"/>
                                            </p:txEl>
                                          </p:spTgt>
                                        </p:tgtEl>
                                        <p:attrNameLst>
                                          <p:attrName>style.visibility</p:attrName>
                                        </p:attrNameLst>
                                      </p:cBhvr>
                                      <p:to>
                                        <p:strVal val="visible"/>
                                      </p:to>
                                    </p:set>
                                    <p:anim calcmode="lin" valueType="num">
                                      <p:cBhvr additive="base">
                                        <p:cTn id="7" dur="1000" fill="hold"/>
                                        <p:tgtEl>
                                          <p:spTgt spid="2053">
                                            <p:txEl>
                                              <p:pRg st="0" end="0"/>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205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53">
                                            <p:txEl>
                                              <p:pRg st="2" end="2"/>
                                            </p:txEl>
                                          </p:spTgt>
                                        </p:tgtEl>
                                        <p:attrNameLst>
                                          <p:attrName>style.visibility</p:attrName>
                                        </p:attrNameLst>
                                      </p:cBhvr>
                                      <p:to>
                                        <p:strVal val="visible"/>
                                      </p:to>
                                    </p:set>
                                    <p:anim calcmode="lin" valueType="num">
                                      <p:cBhvr additive="base">
                                        <p:cTn id="13" dur="1000" fill="hold"/>
                                        <p:tgtEl>
                                          <p:spTgt spid="205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20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53">
                                            <p:txEl>
                                              <p:pRg st="6" end="6"/>
                                            </p:txEl>
                                          </p:spTgt>
                                        </p:tgtEl>
                                        <p:attrNameLst>
                                          <p:attrName>style.visibility</p:attrName>
                                        </p:attrNameLst>
                                      </p:cBhvr>
                                      <p:to>
                                        <p:strVal val="visible"/>
                                      </p:to>
                                    </p:set>
                                    <p:anim calcmode="lin" valueType="num">
                                      <p:cBhvr additive="base">
                                        <p:cTn id="19" dur="1000" fill="hold"/>
                                        <p:tgtEl>
                                          <p:spTgt spid="2053">
                                            <p:txEl>
                                              <p:pRg st="6" end="6"/>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205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53">
                                            <p:txEl>
                                              <p:pRg st="9" end="9"/>
                                            </p:txEl>
                                          </p:spTgt>
                                        </p:tgtEl>
                                        <p:attrNameLst>
                                          <p:attrName>style.visibility</p:attrName>
                                        </p:attrNameLst>
                                      </p:cBhvr>
                                      <p:to>
                                        <p:strVal val="visible"/>
                                      </p:to>
                                    </p:set>
                                    <p:anim calcmode="lin" valueType="num">
                                      <p:cBhvr additive="base">
                                        <p:cTn id="25" dur="1000" fill="hold"/>
                                        <p:tgtEl>
                                          <p:spTgt spid="2053">
                                            <p:txEl>
                                              <p:pRg st="9" end="9"/>
                                            </p:txEl>
                                          </p:spTgt>
                                        </p:tgtEl>
                                        <p:attrNameLst>
                                          <p:attrName>ppt_x</p:attrName>
                                        </p:attrNameLst>
                                      </p:cBhvr>
                                      <p:tavLst>
                                        <p:tav tm="0">
                                          <p:val>
                                            <p:strVal val="1+#ppt_w/2"/>
                                          </p:val>
                                        </p:tav>
                                        <p:tav tm="100000">
                                          <p:val>
                                            <p:strVal val="#ppt_x"/>
                                          </p:val>
                                        </p:tav>
                                      </p:tavLst>
                                    </p:anim>
                                    <p:anim calcmode="lin" valueType="num">
                                      <p:cBhvr additive="base">
                                        <p:cTn id="26" dur="1000" fill="hold"/>
                                        <p:tgtEl>
                                          <p:spTgt spid="205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0"/>
            <a:ext cx="8424862" cy="838200"/>
          </a:xfrm>
        </p:spPr>
        <p:txBody>
          <a:bodyPr/>
          <a:lstStyle/>
          <a:p>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30</a:t>
            </a:fld>
            <a:endParaRPr lang="it-IT"/>
          </a:p>
        </p:txBody>
      </p:sp>
      <p:sp>
        <p:nvSpPr>
          <p:cNvPr id="14" name="CasellaDiTesto 13"/>
          <p:cNvSpPr txBox="1"/>
          <p:nvPr/>
        </p:nvSpPr>
        <p:spPr>
          <a:xfrm>
            <a:off x="914400" y="4191000"/>
            <a:ext cx="7162800" cy="1988237"/>
          </a:xfrm>
          <a:prstGeom prst="rect">
            <a:avLst/>
          </a:prstGeom>
          <a:noFill/>
        </p:spPr>
        <p:txBody>
          <a:bodyPr wrap="square" rtlCol="0">
            <a:spAutoFit/>
          </a:bodyPr>
          <a:lstStyle/>
          <a:p>
            <a:pPr marL="514350" indent="-514350">
              <a:buAutoNum type="arabicParenR"/>
            </a:pPr>
            <a:r>
              <a:rPr lang="en-US" sz="2800" dirty="0"/>
              <a:t>Specialization (theory of comparative advantage)</a:t>
            </a:r>
          </a:p>
          <a:p>
            <a:pPr marL="514350" indent="-514350">
              <a:buAutoNum type="arabicParenR"/>
            </a:pPr>
            <a:endParaRPr lang="en-US" sz="2800" dirty="0"/>
          </a:p>
          <a:p>
            <a:pPr marL="514350" indent="-514350">
              <a:buAutoNum type="arabicParenR"/>
            </a:pPr>
            <a:r>
              <a:rPr lang="en-US" sz="2800" dirty="0"/>
              <a:t>Specialization increases productivity</a:t>
            </a:r>
          </a:p>
        </p:txBody>
      </p:sp>
      <p:sp>
        <p:nvSpPr>
          <p:cNvPr id="282626" name="AutoShape 2" descr="data:image/jpeg;base64,/9j/4AAQSkZJRgABAQAAAQABAAD/2wCEAAkGBxMSEhUSExMWFhUVFxgWFxcYGCAZFxgYGhgXGRoXFxsdHSggGBonHhkYITEhJikrLi4uGB8zODMtNygtLisBCgoKDg0OGxAQGy8lICYuLS0tLystMi8vLS0yMi0tLy0tLS0yLy0tLS0vLS8tLS0tLSstLS0tLS0vLS0vLS0tLf/AABEIAMIBAwMBIgACEQEDEQH/xAAcAAABBQEBAQAAAAAAAAAAAAAFAAIDBAYBBwj/xABOEAACAQIEAwUEBgYHBQUJAAABAhEAAwQSITEFQVEGEyJhkTJxgaEUI0JSscEVcpLR4fAHQ1NistLxFjOCosIkNFRzgyVEY5Ojs8PT4v/EABoBAAMBAQEBAAAAAAAAAAAAAAABAwIEBQb/xAA0EQACAgECAwUGBQQDAAAAAAAAAQIRAxIhBDFBEyJhgaEFMlFxsfAUM5HB0UJSYuEVg/H/2gAMAwEAAhEDEQA/AGq4+63pT+9Xz9DV0LTgtbIlQXU604XE6irZWuhBQBVFxeopmGZYOoHibf3mr3djoK6LI6CkBXDL1HrXZXqPWrHcL0HpS7hfuj0pDINOopwUdRUv0dfuj0rv0Zfuj0pDIwgpd3Un0VegpfRV6UAR93S7unnCL0+ZpfRF8/U0hlVLfjb3L+dTd1TxhBvJn3136N/eb1oAi7mudyKm+jn7x+VLuW+98qAIDYFNOGFWO6fqPSlkf+786AKhwoppwgq5D/dHrXDm+78xRQWUGwdQWcJp8SPQmihb+6ahsmAZBGpO3KTFFIeplB8FPKqGK4IH+0V8hH7q0BuL1puZeoooNRm7fAQDqcw6RFWrWDCAhVgUaIHUU1rdOg1Ag2z0qG4rdKNtZqNrNLSh6jOXkfeD8KD4w3TplI9+/wC6tu1ihPErGvwP5U1ENRh3tGdSfnXaJXrPiNKtaQs9LFOU0w1zPSsxQ+6/Ic6WGuEiDuKieTqpHuP8Kdh0IJLRr0pNgouy2K6KYGpwalZrSPpU3NXZpWFDhXaaDTposdDqVcBrs0WFCpUppUWOhUqVdpWFHKVdpUWFCilFKlTsKORXMtOrlFioaVppWpK4aLCiIrTGtDoKmNMY07FRXbDr90elMfCr0qyKTU7FRUOFHmPiaYcL/eb1q7FcIp2FA9sO33z6CqOPwbHXNqARtRwrUGItSKaYUYS/hmzHUelKjl7DeI0q2I9BTH8Nv7q9hvUfn+Arl/sil7WxiVfyDQfTX8qwf0NPuqPdVjD4YLtFcmotQYxvZrFWNTnI66EeoEUNu3Li7yPOKJ4Lj2Js+xdaOh8Q9Gmig7Ui5piMNaueY8LeutZbNJGZwGJJbKzTI023+ApuJxFxbmXMAsbkc5rR2sBw27cVkVrFyQQSodZ+GvrS4n2MF65nVsPeYACDGaB1Vv30dA6md+mXBrII6jX+IqJ+LOCNqtYvsm9uS2GA88gj4GIqhc4ZbJE2lEdFAnXnpFZGWV4q3Vf5+NdTij8yp+EfnVJuFp/Zp+yP3UxcAo/q0nyUfuovxHQT/Szf3aTcYO0L8TQ08Nt/2a/ACu/QLf8AZKf+EUX4hQXXi3u9af8ApUdPnQa3w63v3SA/qiu/o61/Yr+yKL8Q0hhOKz9n5zTxxMdDQNOHWh/VLv8Adpz4Gz/Yr+z8tv5ijV4j0hn9LLp4W+WnzqQcUTz9KzgwFrnbHwUD8qX6OtfdijV4hpNIOKW4mT+yT+Apy8RQ8z8VYfiKzKYG3zJ/4SR+dP8AoNrKSC+bkCxj4mfyp6haTTjFqedO79eo9aygwSkauynyLH/qFcfBqBId2PTMw+PtU9QtJrRdHUV3NWPt4RmnxsI6sf30hwW4+zOT7/3inqDSa9mqvcuiYofw3sXjDsb0MeZMfl+NHLHZUWtb2Kt2+ua4J9B++tajGkgQVy6eXP8AiKLpawKiTfe75W1gH4neoMXx7B2Wi3hwzD+0fQe9dQaNQaSkonQAn3CruH4JiH2tMPfp+MVUvdvLyj6tbKDoqfx/Kql7thiH9pz7gxA+VGsNBpU7KuNblxEHmf5/Gn/ovBW/bvlz0Uf61j/0uxXMw5kbz011FQPxccwflWtQaTUXW4bJ+rvHzkfvpVkDxRfut8v81Kta0Gk1F7g9oSMmLT9bDFh6qdaq3MDYH9dl/XsXU/6DRhr1y2QFYRlX7CnkOZUmrDcXvL7J06FQP8IFRcWMzr8OtwD32H1EibgX/GBT14Ix9kI36jo3+FjWjHELjDMwRsxJhgWA5QNdqyva/tRbw91U+gYe6rLMm2A0gxvBmsyTRqKt0izZ4PdR1JsuAGGuQwPOYim8WVRcMkDQU3B9obRfCouDFtsRrmW4QF33UATttRfF8eFi73TJcYZc5K3CIEMTCE5SfD8ZovueYNVIGYPi1y37F4gdM0j0OlXxx4Ppet2bnUwFY/EfuoFb7crebKuEnYgt3ex2mbbaxvrVtOII+tzBADqo1/5XQVncZfazgbnN7J9+dfxmq79ng3+6u27nQB8rfstFULl6yTNvC3SI++UOvkS4qRUslczpetqDoJDtPX7MiDTAbiuFPb9tHX3gj0nequHw+YGQRqY13HWiFvijWkJtXMRpsrLCt8M7D1FPHE0cfW2LbGJOUNbfXXdFyz60UMpfRPfS+i+Zp9xsOPDN+2TlbxKHUSJjMoDAa/dO1RXEC/azCQJWefOGQGjSFnfonmaacKf5FRWb4Y5QXk9YA9TAFXFwrHe6E8yQfQIWJ9KNIWiscKf5H8aZ9HPl6USsJaHtXrj/AKiZR+1cI/w1JZxNssVtWQzAAk3XLGDtopVaWlhaBP0QnkKvYTs1fuCRaMdToPmKIti8YuiC1bkT4QimNdZ35daq4pMWxAd1JYZlD3VDFfvAFpI35cqdBY49llUfW37KdRmzH0GtI8NwNv2rly55ImX5sR+FQJw7EnlaA/XB/Cat2OA4hwxm14VndvL+7rpO1AWM/SWGtiLWDnzuPPqogVFd7UYgaW8lof8Aw7YHzIJrr8Huc2T4LdP4W6r/AKKb7wPPS1e//VS3HsD8ZxG/d9u9dYdCxj02oc9o/eNaUcJJ5tOh0s3j/wDjFdPBT1f/AORd/wAlFBZS4dbhF9woDetEsSYMk16Jwjs4bggOIXcwQZ6QdfWgzcEtSZ+kGOmGP5sKrLkicebMi9tjvrUJssCNPnWyPB7I/qsYf/QC/ma6eFWP/DYw/wDDH5VmzRn7CHuR+sfyobiZzHfl+FbheEI4S2qXLZJ2ue0NeYIHvpnFODWrNxrYwl+5kibgchW0BJA7sgDWN+VbfIwuZhPF1b5furla1+Ha6YG8B72Pz7uu0tjRrLwmPcPwrtxRG3yobj70Ean2R+FV8HxAMuYnLuOsHl7+VedL2kllcNOydN2NQely6IOW2AUfGs52owrF1i2Ccv2mC76j2tat4vElbKkMZy6HYE6f60Iu3zAZnLSBpMxsSNpnyqvEZ5KlBWxwj3ddpF3hnDbhbD3ci5UeGOaYJ2AgQfUVe7QcPa7eCoVlkygEnMT4ogRHPrVDhV5w9oNmClgeUatoCImrnanElMQngdhkB8IkDxNvp7ufOrY5N49zMlU6MNdxT4W9Fy1YRoC5TeVD4SddQZ3j4VqcBxa66I5w6d2+bK4vBgcntbLyqvxXD2mfM2HFwzAhS0DroNKanCbJt5lstInwd3tOhHsdKx21ox2i6hlOIMkkWEKjb68SdpGqgCnvjGZDc7jXNAQXFOnIltB8KztvhaEEHC77+ECffKeXyopatBMOqLZibnsabhc0+wBy6HalHLavcFlT5IKYjEDJmFqSFU5M4nWAVzERI6864jQSe6+yWjMJ0AOU/hO2lB7rqRl7hrgOUN4TlIBWDMQwEcug+Ety2TdYGzKta3J1YZVBUqROxjU1RuTSotFR3bCOfvHzGyFAFuPGGPiXWYGy/PlXF4nLG2cLAAPi7xTJBgQo1186Cm2VMLY7uI/3YzSEXKoMroI0EbTFQ3MNbt57jYQLmBLPliQxBktEQd5k0TbNxxt7mwsNh4zGFPSCeXWo+IXrQXwJ3h0j7A3AI15ga/CKw2KxOGRA7WARKr9kBdIDezJ5aVPg+KW8Yz2CwLAkQTJZTOYiCJ5fP31N5+zx6t3XMcsD16XsaPjWJw9q3cOQuURniCMwGkLI35/Ea0K7LYizirdx+6y+ILDHfKJGwMCCPnTL3DLZtELbJUjIRDyVMCAA+o3/AJmqOHUYRHFpAqsQSQXbTWQRnkHYVhcXDMqg6f30N/hZLerC+ExeGxRti4mQ9xbYE7DMzALtyM+oqfHcRsC4LV21cDW7QOaRlVQXABKk6+E7SNRWevcNH1fdoFC2bazmZTlkwoLPHyJ867xTBMbtt5h+5UMc/tRmIA6mT8a6NOpbOjn1pSppuudBm7xCwMgVbzB9srADaTuwMR5U/s5jrY7/ACWb6E4diJglkJEZIb2tNNqzi8OYhCbgDAHTvCsSImAPgZ1186v8Btm33zRJt4XuxqYygkhR5anXfWmoNLeSZLtk50k68gpguMq+WBjADJzMPBCqTObN5Vl8D2ke6DctXbuVZjOQdYHIkzvVzAYlbaWkFqEsFioBefErrsd/bJ1JqS/ds3XDOmirDSuhnnEa7j0qEsu3dLSxZKtL1RJhePYl7Zc3APrFQeFQACrE6czoPnV65xm/aVYa1dZiJz2x4ZjTwwP9Kr3rdggAEd27qYHhWRZIiZEa6+81HjGCXUVFlXCltQfEcxnU7DU+VTc8tKuZzS7Rcvgek9mLhFqTEnUxoJidOgrz+xx4F3RrWHOWRraIJAYiSROvwrecLOW2Pd+VeZ4ThjNcuN3gIDEsBuSYKjTUAD8a7ZyUY3I05aVZqQIIJw9kbgyNoDE8v7p36Vx8QuUv3eHCjLByDQuPCCSdyNqDcQF226zeZQwLEyTuGgx96J0PnUL3rly1lDZlJA0592RlmD/rTTht4kXnaqzVcIdWdXUKBrGUADQkGI03BqtxO6jX3+rttLsCxVC0zAGq6n3mrHDMOtsKq6hdAeuu+tZ4YZWulszH/thddNNGBI+X41XTdm5ZVFJvqEk7uNLH/wBFaVT4ZTl3O7f4j5Uqm1ToqnaAfHrr97H0izZQW1JDgF3kkELLDy+dJMIptpcDlswBMNKHSAQB7t9abjuG982e9hEc5QniZSAAZ0nY+Yq+mCyWEtpay5RAUEMFGsQS1cmXh8dNpK2NylocUA+MYh8iqzSodRAEADXQHeTQq+puH6tltwx3Zd9J0c6jQbaVo7vChc8F3Dm5zhrq6abgA+dQP2WwoHiwEDzun/NpSxYpJW39/MMdLHUrvfqq+l35l3AXBOHBu22Yd2GIdRqCJEA6+4UQ7a3yhBFxUJSJJUfaOsNv0jzoZw7sxhldHHD8pVlYN32xBBBjNrETRztPw+1cuW3uYY32VSAQSMonaBV+yWl0+plR3MRe46XkpdK5jBKqIg8tfwqlh+0OOLFBiRmyn2kZQcoJjRgAeVavE8KsuMpwTgSDBuECQZG5ipG4ZbP/ALndn9fT1JqXZtKk/X/Rt7RpL1oxg43i5LDFZm6NbZQSSBrlPnprR/G8UuHB2nW/E347y4pbRbZYgAEn2l66a9KM4e2ttSq4V4BMjMGM7nqTvSxltbtvu3wr5JzDxAQw0kGNDE+tVUXzbHarkZ3A3sabisLym0RqUBGxOmRyddNxG9SW+J3ixZXe3BI2m5I03kj+FFLXCLQJK4S4J38e8e81Jb4YgP8A3e7roYuDnG8N+Nc8seV7Jow9TdLl9/fMoWMbeuAjvbrASGDRqfCfvAbHpQPinFMTaORLz+EElWAK6+U5SInStbd4akycNfnrnH8aqYjA2km4cNdBTdic2h0OmzTMc9KIY5p7tG8cpJ10+oLwllsRbyYllOYkMQEAg+zzlTMDbnUXDeBDDsqi6BiCHZHygkqCfkNJ/WFS2T4tbZ5HNkcgkQRzjkPSq3Z43u971srlw8EashJ0jlE5pUae808eXWmny+X8nocRgWKnG/ujSBrLNlY/WDKpUTM5dMoGmw+FV8fgM7s2e2ry0eKeYkMDpMkDn+VBOy95rVx3v3ASbpPjMvA69CRrsBttWzXh9tvGsQZYNJ+0Z6iDoK8bi4/g8nctp+fkWw5m4qUm0BL1+9b+ra6LZIYgg5oA+0og6R7vzqs/GHWFLkeES3iGZR9sQNCen41Y4pdS45yEMlu2JIcAALPtA6mII5xVFTcy+MuEXxTqAwOy5o85r0sOXIoKT/ivPqayYMeXwe3j6dPOhzdpnaIuSeuqzpEeyNfMxRHhfFDcS+0liLYMSZBJ21Oh91B7Vu2fYMsSDGfUDXTceXpUhx4W3fs3WAdlUDQkGT5DQR1NdMZxn7rOPJw08fvJb9CTFcQdyFRiBroWkD4QSJGk0rGKv6sznoWzanWASRrt5bUOVYtoWNqQ0NtrIMe7lz5edTZlAMEchozAn45iB8a3CduosnLDKKuX3+haN0hcqqW1iQwEkecVVVyDlgKCddY1BkQQCJ+dSXswMSmXQAsSAZ2EltT607u78qHtrlkA+KSJbSYbTf8ACt6Z85Nb/CiScXsvWz01bmS0x+6jH0FeZYfjfcl1QB2ZvZ1Rp6SdDoa9C40Yw1+CAe5uAE7DwnfyrzfBYprUnJaIKnVsxIbkxhhpzjX4U8kU6TFCLlBofxDtE19YCi3KrlzQ8MuuZDGhMCY6eVO4Lx8OrBiqsGILaLm6tJADkmdTrtNQ3OJo5j6sSxMnORAXYkk65jPu086VjBBTDG0TA9kuQSN5J23ERUp41KFGJYZSWlm/4YR3aEbFQf5jSgQ4oc9rKCB3jhsxENIgMByUknTfSjuCXLatjoi/4RWDGLYz3tszJykGPPU5oGnSuhOUId2vP5EuyjLZvZXuatr5k+Lmen7qVBP0qeSH9of5taVcEoylJvX6sn2c1sH7vDcphcYxPnbgfjT7HCWJObFso/8ALn0hqqYmxibalmuIIzeGTnOWdlyzy+YpIL5/rbfxJ/y11ucU61HZDFOa7sbCQ4SOWOYnp3R/zVD+j7kLOKgkmRlMAA7+1rpBjzqqwxAgC7bkkAeIwJMa6VZw3DsU6h+8tQdQSxGnppWXOL5SFLHOPNE+EwJLaYwwCN00Pl7WlEOKYbNDfSBZAkarmBmNdxFDLmHxNvVrlg6jZ9aucadyUFlkk5tCwBMCdJ9xpwyRcW1KxOLTVo4OGMwkY5SPK2Y/GqmJwWIVgFxSlfvHw6ztBPTXeqV/E4hWCF7YJ2lhBGnu6jWia4HG6a29dvGtNST5SEUrmFxg2uqw6giY6gTSaxeG+IXN0I3+dXfoGN2+rMbw66VA+FxQYqRbJAzHxroNT130NHx73IHJLmiNMNiSwHfKBzYiAPhuamt4W/JX6TZBnTqw5ECPxpWrGKJUBU119obftaVYfCY0a5FAO3jT99Caa2kNtfAi+gYsg5sRaAHXWR1jLpQbjdvE2wczK66rmQq0KR7UDUCOoo22ExraZVPUZ02/aoPxu/dssEuJlZgGXIQdJjcEgCsz2i9yuBXkikuoKsXb8MAjnTwHKB9k+UkkxQy5Za1nuahriSuojOizoBp7RGnOjuF4srTktkFdy1z39EPQ0KxLG9bFxFyjPckZp1ORp1jrsByqOOUFN1K2ejxMM0sfexqK25VZkOHi4HnVlKkQdIB2b1ANaPj9o2ruHtJpbuLdzRMEhBDGNJ6TUt3EWbb5Mkkx4oJiSIGnL8K1+L4YHKFgJWYHvGorrclJ218Ty062TPM+F4K4xXuE2UlgHKg5i4EgsC0ATArU4XguJ8JezpvmJUmY8WVcw5j7XwNWey3AzZuw5HQDQ51XaZn3wOtW8VavG/cIDwXaPFAym1A+3EZuWXfnXi8Zxssc3FVa3V+Xj4npcPjTW0q238earoQLwu8GzLbZogjVY3GYL9aY0kRFR40FwFyqPvHwiImdW03AiDr4vKpsPYvqLeZWZgLeX6zwrBJcPFweLnOsjSiHHsLcuXAqFQCsw0gE8zoCJ/jXNj4rJmnV7/47WvXc6oKGOSi6rffn+7/YxmO7P3wWcZmUAkAOzHzMKxH576VSwqM1piLb5gBqy3MpicxhtZ93StS/CLqplNtGIMyCJKgydxM6/IUzDcX7gXLaKUb2mncRpAk6mOXnXsY8s21Bxa8fl/JycTw2NRlkjO9+nj5/sA8PxJnUJdN1pIjS5kgARAK6dN6JYLEhr1tfFDOshi2+ZeTxp5AQK7Y4/dF3PnunPbGmmURzbxb67QTV/Acdu3L9pCzwSoOkg+czV2m+R577pre0ABw15TMMhUwYJzaQPPWsBb4BbJICYhgAZGaSYiOcHnvW67QY3u7ZUEC44IQZlUkiJjOwXQa6nlWDxXH8XDKqXCJCzKAg8ypVySIPtDTQ1aSfQxGik/AoYg2sTuT4jcUwddYkf6dBTYtpEpc8BgZmvL4gJjlJg/zFExxjEEKct3NCgaiTz8Wvn1po47ffKHtYgk7+DwiT5nloa5mp77X5lXPbf/03t3wp7k/AV5VZxltyF7stGadWyztJDNuPKADyr1PirlbbkbhGIjeQpiKwdziN1RK270zBK2hJ5k+0NOVdEm40kiUEmnbogFxF07kadSfyaKVWFxzkS1m8SeZtrPx8VKof9f0Kav8AP6g1+22FLkxcAPKJM++prPbjCrsLnxUH8av2xw3K+HhQglsolgxMEhGPiXUDxaHTlyq43gPC0WFAZh/fuQxOYBZn2RAJPT31p4cV3RyPgldkb9tsId+8+CgfhTsL25wqOGBuxrpEHXT3UNw3CcIJlF0AE94TDbZunOY05VDc4XgcxXwhhpq7HOT9qQflWVixXdDXBKLUjVW/6RsGNmvKeo0PqBT8R/SXh2KHvLwytPhhfssOW+9ZO5wnABspIDGBAuGJP2geS+Ucqfe7P4ItlV8sRrn9on37LyqycOVF3Cb6mlxX9IOGuAA3b2hnxeL0A51CvbfDj+vuejfvrOf7NYUkRdOg1AYH47H+Qdqda7NYdT4iW33uACPLKJNSnw2KcrZGXDOTtmmPbrDH+uYft/5qYO2OGmfpDz7j+/zPrQQdmsAiK129kNwPrnUqoG2Xq88joYOldbsxw9BLYkkTamWWPETmAK7CCDJnatf8fjZCWGN9TVJ23wTIq3LznKCBBI39zCfjTbXa3h5RQb12Qqg+NhqAOlzrWSxPCOFkiMULYlx4WzaLGUnNOp11kDUaCsdjSgaLZlcqydfaiG+eummulXWCMVRaM2lR68nbTB2zmTEXdARDMzjWOTORyq7csnEWrTgkN3a+I75ImI2navD7K5mVfvEL6mK9k4fiMS9uUDZV8PLl5ZaxOMGqZfHKUO+uhJY4BaBnxk/rRuNdh5mncQ4YFWxbtLlVcQt1tSZiJB94BHp1qI4i+FLHMIIEHQ68x4dR50awdhmtjvIbNqQddI2OlScYR3jzLS4nLk7s5NoC9lsJbZmusuZhlgtrEgnT4EVrHaap4PBJbDZVVBoTAgaCPkAPSsTwHtwrYtrZDG3euBbbE+zOi+HkDpz6U1craJUka7Ghg63QLkJM5TCnb2oBYjTaKtWMt0Z12aDBWGjWJG/IkTVwJpGwrzm52zsvjPCzG3lKISBHeEkK41kAgxMbGvL4v2d+It27OpZlpSext8SqW1Z2C+ESQFGYwM0AddPlQ8qXuG8M5S4qFfF4RmbKGCtqh8J200NZa9j3+kd2B7bKrKSRmyrEMPdptW6tJ9Xa0AISxtsPHfbTyrPBcBHD3r3LcRqwrS1zXp5fyBMVxhUYg3EBGniIB/GnDtESCVuIY1JUA6fA1nONKA5cZZZ2HjHh0UHcQQYp3CsMbrOsIAFXMUOYAEtJgny2r2lK3VHmTTS2ZqE4wzRGItgHquu8TO0cqnuY25oBes6gyZUEdNDvNAeO4G611XtqbqZVlkWATmYkQNjBFVuJXr7WxNu4CbjsQUMgQsa5RI1PyHKuTJxM4TUdO3xPXxezsWSEWp8+e62DFzijK2t3VRuEDAD3iRUf+0OpAvEkSdLXTfXLFAcNbRh4iVfnyPoaP2uB3gjAZgWBAIFuCDyM6gESCRrWsXFPJJxS5EOM4KHDpPU3fgQ3e1AX2r7D/wBP/wDmn4ftGGa2O/Y94wC+DfxBemmppqdmr5dWzkAESPBHL5VbHA7xvo5Jyi7nOq6rmBE85gbV0RlJrkeakq3DvFb+RHeYygmYmPhzrJ3u0Dc7zkbz3ar8NFFaDtTeFvD3XYkALqRuBIk+7z5Vmb3A8RdhwkAxoLvgI0IbzrcnJPZGWzjcegwbrz+r/ClUp7M3iSe9YeQfQfOlSUp1yNKqMlieLoUSAS9wwRGqzAAJLQNfPY0zEcatIzDK4babamNoKiLggbmY+VW2KNGRQqjLHgJnnMj40M4ePHdED2/uk8h8RUIvbc6serTv6klviSBA8PBJHPMeW3eT+FWBxK2mbKbpkDWHBU+X1nLyql7LWpyqO9bUqI0dvv6DnHMaRrFbEXVP20/arGSenoR4ni3icVV7GVXiBLBrt28wAACy/vk6z7h51FexCka3XClhoxbRdYbbUbzE1s7L2/tMpHkw/On3FsnoeklTB9PfSWdc6OV8fa931MJnw2pAu6+ydSPPkKZcw9o5SC50Gik78xBTT4etbgWU5C3r+rVTjHhssU7sERBgGPEJ0FajxTbSpmYcVFtLTzAVrEYQKFud47AQFC+yN4MqJbUyY9aZftYa4r90jI+Xws0gZtPshT5nWBA9RuJxb5XDoQSqZCobxeMkufFPI9PdVW3jL2UKEYwxM5XJPkfrI0/OupI6XLoHLOGxNuF+kYW4GGqi1tP3mOHEH3E1PZGXMlxbVy4WJzFYkfdAW3Anlpzqs30t7an6BlUjW73d8ZgPtaXiPRa0PA8HkTvbtlM7OVjxBLajSSHLHMYIk+VG7fdNRS6md4Zh2N0uVTKxJRQo8MGQAconca1ssNxXEWLcJkUAknSWJJJO9DFsfWLctBYRXzhZJgkjMOgBEc+VRFyxMkgyQVMJrJ0GYzy6Vx51meTu/A9XgpcPDFeSt3136LoGP0tiLltnbEP7JYBVAGhIEkARqPnPI1r+DKzWLTEySikkmSSRMmsRwHBC4XVgwABzBboILAHfKPx61u+CkC2Ao0EAD3KorGOGSMnrdmeMzYZpLF8eiSJbmEzKVOzAqfcRFePdhOFZ+IqCoy2me4RyGWQu/RivpXuFwQgaK8/7M2Vs8Sxqk6tDKOqs2Yke4kCuqDpM82SujX4+yXQoDlzQCRoQpPijzia8TTCKMeLdwqqJeKEncKrEBm0ia9ve6Iry/GcLbE4hbgtlbdy/cLMYEpmMMQwOumgI1miJpt1sbVTbvWs8KxyySBziQQfnTWx57mFZUZFCrpMFUv5ZHPVhIqrwLgQw7u3el8wAAiABM7SQTtTOI4XI2dZknQbgTEtHu5edYr4BGUpK5qjN4sQqs8sTMtlBBM/d5Vd7NHxXnDarbzAhcsnMQAwjXV65j7b5hkYAld5KmAT0md6tcIRh3zOwk2xB9qALtneRrzqiToUtN2grg8Tm8VvQ7MvIwSJHoaupe1mfWs5w8MCp5M0jX9bapeL4wSAR56Aknzge+txkm6ZhqlYbucPsXQc4SSSZmDqSdxrUmM4uLUArmHIqwI/GRWIfi1oEqS0jcZT+7yq3gMZm8VvnKySV9dRWtMVuhvJKSUW3XQPp2oU/1Tj3kCut2kB/qm9f4VWuW4w9xma2XEZStw5tWH2cxnSavcZw+GCEJcVWEayWg76iTH8an20UHZyuijiuLi4pR7DOp3VjIMa7EVOvHgoATDsABAEwPQLWeVyHbVGC6GT4SdYKyOdT+LImZbQzXBEHUrBOscpHzrH4lN1TNPh5LYMHtC//AIc/tH/LSoFiMQpY5TZUchrp/wAtKj8SvgZ7GRm8JxTC3HCWS40MLrpEz4j5beceVcs4zCpNxs8Pcyhlk5o3iVnNPURU97BuTnbDKRtJZdgDGueRBJ2HSq+Ds2VYA2raRmZM7mM5AEDxmSZmOUVWopUt/qaudWy9wy5hCWN23dYWczsGVhCknxHTb2tQOVX7bYTEN9ThyLeWc7Zl+IkQ+/U+6uXeMG0IYWgCdB3kBZ0nlkHP1oXh+0DAPkFoqoK6PpA0hNZIqPZ3baH2jdII8YwVpVm1aghSXzHTL+ydf3bUNwV7DEIGQ6uQSiiIhhoWt7/IVC/HWYAL3YGaFTOuxG0E5yPPzNRLjriSjCVV59pSIjaV861HFGwctuZu73A8CMMLjIyJHtwpZhGm4IEnWs7wfhOExTBbhuqeWQgLABJLOqCIEbnnVTj3Fr18LnClbcGA6RmYaRDTqNDG08qO8N4kiWzbS0LQNspC3VYBs0FidSxJPXlvWnFrkYpFfA4bh11u6suSwB+zmOmhY+ESfMnnU/6Cw1lbhuXGRc6qrsvhAypp7Ous6TVHDYq3a7yLNp8pGc21FsgAwJj2jM7GjVnidwAt3Uh9AWuqQJEjTSBptr0rnm5J8tiyfiQ3OxqMsofCdczoIYHYgZpn8atX+AW7NgLiMQot2lRAQhUBAdmk+0Z36mnYvtCqAq15lbTaDAO0ADkBOpofxDH28UptB3uhvDck+KGgSJJ1mPStRnKDT5GnDtO7ZIuL4bYW81nGeNrRQLMltzkBy8zV3s3g7eJtHEOCGZ3Eg7qGEfjWTv8AYi0LZe0LrndJIAGo3JUBuZohwvGYnDoLKnIokyyA6kzvGuta4jJJRu3YcLw3auo1t0sOhGwpLBlbvLyaBYi27FIMsZYfe0HlWl4RclY5AD11msE125dUuzTlKbLzLg5ZmBE9D8NJ3PZbAZLKnNmzANPv16nr15VLDk1p29zXEYHhaTNBllPdQEcMtC8b2UZyuXNzjp5VorA8JHlQTG2XkMhGm4PMeXSrUc42/eRRqR0EmBPv5VleLXVQ+K8kBpYKfZJPsRvm5RRLFYG4Lq3e7RRnzuM2aBlgkAmAfOOtZbimAc8Tw6Xh9WzhlGkEgZmHqF/a86rjMzroeiYTBgW1U6kbnn7qg41hB3TsBqqlh8BMVfXSq3F75W05j7J+YqdGkedcQuq7qrMQ2Vcqidc0Quhmf30eu4K3YzpbBIITdi3iznrP3NqJ4XCCLbNZQugUBo1BAiQd6E8QvOLjREZTIPPV4IPlmNNXRKnbt/IkwloZcPGkgt8cv8ao8VAN9gxAhGj3zb1HzohwfMWRCNUVgJ5iVA+VUsSD395lVSVAUTyzNBj4CpZHUJPw/cq/v9AeuFkuWw6kZiVMMCfMmal7OWibihQP94+hMAQzc4O0fKql22uhhlgFpUCOkEzNW+y1l7jLkYqcrPmGhgkk7++ni9xkIvewrx3iLLNl0JMqwfOYPURlA5xVW/2m71Ce7RhJlDMkDnII5Dl0qxxPDGQt1rxkgyYIHOTqalw3BkC/V3roU/daPwoWN6UonTrjdsD4Cwt0tc+rGdiUDPEKY0EuCw211OlaF+FZ7aKwWLc5cgY78pJy9eXOgPF8HbVgpaAqaSQJJZj4uevkORoFfPdt4TEifC09eY32qPb445HBxuj0sXAPNFTU6fy/fY0eH4GlxQ9wwzakEQd+eo/ClVTD98VUnGMsgHKbh0B1H2ukVysv2jw17r0/0Qfszf8AM9GY/wDRSuDJws5dc2ItzMGSdZ5/CpuG4hbJ/q5ERkHeBtfssuigRz3oUjqGYNeYKEXXu55mdJ0H7/KreEsqx+qe5cDAksFFkL4vaac0jfTfaOlehZxJBLG45XlmIaDoGQmZO4OxO1UmuxNtSiyC05WWdfZ2kdJ286WJwy5hbVbpGhkus76kDu9PjUNyxL697scsMM0f3jlAI0pdoq2YSTT0tDOIXFYkkorEAjLKxyAWFifjV7C42ylm2WIzCA0A5jH2jOmtD7vCwxVodjG7ENt93Tau4rDhxlcXC41gZcsRpPPlWLjppgtTeyCF7jWEfXNlMR7PtaaE66azU1jieDW2DmUtJHRiCBuvSRvQPDcPtCGyE+RAKn/mHnVm3grWYt3UAaexKzHIZ4p6oXsg7OVbsK2uJYMjVlBMQdo9dKIXcFYuWnZHwwfSJvIp9obAb6TWFuNh2J0uLOwCCI8vrKOHH4MHNca+CwExZU+LnAN4aedD8EY0/FjsZZVrrMndqoKJAdeUAnzG5naiPZS6jYhhaEmJP4KBHVojrNULdy3fuIyF/EZM2gAFGskBzM7UYs2Qsi2oVZBMCJYwMxjn+HKpzmqSl4fU6+F4ectU1ySe/keg8MxQw9pFulbZCgEM6gzHQmT6VBjO0OEM+EXD/cQn5nL61gLGrKOpAMb6nl51pLmKIbEqAsd00EEMQo8KrpsNSY326VyZ/aM4bRj97Hov2Thxtam5P9Ph82Q4jiWHdoXDxJHiL+JfNRGh95NXrfbIYW3hLRsXLjXLSuSpGikldN8x020rIshYFRudB8az/DOOG2z95mfw5V8R8OWYUdF8hXThcp22S9pYcWGUIx2Xm/qfRyXNPeKzXaTijWw1u2CHNpmR8sqrDQTpE8/9Kp/0X8XbEYJe8cs9pmtsTqTGqyeZyka+VaLjlq0EZroXKBOu2mo+dWfM8pHnfYfjeKvHE277MwCaFhqrGRpp05e6puL4B8RicOHzA2cv1gHtkaseg8QT50zsvjy+KSRIcsG+IJmPeK9AFpZ2quXHLG68CcZqaGC+ad3xqZlHSomNSKETSaA9o8Exh11Kg6feU7j31o1PlUd62GEGhMRm+EYtS4bcd2QPeWG/pVFmUd9cYf1iKDzGrnlrGoqxi8MbF3MvsOwDD7rHn7jQYYm4uYKywxzaqTr8GFYyQcouvATlR2ziTlI74EnaZn5rUHDMbctIDbYqxt5ZBg6gcx5gVBeDNuw57LtPTxVDejRJiRA+FVhGuZgNcCu3CmVyXCWwWLEkgZ8ijXlEe4Cr1ktZYspJVjJHKfyqPgCHJeA9qMOg03J7xoj4UsXxAA2xkgsWVxyJ1OZR08vStat9x1tZziPDjffvUuZTlClSJ2k666jXpQXF8IvcyjR0IH4gUaaV8SHT+flUV583OpS4aEnqZ3YfaWbGklTr4oDBcSNJuaaaNp8INKrxHlXal+Bx/aLf8rP+xGKwODtNcdbhyrlEk3dt+ia+78ZoxZs4NCFW6mRdCt06NOubNmEt8IAPUyRNrhdlx7E5BqS0ADzMiiGG7PYbOivaknxMqliVXlmOfQnTlzrplFL3medCcpOooe17BG7lNxMoHiYZQT5LLx8T02NWMVg+Hsqm1iLSGTPe3AW+CpOnvIrU3nYDJbtBdAFlbcDygW5+dDr3ZDA27bPdtZm5BXYZj0ENzPpXNCUEqp/qdM1Or2M/xV8DbE2nzuByeQT102+MUId1gBGtnONSSQyRyMtAHOi9rs3ZYhTaA5khmiOgljR36GF8TAZEGgE6ADRQCTp5VaUoJnF2/wDSwInDMP3COcbZ7xkBFtGJCnLMPLkhvTXYVGjWA3iuIQoGynxmdSfH06EVe/2ea65e4LUtEAORA6EDQc6i/wBmbbGFtofPM0fI0RcJdS7UoLeJQuWbbqX8AjNBJBduYEZtOmlSYRMPea2GtLsZFy46xEbkHc66DaKbxDs/YtXO6a0rNAY5WcwDO+o6U89k1IzfRzlifbMR19qqqO2xF5N+RKLdlMQtu2qJmgk2nd0GvsEsdSTr5UZx1wDKi8yNP550DsdmRbZX7lkymQSxiRqOdFfoLp42g+EmA0mdDr865MuByyw8OZ6XDcRGHDzb+SXkD2TLOZlXKJInMY6+GfxolwxBmKBjDKA8wvhMGNm/EUFxrD63UAAIN/LbcfeqyWm+s6A3EWOemu8+XxqE8Kppevk/3Ly9oZZ8/Tz+PyLnEEe2pK5QJIGUHOB7zJB8xFeevbOZoBgE7bakxXovGrjC3OxLJv0LqCfSaHcQ7PhHuKlxQqgMZFwwY1khCCdeRnWu7DFLl1PP4riJZUtfNX9+hqv6IcI9vDu7Rlu3Mygb6KFM/EbeRrZdrApwtx3MC3bZ5O0qp3HMeVZ/sZ9XhbayG1bVZG7HkwB+VXe3+MjhmIPVAv7TKp/Gk/eIp0rRiuymPQYm14QpZgBrIJaRp616hzrxL+jNF/SFvNyR2X9bLp8iT8K9oN6qZpJy2+tmcd1v9KLFRkVGL1I3akbJUOtJ6hF2um9ypAQ4rChgetY2/wBkGk/XXAOgO3lW27yoWanbFRhn7I9btw/8VQXezi2vF4m0IOYyIjWt2y0K43ZYp4DrBMdQIkehoVt7sOW6KHCEAs3BMA3UUE8sls7/ALdV+NO7XLKuBmWdtzpoT5+dS4G6osHN7LX7uo3EJaAPnVLHMe/tqWmEMGZEcoPStCLNm4fP3R/MHyqFmDDOnxHu3pC8NQd+u08/WhPD75CuR971/jTjKhNWy8cTSqucQp1IHrFKqXH4itlDhtsFbTEDMS2sa6ExrRLsYcwLHUl9SdSYQRJ50qVQy9Tpw8wnxQ+M/D8BULbilSrnFm9xkF+hvFmIRSCQc67fGlSpxPOx++vmiKxiX18bepo12F1W1Oss2+v2mpUqpFbM9PM90dH/AHvH+60vwypp7vKivaewqYe7kVVhVjKAI8Q2jau0qd7nKzEWb7MkMxIzDck8jRbBj6o0qVdRTH+VL76ov2UE2tB7J/AVT4KPrLvvP4mlSr5v+mf31R6H9v30YM46x7lf17f/ANxat45jFwcibUjkZCT+FKlX0NVy++R5Mn3TYcPUBLIAAGXlpyoD/S1dYYK2AxAa8oYA6EBXIB6iQD7wKVKsr30PH+WZXsEP/aFj/wAv8bM168K7SrOTmbhyOCnGlSrBs4a5SpUxHTUbUqVAhooD2quMO6gkSXmDH3aVKtw5mZcirw4f9nH62J/6aDXj9YP1D+NKlS6sfQnuHRfMfnQvB/7tv1vzpUqfQXUbFKlSpmj/2Q==">
            <a:hlinkClick r:id="rId2"/>
          </p:cNvPr>
          <p:cNvSpPr>
            <a:spLocks noChangeAspect="1" noChangeArrowheads="1"/>
          </p:cNvSpPr>
          <p:nvPr/>
        </p:nvSpPr>
        <p:spPr bwMode="auto">
          <a:xfrm>
            <a:off x="71438" y="-1638300"/>
            <a:ext cx="4552950" cy="3419475"/>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282628" name="Picture 4" descr="https://upload.wikimedia.org/wikipedia/commons/c/c1/ASDA_in_Keighley.jpg"/>
          <p:cNvPicPr>
            <a:picLocks noChangeAspect="1" noChangeArrowheads="1"/>
          </p:cNvPicPr>
          <p:nvPr/>
        </p:nvPicPr>
        <p:blipFill>
          <a:blip r:embed="rId3" cstate="print"/>
          <a:srcRect/>
          <a:stretch>
            <a:fillRect/>
          </a:stretch>
        </p:blipFill>
        <p:spPr bwMode="auto">
          <a:xfrm>
            <a:off x="457200" y="914400"/>
            <a:ext cx="2743200" cy="2971800"/>
          </a:xfrm>
          <a:prstGeom prst="rect">
            <a:avLst/>
          </a:prstGeom>
          <a:noFill/>
        </p:spPr>
      </p:pic>
      <p:sp>
        <p:nvSpPr>
          <p:cNvPr id="15" name="Nuvola 14"/>
          <p:cNvSpPr/>
          <p:nvPr/>
        </p:nvSpPr>
        <p:spPr bwMode="auto">
          <a:xfrm>
            <a:off x="4191000" y="990600"/>
            <a:ext cx="2971800" cy="2590800"/>
          </a:xfrm>
          <a:prstGeom prst="cloud">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16" name="CasellaDiTesto 15"/>
          <p:cNvSpPr txBox="1"/>
          <p:nvPr/>
        </p:nvSpPr>
        <p:spPr>
          <a:xfrm>
            <a:off x="5029200" y="1752600"/>
            <a:ext cx="1524000" cy="584775"/>
          </a:xfrm>
          <a:prstGeom prst="rect">
            <a:avLst/>
          </a:prstGeom>
          <a:noFill/>
        </p:spPr>
        <p:txBody>
          <a:bodyPr wrap="square" rtlCol="0">
            <a:spAutoFit/>
          </a:bodyPr>
          <a:lstStyle/>
          <a:p>
            <a:r>
              <a:rPr lang="en-US" dirty="0"/>
              <a:t>More goods &amp; services</a:t>
            </a:r>
          </a:p>
        </p:txBody>
      </p:sp>
      <p:cxnSp>
        <p:nvCxnSpPr>
          <p:cNvPr id="18" name="Connettore 2 17"/>
          <p:cNvCxnSpPr/>
          <p:nvPr/>
        </p:nvCxnSpPr>
        <p:spPr bwMode="auto">
          <a:xfrm flipV="1">
            <a:off x="3733800" y="2438400"/>
            <a:ext cx="1295400" cy="1828800"/>
          </a:xfrm>
          <a:prstGeom prst="straightConnector1">
            <a:avLst/>
          </a:prstGeom>
          <a:noFill/>
          <a:ln w="9525" cap="flat" cmpd="sng" algn="ctr">
            <a:solidFill>
              <a:schemeClr val="accent1"/>
            </a:solidFill>
            <a:prstDash val="solid"/>
            <a:round/>
            <a:headEnd type="none" w="med" len="med"/>
            <a:tailEnd type="arrow"/>
          </a:ln>
          <a:effectLst/>
        </p:spPr>
      </p:cxnSp>
      <p:cxnSp>
        <p:nvCxnSpPr>
          <p:cNvPr id="22" name="Connettore 2 21"/>
          <p:cNvCxnSpPr/>
          <p:nvPr/>
        </p:nvCxnSpPr>
        <p:spPr bwMode="auto">
          <a:xfrm>
            <a:off x="3733800" y="4800600"/>
            <a:ext cx="0" cy="762000"/>
          </a:xfrm>
          <a:prstGeom prst="straightConnector1">
            <a:avLst/>
          </a:prstGeom>
          <a:noFill/>
          <a:ln w="9525" cap="flat" cmpd="sng" algn="ctr">
            <a:solidFill>
              <a:schemeClr val="accent1"/>
            </a:solidFill>
            <a:prstDash val="solid"/>
            <a:round/>
            <a:headEnd type="none" w="med" len="med"/>
            <a:tailEnd type="arrow"/>
          </a:ln>
          <a:effectLst/>
        </p:spPr>
      </p:cxnSp>
      <p:cxnSp>
        <p:nvCxnSpPr>
          <p:cNvPr id="25" name="Connettore 1 24"/>
          <p:cNvCxnSpPr/>
          <p:nvPr/>
        </p:nvCxnSpPr>
        <p:spPr bwMode="auto">
          <a:xfrm>
            <a:off x="7848600" y="5943600"/>
            <a:ext cx="914400" cy="0"/>
          </a:xfrm>
          <a:prstGeom prst="line">
            <a:avLst/>
          </a:prstGeom>
          <a:noFill/>
          <a:ln w="9525" cap="flat" cmpd="sng" algn="ctr">
            <a:solidFill>
              <a:schemeClr val="accent1"/>
            </a:solidFill>
            <a:prstDash val="solid"/>
            <a:round/>
            <a:headEnd type="none" w="med" len="med"/>
            <a:tailEnd type="none" w="med" len="med"/>
          </a:ln>
          <a:effectLst/>
        </p:spPr>
      </p:cxnSp>
      <p:cxnSp>
        <p:nvCxnSpPr>
          <p:cNvPr id="30" name="Connettore 1 29"/>
          <p:cNvCxnSpPr/>
          <p:nvPr/>
        </p:nvCxnSpPr>
        <p:spPr bwMode="auto">
          <a:xfrm flipV="1">
            <a:off x="8763000" y="2209800"/>
            <a:ext cx="0" cy="3733800"/>
          </a:xfrm>
          <a:prstGeom prst="line">
            <a:avLst/>
          </a:prstGeom>
          <a:noFill/>
          <a:ln w="9525" cap="flat" cmpd="sng" algn="ctr">
            <a:solidFill>
              <a:schemeClr val="accent1"/>
            </a:solidFill>
            <a:prstDash val="solid"/>
            <a:round/>
            <a:headEnd type="none" w="med" len="med"/>
            <a:tailEnd type="none" w="med" len="med"/>
          </a:ln>
          <a:effectLst/>
        </p:spPr>
      </p:cxnSp>
      <p:cxnSp>
        <p:nvCxnSpPr>
          <p:cNvPr id="34" name="Connettore 2 33"/>
          <p:cNvCxnSpPr/>
          <p:nvPr/>
        </p:nvCxnSpPr>
        <p:spPr bwMode="auto">
          <a:xfrm flipH="1">
            <a:off x="6629400" y="2209800"/>
            <a:ext cx="2133600" cy="0"/>
          </a:xfrm>
          <a:prstGeom prst="straightConnector1">
            <a:avLst/>
          </a:prstGeom>
          <a:noFill/>
          <a:ln w="9525" cap="flat" cmpd="sng" algn="ctr">
            <a:solidFill>
              <a:schemeClr val="accent1"/>
            </a:solidFill>
            <a:prstDash val="solid"/>
            <a:round/>
            <a:headEnd type="none" w="med" len="med"/>
            <a:tailEnd type="arrow"/>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Theory of comparative advantage</a:t>
            </a:r>
          </a:p>
        </p:txBody>
      </p:sp>
      <p:sp>
        <p:nvSpPr>
          <p:cNvPr id="3" name="Segnaposto contenuto 2"/>
          <p:cNvSpPr>
            <a:spLocks noGrp="1"/>
          </p:cNvSpPr>
          <p:nvPr>
            <p:ph idx="1"/>
          </p:nvPr>
        </p:nvSpPr>
        <p:spPr>
          <a:xfrm>
            <a:off x="304800" y="915987"/>
            <a:ext cx="8229600" cy="329547"/>
          </a:xfrm>
        </p:spPr>
        <p:txBody>
          <a:bodyPr/>
          <a:lstStyle/>
          <a:p>
            <a:pPr marL="0" indent="0">
              <a:buNone/>
            </a:pPr>
            <a:r>
              <a:rPr lang="en-US" b="1" dirty="0"/>
              <a:t>2 individuals: Bob &amp; Ann -  2 goods: fish &amp; bananas</a:t>
            </a:r>
          </a:p>
          <a:p>
            <a:pPr marL="0" indent="0">
              <a:buNone/>
            </a:pPr>
            <a:endParaRPr lang="en-US" dirty="0"/>
          </a:p>
          <a:p>
            <a:pPr marL="0" indent="0">
              <a:buNone/>
            </a:pPr>
            <a:endParaRPr lang="en-US" dirty="0"/>
          </a:p>
          <a:p>
            <a:pPr marL="0" indent="0">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31</a:t>
            </a:fld>
            <a:endParaRPr lang="it-IT"/>
          </a:p>
        </p:txBody>
      </p:sp>
      <p:sp>
        <p:nvSpPr>
          <p:cNvPr id="5" name="CasellaDiTesto 4"/>
          <p:cNvSpPr txBox="1"/>
          <p:nvPr/>
        </p:nvSpPr>
        <p:spPr>
          <a:xfrm>
            <a:off x="304800" y="4485164"/>
            <a:ext cx="3020291" cy="584775"/>
          </a:xfrm>
          <a:prstGeom prst="rect">
            <a:avLst/>
          </a:prstGeom>
          <a:noFill/>
          <a:ln>
            <a:solidFill>
              <a:schemeClr val="accent1"/>
            </a:solidFill>
          </a:ln>
        </p:spPr>
        <p:txBody>
          <a:bodyPr wrap="square" rtlCol="0">
            <a:spAutoFit/>
          </a:bodyPr>
          <a:lstStyle/>
          <a:p>
            <a:pPr marL="0" indent="0">
              <a:buNone/>
            </a:pPr>
            <a:r>
              <a:rPr lang="en-US" dirty="0"/>
              <a:t>Bob:1 banana has an opportunity cost of 1 fish</a:t>
            </a:r>
          </a:p>
        </p:txBody>
      </p:sp>
      <p:sp>
        <p:nvSpPr>
          <p:cNvPr id="6" name="CasellaDiTesto 5"/>
          <p:cNvSpPr txBox="1"/>
          <p:nvPr/>
        </p:nvSpPr>
        <p:spPr>
          <a:xfrm>
            <a:off x="5715000" y="1340141"/>
            <a:ext cx="2971800" cy="634020"/>
          </a:xfrm>
          <a:prstGeom prst="rect">
            <a:avLst/>
          </a:prstGeom>
          <a:noFill/>
          <a:ln>
            <a:solidFill>
              <a:schemeClr val="accent1"/>
            </a:solidFill>
          </a:ln>
        </p:spPr>
        <p:txBody>
          <a:bodyPr wrap="square" rtlCol="0">
            <a:spAutoFit/>
          </a:bodyPr>
          <a:lstStyle/>
          <a:p>
            <a:pPr marL="0" indent="0">
              <a:buNone/>
            </a:pPr>
            <a:r>
              <a:rPr lang="en-US" dirty="0"/>
              <a:t>Ann in 24 </a:t>
            </a:r>
            <a:r>
              <a:rPr lang="en-US" dirty="0" err="1"/>
              <a:t>hrs</a:t>
            </a:r>
            <a:r>
              <a:rPr lang="en-US" dirty="0"/>
              <a:t>:		</a:t>
            </a:r>
          </a:p>
          <a:p>
            <a:pPr marL="0" indent="0">
              <a:buNone/>
            </a:pPr>
            <a:r>
              <a:rPr lang="en-US" dirty="0"/>
              <a:t>30 fish or 10 bananas</a:t>
            </a:r>
          </a:p>
        </p:txBody>
      </p:sp>
      <p:sp>
        <p:nvSpPr>
          <p:cNvPr id="7" name="CasellaDiTesto 6"/>
          <p:cNvSpPr txBox="1"/>
          <p:nvPr/>
        </p:nvSpPr>
        <p:spPr>
          <a:xfrm>
            <a:off x="397164" y="2130899"/>
            <a:ext cx="8229600" cy="338554"/>
          </a:xfrm>
          <a:prstGeom prst="rect">
            <a:avLst/>
          </a:prstGeom>
          <a:noFill/>
          <a:ln>
            <a:solidFill>
              <a:srgbClr val="FF0000"/>
            </a:solidFill>
          </a:ln>
        </p:spPr>
        <p:txBody>
          <a:bodyPr wrap="square" rtlCol="0">
            <a:spAutoFit/>
          </a:bodyPr>
          <a:lstStyle/>
          <a:p>
            <a:r>
              <a:rPr lang="en-US" dirty="0"/>
              <a:t>Assumption: monotonic, transitive and convex preferences for Bob and Ann</a:t>
            </a:r>
          </a:p>
        </p:txBody>
      </p:sp>
      <p:sp>
        <p:nvSpPr>
          <p:cNvPr id="8" name="CasellaDiTesto 7"/>
          <p:cNvSpPr txBox="1"/>
          <p:nvPr/>
        </p:nvSpPr>
        <p:spPr>
          <a:xfrm>
            <a:off x="324715" y="3532092"/>
            <a:ext cx="8093797" cy="338554"/>
          </a:xfrm>
          <a:prstGeom prst="rect">
            <a:avLst/>
          </a:prstGeom>
          <a:noFill/>
        </p:spPr>
        <p:txBody>
          <a:bodyPr wrap="square" rtlCol="0">
            <a:spAutoFit/>
          </a:bodyPr>
          <a:lstStyle/>
          <a:p>
            <a:r>
              <a:rPr lang="en-US" dirty="0"/>
              <a:t>2) Scenario: Trade</a:t>
            </a:r>
          </a:p>
        </p:txBody>
      </p:sp>
      <p:sp>
        <p:nvSpPr>
          <p:cNvPr id="9" name="CasellaDiTesto 8"/>
          <p:cNvSpPr txBox="1"/>
          <p:nvPr/>
        </p:nvSpPr>
        <p:spPr>
          <a:xfrm>
            <a:off x="316345" y="3026573"/>
            <a:ext cx="2286000" cy="338554"/>
          </a:xfrm>
          <a:prstGeom prst="rect">
            <a:avLst/>
          </a:prstGeom>
          <a:noFill/>
        </p:spPr>
        <p:txBody>
          <a:bodyPr wrap="square" rtlCol="0">
            <a:spAutoFit/>
          </a:bodyPr>
          <a:lstStyle/>
          <a:p>
            <a:r>
              <a:rPr lang="en-US" dirty="0"/>
              <a:t>Bob: 5 f. and 5 b. </a:t>
            </a:r>
          </a:p>
        </p:txBody>
      </p:sp>
      <p:sp>
        <p:nvSpPr>
          <p:cNvPr id="10" name="CasellaDiTesto 9"/>
          <p:cNvSpPr txBox="1"/>
          <p:nvPr/>
        </p:nvSpPr>
        <p:spPr>
          <a:xfrm>
            <a:off x="6400800" y="3026573"/>
            <a:ext cx="2133600" cy="338554"/>
          </a:xfrm>
          <a:prstGeom prst="rect">
            <a:avLst/>
          </a:prstGeom>
          <a:noFill/>
        </p:spPr>
        <p:txBody>
          <a:bodyPr wrap="square" rtlCol="0">
            <a:spAutoFit/>
          </a:bodyPr>
          <a:lstStyle/>
          <a:p>
            <a:r>
              <a:rPr lang="en-US" dirty="0"/>
              <a:t>Ann: 15 f. and 5 b.</a:t>
            </a:r>
          </a:p>
        </p:txBody>
      </p:sp>
      <p:sp>
        <p:nvSpPr>
          <p:cNvPr id="11" name="CasellaDiTesto 10"/>
          <p:cNvSpPr txBox="1"/>
          <p:nvPr/>
        </p:nvSpPr>
        <p:spPr>
          <a:xfrm>
            <a:off x="2438400" y="3058511"/>
            <a:ext cx="3429000" cy="338554"/>
          </a:xfrm>
          <a:prstGeom prst="rect">
            <a:avLst/>
          </a:prstGeom>
          <a:solidFill>
            <a:srgbClr val="FFFF00"/>
          </a:solidFill>
        </p:spPr>
        <p:txBody>
          <a:bodyPr wrap="square" rtlCol="0">
            <a:spAutoFit/>
          </a:bodyPr>
          <a:lstStyle/>
          <a:p>
            <a:r>
              <a:rPr lang="en-US" dirty="0"/>
              <a:t>Total production: 20 f. and 10 b.</a:t>
            </a:r>
          </a:p>
        </p:txBody>
      </p:sp>
      <p:sp>
        <p:nvSpPr>
          <p:cNvPr id="13" name="CasellaDiTesto 12"/>
          <p:cNvSpPr txBox="1"/>
          <p:nvPr/>
        </p:nvSpPr>
        <p:spPr>
          <a:xfrm>
            <a:off x="284018" y="2628054"/>
            <a:ext cx="8093797" cy="338554"/>
          </a:xfrm>
          <a:prstGeom prst="rect">
            <a:avLst/>
          </a:prstGeom>
          <a:noFill/>
        </p:spPr>
        <p:txBody>
          <a:bodyPr wrap="square" rtlCol="0">
            <a:spAutoFit/>
          </a:bodyPr>
          <a:lstStyle/>
          <a:p>
            <a:r>
              <a:rPr lang="en-US" dirty="0"/>
              <a:t>1) Scenario: No trade</a:t>
            </a:r>
          </a:p>
        </p:txBody>
      </p:sp>
      <p:sp>
        <p:nvSpPr>
          <p:cNvPr id="14" name="CasellaDiTesto 13"/>
          <p:cNvSpPr txBox="1"/>
          <p:nvPr/>
        </p:nvSpPr>
        <p:spPr>
          <a:xfrm>
            <a:off x="399473" y="4006169"/>
            <a:ext cx="2286000" cy="338554"/>
          </a:xfrm>
          <a:prstGeom prst="rect">
            <a:avLst/>
          </a:prstGeom>
          <a:noFill/>
        </p:spPr>
        <p:txBody>
          <a:bodyPr wrap="square" rtlCol="0">
            <a:spAutoFit/>
          </a:bodyPr>
          <a:lstStyle/>
          <a:p>
            <a:r>
              <a:rPr lang="en-US" dirty="0"/>
              <a:t>Bob: 10 b. </a:t>
            </a:r>
          </a:p>
        </p:txBody>
      </p:sp>
      <p:sp>
        <p:nvSpPr>
          <p:cNvPr id="15" name="CasellaDiTesto 14"/>
          <p:cNvSpPr txBox="1"/>
          <p:nvPr/>
        </p:nvSpPr>
        <p:spPr>
          <a:xfrm>
            <a:off x="2388611" y="3989292"/>
            <a:ext cx="3429000" cy="338554"/>
          </a:xfrm>
          <a:prstGeom prst="rect">
            <a:avLst/>
          </a:prstGeom>
          <a:solidFill>
            <a:srgbClr val="FFFF00"/>
          </a:solidFill>
        </p:spPr>
        <p:txBody>
          <a:bodyPr wrap="square" rtlCol="0">
            <a:spAutoFit/>
          </a:bodyPr>
          <a:lstStyle/>
          <a:p>
            <a:r>
              <a:rPr lang="en-US" dirty="0"/>
              <a:t>Total production: 30 f. and 10 b.</a:t>
            </a:r>
          </a:p>
        </p:txBody>
      </p:sp>
      <p:sp>
        <p:nvSpPr>
          <p:cNvPr id="16" name="CasellaDiTesto 15"/>
          <p:cNvSpPr txBox="1"/>
          <p:nvPr/>
        </p:nvSpPr>
        <p:spPr>
          <a:xfrm>
            <a:off x="6393873" y="3949902"/>
            <a:ext cx="2133600" cy="338554"/>
          </a:xfrm>
          <a:prstGeom prst="rect">
            <a:avLst/>
          </a:prstGeom>
          <a:noFill/>
        </p:spPr>
        <p:txBody>
          <a:bodyPr wrap="square" rtlCol="0">
            <a:spAutoFit/>
          </a:bodyPr>
          <a:lstStyle/>
          <a:p>
            <a:r>
              <a:rPr lang="en-US" dirty="0"/>
              <a:t>Ann: 30 f.</a:t>
            </a:r>
          </a:p>
        </p:txBody>
      </p:sp>
      <p:sp>
        <p:nvSpPr>
          <p:cNvPr id="17" name="CasellaDiTesto 16"/>
          <p:cNvSpPr txBox="1"/>
          <p:nvPr/>
        </p:nvSpPr>
        <p:spPr>
          <a:xfrm>
            <a:off x="272473" y="1354272"/>
            <a:ext cx="2971800" cy="634020"/>
          </a:xfrm>
          <a:prstGeom prst="rect">
            <a:avLst/>
          </a:prstGeom>
          <a:noFill/>
          <a:ln>
            <a:solidFill>
              <a:schemeClr val="accent1"/>
            </a:solidFill>
          </a:ln>
        </p:spPr>
        <p:txBody>
          <a:bodyPr wrap="square" rtlCol="0">
            <a:spAutoFit/>
          </a:bodyPr>
          <a:lstStyle/>
          <a:p>
            <a:pPr marL="0" indent="0">
              <a:buNone/>
            </a:pPr>
            <a:r>
              <a:rPr lang="en-US" dirty="0"/>
              <a:t>Bob in 24 </a:t>
            </a:r>
            <a:r>
              <a:rPr lang="en-US" dirty="0" err="1"/>
              <a:t>hrs</a:t>
            </a:r>
            <a:r>
              <a:rPr lang="en-US" dirty="0"/>
              <a:t>:		</a:t>
            </a:r>
          </a:p>
          <a:p>
            <a:pPr marL="0" indent="0">
              <a:buNone/>
            </a:pPr>
            <a:r>
              <a:rPr lang="en-US" dirty="0"/>
              <a:t>10 fish or 10 bananas</a:t>
            </a:r>
          </a:p>
        </p:txBody>
      </p:sp>
      <p:cxnSp>
        <p:nvCxnSpPr>
          <p:cNvPr id="19" name="Connettore 2 18"/>
          <p:cNvCxnSpPr/>
          <p:nvPr/>
        </p:nvCxnSpPr>
        <p:spPr bwMode="auto">
          <a:xfrm>
            <a:off x="1594715" y="5067071"/>
            <a:ext cx="0" cy="304800"/>
          </a:xfrm>
          <a:prstGeom prst="straightConnector1">
            <a:avLst/>
          </a:prstGeom>
          <a:noFill/>
          <a:ln w="9525" cap="flat" cmpd="sng" algn="ctr">
            <a:solidFill>
              <a:schemeClr val="tx2"/>
            </a:solidFill>
            <a:prstDash val="solid"/>
            <a:round/>
            <a:headEnd type="none" w="med" len="med"/>
            <a:tailEnd type="triangle"/>
          </a:ln>
          <a:effectLst/>
        </p:spPr>
      </p:cxnSp>
      <p:sp>
        <p:nvSpPr>
          <p:cNvPr id="21" name="CasellaDiTesto 20"/>
          <p:cNvSpPr txBox="1"/>
          <p:nvPr/>
        </p:nvSpPr>
        <p:spPr>
          <a:xfrm>
            <a:off x="-35576" y="5359458"/>
            <a:ext cx="3829412" cy="584775"/>
          </a:xfrm>
          <a:prstGeom prst="rect">
            <a:avLst/>
          </a:prstGeom>
          <a:noFill/>
          <a:ln>
            <a:solidFill>
              <a:srgbClr val="00B0F0"/>
            </a:solidFill>
          </a:ln>
        </p:spPr>
        <p:txBody>
          <a:bodyPr wrap="square" rtlCol="0">
            <a:spAutoFit/>
          </a:bodyPr>
          <a:lstStyle/>
          <a:p>
            <a:r>
              <a:rPr lang="en-US" dirty="0"/>
              <a:t>Keen on trading if he can have MORE than 1 fish by exchanging 1 banana</a:t>
            </a:r>
          </a:p>
        </p:txBody>
      </p:sp>
      <p:sp>
        <p:nvSpPr>
          <p:cNvPr id="22" name="CasellaDiTesto 21"/>
          <p:cNvSpPr txBox="1"/>
          <p:nvPr/>
        </p:nvSpPr>
        <p:spPr>
          <a:xfrm>
            <a:off x="6114473" y="4485164"/>
            <a:ext cx="3020291" cy="584775"/>
          </a:xfrm>
          <a:prstGeom prst="rect">
            <a:avLst/>
          </a:prstGeom>
          <a:noFill/>
          <a:ln>
            <a:solidFill>
              <a:schemeClr val="accent1"/>
            </a:solidFill>
          </a:ln>
        </p:spPr>
        <p:txBody>
          <a:bodyPr wrap="square" rtlCol="0">
            <a:spAutoFit/>
          </a:bodyPr>
          <a:lstStyle/>
          <a:p>
            <a:pPr marL="0" indent="0">
              <a:buNone/>
            </a:pPr>
            <a:r>
              <a:rPr lang="en-US" dirty="0"/>
              <a:t>Ann:1 banana has an opportunity cost of 3 fish</a:t>
            </a:r>
          </a:p>
        </p:txBody>
      </p:sp>
      <p:cxnSp>
        <p:nvCxnSpPr>
          <p:cNvPr id="23" name="Connettore 2 22"/>
          <p:cNvCxnSpPr/>
          <p:nvPr/>
        </p:nvCxnSpPr>
        <p:spPr bwMode="auto">
          <a:xfrm>
            <a:off x="7501081" y="5067071"/>
            <a:ext cx="0" cy="304800"/>
          </a:xfrm>
          <a:prstGeom prst="straightConnector1">
            <a:avLst/>
          </a:prstGeom>
          <a:noFill/>
          <a:ln w="9525" cap="flat" cmpd="sng" algn="ctr">
            <a:solidFill>
              <a:schemeClr val="tx2"/>
            </a:solidFill>
            <a:prstDash val="solid"/>
            <a:round/>
            <a:headEnd type="none" w="med" len="med"/>
            <a:tailEnd type="triangle"/>
          </a:ln>
          <a:effectLst/>
        </p:spPr>
      </p:cxnSp>
      <p:sp>
        <p:nvSpPr>
          <p:cNvPr id="25" name="CasellaDiTesto 24"/>
          <p:cNvSpPr txBox="1"/>
          <p:nvPr/>
        </p:nvSpPr>
        <p:spPr>
          <a:xfrm>
            <a:off x="5029201" y="5392653"/>
            <a:ext cx="4114800" cy="584775"/>
          </a:xfrm>
          <a:prstGeom prst="rect">
            <a:avLst/>
          </a:prstGeom>
          <a:noFill/>
          <a:ln>
            <a:solidFill>
              <a:srgbClr val="00B0F0"/>
            </a:solidFill>
          </a:ln>
        </p:spPr>
        <p:txBody>
          <a:bodyPr wrap="square" rtlCol="0">
            <a:spAutoFit/>
          </a:bodyPr>
          <a:lstStyle/>
          <a:p>
            <a:r>
              <a:rPr lang="en-US" dirty="0"/>
              <a:t>Keen on trading if she can have 1 banana for less than 3 fish exchanged</a:t>
            </a:r>
          </a:p>
        </p:txBody>
      </p:sp>
      <p:sp>
        <p:nvSpPr>
          <p:cNvPr id="26" name="Freccia bidirezionale orizzontale 25"/>
          <p:cNvSpPr/>
          <p:nvPr/>
        </p:nvSpPr>
        <p:spPr bwMode="auto">
          <a:xfrm flipV="1">
            <a:off x="3883351" y="5518225"/>
            <a:ext cx="1091911" cy="326728"/>
          </a:xfrm>
          <a:prstGeom prst="leftRightArrow">
            <a:avLst/>
          </a:prstGeom>
          <a:solidFill>
            <a:schemeClr val="accent1">
              <a:lumMod val="75000"/>
            </a:schemeClr>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27" name="CasellaDiTesto 26"/>
          <p:cNvSpPr txBox="1"/>
          <p:nvPr/>
        </p:nvSpPr>
        <p:spPr>
          <a:xfrm>
            <a:off x="3882952" y="5189942"/>
            <a:ext cx="1335881" cy="338554"/>
          </a:xfrm>
          <a:prstGeom prst="rect">
            <a:avLst/>
          </a:prstGeom>
          <a:noFill/>
        </p:spPr>
        <p:txBody>
          <a:bodyPr wrap="square" rtlCol="0">
            <a:spAutoFit/>
          </a:bodyPr>
          <a:lstStyle/>
          <a:p>
            <a:r>
              <a:rPr lang="en-US" dirty="0"/>
              <a:t>1 b. for 2 f.</a:t>
            </a:r>
          </a:p>
        </p:txBody>
      </p:sp>
      <p:cxnSp>
        <p:nvCxnSpPr>
          <p:cNvPr id="29" name="Connettore 2 28"/>
          <p:cNvCxnSpPr/>
          <p:nvPr/>
        </p:nvCxnSpPr>
        <p:spPr bwMode="auto">
          <a:xfrm>
            <a:off x="4419600" y="5844953"/>
            <a:ext cx="0" cy="328283"/>
          </a:xfrm>
          <a:prstGeom prst="straightConnector1">
            <a:avLst/>
          </a:prstGeom>
          <a:noFill/>
          <a:ln w="9525" cap="flat" cmpd="sng" algn="ctr">
            <a:solidFill>
              <a:schemeClr val="tx1"/>
            </a:solidFill>
            <a:prstDash val="solid"/>
            <a:round/>
            <a:headEnd type="none" w="med" len="med"/>
            <a:tailEnd type="triangle"/>
          </a:ln>
          <a:effectLst/>
        </p:spPr>
      </p:cxnSp>
      <p:sp>
        <p:nvSpPr>
          <p:cNvPr id="31" name="CasellaDiTesto 30"/>
          <p:cNvSpPr txBox="1"/>
          <p:nvPr/>
        </p:nvSpPr>
        <p:spPr>
          <a:xfrm>
            <a:off x="3380797" y="6212694"/>
            <a:ext cx="2207779" cy="276999"/>
          </a:xfrm>
          <a:prstGeom prst="rect">
            <a:avLst/>
          </a:prstGeom>
          <a:noFill/>
          <a:ln>
            <a:solidFill>
              <a:schemeClr val="tx2"/>
            </a:solidFill>
          </a:ln>
        </p:spPr>
        <p:txBody>
          <a:bodyPr wrap="square" rtlCol="0">
            <a:spAutoFit/>
          </a:bodyPr>
          <a:lstStyle/>
          <a:p>
            <a:r>
              <a:rPr lang="en-US" sz="1200" b="0" dirty="0"/>
              <a:t>Makes everyone more happy</a:t>
            </a:r>
          </a:p>
        </p:txBody>
      </p:sp>
      <p:sp>
        <p:nvSpPr>
          <p:cNvPr id="32" name="CasellaDiTesto 31"/>
          <p:cNvSpPr txBox="1"/>
          <p:nvPr/>
        </p:nvSpPr>
        <p:spPr>
          <a:xfrm>
            <a:off x="768927" y="6173236"/>
            <a:ext cx="1288473" cy="338554"/>
          </a:xfrm>
          <a:prstGeom prst="rect">
            <a:avLst/>
          </a:prstGeom>
          <a:solidFill>
            <a:srgbClr val="FFFF00"/>
          </a:solidFill>
        </p:spPr>
        <p:txBody>
          <a:bodyPr wrap="square" rtlCol="0">
            <a:spAutoFit/>
          </a:bodyPr>
          <a:lstStyle/>
          <a:p>
            <a:r>
              <a:rPr lang="en-US" dirty="0"/>
              <a:t>5 b. &amp; 10 f.</a:t>
            </a:r>
          </a:p>
        </p:txBody>
      </p:sp>
      <p:sp>
        <p:nvSpPr>
          <p:cNvPr id="33" name="CasellaDiTesto 32"/>
          <p:cNvSpPr txBox="1"/>
          <p:nvPr/>
        </p:nvSpPr>
        <p:spPr>
          <a:xfrm>
            <a:off x="6980381" y="6123201"/>
            <a:ext cx="1288473" cy="338554"/>
          </a:xfrm>
          <a:prstGeom prst="rect">
            <a:avLst/>
          </a:prstGeom>
          <a:solidFill>
            <a:srgbClr val="FFFF00"/>
          </a:solidFill>
        </p:spPr>
        <p:txBody>
          <a:bodyPr wrap="square" rtlCol="0">
            <a:spAutoFit/>
          </a:bodyPr>
          <a:lstStyle/>
          <a:p>
            <a:r>
              <a:rPr lang="en-US" dirty="0"/>
              <a:t>5 b. &amp; 20 f.</a:t>
            </a:r>
          </a:p>
        </p:txBody>
      </p:sp>
      <p:cxnSp>
        <p:nvCxnSpPr>
          <p:cNvPr id="35" name="Connettore 2 34"/>
          <p:cNvCxnSpPr/>
          <p:nvPr/>
        </p:nvCxnSpPr>
        <p:spPr bwMode="auto">
          <a:xfrm flipH="1" flipV="1">
            <a:off x="2269980" y="6346454"/>
            <a:ext cx="664729" cy="4739"/>
          </a:xfrm>
          <a:prstGeom prst="straightConnector1">
            <a:avLst/>
          </a:prstGeom>
          <a:noFill/>
          <a:ln w="9525" cap="flat" cmpd="sng" algn="ctr">
            <a:solidFill>
              <a:schemeClr val="tx2"/>
            </a:solidFill>
            <a:prstDash val="solid"/>
            <a:round/>
            <a:headEnd type="none" w="med" len="med"/>
            <a:tailEnd type="triangle"/>
          </a:ln>
          <a:effectLst/>
        </p:spPr>
      </p:cxnSp>
      <p:cxnSp>
        <p:nvCxnSpPr>
          <p:cNvPr id="38" name="Connettore 2 37"/>
          <p:cNvCxnSpPr/>
          <p:nvPr/>
        </p:nvCxnSpPr>
        <p:spPr bwMode="auto">
          <a:xfrm flipV="1">
            <a:off x="5817611" y="6342513"/>
            <a:ext cx="845127" cy="868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79078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596062" cy="838200"/>
          </a:xfrm>
        </p:spPr>
        <p:txBody>
          <a:bodyPr/>
          <a:lstStyle/>
          <a:p>
            <a:r>
              <a:rPr lang="en-US" dirty="0"/>
              <a:t>Adam Smith (The Wealth of Nations, chapter II)</a:t>
            </a:r>
          </a:p>
        </p:txBody>
      </p:sp>
      <p:pic>
        <p:nvPicPr>
          <p:cNvPr id="5" name="Segnaposto contenuto 4"/>
          <p:cNvPicPr>
            <a:picLocks noGrp="1" noChangeAspect="1"/>
          </p:cNvPicPr>
          <p:nvPr>
            <p:ph idx="1"/>
          </p:nvPr>
        </p:nvPicPr>
        <p:blipFill>
          <a:blip r:embed="rId2"/>
          <a:stretch>
            <a:fillRect/>
          </a:stretch>
        </p:blipFill>
        <p:spPr>
          <a:xfrm>
            <a:off x="1219200" y="1981200"/>
            <a:ext cx="5943600" cy="2971800"/>
          </a:xfrm>
          <a:prstGeom prst="rect">
            <a:avLst/>
          </a:prstGeom>
        </p:spPr>
      </p:pic>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32</a:t>
            </a:fld>
            <a:endParaRPr lang="it-IT"/>
          </a:p>
        </p:txBody>
      </p:sp>
    </p:spTree>
    <p:extLst>
      <p:ext uri="{BB962C8B-B14F-4D97-AF65-F5344CB8AC3E}">
        <p14:creationId xmlns:p14="http://schemas.microsoft.com/office/powerpoint/2010/main" val="352009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Exam question (February 7</a:t>
            </a:r>
            <a:r>
              <a:rPr lang="en-US" baseline="30000" dirty="0"/>
              <a:t>th</a:t>
            </a:r>
            <a:r>
              <a:rPr lang="en-US" dirty="0"/>
              <a:t> 2020)</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33</a:t>
            </a:fld>
            <a:endParaRPr lang="it-IT"/>
          </a:p>
        </p:txBody>
      </p:sp>
      <p:sp>
        <p:nvSpPr>
          <p:cNvPr id="6" name="Segnaposto contenuto 5"/>
          <p:cNvSpPr>
            <a:spLocks noGrp="1"/>
          </p:cNvSpPr>
          <p:nvPr>
            <p:ph idx="1"/>
          </p:nvPr>
        </p:nvSpPr>
        <p:spPr/>
        <p:txBody>
          <a:bodyPr/>
          <a:lstStyle/>
          <a:p>
            <a:endParaRPr lang="en-US" dirty="0"/>
          </a:p>
        </p:txBody>
      </p:sp>
      <p:pic>
        <p:nvPicPr>
          <p:cNvPr id="7" name="Immagine 6"/>
          <p:cNvPicPr>
            <a:picLocks noChangeAspect="1"/>
          </p:cNvPicPr>
          <p:nvPr/>
        </p:nvPicPr>
        <p:blipFill>
          <a:blip r:embed="rId2"/>
          <a:stretch>
            <a:fillRect/>
          </a:stretch>
        </p:blipFill>
        <p:spPr>
          <a:xfrm>
            <a:off x="381000" y="1066800"/>
            <a:ext cx="8229600" cy="4800600"/>
          </a:xfrm>
          <a:prstGeom prst="rect">
            <a:avLst/>
          </a:prstGeom>
        </p:spPr>
      </p:pic>
    </p:spTree>
    <p:extLst>
      <p:ext uri="{BB962C8B-B14F-4D97-AF65-F5344CB8AC3E}">
        <p14:creationId xmlns:p14="http://schemas.microsoft.com/office/powerpoint/2010/main" val="2523340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Wealth of nations (1776)</a:t>
            </a:r>
          </a:p>
        </p:txBody>
      </p:sp>
      <p:sp>
        <p:nvSpPr>
          <p:cNvPr id="3" name="Segnaposto contenuto 2"/>
          <p:cNvSpPr>
            <a:spLocks noGrp="1"/>
          </p:cNvSpPr>
          <p:nvPr>
            <p:ph idx="1"/>
          </p:nvPr>
        </p:nvSpPr>
        <p:spPr>
          <a:xfrm>
            <a:off x="228600" y="1066800"/>
            <a:ext cx="8382000" cy="4114800"/>
          </a:xfrm>
        </p:spPr>
        <p:txBody>
          <a:bodyPr/>
          <a:lstStyle/>
          <a:p>
            <a:pPr algn="ctr">
              <a:buNone/>
            </a:pPr>
            <a:r>
              <a:rPr lang="en-US" dirty="0"/>
              <a:t>	</a:t>
            </a:r>
            <a:r>
              <a:rPr lang="en-US" sz="2400" dirty="0"/>
              <a:t>Since Adam Smith’s </a:t>
            </a:r>
            <a:r>
              <a:rPr lang="en-US" sz="2400" i="1" dirty="0"/>
              <a:t>pin factory example we </a:t>
            </a:r>
            <a:r>
              <a:rPr lang="en-US" sz="2400" dirty="0"/>
              <a:t>know that </a:t>
            </a:r>
            <a:r>
              <a:rPr lang="en-US" sz="2400" b="1" dirty="0"/>
              <a:t>specialization</a:t>
            </a:r>
            <a:r>
              <a:rPr lang="en-US" sz="2400" dirty="0"/>
              <a:t> increases </a:t>
            </a:r>
            <a:r>
              <a:rPr lang="en-US" sz="2400" b="1" dirty="0"/>
              <a:t>productivity</a:t>
            </a:r>
            <a:r>
              <a:rPr lang="en-US" sz="2400" dirty="0"/>
              <a:t>.</a:t>
            </a:r>
          </a:p>
          <a:p>
            <a:pPr>
              <a:buNone/>
            </a:pPr>
            <a:endParaRPr lang="en-US" sz="3200" dirty="0"/>
          </a:p>
          <a:p>
            <a:pPr>
              <a:buNone/>
            </a:pPr>
            <a:r>
              <a:rPr lang="en-US" sz="2400" dirty="0"/>
              <a:t>	</a:t>
            </a:r>
          </a:p>
          <a:p>
            <a:pPr>
              <a:buNone/>
            </a:pPr>
            <a:endParaRPr lang="en-US" sz="2400" dirty="0"/>
          </a:p>
          <a:p>
            <a:pPr>
              <a:buNone/>
            </a:pPr>
            <a:endParaRPr lang="en-US" sz="2400" dirty="0"/>
          </a:p>
          <a:p>
            <a:pPr>
              <a:buNone/>
            </a:pPr>
            <a:endParaRPr lang="en-US" sz="2400" dirty="0"/>
          </a:p>
          <a:p>
            <a:pPr>
              <a:buNone/>
            </a:pPr>
            <a:endParaRPr lang="en-US" sz="2400" dirty="0"/>
          </a:p>
          <a:p>
            <a:pPr>
              <a:buNone/>
            </a:pPr>
            <a:r>
              <a:rPr lang="en-US" dirty="0"/>
              <a:t>	</a:t>
            </a:r>
            <a:endParaRPr lang="en-US" sz="2400"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34</a:t>
            </a:fld>
            <a:endParaRPr lang="it-IT"/>
          </a:p>
        </p:txBody>
      </p:sp>
      <p:pic>
        <p:nvPicPr>
          <p:cNvPr id="261121" name="Picture 1" descr="C:\Users\grilli.luca\Desktop\pin_factory.png"/>
          <p:cNvPicPr>
            <a:picLocks noChangeAspect="1" noChangeArrowheads="1"/>
          </p:cNvPicPr>
          <p:nvPr/>
        </p:nvPicPr>
        <p:blipFill>
          <a:blip r:embed="rId2" cstate="print"/>
          <a:srcRect/>
          <a:stretch>
            <a:fillRect/>
          </a:stretch>
        </p:blipFill>
        <p:spPr bwMode="auto">
          <a:xfrm>
            <a:off x="1752600" y="1905000"/>
            <a:ext cx="5681662" cy="1905000"/>
          </a:xfrm>
          <a:prstGeom prst="rect">
            <a:avLst/>
          </a:prstGeom>
          <a:noFill/>
        </p:spPr>
      </p:pic>
      <p:pic>
        <p:nvPicPr>
          <p:cNvPr id="6" name="Immagine 5"/>
          <p:cNvPicPr>
            <a:picLocks noChangeAspect="1"/>
          </p:cNvPicPr>
          <p:nvPr/>
        </p:nvPicPr>
        <p:blipFill>
          <a:blip r:embed="rId3"/>
          <a:stretch>
            <a:fillRect/>
          </a:stretch>
        </p:blipFill>
        <p:spPr>
          <a:xfrm>
            <a:off x="205509" y="4432300"/>
            <a:ext cx="2090738" cy="1885950"/>
          </a:xfrm>
          <a:prstGeom prst="rect">
            <a:avLst/>
          </a:prstGeom>
        </p:spPr>
      </p:pic>
      <p:sp>
        <p:nvSpPr>
          <p:cNvPr id="7" name="CasellaDiTesto 6"/>
          <p:cNvSpPr txBox="1"/>
          <p:nvPr/>
        </p:nvSpPr>
        <p:spPr>
          <a:xfrm>
            <a:off x="2667000" y="4831031"/>
            <a:ext cx="6172200" cy="1323439"/>
          </a:xfrm>
          <a:prstGeom prst="rect">
            <a:avLst/>
          </a:prstGeom>
          <a:noFill/>
          <a:ln>
            <a:solidFill>
              <a:srgbClr val="0070C0"/>
            </a:solidFill>
          </a:ln>
        </p:spPr>
        <p:txBody>
          <a:bodyPr wrap="square" rtlCol="0">
            <a:spAutoFit/>
          </a:bodyPr>
          <a:lstStyle/>
          <a:p>
            <a:r>
              <a:rPr lang="en-US" b="0" dirty="0"/>
              <a:t>But the idea traces back to </a:t>
            </a:r>
            <a:r>
              <a:rPr lang="en-US" dirty="0"/>
              <a:t>Plato </a:t>
            </a:r>
            <a:r>
              <a:rPr lang="en-US" b="0" dirty="0"/>
              <a:t>(and his “</a:t>
            </a:r>
            <a:r>
              <a:rPr lang="en-US" dirty="0"/>
              <a:t>Republic</a:t>
            </a:r>
            <a:r>
              <a:rPr lang="en-US" b="0" dirty="0"/>
              <a:t>”) where in chapter II says: “….</a:t>
            </a:r>
            <a:r>
              <a:rPr lang="en-US" dirty="0"/>
              <a:t>More things will be produced and the work more easily and better done, when every man is set free from all other occupations to do at the right time something for which is naturally fitted</a:t>
            </a:r>
            <a:r>
              <a:rPr lang="en-US" b="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noChangeArrowheads="1"/>
          </p:cNvSpPr>
          <p:nvPr>
            <p:ph idx="1"/>
          </p:nvPr>
        </p:nvSpPr>
        <p:spPr>
          <a:xfrm>
            <a:off x="685800" y="1119188"/>
            <a:ext cx="7772400" cy="4152900"/>
          </a:xfrm>
        </p:spPr>
        <p:txBody>
          <a:bodyPr/>
          <a:lstStyle/>
          <a:p>
            <a:pPr eaLnBrk="1" hangingPunct="1"/>
            <a:r>
              <a:rPr lang="en-US" sz="2400" dirty="0"/>
              <a:t>Trade is 		(is even more) useful for welfare (also thanks and through to </a:t>
            </a:r>
            <a:r>
              <a:rPr lang="en-US" sz="2400" b="1" dirty="0"/>
              <a:t>specialization</a:t>
            </a:r>
            <a:r>
              <a:rPr lang="en-US" sz="2400" dirty="0"/>
              <a:t>).</a:t>
            </a:r>
          </a:p>
        </p:txBody>
      </p:sp>
      <p:sp>
        <p:nvSpPr>
          <p:cNvPr id="4" name="Freccia a destra 3"/>
          <p:cNvSpPr/>
          <p:nvPr/>
        </p:nvSpPr>
        <p:spPr bwMode="auto">
          <a:xfrm>
            <a:off x="2286000" y="1056445"/>
            <a:ext cx="990600" cy="457200"/>
          </a:xfrm>
          <a:prstGeom prst="rightArrow">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5" name="Titolo 4"/>
          <p:cNvSpPr>
            <a:spLocks noGrp="1"/>
          </p:cNvSpPr>
          <p:nvPr>
            <p:ph type="title"/>
          </p:nvPr>
        </p:nvSpPr>
        <p:spPr>
          <a:xfrm>
            <a:off x="762000" y="0"/>
            <a:ext cx="5943600" cy="838200"/>
          </a:xfrm>
        </p:spPr>
        <p:txBody>
          <a:bodyPr/>
          <a:lstStyle/>
          <a:p>
            <a:r>
              <a:rPr lang="en-US" dirty="0"/>
              <a:t>Thus main message revised</a:t>
            </a:r>
          </a:p>
        </p:txBody>
      </p:sp>
      <p:pic>
        <p:nvPicPr>
          <p:cNvPr id="6" name="Picture 6" descr="Business Networking"/>
          <p:cNvPicPr>
            <a:picLocks noChangeAspect="1" noChangeArrowheads="1"/>
          </p:cNvPicPr>
          <p:nvPr/>
        </p:nvPicPr>
        <p:blipFill>
          <a:blip r:embed="rId2" cstate="print"/>
          <a:srcRect/>
          <a:stretch>
            <a:fillRect/>
          </a:stretch>
        </p:blipFill>
        <p:spPr bwMode="auto">
          <a:xfrm>
            <a:off x="914400" y="2052638"/>
            <a:ext cx="4275667" cy="2286000"/>
          </a:xfrm>
          <a:prstGeom prst="rect">
            <a:avLst/>
          </a:prstGeom>
          <a:noFill/>
        </p:spPr>
      </p:pic>
      <p:pic>
        <p:nvPicPr>
          <p:cNvPr id="7" name="Picture 6" descr="Business Networking"/>
          <p:cNvPicPr>
            <a:picLocks noChangeAspect="1" noChangeArrowheads="1"/>
          </p:cNvPicPr>
          <p:nvPr/>
        </p:nvPicPr>
        <p:blipFill>
          <a:blip r:embed="rId2" cstate="print"/>
          <a:srcRect/>
          <a:stretch>
            <a:fillRect/>
          </a:stretch>
        </p:blipFill>
        <p:spPr bwMode="auto">
          <a:xfrm>
            <a:off x="4428066" y="2052638"/>
            <a:ext cx="4275667" cy="2286000"/>
          </a:xfrm>
          <a:prstGeom prst="rect">
            <a:avLst/>
          </a:prstGeom>
          <a:noFill/>
        </p:spPr>
      </p:pic>
      <p:pic>
        <p:nvPicPr>
          <p:cNvPr id="8" name="Picture 6" descr="Business Networking"/>
          <p:cNvPicPr>
            <a:picLocks noChangeAspect="1" noChangeArrowheads="1"/>
          </p:cNvPicPr>
          <p:nvPr/>
        </p:nvPicPr>
        <p:blipFill>
          <a:blip r:embed="rId2" cstate="print"/>
          <a:srcRect/>
          <a:stretch>
            <a:fillRect/>
          </a:stretch>
        </p:blipFill>
        <p:spPr bwMode="auto">
          <a:xfrm>
            <a:off x="396777" y="3487036"/>
            <a:ext cx="4275667" cy="2286000"/>
          </a:xfrm>
          <a:prstGeom prst="rect">
            <a:avLst/>
          </a:prstGeom>
          <a:noFill/>
        </p:spPr>
      </p:pic>
      <p:pic>
        <p:nvPicPr>
          <p:cNvPr id="9" name="Picture 6" descr="Business Networking"/>
          <p:cNvPicPr>
            <a:picLocks noChangeAspect="1" noChangeArrowheads="1"/>
          </p:cNvPicPr>
          <p:nvPr/>
        </p:nvPicPr>
        <p:blipFill>
          <a:blip r:embed="rId2" cstate="print"/>
          <a:srcRect/>
          <a:stretch>
            <a:fillRect/>
          </a:stretch>
        </p:blipFill>
        <p:spPr bwMode="auto">
          <a:xfrm>
            <a:off x="4362643" y="3230672"/>
            <a:ext cx="4275667" cy="2286000"/>
          </a:xfrm>
          <a:prstGeom prst="rect">
            <a:avLst/>
          </a:prstGeom>
          <a:noFill/>
        </p:spPr>
      </p:pic>
      <p:sp>
        <p:nvSpPr>
          <p:cNvPr id="2" name="CasellaDiTesto 1"/>
          <p:cNvSpPr txBox="1"/>
          <p:nvPr/>
        </p:nvSpPr>
        <p:spPr>
          <a:xfrm>
            <a:off x="879764" y="5853861"/>
            <a:ext cx="7620000" cy="584775"/>
          </a:xfrm>
          <a:prstGeom prst="rect">
            <a:avLst/>
          </a:prstGeom>
          <a:noFill/>
          <a:ln>
            <a:solidFill>
              <a:srgbClr val="FFC000"/>
            </a:solidFill>
          </a:ln>
        </p:spPr>
        <p:txBody>
          <a:bodyPr wrap="square" rtlCol="0">
            <a:spAutoFit/>
          </a:bodyPr>
          <a:lstStyle/>
          <a:p>
            <a:r>
              <a:rPr lang="en-US" dirty="0"/>
              <a:t>But how to organize things in the whole economic system? How to decide on what we need to specialize (as a society) and who does what?</a:t>
            </a:r>
          </a:p>
        </p:txBody>
      </p:sp>
    </p:spTree>
    <p:extLst>
      <p:ext uri="{BB962C8B-B14F-4D97-AF65-F5344CB8AC3E}">
        <p14:creationId xmlns:p14="http://schemas.microsoft.com/office/powerpoint/2010/main" val="61615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129462" cy="838200"/>
          </a:xfrm>
        </p:spPr>
        <p:txBody>
          <a:bodyPr/>
          <a:lstStyle/>
          <a:p>
            <a:r>
              <a:rPr lang="en-US" dirty="0"/>
              <a:t>How to coordinate?</a:t>
            </a:r>
          </a:p>
        </p:txBody>
      </p:sp>
      <p:sp>
        <p:nvSpPr>
          <p:cNvPr id="3" name="Segnaposto contenuto 2"/>
          <p:cNvSpPr>
            <a:spLocks noGrp="1"/>
          </p:cNvSpPr>
          <p:nvPr>
            <p:ph idx="1"/>
          </p:nvPr>
        </p:nvSpPr>
        <p:spPr>
          <a:xfrm>
            <a:off x="304800" y="1143000"/>
            <a:ext cx="8229600" cy="4953000"/>
          </a:xfrm>
        </p:spPr>
        <p:txBody>
          <a:bodyPr/>
          <a:lstStyle/>
          <a:p>
            <a:pPr>
              <a:buNone/>
            </a:pPr>
            <a:r>
              <a:rPr lang="en-US" dirty="0"/>
              <a:t>	</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36</a:t>
            </a:fld>
            <a:endParaRPr lang="it-IT"/>
          </a:p>
        </p:txBody>
      </p:sp>
      <p:sp>
        <p:nvSpPr>
          <p:cNvPr id="5" name="CasellaDiTesto 4"/>
          <p:cNvSpPr txBox="1"/>
          <p:nvPr/>
        </p:nvSpPr>
        <p:spPr>
          <a:xfrm>
            <a:off x="457200" y="1219200"/>
            <a:ext cx="8686800" cy="3724096"/>
          </a:xfrm>
          <a:prstGeom prst="rect">
            <a:avLst/>
          </a:prstGeom>
          <a:noFill/>
        </p:spPr>
        <p:txBody>
          <a:bodyPr wrap="square" rtlCol="0">
            <a:spAutoFit/>
          </a:bodyPr>
          <a:lstStyle/>
          <a:p>
            <a:endParaRPr lang="en-US" sz="2000" dirty="0"/>
          </a:p>
          <a:p>
            <a:r>
              <a:rPr lang="en-US" sz="2400" dirty="0"/>
              <a:t>How to gather all this relevant information and coordinate?</a:t>
            </a:r>
          </a:p>
          <a:p>
            <a:endParaRPr lang="en-US" sz="2400" dirty="0"/>
          </a:p>
          <a:p>
            <a:r>
              <a:rPr lang="en-US" sz="2400" dirty="0"/>
              <a:t>• A) centralized planning</a:t>
            </a:r>
          </a:p>
          <a:p>
            <a:endParaRPr lang="en-US" sz="2400" dirty="0"/>
          </a:p>
          <a:p>
            <a:r>
              <a:rPr lang="en-US" sz="2400" dirty="0"/>
              <a:t>• B) Markets enable autonomous decentralized decisions</a:t>
            </a:r>
          </a:p>
          <a:p>
            <a:endParaRPr lang="en-US" sz="2000" b="0" dirty="0">
              <a:latin typeface="+mn-lt"/>
            </a:endParaRPr>
          </a:p>
          <a:p>
            <a:r>
              <a:rPr lang="en-US" sz="2000" b="0" dirty="0">
                <a:latin typeface="+mn-lt"/>
              </a:rPr>
              <a:t> </a:t>
            </a:r>
          </a:p>
        </p:txBody>
      </p:sp>
      <p:sp>
        <p:nvSpPr>
          <p:cNvPr id="6" name="Freccia in giù 5"/>
          <p:cNvSpPr/>
          <p:nvPr/>
        </p:nvSpPr>
        <p:spPr bwMode="auto">
          <a:xfrm>
            <a:off x="3923552" y="4225925"/>
            <a:ext cx="762000" cy="762000"/>
          </a:xfrm>
          <a:prstGeom prst="downArrow">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7" name="CasellaDiTesto 6"/>
          <p:cNvSpPr txBox="1"/>
          <p:nvPr/>
        </p:nvSpPr>
        <p:spPr>
          <a:xfrm>
            <a:off x="0" y="4979692"/>
            <a:ext cx="8915400" cy="707886"/>
          </a:xfrm>
          <a:prstGeom prst="rect">
            <a:avLst/>
          </a:prstGeom>
          <a:noFill/>
        </p:spPr>
        <p:txBody>
          <a:bodyPr wrap="square" rtlCol="0">
            <a:spAutoFit/>
          </a:bodyPr>
          <a:lstStyle/>
          <a:p>
            <a:pPr algn="ctr"/>
            <a:r>
              <a:rPr lang="en-US" sz="2000" dirty="0"/>
              <a:t>Markets are costless mechanisms to achieve efficient allocations because PRICEs act as “information vehicles” by signaling scarcity</a:t>
            </a:r>
          </a:p>
        </p:txBody>
      </p:sp>
      <p:sp>
        <p:nvSpPr>
          <p:cNvPr id="11" name="Rettangolo 10"/>
          <p:cNvSpPr/>
          <p:nvPr/>
        </p:nvSpPr>
        <p:spPr>
          <a:xfrm>
            <a:off x="134076" y="5943173"/>
            <a:ext cx="8991600" cy="584775"/>
          </a:xfrm>
          <a:prstGeom prst="rect">
            <a:avLst/>
          </a:prstGeom>
          <a:solidFill>
            <a:srgbClr val="FFFF00"/>
          </a:solidFill>
          <a:ln>
            <a:solidFill>
              <a:srgbClr val="FFFF00"/>
            </a:solidFill>
          </a:ln>
        </p:spPr>
        <p:txBody>
          <a:bodyPr wrap="square">
            <a:spAutoFit/>
          </a:bodyPr>
          <a:lstStyle/>
          <a:p>
            <a:r>
              <a:rPr lang="en-US" dirty="0"/>
              <a:t>But this is 100% valid only if MARKETS ARE PERFECTLY COMPETITIVE: only in this case prices signal the </a:t>
            </a:r>
            <a:r>
              <a:rPr lang="en-US" u="sng" dirty="0"/>
              <a:t>true</a:t>
            </a:r>
            <a:r>
              <a:rPr lang="en-US" dirty="0"/>
              <a:t> benefits and costs for the use of resources by the economic system.</a:t>
            </a:r>
          </a:p>
        </p:txBody>
      </p:sp>
      <p:sp>
        <p:nvSpPr>
          <p:cNvPr id="9" name="CasellaDiTesto 8"/>
          <p:cNvSpPr txBox="1"/>
          <p:nvPr/>
        </p:nvSpPr>
        <p:spPr>
          <a:xfrm>
            <a:off x="304800" y="1103599"/>
            <a:ext cx="1905000" cy="338554"/>
          </a:xfrm>
          <a:prstGeom prst="rect">
            <a:avLst/>
          </a:prstGeom>
          <a:noFill/>
        </p:spPr>
        <p:txBody>
          <a:bodyPr wrap="square" rtlCol="0">
            <a:spAutoFit/>
          </a:bodyPr>
          <a:lstStyle/>
          <a:p>
            <a:r>
              <a:rPr lang="en-US" dirty="0"/>
              <a:t>Productivity/</a:t>
            </a:r>
          </a:p>
        </p:txBody>
      </p:sp>
      <p:sp>
        <p:nvSpPr>
          <p:cNvPr id="10" name="CasellaDiTesto 9"/>
          <p:cNvSpPr txBox="1"/>
          <p:nvPr/>
        </p:nvSpPr>
        <p:spPr>
          <a:xfrm>
            <a:off x="1562100" y="1103599"/>
            <a:ext cx="1905000" cy="338554"/>
          </a:xfrm>
          <a:prstGeom prst="rect">
            <a:avLst/>
          </a:prstGeom>
          <a:noFill/>
        </p:spPr>
        <p:txBody>
          <a:bodyPr wrap="square" rtlCol="0">
            <a:spAutoFit/>
          </a:bodyPr>
          <a:lstStyle/>
          <a:p>
            <a:r>
              <a:rPr lang="en-US" dirty="0"/>
              <a:t>Specialization </a:t>
            </a:r>
          </a:p>
        </p:txBody>
      </p:sp>
      <p:sp>
        <p:nvSpPr>
          <p:cNvPr id="12" name="Freccia a destra 11"/>
          <p:cNvSpPr/>
          <p:nvPr/>
        </p:nvSpPr>
        <p:spPr bwMode="auto">
          <a:xfrm>
            <a:off x="3162300" y="1143000"/>
            <a:ext cx="762000" cy="304800"/>
          </a:xfrm>
          <a:prstGeom prst="rightArrow">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13" name="CasellaDiTesto 12"/>
          <p:cNvSpPr txBox="1"/>
          <p:nvPr/>
        </p:nvSpPr>
        <p:spPr>
          <a:xfrm>
            <a:off x="3924300" y="1126123"/>
            <a:ext cx="1905000" cy="338554"/>
          </a:xfrm>
          <a:prstGeom prst="rect">
            <a:avLst/>
          </a:prstGeom>
          <a:noFill/>
        </p:spPr>
        <p:txBody>
          <a:bodyPr wrap="square" rtlCol="0">
            <a:spAutoFit/>
          </a:bodyPr>
          <a:lstStyle/>
          <a:p>
            <a:r>
              <a:rPr lang="en-US" dirty="0"/>
              <a:t>Coordination</a:t>
            </a:r>
          </a:p>
        </p:txBody>
      </p:sp>
      <p:pic>
        <p:nvPicPr>
          <p:cNvPr id="8" name="Immagine 7"/>
          <p:cNvPicPr>
            <a:picLocks noChangeAspect="1"/>
          </p:cNvPicPr>
          <p:nvPr/>
        </p:nvPicPr>
        <p:blipFill>
          <a:blip r:embed="rId2"/>
          <a:stretch>
            <a:fillRect/>
          </a:stretch>
        </p:blipFill>
        <p:spPr>
          <a:xfrm>
            <a:off x="5353744" y="1132610"/>
            <a:ext cx="780356" cy="341406"/>
          </a:xfrm>
          <a:prstGeom prst="rect">
            <a:avLst/>
          </a:prstGeom>
        </p:spPr>
      </p:pic>
      <p:sp>
        <p:nvSpPr>
          <p:cNvPr id="14" name="CasellaDiTesto 13"/>
          <p:cNvSpPr txBox="1"/>
          <p:nvPr/>
        </p:nvSpPr>
        <p:spPr>
          <a:xfrm>
            <a:off x="6215893" y="1106604"/>
            <a:ext cx="3657600" cy="338554"/>
          </a:xfrm>
          <a:prstGeom prst="rect">
            <a:avLst/>
          </a:prstGeom>
          <a:noFill/>
        </p:spPr>
        <p:txBody>
          <a:bodyPr wrap="square" rtlCol="0">
            <a:spAutoFit/>
          </a:bodyPr>
          <a:lstStyle/>
          <a:p>
            <a:r>
              <a:rPr lang="en-US" dirty="0"/>
              <a:t>Information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900862" cy="838200"/>
          </a:xfrm>
        </p:spPr>
        <p:txBody>
          <a:bodyPr/>
          <a:lstStyle/>
          <a:p>
            <a:r>
              <a:rPr lang="en-US" dirty="0"/>
              <a:t>On the “price signal” and market adjustments </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37</a:t>
            </a:fld>
            <a:endParaRPr lang="it-IT"/>
          </a:p>
        </p:txBody>
      </p:sp>
      <p:pic>
        <p:nvPicPr>
          <p:cNvPr id="5" name="Immagine 4"/>
          <p:cNvPicPr>
            <a:picLocks noChangeAspect="1"/>
          </p:cNvPicPr>
          <p:nvPr/>
        </p:nvPicPr>
        <p:blipFill>
          <a:blip r:embed="rId2"/>
          <a:stretch>
            <a:fillRect/>
          </a:stretch>
        </p:blipFill>
        <p:spPr>
          <a:xfrm>
            <a:off x="304800" y="4114800"/>
            <a:ext cx="8058150" cy="2571750"/>
          </a:xfrm>
          <a:prstGeom prst="rect">
            <a:avLst/>
          </a:prstGeom>
        </p:spPr>
      </p:pic>
      <p:pic>
        <p:nvPicPr>
          <p:cNvPr id="6" name="Immagine 5"/>
          <p:cNvPicPr>
            <a:picLocks noChangeAspect="1"/>
          </p:cNvPicPr>
          <p:nvPr/>
        </p:nvPicPr>
        <p:blipFill>
          <a:blip r:embed="rId3"/>
          <a:stretch>
            <a:fillRect/>
          </a:stretch>
        </p:blipFill>
        <p:spPr>
          <a:xfrm>
            <a:off x="676275" y="907761"/>
            <a:ext cx="7315200" cy="2209800"/>
          </a:xfrm>
          <a:prstGeom prst="rect">
            <a:avLst/>
          </a:prstGeom>
        </p:spPr>
      </p:pic>
      <p:sp>
        <p:nvSpPr>
          <p:cNvPr id="7" name="Freccia in giù 6"/>
          <p:cNvSpPr/>
          <p:nvPr/>
        </p:nvSpPr>
        <p:spPr bwMode="auto">
          <a:xfrm>
            <a:off x="3838575" y="3273280"/>
            <a:ext cx="990600" cy="685800"/>
          </a:xfrm>
          <a:prstGeom prst="downArrow">
            <a:avLst/>
          </a:prstGeom>
          <a:solidFill>
            <a:schemeClr val="accent2">
              <a:lumMod val="75000"/>
            </a:schemeClr>
          </a:solidFill>
          <a:ln w="9525"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8" name="CasellaDiTesto 7"/>
          <p:cNvSpPr txBox="1"/>
          <p:nvPr/>
        </p:nvSpPr>
        <p:spPr>
          <a:xfrm>
            <a:off x="7005637" y="3185920"/>
            <a:ext cx="1412875" cy="338554"/>
          </a:xfrm>
          <a:prstGeom prst="rect">
            <a:avLst/>
          </a:prstGeom>
          <a:noFill/>
        </p:spPr>
        <p:txBody>
          <a:bodyPr wrap="square" rtlCol="0">
            <a:spAutoFit/>
          </a:bodyPr>
          <a:lstStyle/>
          <a:p>
            <a:r>
              <a:rPr lang="en-US" dirty="0"/>
              <a:t>26/02/2020</a:t>
            </a:r>
          </a:p>
        </p:txBody>
      </p:sp>
      <p:sp>
        <p:nvSpPr>
          <p:cNvPr id="10" name="CasellaDiTesto 9"/>
          <p:cNvSpPr txBox="1"/>
          <p:nvPr/>
        </p:nvSpPr>
        <p:spPr>
          <a:xfrm>
            <a:off x="7737475" y="6289854"/>
            <a:ext cx="1412875" cy="338554"/>
          </a:xfrm>
          <a:prstGeom prst="rect">
            <a:avLst/>
          </a:prstGeom>
          <a:noFill/>
        </p:spPr>
        <p:txBody>
          <a:bodyPr wrap="square" rtlCol="0">
            <a:spAutoFit/>
          </a:bodyPr>
          <a:lstStyle/>
          <a:p>
            <a:r>
              <a:rPr lang="en-US" dirty="0"/>
              <a:t>27/02/2020</a:t>
            </a:r>
          </a:p>
        </p:txBody>
      </p:sp>
    </p:spTree>
    <p:extLst>
      <p:ext uri="{BB962C8B-B14F-4D97-AF65-F5344CB8AC3E}">
        <p14:creationId xmlns:p14="http://schemas.microsoft.com/office/powerpoint/2010/main" val="2903612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62000" y="228600"/>
            <a:ext cx="6977062" cy="838200"/>
          </a:xfrm>
        </p:spPr>
        <p:txBody>
          <a:bodyPr/>
          <a:lstStyle/>
          <a:p>
            <a:r>
              <a:rPr lang="en-US" dirty="0"/>
              <a:t>Best </a:t>
            </a:r>
            <a:r>
              <a:rPr lang="en-US" u="sng" dirty="0"/>
              <a:t>general economic equilibrium </a:t>
            </a:r>
            <a:r>
              <a:rPr lang="en-US" dirty="0"/>
              <a:t>possible</a:t>
            </a:r>
          </a:p>
        </p:txBody>
      </p:sp>
      <p:sp>
        <p:nvSpPr>
          <p:cNvPr id="5" name="CasellaDiTesto 4"/>
          <p:cNvSpPr txBox="1"/>
          <p:nvPr/>
        </p:nvSpPr>
        <p:spPr>
          <a:xfrm>
            <a:off x="6718431" y="18385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6" name="CasellaDiTesto 5"/>
          <p:cNvSpPr txBox="1"/>
          <p:nvPr/>
        </p:nvSpPr>
        <p:spPr>
          <a:xfrm>
            <a:off x="6870831" y="19909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7" name="CasellaDiTesto 6"/>
          <p:cNvSpPr txBox="1"/>
          <p:nvPr/>
        </p:nvSpPr>
        <p:spPr>
          <a:xfrm>
            <a:off x="7023231" y="21433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8" name="CasellaDiTesto 7"/>
          <p:cNvSpPr txBox="1"/>
          <p:nvPr/>
        </p:nvSpPr>
        <p:spPr>
          <a:xfrm>
            <a:off x="7175631" y="22957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9" name="CasellaDiTesto 8"/>
          <p:cNvSpPr txBox="1"/>
          <p:nvPr/>
        </p:nvSpPr>
        <p:spPr>
          <a:xfrm>
            <a:off x="7328031" y="24481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5" name="CasellaDiTesto 14"/>
          <p:cNvSpPr txBox="1"/>
          <p:nvPr/>
        </p:nvSpPr>
        <p:spPr>
          <a:xfrm>
            <a:off x="1302168" y="1880726"/>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6" name="CasellaDiTesto 15"/>
          <p:cNvSpPr txBox="1"/>
          <p:nvPr/>
        </p:nvSpPr>
        <p:spPr>
          <a:xfrm>
            <a:off x="1454568" y="2033126"/>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7" name="CasellaDiTesto 16"/>
          <p:cNvSpPr txBox="1"/>
          <p:nvPr/>
        </p:nvSpPr>
        <p:spPr>
          <a:xfrm>
            <a:off x="1606968" y="2185526"/>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8" name="CasellaDiTesto 17"/>
          <p:cNvSpPr txBox="1"/>
          <p:nvPr/>
        </p:nvSpPr>
        <p:spPr>
          <a:xfrm>
            <a:off x="1759368" y="2310295"/>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9" name="CasellaDiTesto 18"/>
          <p:cNvSpPr txBox="1"/>
          <p:nvPr/>
        </p:nvSpPr>
        <p:spPr>
          <a:xfrm>
            <a:off x="1911768" y="2490326"/>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20" name="CasellaDiTesto 19"/>
          <p:cNvSpPr txBox="1"/>
          <p:nvPr/>
        </p:nvSpPr>
        <p:spPr>
          <a:xfrm>
            <a:off x="3963841" y="5299376"/>
            <a:ext cx="148147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1" name="CasellaDiTesto 20"/>
          <p:cNvSpPr txBox="1"/>
          <p:nvPr/>
        </p:nvSpPr>
        <p:spPr>
          <a:xfrm>
            <a:off x="4116241" y="5451776"/>
            <a:ext cx="148147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2" name="CasellaDiTesto 21"/>
          <p:cNvSpPr txBox="1"/>
          <p:nvPr/>
        </p:nvSpPr>
        <p:spPr>
          <a:xfrm>
            <a:off x="4268641" y="5604176"/>
            <a:ext cx="148147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3" name="CasellaDiTesto 22"/>
          <p:cNvSpPr txBox="1"/>
          <p:nvPr/>
        </p:nvSpPr>
        <p:spPr>
          <a:xfrm>
            <a:off x="4421041" y="5756576"/>
            <a:ext cx="148147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4" name="CasellaDiTesto 23"/>
          <p:cNvSpPr txBox="1"/>
          <p:nvPr/>
        </p:nvSpPr>
        <p:spPr>
          <a:xfrm>
            <a:off x="4573440" y="5908976"/>
            <a:ext cx="167496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5" name="CasellaDiTesto 24"/>
          <p:cNvSpPr txBox="1"/>
          <p:nvPr/>
        </p:nvSpPr>
        <p:spPr>
          <a:xfrm>
            <a:off x="1095687" y="1419061"/>
            <a:ext cx="1632162" cy="461665"/>
          </a:xfrm>
          <a:prstGeom prst="rect">
            <a:avLst/>
          </a:prstGeom>
          <a:noFill/>
        </p:spPr>
        <p:txBody>
          <a:bodyPr wrap="square" rtlCol="0">
            <a:spAutoFit/>
          </a:bodyPr>
          <a:lstStyle/>
          <a:p>
            <a:pPr algn="ctr"/>
            <a:r>
              <a:rPr lang="it-IT" sz="2400" b="1" i="1" dirty="0" err="1"/>
              <a:t>Industry</a:t>
            </a:r>
            <a:r>
              <a:rPr lang="it-IT" sz="2400" b="1" i="1" dirty="0"/>
              <a:t> i</a:t>
            </a:r>
          </a:p>
        </p:txBody>
      </p:sp>
      <p:sp>
        <p:nvSpPr>
          <p:cNvPr id="26" name="CasellaDiTesto 25"/>
          <p:cNvSpPr txBox="1"/>
          <p:nvPr/>
        </p:nvSpPr>
        <p:spPr>
          <a:xfrm>
            <a:off x="6045472" y="1391430"/>
            <a:ext cx="1878418" cy="461665"/>
          </a:xfrm>
          <a:prstGeom prst="rect">
            <a:avLst/>
          </a:prstGeom>
          <a:noFill/>
        </p:spPr>
        <p:txBody>
          <a:bodyPr wrap="square" rtlCol="0">
            <a:spAutoFit/>
          </a:bodyPr>
          <a:lstStyle/>
          <a:p>
            <a:pPr algn="ctr"/>
            <a:r>
              <a:rPr lang="it-IT" sz="2400" b="1" i="1" dirty="0" err="1"/>
              <a:t>Industry</a:t>
            </a:r>
            <a:r>
              <a:rPr lang="it-IT" sz="2400" b="1" i="1" dirty="0"/>
              <a:t> j</a:t>
            </a:r>
          </a:p>
        </p:txBody>
      </p:sp>
      <p:sp>
        <p:nvSpPr>
          <p:cNvPr id="27" name="Text Box 7"/>
          <p:cNvSpPr txBox="1">
            <a:spLocks noChangeArrowheads="1"/>
          </p:cNvSpPr>
          <p:nvPr/>
        </p:nvSpPr>
        <p:spPr bwMode="auto">
          <a:xfrm>
            <a:off x="1759368" y="3560438"/>
            <a:ext cx="2577578" cy="584775"/>
          </a:xfrm>
          <a:prstGeom prst="rect">
            <a:avLst/>
          </a:prstGeom>
          <a:noFill/>
          <a:ln w="9525">
            <a:noFill/>
            <a:miter lim="800000"/>
            <a:headEnd/>
            <a:tailEnd/>
          </a:ln>
          <a:effectLst/>
        </p:spPr>
        <p:txBody>
          <a:bodyPr wrap="square">
            <a:spAutoFit/>
          </a:bodyPr>
          <a:lstStyle/>
          <a:p>
            <a:pPr algn="ctr">
              <a:spcBef>
                <a:spcPct val="50000"/>
              </a:spcBef>
            </a:pPr>
            <a:r>
              <a:rPr lang="en-AU" b="1" dirty="0">
                <a:solidFill>
                  <a:schemeClr val="tx2">
                    <a:lumMod val="60000"/>
                    <a:lumOff val="40000"/>
                  </a:schemeClr>
                </a:solidFill>
              </a:rPr>
              <a:t>Supply of resources (labour, land, savings ...)</a:t>
            </a:r>
            <a:endParaRPr lang="en-US" b="1" dirty="0">
              <a:solidFill>
                <a:schemeClr val="tx2">
                  <a:lumMod val="60000"/>
                  <a:lumOff val="40000"/>
                </a:schemeClr>
              </a:solidFill>
            </a:endParaRPr>
          </a:p>
        </p:txBody>
      </p:sp>
      <p:sp>
        <p:nvSpPr>
          <p:cNvPr id="29" name="AutoShape 6"/>
          <p:cNvSpPr>
            <a:spLocks noChangeArrowheads="1"/>
          </p:cNvSpPr>
          <p:nvPr/>
        </p:nvSpPr>
        <p:spPr bwMode="auto">
          <a:xfrm rot="17855175" flipH="1">
            <a:off x="5286112" y="4657846"/>
            <a:ext cx="3459498" cy="768771"/>
          </a:xfrm>
          <a:prstGeom prst="curvedUpArrow">
            <a:avLst>
              <a:gd name="adj1" fmla="val 25376"/>
              <a:gd name="adj2" fmla="val 139271"/>
              <a:gd name="adj3" fmla="val 25144"/>
            </a:avLst>
          </a:prstGeom>
          <a:solidFill>
            <a:schemeClr val="hlink"/>
          </a:solidFill>
          <a:ln w="9525">
            <a:solidFill>
              <a:schemeClr val="tx1"/>
            </a:solidFill>
            <a:miter lim="800000"/>
            <a:headEnd/>
            <a:tailEnd/>
          </a:ln>
          <a:effectLst/>
        </p:spPr>
        <p:txBody>
          <a:bodyPr wrap="none" anchor="ctr"/>
          <a:lstStyle/>
          <a:p>
            <a:endParaRPr lang="en-US"/>
          </a:p>
        </p:txBody>
      </p:sp>
      <p:sp>
        <p:nvSpPr>
          <p:cNvPr id="32" name="AutoShape 6"/>
          <p:cNvSpPr>
            <a:spLocks noChangeArrowheads="1"/>
          </p:cNvSpPr>
          <p:nvPr/>
        </p:nvSpPr>
        <p:spPr bwMode="auto">
          <a:xfrm rot="13500082" flipH="1" flipV="1">
            <a:off x="321460" y="4471006"/>
            <a:ext cx="4495503" cy="742352"/>
          </a:xfrm>
          <a:prstGeom prst="curvedUpArrow">
            <a:avLst>
              <a:gd name="adj1" fmla="val 25376"/>
              <a:gd name="adj2" fmla="val 139271"/>
              <a:gd name="adj3" fmla="val 25144"/>
            </a:avLst>
          </a:prstGeom>
          <a:solidFill>
            <a:srgbClr val="FF0000"/>
          </a:solidFill>
          <a:ln w="9525">
            <a:solidFill>
              <a:srgbClr val="FF0000"/>
            </a:solidFill>
            <a:miter lim="800000"/>
            <a:headEnd/>
            <a:tailEnd/>
          </a:ln>
          <a:effectLst/>
        </p:spPr>
        <p:txBody>
          <a:bodyPr wrap="none" anchor="ctr"/>
          <a:lstStyle/>
          <a:p>
            <a:endParaRPr lang="en-US"/>
          </a:p>
        </p:txBody>
      </p:sp>
      <p:sp>
        <p:nvSpPr>
          <p:cNvPr id="33" name="Text Box 7"/>
          <p:cNvSpPr txBox="1">
            <a:spLocks noChangeArrowheads="1"/>
          </p:cNvSpPr>
          <p:nvPr/>
        </p:nvSpPr>
        <p:spPr bwMode="auto">
          <a:xfrm>
            <a:off x="814360" y="4996065"/>
            <a:ext cx="1526255" cy="646331"/>
          </a:xfrm>
          <a:prstGeom prst="rect">
            <a:avLst/>
          </a:prstGeom>
          <a:noFill/>
          <a:ln w="9525">
            <a:noFill/>
            <a:miter lim="800000"/>
            <a:headEnd/>
            <a:tailEnd/>
          </a:ln>
          <a:effectLst/>
        </p:spPr>
        <p:txBody>
          <a:bodyPr wrap="square">
            <a:spAutoFit/>
          </a:bodyPr>
          <a:lstStyle/>
          <a:p>
            <a:pPr algn="ctr">
              <a:spcBef>
                <a:spcPct val="50000"/>
              </a:spcBef>
            </a:pPr>
            <a:r>
              <a:rPr lang="en-AU" b="1" dirty="0">
                <a:solidFill>
                  <a:srgbClr val="FF0000"/>
                </a:solidFill>
              </a:rPr>
              <a:t>Demand for resources</a:t>
            </a:r>
            <a:endParaRPr lang="en-US" b="1" dirty="0">
              <a:solidFill>
                <a:srgbClr val="FF0000"/>
              </a:solidFill>
            </a:endParaRPr>
          </a:p>
        </p:txBody>
      </p:sp>
      <p:sp>
        <p:nvSpPr>
          <p:cNvPr id="34" name="Ovale 33"/>
          <p:cNvSpPr/>
          <p:nvPr/>
        </p:nvSpPr>
        <p:spPr>
          <a:xfrm>
            <a:off x="288520" y="1150412"/>
            <a:ext cx="8581044" cy="2410026"/>
          </a:xfrm>
          <a:prstGeom prst="ellipse">
            <a:avLst/>
          </a:prstGeom>
          <a:noFill/>
          <a:ln w="28575">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AutoShape 6"/>
          <p:cNvSpPr>
            <a:spLocks noChangeArrowheads="1"/>
          </p:cNvSpPr>
          <p:nvPr/>
        </p:nvSpPr>
        <p:spPr bwMode="auto">
          <a:xfrm rot="22096" flipH="1" flipV="1">
            <a:off x="2914629" y="1152091"/>
            <a:ext cx="3155519" cy="516884"/>
          </a:xfrm>
          <a:prstGeom prst="curvedUpArrow">
            <a:avLst>
              <a:gd name="adj1" fmla="val 25376"/>
              <a:gd name="adj2" fmla="val 139271"/>
              <a:gd name="adj3" fmla="val 25144"/>
            </a:avLst>
          </a:prstGeom>
          <a:solidFill>
            <a:schemeClr val="hlink"/>
          </a:solidFill>
          <a:ln w="9525">
            <a:solidFill>
              <a:schemeClr val="tx1"/>
            </a:solidFill>
            <a:miter lim="800000"/>
            <a:headEnd/>
            <a:tailEnd/>
          </a:ln>
          <a:effectLst/>
        </p:spPr>
        <p:txBody>
          <a:bodyPr wrap="none" anchor="ctr"/>
          <a:lstStyle/>
          <a:p>
            <a:endParaRPr lang="en-US"/>
          </a:p>
        </p:txBody>
      </p:sp>
      <p:sp>
        <p:nvSpPr>
          <p:cNvPr id="39" name="AutoShape 6"/>
          <p:cNvSpPr>
            <a:spLocks noChangeArrowheads="1"/>
          </p:cNvSpPr>
          <p:nvPr/>
        </p:nvSpPr>
        <p:spPr bwMode="auto">
          <a:xfrm rot="21577904" flipV="1">
            <a:off x="2312097" y="1149282"/>
            <a:ext cx="4287478" cy="419284"/>
          </a:xfrm>
          <a:prstGeom prst="curvedUpArrow">
            <a:avLst>
              <a:gd name="adj1" fmla="val 25376"/>
              <a:gd name="adj2" fmla="val 139271"/>
              <a:gd name="adj3" fmla="val 25144"/>
            </a:avLst>
          </a:prstGeom>
          <a:solidFill>
            <a:schemeClr val="hlink"/>
          </a:solidFill>
          <a:ln w="9525">
            <a:solidFill>
              <a:schemeClr val="tx1"/>
            </a:solidFill>
            <a:miter lim="800000"/>
            <a:headEnd/>
            <a:tailEnd/>
          </a:ln>
          <a:effectLst/>
        </p:spPr>
        <p:txBody>
          <a:bodyPr wrap="none" anchor="ctr"/>
          <a:lstStyle/>
          <a:p>
            <a:endParaRPr lang="en-US"/>
          </a:p>
        </p:txBody>
      </p:sp>
      <p:sp>
        <p:nvSpPr>
          <p:cNvPr id="40" name="Text Box 7"/>
          <p:cNvSpPr txBox="1">
            <a:spLocks noChangeArrowheads="1"/>
          </p:cNvSpPr>
          <p:nvPr/>
        </p:nvSpPr>
        <p:spPr bwMode="auto">
          <a:xfrm>
            <a:off x="2547051" y="1636163"/>
            <a:ext cx="4052777" cy="369332"/>
          </a:xfrm>
          <a:prstGeom prst="rect">
            <a:avLst/>
          </a:prstGeom>
          <a:noFill/>
          <a:ln w="9525">
            <a:noFill/>
            <a:miter lim="800000"/>
            <a:headEnd/>
            <a:tailEnd/>
          </a:ln>
          <a:effectLst/>
        </p:spPr>
        <p:txBody>
          <a:bodyPr wrap="square">
            <a:spAutoFit/>
          </a:bodyPr>
          <a:lstStyle/>
          <a:p>
            <a:pPr algn="ctr">
              <a:spcBef>
                <a:spcPct val="50000"/>
              </a:spcBef>
            </a:pPr>
            <a:r>
              <a:rPr lang="en-AU" b="1" dirty="0">
                <a:solidFill>
                  <a:schemeClr val="tx2">
                    <a:lumMod val="60000"/>
                    <a:lumOff val="40000"/>
                  </a:schemeClr>
                </a:solidFill>
              </a:rPr>
              <a:t>Supply of resources and products </a:t>
            </a:r>
            <a:endParaRPr lang="en-US" b="1" dirty="0">
              <a:solidFill>
                <a:schemeClr val="tx2">
                  <a:lumMod val="60000"/>
                  <a:lumOff val="40000"/>
                </a:schemeClr>
              </a:solidFill>
            </a:endParaRPr>
          </a:p>
        </p:txBody>
      </p:sp>
      <p:sp>
        <p:nvSpPr>
          <p:cNvPr id="41" name="AutoShape 6"/>
          <p:cNvSpPr>
            <a:spLocks noChangeArrowheads="1"/>
          </p:cNvSpPr>
          <p:nvPr/>
        </p:nvSpPr>
        <p:spPr bwMode="auto">
          <a:xfrm rot="21577904" flipH="1">
            <a:off x="3074813" y="2996486"/>
            <a:ext cx="3138312" cy="516884"/>
          </a:xfrm>
          <a:prstGeom prst="curvedUpArrow">
            <a:avLst>
              <a:gd name="adj1" fmla="val 25376"/>
              <a:gd name="adj2" fmla="val 139271"/>
              <a:gd name="adj3" fmla="val 25144"/>
            </a:avLst>
          </a:prstGeom>
          <a:solidFill>
            <a:srgbClr val="FF0000"/>
          </a:solidFill>
          <a:ln w="9525">
            <a:solidFill>
              <a:srgbClr val="FF0000"/>
            </a:solidFill>
            <a:miter lim="800000"/>
            <a:headEnd/>
            <a:tailEnd/>
          </a:ln>
          <a:effectLst/>
        </p:spPr>
        <p:txBody>
          <a:bodyPr wrap="none" anchor="ctr"/>
          <a:lstStyle/>
          <a:p>
            <a:endParaRPr lang="en-US"/>
          </a:p>
        </p:txBody>
      </p:sp>
      <p:sp>
        <p:nvSpPr>
          <p:cNvPr id="42" name="AutoShape 6"/>
          <p:cNvSpPr>
            <a:spLocks noChangeArrowheads="1"/>
          </p:cNvSpPr>
          <p:nvPr/>
        </p:nvSpPr>
        <p:spPr bwMode="auto">
          <a:xfrm rot="22096">
            <a:off x="2890011" y="3003548"/>
            <a:ext cx="4127299" cy="516884"/>
          </a:xfrm>
          <a:prstGeom prst="curvedUpArrow">
            <a:avLst>
              <a:gd name="adj1" fmla="val 25376"/>
              <a:gd name="adj2" fmla="val 139271"/>
              <a:gd name="adj3" fmla="val 25144"/>
            </a:avLst>
          </a:prstGeom>
          <a:solidFill>
            <a:srgbClr val="FF0000"/>
          </a:solidFill>
          <a:ln w="9525">
            <a:solidFill>
              <a:srgbClr val="FF0000"/>
            </a:solidFill>
            <a:miter lim="800000"/>
            <a:headEnd/>
            <a:tailEnd/>
          </a:ln>
          <a:effectLst/>
        </p:spPr>
        <p:txBody>
          <a:bodyPr wrap="none" anchor="ctr"/>
          <a:lstStyle/>
          <a:p>
            <a:endParaRPr lang="en-US"/>
          </a:p>
        </p:txBody>
      </p:sp>
      <p:sp>
        <p:nvSpPr>
          <p:cNvPr id="43" name="Text Box 7"/>
          <p:cNvSpPr txBox="1">
            <a:spLocks noChangeArrowheads="1"/>
          </p:cNvSpPr>
          <p:nvPr/>
        </p:nvSpPr>
        <p:spPr bwMode="auto">
          <a:xfrm>
            <a:off x="2547051" y="2248740"/>
            <a:ext cx="4259213" cy="923330"/>
          </a:xfrm>
          <a:prstGeom prst="rect">
            <a:avLst/>
          </a:prstGeom>
          <a:noFill/>
          <a:ln w="9525">
            <a:noFill/>
            <a:miter lim="800000"/>
            <a:headEnd/>
            <a:tailEnd/>
          </a:ln>
          <a:effectLst/>
        </p:spPr>
        <p:txBody>
          <a:bodyPr wrap="square">
            <a:spAutoFit/>
          </a:bodyPr>
          <a:lstStyle/>
          <a:p>
            <a:pPr algn="ctr">
              <a:spcBef>
                <a:spcPct val="50000"/>
              </a:spcBef>
            </a:pPr>
            <a:r>
              <a:rPr lang="en-AU" b="1" dirty="0">
                <a:solidFill>
                  <a:srgbClr val="FF0000"/>
                </a:solidFill>
              </a:rPr>
              <a:t>Demand of products and resources   (materials, capital goods, services, investment ...)</a:t>
            </a:r>
            <a:endParaRPr lang="en-US" b="1" dirty="0">
              <a:solidFill>
                <a:srgbClr val="FF0000"/>
              </a:solidFill>
            </a:endParaRPr>
          </a:p>
        </p:txBody>
      </p:sp>
      <p:sp>
        <p:nvSpPr>
          <p:cNvPr id="48" name="Text Box 7"/>
          <p:cNvSpPr txBox="1">
            <a:spLocks noChangeArrowheads="1"/>
          </p:cNvSpPr>
          <p:nvPr/>
        </p:nvSpPr>
        <p:spPr bwMode="auto">
          <a:xfrm>
            <a:off x="7323729" y="4680846"/>
            <a:ext cx="1470838" cy="646331"/>
          </a:xfrm>
          <a:prstGeom prst="rect">
            <a:avLst/>
          </a:prstGeom>
          <a:noFill/>
          <a:ln w="9525">
            <a:noFill/>
            <a:miter lim="800000"/>
            <a:headEnd/>
            <a:tailEnd/>
          </a:ln>
          <a:effectLst/>
        </p:spPr>
        <p:txBody>
          <a:bodyPr wrap="square">
            <a:spAutoFit/>
          </a:bodyPr>
          <a:lstStyle/>
          <a:p>
            <a:pPr algn="ctr">
              <a:spcBef>
                <a:spcPct val="50000"/>
              </a:spcBef>
            </a:pPr>
            <a:r>
              <a:rPr lang="en-AU" b="1" dirty="0">
                <a:solidFill>
                  <a:schemeClr val="tx2">
                    <a:lumMod val="60000"/>
                    <a:lumOff val="40000"/>
                  </a:schemeClr>
                </a:solidFill>
              </a:rPr>
              <a:t>Supply of products</a:t>
            </a:r>
            <a:endParaRPr lang="en-US" b="1" dirty="0">
              <a:solidFill>
                <a:schemeClr val="tx2">
                  <a:lumMod val="60000"/>
                  <a:lumOff val="40000"/>
                </a:schemeClr>
              </a:solidFill>
            </a:endParaRPr>
          </a:p>
        </p:txBody>
      </p:sp>
      <p:sp>
        <p:nvSpPr>
          <p:cNvPr id="49" name="AutoShape 6"/>
          <p:cNvSpPr>
            <a:spLocks noChangeArrowheads="1"/>
          </p:cNvSpPr>
          <p:nvPr/>
        </p:nvSpPr>
        <p:spPr bwMode="auto">
          <a:xfrm rot="2659855" flipH="1">
            <a:off x="525016" y="4013968"/>
            <a:ext cx="3728169" cy="690699"/>
          </a:xfrm>
          <a:prstGeom prst="curvedUpArrow">
            <a:avLst>
              <a:gd name="adj1" fmla="val 25376"/>
              <a:gd name="adj2" fmla="val 139271"/>
              <a:gd name="adj3" fmla="val 25144"/>
            </a:avLst>
          </a:prstGeom>
          <a:solidFill>
            <a:schemeClr val="hlink"/>
          </a:solidFill>
          <a:ln w="9525">
            <a:solidFill>
              <a:schemeClr val="tx1"/>
            </a:solidFill>
            <a:miter lim="800000"/>
            <a:headEnd/>
            <a:tailEnd/>
          </a:ln>
          <a:effectLst/>
        </p:spPr>
        <p:txBody>
          <a:bodyPr wrap="none" anchor="ctr"/>
          <a:lstStyle/>
          <a:p>
            <a:endParaRPr lang="en-US"/>
          </a:p>
        </p:txBody>
      </p:sp>
      <p:sp>
        <p:nvSpPr>
          <p:cNvPr id="50" name="AutoShape 6"/>
          <p:cNvSpPr>
            <a:spLocks noChangeArrowheads="1"/>
          </p:cNvSpPr>
          <p:nvPr/>
        </p:nvSpPr>
        <p:spPr bwMode="auto">
          <a:xfrm rot="7184735" flipH="1" flipV="1">
            <a:off x="5258811" y="4235463"/>
            <a:ext cx="3215432" cy="598212"/>
          </a:xfrm>
          <a:prstGeom prst="curvedUpArrow">
            <a:avLst>
              <a:gd name="adj1" fmla="val 25376"/>
              <a:gd name="adj2" fmla="val 139271"/>
              <a:gd name="adj3" fmla="val 25144"/>
            </a:avLst>
          </a:prstGeom>
          <a:solidFill>
            <a:srgbClr val="FF0000"/>
          </a:solidFill>
          <a:ln w="9525">
            <a:solidFill>
              <a:srgbClr val="FF0000"/>
            </a:solidFill>
            <a:miter lim="800000"/>
            <a:headEnd/>
            <a:tailEnd/>
          </a:ln>
          <a:effectLst/>
        </p:spPr>
        <p:txBody>
          <a:bodyPr wrap="none" anchor="ctr"/>
          <a:lstStyle/>
          <a:p>
            <a:endParaRPr lang="en-US"/>
          </a:p>
        </p:txBody>
      </p:sp>
      <p:sp>
        <p:nvSpPr>
          <p:cNvPr id="51" name="Text Box 7"/>
          <p:cNvSpPr txBox="1">
            <a:spLocks noChangeArrowheads="1"/>
          </p:cNvSpPr>
          <p:nvPr/>
        </p:nvSpPr>
        <p:spPr bwMode="auto">
          <a:xfrm>
            <a:off x="5034185" y="4206769"/>
            <a:ext cx="2137144" cy="923330"/>
          </a:xfrm>
          <a:prstGeom prst="rect">
            <a:avLst/>
          </a:prstGeom>
          <a:noFill/>
          <a:ln w="9525">
            <a:noFill/>
            <a:miter lim="800000"/>
            <a:headEnd/>
            <a:tailEnd/>
          </a:ln>
          <a:effectLst/>
        </p:spPr>
        <p:txBody>
          <a:bodyPr wrap="square">
            <a:spAutoFit/>
          </a:bodyPr>
          <a:lstStyle/>
          <a:p>
            <a:pPr algn="ctr">
              <a:spcBef>
                <a:spcPct val="50000"/>
              </a:spcBef>
            </a:pPr>
            <a:r>
              <a:rPr lang="en-AU" b="1" dirty="0">
                <a:solidFill>
                  <a:srgbClr val="FF0000"/>
                </a:solidFill>
              </a:rPr>
              <a:t>Demand for products (goods and services) </a:t>
            </a:r>
            <a:endParaRPr lang="en-US" b="1" dirty="0">
              <a:solidFill>
                <a:srgbClr val="FF0000"/>
              </a:solidFill>
            </a:endParaRPr>
          </a:p>
        </p:txBody>
      </p:sp>
      <p:sp>
        <p:nvSpPr>
          <p:cNvPr id="37" name="Text Box 7"/>
          <p:cNvSpPr txBox="1">
            <a:spLocks noChangeArrowheads="1"/>
          </p:cNvSpPr>
          <p:nvPr/>
        </p:nvSpPr>
        <p:spPr bwMode="auto">
          <a:xfrm>
            <a:off x="7802028" y="3812698"/>
            <a:ext cx="1340034" cy="923330"/>
          </a:xfrm>
          <a:prstGeom prst="rect">
            <a:avLst/>
          </a:prstGeom>
          <a:solidFill>
            <a:srgbClr val="FFFF00"/>
          </a:solidFill>
          <a:ln w="9525">
            <a:noFill/>
            <a:miter lim="800000"/>
            <a:headEnd/>
            <a:tailEnd/>
          </a:ln>
          <a:effectLst/>
        </p:spPr>
        <p:txBody>
          <a:bodyPr wrap="square">
            <a:spAutoFit/>
          </a:bodyPr>
          <a:lstStyle/>
          <a:p>
            <a:pPr algn="ctr">
              <a:spcBef>
                <a:spcPct val="50000"/>
              </a:spcBef>
            </a:pPr>
            <a:r>
              <a:rPr lang="en-AU" i="1" u="sng" dirty="0"/>
              <a:t>Competitive</a:t>
            </a:r>
            <a:r>
              <a:rPr lang="en-AU" i="1" dirty="0"/>
              <a:t> markets of outputs</a:t>
            </a:r>
            <a:endParaRPr lang="en-US" i="1" dirty="0"/>
          </a:p>
        </p:txBody>
      </p:sp>
      <p:sp>
        <p:nvSpPr>
          <p:cNvPr id="38" name="Text Box 7"/>
          <p:cNvSpPr txBox="1">
            <a:spLocks noChangeArrowheads="1"/>
          </p:cNvSpPr>
          <p:nvPr/>
        </p:nvSpPr>
        <p:spPr bwMode="auto">
          <a:xfrm>
            <a:off x="2362200" y="1905000"/>
            <a:ext cx="4532143" cy="369332"/>
          </a:xfrm>
          <a:prstGeom prst="rect">
            <a:avLst/>
          </a:prstGeom>
          <a:solidFill>
            <a:srgbClr val="FFFF00"/>
          </a:solidFill>
          <a:ln w="9525">
            <a:solidFill>
              <a:srgbClr val="FFFF00"/>
            </a:solidFill>
            <a:miter lim="800000"/>
            <a:headEnd/>
            <a:tailEnd/>
          </a:ln>
          <a:effectLst/>
        </p:spPr>
        <p:txBody>
          <a:bodyPr wrap="square">
            <a:spAutoFit/>
          </a:bodyPr>
          <a:lstStyle/>
          <a:p>
            <a:pPr algn="ctr">
              <a:spcBef>
                <a:spcPct val="50000"/>
              </a:spcBef>
            </a:pPr>
            <a:r>
              <a:rPr lang="en-AU" i="1" u="sng" dirty="0"/>
              <a:t>Competitive</a:t>
            </a:r>
            <a:r>
              <a:rPr lang="en-AU" i="1" dirty="0"/>
              <a:t> markets  for inputs and outputs </a:t>
            </a:r>
            <a:endParaRPr lang="en-US" i="1" dirty="0"/>
          </a:p>
        </p:txBody>
      </p:sp>
      <p:sp>
        <p:nvSpPr>
          <p:cNvPr id="44" name="Text Box 7"/>
          <p:cNvSpPr txBox="1">
            <a:spLocks noChangeArrowheads="1"/>
          </p:cNvSpPr>
          <p:nvPr/>
        </p:nvSpPr>
        <p:spPr bwMode="auto">
          <a:xfrm>
            <a:off x="2064489" y="4173312"/>
            <a:ext cx="1996331" cy="646331"/>
          </a:xfrm>
          <a:prstGeom prst="rect">
            <a:avLst/>
          </a:prstGeom>
          <a:solidFill>
            <a:srgbClr val="FFFF00"/>
          </a:solidFill>
          <a:ln w="9525">
            <a:noFill/>
            <a:miter lim="800000"/>
            <a:headEnd/>
            <a:tailEnd/>
          </a:ln>
          <a:effectLst/>
        </p:spPr>
        <p:txBody>
          <a:bodyPr wrap="square">
            <a:spAutoFit/>
          </a:bodyPr>
          <a:lstStyle/>
          <a:p>
            <a:pPr algn="ctr">
              <a:spcBef>
                <a:spcPct val="50000"/>
              </a:spcBef>
            </a:pPr>
            <a:r>
              <a:rPr lang="en-AU" i="1" u="sng" dirty="0"/>
              <a:t>Competitive</a:t>
            </a:r>
            <a:r>
              <a:rPr lang="en-AU" i="1" dirty="0"/>
              <a:t> markets for inputs</a:t>
            </a:r>
            <a:endParaRPr lang="en-US" i="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From a social welfare perspective, competitive markets are the ultimate goal </a:t>
            </a:r>
            <a:br>
              <a:rPr lang="en-US" dirty="0"/>
            </a:b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39</a:t>
            </a:fld>
            <a:endParaRPr lang="it-IT"/>
          </a:p>
        </p:txBody>
      </p:sp>
      <p:sp>
        <p:nvSpPr>
          <p:cNvPr id="237570" name="AutoShape 2" descr="data:image/jpeg;base64,/9j/4AAQSkZJRgABAQAAAQABAAD/2wCEAAkGBxAQEA8QEA8PDw8PDw0PDQwNDw8NDw0PFBEWFxQRFRQYHCggGBolGxQUITEhJSkrLi4uFx8zODMsNygtLisBCgoKDg0OFxAQFywcHBwsLCwsLCwsLSwsLCwsLCwsLCwsLCwtNywsLCwsLCwsKywsLCwsLCwsKyw3KywsLCwsLP/AABEIAMUA/wMBIgACEQEDEQH/xAAbAAACAgMBAAAAAAAAAAAAAAABAgADBAUGB//EAD8QAAIBAgQDBgMFBAkFAAAAAAABAgMRBAUSITFBYQYTIlFxoYGxwQcUFTKRI0JSsiQzQ2JygsLR4ReDhKLw/8QAGQEBAQEBAQEAAAAAAAAAAAAAAAECAwQF/8QAIxEBAQEBAAICAgEFAAAAAAAAAAERAhIxAyFBUSJxkbHR8P/aAAwDAQACEQMRAD8A8+aK3EsTA9z11koUgpDpGBWHSPYdRIEjEfSWRgNoKKtAs4GRFbteSXvf/YFSIGJJCWMiwkkZVS4gHaEYCyYGFoVgKQgCAgIQCACQBSDAAgUwESAeLHQiGuagLAgNgQFqLEVRRdEsRWgpgQyAKHigRRZFAGMC6FMEUZmHp3GBIUS9YczqOGvyM6jgG+RrEaKGGeqXpD/UJUoHQUcI3VqwsrRjSd97u6b4WErYLoTFrm50SiUDeVsPY1uIpiwa6UStoyZUypowrHkhGWzQjQCAC0AgBCEAgSKLHVN+RRWSxd3DGjhmMFFgpGT91YywxcGKEyvu4VhwMRIKiZToi6AiuERojxQdJoUDoVFkSBootiLEsiBbSRs8JDgYOHibrAwWxcGwpShTjqnsuCW3ifkjDxmbPlUUf7tJ8F1lzZtfwCOKcG5uLirJPeL3425M3OWdjotUJKMWqjStJ8+6k2/S6ZnrXTjqT+rgY4yaepTkm+MtTu/V8zY4XOH+WraUf41bUvVLiep5j2LwjhSjGGiepRc021PZ3um+hpsZ9m1KcopTUJOE5c3FNSgvlJnOfX3K635Z1M6muNxlBNXVmmrprg0aTE07Hq+C+zyNOnodaU9299kr8l0LX9ntHm/mdvOZ7eaz7+nidSJV3DfJ/oe5U/s+oLyLn2JopcETef2jwd4Co+EGNHJ6z/dPbq3ZmlHkjH/Bqa5I14mvG/wCoPDs9Lnc9gllEHwsY88oS5GfE15cuzrXIH4HbkemTwMfIxK2CivImLrgoZP0Lo5T0OzWESXAR4RDDXJfhVuQPw/odTUpxMedNFwc5LAdCqWFOgrwRhVYIDUPDiyomxlApkhg11SiUSpmymimpEYNe4CsyakTHkUIkOkIixGkPBFiRXEtiMGTQNxgZcDS02bLCT4AdZg8yhR0OWpuUlGEYJNyl5K+y+LN7k+dySoaaV3qk13lZL8sHFRSUXb86f6nnWeYiSpQcVq01FJvkvC+JrcN2kxENOmUY6L6WoJvfi23xMdWequPZqfbCVScY/d4rTKrL+ubf7KMtX7hfjO1OiWqVConThWjLS4zSaqUot2bTtdrlzPGMHn2IUtSn4mqqe0f7S+rl1MrFdqK9TvO8UZa76nZp7zhJvZ+cFy5szfD9N88dV6bLtzspxWqLV07cTHqfaOlxh7HDRrfsaV1Z93HZ+hqsTUOmT9MPSv+pcPT4FVX7Q4y5o8rnIqkMn6R6dX7aKfMoh2nT5+55q5dQKpLk3+pox6jS7Qxvx9zKqZ/GS4o8k+9zX7zGWYVP4iUx6fPOI+ZiVc1T5nnazKp5jrM5GTHfPNEJLMUcIs0l1LPxRgdZUx6KnjUcv8AiJPv3Uiuiq4u5izrmoWMIsQUbJ1iqVQxO+ElWLiMiUyuUzHdUDqFDVGY8x5zKZSMqiLfIriy1HSINh4sWwwsF0C2riHCnKUeKW19+ZRFiY9vup6Vd24dL7mb6FssVrpzTlUbcHxckv7O+0dv3n+pqNS90YscZNq2p2as0ttttv8A1X6C97/9c4XrW42mFnutr/oZOHq2nC90tVO+/LVvwNXQU3+WE3/hU38iypUnHd06kbWd3dfNE+3bjrlusTmUlp0zcruKakrre3N78w1pmgWL1SiuMrx0qW13tZXXojczZ2568nDrnPySTKpMeTK5MqFbEcgyEAEmBD3A0VCtEIQKliWIQIFiWGJYuAIaMhSIgtUmK5MNwNmrANQNQCMyJqBclgEVYmWwK0MzURZrCmVJhUhoyIyLqbMSLMiDA1naGydOySbU7tJK/C1zHwNenHi0n6Ns22YZfTqQc5alNeFSi+SV+HPiavARs7beq5nLL5L+HTZXmtFNJza/yTf0OnwuLwU0lLEU1flN6P5rGjyJ3aO7wlGMo2kk11V0e3nyz3/393P6ed5xhaVOvUVJU3G6lGdPS004p8V6mvmza9psJCjiqkacYwjLRPTFWV3Hd2+Bp5M4X22rkxGM9iuZhStkFYyYggAkNIBAhQCkGaA0ALgCFIBQpEYUwA2AMmKSgtkAhgFsQYDQwG42sUgBbChbhQFqZdTkYyLabLBkYmX7J+r+SNLh5eIbOMfWh4e6tTv4aru1L6IwMI6r3TjH1Vzlv8lx3WQvddD0HL5bHlOT08Tfw16cf+ypfU7bArMErqvhpdJYecb/ABUz2c9XPVc/GftqO3C/pXrSp/OSOcmbrtLUryrJ14U4y7uKjKlKUozWqW9numaaaOPXtv0pYjZZKIkkZwJYiDYKECodEUSFAZEGwygAqDYawLFAcRSxoqYv0A2AIbGQoBxWgIAKHcRgCRLDQHsakRSEdwA4DFIQKiP3ZMDU0Oo7gRZE3iKc1/q0nzVt9+LNNhNmbXOZJRW9tjT4Wor8V+qOG/yrX4ddkb3X1R6Dln5V6Hm+TYqmmr1ILfnKK+p3uVY2k0kqtN9FOL+p7ObMc7K03bmH7Wk/7kv5v+Tl2db213dCXHw1FdesTl3TOfU+2ox5IRwMnQRwM+Iw3AKiZOgmgeIo0DKmXKIyianIqVMiiX6RHAtmCqSFaLZRFSMBGimSMmUSuUSVVNgNFukbuyYKbAsWxiWRgWc6MeMS0ZxBY1JiFSCiEsUEUYhAYxCwXIa2AIsiIkWwA5zOsp0PVGTld3cZbtJ+TKMHhoO11f13Nznn69LGswjPJJPJq1v8owFFuzo036xi/mdlgMiwslvh6L6d3FnJ5O1c7zKZ7JHs555z0521ou0GTUcP3cqUFT161KMW1F8N7cLmnsdX2wXgpPynL+X/AIOWY8ZPS7b7K0LYcgFdg2GsQBbBSDYZIsAsLJFliWLYKmtipoyrCSiZvIxpIGkyHErcTnYqvSNYISwVqJYRIbSWCtxEcTI0iyiWxFOkCRdpA4lxVBBiWJgUKCkOoiQCKLbWTdm7Juy4voGMS6KOk5TXH5lnCqPanJf4pcPgUYbET5U2/jY2Wf0U5XstXJ+fr5mHhT5/O77dK2+WYqumtOHT9aqiddl2Z4xJf0SD/wDJS/0s5rKpbnbZVHh/sevmXPf+P9MbP0ws6zCtUjCNTCypeO+tVI1ILwvbkzUnUdpIruV0nD6nMHTmfSWksQcFhgUFhwEwKkMSxACQJDaABhZLGVLYDiMEmCrQTQWksPE1VoGUR7EsXxCKJHAsRHE1IinSRIsaAkZxWFYNi3QCWybeyXEzgRIsiiqNR/w2XXZhjW33W3mnuSdwZUEOkVxmhMTFzhNQnolbwzXJ9ehu9zDGhzl+IwMOUYqliNTUtc2v3o3nF9boNPB1efeL/JJWPBzbvp0rpMrfD4HaZTKyXl8Ueb4HDpvevNek0jo8BQpJxi8XUjKX5V940tno56v6YyOvz/eg+jg/c5lRM/E5bJU3NYivKKs9MqrnGXiWxhpHo+Pb+EuEYGiywJRN3lFZCEMCWDYhBASEAaEYAgM0QhCEVCINgpFxACw2FbNehCMgGyaCQBGTQs0kr8jXVa93twXDmrj1pNu8mrLgt0USqpbJb+ctrdbHm+T5PL01Is1pK8pL0foL96Tdo/G6sYNaTvvvfiSMuXH0bRz8lxnOq5bJr04IyIOy4v4GvjbyS+Ny3jsvjcuh6s1e9m3ws27cfIpqYiXLSvhwBicRGmru8ntwskv15Gu+9Obbb8N9k739epm9GHxOIlzb3atpXTmY062pNNtpXXiadvL5CVHqfCTtZabqy6p8yuS02asuKWrdu30M6uNtkueSwyqUmtdGok3BcYS2tOP1Rsp9oqSaSjUktru0Vb4XOXnZ87vj6beRUp+Z04+brmZEvLv8PiI1I6oSUl04ro1yLVc4LC4qVOWqEnF+a59GuaOyynMY14cozX54fVdD1/F8s7+r7YsxkuINJaohsdvBNUpEY7QLGPFSXAwtWIomPtQQyQyiRo34oQKIohRIAGxGS4EaA4jAuUK0GxAkA0ksMQYNDJt8eTsRcG/jYBDwNsac909t/bmTTa/ra/NgIZU0Hb2+Zd3lvb3IQDV4qTm+O3lZMw1UfifPU4777JcvIhDFUIbNpbJNXsuN78yzu1JtNKyW226uQgFKutTTaS4RXR2DXj4VLm/qiECqNRk4PGTpyi4yas1bpchBLYjv8orOtBylZOMnF6U7PqZrw/X2IQ+v8fVvEtcb7BYbr7Elh+vsQhv8Ct0OvsRULc/YhDmD3PX2J3PX2IQugdz19hlQ6+xCCCt0uvsDuuvsQhz1UdPr7Cun19gEJaoqn19g9319gEJoZUuvsHuuvsQhrUf/2Q==">
            <a:hlinkClick r:id="rId2"/>
          </p:cNvPr>
          <p:cNvSpPr>
            <a:spLocks noChangeAspect="1" noChangeArrowheads="1"/>
          </p:cNvSpPr>
          <p:nvPr/>
        </p:nvSpPr>
        <p:spPr bwMode="auto">
          <a:xfrm>
            <a:off x="71438" y="-1393825"/>
            <a:ext cx="3752850" cy="290512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7572" name="Picture 4" descr="http://www.radioevangelobari.it/testimonianze/Nuovaimmagine.bmp/image_preview"/>
          <p:cNvPicPr>
            <a:picLocks noChangeAspect="1" noChangeArrowheads="1"/>
          </p:cNvPicPr>
          <p:nvPr/>
        </p:nvPicPr>
        <p:blipFill>
          <a:blip r:embed="rId3" cstate="print"/>
          <a:srcRect/>
          <a:stretch>
            <a:fillRect/>
          </a:stretch>
        </p:blipFill>
        <p:spPr bwMode="auto">
          <a:xfrm>
            <a:off x="4724400" y="990601"/>
            <a:ext cx="3752850" cy="2133600"/>
          </a:xfrm>
          <a:prstGeom prst="rect">
            <a:avLst/>
          </a:prstGeom>
          <a:noFill/>
        </p:spPr>
      </p:pic>
      <p:sp>
        <p:nvSpPr>
          <p:cNvPr id="8" name="CasellaDiTesto 7"/>
          <p:cNvSpPr txBox="1"/>
          <p:nvPr/>
        </p:nvSpPr>
        <p:spPr>
          <a:xfrm>
            <a:off x="304800" y="1295400"/>
            <a:ext cx="3200400" cy="1323439"/>
          </a:xfrm>
          <a:prstGeom prst="rect">
            <a:avLst/>
          </a:prstGeom>
          <a:noFill/>
        </p:spPr>
        <p:txBody>
          <a:bodyPr wrap="square" rtlCol="0">
            <a:spAutoFit/>
          </a:bodyPr>
          <a:lstStyle/>
          <a:p>
            <a:r>
              <a:rPr lang="en-US" sz="4000" dirty="0"/>
              <a:t>Perfect competition</a:t>
            </a:r>
          </a:p>
        </p:txBody>
      </p:sp>
      <p:sp>
        <p:nvSpPr>
          <p:cNvPr id="9" name="Freccia a destra 8"/>
          <p:cNvSpPr/>
          <p:nvPr/>
        </p:nvSpPr>
        <p:spPr bwMode="auto">
          <a:xfrm>
            <a:off x="3505200" y="1676400"/>
            <a:ext cx="838200" cy="381000"/>
          </a:xfrm>
          <a:prstGeom prst="rightArrow">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pic>
        <p:nvPicPr>
          <p:cNvPr id="237574" name="Picture 6" descr="http://www.centumcellae.it/wp-content/uploads/2011/12/buio.jpg"/>
          <p:cNvPicPr>
            <a:picLocks noChangeAspect="1" noChangeArrowheads="1"/>
          </p:cNvPicPr>
          <p:nvPr/>
        </p:nvPicPr>
        <p:blipFill>
          <a:blip r:embed="rId4" cstate="print"/>
          <a:srcRect/>
          <a:stretch>
            <a:fillRect/>
          </a:stretch>
        </p:blipFill>
        <p:spPr bwMode="auto">
          <a:xfrm>
            <a:off x="4648200" y="4419600"/>
            <a:ext cx="3962400" cy="2148840"/>
          </a:xfrm>
          <a:prstGeom prst="rect">
            <a:avLst/>
          </a:prstGeom>
          <a:noFill/>
        </p:spPr>
      </p:pic>
      <p:sp>
        <p:nvSpPr>
          <p:cNvPr id="12" name="Freccia in giù 11"/>
          <p:cNvSpPr/>
          <p:nvPr/>
        </p:nvSpPr>
        <p:spPr bwMode="auto">
          <a:xfrm>
            <a:off x="6553200" y="3429000"/>
            <a:ext cx="457200" cy="685800"/>
          </a:xfrm>
          <a:prstGeom prst="downArrow">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13" name="Freccia a sinistra 12"/>
          <p:cNvSpPr/>
          <p:nvPr/>
        </p:nvSpPr>
        <p:spPr bwMode="auto">
          <a:xfrm>
            <a:off x="3810000" y="5105400"/>
            <a:ext cx="609600" cy="381000"/>
          </a:xfrm>
          <a:prstGeom prst="leftArrow">
            <a:avLst/>
          </a:prstGeom>
          <a:solidFill>
            <a:schemeClr val="accent1">
              <a:lumMod val="20000"/>
              <a:lumOff val="80000"/>
            </a:schemeClr>
          </a:solidFill>
          <a:ln w="9525" cap="flat" cmpd="sng" algn="ctr">
            <a:solidFill>
              <a:schemeClr val="accent1">
                <a:lumMod val="20000"/>
                <a:lumOff val="8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14" name="CasellaDiTesto 13"/>
          <p:cNvSpPr txBox="1"/>
          <p:nvPr/>
        </p:nvSpPr>
        <p:spPr>
          <a:xfrm>
            <a:off x="0" y="3429000"/>
            <a:ext cx="4419600" cy="3490186"/>
          </a:xfrm>
          <a:prstGeom prst="rect">
            <a:avLst/>
          </a:prstGeom>
          <a:noFill/>
        </p:spPr>
        <p:txBody>
          <a:bodyPr wrap="square" rtlCol="0">
            <a:spAutoFit/>
          </a:bodyPr>
          <a:lstStyle/>
          <a:p>
            <a:r>
              <a:rPr lang="en-US" sz="2400" dirty="0"/>
              <a:t>4 main “market imperfections”</a:t>
            </a:r>
          </a:p>
          <a:p>
            <a:endParaRPr lang="en-US" sz="2400" dirty="0"/>
          </a:p>
          <a:p>
            <a:r>
              <a:rPr lang="en-US" sz="2400" dirty="0"/>
              <a:t>- Market power</a:t>
            </a:r>
          </a:p>
          <a:p>
            <a:r>
              <a:rPr lang="en-US" sz="2400" dirty="0"/>
              <a:t>- Externalities</a:t>
            </a:r>
          </a:p>
          <a:p>
            <a:r>
              <a:rPr lang="en-US" sz="2400" dirty="0"/>
              <a:t>- Asymmetric information</a:t>
            </a:r>
          </a:p>
          <a:p>
            <a:r>
              <a:rPr lang="en-US" sz="2400" dirty="0"/>
              <a:t>- Transaction costs</a:t>
            </a:r>
          </a:p>
          <a:p>
            <a:pPr marL="342900" indent="-342900">
              <a:buFontTx/>
              <a:buChar char="-"/>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p:cNvSpPr txBox="1"/>
          <p:nvPr/>
        </p:nvSpPr>
        <p:spPr>
          <a:xfrm>
            <a:off x="6718431" y="18385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6" name="CasellaDiTesto 5"/>
          <p:cNvSpPr txBox="1"/>
          <p:nvPr/>
        </p:nvSpPr>
        <p:spPr>
          <a:xfrm>
            <a:off x="6870831" y="19909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7" name="CasellaDiTesto 6"/>
          <p:cNvSpPr txBox="1"/>
          <p:nvPr/>
        </p:nvSpPr>
        <p:spPr>
          <a:xfrm>
            <a:off x="7023231" y="21433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8" name="CasellaDiTesto 7"/>
          <p:cNvSpPr txBox="1"/>
          <p:nvPr/>
        </p:nvSpPr>
        <p:spPr>
          <a:xfrm>
            <a:off x="7175631" y="22957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9" name="CasellaDiTesto 8"/>
          <p:cNvSpPr txBox="1"/>
          <p:nvPr/>
        </p:nvSpPr>
        <p:spPr>
          <a:xfrm>
            <a:off x="7328031" y="2448107"/>
            <a:ext cx="992372"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5" name="CasellaDiTesto 14"/>
          <p:cNvSpPr txBox="1"/>
          <p:nvPr/>
        </p:nvSpPr>
        <p:spPr>
          <a:xfrm>
            <a:off x="1302168" y="1880726"/>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6" name="CasellaDiTesto 15"/>
          <p:cNvSpPr txBox="1"/>
          <p:nvPr/>
        </p:nvSpPr>
        <p:spPr>
          <a:xfrm>
            <a:off x="1454568" y="2033126"/>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7" name="CasellaDiTesto 16"/>
          <p:cNvSpPr txBox="1"/>
          <p:nvPr/>
        </p:nvSpPr>
        <p:spPr>
          <a:xfrm>
            <a:off x="1606968" y="2185526"/>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8" name="CasellaDiTesto 17"/>
          <p:cNvSpPr txBox="1"/>
          <p:nvPr/>
        </p:nvSpPr>
        <p:spPr>
          <a:xfrm>
            <a:off x="1759368" y="2310295"/>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19" name="CasellaDiTesto 18"/>
          <p:cNvSpPr txBox="1"/>
          <p:nvPr/>
        </p:nvSpPr>
        <p:spPr>
          <a:xfrm>
            <a:off x="1911768" y="2490326"/>
            <a:ext cx="1010093" cy="400110"/>
          </a:xfrm>
          <a:prstGeom prst="rect">
            <a:avLst/>
          </a:prstGeom>
          <a:solidFill>
            <a:schemeClr val="bg1"/>
          </a:solidFill>
          <a:ln w="19050">
            <a:solidFill>
              <a:schemeClr val="tx1"/>
            </a:solidFill>
          </a:ln>
        </p:spPr>
        <p:txBody>
          <a:bodyPr wrap="square" rtlCol="0">
            <a:spAutoFit/>
          </a:bodyPr>
          <a:lstStyle/>
          <a:p>
            <a:pPr algn="ctr"/>
            <a:r>
              <a:rPr lang="it-IT" sz="2000" b="1" dirty="0" err="1"/>
              <a:t>Firm</a:t>
            </a:r>
            <a:r>
              <a:rPr lang="it-IT" sz="2000" b="1" dirty="0"/>
              <a:t> </a:t>
            </a:r>
          </a:p>
        </p:txBody>
      </p:sp>
      <p:sp>
        <p:nvSpPr>
          <p:cNvPr id="20" name="CasellaDiTesto 19"/>
          <p:cNvSpPr txBox="1"/>
          <p:nvPr/>
        </p:nvSpPr>
        <p:spPr>
          <a:xfrm>
            <a:off x="3963841" y="5299376"/>
            <a:ext cx="148147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1" name="CasellaDiTesto 20"/>
          <p:cNvSpPr txBox="1"/>
          <p:nvPr/>
        </p:nvSpPr>
        <p:spPr>
          <a:xfrm>
            <a:off x="4116241" y="5451776"/>
            <a:ext cx="148147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2" name="CasellaDiTesto 21"/>
          <p:cNvSpPr txBox="1"/>
          <p:nvPr/>
        </p:nvSpPr>
        <p:spPr>
          <a:xfrm>
            <a:off x="4268641" y="5604176"/>
            <a:ext cx="148147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3" name="CasellaDiTesto 22"/>
          <p:cNvSpPr txBox="1"/>
          <p:nvPr/>
        </p:nvSpPr>
        <p:spPr>
          <a:xfrm>
            <a:off x="4421041" y="5756576"/>
            <a:ext cx="1481470" cy="400110"/>
          </a:xfrm>
          <a:prstGeom prst="rect">
            <a:avLst/>
          </a:prstGeom>
          <a:solidFill>
            <a:schemeClr val="bg1"/>
          </a:solidFill>
          <a:ln w="19050">
            <a:solidFill>
              <a:schemeClr val="tx1"/>
            </a:solidFill>
          </a:ln>
        </p:spPr>
        <p:txBody>
          <a:bodyPr wrap="square" rtlCol="0">
            <a:spAutoFit/>
          </a:bodyPr>
          <a:lstStyle/>
          <a:p>
            <a:pPr algn="ctr"/>
            <a:r>
              <a:rPr lang="it-IT" sz="2000" b="1" dirty="0" err="1"/>
              <a:t>Household</a:t>
            </a:r>
            <a:endParaRPr lang="it-IT" sz="2000" b="1" dirty="0"/>
          </a:p>
        </p:txBody>
      </p:sp>
      <p:sp>
        <p:nvSpPr>
          <p:cNvPr id="24" name="CasellaDiTesto 23"/>
          <p:cNvSpPr txBox="1"/>
          <p:nvPr/>
        </p:nvSpPr>
        <p:spPr>
          <a:xfrm>
            <a:off x="4573440" y="5908976"/>
            <a:ext cx="1674960" cy="400110"/>
          </a:xfrm>
          <a:prstGeom prst="rect">
            <a:avLst/>
          </a:prstGeom>
          <a:solidFill>
            <a:schemeClr val="bg1"/>
          </a:solidFill>
          <a:ln w="19050">
            <a:solidFill>
              <a:schemeClr val="tx1"/>
            </a:solidFill>
          </a:ln>
        </p:spPr>
        <p:txBody>
          <a:bodyPr wrap="square" rtlCol="0">
            <a:spAutoFit/>
          </a:bodyPr>
          <a:lstStyle/>
          <a:p>
            <a:pPr algn="ctr"/>
            <a:r>
              <a:rPr lang="it-IT" sz="2000" b="1" dirty="0" err="1"/>
              <a:t>Individual</a:t>
            </a:r>
            <a:endParaRPr lang="it-IT" sz="2000" b="1" dirty="0"/>
          </a:p>
        </p:txBody>
      </p:sp>
      <p:sp>
        <p:nvSpPr>
          <p:cNvPr id="25" name="CasellaDiTesto 24"/>
          <p:cNvSpPr txBox="1"/>
          <p:nvPr/>
        </p:nvSpPr>
        <p:spPr>
          <a:xfrm>
            <a:off x="1095687" y="1419061"/>
            <a:ext cx="1632162" cy="461665"/>
          </a:xfrm>
          <a:prstGeom prst="rect">
            <a:avLst/>
          </a:prstGeom>
          <a:noFill/>
        </p:spPr>
        <p:txBody>
          <a:bodyPr wrap="square" rtlCol="0">
            <a:spAutoFit/>
          </a:bodyPr>
          <a:lstStyle/>
          <a:p>
            <a:pPr algn="ctr"/>
            <a:r>
              <a:rPr lang="it-IT" sz="2400" b="1" i="1" dirty="0" err="1"/>
              <a:t>Industry</a:t>
            </a:r>
            <a:r>
              <a:rPr lang="it-IT" sz="2400" b="1" i="1" dirty="0"/>
              <a:t> i</a:t>
            </a:r>
          </a:p>
        </p:txBody>
      </p:sp>
      <p:sp>
        <p:nvSpPr>
          <p:cNvPr id="26" name="CasellaDiTesto 25"/>
          <p:cNvSpPr txBox="1"/>
          <p:nvPr/>
        </p:nvSpPr>
        <p:spPr>
          <a:xfrm>
            <a:off x="6045472" y="1391430"/>
            <a:ext cx="1878418" cy="461665"/>
          </a:xfrm>
          <a:prstGeom prst="rect">
            <a:avLst/>
          </a:prstGeom>
          <a:noFill/>
        </p:spPr>
        <p:txBody>
          <a:bodyPr wrap="square" rtlCol="0">
            <a:spAutoFit/>
          </a:bodyPr>
          <a:lstStyle/>
          <a:p>
            <a:pPr algn="ctr"/>
            <a:r>
              <a:rPr lang="it-IT" sz="2400" b="1" i="1" dirty="0" err="1"/>
              <a:t>Industry</a:t>
            </a:r>
            <a:r>
              <a:rPr lang="it-IT" sz="2400" b="1" i="1" dirty="0"/>
              <a:t> j</a:t>
            </a:r>
          </a:p>
        </p:txBody>
      </p:sp>
      <p:sp>
        <p:nvSpPr>
          <p:cNvPr id="27" name="Text Box 7"/>
          <p:cNvSpPr txBox="1">
            <a:spLocks noChangeArrowheads="1"/>
          </p:cNvSpPr>
          <p:nvPr/>
        </p:nvSpPr>
        <p:spPr bwMode="auto">
          <a:xfrm>
            <a:off x="1981200" y="4114800"/>
            <a:ext cx="2577578" cy="584775"/>
          </a:xfrm>
          <a:prstGeom prst="rect">
            <a:avLst/>
          </a:prstGeom>
          <a:noFill/>
          <a:ln w="9525">
            <a:noFill/>
            <a:miter lim="800000"/>
            <a:headEnd/>
            <a:tailEnd/>
          </a:ln>
          <a:effectLst/>
        </p:spPr>
        <p:txBody>
          <a:bodyPr wrap="square">
            <a:spAutoFit/>
          </a:bodyPr>
          <a:lstStyle/>
          <a:p>
            <a:pPr algn="ctr">
              <a:spcBef>
                <a:spcPct val="50000"/>
              </a:spcBef>
            </a:pPr>
            <a:r>
              <a:rPr lang="en-AU" b="1" dirty="0">
                <a:solidFill>
                  <a:schemeClr val="tx2">
                    <a:lumMod val="60000"/>
                    <a:lumOff val="40000"/>
                  </a:schemeClr>
                </a:solidFill>
              </a:rPr>
              <a:t>Supply of resources (e.g. Labour, savings)</a:t>
            </a:r>
            <a:endParaRPr lang="en-US" b="1" dirty="0">
              <a:solidFill>
                <a:schemeClr val="tx2">
                  <a:lumMod val="60000"/>
                  <a:lumOff val="40000"/>
                </a:schemeClr>
              </a:solidFill>
            </a:endParaRPr>
          </a:p>
        </p:txBody>
      </p:sp>
      <p:sp>
        <p:nvSpPr>
          <p:cNvPr id="29" name="AutoShape 6"/>
          <p:cNvSpPr>
            <a:spLocks noChangeArrowheads="1"/>
          </p:cNvSpPr>
          <p:nvPr/>
        </p:nvSpPr>
        <p:spPr bwMode="auto">
          <a:xfrm rot="17855175" flipH="1">
            <a:off x="5286112" y="4657846"/>
            <a:ext cx="3459498" cy="768771"/>
          </a:xfrm>
          <a:prstGeom prst="curvedUpArrow">
            <a:avLst>
              <a:gd name="adj1" fmla="val 25376"/>
              <a:gd name="adj2" fmla="val 139271"/>
              <a:gd name="adj3" fmla="val 25144"/>
            </a:avLst>
          </a:prstGeom>
          <a:solidFill>
            <a:schemeClr val="hlink"/>
          </a:solidFill>
          <a:ln w="9525">
            <a:solidFill>
              <a:schemeClr val="tx1"/>
            </a:solidFill>
            <a:miter lim="800000"/>
            <a:headEnd/>
            <a:tailEnd/>
          </a:ln>
          <a:effectLst/>
        </p:spPr>
        <p:txBody>
          <a:bodyPr wrap="none" anchor="ctr"/>
          <a:lstStyle/>
          <a:p>
            <a:endParaRPr lang="en-US"/>
          </a:p>
        </p:txBody>
      </p:sp>
      <p:sp>
        <p:nvSpPr>
          <p:cNvPr id="32" name="AutoShape 6"/>
          <p:cNvSpPr>
            <a:spLocks noChangeArrowheads="1"/>
          </p:cNvSpPr>
          <p:nvPr/>
        </p:nvSpPr>
        <p:spPr bwMode="auto">
          <a:xfrm rot="13500082" flipH="1" flipV="1">
            <a:off x="321460" y="4471006"/>
            <a:ext cx="4495503" cy="742352"/>
          </a:xfrm>
          <a:prstGeom prst="curvedUpArrow">
            <a:avLst>
              <a:gd name="adj1" fmla="val 25376"/>
              <a:gd name="adj2" fmla="val 139271"/>
              <a:gd name="adj3" fmla="val 25144"/>
            </a:avLst>
          </a:prstGeom>
          <a:solidFill>
            <a:srgbClr val="FF0000"/>
          </a:solidFill>
          <a:ln w="9525">
            <a:solidFill>
              <a:srgbClr val="FF0000"/>
            </a:solidFill>
            <a:miter lim="800000"/>
            <a:headEnd/>
            <a:tailEnd/>
          </a:ln>
          <a:effectLst/>
        </p:spPr>
        <p:txBody>
          <a:bodyPr wrap="none" anchor="ctr"/>
          <a:lstStyle/>
          <a:p>
            <a:endParaRPr lang="en-US"/>
          </a:p>
        </p:txBody>
      </p:sp>
      <p:sp>
        <p:nvSpPr>
          <p:cNvPr id="33" name="Text Box 7"/>
          <p:cNvSpPr txBox="1">
            <a:spLocks noChangeArrowheads="1"/>
          </p:cNvSpPr>
          <p:nvPr/>
        </p:nvSpPr>
        <p:spPr bwMode="auto">
          <a:xfrm>
            <a:off x="814360" y="4996065"/>
            <a:ext cx="1526255" cy="646331"/>
          </a:xfrm>
          <a:prstGeom prst="rect">
            <a:avLst/>
          </a:prstGeom>
          <a:noFill/>
          <a:ln w="9525">
            <a:noFill/>
            <a:miter lim="800000"/>
            <a:headEnd/>
            <a:tailEnd/>
          </a:ln>
          <a:effectLst/>
        </p:spPr>
        <p:txBody>
          <a:bodyPr wrap="square">
            <a:spAutoFit/>
          </a:bodyPr>
          <a:lstStyle/>
          <a:p>
            <a:pPr algn="ctr">
              <a:spcBef>
                <a:spcPct val="50000"/>
              </a:spcBef>
            </a:pPr>
            <a:r>
              <a:rPr lang="en-AU" b="1" dirty="0">
                <a:solidFill>
                  <a:srgbClr val="FF0000"/>
                </a:solidFill>
              </a:rPr>
              <a:t>Demand for resources</a:t>
            </a:r>
            <a:endParaRPr lang="en-US" b="1" dirty="0">
              <a:solidFill>
                <a:srgbClr val="FF0000"/>
              </a:solidFill>
            </a:endParaRPr>
          </a:p>
        </p:txBody>
      </p:sp>
      <p:sp>
        <p:nvSpPr>
          <p:cNvPr id="34" name="Ovale 33"/>
          <p:cNvSpPr/>
          <p:nvPr/>
        </p:nvSpPr>
        <p:spPr>
          <a:xfrm>
            <a:off x="288520" y="1150412"/>
            <a:ext cx="8581044" cy="2410026"/>
          </a:xfrm>
          <a:prstGeom prst="ellipse">
            <a:avLst/>
          </a:prstGeom>
          <a:noFill/>
          <a:ln w="28575">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it-IT"/>
          </a:p>
        </p:txBody>
      </p:sp>
      <p:sp>
        <p:nvSpPr>
          <p:cNvPr id="36" name="AutoShape 6"/>
          <p:cNvSpPr>
            <a:spLocks noChangeArrowheads="1"/>
          </p:cNvSpPr>
          <p:nvPr/>
        </p:nvSpPr>
        <p:spPr bwMode="auto">
          <a:xfrm rot="22096" flipH="1" flipV="1">
            <a:off x="2973429" y="1229336"/>
            <a:ext cx="3155519" cy="516884"/>
          </a:xfrm>
          <a:prstGeom prst="curvedUpArrow">
            <a:avLst>
              <a:gd name="adj1" fmla="val 25376"/>
              <a:gd name="adj2" fmla="val 139271"/>
              <a:gd name="adj3" fmla="val 25144"/>
            </a:avLst>
          </a:prstGeom>
          <a:solidFill>
            <a:schemeClr val="hlink"/>
          </a:solidFill>
          <a:ln w="9525">
            <a:solidFill>
              <a:schemeClr val="tx1"/>
            </a:solidFill>
            <a:miter lim="800000"/>
            <a:headEnd/>
            <a:tailEnd/>
          </a:ln>
          <a:effectLst/>
        </p:spPr>
        <p:txBody>
          <a:bodyPr wrap="none" anchor="ctr"/>
          <a:lstStyle/>
          <a:p>
            <a:endParaRPr lang="en-US"/>
          </a:p>
        </p:txBody>
      </p:sp>
      <p:sp>
        <p:nvSpPr>
          <p:cNvPr id="39" name="AutoShape 6"/>
          <p:cNvSpPr>
            <a:spLocks noChangeArrowheads="1"/>
          </p:cNvSpPr>
          <p:nvPr/>
        </p:nvSpPr>
        <p:spPr bwMode="auto">
          <a:xfrm rot="21577904" flipV="1">
            <a:off x="2312097" y="1149282"/>
            <a:ext cx="4287478" cy="419284"/>
          </a:xfrm>
          <a:prstGeom prst="curvedUpArrow">
            <a:avLst>
              <a:gd name="adj1" fmla="val 25376"/>
              <a:gd name="adj2" fmla="val 139271"/>
              <a:gd name="adj3" fmla="val 25144"/>
            </a:avLst>
          </a:prstGeom>
          <a:solidFill>
            <a:schemeClr val="hlink"/>
          </a:solidFill>
          <a:ln w="9525">
            <a:solidFill>
              <a:schemeClr val="tx1"/>
            </a:solidFill>
            <a:miter lim="800000"/>
            <a:headEnd/>
            <a:tailEnd/>
          </a:ln>
          <a:effectLst/>
        </p:spPr>
        <p:txBody>
          <a:bodyPr wrap="none" anchor="ctr"/>
          <a:lstStyle/>
          <a:p>
            <a:endParaRPr lang="en-US"/>
          </a:p>
        </p:txBody>
      </p:sp>
      <p:sp>
        <p:nvSpPr>
          <p:cNvPr id="40" name="Text Box 7"/>
          <p:cNvSpPr txBox="1">
            <a:spLocks noChangeArrowheads="1"/>
          </p:cNvSpPr>
          <p:nvPr/>
        </p:nvSpPr>
        <p:spPr bwMode="auto">
          <a:xfrm>
            <a:off x="2547051" y="1636163"/>
            <a:ext cx="4052777" cy="369332"/>
          </a:xfrm>
          <a:prstGeom prst="rect">
            <a:avLst/>
          </a:prstGeom>
          <a:noFill/>
          <a:ln w="9525">
            <a:noFill/>
            <a:miter lim="800000"/>
            <a:headEnd/>
            <a:tailEnd/>
          </a:ln>
          <a:effectLst/>
        </p:spPr>
        <p:txBody>
          <a:bodyPr wrap="square">
            <a:spAutoFit/>
          </a:bodyPr>
          <a:lstStyle/>
          <a:p>
            <a:pPr algn="ctr">
              <a:spcBef>
                <a:spcPct val="50000"/>
              </a:spcBef>
            </a:pPr>
            <a:r>
              <a:rPr lang="en-AU" b="1" dirty="0">
                <a:solidFill>
                  <a:schemeClr val="tx2">
                    <a:lumMod val="60000"/>
                    <a:lumOff val="40000"/>
                  </a:schemeClr>
                </a:solidFill>
              </a:rPr>
              <a:t>Supply of resources and products </a:t>
            </a:r>
            <a:endParaRPr lang="en-US" b="1" dirty="0">
              <a:solidFill>
                <a:schemeClr val="tx2">
                  <a:lumMod val="60000"/>
                  <a:lumOff val="40000"/>
                </a:schemeClr>
              </a:solidFill>
            </a:endParaRPr>
          </a:p>
        </p:txBody>
      </p:sp>
      <p:sp>
        <p:nvSpPr>
          <p:cNvPr id="41" name="AutoShape 6"/>
          <p:cNvSpPr>
            <a:spLocks noChangeArrowheads="1"/>
          </p:cNvSpPr>
          <p:nvPr/>
        </p:nvSpPr>
        <p:spPr bwMode="auto">
          <a:xfrm rot="21577904" flipH="1">
            <a:off x="3074813" y="2996486"/>
            <a:ext cx="3138312" cy="516884"/>
          </a:xfrm>
          <a:prstGeom prst="curvedUpArrow">
            <a:avLst>
              <a:gd name="adj1" fmla="val 25376"/>
              <a:gd name="adj2" fmla="val 139271"/>
              <a:gd name="adj3" fmla="val 25144"/>
            </a:avLst>
          </a:prstGeom>
          <a:solidFill>
            <a:srgbClr val="FF0000"/>
          </a:solidFill>
          <a:ln w="9525">
            <a:solidFill>
              <a:srgbClr val="FF0000"/>
            </a:solidFill>
            <a:miter lim="800000"/>
            <a:headEnd/>
            <a:tailEnd/>
          </a:ln>
          <a:effectLst/>
        </p:spPr>
        <p:txBody>
          <a:bodyPr wrap="none" anchor="ctr"/>
          <a:lstStyle/>
          <a:p>
            <a:endParaRPr lang="en-US"/>
          </a:p>
        </p:txBody>
      </p:sp>
      <p:sp>
        <p:nvSpPr>
          <p:cNvPr id="42" name="AutoShape 6"/>
          <p:cNvSpPr>
            <a:spLocks noChangeArrowheads="1"/>
          </p:cNvSpPr>
          <p:nvPr/>
        </p:nvSpPr>
        <p:spPr bwMode="auto">
          <a:xfrm rot="22096">
            <a:off x="2890011" y="3003548"/>
            <a:ext cx="4127299" cy="516884"/>
          </a:xfrm>
          <a:prstGeom prst="curvedUpArrow">
            <a:avLst>
              <a:gd name="adj1" fmla="val 25376"/>
              <a:gd name="adj2" fmla="val 139271"/>
              <a:gd name="adj3" fmla="val 25144"/>
            </a:avLst>
          </a:prstGeom>
          <a:solidFill>
            <a:srgbClr val="FF0000"/>
          </a:solidFill>
          <a:ln w="9525">
            <a:solidFill>
              <a:srgbClr val="FF0000"/>
            </a:solidFill>
            <a:miter lim="800000"/>
            <a:headEnd/>
            <a:tailEnd/>
          </a:ln>
          <a:effectLst/>
        </p:spPr>
        <p:txBody>
          <a:bodyPr wrap="none" anchor="ctr"/>
          <a:lstStyle/>
          <a:p>
            <a:pPr algn="r" rtl="1" eaLnBrk="0" fontAlgn="base" hangingPunct="0">
              <a:spcBef>
                <a:spcPct val="20000"/>
              </a:spcBef>
              <a:spcAft>
                <a:spcPct val="0"/>
              </a:spcAft>
            </a:pPr>
            <a:endParaRPr lang="en-US"/>
          </a:p>
        </p:txBody>
      </p:sp>
      <p:sp>
        <p:nvSpPr>
          <p:cNvPr id="43" name="Text Box 7"/>
          <p:cNvSpPr txBox="1">
            <a:spLocks noChangeArrowheads="1"/>
          </p:cNvSpPr>
          <p:nvPr/>
        </p:nvSpPr>
        <p:spPr bwMode="auto">
          <a:xfrm>
            <a:off x="2819400" y="2438400"/>
            <a:ext cx="4259213" cy="584775"/>
          </a:xfrm>
          <a:prstGeom prst="rect">
            <a:avLst/>
          </a:prstGeom>
          <a:noFill/>
          <a:ln w="9525">
            <a:noFill/>
            <a:miter lim="800000"/>
            <a:headEnd/>
            <a:tailEnd/>
          </a:ln>
          <a:effectLst/>
        </p:spPr>
        <p:txBody>
          <a:bodyPr wrap="square">
            <a:spAutoFit/>
          </a:bodyPr>
          <a:lstStyle/>
          <a:p>
            <a:pPr algn="ctr">
              <a:spcBef>
                <a:spcPct val="50000"/>
              </a:spcBef>
            </a:pPr>
            <a:r>
              <a:rPr lang="en-AU" b="1" dirty="0">
                <a:solidFill>
                  <a:srgbClr val="FF0000"/>
                </a:solidFill>
              </a:rPr>
              <a:t>Demand of products and resources (e.g. materials, capital goods, services</a:t>
            </a:r>
            <a:r>
              <a:rPr lang="en-AU" dirty="0">
                <a:solidFill>
                  <a:srgbClr val="FF0000"/>
                </a:solidFill>
              </a:rPr>
              <a:t>)</a:t>
            </a:r>
            <a:endParaRPr lang="en-US" b="1" dirty="0">
              <a:solidFill>
                <a:srgbClr val="FF0000"/>
              </a:solidFill>
            </a:endParaRPr>
          </a:p>
        </p:txBody>
      </p:sp>
      <p:sp>
        <p:nvSpPr>
          <p:cNvPr id="48" name="Text Box 7"/>
          <p:cNvSpPr txBox="1">
            <a:spLocks noChangeArrowheads="1"/>
          </p:cNvSpPr>
          <p:nvPr/>
        </p:nvSpPr>
        <p:spPr bwMode="auto">
          <a:xfrm>
            <a:off x="7323729" y="4680846"/>
            <a:ext cx="1470838" cy="646331"/>
          </a:xfrm>
          <a:prstGeom prst="rect">
            <a:avLst/>
          </a:prstGeom>
          <a:noFill/>
          <a:ln w="9525">
            <a:noFill/>
            <a:miter lim="800000"/>
            <a:headEnd/>
            <a:tailEnd/>
          </a:ln>
          <a:effectLst/>
        </p:spPr>
        <p:txBody>
          <a:bodyPr wrap="square">
            <a:spAutoFit/>
          </a:bodyPr>
          <a:lstStyle/>
          <a:p>
            <a:pPr algn="ctr">
              <a:spcBef>
                <a:spcPct val="50000"/>
              </a:spcBef>
            </a:pPr>
            <a:r>
              <a:rPr lang="en-AU" b="1" dirty="0">
                <a:solidFill>
                  <a:schemeClr val="tx2">
                    <a:lumMod val="60000"/>
                    <a:lumOff val="40000"/>
                  </a:schemeClr>
                </a:solidFill>
              </a:rPr>
              <a:t>Supply of products</a:t>
            </a:r>
            <a:endParaRPr lang="en-US" b="1" dirty="0">
              <a:solidFill>
                <a:schemeClr val="tx2">
                  <a:lumMod val="60000"/>
                  <a:lumOff val="40000"/>
                </a:schemeClr>
              </a:solidFill>
            </a:endParaRPr>
          </a:p>
        </p:txBody>
      </p:sp>
      <p:sp>
        <p:nvSpPr>
          <p:cNvPr id="49" name="AutoShape 6"/>
          <p:cNvSpPr>
            <a:spLocks noChangeArrowheads="1"/>
          </p:cNvSpPr>
          <p:nvPr/>
        </p:nvSpPr>
        <p:spPr bwMode="auto">
          <a:xfrm rot="2659855" flipH="1">
            <a:off x="525016" y="4013968"/>
            <a:ext cx="3728169" cy="690699"/>
          </a:xfrm>
          <a:prstGeom prst="curvedUpArrow">
            <a:avLst>
              <a:gd name="adj1" fmla="val 25376"/>
              <a:gd name="adj2" fmla="val 139271"/>
              <a:gd name="adj3" fmla="val 25144"/>
            </a:avLst>
          </a:prstGeom>
          <a:solidFill>
            <a:schemeClr val="hlink"/>
          </a:solidFill>
          <a:ln w="9525">
            <a:solidFill>
              <a:schemeClr val="tx1"/>
            </a:solidFill>
            <a:miter lim="800000"/>
            <a:headEnd/>
            <a:tailEnd/>
          </a:ln>
          <a:effectLst/>
        </p:spPr>
        <p:txBody>
          <a:bodyPr wrap="none" anchor="ctr"/>
          <a:lstStyle/>
          <a:p>
            <a:endParaRPr lang="en-US"/>
          </a:p>
        </p:txBody>
      </p:sp>
      <p:sp>
        <p:nvSpPr>
          <p:cNvPr id="50" name="AutoShape 6"/>
          <p:cNvSpPr>
            <a:spLocks noChangeArrowheads="1"/>
          </p:cNvSpPr>
          <p:nvPr/>
        </p:nvSpPr>
        <p:spPr bwMode="auto">
          <a:xfrm rot="7184735" flipH="1" flipV="1">
            <a:off x="5258811" y="4235463"/>
            <a:ext cx="3215432" cy="598212"/>
          </a:xfrm>
          <a:prstGeom prst="curvedUpArrow">
            <a:avLst>
              <a:gd name="adj1" fmla="val 25376"/>
              <a:gd name="adj2" fmla="val 139271"/>
              <a:gd name="adj3" fmla="val 25144"/>
            </a:avLst>
          </a:prstGeom>
          <a:solidFill>
            <a:srgbClr val="FF0000"/>
          </a:solidFill>
          <a:ln w="9525">
            <a:solidFill>
              <a:srgbClr val="FF0000"/>
            </a:solidFill>
            <a:miter lim="800000"/>
            <a:headEnd/>
            <a:tailEnd/>
          </a:ln>
          <a:effectLst/>
        </p:spPr>
        <p:txBody>
          <a:bodyPr wrap="none" anchor="ctr"/>
          <a:lstStyle/>
          <a:p>
            <a:endParaRPr lang="en-US"/>
          </a:p>
        </p:txBody>
      </p:sp>
      <p:sp>
        <p:nvSpPr>
          <p:cNvPr id="51" name="Text Box 7"/>
          <p:cNvSpPr txBox="1">
            <a:spLocks noChangeArrowheads="1"/>
          </p:cNvSpPr>
          <p:nvPr/>
        </p:nvSpPr>
        <p:spPr bwMode="auto">
          <a:xfrm>
            <a:off x="5034185" y="4206769"/>
            <a:ext cx="2137144" cy="923330"/>
          </a:xfrm>
          <a:prstGeom prst="rect">
            <a:avLst/>
          </a:prstGeom>
          <a:noFill/>
          <a:ln w="9525">
            <a:noFill/>
            <a:miter lim="800000"/>
            <a:headEnd/>
            <a:tailEnd/>
          </a:ln>
          <a:effectLst/>
        </p:spPr>
        <p:txBody>
          <a:bodyPr wrap="square">
            <a:spAutoFit/>
          </a:bodyPr>
          <a:lstStyle/>
          <a:p>
            <a:pPr algn="ctr">
              <a:spcBef>
                <a:spcPct val="50000"/>
              </a:spcBef>
            </a:pPr>
            <a:r>
              <a:rPr lang="en-AU" b="1" dirty="0">
                <a:solidFill>
                  <a:srgbClr val="FF0000"/>
                </a:solidFill>
              </a:rPr>
              <a:t>Demand for products (goods and services) </a:t>
            </a:r>
            <a:endParaRPr lang="en-US" b="1" dirty="0">
              <a:solidFill>
                <a:srgbClr val="FF0000"/>
              </a:solidFill>
            </a:endParaRPr>
          </a:p>
        </p:txBody>
      </p:sp>
      <p:sp>
        <p:nvSpPr>
          <p:cNvPr id="47" name="Titolo 1"/>
          <p:cNvSpPr txBox="1">
            <a:spLocks noGrp="1"/>
          </p:cNvSpPr>
          <p:nvPr>
            <p:ph type="title"/>
          </p:nvPr>
        </p:nvSpPr>
        <p:spPr bwMode="auto">
          <a:xfrm>
            <a:off x="719138" y="34925"/>
            <a:ext cx="8043862"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003F6E"/>
                </a:solidFill>
                <a:effectLst/>
                <a:uLnTx/>
                <a:uFillTx/>
                <a:latin typeface="+mj-lt"/>
                <a:ea typeface="+mj-ea"/>
                <a:cs typeface="+mj-cs"/>
              </a:rPr>
              <a:t>Inputs, Production, Outputs, and Consumption Form the Circular Flow of Economic Life (Samuelson and </a:t>
            </a:r>
            <a:r>
              <a:rPr kumimoji="0" lang="en-US" sz="2000" b="1" i="0" u="none" strike="noStrike" kern="0" cap="none" spc="0" normalizeH="0" baseline="0" noProof="0" dirty="0" err="1">
                <a:ln>
                  <a:noFill/>
                </a:ln>
                <a:solidFill>
                  <a:srgbClr val="003F6E"/>
                </a:solidFill>
                <a:effectLst/>
                <a:uLnTx/>
                <a:uFillTx/>
                <a:latin typeface="+mj-lt"/>
                <a:ea typeface="+mj-ea"/>
                <a:cs typeface="+mj-cs"/>
              </a:rPr>
              <a:t>Nordhaus</a:t>
            </a:r>
            <a:r>
              <a:rPr kumimoji="0" lang="en-US" sz="2000" b="1" i="0" u="none" strike="noStrike" kern="0" cap="none" spc="0" normalizeH="0" baseline="0" noProof="0" dirty="0">
                <a:ln>
                  <a:noFill/>
                </a:ln>
                <a:solidFill>
                  <a:srgbClr val="003F6E"/>
                </a:solidFill>
                <a:effectLst/>
                <a:uLnTx/>
                <a:uFillTx/>
                <a:latin typeface="+mj-lt"/>
                <a:ea typeface="+mj-ea"/>
                <a:cs typeface="+mj-cs"/>
              </a:rPr>
              <a:t>, 2001)</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References</a:t>
            </a:r>
          </a:p>
        </p:txBody>
      </p:sp>
      <p:sp>
        <p:nvSpPr>
          <p:cNvPr id="3" name="Segnaposto contenuto 2"/>
          <p:cNvSpPr>
            <a:spLocks noGrp="1"/>
          </p:cNvSpPr>
          <p:nvPr>
            <p:ph idx="1"/>
          </p:nvPr>
        </p:nvSpPr>
        <p:spPr>
          <a:xfrm>
            <a:off x="533400" y="1066800"/>
            <a:ext cx="8415338" cy="3886200"/>
          </a:xfrm>
        </p:spPr>
        <p:txBody>
          <a:bodyPr/>
          <a:lstStyle/>
          <a:p>
            <a:r>
              <a:rPr lang="en-US" sz="2400" dirty="0" err="1"/>
              <a:t>Milgrom</a:t>
            </a:r>
            <a:r>
              <a:rPr lang="en-US" sz="2400" dirty="0"/>
              <a:t> and Roberts (Economics, Organization and Management, chapter 2, pp. 19-28).</a:t>
            </a:r>
          </a:p>
          <a:p>
            <a:endParaRPr lang="en-US" sz="2400" dirty="0"/>
          </a:p>
          <a:p>
            <a:pPr>
              <a:buNone/>
            </a:pPr>
            <a:r>
              <a:rPr lang="en-US" sz="2400" dirty="0"/>
              <a:t>Further reading:</a:t>
            </a:r>
          </a:p>
          <a:p>
            <a:endParaRPr lang="en-US" sz="2400" dirty="0"/>
          </a:p>
          <a:p>
            <a:r>
              <a:rPr lang="en-US" sz="2400" dirty="0"/>
              <a:t>Varian, Intermediate Microeconomics, chap. “Exchange”, for </a:t>
            </a:r>
            <a:r>
              <a:rPr lang="en-US" sz="2400" dirty="0" err="1"/>
              <a:t>Edgeworth</a:t>
            </a:r>
            <a:r>
              <a:rPr lang="en-US" sz="2400" dirty="0"/>
              <a:t> box)</a:t>
            </a:r>
          </a:p>
          <a:p>
            <a:r>
              <a:rPr lang="en-US" sz="2400" dirty="0"/>
              <a:t>Samuelson and Nordhaus, Microeconomics,  chapter on “Markets and Economic Efficiency”)</a:t>
            </a:r>
          </a:p>
          <a:p>
            <a:endParaRPr lang="en-US" sz="2400" dirty="0"/>
          </a:p>
          <a:p>
            <a:endParaRPr lang="en-US" sz="2400" dirty="0"/>
          </a:p>
          <a:p>
            <a:endParaRPr lang="en-US" dirty="0"/>
          </a:p>
          <a:p>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40</a:t>
            </a:fld>
            <a:endParaRPr lang="it-IT"/>
          </a:p>
        </p:txBody>
      </p:sp>
      <p:sp>
        <p:nvSpPr>
          <p:cNvPr id="5" name="CasellaDiTesto 4"/>
          <p:cNvSpPr txBox="1"/>
          <p:nvPr/>
        </p:nvSpPr>
        <p:spPr>
          <a:xfrm>
            <a:off x="517236" y="4946073"/>
            <a:ext cx="8017164" cy="1200329"/>
          </a:xfrm>
          <a:prstGeom prst="rect">
            <a:avLst/>
          </a:prstGeom>
          <a:solidFill>
            <a:srgbClr val="FFFF00"/>
          </a:solidFill>
        </p:spPr>
        <p:txBody>
          <a:bodyPr wrap="square" rtlCol="0">
            <a:spAutoFit/>
          </a:bodyPr>
          <a:lstStyle/>
          <a:p>
            <a:pPr marL="342900" indent="-342900">
              <a:buFont typeface="Arial" panose="020B0604020202020204" pitchFamily="34" charset="0"/>
              <a:buChar char="•"/>
            </a:pPr>
            <a:r>
              <a:rPr lang="en-US" sz="2400" b="0" dirty="0">
                <a:latin typeface="+mn-lt"/>
              </a:rPr>
              <a:t>Seminal paper: </a:t>
            </a:r>
            <a:r>
              <a:rPr lang="en-GB" sz="2400" b="0" dirty="0">
                <a:latin typeface="+mn-lt"/>
              </a:rPr>
              <a:t>Hayek, The Use of Knowledge in Society, American Economic Review, Vol. 35, No. 4 (Sep., 1945), pp. 519-530 </a:t>
            </a:r>
            <a:endParaRPr lang="en-US" sz="2400" b="0" dirty="0">
              <a:latin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Pareto efficiency</a:t>
            </a:r>
          </a:p>
        </p:txBody>
      </p:sp>
      <p:sp>
        <p:nvSpPr>
          <p:cNvPr id="3" name="Segnaposto contenuto 2"/>
          <p:cNvSpPr>
            <a:spLocks noGrp="1"/>
          </p:cNvSpPr>
          <p:nvPr>
            <p:ph idx="1"/>
          </p:nvPr>
        </p:nvSpPr>
        <p:spPr>
          <a:xfrm>
            <a:off x="76200" y="990600"/>
            <a:ext cx="8915400" cy="5486400"/>
          </a:xfrm>
        </p:spPr>
        <p:txBody>
          <a:bodyPr/>
          <a:lstStyle/>
          <a:p>
            <a:pPr>
              <a:buNone/>
            </a:pPr>
            <a:r>
              <a:rPr lang="en-US" strike="sngStrike" dirty="0"/>
              <a:t>	An allocation of resources A is </a:t>
            </a:r>
            <a:r>
              <a:rPr lang="en-US" b="1" strike="sngStrike" dirty="0"/>
              <a:t>inefficient if there is some other available </a:t>
            </a:r>
            <a:r>
              <a:rPr lang="en-US" strike="sngStrike" dirty="0"/>
              <a:t>allocation B that everyone concerned likes at least as A and that one person strictly prefers. In such a case A is </a:t>
            </a:r>
            <a:r>
              <a:rPr lang="en-US" i="1" strike="sngStrike" dirty="0"/>
              <a:t>Pareto dominated by B (B is Pareto superior to A) and it is clearly </a:t>
            </a:r>
            <a:r>
              <a:rPr lang="en-US" b="1" i="1" strike="sngStrike" dirty="0"/>
              <a:t>wasteful </a:t>
            </a:r>
            <a:r>
              <a:rPr lang="en-US" strike="sngStrike" dirty="0"/>
              <a:t>from a society point of view. Otherwise A is said to be </a:t>
            </a:r>
            <a:r>
              <a:rPr lang="en-US" i="1" strike="sngStrike" dirty="0"/>
              <a:t>Pareto efficient (or Pareto optimal).</a:t>
            </a:r>
          </a:p>
          <a:p>
            <a:pPr>
              <a:buNone/>
            </a:pPr>
            <a:endParaRPr lang="en-US" i="1" dirty="0"/>
          </a:p>
          <a:p>
            <a:pPr marL="457200" indent="-457200">
              <a:buFont typeface="+mj-lt"/>
              <a:buAutoNum type="arabicPeriod"/>
            </a:pPr>
            <a:r>
              <a:rPr lang="en-US" dirty="0"/>
              <a:t>Notice that to give all resources to a single insatiable and completely selfish individual would be efficient (ethics is not contemplated).</a:t>
            </a:r>
          </a:p>
          <a:p>
            <a:pPr marL="457200" indent="-457200">
              <a:buFont typeface="+mj-lt"/>
              <a:buAutoNum type="arabicPeriod"/>
            </a:pPr>
            <a:r>
              <a:rPr lang="en-US" dirty="0"/>
              <a:t>Moreover, there are typically </a:t>
            </a:r>
            <a:r>
              <a:rPr lang="en-US" b="1" dirty="0"/>
              <a:t>many efficient </a:t>
            </a:r>
            <a:r>
              <a:rPr lang="en-US" dirty="0"/>
              <a:t>allocations for a given collection of resources. Thus, the efficiency criterion may be </a:t>
            </a:r>
            <a:r>
              <a:rPr lang="en-US" i="1" dirty="0"/>
              <a:t>weak on </a:t>
            </a:r>
            <a:r>
              <a:rPr lang="en-US" dirty="0"/>
              <a:t>ethical grounds and as a predictor of outcomes.</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5</a:t>
            </a:fld>
            <a:endParaRPr lang="it-IT"/>
          </a:p>
        </p:txBody>
      </p:sp>
      <p:sp>
        <p:nvSpPr>
          <p:cNvPr id="5" name="Freccia a destra 4"/>
          <p:cNvSpPr/>
          <p:nvPr/>
        </p:nvSpPr>
        <p:spPr bwMode="auto">
          <a:xfrm>
            <a:off x="381000" y="5181600"/>
            <a:ext cx="1905000" cy="762000"/>
          </a:xfrm>
          <a:prstGeom prst="rightArrow">
            <a:avLst/>
          </a:prstGeom>
          <a:solidFill>
            <a:schemeClr val="accent1">
              <a:lumMod val="20000"/>
              <a:lumOff val="8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6" name="CasellaDiTesto 5"/>
          <p:cNvSpPr txBox="1"/>
          <p:nvPr/>
        </p:nvSpPr>
        <p:spPr>
          <a:xfrm>
            <a:off x="2895600" y="5334000"/>
            <a:ext cx="5257800" cy="584775"/>
          </a:xfrm>
          <a:prstGeom prst="rect">
            <a:avLst/>
          </a:prstGeom>
          <a:noFill/>
        </p:spPr>
        <p:txBody>
          <a:bodyPr wrap="square" rtlCol="0">
            <a:spAutoFit/>
          </a:bodyPr>
          <a:lstStyle/>
          <a:p>
            <a:r>
              <a:rPr lang="en-US" dirty="0"/>
              <a:t>But its predictive power is not totally absent: the Efficiency Principle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0-#ppt_w/2"/>
                                          </p:val>
                                        </p:tav>
                                        <p:tav tm="100000">
                                          <p:val>
                                            <p:strVal val="#ppt_x"/>
                                          </p:val>
                                        </p:tav>
                                      </p:tavLst>
                                    </p:anim>
                                    <p:anim calcmode="lin" valueType="num">
                                      <p:cBhvr additive="base">
                                        <p:cTn id="3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The efficiency principle</a:t>
            </a:r>
          </a:p>
        </p:txBody>
      </p:sp>
      <p:sp>
        <p:nvSpPr>
          <p:cNvPr id="3" name="Segnaposto contenuto 2"/>
          <p:cNvSpPr>
            <a:spLocks noGrp="1"/>
          </p:cNvSpPr>
          <p:nvPr>
            <p:ph idx="1"/>
          </p:nvPr>
        </p:nvSpPr>
        <p:spPr>
          <a:xfrm>
            <a:off x="381000" y="990600"/>
            <a:ext cx="8305800" cy="4953000"/>
          </a:xfrm>
        </p:spPr>
        <p:txBody>
          <a:bodyPr/>
          <a:lstStyle/>
          <a:p>
            <a:pPr>
              <a:buNone/>
            </a:pPr>
            <a:r>
              <a:rPr lang="en-US" i="1" dirty="0"/>
              <a:t>	</a:t>
            </a:r>
            <a:r>
              <a:rPr lang="en-US" sz="2800" b="1" i="1" u="sng" dirty="0"/>
              <a:t>The efficiency principle</a:t>
            </a:r>
            <a:r>
              <a:rPr lang="en-US" sz="2800" i="1" dirty="0"/>
              <a:t>: If people are able to bargain together effectively and can effectively implement and enforce their decisions, then the outcomes of economic activity will tend to be efficient (at least for the parties to the bargain).</a:t>
            </a:r>
          </a:p>
          <a:p>
            <a:pPr>
              <a:buNone/>
            </a:pPr>
            <a:endParaRPr lang="en-US" sz="2800" i="1" dirty="0"/>
          </a:p>
          <a:p>
            <a:pPr>
              <a:buNone/>
            </a:pPr>
            <a:r>
              <a:rPr lang="en-US" sz="2800" dirty="0"/>
              <a:t>	Indeed, since efficient choices and allocations are less vulnerable, we should expect </a:t>
            </a:r>
            <a:r>
              <a:rPr lang="en-US" sz="2800" i="1" dirty="0"/>
              <a:t>inefficient arrangements being supplanted over time, </a:t>
            </a:r>
            <a:r>
              <a:rPr lang="en-US" sz="2800" b="1" i="1" dirty="0"/>
              <a:t>while efficient ones survive.</a:t>
            </a:r>
          </a:p>
          <a:p>
            <a:pPr>
              <a:buNone/>
            </a:pPr>
            <a:endParaRPr lang="en-US" b="1" i="1" dirty="0"/>
          </a:p>
          <a:p>
            <a:pPr>
              <a:buNone/>
            </a:pPr>
            <a:r>
              <a:rPr lang="en-US" dirty="0"/>
              <a:t>	</a:t>
            </a:r>
            <a:endParaRPr lang="en-US" b="1" i="1" dirty="0"/>
          </a:p>
          <a:p>
            <a:pPr>
              <a:buNone/>
            </a:pPr>
            <a:endParaRPr lang="en-US" dirty="0"/>
          </a:p>
          <a:p>
            <a:pPr>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6</a:t>
            </a:fld>
            <a:endParaRPr lang="it-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719138" y="34925"/>
            <a:ext cx="7510462" cy="838200"/>
          </a:xfrm>
          <a:noFill/>
        </p:spPr>
        <p:txBody>
          <a:bodyPr/>
          <a:lstStyle/>
          <a:p>
            <a:pPr eaLnBrk="1" hangingPunct="1"/>
            <a:r>
              <a:rPr lang="en-US" dirty="0"/>
              <a:t>The </a:t>
            </a:r>
            <a:r>
              <a:rPr lang="en-US" dirty="0" err="1"/>
              <a:t>Edgeworth</a:t>
            </a:r>
            <a:r>
              <a:rPr lang="en-US" dirty="0"/>
              <a:t> Box and the gains from Trade</a:t>
            </a:r>
          </a:p>
        </p:txBody>
      </p:sp>
      <p:sp>
        <p:nvSpPr>
          <p:cNvPr id="25602" name="Rectangle 3"/>
          <p:cNvSpPr>
            <a:spLocks noGrp="1" noChangeArrowheads="1"/>
          </p:cNvSpPr>
          <p:nvPr>
            <p:ph idx="1"/>
          </p:nvPr>
        </p:nvSpPr>
        <p:spPr>
          <a:xfrm>
            <a:off x="685800" y="1285875"/>
            <a:ext cx="7772400" cy="4648200"/>
          </a:xfrm>
        </p:spPr>
        <p:txBody>
          <a:bodyPr/>
          <a:lstStyle/>
          <a:p>
            <a:pPr eaLnBrk="1" hangingPunct="1"/>
            <a:r>
              <a:rPr lang="en-US" dirty="0"/>
              <a:t>Two consumers, A and B.</a:t>
            </a:r>
          </a:p>
          <a:p>
            <a:pPr eaLnBrk="1" hangingPunct="1"/>
            <a:r>
              <a:rPr lang="en-US" dirty="0"/>
              <a:t>Their  endowments of goods 1 and 2 are </a:t>
            </a:r>
            <a:br>
              <a:rPr lang="en-US" dirty="0"/>
            </a:br>
            <a:endParaRPr lang="en-US" dirty="0"/>
          </a:p>
          <a:p>
            <a:pPr eaLnBrk="1" hangingPunct="1"/>
            <a:endParaRPr lang="en-US" dirty="0"/>
          </a:p>
          <a:p>
            <a:pPr eaLnBrk="1" hangingPunct="1"/>
            <a:r>
              <a:rPr lang="en-US" dirty="0"/>
              <a:t>For example: </a:t>
            </a:r>
          </a:p>
          <a:p>
            <a:pPr eaLnBrk="1" hangingPunct="1"/>
            <a:endParaRPr lang="en-US" dirty="0"/>
          </a:p>
          <a:p>
            <a:pPr eaLnBrk="1" hangingPunct="1"/>
            <a:r>
              <a:rPr lang="en-US" dirty="0"/>
              <a:t>The total quantities available are</a:t>
            </a:r>
          </a:p>
        </p:txBody>
      </p:sp>
      <p:graphicFrame>
        <p:nvGraphicFramePr>
          <p:cNvPr id="25603" name="Object 2"/>
          <p:cNvGraphicFramePr>
            <a:graphicFrameLocks/>
          </p:cNvGraphicFramePr>
          <p:nvPr/>
        </p:nvGraphicFramePr>
        <p:xfrm>
          <a:off x="685800" y="2057400"/>
          <a:ext cx="2362200" cy="533400"/>
        </p:xfrm>
        <a:graphic>
          <a:graphicData uri="http://schemas.openxmlformats.org/presentationml/2006/ole">
            <mc:AlternateContent xmlns:mc="http://schemas.openxmlformats.org/markup-compatibility/2006">
              <mc:Choice xmlns:v="urn:schemas-microsoft-com:vml" Requires="v">
                <p:oleObj name="Equation" r:id="rId2" imgW="2462731" imgH="545863" progId="Equation.2">
                  <p:embed/>
                </p:oleObj>
              </mc:Choice>
              <mc:Fallback>
                <p:oleObj name="Equation" r:id="rId2" imgW="2462731" imgH="545863" progId="Equation.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2362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4" name="Object 3"/>
          <p:cNvGraphicFramePr>
            <a:graphicFrameLocks/>
          </p:cNvGraphicFramePr>
          <p:nvPr/>
        </p:nvGraphicFramePr>
        <p:xfrm>
          <a:off x="4114800" y="2057400"/>
          <a:ext cx="2671762" cy="587375"/>
        </p:xfrm>
        <a:graphic>
          <a:graphicData uri="http://schemas.openxmlformats.org/presentationml/2006/ole">
            <mc:AlternateContent xmlns:mc="http://schemas.openxmlformats.org/markup-compatibility/2006">
              <mc:Choice xmlns:v="urn:schemas-microsoft-com:vml" Requires="v">
                <p:oleObj name="Equation" r:id="rId4" imgW="2425700" imgH="546100" progId="Equation.2">
                  <p:embed/>
                </p:oleObj>
              </mc:Choice>
              <mc:Fallback>
                <p:oleObj name="Equation" r:id="rId4" imgW="2425700" imgH="546100" progId="Equation.2">
                  <p:embed/>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057400"/>
                        <a:ext cx="2671762"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605" name="Rectangle 6"/>
          <p:cNvSpPr>
            <a:spLocks noChangeArrowheads="1"/>
          </p:cNvSpPr>
          <p:nvPr/>
        </p:nvSpPr>
        <p:spPr bwMode="auto">
          <a:xfrm>
            <a:off x="3276600" y="2209800"/>
            <a:ext cx="906463" cy="579437"/>
          </a:xfrm>
          <a:prstGeom prst="rect">
            <a:avLst/>
          </a:prstGeom>
          <a:noFill/>
          <a:ln w="9525">
            <a:noFill/>
            <a:miter lim="800000"/>
            <a:headEnd/>
            <a:tailEnd/>
          </a:ln>
        </p:spPr>
        <p:txBody>
          <a:bodyPr wrap="none" lIns="92075" tIns="46038" rIns="92075" bIns="46038">
            <a:spAutoFit/>
          </a:bodyPr>
          <a:lstStyle/>
          <a:p>
            <a:r>
              <a:rPr lang="en-US" dirty="0"/>
              <a:t>and</a:t>
            </a:r>
          </a:p>
        </p:txBody>
      </p:sp>
      <p:graphicFrame>
        <p:nvGraphicFramePr>
          <p:cNvPr id="25606" name="Object 4"/>
          <p:cNvGraphicFramePr>
            <a:graphicFrameLocks/>
          </p:cNvGraphicFramePr>
          <p:nvPr/>
        </p:nvGraphicFramePr>
        <p:xfrm>
          <a:off x="2590800" y="2590800"/>
          <a:ext cx="1873250" cy="574675"/>
        </p:xfrm>
        <a:graphic>
          <a:graphicData uri="http://schemas.openxmlformats.org/presentationml/2006/ole">
            <mc:AlternateContent xmlns:mc="http://schemas.openxmlformats.org/markup-compatibility/2006">
              <mc:Choice xmlns:v="urn:schemas-microsoft-com:vml" Requires="v">
                <p:oleObj name="Equation" r:id="rId6" imgW="1701800" imgH="533400" progId="Equation.2">
                  <p:embed/>
                </p:oleObj>
              </mc:Choice>
              <mc:Fallback>
                <p:oleObj name="Equation" r:id="rId6" imgW="1701800" imgH="533400" progId="Equation.2">
                  <p:embed/>
                  <p:pic>
                    <p:nvPicPr>
                      <p:cNvPr id="0"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90800" y="2590800"/>
                        <a:ext cx="187325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07" name="Object 5"/>
          <p:cNvGraphicFramePr>
            <a:graphicFrameLocks/>
          </p:cNvGraphicFramePr>
          <p:nvPr/>
        </p:nvGraphicFramePr>
        <p:xfrm>
          <a:off x="5257800" y="2667000"/>
          <a:ext cx="1908175" cy="565150"/>
        </p:xfrm>
        <a:graphic>
          <a:graphicData uri="http://schemas.openxmlformats.org/presentationml/2006/ole">
            <mc:AlternateContent xmlns:mc="http://schemas.openxmlformats.org/markup-compatibility/2006">
              <mc:Choice xmlns:v="urn:schemas-microsoft-com:vml" Requires="v">
                <p:oleObj name="Equation" r:id="rId8" imgW="1739900" imgH="533400" progId="Equation.2">
                  <p:embed/>
                </p:oleObj>
              </mc:Choice>
              <mc:Fallback>
                <p:oleObj name="Equation" r:id="rId8" imgW="1739900" imgH="533400" progId="Equation.2">
                  <p:embed/>
                  <p:pic>
                    <p:nvPicPr>
                      <p:cNvPr id="0"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2667000"/>
                        <a:ext cx="1908175" cy="56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608" name="Rectangle 9"/>
          <p:cNvSpPr>
            <a:spLocks noChangeArrowheads="1"/>
          </p:cNvSpPr>
          <p:nvPr/>
        </p:nvSpPr>
        <p:spPr bwMode="auto">
          <a:xfrm>
            <a:off x="4572000" y="2667000"/>
            <a:ext cx="904875" cy="579437"/>
          </a:xfrm>
          <a:prstGeom prst="rect">
            <a:avLst/>
          </a:prstGeom>
          <a:noFill/>
          <a:ln w="9525">
            <a:noFill/>
            <a:miter lim="800000"/>
            <a:headEnd/>
            <a:tailEnd/>
          </a:ln>
        </p:spPr>
        <p:txBody>
          <a:bodyPr wrap="none" lIns="92075" tIns="46038" rIns="92075" bIns="46038">
            <a:spAutoFit/>
          </a:bodyPr>
          <a:lstStyle/>
          <a:p>
            <a:r>
              <a:rPr lang="en-US" dirty="0"/>
              <a:t>and</a:t>
            </a:r>
          </a:p>
        </p:txBody>
      </p:sp>
      <p:graphicFrame>
        <p:nvGraphicFramePr>
          <p:cNvPr id="25609" name="Object 6"/>
          <p:cNvGraphicFramePr>
            <a:graphicFrameLocks/>
          </p:cNvGraphicFramePr>
          <p:nvPr/>
        </p:nvGraphicFramePr>
        <p:xfrm>
          <a:off x="1905000" y="4038600"/>
          <a:ext cx="3403600" cy="587375"/>
        </p:xfrm>
        <a:graphic>
          <a:graphicData uri="http://schemas.openxmlformats.org/presentationml/2006/ole">
            <mc:AlternateContent xmlns:mc="http://schemas.openxmlformats.org/markup-compatibility/2006">
              <mc:Choice xmlns:v="urn:schemas-microsoft-com:vml" Requires="v">
                <p:oleObj name="Equation" r:id="rId10" imgW="3086100" imgH="546100" progId="Equation.2">
                  <p:embed/>
                </p:oleObj>
              </mc:Choice>
              <mc:Fallback>
                <p:oleObj name="Equation" r:id="rId10" imgW="3086100" imgH="546100" progId="Equation.2">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05000" y="4038600"/>
                        <a:ext cx="34036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graphicFrame>
        <p:nvGraphicFramePr>
          <p:cNvPr id="25610" name="Object 7"/>
          <p:cNvGraphicFramePr>
            <a:graphicFrameLocks/>
          </p:cNvGraphicFramePr>
          <p:nvPr/>
        </p:nvGraphicFramePr>
        <p:xfrm>
          <a:off x="1936750" y="5278438"/>
          <a:ext cx="3403600" cy="587375"/>
        </p:xfrm>
        <a:graphic>
          <a:graphicData uri="http://schemas.openxmlformats.org/presentationml/2006/ole">
            <mc:AlternateContent xmlns:mc="http://schemas.openxmlformats.org/markup-compatibility/2006">
              <mc:Choice xmlns:v="urn:schemas-microsoft-com:vml" Requires="v">
                <p:oleObj name="Equation" r:id="rId12" imgW="3086100" imgH="546100" progId="Equation.2">
                  <p:embed/>
                </p:oleObj>
              </mc:Choice>
              <mc:Fallback>
                <p:oleObj name="Equation" r:id="rId12" imgW="3086100" imgH="546100" progId="Equation.2">
                  <p:embed/>
                  <p:pic>
                    <p:nvPicPr>
                      <p:cNvPr id="0" name="Object 7"/>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36750" y="5278438"/>
                        <a:ext cx="34036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611" name="Rectangle 12"/>
          <p:cNvSpPr>
            <a:spLocks noChangeArrowheads="1"/>
          </p:cNvSpPr>
          <p:nvPr/>
        </p:nvSpPr>
        <p:spPr bwMode="auto">
          <a:xfrm>
            <a:off x="5410200" y="4191000"/>
            <a:ext cx="3089275" cy="579438"/>
          </a:xfrm>
          <a:prstGeom prst="rect">
            <a:avLst/>
          </a:prstGeom>
          <a:noFill/>
          <a:ln w="9525">
            <a:noFill/>
            <a:miter lim="800000"/>
            <a:headEnd/>
            <a:tailEnd/>
          </a:ln>
        </p:spPr>
        <p:txBody>
          <a:bodyPr wrap="none" lIns="92075" tIns="46038" rIns="92075" bIns="46038">
            <a:spAutoFit/>
          </a:bodyPr>
          <a:lstStyle/>
          <a:p>
            <a:r>
              <a:rPr lang="en-US" dirty="0"/>
              <a:t>units of good 1</a:t>
            </a:r>
          </a:p>
        </p:txBody>
      </p:sp>
      <p:sp>
        <p:nvSpPr>
          <p:cNvPr id="25612" name="Rectangle 13"/>
          <p:cNvSpPr>
            <a:spLocks noChangeArrowheads="1"/>
          </p:cNvSpPr>
          <p:nvPr/>
        </p:nvSpPr>
        <p:spPr bwMode="auto">
          <a:xfrm>
            <a:off x="5486400" y="5410200"/>
            <a:ext cx="3201987" cy="579438"/>
          </a:xfrm>
          <a:prstGeom prst="rect">
            <a:avLst/>
          </a:prstGeom>
          <a:noFill/>
          <a:ln w="9525">
            <a:noFill/>
            <a:miter lim="800000"/>
            <a:headEnd/>
            <a:tailEnd/>
          </a:ln>
        </p:spPr>
        <p:txBody>
          <a:bodyPr wrap="none" lIns="92075" tIns="46038" rIns="92075" bIns="46038">
            <a:spAutoFit/>
          </a:bodyPr>
          <a:lstStyle/>
          <a:p>
            <a:r>
              <a:rPr lang="en-US" dirty="0"/>
              <a:t>units of good 2.</a:t>
            </a:r>
          </a:p>
        </p:txBody>
      </p:sp>
      <p:sp>
        <p:nvSpPr>
          <p:cNvPr id="25613" name="Rectangle 14"/>
          <p:cNvSpPr>
            <a:spLocks noChangeArrowheads="1"/>
          </p:cNvSpPr>
          <p:nvPr/>
        </p:nvSpPr>
        <p:spPr bwMode="auto">
          <a:xfrm>
            <a:off x="1066800" y="4800600"/>
            <a:ext cx="906462" cy="579438"/>
          </a:xfrm>
          <a:prstGeom prst="rect">
            <a:avLst/>
          </a:prstGeom>
          <a:noFill/>
          <a:ln w="9525">
            <a:noFill/>
            <a:miter lim="800000"/>
            <a:headEnd/>
            <a:tailEnd/>
          </a:ln>
        </p:spPr>
        <p:txBody>
          <a:bodyPr wrap="none" lIns="92075" tIns="46038" rIns="92075" bIns="46038">
            <a:spAutoFit/>
          </a:bodyPr>
          <a:lstStyle/>
          <a:p>
            <a:r>
              <a:rPr lang="en-US"/>
              <a:t>and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noFill/>
        </p:spPr>
        <p:txBody>
          <a:bodyPr/>
          <a:lstStyle/>
          <a:p>
            <a:pPr eaLnBrk="1" hangingPunct="1"/>
            <a:r>
              <a:rPr lang="en-US" dirty="0"/>
              <a:t>Starting an </a:t>
            </a:r>
            <a:r>
              <a:rPr lang="en-US" dirty="0" err="1"/>
              <a:t>Edgeworth</a:t>
            </a:r>
            <a:r>
              <a:rPr lang="en-US" dirty="0"/>
              <a:t> Box</a:t>
            </a:r>
          </a:p>
        </p:txBody>
      </p:sp>
      <p:sp>
        <p:nvSpPr>
          <p:cNvPr id="27650" name="Rectangle 3"/>
          <p:cNvSpPr>
            <a:spLocks noChangeArrowheads="1"/>
          </p:cNvSpPr>
          <p:nvPr/>
        </p:nvSpPr>
        <p:spPr bwMode="auto">
          <a:xfrm>
            <a:off x="2216150" y="1739900"/>
            <a:ext cx="4664075" cy="3259138"/>
          </a:xfrm>
          <a:prstGeom prst="rect">
            <a:avLst/>
          </a:prstGeom>
          <a:noFill/>
          <a:ln w="50800">
            <a:solidFill>
              <a:schemeClr val="tx1"/>
            </a:solidFill>
            <a:miter lim="800000"/>
            <a:headEnd/>
            <a:tailEnd/>
          </a:ln>
        </p:spPr>
        <p:txBody>
          <a:bodyPr wrap="none" anchor="ctr"/>
          <a:lstStyle/>
          <a:p>
            <a:endParaRPr lang="it-IT"/>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noFill/>
        </p:spPr>
        <p:txBody>
          <a:bodyPr/>
          <a:lstStyle/>
          <a:p>
            <a:pPr eaLnBrk="1" hangingPunct="1"/>
            <a:r>
              <a:rPr lang="en-US"/>
              <a:t>Starting an Edgeworth Box</a:t>
            </a:r>
          </a:p>
        </p:txBody>
      </p:sp>
      <p:sp>
        <p:nvSpPr>
          <p:cNvPr id="28674" name="Rectangle 3"/>
          <p:cNvSpPr>
            <a:spLocks noChangeArrowheads="1"/>
          </p:cNvSpPr>
          <p:nvPr/>
        </p:nvSpPr>
        <p:spPr bwMode="auto">
          <a:xfrm>
            <a:off x="2216150" y="1739900"/>
            <a:ext cx="4664075" cy="3259138"/>
          </a:xfrm>
          <a:prstGeom prst="rect">
            <a:avLst/>
          </a:prstGeom>
          <a:noFill/>
          <a:ln w="50800">
            <a:solidFill>
              <a:schemeClr val="tx1"/>
            </a:solidFill>
            <a:miter lim="800000"/>
            <a:headEnd/>
            <a:tailEnd/>
          </a:ln>
        </p:spPr>
        <p:txBody>
          <a:bodyPr wrap="none" anchor="ctr"/>
          <a:lstStyle/>
          <a:p>
            <a:endParaRPr lang="it-IT"/>
          </a:p>
        </p:txBody>
      </p:sp>
      <p:sp>
        <p:nvSpPr>
          <p:cNvPr id="28675" name="Line 4"/>
          <p:cNvSpPr>
            <a:spLocks noChangeShapeType="1"/>
          </p:cNvSpPr>
          <p:nvPr/>
        </p:nvSpPr>
        <p:spPr bwMode="auto">
          <a:xfrm>
            <a:off x="2190750" y="5453063"/>
            <a:ext cx="4714875" cy="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28676" name="Rectangle 5"/>
          <p:cNvSpPr>
            <a:spLocks noChangeArrowheads="1"/>
          </p:cNvSpPr>
          <p:nvPr/>
        </p:nvSpPr>
        <p:spPr bwMode="auto">
          <a:xfrm>
            <a:off x="1217613" y="5827713"/>
            <a:ext cx="1776412" cy="579437"/>
          </a:xfrm>
          <a:prstGeom prst="rect">
            <a:avLst/>
          </a:prstGeom>
          <a:noFill/>
          <a:ln w="9525">
            <a:noFill/>
            <a:miter lim="800000"/>
            <a:headEnd/>
            <a:tailEnd/>
          </a:ln>
        </p:spPr>
        <p:txBody>
          <a:bodyPr wrap="none" lIns="92075" tIns="46038" rIns="92075" bIns="46038">
            <a:spAutoFit/>
          </a:bodyPr>
          <a:lstStyle/>
          <a:p>
            <a:r>
              <a:rPr lang="en-US"/>
              <a:t>Width = </a:t>
            </a:r>
          </a:p>
        </p:txBody>
      </p:sp>
      <p:graphicFrame>
        <p:nvGraphicFramePr>
          <p:cNvPr id="28677" name="Object 2"/>
          <p:cNvGraphicFramePr>
            <a:graphicFrameLocks/>
          </p:cNvGraphicFramePr>
          <p:nvPr/>
        </p:nvGraphicFramePr>
        <p:xfrm>
          <a:off x="2960688" y="5707063"/>
          <a:ext cx="3403600" cy="587375"/>
        </p:xfrm>
        <a:graphic>
          <a:graphicData uri="http://schemas.openxmlformats.org/presentationml/2006/ole">
            <mc:AlternateContent xmlns:mc="http://schemas.openxmlformats.org/markup-compatibility/2006">
              <mc:Choice xmlns:v="urn:schemas-microsoft-com:vml" Requires="v">
                <p:oleObj name="Equation" r:id="rId2" imgW="3086100" imgH="546100" progId="Equation.2">
                  <p:embed/>
                </p:oleObj>
              </mc:Choice>
              <mc:Fallback>
                <p:oleObj name="Equation" r:id="rId2" imgW="3086100" imgH="546100" progId="Equation.2">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688" y="5707063"/>
                        <a:ext cx="3403600" cy="58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413</TotalTime>
  <Words>1575</Words>
  <Application>Microsoft Macintosh PowerPoint</Application>
  <PresentationFormat>On-screen Show (4:3)</PresentationFormat>
  <Paragraphs>282</Paragraphs>
  <Slides>40</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48" baseType="lpstr">
      <vt:lpstr>Arial</vt:lpstr>
      <vt:lpstr>Calibri</vt:lpstr>
      <vt:lpstr>Minion Web</vt:lpstr>
      <vt:lpstr>Times New Roman</vt:lpstr>
      <vt:lpstr>Wingdings</vt:lpstr>
      <vt:lpstr>tema polimi</vt:lpstr>
      <vt:lpstr>Equation</vt:lpstr>
      <vt:lpstr>Equazione</vt:lpstr>
      <vt:lpstr>PowerPoint Presentation</vt:lpstr>
      <vt:lpstr>Actors</vt:lpstr>
      <vt:lpstr>ECONOMIC ORGANIZATIONS (Milgrom and Roberts 1992)</vt:lpstr>
      <vt:lpstr>Inputs, Production, Outputs, and Consumption Form the Circular Flow of Economic Life (Samuelson and Nordhaus, 2001)</vt:lpstr>
      <vt:lpstr>Pareto efficiency</vt:lpstr>
      <vt:lpstr>The efficiency principle</vt:lpstr>
      <vt:lpstr>The Edgeworth Box and the gains from Trade</vt:lpstr>
      <vt:lpstr>Starting an Edgeworth Box</vt:lpstr>
      <vt:lpstr>Starting an Edgeworth Box</vt:lpstr>
      <vt:lpstr>Starting an Edgeworth Box</vt:lpstr>
      <vt:lpstr>Starting an Edgeworth Box</vt:lpstr>
      <vt:lpstr>The Endowment Allocation</vt:lpstr>
      <vt:lpstr>Other Feasible Allocations</vt:lpstr>
      <vt:lpstr>Feasible Reallocations</vt:lpstr>
      <vt:lpstr>Questions</vt:lpstr>
      <vt:lpstr>Adding Preferences to the Box</vt:lpstr>
      <vt:lpstr>Adding Preferences to the Box</vt:lpstr>
      <vt:lpstr>Adding Preferences to the Box</vt:lpstr>
      <vt:lpstr>Adding Preferences to the Box</vt:lpstr>
      <vt:lpstr>Adding Preferences to the Box</vt:lpstr>
      <vt:lpstr>The Endowment Allocation</vt:lpstr>
      <vt:lpstr>Pareto-Improvements</vt:lpstr>
      <vt:lpstr>Pareto-Improvements</vt:lpstr>
      <vt:lpstr>Pareto-Improvements</vt:lpstr>
      <vt:lpstr>Pareto-Optimality</vt:lpstr>
      <vt:lpstr>Notes on Pareto-Optimality</vt:lpstr>
      <vt:lpstr>The Core</vt:lpstr>
      <vt:lpstr>Main message</vt:lpstr>
      <vt:lpstr>A caveat and an excursus</vt:lpstr>
      <vt:lpstr>PowerPoint Presentation</vt:lpstr>
      <vt:lpstr>Theory of comparative advantage</vt:lpstr>
      <vt:lpstr>Adam Smith (The Wealth of Nations, chapter II)</vt:lpstr>
      <vt:lpstr>Exam question (February 7th 2020)</vt:lpstr>
      <vt:lpstr>Wealth of nations (1776)</vt:lpstr>
      <vt:lpstr>Thus main message revised</vt:lpstr>
      <vt:lpstr>How to coordinate?</vt:lpstr>
      <vt:lpstr>On the “price signal” and market adjustments </vt:lpstr>
      <vt:lpstr>Best general economic equilibrium possible</vt:lpstr>
      <vt:lpstr>From a social welfare perspective, competitive markets are the ultimate goal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Amirhossein Jandaghian</cp:lastModifiedBy>
  <cp:revision>312</cp:revision>
  <cp:lastPrinted>2019-02-26T11:39:16Z</cp:lastPrinted>
  <dcterms:created xsi:type="dcterms:W3CDTF">2012-10-29T17:53:33Z</dcterms:created>
  <dcterms:modified xsi:type="dcterms:W3CDTF">2024-02-23T14:36:28Z</dcterms:modified>
</cp:coreProperties>
</file>