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259" r:id="rId2"/>
    <p:sldId id="393" r:id="rId3"/>
    <p:sldId id="449" r:id="rId4"/>
    <p:sldId id="394" r:id="rId5"/>
    <p:sldId id="455" r:id="rId6"/>
    <p:sldId id="395" r:id="rId7"/>
    <p:sldId id="396" r:id="rId8"/>
    <p:sldId id="397" r:id="rId9"/>
    <p:sldId id="398" r:id="rId10"/>
    <p:sldId id="399" r:id="rId11"/>
    <p:sldId id="400" r:id="rId12"/>
    <p:sldId id="401" r:id="rId13"/>
    <p:sldId id="402" r:id="rId14"/>
    <p:sldId id="403" r:id="rId15"/>
    <p:sldId id="405" r:id="rId16"/>
    <p:sldId id="465" r:id="rId17"/>
    <p:sldId id="404" r:id="rId18"/>
    <p:sldId id="291" r:id="rId19"/>
    <p:sldId id="260" r:id="rId20"/>
    <p:sldId id="266" r:id="rId21"/>
    <p:sldId id="453" r:id="rId22"/>
    <p:sldId id="435" r:id="rId23"/>
    <p:sldId id="432" r:id="rId24"/>
    <p:sldId id="407" r:id="rId25"/>
    <p:sldId id="456" r:id="rId26"/>
    <p:sldId id="457" r:id="rId27"/>
    <p:sldId id="458" r:id="rId28"/>
    <p:sldId id="459" r:id="rId29"/>
    <p:sldId id="460" r:id="rId30"/>
    <p:sldId id="461" r:id="rId31"/>
    <p:sldId id="462" r:id="rId32"/>
    <p:sldId id="463" r:id="rId33"/>
    <p:sldId id="454" r:id="rId34"/>
  </p:sldIdLst>
  <p:sldSz cx="9144000" cy="6858000" type="screen4x3"/>
  <p:notesSz cx="6794500" cy="9931400"/>
  <p:defaultTextStyle>
    <a:defPPr>
      <a:defRPr lang="it-IT"/>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9"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3300"/>
    <a:srgbClr val="0000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p:cViewPr varScale="1">
        <p:scale>
          <a:sx n="88" d="100"/>
          <a:sy n="88" d="100"/>
        </p:scale>
        <p:origin x="1200" y="5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4764"/>
    </p:cViewPr>
  </p:sorterViewPr>
  <p:notesViewPr>
    <p:cSldViewPr>
      <p:cViewPr varScale="1">
        <p:scale>
          <a:sx n="57" d="100"/>
          <a:sy n="57" d="100"/>
        </p:scale>
        <p:origin x="-1218" y="-96"/>
      </p:cViewPr>
      <p:guideLst>
        <p:guide orient="horz" pos="3129"/>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7" Type="http://schemas.openxmlformats.org/officeDocument/2006/relationships/slide" Target="slides/slide14.xml"/><Relationship Id="rId2" Type="http://schemas.openxmlformats.org/officeDocument/2006/relationships/slide" Target="slides/slide9.xml"/><Relationship Id="rId1" Type="http://schemas.openxmlformats.org/officeDocument/2006/relationships/slide" Target="slides/slide8.xml"/><Relationship Id="rId6" Type="http://schemas.openxmlformats.org/officeDocument/2006/relationships/slide" Target="slides/slide13.xml"/><Relationship Id="rId5" Type="http://schemas.openxmlformats.org/officeDocument/2006/relationships/slide" Target="slides/slide12.xml"/><Relationship Id="rId4"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45024" cy="497126"/>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sz="quarter" idx="1"/>
          </p:nvPr>
        </p:nvSpPr>
        <p:spPr>
          <a:xfrm>
            <a:off x="3847890" y="0"/>
            <a:ext cx="2945024" cy="497126"/>
          </a:xfrm>
          <a:prstGeom prst="rect">
            <a:avLst/>
          </a:prstGeom>
        </p:spPr>
        <p:txBody>
          <a:bodyPr vert="horz" lIns="91440" tIns="45720" rIns="91440" bIns="45720" rtlCol="0"/>
          <a:lstStyle>
            <a:lvl1pPr algn="r">
              <a:defRPr sz="1200"/>
            </a:lvl1pPr>
          </a:lstStyle>
          <a:p>
            <a:fld id="{B1C1FE77-674F-4BA5-8254-93511CAF0B2C}" type="datetimeFigureOut">
              <a:rPr lang="en-US" smtClean="0"/>
              <a:t>4/18/2024</a:t>
            </a:fld>
            <a:endParaRPr lang="en-US"/>
          </a:p>
        </p:txBody>
      </p:sp>
      <p:sp>
        <p:nvSpPr>
          <p:cNvPr id="4" name="Segnaposto piè di pagina 3"/>
          <p:cNvSpPr>
            <a:spLocks noGrp="1"/>
          </p:cNvSpPr>
          <p:nvPr>
            <p:ph type="ftr" sz="quarter" idx="2"/>
          </p:nvPr>
        </p:nvSpPr>
        <p:spPr>
          <a:xfrm>
            <a:off x="0" y="9434274"/>
            <a:ext cx="2945024" cy="497126"/>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p:cNvSpPr>
            <a:spLocks noGrp="1"/>
          </p:cNvSpPr>
          <p:nvPr>
            <p:ph type="sldNum" sz="quarter" idx="3"/>
          </p:nvPr>
        </p:nvSpPr>
        <p:spPr>
          <a:xfrm>
            <a:off x="3847890" y="9434274"/>
            <a:ext cx="2945024" cy="497126"/>
          </a:xfrm>
          <a:prstGeom prst="rect">
            <a:avLst/>
          </a:prstGeom>
        </p:spPr>
        <p:txBody>
          <a:bodyPr vert="horz" lIns="91440" tIns="45720" rIns="91440" bIns="45720" rtlCol="0" anchor="b"/>
          <a:lstStyle>
            <a:lvl1pPr algn="r">
              <a:defRPr sz="1200"/>
            </a:lvl1pPr>
          </a:lstStyle>
          <a:p>
            <a:fld id="{8021111A-6429-420D-9FAA-7DEF6378F3A6}" type="slidenum">
              <a:rPr lang="en-US" smtClean="0"/>
              <a:t>‹N›</a:t>
            </a:fld>
            <a:endParaRPr lang="en-US"/>
          </a:p>
        </p:txBody>
      </p:sp>
    </p:spTree>
    <p:extLst>
      <p:ext uri="{BB962C8B-B14F-4D97-AF65-F5344CB8AC3E}">
        <p14:creationId xmlns:p14="http://schemas.microsoft.com/office/powerpoint/2010/main" val="978784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45024" cy="497126"/>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defRPr sz="1200"/>
            </a:lvl1pPr>
          </a:lstStyle>
          <a:p>
            <a:endParaRPr lang="it-IT"/>
          </a:p>
        </p:txBody>
      </p:sp>
      <p:sp>
        <p:nvSpPr>
          <p:cNvPr id="48131" name="Rectangle 3"/>
          <p:cNvSpPr>
            <a:spLocks noGrp="1" noChangeArrowheads="1"/>
          </p:cNvSpPr>
          <p:nvPr>
            <p:ph type="dt" idx="1"/>
          </p:nvPr>
        </p:nvSpPr>
        <p:spPr bwMode="auto">
          <a:xfrm>
            <a:off x="3847891" y="0"/>
            <a:ext cx="2945024" cy="497126"/>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a:defRPr sz="1200"/>
            </a:lvl1pPr>
          </a:lstStyle>
          <a:p>
            <a:endParaRPr lang="it-IT"/>
          </a:p>
        </p:txBody>
      </p:sp>
      <p:sp>
        <p:nvSpPr>
          <p:cNvPr id="48132" name="Rectangle 4"/>
          <p:cNvSpPr>
            <a:spLocks noGrp="1" noRot="1" noChangeAspect="1" noChangeArrowheads="1" noTextEdit="1"/>
          </p:cNvSpPr>
          <p:nvPr>
            <p:ph type="sldImg" idx="2"/>
          </p:nvPr>
        </p:nvSpPr>
        <p:spPr bwMode="auto">
          <a:xfrm>
            <a:off x="914400" y="744538"/>
            <a:ext cx="4965700" cy="3724275"/>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679134" y="4717138"/>
            <a:ext cx="5436235" cy="4469368"/>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48134" name="Rectangle 6"/>
          <p:cNvSpPr>
            <a:spLocks noGrp="1" noChangeArrowheads="1"/>
          </p:cNvSpPr>
          <p:nvPr>
            <p:ph type="ftr" sz="quarter" idx="4"/>
          </p:nvPr>
        </p:nvSpPr>
        <p:spPr bwMode="auto">
          <a:xfrm>
            <a:off x="0" y="9432688"/>
            <a:ext cx="2945024" cy="497125"/>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defRPr sz="1200"/>
            </a:lvl1pPr>
          </a:lstStyle>
          <a:p>
            <a:endParaRPr lang="it-IT"/>
          </a:p>
        </p:txBody>
      </p:sp>
      <p:sp>
        <p:nvSpPr>
          <p:cNvPr id="48135" name="Rectangle 7"/>
          <p:cNvSpPr>
            <a:spLocks noGrp="1" noChangeArrowheads="1"/>
          </p:cNvSpPr>
          <p:nvPr>
            <p:ph type="sldNum" sz="quarter" idx="5"/>
          </p:nvPr>
        </p:nvSpPr>
        <p:spPr bwMode="auto">
          <a:xfrm>
            <a:off x="3847891" y="9432688"/>
            <a:ext cx="2945024" cy="497125"/>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a:defRPr sz="1200"/>
            </a:lvl1pPr>
          </a:lstStyle>
          <a:p>
            <a:fld id="{3D79360F-5024-436F-9D6A-9C2460250B64}" type="slidenum">
              <a:rPr lang="it-IT"/>
              <a:pPr/>
              <a:t>‹N›</a:t>
            </a:fld>
            <a:endParaRPr lang="it-IT"/>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C533F5-1D4A-4C2A-B29A-82DA20909BA4}" type="slidenum">
              <a:rPr lang="it-IT"/>
              <a:pPr/>
              <a:t>1</a:t>
            </a:fld>
            <a:endParaRPr lang="it-IT"/>
          </a:p>
        </p:txBody>
      </p:sp>
      <p:sp>
        <p:nvSpPr>
          <p:cNvPr id="52226" name="Rectangle 2"/>
          <p:cNvSpPr>
            <a:spLocks noGrp="1" noRot="1" noChangeAspect="1" noChangeArrowheads="1" noTextEdit="1"/>
          </p:cNvSpPr>
          <p:nvPr>
            <p:ph type="sldImg"/>
          </p:nvPr>
        </p:nvSpPr>
        <p:spPr>
          <a:xfrm>
            <a:off x="914400" y="744538"/>
            <a:ext cx="4965700" cy="3724275"/>
          </a:xfrm>
          <a:ln/>
        </p:spPr>
      </p:sp>
      <p:sp>
        <p:nvSpPr>
          <p:cNvPr id="52227" name="Rectangle 3"/>
          <p:cNvSpPr>
            <a:spLocks noGrp="1" noChangeArrowheads="1"/>
          </p:cNvSpPr>
          <p:nvPr>
            <p:ph type="body" idx="1"/>
          </p:nvPr>
        </p:nvSpPr>
        <p:spPr/>
        <p:txBody>
          <a:bodyPr/>
          <a:lstStyle/>
          <a:p>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en-US"/>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en-US"/>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14A27FAB-A888-400F-8E5E-D9954A608F64}" type="slidenum">
              <a:rPr lang="it-IT"/>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56355888-D0D6-4696-AE13-AA54AE7E0910}" type="slidenum">
              <a:rPr lang="it-IT"/>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609600"/>
            <a:ext cx="1943100" cy="5486400"/>
          </a:xfrm>
        </p:spPr>
        <p:txBody>
          <a:bodyPr vert="eaVert"/>
          <a:lstStyle/>
          <a:p>
            <a:r>
              <a:rPr lang="it-IT" smtClean="0"/>
              <a:t>Fare clic per modificare lo stile del titolo</a:t>
            </a:r>
            <a:endParaRPr lang="en-US"/>
          </a:p>
        </p:txBody>
      </p:sp>
      <p:sp>
        <p:nvSpPr>
          <p:cNvPr id="3" name="Segnaposto testo verticale 2"/>
          <p:cNvSpPr>
            <a:spLocks noGrp="1"/>
          </p:cNvSpPr>
          <p:nvPr>
            <p:ph type="body" orient="vert" idx="1"/>
          </p:nvPr>
        </p:nvSpPr>
        <p:spPr>
          <a:xfrm>
            <a:off x="685800" y="609600"/>
            <a:ext cx="5676900" cy="54864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97C3BC03-91EA-426B-9D44-3A520D6A24A5}" type="slidenum">
              <a:rPr lang="it-IT"/>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uto">
    <p:spTree>
      <p:nvGrpSpPr>
        <p:cNvPr id="1" name=""/>
        <p:cNvGrpSpPr/>
        <p:nvPr/>
      </p:nvGrpSpPr>
      <p:grpSpPr>
        <a:xfrm>
          <a:off x="0" y="0"/>
          <a:ext cx="0" cy="0"/>
          <a:chOff x="0" y="0"/>
          <a:chExt cx="0" cy="0"/>
        </a:xfrm>
      </p:grpSpPr>
      <p:sp>
        <p:nvSpPr>
          <p:cNvPr id="2" name="Segnaposto contenuto 1"/>
          <p:cNvSpPr>
            <a:spLocks noGrp="1"/>
          </p:cNvSpPr>
          <p:nvPr>
            <p:ph/>
          </p:nvPr>
        </p:nvSpPr>
        <p:spPr>
          <a:xfrm>
            <a:off x="685800" y="609600"/>
            <a:ext cx="7772400" cy="54864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3" name="Segnaposto data 2"/>
          <p:cNvSpPr>
            <a:spLocks noGrp="1"/>
          </p:cNvSpPr>
          <p:nvPr>
            <p:ph type="dt" sz="half" idx="10"/>
          </p:nvPr>
        </p:nvSpPr>
        <p:spPr>
          <a:xfrm>
            <a:off x="685800" y="6248400"/>
            <a:ext cx="1905000" cy="457200"/>
          </a:xfrm>
        </p:spPr>
        <p:txBody>
          <a:bodyPr/>
          <a:lstStyle>
            <a:lvl1pPr>
              <a:defRPr/>
            </a:lvl1pPr>
          </a:lstStyle>
          <a:p>
            <a:endParaRPr lang="it-IT"/>
          </a:p>
        </p:txBody>
      </p:sp>
      <p:sp>
        <p:nvSpPr>
          <p:cNvPr id="4" name="Segnaposto piè di pagina 3"/>
          <p:cNvSpPr>
            <a:spLocks noGrp="1"/>
          </p:cNvSpPr>
          <p:nvPr>
            <p:ph type="ftr" sz="quarter" idx="11"/>
          </p:nvPr>
        </p:nvSpPr>
        <p:spPr>
          <a:xfrm>
            <a:off x="3124200" y="6248400"/>
            <a:ext cx="2895600" cy="457200"/>
          </a:xfrm>
        </p:spPr>
        <p:txBody>
          <a:bodyPr/>
          <a:lstStyle>
            <a:lvl1pPr>
              <a:defRPr/>
            </a:lvl1pPr>
          </a:lstStyle>
          <a:p>
            <a:endParaRPr lang="it-IT"/>
          </a:p>
        </p:txBody>
      </p:sp>
      <p:sp>
        <p:nvSpPr>
          <p:cNvPr id="5" name="Segnaposto numero diapositiva 4"/>
          <p:cNvSpPr>
            <a:spLocks noGrp="1"/>
          </p:cNvSpPr>
          <p:nvPr>
            <p:ph type="sldNum" sz="quarter" idx="12"/>
          </p:nvPr>
        </p:nvSpPr>
        <p:spPr>
          <a:xfrm>
            <a:off x="6553200" y="6248400"/>
            <a:ext cx="1905000" cy="457200"/>
          </a:xfrm>
        </p:spPr>
        <p:txBody>
          <a:bodyPr/>
          <a:lstStyle>
            <a:lvl1pPr>
              <a:defRPr/>
            </a:lvl1pPr>
          </a:lstStyle>
          <a:p>
            <a:fld id="{A684DF45-7FFE-498D-BCA4-A76DCDF04AD9}" type="slidenum">
              <a:rPr lang="it-IT"/>
              <a:pPr/>
              <a:t>‹N›</a:t>
            </a:fld>
            <a:endParaRPr 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85800" y="609600"/>
            <a:ext cx="7772400" cy="1143000"/>
          </a:xfrm>
        </p:spPr>
        <p:txBody>
          <a:bodyPr/>
          <a:lstStyle/>
          <a:p>
            <a:r>
              <a:rPr lang="it-IT" smtClean="0"/>
              <a:t>Fare clic per modificare lo stile del titolo</a:t>
            </a:r>
            <a:endParaRPr lang="en-US"/>
          </a:p>
        </p:txBody>
      </p:sp>
      <p:sp>
        <p:nvSpPr>
          <p:cNvPr id="3" name="Segnaposto testo 2"/>
          <p:cNvSpPr>
            <a:spLocks noGrp="1"/>
          </p:cNvSpPr>
          <p:nvPr>
            <p:ph type="body" sz="half" idx="1"/>
          </p:nvPr>
        </p:nvSpPr>
        <p:spPr>
          <a:xfrm>
            <a:off x="685800" y="1981200"/>
            <a:ext cx="3810000" cy="41148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4648200" y="1981200"/>
            <a:ext cx="3810000" cy="41148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4"/>
          <p:cNvSpPr>
            <a:spLocks noGrp="1"/>
          </p:cNvSpPr>
          <p:nvPr>
            <p:ph type="dt" sz="half" idx="10"/>
          </p:nvPr>
        </p:nvSpPr>
        <p:spPr>
          <a:xfrm>
            <a:off x="685800" y="6248400"/>
            <a:ext cx="1905000" cy="457200"/>
          </a:xfrm>
        </p:spPr>
        <p:txBody>
          <a:bodyPr/>
          <a:lstStyle>
            <a:lvl1pPr>
              <a:defRPr/>
            </a:lvl1pPr>
          </a:lstStyle>
          <a:p>
            <a:endParaRPr lang="it-IT"/>
          </a:p>
        </p:txBody>
      </p:sp>
      <p:sp>
        <p:nvSpPr>
          <p:cNvPr id="6" name="Segnaposto piè di pagina 5"/>
          <p:cNvSpPr>
            <a:spLocks noGrp="1"/>
          </p:cNvSpPr>
          <p:nvPr>
            <p:ph type="ftr" sz="quarter" idx="11"/>
          </p:nvPr>
        </p:nvSpPr>
        <p:spPr>
          <a:xfrm>
            <a:off x="3124200" y="6248400"/>
            <a:ext cx="2895600" cy="457200"/>
          </a:xfrm>
        </p:spPr>
        <p:txBody>
          <a:bodyPr/>
          <a:lstStyle>
            <a:lvl1pPr>
              <a:defRPr/>
            </a:lvl1pPr>
          </a:lstStyle>
          <a:p>
            <a:endParaRPr lang="it-IT"/>
          </a:p>
        </p:txBody>
      </p:sp>
      <p:sp>
        <p:nvSpPr>
          <p:cNvPr id="7" name="Segnaposto numero diapositiva 6"/>
          <p:cNvSpPr>
            <a:spLocks noGrp="1"/>
          </p:cNvSpPr>
          <p:nvPr>
            <p:ph type="sldNum" sz="quarter" idx="12"/>
          </p:nvPr>
        </p:nvSpPr>
        <p:spPr>
          <a:xfrm>
            <a:off x="6553200" y="6248400"/>
            <a:ext cx="1905000" cy="457200"/>
          </a:xfrm>
        </p:spPr>
        <p:txBody>
          <a:bodyPr/>
          <a:lstStyle>
            <a:lvl1pPr>
              <a:defRPr/>
            </a:lvl1pPr>
          </a:lstStyle>
          <a:p>
            <a:fld id="{A7B48780-83E8-45A5-B965-F0B5750A36ED}" type="slidenum">
              <a:rPr lang="it-IT"/>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73391EA9-0A0B-4264-AA50-6FCDD3D3BF26}" type="slidenum">
              <a:rPr lang="it-IT"/>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en-US"/>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8D723258-26B2-4A43-9F5B-BBAEEB1654A4}" type="slidenum">
              <a:rPr lang="it-IT"/>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4"/>
          <p:cNvSpPr>
            <a:spLocks noGrp="1"/>
          </p:cNvSpPr>
          <p:nvPr>
            <p:ph type="dt" sz="half" idx="10"/>
          </p:nvPr>
        </p:nvSpPr>
        <p:spPr/>
        <p:txBody>
          <a:bodyPr/>
          <a:lstStyle>
            <a:lvl1pPr>
              <a:defRPr/>
            </a:lvl1pPr>
          </a:lstStyle>
          <a:p>
            <a:endParaRPr lang="it-IT"/>
          </a:p>
        </p:txBody>
      </p:sp>
      <p:sp>
        <p:nvSpPr>
          <p:cNvPr id="6" name="Segnaposto piè di pagina 5"/>
          <p:cNvSpPr>
            <a:spLocks noGrp="1"/>
          </p:cNvSpPr>
          <p:nvPr>
            <p:ph type="ftr" sz="quarter" idx="11"/>
          </p:nvPr>
        </p:nvSpPr>
        <p:spPr/>
        <p:txBody>
          <a:bodyPr/>
          <a:lstStyle>
            <a:lvl1pPr>
              <a:defRPr/>
            </a:lvl1pPr>
          </a:lstStyle>
          <a:p>
            <a:endParaRPr lang="it-IT"/>
          </a:p>
        </p:txBody>
      </p:sp>
      <p:sp>
        <p:nvSpPr>
          <p:cNvPr id="7" name="Segnaposto numero diapositiva 6"/>
          <p:cNvSpPr>
            <a:spLocks noGrp="1"/>
          </p:cNvSpPr>
          <p:nvPr>
            <p:ph type="sldNum" sz="quarter" idx="12"/>
          </p:nvPr>
        </p:nvSpPr>
        <p:spPr/>
        <p:txBody>
          <a:bodyPr/>
          <a:lstStyle>
            <a:lvl1pPr>
              <a:defRPr/>
            </a:lvl1pPr>
          </a:lstStyle>
          <a:p>
            <a:fld id="{E5FFDF7D-0E12-4BD4-8D65-5CE5BA845408}" type="slidenum">
              <a:rPr lang="it-IT"/>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en-US"/>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Segnaposto data 6"/>
          <p:cNvSpPr>
            <a:spLocks noGrp="1"/>
          </p:cNvSpPr>
          <p:nvPr>
            <p:ph type="dt" sz="half" idx="10"/>
          </p:nvPr>
        </p:nvSpPr>
        <p:spPr/>
        <p:txBody>
          <a:bodyPr/>
          <a:lstStyle>
            <a:lvl1pPr>
              <a:defRPr/>
            </a:lvl1pPr>
          </a:lstStyle>
          <a:p>
            <a:endParaRPr lang="it-IT"/>
          </a:p>
        </p:txBody>
      </p:sp>
      <p:sp>
        <p:nvSpPr>
          <p:cNvPr id="8" name="Segnaposto piè di pagina 7"/>
          <p:cNvSpPr>
            <a:spLocks noGrp="1"/>
          </p:cNvSpPr>
          <p:nvPr>
            <p:ph type="ftr" sz="quarter" idx="11"/>
          </p:nvPr>
        </p:nvSpPr>
        <p:spPr/>
        <p:txBody>
          <a:bodyPr/>
          <a:lstStyle>
            <a:lvl1pPr>
              <a:defRPr/>
            </a:lvl1pPr>
          </a:lstStyle>
          <a:p>
            <a:endParaRPr lang="it-IT"/>
          </a:p>
        </p:txBody>
      </p:sp>
      <p:sp>
        <p:nvSpPr>
          <p:cNvPr id="9" name="Segnaposto numero diapositiva 8"/>
          <p:cNvSpPr>
            <a:spLocks noGrp="1"/>
          </p:cNvSpPr>
          <p:nvPr>
            <p:ph type="sldNum" sz="quarter" idx="12"/>
          </p:nvPr>
        </p:nvSpPr>
        <p:spPr/>
        <p:txBody>
          <a:bodyPr/>
          <a:lstStyle>
            <a:lvl1pPr>
              <a:defRPr/>
            </a:lvl1pPr>
          </a:lstStyle>
          <a:p>
            <a:fld id="{B47B7A03-F77E-49B1-8234-B2A148594FAD}" type="slidenum">
              <a:rPr lang="it-IT"/>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data 2"/>
          <p:cNvSpPr>
            <a:spLocks noGrp="1"/>
          </p:cNvSpPr>
          <p:nvPr>
            <p:ph type="dt" sz="half" idx="10"/>
          </p:nvPr>
        </p:nvSpPr>
        <p:spPr/>
        <p:txBody>
          <a:bodyPr/>
          <a:lstStyle>
            <a:lvl1pPr>
              <a:defRPr/>
            </a:lvl1pPr>
          </a:lstStyle>
          <a:p>
            <a:endParaRPr lang="it-IT"/>
          </a:p>
        </p:txBody>
      </p:sp>
      <p:sp>
        <p:nvSpPr>
          <p:cNvPr id="4" name="Segnaposto piè di pagina 3"/>
          <p:cNvSpPr>
            <a:spLocks noGrp="1"/>
          </p:cNvSpPr>
          <p:nvPr>
            <p:ph type="ftr" sz="quarter" idx="11"/>
          </p:nvPr>
        </p:nvSpPr>
        <p:spPr/>
        <p:txBody>
          <a:bodyPr/>
          <a:lstStyle>
            <a:lvl1pPr>
              <a:defRPr/>
            </a:lvl1pPr>
          </a:lstStyle>
          <a:p>
            <a:endParaRPr lang="it-IT"/>
          </a:p>
        </p:txBody>
      </p:sp>
      <p:sp>
        <p:nvSpPr>
          <p:cNvPr id="5" name="Segnaposto numero diapositiva 4"/>
          <p:cNvSpPr>
            <a:spLocks noGrp="1"/>
          </p:cNvSpPr>
          <p:nvPr>
            <p:ph type="sldNum" sz="quarter" idx="12"/>
          </p:nvPr>
        </p:nvSpPr>
        <p:spPr/>
        <p:txBody>
          <a:bodyPr/>
          <a:lstStyle>
            <a:lvl1pPr>
              <a:defRPr/>
            </a:lvl1pPr>
          </a:lstStyle>
          <a:p>
            <a:fld id="{BB0B7343-8985-4A7E-B55B-6A4FC166C7D2}" type="slidenum">
              <a:rPr lang="it-IT"/>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lvl1pPr>
              <a:defRPr/>
            </a:lvl1pPr>
          </a:lstStyle>
          <a:p>
            <a:endParaRPr lang="it-IT"/>
          </a:p>
        </p:txBody>
      </p:sp>
      <p:sp>
        <p:nvSpPr>
          <p:cNvPr id="3" name="Segnaposto piè di pagina 2"/>
          <p:cNvSpPr>
            <a:spLocks noGrp="1"/>
          </p:cNvSpPr>
          <p:nvPr>
            <p:ph type="ftr" sz="quarter" idx="11"/>
          </p:nvPr>
        </p:nvSpPr>
        <p:spPr/>
        <p:txBody>
          <a:bodyPr/>
          <a:lstStyle>
            <a:lvl1pPr>
              <a:defRPr/>
            </a:lvl1pPr>
          </a:lstStyle>
          <a:p>
            <a:endParaRPr lang="it-IT"/>
          </a:p>
        </p:txBody>
      </p:sp>
      <p:sp>
        <p:nvSpPr>
          <p:cNvPr id="4" name="Segnaposto numero diapositiva 3"/>
          <p:cNvSpPr>
            <a:spLocks noGrp="1"/>
          </p:cNvSpPr>
          <p:nvPr>
            <p:ph type="sldNum" sz="quarter" idx="12"/>
          </p:nvPr>
        </p:nvSpPr>
        <p:spPr/>
        <p:txBody>
          <a:bodyPr/>
          <a:lstStyle>
            <a:lvl1pPr>
              <a:defRPr/>
            </a:lvl1pPr>
          </a:lstStyle>
          <a:p>
            <a:fld id="{8EAADAE7-CF61-4413-9610-FD6685ADE924}" type="slidenum">
              <a:rPr lang="it-IT"/>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en-US"/>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a:lvl1pPr>
          </a:lstStyle>
          <a:p>
            <a:endParaRPr lang="it-IT"/>
          </a:p>
        </p:txBody>
      </p:sp>
      <p:sp>
        <p:nvSpPr>
          <p:cNvPr id="6" name="Segnaposto piè di pagina 5"/>
          <p:cNvSpPr>
            <a:spLocks noGrp="1"/>
          </p:cNvSpPr>
          <p:nvPr>
            <p:ph type="ftr" sz="quarter" idx="11"/>
          </p:nvPr>
        </p:nvSpPr>
        <p:spPr/>
        <p:txBody>
          <a:bodyPr/>
          <a:lstStyle>
            <a:lvl1pPr>
              <a:defRPr/>
            </a:lvl1pPr>
          </a:lstStyle>
          <a:p>
            <a:endParaRPr lang="it-IT"/>
          </a:p>
        </p:txBody>
      </p:sp>
      <p:sp>
        <p:nvSpPr>
          <p:cNvPr id="7" name="Segnaposto numero diapositiva 6"/>
          <p:cNvSpPr>
            <a:spLocks noGrp="1"/>
          </p:cNvSpPr>
          <p:nvPr>
            <p:ph type="sldNum" sz="quarter" idx="12"/>
          </p:nvPr>
        </p:nvSpPr>
        <p:spPr/>
        <p:txBody>
          <a:bodyPr/>
          <a:lstStyle>
            <a:lvl1pPr>
              <a:defRPr/>
            </a:lvl1pPr>
          </a:lstStyle>
          <a:p>
            <a:fld id="{15838217-FE73-48FB-9DFD-F01D873EB685}" type="slidenum">
              <a:rPr lang="it-IT"/>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en-US"/>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a:lvl1pPr>
          </a:lstStyle>
          <a:p>
            <a:endParaRPr lang="it-IT"/>
          </a:p>
        </p:txBody>
      </p:sp>
      <p:sp>
        <p:nvSpPr>
          <p:cNvPr id="6" name="Segnaposto piè di pagina 5"/>
          <p:cNvSpPr>
            <a:spLocks noGrp="1"/>
          </p:cNvSpPr>
          <p:nvPr>
            <p:ph type="ftr" sz="quarter" idx="11"/>
          </p:nvPr>
        </p:nvSpPr>
        <p:spPr/>
        <p:txBody>
          <a:bodyPr/>
          <a:lstStyle>
            <a:lvl1pPr>
              <a:defRPr/>
            </a:lvl1pPr>
          </a:lstStyle>
          <a:p>
            <a:endParaRPr lang="it-IT"/>
          </a:p>
        </p:txBody>
      </p:sp>
      <p:sp>
        <p:nvSpPr>
          <p:cNvPr id="7" name="Segnaposto numero diapositiva 6"/>
          <p:cNvSpPr>
            <a:spLocks noGrp="1"/>
          </p:cNvSpPr>
          <p:nvPr>
            <p:ph type="sldNum" sz="quarter" idx="12"/>
          </p:nvPr>
        </p:nvSpPr>
        <p:spPr/>
        <p:txBody>
          <a:bodyPr/>
          <a:lstStyle>
            <a:lvl1pPr>
              <a:defRPr/>
            </a:lvl1pPr>
          </a:lstStyle>
          <a:p>
            <a:fld id="{01AC64A7-30D1-4F4A-9675-E3765CBF8B71}" type="slidenum">
              <a:rPr lang="it-IT"/>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it-IT" smtClean="0"/>
              <a:t>Fare clic per modificare lo stile del titolo dello schema</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it-IT"/>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it-IT"/>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637E7CD-0536-4A97-83BF-448C465E1C4A}" type="slidenum">
              <a:rPr lang="it-IT"/>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upload.wikimedia.org/wikipedia/commons/7/74/Apple2.jpg" TargetMode="Externa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hyperlink" Target="http://upload.wikimedia.org/wikipedia/commons/6/69/IBM_PC_5150.jp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3"/>
          <p:cNvSpPr>
            <a:spLocks noGrp="1"/>
          </p:cNvSpPr>
          <p:nvPr>
            <p:ph type="sldNum" sz="quarter" idx="12"/>
          </p:nvPr>
        </p:nvSpPr>
        <p:spPr/>
        <p:txBody>
          <a:bodyPr/>
          <a:lstStyle/>
          <a:p>
            <a:fld id="{4E5F7398-EB0F-49ED-B8D6-8E5A4DF3A82B}" type="slidenum">
              <a:rPr lang="it-IT"/>
              <a:pPr/>
              <a:t>1</a:t>
            </a:fld>
            <a:endParaRPr lang="it-IT"/>
          </a:p>
        </p:txBody>
      </p:sp>
      <p:sp>
        <p:nvSpPr>
          <p:cNvPr id="6146" name="Rectangle 2"/>
          <p:cNvSpPr>
            <a:spLocks noChangeArrowheads="1"/>
          </p:cNvSpPr>
          <p:nvPr/>
        </p:nvSpPr>
        <p:spPr bwMode="auto">
          <a:xfrm>
            <a:off x="1066800" y="228600"/>
            <a:ext cx="7086600" cy="5632311"/>
          </a:xfrm>
          <a:prstGeom prst="rect">
            <a:avLst/>
          </a:prstGeom>
          <a:noFill/>
          <a:ln w="9525">
            <a:noFill/>
            <a:miter lim="800000"/>
            <a:headEnd/>
            <a:tailEnd/>
          </a:ln>
          <a:effectLst/>
        </p:spPr>
        <p:txBody>
          <a:bodyPr>
            <a:spAutoFit/>
          </a:bodyPr>
          <a:lstStyle/>
          <a:p>
            <a:pPr algn="ctr">
              <a:spcBef>
                <a:spcPct val="50000"/>
              </a:spcBef>
            </a:pPr>
            <a:r>
              <a:rPr lang="it-IT" sz="4800" b="1" dirty="0">
                <a:solidFill>
                  <a:srgbClr val="A50021"/>
                </a:solidFill>
                <a:effectLst>
                  <a:outerShdw blurRad="38100" dist="38100" dir="2700000" algn="tl">
                    <a:srgbClr val="C0C0C0"/>
                  </a:outerShdw>
                </a:effectLst>
                <a:latin typeface="Arial" charset="0"/>
              </a:rPr>
              <a:t>Network </a:t>
            </a:r>
            <a:r>
              <a:rPr lang="it-IT" sz="4800" b="1" dirty="0" err="1" smtClean="0">
                <a:solidFill>
                  <a:srgbClr val="A50021"/>
                </a:solidFill>
                <a:effectLst>
                  <a:outerShdw blurRad="38100" dist="38100" dir="2700000" algn="tl">
                    <a:srgbClr val="C0C0C0"/>
                  </a:outerShdw>
                </a:effectLst>
                <a:latin typeface="Arial" charset="0"/>
              </a:rPr>
              <a:t>economics</a:t>
            </a:r>
            <a:r>
              <a:rPr lang="it-IT" sz="4800" b="1" dirty="0" smtClean="0">
                <a:solidFill>
                  <a:srgbClr val="A50021"/>
                </a:solidFill>
                <a:effectLst>
                  <a:outerShdw blurRad="38100" dist="38100" dir="2700000" algn="tl">
                    <a:srgbClr val="C0C0C0"/>
                  </a:outerShdw>
                </a:effectLst>
                <a:latin typeface="Arial" charset="0"/>
              </a:rPr>
              <a:t>: the </a:t>
            </a:r>
            <a:r>
              <a:rPr lang="en-US" sz="4800" b="1" dirty="0">
                <a:solidFill>
                  <a:srgbClr val="A50021"/>
                </a:solidFill>
                <a:effectLst>
                  <a:outerShdw blurRad="38100" dist="38100" dir="2700000" algn="tl">
                    <a:srgbClr val="C0C0C0"/>
                  </a:outerShdw>
                </a:effectLst>
                <a:latin typeface="Arial" charset="0"/>
              </a:rPr>
              <a:t>hardware/software paradigm, winner-takes-all-markets and technological standard wars.</a:t>
            </a:r>
            <a:r>
              <a:rPr lang="it-IT" sz="4800" b="1" dirty="0">
                <a:solidFill>
                  <a:srgbClr val="A50021"/>
                </a:solidFill>
                <a:effectLst>
                  <a:outerShdw blurRad="38100" dist="38100" dir="2700000" algn="tl">
                    <a:srgbClr val="C0C0C0"/>
                  </a:outerShdw>
                </a:effectLst>
                <a:latin typeface="Arial" charset="0"/>
              </a:rPr>
              <a:t> </a:t>
            </a:r>
          </a:p>
          <a:p>
            <a:pPr algn="ctr">
              <a:spcBef>
                <a:spcPct val="50000"/>
              </a:spcBef>
            </a:pPr>
            <a:r>
              <a:rPr lang="it-IT" sz="4800" b="1" dirty="0">
                <a:effectLst>
                  <a:outerShdw blurRad="38100" dist="38100" dir="2700000" algn="tl">
                    <a:srgbClr val="C0C0C0"/>
                  </a:outerShdw>
                </a:effectLst>
                <a:latin typeface="Arial" charset="0"/>
              </a:rPr>
              <a:t>Luca Grilli </a:t>
            </a:r>
          </a:p>
        </p:txBody>
      </p:sp>
      <p:sp>
        <p:nvSpPr>
          <p:cNvPr id="6149" name="Rectangle 5"/>
          <p:cNvSpPr>
            <a:spLocks noChangeArrowheads="1"/>
          </p:cNvSpPr>
          <p:nvPr/>
        </p:nvSpPr>
        <p:spPr bwMode="auto">
          <a:xfrm>
            <a:off x="0" y="6172200"/>
            <a:ext cx="9144000" cy="42863"/>
          </a:xfrm>
          <a:prstGeom prst="rect">
            <a:avLst/>
          </a:prstGeom>
          <a:solidFill>
            <a:srgbClr val="A50021"/>
          </a:solidFill>
          <a:ln w="9525">
            <a:noFill/>
            <a:miter lim="800000"/>
            <a:headEnd/>
            <a:tailEnd/>
          </a:ln>
          <a:effectLst/>
        </p:spPr>
        <p:txBody>
          <a:bodyPr wrap="none" anchor="ctr"/>
          <a:lstStyle/>
          <a:p>
            <a:endParaRPr lang="en-US"/>
          </a:p>
        </p:txBody>
      </p:sp>
      <p:sp>
        <p:nvSpPr>
          <p:cNvPr id="6150" name="Text Box 6"/>
          <p:cNvSpPr txBox="1">
            <a:spLocks noChangeArrowheads="1"/>
          </p:cNvSpPr>
          <p:nvPr/>
        </p:nvSpPr>
        <p:spPr bwMode="auto">
          <a:xfrm>
            <a:off x="1752600" y="6400800"/>
            <a:ext cx="6400800" cy="274638"/>
          </a:xfrm>
          <a:prstGeom prst="rect">
            <a:avLst/>
          </a:prstGeom>
          <a:noFill/>
          <a:ln w="9525">
            <a:noFill/>
            <a:miter lim="800000"/>
            <a:headEnd/>
            <a:tailEnd/>
          </a:ln>
          <a:effectLst/>
        </p:spPr>
        <p:txBody>
          <a:bodyPr>
            <a:spAutoFit/>
          </a:bodyPr>
          <a:lstStyle/>
          <a:p>
            <a:pPr algn="ctr"/>
            <a:r>
              <a:rPr lang="it-IT" sz="1200" b="1" i="1" dirty="0">
                <a:effectLst>
                  <a:outerShdw blurRad="38100" dist="38100" dir="2700000" algn="tl">
                    <a:srgbClr val="C0C0C0"/>
                  </a:outerShdw>
                </a:effectLst>
                <a:latin typeface="Arial" charset="0"/>
              </a:rPr>
              <a:t>L. Grilli, Politecnico di Milano –Network </a:t>
            </a:r>
            <a:r>
              <a:rPr lang="it-IT" sz="1200" b="1" i="1" dirty="0" err="1" smtClean="0">
                <a:effectLst>
                  <a:outerShdw blurRad="38100" dist="38100" dir="2700000" algn="tl">
                    <a:srgbClr val="C0C0C0"/>
                  </a:outerShdw>
                </a:effectLst>
                <a:latin typeface="Arial" charset="0"/>
              </a:rPr>
              <a:t>economics</a:t>
            </a:r>
            <a:endParaRPr lang="it-IT" sz="1200" b="1" i="1" dirty="0">
              <a:effectLst>
                <a:outerShdw blurRad="38100" dist="38100" dir="2700000" algn="tl">
                  <a:srgbClr val="C0C0C0"/>
                </a:outerShdw>
              </a:effectLst>
              <a:latin typeface="Arial" charset="0"/>
            </a:endParaRPr>
          </a:p>
        </p:txBody>
      </p:sp>
      <p:pic>
        <p:nvPicPr>
          <p:cNvPr id="6154" name="Picture 10" descr="Logo Politecnico"/>
          <p:cNvPicPr>
            <a:picLocks noChangeAspect="1" noChangeArrowheads="1"/>
          </p:cNvPicPr>
          <p:nvPr/>
        </p:nvPicPr>
        <p:blipFill>
          <a:blip r:embed="rId3"/>
          <a:srcRect/>
          <a:stretch>
            <a:fillRect/>
          </a:stretch>
        </p:blipFill>
        <p:spPr bwMode="auto">
          <a:xfrm>
            <a:off x="3338513" y="2900363"/>
            <a:ext cx="2466975" cy="10572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5D3EE686-743B-4D5C-B2E3-D0002BC826BF}" type="slidenum">
              <a:rPr lang="it-IT"/>
              <a:pPr/>
              <a:t>10</a:t>
            </a:fld>
            <a:endParaRPr lang="it-IT"/>
          </a:p>
        </p:txBody>
      </p:sp>
      <p:sp>
        <p:nvSpPr>
          <p:cNvPr id="237570" name="Rectangle 2"/>
          <p:cNvSpPr>
            <a:spLocks noGrp="1" noChangeArrowheads="1"/>
          </p:cNvSpPr>
          <p:nvPr>
            <p:ph type="body" idx="1"/>
          </p:nvPr>
        </p:nvSpPr>
        <p:spPr>
          <a:xfrm>
            <a:off x="457200" y="1219200"/>
            <a:ext cx="8229600" cy="4530725"/>
          </a:xfrm>
          <a:noFill/>
          <a:ln/>
        </p:spPr>
        <p:txBody>
          <a:bodyPr/>
          <a:lstStyle/>
          <a:p>
            <a:pPr>
              <a:lnSpc>
                <a:spcPct val="90000"/>
              </a:lnSpc>
            </a:pPr>
            <a:r>
              <a:rPr lang="it-IT" sz="2800" dirty="0" err="1"/>
              <a:t>Yesterday</a:t>
            </a:r>
            <a:r>
              <a:rPr lang="it-IT" sz="2800" dirty="0"/>
              <a:t>, the </a:t>
            </a:r>
            <a:r>
              <a:rPr lang="it-IT" sz="2800" dirty="0" err="1"/>
              <a:t>guys</a:t>
            </a:r>
            <a:r>
              <a:rPr lang="it-IT" sz="2800" dirty="0"/>
              <a:t> </a:t>
            </a:r>
            <a:r>
              <a:rPr lang="it-IT" sz="2800" dirty="0" err="1"/>
              <a:t>received</a:t>
            </a:r>
            <a:r>
              <a:rPr lang="it-IT" sz="2800" dirty="0"/>
              <a:t> the </a:t>
            </a:r>
            <a:r>
              <a:rPr lang="it-IT" sz="2800" dirty="0" err="1"/>
              <a:t>catalogues</a:t>
            </a:r>
            <a:r>
              <a:rPr lang="it-IT" sz="2800" dirty="0"/>
              <a:t>, </a:t>
            </a:r>
            <a:r>
              <a:rPr lang="it-IT" sz="2800" dirty="0" err="1"/>
              <a:t>illustrating</a:t>
            </a:r>
            <a:r>
              <a:rPr lang="it-IT" sz="2800" dirty="0"/>
              <a:t> </a:t>
            </a:r>
            <a:r>
              <a:rPr lang="it-IT" sz="2800" dirty="0" err="1"/>
              <a:t>technical</a:t>
            </a:r>
            <a:r>
              <a:rPr lang="it-IT" sz="2800" dirty="0"/>
              <a:t> </a:t>
            </a:r>
            <a:r>
              <a:rPr lang="it-IT" sz="2800" dirty="0" err="1" smtClean="0"/>
              <a:t>features</a:t>
            </a:r>
            <a:endParaRPr lang="it-IT" sz="2800" dirty="0"/>
          </a:p>
          <a:p>
            <a:pPr>
              <a:lnSpc>
                <a:spcPct val="90000"/>
              </a:lnSpc>
            </a:pPr>
            <a:endParaRPr lang="it-IT" sz="2800" dirty="0"/>
          </a:p>
          <a:p>
            <a:pPr>
              <a:lnSpc>
                <a:spcPct val="90000"/>
              </a:lnSpc>
            </a:pPr>
            <a:r>
              <a:rPr lang="it-IT" sz="2800" dirty="0" err="1"/>
              <a:t>Therefore</a:t>
            </a:r>
            <a:r>
              <a:rPr lang="it-IT" sz="2800" dirty="0"/>
              <a:t>, </a:t>
            </a:r>
            <a:r>
              <a:rPr lang="it-IT" sz="2800" dirty="0" err="1"/>
              <a:t>tonight</a:t>
            </a:r>
            <a:r>
              <a:rPr lang="it-IT" sz="2800" dirty="0"/>
              <a:t> the </a:t>
            </a:r>
            <a:r>
              <a:rPr lang="it-IT" sz="2800" dirty="0" err="1"/>
              <a:t>guys</a:t>
            </a:r>
            <a:r>
              <a:rPr lang="it-IT" sz="2800" dirty="0"/>
              <a:t> </a:t>
            </a:r>
            <a:r>
              <a:rPr lang="it-IT" sz="2800" dirty="0" err="1"/>
              <a:t>will</a:t>
            </a:r>
            <a:r>
              <a:rPr lang="it-IT" sz="2800" dirty="0"/>
              <a:t> </a:t>
            </a:r>
            <a:r>
              <a:rPr lang="it-IT" sz="2800" dirty="0" err="1"/>
              <a:t>read</a:t>
            </a:r>
            <a:r>
              <a:rPr lang="it-IT" sz="2800" dirty="0"/>
              <a:t> the </a:t>
            </a:r>
            <a:r>
              <a:rPr lang="it-IT" sz="2800" dirty="0" err="1"/>
              <a:t>catalogues</a:t>
            </a:r>
            <a:r>
              <a:rPr lang="it-IT" sz="2800" dirty="0"/>
              <a:t>, </a:t>
            </a:r>
            <a:r>
              <a:rPr lang="it-IT" sz="2800" dirty="0" err="1"/>
              <a:t>assign</a:t>
            </a:r>
            <a:r>
              <a:rPr lang="it-IT" sz="2800" dirty="0"/>
              <a:t> </a:t>
            </a:r>
            <a:r>
              <a:rPr lang="it-IT" sz="2800" dirty="0" err="1"/>
              <a:t>their</a:t>
            </a:r>
            <a:r>
              <a:rPr lang="it-IT" sz="2800" dirty="0"/>
              <a:t> </a:t>
            </a:r>
            <a:r>
              <a:rPr lang="it-IT" sz="2800" dirty="0" err="1"/>
              <a:t>preferences</a:t>
            </a:r>
            <a:r>
              <a:rPr lang="it-IT" sz="2800" dirty="0"/>
              <a:t> (</a:t>
            </a:r>
            <a:r>
              <a:rPr lang="it-IT" sz="2800" dirty="0" err="1"/>
              <a:t>intrinsic</a:t>
            </a:r>
            <a:r>
              <a:rPr lang="it-IT" sz="2800" dirty="0"/>
              <a:t> </a:t>
            </a:r>
            <a:r>
              <a:rPr lang="it-IT" sz="2800" dirty="0" err="1"/>
              <a:t>value</a:t>
            </a:r>
            <a:r>
              <a:rPr lang="it-IT" sz="2800" dirty="0"/>
              <a:t> </a:t>
            </a:r>
            <a:r>
              <a:rPr lang="it-IT" sz="2800" dirty="0" err="1"/>
              <a:t>X</a:t>
            </a:r>
            <a:r>
              <a:rPr lang="it-IT" sz="2800" baseline="-25000" dirty="0" err="1"/>
              <a:t>k</a:t>
            </a:r>
            <a:r>
              <a:rPr lang="it-IT" sz="2800" dirty="0"/>
              <a:t>) and </a:t>
            </a:r>
            <a:r>
              <a:rPr lang="it-IT" sz="2800" dirty="0" err="1"/>
              <a:t>make</a:t>
            </a:r>
            <a:r>
              <a:rPr lang="it-IT" sz="2800" dirty="0"/>
              <a:t> </a:t>
            </a:r>
            <a:r>
              <a:rPr lang="it-IT" sz="2800" dirty="0" err="1"/>
              <a:t>their</a:t>
            </a:r>
            <a:r>
              <a:rPr lang="it-IT" sz="2800" dirty="0"/>
              <a:t> </a:t>
            </a:r>
            <a:r>
              <a:rPr lang="it-IT" sz="2800" dirty="0" err="1"/>
              <a:t>consumption</a:t>
            </a:r>
            <a:r>
              <a:rPr lang="it-IT" sz="2800" dirty="0"/>
              <a:t> </a:t>
            </a:r>
            <a:r>
              <a:rPr lang="it-IT" sz="2800" dirty="0" err="1"/>
              <a:t>decisions</a:t>
            </a:r>
            <a:r>
              <a:rPr lang="it-IT" sz="2800" dirty="0"/>
              <a:t>.</a:t>
            </a:r>
          </a:p>
          <a:p>
            <a:pPr>
              <a:lnSpc>
                <a:spcPct val="90000"/>
              </a:lnSpc>
            </a:pPr>
            <a:endParaRPr lang="it-IT" sz="2800" dirty="0"/>
          </a:p>
          <a:p>
            <a:pPr>
              <a:lnSpc>
                <a:spcPct val="90000"/>
              </a:lnSpc>
            </a:pPr>
            <a:r>
              <a:rPr lang="it-IT" sz="2800" dirty="0" err="1"/>
              <a:t>They</a:t>
            </a:r>
            <a:r>
              <a:rPr lang="it-IT" sz="2800" dirty="0"/>
              <a:t> </a:t>
            </a:r>
            <a:r>
              <a:rPr lang="it-IT" sz="2800" dirty="0" err="1"/>
              <a:t>will</a:t>
            </a:r>
            <a:r>
              <a:rPr lang="it-IT" sz="2800" dirty="0"/>
              <a:t> </a:t>
            </a:r>
            <a:r>
              <a:rPr lang="it-IT" sz="2800" dirty="0" err="1"/>
              <a:t>assign</a:t>
            </a:r>
            <a:r>
              <a:rPr lang="it-IT" sz="2800" dirty="0"/>
              <a:t> </a:t>
            </a:r>
            <a:r>
              <a:rPr lang="it-IT" sz="2800" dirty="0" err="1"/>
              <a:t>different</a:t>
            </a:r>
            <a:r>
              <a:rPr lang="it-IT" sz="2800" dirty="0"/>
              <a:t> </a:t>
            </a:r>
            <a:r>
              <a:rPr lang="it-IT" sz="2800" dirty="0" err="1"/>
              <a:t>preferences</a:t>
            </a:r>
            <a:r>
              <a:rPr lang="it-IT" sz="2800" dirty="0"/>
              <a:t> </a:t>
            </a:r>
            <a:r>
              <a:rPr lang="it-IT" sz="2800" dirty="0" err="1"/>
              <a:t>to</a:t>
            </a:r>
            <a:r>
              <a:rPr lang="it-IT" sz="2800" dirty="0"/>
              <a:t> </a:t>
            </a:r>
            <a:r>
              <a:rPr lang="it-IT" sz="2800" dirty="0" err="1"/>
              <a:t>different</a:t>
            </a:r>
            <a:r>
              <a:rPr lang="it-IT" sz="2800" dirty="0"/>
              <a:t> </a:t>
            </a:r>
            <a:r>
              <a:rPr lang="it-IT" sz="2800" dirty="0" err="1" smtClean="0"/>
              <a:t>consoles</a:t>
            </a:r>
            <a:r>
              <a:rPr lang="it-IT" sz="2800" dirty="0"/>
              <a:t>, </a:t>
            </a:r>
            <a:r>
              <a:rPr lang="it-IT" sz="2800" dirty="0" err="1"/>
              <a:t>since</a:t>
            </a:r>
            <a:r>
              <a:rPr lang="it-IT" sz="2800" dirty="0"/>
              <a:t> </a:t>
            </a:r>
            <a:r>
              <a:rPr lang="it-IT" sz="2800" dirty="0" err="1"/>
              <a:t>they</a:t>
            </a:r>
            <a:r>
              <a:rPr lang="it-IT" sz="2800" dirty="0"/>
              <a:t> </a:t>
            </a:r>
            <a:r>
              <a:rPr lang="it-IT" sz="2800" dirty="0" err="1"/>
              <a:t>value</a:t>
            </a:r>
            <a:r>
              <a:rPr lang="it-IT" sz="2800" dirty="0"/>
              <a:t> </a:t>
            </a:r>
            <a:r>
              <a:rPr lang="it-IT" sz="2800" dirty="0" err="1"/>
              <a:t>different</a:t>
            </a:r>
            <a:r>
              <a:rPr lang="it-IT" sz="2800" dirty="0"/>
              <a:t> </a:t>
            </a:r>
            <a:r>
              <a:rPr lang="it-IT" sz="2800" dirty="0" err="1"/>
              <a:t>characteristics</a:t>
            </a:r>
            <a:r>
              <a:rPr lang="it-IT" sz="2800" dirty="0"/>
              <a:t>.</a:t>
            </a:r>
          </a:p>
        </p:txBody>
      </p:sp>
      <p:sp>
        <p:nvSpPr>
          <p:cNvPr id="237571" name="Text Box 3"/>
          <p:cNvSpPr txBox="1">
            <a:spLocks noChangeArrowheads="1"/>
          </p:cNvSpPr>
          <p:nvPr/>
        </p:nvSpPr>
        <p:spPr bwMode="auto">
          <a:xfrm>
            <a:off x="2895600" y="228600"/>
            <a:ext cx="3048000" cy="457200"/>
          </a:xfrm>
          <a:prstGeom prst="rect">
            <a:avLst/>
          </a:prstGeom>
          <a:noFill/>
          <a:ln w="9525">
            <a:noFill/>
            <a:miter lim="800000"/>
            <a:headEnd/>
            <a:tailEnd/>
          </a:ln>
          <a:effectLst/>
        </p:spPr>
        <p:txBody>
          <a:bodyPr>
            <a:spAutoFit/>
          </a:bodyPr>
          <a:lstStyle/>
          <a:p>
            <a:pPr algn="ctr">
              <a:spcBef>
                <a:spcPct val="50000"/>
              </a:spcBef>
            </a:pPr>
            <a:r>
              <a:rPr lang="it-IT" b="1">
                <a:solidFill>
                  <a:srgbClr val="000099"/>
                </a:solidFill>
              </a:rPr>
              <a:t>GARBAGE BIN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egnaposto numero diapositiva 6"/>
          <p:cNvSpPr>
            <a:spLocks noGrp="1"/>
          </p:cNvSpPr>
          <p:nvPr>
            <p:ph type="sldNum" sz="quarter" idx="12"/>
          </p:nvPr>
        </p:nvSpPr>
        <p:spPr/>
        <p:txBody>
          <a:bodyPr/>
          <a:lstStyle/>
          <a:p>
            <a:fld id="{2F28A7D3-F887-4134-BF7B-288482407EA5}" type="slidenum">
              <a:rPr lang="it-IT"/>
              <a:pPr/>
              <a:t>11</a:t>
            </a:fld>
            <a:endParaRPr lang="it-IT"/>
          </a:p>
        </p:txBody>
      </p:sp>
      <p:graphicFrame>
        <p:nvGraphicFramePr>
          <p:cNvPr id="238594" name="Group 2"/>
          <p:cNvGraphicFramePr>
            <a:graphicFrameLocks noGrp="1"/>
          </p:cNvGraphicFramePr>
          <p:nvPr>
            <p:ph sz="half" idx="2"/>
          </p:nvPr>
        </p:nvGraphicFramePr>
        <p:xfrm>
          <a:off x="4343400" y="1752600"/>
          <a:ext cx="4430713" cy="4114803"/>
        </p:xfrm>
        <a:graphic>
          <a:graphicData uri="http://schemas.openxmlformats.org/drawingml/2006/table">
            <a:tbl>
              <a:tblPr/>
              <a:tblGrid>
                <a:gridCol w="1104900">
                  <a:extLst>
                    <a:ext uri="{9D8B030D-6E8A-4147-A177-3AD203B41FA5}">
                      <a16:colId xmlns:a16="http://schemas.microsoft.com/office/drawing/2014/main" val="20000"/>
                    </a:ext>
                  </a:extLst>
                </a:gridCol>
                <a:gridCol w="830263">
                  <a:extLst>
                    <a:ext uri="{9D8B030D-6E8A-4147-A177-3AD203B41FA5}">
                      <a16:colId xmlns:a16="http://schemas.microsoft.com/office/drawing/2014/main" val="20001"/>
                    </a:ext>
                  </a:extLst>
                </a:gridCol>
                <a:gridCol w="833437">
                  <a:extLst>
                    <a:ext uri="{9D8B030D-6E8A-4147-A177-3AD203B41FA5}">
                      <a16:colId xmlns:a16="http://schemas.microsoft.com/office/drawing/2014/main" val="20002"/>
                    </a:ext>
                  </a:extLst>
                </a:gridCol>
                <a:gridCol w="830263">
                  <a:extLst>
                    <a:ext uri="{9D8B030D-6E8A-4147-A177-3AD203B41FA5}">
                      <a16:colId xmlns:a16="http://schemas.microsoft.com/office/drawing/2014/main" val="20003"/>
                    </a:ext>
                  </a:extLst>
                </a:gridCol>
                <a:gridCol w="831850">
                  <a:extLst>
                    <a:ext uri="{9D8B030D-6E8A-4147-A177-3AD203B41FA5}">
                      <a16:colId xmlns:a16="http://schemas.microsoft.com/office/drawing/2014/main" val="20004"/>
                    </a:ext>
                  </a:extLst>
                </a:gridCol>
              </a:tblGrid>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sz="2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Pref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5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rPr>
                        <a:t>Alan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rPr>
                        <a:t>Bud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rPr>
                        <a:t>Charlie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rPr>
                        <a:t>David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5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rPr>
                        <a:t>Eliah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rPr>
                        <a:t>Frank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38644" name="Rectangle 52"/>
          <p:cNvSpPr>
            <a:spLocks noGrp="1" noChangeArrowheads="1"/>
          </p:cNvSpPr>
          <p:nvPr>
            <p:ph type="body" sz="half" idx="1"/>
          </p:nvPr>
        </p:nvSpPr>
        <p:spPr>
          <a:xfrm>
            <a:off x="228600" y="1066803"/>
            <a:ext cx="4038600" cy="4800600"/>
          </a:xfrm>
          <a:noFill/>
          <a:ln/>
        </p:spPr>
        <p:txBody>
          <a:bodyPr/>
          <a:lstStyle/>
          <a:p>
            <a:pPr>
              <a:buFontTx/>
              <a:buNone/>
            </a:pPr>
            <a:r>
              <a:rPr lang="it-IT" sz="2800" dirty="0" err="1"/>
              <a:t>When</a:t>
            </a:r>
            <a:r>
              <a:rPr lang="it-IT" sz="2800" dirty="0"/>
              <a:t> </a:t>
            </a:r>
            <a:r>
              <a:rPr lang="it-IT" sz="2800" dirty="0" err="1"/>
              <a:t>they</a:t>
            </a:r>
            <a:r>
              <a:rPr lang="it-IT" sz="2800" dirty="0"/>
              <a:t> </a:t>
            </a:r>
            <a:r>
              <a:rPr lang="it-IT" sz="2800" dirty="0" err="1"/>
              <a:t>fall</a:t>
            </a:r>
            <a:r>
              <a:rPr lang="it-IT" sz="2800" dirty="0"/>
              <a:t> </a:t>
            </a:r>
            <a:r>
              <a:rPr lang="it-IT" sz="2800" dirty="0" err="1"/>
              <a:t>asleep</a:t>
            </a:r>
            <a:r>
              <a:rPr lang="it-IT" sz="2800" dirty="0"/>
              <a:t>,</a:t>
            </a:r>
          </a:p>
          <a:p>
            <a:pPr>
              <a:buFontTx/>
              <a:buNone/>
            </a:pPr>
            <a:r>
              <a:rPr lang="it-IT" sz="2800" dirty="0" err="1"/>
              <a:t>their</a:t>
            </a:r>
            <a:r>
              <a:rPr lang="it-IT" sz="2800" dirty="0"/>
              <a:t> </a:t>
            </a:r>
            <a:r>
              <a:rPr lang="it-IT" sz="2800" dirty="0" err="1"/>
              <a:t>structure</a:t>
            </a:r>
            <a:r>
              <a:rPr lang="it-IT" sz="2800" dirty="0"/>
              <a:t> of </a:t>
            </a:r>
          </a:p>
          <a:p>
            <a:pPr>
              <a:buFontTx/>
              <a:buNone/>
            </a:pPr>
            <a:r>
              <a:rPr lang="it-IT" sz="2800" dirty="0" err="1"/>
              <a:t>preferences</a:t>
            </a:r>
            <a:r>
              <a:rPr lang="it-IT" sz="2800" dirty="0"/>
              <a:t> </a:t>
            </a:r>
            <a:r>
              <a:rPr lang="it-IT" sz="2800" dirty="0" err="1"/>
              <a:t>is</a:t>
            </a:r>
            <a:r>
              <a:rPr lang="it-IT" sz="2800" dirty="0"/>
              <a:t>:</a:t>
            </a:r>
          </a:p>
          <a:p>
            <a:endParaRPr lang="it-IT" sz="2800" dirty="0"/>
          </a:p>
          <a:p>
            <a:endParaRPr lang="it-IT" sz="2800" dirty="0"/>
          </a:p>
          <a:p>
            <a:pPr>
              <a:buFontTx/>
              <a:buNone/>
            </a:pPr>
            <a:r>
              <a:rPr lang="en-US" sz="2800" b="1" dirty="0"/>
              <a:t>N.B.</a:t>
            </a:r>
            <a:r>
              <a:rPr lang="en-US" sz="2800" dirty="0"/>
              <a:t>: </a:t>
            </a:r>
            <a:endParaRPr lang="en-US" sz="2800" dirty="0" smtClean="0"/>
          </a:p>
          <a:p>
            <a:pPr marL="0" indent="0">
              <a:spcBef>
                <a:spcPts val="0"/>
              </a:spcBef>
              <a:buFontTx/>
              <a:buNone/>
            </a:pPr>
            <a:r>
              <a:rPr lang="en-US" sz="2800" dirty="0" smtClean="0"/>
              <a:t>this </a:t>
            </a:r>
            <a:r>
              <a:rPr lang="en-US" sz="2800" dirty="0"/>
              <a:t>is only </a:t>
            </a:r>
            <a:r>
              <a:rPr lang="en-US" sz="2800" dirty="0" err="1"/>
              <a:t>X</a:t>
            </a:r>
            <a:r>
              <a:rPr lang="en-US" sz="2800" baseline="-25000" dirty="0" err="1"/>
              <a:t>k</a:t>
            </a:r>
            <a:r>
              <a:rPr lang="en-US" sz="2800" dirty="0"/>
              <a:t>, </a:t>
            </a:r>
            <a:r>
              <a:rPr lang="en-US" sz="2800" dirty="0" smtClean="0"/>
              <a:t>since there </a:t>
            </a:r>
            <a:r>
              <a:rPr lang="en-US" sz="2800" dirty="0"/>
              <a:t>is no externality until the first customer purchases the first </a:t>
            </a:r>
            <a:r>
              <a:rPr lang="en-US" sz="2800" dirty="0" smtClean="0"/>
              <a:t>console</a:t>
            </a:r>
            <a:endParaRPr lang="en-US" sz="2800" dirty="0"/>
          </a:p>
          <a:p>
            <a:pPr>
              <a:buFontTx/>
              <a:buNone/>
            </a:pPr>
            <a:endParaRPr lang="en-US" sz="2400" dirty="0"/>
          </a:p>
        </p:txBody>
      </p:sp>
      <p:sp>
        <p:nvSpPr>
          <p:cNvPr id="238645" name="Text Box 53"/>
          <p:cNvSpPr txBox="1">
            <a:spLocks noChangeArrowheads="1"/>
          </p:cNvSpPr>
          <p:nvPr/>
        </p:nvSpPr>
        <p:spPr bwMode="auto">
          <a:xfrm>
            <a:off x="2895600" y="228600"/>
            <a:ext cx="3048000" cy="457200"/>
          </a:xfrm>
          <a:prstGeom prst="rect">
            <a:avLst/>
          </a:prstGeom>
          <a:noFill/>
          <a:ln w="9525">
            <a:noFill/>
            <a:miter lim="800000"/>
            <a:headEnd/>
            <a:tailEnd/>
          </a:ln>
          <a:effectLst/>
        </p:spPr>
        <p:txBody>
          <a:bodyPr>
            <a:spAutoFit/>
          </a:bodyPr>
          <a:lstStyle/>
          <a:p>
            <a:pPr algn="ctr">
              <a:spcBef>
                <a:spcPct val="50000"/>
              </a:spcBef>
            </a:pPr>
            <a:r>
              <a:rPr lang="it-IT" b="1">
                <a:solidFill>
                  <a:srgbClr val="000099"/>
                </a:solidFill>
              </a:rPr>
              <a:t>GARBAGE BIN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egnaposto numero diapositiva 5"/>
          <p:cNvSpPr>
            <a:spLocks noGrp="1"/>
          </p:cNvSpPr>
          <p:nvPr>
            <p:ph type="sldNum" sz="quarter" idx="12"/>
          </p:nvPr>
        </p:nvSpPr>
        <p:spPr/>
        <p:txBody>
          <a:bodyPr/>
          <a:lstStyle/>
          <a:p>
            <a:fld id="{18522146-2338-43D6-9047-ABF6CAE006FB}" type="slidenum">
              <a:rPr lang="it-IT"/>
              <a:pPr/>
              <a:t>12</a:t>
            </a:fld>
            <a:endParaRPr lang="it-IT"/>
          </a:p>
        </p:txBody>
      </p:sp>
      <p:sp>
        <p:nvSpPr>
          <p:cNvPr id="239618" name="Rectangle 2"/>
          <p:cNvSpPr>
            <a:spLocks noChangeArrowheads="1"/>
          </p:cNvSpPr>
          <p:nvPr/>
        </p:nvSpPr>
        <p:spPr bwMode="auto">
          <a:xfrm>
            <a:off x="3368675" y="5013325"/>
            <a:ext cx="2808288" cy="936625"/>
          </a:xfrm>
          <a:prstGeom prst="rect">
            <a:avLst/>
          </a:prstGeom>
          <a:solidFill>
            <a:srgbClr val="0000FF"/>
          </a:solidFill>
          <a:ln w="9525">
            <a:solidFill>
              <a:schemeClr val="tx1"/>
            </a:solidFill>
            <a:miter lim="800000"/>
            <a:headEnd/>
            <a:tailEnd/>
          </a:ln>
          <a:effectLst/>
        </p:spPr>
        <p:txBody>
          <a:bodyPr wrap="none" anchor="ctr"/>
          <a:lstStyle/>
          <a:p>
            <a:pPr algn="ctr"/>
            <a:r>
              <a:rPr lang="it-IT" sz="3200">
                <a:latin typeface="Arial" charset="0"/>
              </a:rPr>
              <a:t>C</a:t>
            </a:r>
          </a:p>
        </p:txBody>
      </p:sp>
      <p:sp>
        <p:nvSpPr>
          <p:cNvPr id="239619" name="Rectangle 3"/>
          <p:cNvSpPr>
            <a:spLocks noChangeArrowheads="1"/>
          </p:cNvSpPr>
          <p:nvPr/>
        </p:nvSpPr>
        <p:spPr bwMode="auto">
          <a:xfrm>
            <a:off x="3368675" y="3141663"/>
            <a:ext cx="2808288" cy="936625"/>
          </a:xfrm>
          <a:prstGeom prst="rect">
            <a:avLst/>
          </a:prstGeom>
          <a:solidFill>
            <a:srgbClr val="E81C0C"/>
          </a:solidFill>
          <a:ln w="9525">
            <a:solidFill>
              <a:schemeClr val="tx1"/>
            </a:solidFill>
            <a:miter lim="800000"/>
            <a:headEnd/>
            <a:tailEnd/>
          </a:ln>
          <a:effectLst/>
        </p:spPr>
        <p:txBody>
          <a:bodyPr wrap="none" anchor="ctr"/>
          <a:lstStyle/>
          <a:p>
            <a:pPr algn="ctr"/>
            <a:r>
              <a:rPr lang="it-IT" sz="2800">
                <a:latin typeface="Arial" charset="0"/>
              </a:rPr>
              <a:t>A</a:t>
            </a:r>
          </a:p>
        </p:txBody>
      </p:sp>
      <p:sp>
        <p:nvSpPr>
          <p:cNvPr id="239620" name="Rectangle 4"/>
          <p:cNvSpPr>
            <a:spLocks noChangeArrowheads="1"/>
          </p:cNvSpPr>
          <p:nvPr/>
        </p:nvSpPr>
        <p:spPr bwMode="auto">
          <a:xfrm>
            <a:off x="3368675" y="4076700"/>
            <a:ext cx="2808288" cy="936625"/>
          </a:xfrm>
          <a:prstGeom prst="rect">
            <a:avLst/>
          </a:prstGeom>
          <a:solidFill>
            <a:srgbClr val="FFFF00"/>
          </a:solidFill>
          <a:ln w="9525">
            <a:solidFill>
              <a:schemeClr val="tx1"/>
            </a:solidFill>
            <a:miter lim="800000"/>
            <a:headEnd/>
            <a:tailEnd/>
          </a:ln>
          <a:effectLst/>
        </p:spPr>
        <p:txBody>
          <a:bodyPr wrap="none" anchor="ctr"/>
          <a:lstStyle/>
          <a:p>
            <a:pPr algn="ctr"/>
            <a:r>
              <a:rPr lang="it-IT" sz="3200">
                <a:latin typeface="Arial" charset="0"/>
              </a:rPr>
              <a:t>B</a:t>
            </a:r>
          </a:p>
        </p:txBody>
      </p:sp>
      <p:sp>
        <p:nvSpPr>
          <p:cNvPr id="239621" name="AutoShape 5"/>
          <p:cNvSpPr>
            <a:spLocks noChangeArrowheads="1"/>
          </p:cNvSpPr>
          <p:nvPr/>
        </p:nvSpPr>
        <p:spPr bwMode="auto">
          <a:xfrm>
            <a:off x="6608763" y="3141663"/>
            <a:ext cx="144462" cy="2808287"/>
          </a:xfrm>
          <a:prstGeom prst="upDownArrow">
            <a:avLst>
              <a:gd name="adj1" fmla="val 50000"/>
              <a:gd name="adj2" fmla="val 388792"/>
            </a:avLst>
          </a:prstGeom>
          <a:solidFill>
            <a:schemeClr val="tx1"/>
          </a:solidFill>
          <a:ln w="9525">
            <a:solidFill>
              <a:schemeClr val="tx1"/>
            </a:solidFill>
            <a:miter lim="800000"/>
            <a:headEnd/>
            <a:tailEnd/>
          </a:ln>
          <a:effectLst/>
        </p:spPr>
        <p:txBody>
          <a:bodyPr wrap="none" anchor="ctr"/>
          <a:lstStyle/>
          <a:p>
            <a:endParaRPr lang="en-US"/>
          </a:p>
        </p:txBody>
      </p:sp>
      <p:sp>
        <p:nvSpPr>
          <p:cNvPr id="239622" name="Text Box 6"/>
          <p:cNvSpPr txBox="1">
            <a:spLocks noChangeArrowheads="1"/>
          </p:cNvSpPr>
          <p:nvPr/>
        </p:nvSpPr>
        <p:spPr bwMode="auto">
          <a:xfrm>
            <a:off x="2411413" y="3357563"/>
            <a:ext cx="879475" cy="457200"/>
          </a:xfrm>
          <a:prstGeom prst="rect">
            <a:avLst/>
          </a:prstGeom>
          <a:noFill/>
          <a:ln w="9525">
            <a:noFill/>
            <a:miter lim="800000"/>
            <a:headEnd/>
            <a:tailEnd/>
          </a:ln>
          <a:effectLst/>
        </p:spPr>
        <p:txBody>
          <a:bodyPr wrap="none">
            <a:spAutoFit/>
          </a:bodyPr>
          <a:lstStyle/>
          <a:p>
            <a:r>
              <a:rPr lang="it-IT">
                <a:latin typeface="Arial" charset="0"/>
              </a:rPr>
              <a:t>33 %</a:t>
            </a:r>
          </a:p>
        </p:txBody>
      </p:sp>
      <p:sp>
        <p:nvSpPr>
          <p:cNvPr id="239623" name="Text Box 7"/>
          <p:cNvSpPr txBox="1">
            <a:spLocks noChangeArrowheads="1"/>
          </p:cNvSpPr>
          <p:nvPr/>
        </p:nvSpPr>
        <p:spPr bwMode="auto">
          <a:xfrm>
            <a:off x="2432050" y="4365625"/>
            <a:ext cx="879475" cy="457200"/>
          </a:xfrm>
          <a:prstGeom prst="rect">
            <a:avLst/>
          </a:prstGeom>
          <a:noFill/>
          <a:ln w="9525">
            <a:noFill/>
            <a:miter lim="800000"/>
            <a:headEnd/>
            <a:tailEnd/>
          </a:ln>
          <a:effectLst/>
        </p:spPr>
        <p:txBody>
          <a:bodyPr wrap="none">
            <a:spAutoFit/>
          </a:bodyPr>
          <a:lstStyle/>
          <a:p>
            <a:r>
              <a:rPr lang="it-IT">
                <a:latin typeface="Arial" charset="0"/>
              </a:rPr>
              <a:t>33 %</a:t>
            </a:r>
          </a:p>
        </p:txBody>
      </p:sp>
      <p:sp>
        <p:nvSpPr>
          <p:cNvPr id="239624" name="Text Box 8"/>
          <p:cNvSpPr txBox="1">
            <a:spLocks noChangeArrowheads="1"/>
          </p:cNvSpPr>
          <p:nvPr/>
        </p:nvSpPr>
        <p:spPr bwMode="auto">
          <a:xfrm>
            <a:off x="2432050" y="5281613"/>
            <a:ext cx="879475" cy="457200"/>
          </a:xfrm>
          <a:prstGeom prst="rect">
            <a:avLst/>
          </a:prstGeom>
          <a:noFill/>
          <a:ln w="9525">
            <a:noFill/>
            <a:miter lim="800000"/>
            <a:headEnd/>
            <a:tailEnd/>
          </a:ln>
          <a:effectLst/>
        </p:spPr>
        <p:txBody>
          <a:bodyPr wrap="none">
            <a:spAutoFit/>
          </a:bodyPr>
          <a:lstStyle/>
          <a:p>
            <a:r>
              <a:rPr lang="it-IT">
                <a:latin typeface="Arial" charset="0"/>
              </a:rPr>
              <a:t>33 %</a:t>
            </a:r>
          </a:p>
        </p:txBody>
      </p:sp>
      <p:sp>
        <p:nvSpPr>
          <p:cNvPr id="239625" name="Text Box 9"/>
          <p:cNvSpPr txBox="1">
            <a:spLocks noChangeArrowheads="1"/>
          </p:cNvSpPr>
          <p:nvPr/>
        </p:nvSpPr>
        <p:spPr bwMode="auto">
          <a:xfrm>
            <a:off x="6804025" y="4267200"/>
            <a:ext cx="1116013" cy="457200"/>
          </a:xfrm>
          <a:prstGeom prst="rect">
            <a:avLst/>
          </a:prstGeom>
          <a:noFill/>
          <a:ln w="9525">
            <a:noFill/>
            <a:miter lim="800000"/>
            <a:headEnd/>
            <a:tailEnd/>
          </a:ln>
          <a:effectLst/>
        </p:spPr>
        <p:txBody>
          <a:bodyPr wrap="none">
            <a:spAutoFit/>
          </a:bodyPr>
          <a:lstStyle/>
          <a:p>
            <a:r>
              <a:rPr lang="it-IT">
                <a:latin typeface="Arial" charset="0"/>
              </a:rPr>
              <a:t>Market</a:t>
            </a:r>
          </a:p>
        </p:txBody>
      </p:sp>
      <p:sp>
        <p:nvSpPr>
          <p:cNvPr id="239626" name="Rectangle 10"/>
          <p:cNvSpPr>
            <a:spLocks noGrp="1" noChangeArrowheads="1"/>
          </p:cNvSpPr>
          <p:nvPr>
            <p:ph type="body" idx="1"/>
          </p:nvPr>
        </p:nvSpPr>
        <p:spPr>
          <a:xfrm>
            <a:off x="457200" y="1600200"/>
            <a:ext cx="8229600" cy="4530725"/>
          </a:xfrm>
          <a:noFill/>
          <a:ln/>
        </p:spPr>
        <p:txBody>
          <a:bodyPr/>
          <a:lstStyle/>
          <a:p>
            <a:r>
              <a:rPr lang="it-IT"/>
              <a:t>What is market structure (potential) on the Sunday night when they fall asleep?</a:t>
            </a:r>
          </a:p>
          <a:p>
            <a:endParaRPr lang="it-IT"/>
          </a:p>
          <a:p>
            <a:pPr>
              <a:buFontTx/>
              <a:buNone/>
            </a:pPr>
            <a:endParaRPr lang="it-IT"/>
          </a:p>
        </p:txBody>
      </p:sp>
      <p:sp>
        <p:nvSpPr>
          <p:cNvPr id="239627" name="Text Box 11"/>
          <p:cNvSpPr txBox="1">
            <a:spLocks noChangeArrowheads="1"/>
          </p:cNvSpPr>
          <p:nvPr/>
        </p:nvSpPr>
        <p:spPr bwMode="auto">
          <a:xfrm>
            <a:off x="2895600" y="228600"/>
            <a:ext cx="3048000" cy="457200"/>
          </a:xfrm>
          <a:prstGeom prst="rect">
            <a:avLst/>
          </a:prstGeom>
          <a:noFill/>
          <a:ln w="9525">
            <a:noFill/>
            <a:miter lim="800000"/>
            <a:headEnd/>
            <a:tailEnd/>
          </a:ln>
          <a:effectLst/>
        </p:spPr>
        <p:txBody>
          <a:bodyPr>
            <a:spAutoFit/>
          </a:bodyPr>
          <a:lstStyle/>
          <a:p>
            <a:pPr algn="ctr">
              <a:spcBef>
                <a:spcPct val="50000"/>
              </a:spcBef>
            </a:pPr>
            <a:r>
              <a:rPr lang="it-IT" b="1">
                <a:solidFill>
                  <a:srgbClr val="000099"/>
                </a:solidFill>
              </a:rPr>
              <a:t>GARBAGE BIN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D2F2D69A-DF19-4358-B664-FB83D0503DD5}" type="slidenum">
              <a:rPr lang="it-IT"/>
              <a:pPr/>
              <a:t>13</a:t>
            </a:fld>
            <a:endParaRPr lang="it-IT"/>
          </a:p>
        </p:txBody>
      </p:sp>
      <p:sp>
        <p:nvSpPr>
          <p:cNvPr id="240642" name="Rectangle 2"/>
          <p:cNvSpPr>
            <a:spLocks noGrp="1" noChangeArrowheads="1"/>
          </p:cNvSpPr>
          <p:nvPr>
            <p:ph type="body" idx="1"/>
          </p:nvPr>
        </p:nvSpPr>
        <p:spPr>
          <a:xfrm>
            <a:off x="457200" y="1600200"/>
            <a:ext cx="8229600" cy="4530725"/>
          </a:xfrm>
          <a:noFill/>
          <a:ln/>
        </p:spPr>
        <p:txBody>
          <a:bodyPr/>
          <a:lstStyle/>
          <a:p>
            <a:r>
              <a:rPr lang="it-IT" dirty="0"/>
              <a:t>Charlie’s </a:t>
            </a:r>
            <a:r>
              <a:rPr lang="it-IT" dirty="0" err="1"/>
              <a:t>cat</a:t>
            </a:r>
            <a:r>
              <a:rPr lang="it-IT" dirty="0"/>
              <a:t> </a:t>
            </a:r>
            <a:r>
              <a:rPr lang="it-IT" dirty="0" err="1"/>
              <a:t>is</a:t>
            </a:r>
            <a:r>
              <a:rPr lang="it-IT" dirty="0"/>
              <a:t> </a:t>
            </a:r>
            <a:r>
              <a:rPr lang="it-IT" dirty="0" err="1"/>
              <a:t>very</a:t>
            </a:r>
            <a:r>
              <a:rPr lang="it-IT" dirty="0"/>
              <a:t> </a:t>
            </a:r>
            <a:r>
              <a:rPr lang="it-IT" dirty="0" err="1"/>
              <a:t>hungry</a:t>
            </a:r>
            <a:r>
              <a:rPr lang="it-IT" dirty="0"/>
              <a:t> on the </a:t>
            </a:r>
            <a:r>
              <a:rPr lang="it-IT" dirty="0" err="1"/>
              <a:t>monday</a:t>
            </a:r>
            <a:r>
              <a:rPr lang="it-IT" dirty="0"/>
              <a:t> </a:t>
            </a:r>
            <a:r>
              <a:rPr lang="it-IT" dirty="0" err="1"/>
              <a:t>morning</a:t>
            </a:r>
            <a:r>
              <a:rPr lang="it-IT" dirty="0"/>
              <a:t> and </a:t>
            </a:r>
            <a:r>
              <a:rPr lang="it-IT" dirty="0" err="1"/>
              <a:t>happens</a:t>
            </a:r>
            <a:r>
              <a:rPr lang="it-IT" dirty="0"/>
              <a:t> to turn the </a:t>
            </a:r>
            <a:r>
              <a:rPr lang="it-IT" dirty="0" err="1"/>
              <a:t>garbage</a:t>
            </a:r>
            <a:r>
              <a:rPr lang="it-IT" dirty="0"/>
              <a:t> bin </a:t>
            </a:r>
            <a:r>
              <a:rPr lang="it-IT" dirty="0" err="1"/>
              <a:t>upside</a:t>
            </a:r>
            <a:r>
              <a:rPr lang="it-IT" dirty="0"/>
              <a:t> </a:t>
            </a:r>
            <a:r>
              <a:rPr lang="it-IT" dirty="0" smtClean="0"/>
              <a:t>down.</a:t>
            </a:r>
            <a:endParaRPr lang="it-IT" dirty="0"/>
          </a:p>
          <a:p>
            <a:r>
              <a:rPr lang="it-IT" dirty="0"/>
              <a:t>Charlie </a:t>
            </a:r>
            <a:r>
              <a:rPr lang="it-IT" dirty="0" err="1"/>
              <a:t>wakes</a:t>
            </a:r>
            <a:r>
              <a:rPr lang="it-IT" dirty="0"/>
              <a:t> up </a:t>
            </a:r>
            <a:r>
              <a:rPr lang="it-IT" dirty="0" err="1"/>
              <a:t>suddenly</a:t>
            </a:r>
            <a:r>
              <a:rPr lang="it-IT" dirty="0"/>
              <a:t>, </a:t>
            </a:r>
            <a:r>
              <a:rPr lang="it-IT" dirty="0" err="1"/>
              <a:t>it</a:t>
            </a:r>
            <a:r>
              <a:rPr lang="it-IT" dirty="0"/>
              <a:t> </a:t>
            </a:r>
            <a:r>
              <a:rPr lang="it-IT" dirty="0" err="1"/>
              <a:t>is</a:t>
            </a:r>
            <a:r>
              <a:rPr lang="it-IT" dirty="0"/>
              <a:t> 8 </a:t>
            </a:r>
            <a:r>
              <a:rPr lang="it-IT" dirty="0" err="1"/>
              <a:t>am</a:t>
            </a:r>
            <a:r>
              <a:rPr lang="it-IT" dirty="0"/>
              <a:t>. The </a:t>
            </a:r>
            <a:r>
              <a:rPr lang="it-IT" dirty="0" err="1"/>
              <a:t>other</a:t>
            </a:r>
            <a:r>
              <a:rPr lang="it-IT" dirty="0"/>
              <a:t> </a:t>
            </a:r>
            <a:r>
              <a:rPr lang="it-IT" dirty="0" err="1"/>
              <a:t>guys</a:t>
            </a:r>
            <a:r>
              <a:rPr lang="it-IT" dirty="0"/>
              <a:t> in </a:t>
            </a:r>
            <a:r>
              <a:rPr lang="it-IT" dirty="0" err="1"/>
              <a:t>town</a:t>
            </a:r>
            <a:r>
              <a:rPr lang="it-IT" dirty="0"/>
              <a:t> </a:t>
            </a:r>
            <a:r>
              <a:rPr lang="it-IT" dirty="0" smtClean="0"/>
              <a:t>are </a:t>
            </a:r>
            <a:r>
              <a:rPr lang="it-IT" dirty="0" err="1" smtClean="0"/>
              <a:t>still</a:t>
            </a:r>
            <a:r>
              <a:rPr lang="it-IT" dirty="0" smtClean="0"/>
              <a:t> sleeping</a:t>
            </a:r>
            <a:r>
              <a:rPr lang="it-IT" dirty="0"/>
              <a:t>.</a:t>
            </a:r>
          </a:p>
          <a:p>
            <a:r>
              <a:rPr lang="it-IT" dirty="0"/>
              <a:t>Charlie </a:t>
            </a:r>
            <a:r>
              <a:rPr lang="it-IT" dirty="0" err="1"/>
              <a:t>thinks</a:t>
            </a:r>
            <a:r>
              <a:rPr lang="it-IT" dirty="0"/>
              <a:t> “</a:t>
            </a:r>
            <a:r>
              <a:rPr lang="it-IT" dirty="0" err="1"/>
              <a:t>since</a:t>
            </a:r>
            <a:r>
              <a:rPr lang="it-IT" dirty="0"/>
              <a:t> I </a:t>
            </a:r>
            <a:r>
              <a:rPr lang="it-IT" dirty="0" err="1"/>
              <a:t>am</a:t>
            </a:r>
            <a:r>
              <a:rPr lang="it-IT" dirty="0"/>
              <a:t> </a:t>
            </a:r>
            <a:r>
              <a:rPr lang="it-IT" dirty="0" err="1"/>
              <a:t>awake</a:t>
            </a:r>
            <a:r>
              <a:rPr lang="it-IT" dirty="0"/>
              <a:t>, I </a:t>
            </a:r>
            <a:r>
              <a:rPr lang="it-IT" dirty="0" err="1"/>
              <a:t>might</a:t>
            </a:r>
            <a:r>
              <a:rPr lang="it-IT" dirty="0"/>
              <a:t> go </a:t>
            </a:r>
            <a:r>
              <a:rPr lang="it-IT" dirty="0" err="1"/>
              <a:t>to</a:t>
            </a:r>
            <a:r>
              <a:rPr lang="it-IT" dirty="0"/>
              <a:t> the </a:t>
            </a:r>
            <a:r>
              <a:rPr lang="it-IT" dirty="0" err="1"/>
              <a:t>games</a:t>
            </a:r>
            <a:r>
              <a:rPr lang="it-IT" dirty="0"/>
              <a:t> shop and </a:t>
            </a:r>
            <a:r>
              <a:rPr lang="it-IT" dirty="0" err="1"/>
              <a:t>buy</a:t>
            </a:r>
            <a:r>
              <a:rPr lang="it-IT" dirty="0"/>
              <a:t> </a:t>
            </a:r>
            <a:r>
              <a:rPr lang="it-IT" dirty="0" err="1"/>
              <a:t>my</a:t>
            </a:r>
            <a:r>
              <a:rPr lang="it-IT" dirty="0"/>
              <a:t> </a:t>
            </a:r>
            <a:r>
              <a:rPr lang="it-IT" dirty="0" smtClean="0"/>
              <a:t>console”.</a:t>
            </a:r>
            <a:endParaRPr lang="it-IT" dirty="0"/>
          </a:p>
          <a:p>
            <a:r>
              <a:rPr lang="it-IT" dirty="0" err="1"/>
              <a:t>He</a:t>
            </a:r>
            <a:r>
              <a:rPr lang="it-IT" dirty="0"/>
              <a:t> </a:t>
            </a:r>
            <a:r>
              <a:rPr lang="it-IT" dirty="0" err="1"/>
              <a:t>goes</a:t>
            </a:r>
            <a:r>
              <a:rPr lang="it-IT" dirty="0"/>
              <a:t> and </a:t>
            </a:r>
            <a:r>
              <a:rPr lang="it-IT" dirty="0" err="1"/>
              <a:t>his</a:t>
            </a:r>
            <a:r>
              <a:rPr lang="it-IT" dirty="0"/>
              <a:t> </a:t>
            </a:r>
            <a:r>
              <a:rPr lang="it-IT" dirty="0" err="1"/>
              <a:t>purchase</a:t>
            </a:r>
            <a:r>
              <a:rPr lang="it-IT" dirty="0"/>
              <a:t> </a:t>
            </a:r>
            <a:r>
              <a:rPr lang="it-IT" dirty="0" err="1"/>
              <a:t>decision</a:t>
            </a:r>
            <a:r>
              <a:rPr lang="it-IT" dirty="0"/>
              <a:t> </a:t>
            </a:r>
            <a:r>
              <a:rPr lang="it-IT" dirty="0" err="1"/>
              <a:t>is</a:t>
            </a:r>
            <a:r>
              <a:rPr lang="it-IT" dirty="0"/>
              <a:t> </a:t>
            </a:r>
            <a:r>
              <a:rPr lang="it-IT" dirty="0" err="1"/>
              <a:t>obviously</a:t>
            </a:r>
            <a:r>
              <a:rPr lang="it-IT" dirty="0"/>
              <a:t> </a:t>
            </a:r>
            <a:r>
              <a:rPr lang="it-IT" dirty="0" err="1"/>
              <a:t>to</a:t>
            </a:r>
            <a:r>
              <a:rPr lang="it-IT" dirty="0"/>
              <a:t> </a:t>
            </a:r>
            <a:r>
              <a:rPr lang="it-IT" dirty="0" err="1"/>
              <a:t>buy</a:t>
            </a:r>
            <a:r>
              <a:rPr lang="it-IT" dirty="0"/>
              <a:t> C.</a:t>
            </a:r>
          </a:p>
          <a:p>
            <a:endParaRPr lang="it-IT" dirty="0"/>
          </a:p>
        </p:txBody>
      </p:sp>
      <p:sp>
        <p:nvSpPr>
          <p:cNvPr id="240643" name="Text Box 3"/>
          <p:cNvSpPr txBox="1">
            <a:spLocks noChangeArrowheads="1"/>
          </p:cNvSpPr>
          <p:nvPr/>
        </p:nvSpPr>
        <p:spPr bwMode="auto">
          <a:xfrm>
            <a:off x="2895600" y="228600"/>
            <a:ext cx="3048000" cy="457200"/>
          </a:xfrm>
          <a:prstGeom prst="rect">
            <a:avLst/>
          </a:prstGeom>
          <a:noFill/>
          <a:ln w="9525">
            <a:noFill/>
            <a:miter lim="800000"/>
            <a:headEnd/>
            <a:tailEnd/>
          </a:ln>
          <a:effectLst/>
        </p:spPr>
        <p:txBody>
          <a:bodyPr>
            <a:spAutoFit/>
          </a:bodyPr>
          <a:lstStyle/>
          <a:p>
            <a:pPr algn="ctr">
              <a:spcBef>
                <a:spcPct val="50000"/>
              </a:spcBef>
            </a:pPr>
            <a:r>
              <a:rPr lang="it-IT" b="1">
                <a:solidFill>
                  <a:srgbClr val="000099"/>
                </a:solidFill>
              </a:rPr>
              <a:t>GARBAGE BIN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egnaposto numero diapositiva 6"/>
          <p:cNvSpPr>
            <a:spLocks noGrp="1"/>
          </p:cNvSpPr>
          <p:nvPr>
            <p:ph type="sldNum" sz="quarter" idx="12"/>
          </p:nvPr>
        </p:nvSpPr>
        <p:spPr/>
        <p:txBody>
          <a:bodyPr/>
          <a:lstStyle/>
          <a:p>
            <a:fld id="{107A7E6E-5E2C-4424-8FAF-3D3CBDD84E74}" type="slidenum">
              <a:rPr lang="it-IT"/>
              <a:pPr/>
              <a:t>14</a:t>
            </a:fld>
            <a:endParaRPr lang="it-IT"/>
          </a:p>
        </p:txBody>
      </p:sp>
      <p:graphicFrame>
        <p:nvGraphicFramePr>
          <p:cNvPr id="241666" name="Group 2"/>
          <p:cNvGraphicFramePr>
            <a:graphicFrameLocks noGrp="1"/>
          </p:cNvGraphicFramePr>
          <p:nvPr>
            <p:ph sz="half" idx="2"/>
            <p:extLst>
              <p:ext uri="{D42A27DB-BD31-4B8C-83A1-F6EECF244321}">
                <p14:modId xmlns:p14="http://schemas.microsoft.com/office/powerpoint/2010/main" val="3410528255"/>
              </p:ext>
            </p:extLst>
          </p:nvPr>
        </p:nvGraphicFramePr>
        <p:xfrm>
          <a:off x="4038601" y="990600"/>
          <a:ext cx="4689474" cy="4530726"/>
        </p:xfrm>
        <a:graphic>
          <a:graphicData uri="http://schemas.openxmlformats.org/drawingml/2006/table">
            <a:tbl>
              <a:tblPr/>
              <a:tblGrid>
                <a:gridCol w="1110838">
                  <a:extLst>
                    <a:ext uri="{9D8B030D-6E8A-4147-A177-3AD203B41FA5}">
                      <a16:colId xmlns:a16="http://schemas.microsoft.com/office/drawing/2014/main" val="20000"/>
                    </a:ext>
                  </a:extLst>
                </a:gridCol>
                <a:gridCol w="836820">
                  <a:extLst>
                    <a:ext uri="{9D8B030D-6E8A-4147-A177-3AD203B41FA5}">
                      <a16:colId xmlns:a16="http://schemas.microsoft.com/office/drawing/2014/main" val="20001"/>
                    </a:ext>
                  </a:extLst>
                </a:gridCol>
                <a:gridCol w="836820">
                  <a:extLst>
                    <a:ext uri="{9D8B030D-6E8A-4147-A177-3AD203B41FA5}">
                      <a16:colId xmlns:a16="http://schemas.microsoft.com/office/drawing/2014/main" val="20002"/>
                    </a:ext>
                  </a:extLst>
                </a:gridCol>
                <a:gridCol w="835179">
                  <a:extLst>
                    <a:ext uri="{9D8B030D-6E8A-4147-A177-3AD203B41FA5}">
                      <a16:colId xmlns:a16="http://schemas.microsoft.com/office/drawing/2014/main" val="20003"/>
                    </a:ext>
                  </a:extLst>
                </a:gridCol>
                <a:gridCol w="1069817">
                  <a:extLst>
                    <a:ext uri="{9D8B030D-6E8A-4147-A177-3AD203B41FA5}">
                      <a16:colId xmlns:a16="http://schemas.microsoft.com/office/drawing/2014/main" val="20004"/>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sz="2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Pref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6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rPr>
                        <a:t>Alan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rgbClr val="E81C0C"/>
                          </a:solidFill>
                          <a:effectLst/>
                          <a:latin typeface="Times New Roman" pitchFamily="18" charset="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rPr>
                        <a:t>Bud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rgbClr val="E81C0C"/>
                          </a:solidFill>
                          <a:effectLst/>
                          <a:latin typeface="Times New Roman" pitchFamily="18"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A/C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rPr>
                        <a:t>Charlie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dirty="0" smtClean="0">
                          <a:ln>
                            <a:noFill/>
                          </a:ln>
                          <a:solidFill>
                            <a:schemeClr val="tx1"/>
                          </a:solidFill>
                          <a:effectLst/>
                          <a:latin typeface="Times New Roman" pitchFamily="18"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rPr>
                        <a:t>David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rgbClr val="E81C0C"/>
                          </a:solidFill>
                          <a:effectLst/>
                          <a:latin typeface="Times New Roman" pitchFamily="18" charset="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6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rPr>
                        <a:t>Eliah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rgbClr val="E81C0C"/>
                          </a:solidFill>
                          <a:effectLst/>
                          <a:latin typeface="Times New Roman" pitchFamily="18"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A/C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rPr>
                        <a:t>Frank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smtClean="0">
                          <a:ln>
                            <a:noFill/>
                          </a:ln>
                          <a:solidFill>
                            <a:schemeClr val="tx1"/>
                          </a:solidFill>
                          <a:effectLst/>
                          <a:latin typeface="Times New Roman" pitchFamily="18"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dirty="0" smtClean="0">
                          <a:ln>
                            <a:noFill/>
                          </a:ln>
                          <a:solidFill>
                            <a:srgbClr val="E81C0C"/>
                          </a:solidFill>
                          <a:effectLst/>
                          <a:latin typeface="Times New Roman" pitchFamily="18"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2800" b="0" i="0" u="none" strike="noStrike" cap="none" normalizeH="0" baseline="0" dirty="0" smtClean="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41716" name="Rectangle 52"/>
          <p:cNvSpPr>
            <a:spLocks noGrp="1" noChangeArrowheads="1"/>
          </p:cNvSpPr>
          <p:nvPr>
            <p:ph type="body" sz="half" idx="1"/>
          </p:nvPr>
        </p:nvSpPr>
        <p:spPr>
          <a:xfrm>
            <a:off x="0" y="990600"/>
            <a:ext cx="4038600" cy="4530725"/>
          </a:xfrm>
          <a:noFill/>
          <a:ln/>
        </p:spPr>
        <p:txBody>
          <a:bodyPr/>
          <a:lstStyle/>
          <a:p>
            <a:pPr>
              <a:lnSpc>
                <a:spcPct val="90000"/>
              </a:lnSpc>
            </a:pPr>
            <a:r>
              <a:rPr lang="it-IT" sz="2800"/>
              <a:t>From the very moment Charlie makes his buy, the utility of other customers is changed.</a:t>
            </a:r>
          </a:p>
          <a:p>
            <a:pPr>
              <a:lnSpc>
                <a:spcPct val="90000"/>
              </a:lnSpc>
            </a:pPr>
            <a:r>
              <a:rPr lang="it-IT" sz="2800"/>
              <a:t>The second customer is very likely to buy C.</a:t>
            </a:r>
          </a:p>
          <a:p>
            <a:pPr>
              <a:lnSpc>
                <a:spcPct val="90000"/>
              </a:lnSpc>
            </a:pPr>
            <a:r>
              <a:rPr lang="it-IT" sz="2800"/>
              <a:t>If he does so, the third will CERTAINLY buy C and the market is locked in.</a:t>
            </a:r>
          </a:p>
          <a:p>
            <a:pPr>
              <a:lnSpc>
                <a:spcPct val="90000"/>
              </a:lnSpc>
            </a:pPr>
            <a:endParaRPr lang="it-IT" sz="2800"/>
          </a:p>
          <a:p>
            <a:pPr>
              <a:lnSpc>
                <a:spcPct val="90000"/>
              </a:lnSpc>
              <a:buFontTx/>
              <a:buNone/>
            </a:pPr>
            <a:endParaRPr lang="it-IT" sz="2800"/>
          </a:p>
        </p:txBody>
      </p:sp>
      <p:sp>
        <p:nvSpPr>
          <p:cNvPr id="241717" name="Text Box 53"/>
          <p:cNvSpPr txBox="1">
            <a:spLocks noChangeArrowheads="1"/>
          </p:cNvSpPr>
          <p:nvPr/>
        </p:nvSpPr>
        <p:spPr bwMode="auto">
          <a:xfrm>
            <a:off x="2895600" y="228600"/>
            <a:ext cx="3048000" cy="457200"/>
          </a:xfrm>
          <a:prstGeom prst="rect">
            <a:avLst/>
          </a:prstGeom>
          <a:noFill/>
          <a:ln w="9525">
            <a:noFill/>
            <a:miter lim="800000"/>
            <a:headEnd/>
            <a:tailEnd/>
          </a:ln>
          <a:effectLst/>
        </p:spPr>
        <p:txBody>
          <a:bodyPr>
            <a:spAutoFit/>
          </a:bodyPr>
          <a:lstStyle/>
          <a:p>
            <a:pPr algn="ctr">
              <a:spcBef>
                <a:spcPct val="50000"/>
              </a:spcBef>
            </a:pPr>
            <a:r>
              <a:rPr lang="it-IT" b="1">
                <a:solidFill>
                  <a:srgbClr val="000099"/>
                </a:solidFill>
              </a:rPr>
              <a:t>GARBAGE BIN</a:t>
            </a:r>
          </a:p>
        </p:txBody>
      </p:sp>
      <p:sp>
        <p:nvSpPr>
          <p:cNvPr id="241718" name="AutoShape 54"/>
          <p:cNvSpPr>
            <a:spLocks noChangeArrowheads="1"/>
          </p:cNvSpPr>
          <p:nvPr/>
        </p:nvSpPr>
        <p:spPr bwMode="auto">
          <a:xfrm>
            <a:off x="1752600" y="5257800"/>
            <a:ext cx="533400" cy="5334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241719" name="Text Box 55"/>
          <p:cNvSpPr txBox="1">
            <a:spLocks noChangeArrowheads="1"/>
          </p:cNvSpPr>
          <p:nvPr/>
        </p:nvSpPr>
        <p:spPr bwMode="auto">
          <a:xfrm>
            <a:off x="304800" y="6019800"/>
            <a:ext cx="6553200" cy="579438"/>
          </a:xfrm>
          <a:prstGeom prst="rect">
            <a:avLst/>
          </a:prstGeom>
          <a:noFill/>
          <a:ln w="9525">
            <a:noFill/>
            <a:miter lim="800000"/>
            <a:headEnd/>
            <a:tailEnd/>
          </a:ln>
          <a:effectLst/>
        </p:spPr>
        <p:txBody>
          <a:bodyPr>
            <a:spAutoFit/>
          </a:bodyPr>
          <a:lstStyle/>
          <a:p>
            <a:pPr>
              <a:spcBef>
                <a:spcPct val="50000"/>
              </a:spcBef>
            </a:pPr>
            <a:r>
              <a:rPr lang="en-US" sz="3200" b="1"/>
              <a:t>C wins and takes ALL the pie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DBAAC7CE-B00B-4305-B823-875374CFADBB}" type="slidenum">
              <a:rPr lang="it-IT"/>
              <a:pPr/>
              <a:t>15</a:t>
            </a:fld>
            <a:endParaRPr lang="it-IT"/>
          </a:p>
        </p:txBody>
      </p:sp>
      <p:sp>
        <p:nvSpPr>
          <p:cNvPr id="243714" name="Rectangle 2"/>
          <p:cNvSpPr>
            <a:spLocks noGrp="1" noChangeArrowheads="1"/>
          </p:cNvSpPr>
          <p:nvPr>
            <p:ph type="title"/>
          </p:nvPr>
        </p:nvSpPr>
        <p:spPr/>
        <p:txBody>
          <a:bodyPr/>
          <a:lstStyle/>
          <a:p>
            <a:r>
              <a:rPr lang="it-IT" sz="4000" b="1">
                <a:solidFill>
                  <a:schemeClr val="tx1"/>
                </a:solidFill>
              </a:rPr>
              <a:t>Open questions</a:t>
            </a:r>
          </a:p>
        </p:txBody>
      </p:sp>
      <p:sp>
        <p:nvSpPr>
          <p:cNvPr id="243715" name="Rectangle 3"/>
          <p:cNvSpPr>
            <a:spLocks noGrp="1" noChangeArrowheads="1"/>
          </p:cNvSpPr>
          <p:nvPr>
            <p:ph type="body" idx="1"/>
          </p:nvPr>
        </p:nvSpPr>
        <p:spPr>
          <a:xfrm>
            <a:off x="715818" y="1958368"/>
            <a:ext cx="7772400" cy="4114800"/>
          </a:xfrm>
        </p:spPr>
        <p:txBody>
          <a:bodyPr/>
          <a:lstStyle/>
          <a:p>
            <a:r>
              <a:rPr lang="it-IT" dirty="0" err="1"/>
              <a:t>What</a:t>
            </a:r>
            <a:r>
              <a:rPr lang="it-IT" dirty="0"/>
              <a:t> </a:t>
            </a:r>
            <a:r>
              <a:rPr lang="it-IT" dirty="0" err="1"/>
              <a:t>if</a:t>
            </a:r>
            <a:r>
              <a:rPr lang="it-IT" dirty="0"/>
              <a:t> Charlie </a:t>
            </a:r>
            <a:r>
              <a:rPr lang="it-IT" dirty="0" err="1"/>
              <a:t>was</a:t>
            </a:r>
            <a:r>
              <a:rPr lang="it-IT" dirty="0"/>
              <a:t> the </a:t>
            </a:r>
            <a:r>
              <a:rPr lang="it-IT" dirty="0" err="1"/>
              <a:t>dull</a:t>
            </a:r>
            <a:r>
              <a:rPr lang="it-IT" dirty="0"/>
              <a:t> </a:t>
            </a:r>
            <a:r>
              <a:rPr lang="it-IT" dirty="0" err="1"/>
              <a:t>guy</a:t>
            </a:r>
            <a:r>
              <a:rPr lang="it-IT" dirty="0"/>
              <a:t> in </a:t>
            </a:r>
            <a:r>
              <a:rPr lang="it-IT" dirty="0" err="1"/>
              <a:t>town</a:t>
            </a:r>
            <a:r>
              <a:rPr lang="it-IT" dirty="0"/>
              <a:t>? (C </a:t>
            </a:r>
            <a:r>
              <a:rPr lang="it-IT" dirty="0" err="1"/>
              <a:t>is</a:t>
            </a:r>
            <a:r>
              <a:rPr lang="it-IT" dirty="0"/>
              <a:t> the </a:t>
            </a:r>
            <a:r>
              <a:rPr lang="it-IT" dirty="0" err="1"/>
              <a:t>worst</a:t>
            </a:r>
            <a:r>
              <a:rPr lang="it-IT" dirty="0"/>
              <a:t> </a:t>
            </a:r>
            <a:r>
              <a:rPr lang="it-IT" dirty="0" smtClean="0"/>
              <a:t>game console)</a:t>
            </a:r>
            <a:endParaRPr lang="it-IT" dirty="0"/>
          </a:p>
          <a:p>
            <a:r>
              <a:rPr lang="it-IT" dirty="0" err="1"/>
              <a:t>What</a:t>
            </a:r>
            <a:r>
              <a:rPr lang="it-IT" dirty="0"/>
              <a:t> </a:t>
            </a:r>
            <a:r>
              <a:rPr lang="it-IT" dirty="0" err="1"/>
              <a:t>about</a:t>
            </a:r>
            <a:r>
              <a:rPr lang="it-IT" dirty="0"/>
              <a:t> company A &amp; B?</a:t>
            </a:r>
          </a:p>
          <a:p>
            <a:r>
              <a:rPr lang="it-IT" dirty="0"/>
              <a:t>Are companies happy </a:t>
            </a:r>
            <a:r>
              <a:rPr lang="it-IT" dirty="0" err="1"/>
              <a:t>with</a:t>
            </a:r>
            <a:r>
              <a:rPr lang="it-IT" dirty="0"/>
              <a:t> </a:t>
            </a:r>
            <a:r>
              <a:rPr lang="it-IT" dirty="0" err="1"/>
              <a:t>such</a:t>
            </a:r>
            <a:r>
              <a:rPr lang="it-IT" dirty="0"/>
              <a:t> </a:t>
            </a:r>
            <a:r>
              <a:rPr lang="it-IT" dirty="0" err="1"/>
              <a:t>an</a:t>
            </a:r>
            <a:r>
              <a:rPr lang="it-IT" dirty="0"/>
              <a:t> high </a:t>
            </a:r>
            <a:r>
              <a:rPr lang="it-IT" dirty="0" err="1"/>
              <a:t>risk</a:t>
            </a:r>
            <a:r>
              <a:rPr lang="it-IT" dirty="0"/>
              <a:t> </a:t>
            </a:r>
            <a:r>
              <a:rPr lang="it-IT" dirty="0" err="1"/>
              <a:t>profile</a:t>
            </a:r>
            <a:r>
              <a:rPr lang="it-IT" dirty="0"/>
              <a:t> of </a:t>
            </a:r>
            <a:r>
              <a:rPr lang="it-IT" dirty="0" err="1"/>
              <a:t>competition</a:t>
            </a:r>
            <a:r>
              <a:rPr lang="it-IT" dirty="0"/>
              <a:t>? (</a:t>
            </a:r>
            <a:r>
              <a:rPr lang="it-IT" dirty="0" err="1"/>
              <a:t>winner</a:t>
            </a:r>
            <a:r>
              <a:rPr lang="it-IT" dirty="0"/>
              <a:t> </a:t>
            </a:r>
            <a:r>
              <a:rPr lang="it-IT" dirty="0" err="1"/>
              <a:t>takes</a:t>
            </a:r>
            <a:r>
              <a:rPr lang="it-IT" dirty="0"/>
              <a:t> </a:t>
            </a:r>
            <a:r>
              <a:rPr lang="it-IT" dirty="0" err="1"/>
              <a:t>it</a:t>
            </a:r>
            <a:r>
              <a:rPr lang="it-IT" dirty="0"/>
              <a:t> </a:t>
            </a:r>
            <a:r>
              <a:rPr lang="it-IT" dirty="0" err="1"/>
              <a:t>all</a:t>
            </a:r>
            <a:r>
              <a:rPr lang="it-IT" dirty="0"/>
              <a:t>)</a:t>
            </a:r>
          </a:p>
          <a:p>
            <a:endParaRPr lang="it-IT" dirty="0"/>
          </a:p>
          <a:p>
            <a:endParaRPr lang="it-IT" dirty="0"/>
          </a:p>
        </p:txBody>
      </p:sp>
      <p:pic>
        <p:nvPicPr>
          <p:cNvPr id="2" name="Immagine 1"/>
          <p:cNvPicPr>
            <a:picLocks noChangeAspect="1"/>
          </p:cNvPicPr>
          <p:nvPr/>
        </p:nvPicPr>
        <p:blipFill>
          <a:blip r:embed="rId2"/>
          <a:stretch>
            <a:fillRect/>
          </a:stretch>
        </p:blipFill>
        <p:spPr>
          <a:xfrm>
            <a:off x="590571" y="5200582"/>
            <a:ext cx="8553429" cy="64013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8EAADAE7-CF61-4413-9610-FD6685ADE924}" type="slidenum">
              <a:rPr lang="it-IT" smtClean="0"/>
              <a:pPr/>
              <a:t>16</a:t>
            </a:fld>
            <a:endParaRPr lang="it-IT"/>
          </a:p>
        </p:txBody>
      </p:sp>
      <p:pic>
        <p:nvPicPr>
          <p:cNvPr id="3" name="Immagine 2"/>
          <p:cNvPicPr>
            <a:picLocks noChangeAspect="1"/>
          </p:cNvPicPr>
          <p:nvPr/>
        </p:nvPicPr>
        <p:blipFill>
          <a:blip r:embed="rId2"/>
          <a:stretch>
            <a:fillRect/>
          </a:stretch>
        </p:blipFill>
        <p:spPr>
          <a:xfrm>
            <a:off x="638018" y="2456925"/>
            <a:ext cx="6874213" cy="1871235"/>
          </a:xfrm>
          <a:prstGeom prst="rect">
            <a:avLst/>
          </a:prstGeom>
        </p:spPr>
      </p:pic>
      <p:sp>
        <p:nvSpPr>
          <p:cNvPr id="4" name="CasellaDiTesto 3"/>
          <p:cNvSpPr txBox="1"/>
          <p:nvPr/>
        </p:nvSpPr>
        <p:spPr>
          <a:xfrm>
            <a:off x="496388" y="981192"/>
            <a:ext cx="8266611" cy="1323439"/>
          </a:xfrm>
          <a:prstGeom prst="rect">
            <a:avLst/>
          </a:prstGeom>
          <a:noFill/>
        </p:spPr>
        <p:txBody>
          <a:bodyPr wrap="square" rtlCol="0">
            <a:spAutoFit/>
          </a:bodyPr>
          <a:lstStyle/>
          <a:p>
            <a:r>
              <a:rPr lang="en-US" sz="1600" dirty="0" smtClean="0"/>
              <a:t>Note that one does not necessarily has to introduce complete dullness of agents in order to admit the possibility of a prevailing inferior network technology</a:t>
            </a:r>
            <a:r>
              <a:rPr lang="en-US" sz="1600" dirty="0"/>
              <a:t>. First introduced by Arthur (1989, EJ), then also discussed by </a:t>
            </a:r>
            <a:r>
              <a:rPr lang="en-US" sz="1600" dirty="0" err="1"/>
              <a:t>Leibowtiz</a:t>
            </a:r>
            <a:r>
              <a:rPr lang="en-US" sz="1600" dirty="0"/>
              <a:t> and Margolis (1995, JLEO). </a:t>
            </a:r>
          </a:p>
          <a:p>
            <a:endParaRPr lang="en-US" sz="1600" dirty="0" smtClean="0"/>
          </a:p>
          <a:p>
            <a:r>
              <a:rPr lang="en-US" sz="1600" dirty="0" smtClean="0"/>
              <a:t>But it remains a theoretical possibility…..</a:t>
            </a:r>
            <a:endParaRPr lang="en-US" sz="1600" dirty="0"/>
          </a:p>
        </p:txBody>
      </p:sp>
      <p:sp>
        <p:nvSpPr>
          <p:cNvPr id="5" name="Rettangolo 4"/>
          <p:cNvSpPr/>
          <p:nvPr/>
        </p:nvSpPr>
        <p:spPr>
          <a:xfrm>
            <a:off x="1371600" y="222351"/>
            <a:ext cx="6477000" cy="646331"/>
          </a:xfrm>
          <a:prstGeom prst="rect">
            <a:avLst/>
          </a:prstGeom>
        </p:spPr>
        <p:txBody>
          <a:bodyPr wrap="square">
            <a:spAutoFit/>
          </a:bodyPr>
          <a:lstStyle/>
          <a:p>
            <a:pPr lvl="0" algn="ctr">
              <a:spcBef>
                <a:spcPct val="50000"/>
              </a:spcBef>
            </a:pPr>
            <a:r>
              <a:rPr lang="en-US" sz="3600" b="1" dirty="0">
                <a:solidFill>
                  <a:srgbClr val="000000"/>
                </a:solidFill>
              </a:rPr>
              <a:t>FURTHER CONSIDERATION</a:t>
            </a:r>
          </a:p>
        </p:txBody>
      </p:sp>
      <p:sp>
        <p:nvSpPr>
          <p:cNvPr id="6" name="Ovale 5"/>
          <p:cNvSpPr/>
          <p:nvPr/>
        </p:nvSpPr>
        <p:spPr>
          <a:xfrm>
            <a:off x="1905000" y="3395346"/>
            <a:ext cx="381000" cy="60196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ttore 2 7"/>
          <p:cNvCxnSpPr/>
          <p:nvPr/>
        </p:nvCxnSpPr>
        <p:spPr>
          <a:xfrm flipH="1">
            <a:off x="9039497" y="4419600"/>
            <a:ext cx="28303" cy="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Immagine 8"/>
          <p:cNvPicPr>
            <a:picLocks noChangeAspect="1"/>
          </p:cNvPicPr>
          <p:nvPr/>
        </p:nvPicPr>
        <p:blipFill>
          <a:blip r:embed="rId2"/>
          <a:stretch>
            <a:fillRect/>
          </a:stretch>
        </p:blipFill>
        <p:spPr>
          <a:xfrm>
            <a:off x="489857" y="4808122"/>
            <a:ext cx="6874213" cy="1618503"/>
          </a:xfrm>
          <a:prstGeom prst="rect">
            <a:avLst/>
          </a:prstGeom>
        </p:spPr>
      </p:pic>
      <p:sp>
        <p:nvSpPr>
          <p:cNvPr id="7" name="CasellaDiTesto 6"/>
          <p:cNvSpPr txBox="1"/>
          <p:nvPr/>
        </p:nvSpPr>
        <p:spPr>
          <a:xfrm>
            <a:off x="1905000" y="5861703"/>
            <a:ext cx="5105400" cy="215444"/>
          </a:xfrm>
          <a:prstGeom prst="rect">
            <a:avLst/>
          </a:prstGeom>
          <a:solidFill>
            <a:schemeClr val="bg1"/>
          </a:solidFill>
        </p:spPr>
        <p:txBody>
          <a:bodyPr wrap="square" rtlCol="0">
            <a:spAutoFit/>
          </a:bodyPr>
          <a:lstStyle/>
          <a:p>
            <a:endParaRPr lang="en-US" sz="800" dirty="0"/>
          </a:p>
        </p:txBody>
      </p:sp>
      <p:sp>
        <p:nvSpPr>
          <p:cNvPr id="10" name="Rettangolo 9"/>
          <p:cNvSpPr/>
          <p:nvPr/>
        </p:nvSpPr>
        <p:spPr>
          <a:xfrm>
            <a:off x="584133" y="4454328"/>
            <a:ext cx="6981981" cy="338554"/>
          </a:xfrm>
          <a:prstGeom prst="rect">
            <a:avLst/>
          </a:prstGeom>
        </p:spPr>
        <p:txBody>
          <a:bodyPr wrap="square">
            <a:spAutoFit/>
          </a:bodyPr>
          <a:lstStyle/>
          <a:p>
            <a:r>
              <a:rPr lang="en-US" sz="1600" dirty="0"/>
              <a:t>Very difficult to prove…..</a:t>
            </a:r>
          </a:p>
        </p:txBody>
      </p:sp>
    </p:spTree>
    <p:extLst>
      <p:ext uri="{BB962C8B-B14F-4D97-AF65-F5344CB8AC3E}">
        <p14:creationId xmlns:p14="http://schemas.microsoft.com/office/powerpoint/2010/main" val="1735139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3"/>
          <p:cNvSpPr>
            <a:spLocks noGrp="1"/>
          </p:cNvSpPr>
          <p:nvPr>
            <p:ph type="sldNum" sz="quarter" idx="12"/>
          </p:nvPr>
        </p:nvSpPr>
        <p:spPr/>
        <p:txBody>
          <a:bodyPr/>
          <a:lstStyle/>
          <a:p>
            <a:fld id="{92635AAD-67A5-4B0E-840E-817709A21D77}" type="slidenum">
              <a:rPr lang="it-IT"/>
              <a:pPr/>
              <a:t>17</a:t>
            </a:fld>
            <a:endParaRPr lang="it-IT"/>
          </a:p>
        </p:txBody>
      </p:sp>
      <p:sp>
        <p:nvSpPr>
          <p:cNvPr id="242690" name="Text Box 2"/>
          <p:cNvSpPr txBox="1">
            <a:spLocks noChangeArrowheads="1"/>
          </p:cNvSpPr>
          <p:nvPr/>
        </p:nvSpPr>
        <p:spPr bwMode="auto">
          <a:xfrm>
            <a:off x="76200" y="304800"/>
            <a:ext cx="8686800" cy="5493812"/>
          </a:xfrm>
          <a:prstGeom prst="rect">
            <a:avLst/>
          </a:prstGeom>
          <a:noFill/>
          <a:ln w="9525">
            <a:noFill/>
            <a:miter lim="800000"/>
            <a:headEnd/>
            <a:tailEnd/>
          </a:ln>
          <a:effectLst/>
        </p:spPr>
        <p:txBody>
          <a:bodyPr wrap="square">
            <a:spAutoFit/>
          </a:bodyPr>
          <a:lstStyle/>
          <a:p>
            <a:pPr algn="ctr">
              <a:spcBef>
                <a:spcPct val="50000"/>
              </a:spcBef>
            </a:pPr>
            <a:r>
              <a:rPr lang="en-US" sz="3600" b="1" dirty="0"/>
              <a:t>FURTHER </a:t>
            </a:r>
            <a:r>
              <a:rPr lang="en-US" sz="3600" b="1" dirty="0" smtClean="0"/>
              <a:t>CONSIDERATION</a:t>
            </a:r>
            <a:endParaRPr lang="en-US" sz="3600" b="1" dirty="0"/>
          </a:p>
          <a:p>
            <a:pPr algn="ctr">
              <a:spcBef>
                <a:spcPct val="50000"/>
              </a:spcBef>
            </a:pPr>
            <a:r>
              <a:rPr lang="en-US" sz="3600" b="1" dirty="0"/>
              <a:t> </a:t>
            </a:r>
            <a:r>
              <a:rPr lang="en-US" sz="3600" b="1" dirty="0" smtClean="0"/>
              <a:t>Of course there are missing </a:t>
            </a:r>
            <a:r>
              <a:rPr lang="en-US" sz="3600" b="1" dirty="0"/>
              <a:t>elements in the </a:t>
            </a:r>
            <a:r>
              <a:rPr lang="en-US" sz="3600" b="1" dirty="0" smtClean="0"/>
              <a:t>story, but you can already infer the role of past and casual events on today situation:</a:t>
            </a:r>
            <a:endParaRPr lang="en-US" sz="3600" b="1" dirty="0"/>
          </a:p>
          <a:p>
            <a:pPr algn="ctr">
              <a:spcBef>
                <a:spcPct val="50000"/>
              </a:spcBef>
            </a:pPr>
            <a:r>
              <a:rPr lang="en-US" sz="4200" b="1" dirty="0" smtClean="0">
                <a:solidFill>
                  <a:srgbClr val="0070C0"/>
                </a:solidFill>
              </a:rPr>
              <a:t>How </a:t>
            </a:r>
            <a:r>
              <a:rPr lang="en-US" sz="4200" b="1" dirty="0">
                <a:solidFill>
                  <a:srgbClr val="0070C0"/>
                </a:solidFill>
              </a:rPr>
              <a:t>can we define business processes where a cat and a garbage bin are so important for determining the final outcome of the market?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p:txBody>
          <a:bodyPr/>
          <a:lstStyle/>
          <a:p>
            <a:fld id="{54848A75-F45C-4675-886C-4999C70BA284}" type="slidenum">
              <a:rPr lang="it-IT"/>
              <a:pPr/>
              <a:t>18</a:t>
            </a:fld>
            <a:endParaRPr lang="it-IT"/>
          </a:p>
        </p:txBody>
      </p:sp>
      <p:sp>
        <p:nvSpPr>
          <p:cNvPr id="103426" name="Rectangle 2"/>
          <p:cNvSpPr>
            <a:spLocks noGrp="1" noChangeArrowheads="1"/>
          </p:cNvSpPr>
          <p:nvPr>
            <p:ph type="title"/>
          </p:nvPr>
        </p:nvSpPr>
        <p:spPr>
          <a:xfrm>
            <a:off x="609600" y="152400"/>
            <a:ext cx="7772400" cy="685800"/>
          </a:xfrm>
        </p:spPr>
        <p:txBody>
          <a:bodyPr/>
          <a:lstStyle/>
          <a:p>
            <a:r>
              <a:rPr lang="it-IT" sz="4000" b="1">
                <a:solidFill>
                  <a:srgbClr val="CC3300"/>
                </a:solidFill>
              </a:rPr>
              <a:t>Network markets</a:t>
            </a:r>
            <a:r>
              <a:rPr lang="it-IT" sz="4000"/>
              <a:t> </a:t>
            </a:r>
          </a:p>
        </p:txBody>
      </p:sp>
      <p:sp>
        <p:nvSpPr>
          <p:cNvPr id="103427" name="Text Box 3"/>
          <p:cNvSpPr txBox="1">
            <a:spLocks noChangeArrowheads="1"/>
          </p:cNvSpPr>
          <p:nvPr/>
        </p:nvSpPr>
        <p:spPr bwMode="auto">
          <a:xfrm>
            <a:off x="13854" y="920477"/>
            <a:ext cx="9130145" cy="5937523"/>
          </a:xfrm>
          <a:prstGeom prst="rect">
            <a:avLst/>
          </a:prstGeom>
          <a:solidFill>
            <a:srgbClr val="FFFF00"/>
          </a:solidFill>
          <a:ln w="12700">
            <a:noFill/>
            <a:miter lim="800000"/>
            <a:headEnd/>
            <a:tailEnd/>
          </a:ln>
          <a:effectLst/>
        </p:spPr>
        <p:txBody>
          <a:bodyPr wrap="square" lIns="90488" tIns="44450" rIns="90488" bIns="44450">
            <a:spAutoFit/>
          </a:bodyPr>
          <a:lstStyle/>
          <a:p>
            <a:pPr eaLnBrk="0" hangingPunct="0">
              <a:spcBef>
                <a:spcPct val="50000"/>
              </a:spcBef>
              <a:buClr>
                <a:schemeClr val="tx2"/>
              </a:buClr>
              <a:buSzPct val="75000"/>
              <a:buFont typeface="Monotype Sorts" pitchFamily="2" charset="2"/>
              <a:buNone/>
            </a:pPr>
            <a:r>
              <a:rPr lang="it-IT" sz="2000" b="1" i="1" dirty="0">
                <a:latin typeface="Book Antiqua" pitchFamily="18" charset="0"/>
                <a:cs typeface="Times New Roman" pitchFamily="18" charset="0"/>
              </a:rPr>
              <a:t> 	</a:t>
            </a:r>
            <a:endParaRPr lang="it-IT" b="1" i="1" dirty="0">
              <a:latin typeface="Book Antiqua" pitchFamily="18" charset="0"/>
              <a:cs typeface="Times New Roman" pitchFamily="18" charset="0"/>
            </a:endParaRPr>
          </a:p>
          <a:p>
            <a:pPr lvl="2" eaLnBrk="0" hangingPunct="0">
              <a:spcBef>
                <a:spcPct val="50000"/>
              </a:spcBef>
              <a:buClr>
                <a:schemeClr val="tx2"/>
              </a:buClr>
              <a:buSzPct val="75000"/>
              <a:buFont typeface="Monotype Sorts" pitchFamily="2" charset="2"/>
              <a:buChar char="l"/>
            </a:pPr>
            <a:r>
              <a:rPr lang="it-IT" sz="3600" b="1" i="1" dirty="0">
                <a:solidFill>
                  <a:schemeClr val="tx2"/>
                </a:solidFill>
                <a:latin typeface="Book Antiqua" pitchFamily="18" charset="0"/>
                <a:cs typeface="Times New Roman" pitchFamily="18" charset="0"/>
              </a:rPr>
              <a:t> N</a:t>
            </a:r>
            <a:r>
              <a:rPr lang="en-US" sz="3600" b="1" i="1" dirty="0" err="1">
                <a:solidFill>
                  <a:schemeClr val="tx2"/>
                </a:solidFill>
                <a:latin typeface="Book Antiqua" pitchFamily="18" charset="0"/>
                <a:cs typeface="Times New Roman" pitchFamily="18" charset="0"/>
              </a:rPr>
              <a:t>etwork</a:t>
            </a:r>
            <a:r>
              <a:rPr lang="en-US" sz="3600" b="1" i="1" dirty="0">
                <a:solidFill>
                  <a:schemeClr val="tx2"/>
                </a:solidFill>
                <a:latin typeface="Book Antiqua" pitchFamily="18" charset="0"/>
                <a:cs typeface="Times New Roman" pitchFamily="18" charset="0"/>
              </a:rPr>
              <a:t> externality  </a:t>
            </a:r>
          </a:p>
          <a:p>
            <a:pPr lvl="2" eaLnBrk="0" hangingPunct="0">
              <a:spcBef>
                <a:spcPct val="50000"/>
              </a:spcBef>
              <a:buClr>
                <a:schemeClr val="tx2"/>
              </a:buClr>
              <a:buSzPct val="75000"/>
              <a:buFont typeface="Monotype Sorts" pitchFamily="2" charset="2"/>
              <a:buChar char="l"/>
            </a:pPr>
            <a:r>
              <a:rPr lang="en-US" sz="3600" b="1" i="1" dirty="0">
                <a:solidFill>
                  <a:schemeClr val="tx2"/>
                </a:solidFill>
                <a:latin typeface="Book Antiqua" pitchFamily="18" charset="0"/>
                <a:cs typeface="Times New Roman" pitchFamily="18" charset="0"/>
              </a:rPr>
              <a:t> Strategic choice between compatibility and incompatibility </a:t>
            </a:r>
          </a:p>
          <a:p>
            <a:pPr lvl="2" eaLnBrk="0" hangingPunct="0">
              <a:spcBef>
                <a:spcPct val="50000"/>
              </a:spcBef>
              <a:buClr>
                <a:schemeClr val="tx2"/>
              </a:buClr>
              <a:buSzPct val="75000"/>
              <a:buFont typeface="Monotype Sorts" pitchFamily="2" charset="2"/>
              <a:buChar char="l"/>
            </a:pPr>
            <a:r>
              <a:rPr lang="en-US" sz="3600" b="1" i="1" dirty="0">
                <a:solidFill>
                  <a:schemeClr val="tx2"/>
                </a:solidFill>
                <a:latin typeface="Book Antiqua" pitchFamily="18" charset="0"/>
                <a:cs typeface="Times New Roman" pitchFamily="18" charset="0"/>
              </a:rPr>
              <a:t> Switching </a:t>
            </a:r>
            <a:r>
              <a:rPr lang="en-US" sz="3600" b="1" i="1" dirty="0" smtClean="0">
                <a:solidFill>
                  <a:schemeClr val="tx2"/>
                </a:solidFill>
                <a:latin typeface="Book Antiqua" pitchFamily="18" charset="0"/>
                <a:cs typeface="Times New Roman" pitchFamily="18" charset="0"/>
              </a:rPr>
              <a:t>costs &amp; technology replacement </a:t>
            </a:r>
            <a:endParaRPr lang="en-US" sz="3600" b="1" i="1" dirty="0">
              <a:solidFill>
                <a:schemeClr val="tx2"/>
              </a:solidFill>
              <a:latin typeface="Book Antiqua" pitchFamily="18" charset="0"/>
              <a:cs typeface="Times New Roman" pitchFamily="18" charset="0"/>
            </a:endParaRPr>
          </a:p>
          <a:p>
            <a:pPr lvl="2" eaLnBrk="0" hangingPunct="0">
              <a:spcBef>
                <a:spcPct val="50000"/>
              </a:spcBef>
              <a:buClr>
                <a:schemeClr val="tx2"/>
              </a:buClr>
              <a:buSzPct val="75000"/>
              <a:buFont typeface="Monotype Sorts" pitchFamily="2" charset="2"/>
              <a:buChar char="l"/>
            </a:pPr>
            <a:r>
              <a:rPr lang="en-US" sz="3600" b="1" i="1" dirty="0">
                <a:solidFill>
                  <a:schemeClr val="tx2"/>
                </a:solidFill>
                <a:latin typeface="Book Antiqua" pitchFamily="18" charset="0"/>
                <a:cs typeface="Times New Roman" pitchFamily="18" charset="0"/>
              </a:rPr>
              <a:t> Significant economies of scale </a:t>
            </a:r>
          </a:p>
          <a:p>
            <a:pPr eaLnBrk="0" hangingPunct="0">
              <a:spcBef>
                <a:spcPct val="50000"/>
              </a:spcBef>
              <a:buClr>
                <a:schemeClr val="tx2"/>
              </a:buClr>
              <a:buSzPct val="75000"/>
              <a:buFont typeface="Monotype Sorts" pitchFamily="2" charset="2"/>
              <a:buNone/>
            </a:pPr>
            <a:r>
              <a:rPr lang="en-US" b="1" i="1" dirty="0">
                <a:latin typeface="Book Antiqua" pitchFamily="18" charset="0"/>
                <a:cs typeface="Times New Roman" pitchFamily="18" charset="0"/>
              </a:rPr>
              <a:t> 	</a:t>
            </a:r>
            <a:endParaRPr lang="en-US" sz="2000" b="1" i="1" dirty="0">
              <a:solidFill>
                <a:schemeClr val="tx2"/>
              </a:solidFill>
              <a:latin typeface="Book Antiqua" pitchFamily="18" charset="0"/>
              <a:cs typeface="Times New Roman" pitchFamily="18" charset="0"/>
            </a:endParaRPr>
          </a:p>
          <a:p>
            <a:pPr lvl="2" eaLnBrk="0" hangingPunct="0">
              <a:spcBef>
                <a:spcPct val="50000"/>
              </a:spcBef>
              <a:buClr>
                <a:schemeClr val="tx2"/>
              </a:buClr>
              <a:buSzPct val="75000"/>
              <a:buFont typeface="Monotype Sorts" pitchFamily="2" charset="2"/>
              <a:buNone/>
            </a:pPr>
            <a:endParaRPr lang="en-US" b="1" i="1" dirty="0">
              <a:solidFill>
                <a:schemeClr val="tx2"/>
              </a:solidFill>
              <a:latin typeface="Book Antiqua" pitchFamily="18" charset="0"/>
              <a:cs typeface="Times New Roman" pitchFamily="18" charset="0"/>
            </a:endParaRPr>
          </a:p>
        </p:txBody>
      </p:sp>
      <p:sp>
        <p:nvSpPr>
          <p:cNvPr id="103428" name="Text Box 4"/>
          <p:cNvSpPr txBox="1">
            <a:spLocks noChangeArrowheads="1"/>
          </p:cNvSpPr>
          <p:nvPr/>
        </p:nvSpPr>
        <p:spPr bwMode="auto">
          <a:xfrm>
            <a:off x="381000" y="4038600"/>
            <a:ext cx="4800600" cy="1552575"/>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endParaRPr lang="it-IT" sz="9600" b="1" i="1">
              <a:solidFill>
                <a:schemeClr val="tx2"/>
              </a:solidFill>
              <a:latin typeface="Book Antiqu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3"/>
          <p:cNvSpPr>
            <a:spLocks noGrp="1"/>
          </p:cNvSpPr>
          <p:nvPr>
            <p:ph type="sldNum" sz="quarter" idx="12"/>
          </p:nvPr>
        </p:nvSpPr>
        <p:spPr/>
        <p:txBody>
          <a:bodyPr/>
          <a:lstStyle/>
          <a:p>
            <a:fld id="{3745B11E-0A96-402F-B590-246E14F90CD1}" type="slidenum">
              <a:rPr lang="it-IT"/>
              <a:pPr/>
              <a:t>19</a:t>
            </a:fld>
            <a:endParaRPr lang="it-IT"/>
          </a:p>
        </p:txBody>
      </p:sp>
      <p:sp>
        <p:nvSpPr>
          <p:cNvPr id="69634" name="Text Box 2"/>
          <p:cNvSpPr txBox="1">
            <a:spLocks noChangeArrowheads="1"/>
          </p:cNvSpPr>
          <p:nvPr/>
        </p:nvSpPr>
        <p:spPr bwMode="auto">
          <a:xfrm>
            <a:off x="228600" y="229136"/>
            <a:ext cx="8153400" cy="6247864"/>
          </a:xfrm>
          <a:prstGeom prst="rect">
            <a:avLst/>
          </a:prstGeom>
          <a:noFill/>
          <a:ln w="9525">
            <a:noFill/>
            <a:miter lim="800000"/>
            <a:headEnd/>
            <a:tailEnd/>
          </a:ln>
          <a:effectLst/>
        </p:spPr>
        <p:txBody>
          <a:bodyPr wrap="square">
            <a:spAutoFit/>
          </a:bodyPr>
          <a:lstStyle/>
          <a:p>
            <a:pPr eaLnBrk="0" hangingPunct="0"/>
            <a:r>
              <a:rPr lang="it-IT" sz="2000" b="1" i="1" u="sng" dirty="0">
                <a:solidFill>
                  <a:schemeClr val="tx2"/>
                </a:solidFill>
              </a:rPr>
              <a:t>Network </a:t>
            </a:r>
            <a:r>
              <a:rPr lang="it-IT" sz="2000" b="1" i="1" u="sng" dirty="0" err="1">
                <a:solidFill>
                  <a:schemeClr val="tx2"/>
                </a:solidFill>
              </a:rPr>
              <a:t>externality</a:t>
            </a:r>
            <a:endParaRPr lang="it-IT" sz="2000" b="1" i="1" u="sng" dirty="0">
              <a:solidFill>
                <a:schemeClr val="tx2"/>
              </a:solidFill>
            </a:endParaRPr>
          </a:p>
          <a:p>
            <a:pPr algn="ctr" eaLnBrk="0" hangingPunct="0"/>
            <a:endParaRPr lang="it-IT" sz="2000" dirty="0">
              <a:solidFill>
                <a:srgbClr val="FF0000"/>
              </a:solidFill>
            </a:endParaRPr>
          </a:p>
          <a:p>
            <a:pPr algn="just" eaLnBrk="0" hangingPunct="0"/>
            <a:r>
              <a:rPr lang="en-US" sz="2000" b="1" dirty="0"/>
              <a:t>Definition of </a:t>
            </a:r>
            <a:r>
              <a:rPr lang="en-US" sz="2000" b="1" dirty="0">
                <a:solidFill>
                  <a:srgbClr val="FF0000"/>
                </a:solidFill>
              </a:rPr>
              <a:t>network externality</a:t>
            </a:r>
            <a:r>
              <a:rPr lang="en-US" sz="2000" b="1" dirty="0"/>
              <a:t>: a good exhibits a network externality when the positive change in the utility a consumer derives from it raises as the number of consumers that purchase the same product increases.</a:t>
            </a:r>
          </a:p>
          <a:p>
            <a:pPr algn="just" eaLnBrk="0" hangingPunct="0"/>
            <a:endParaRPr lang="en-US" sz="2000" b="1" dirty="0"/>
          </a:p>
          <a:p>
            <a:pPr algn="just" eaLnBrk="0" hangingPunct="0"/>
            <a:r>
              <a:rPr lang="en-US" sz="2000" b="1" dirty="0"/>
              <a:t>Examples: telephone, email, hardware-software, party, etc. </a:t>
            </a:r>
          </a:p>
          <a:p>
            <a:pPr algn="just" eaLnBrk="0" hangingPunct="0"/>
            <a:endParaRPr lang="en-US" sz="2000" dirty="0"/>
          </a:p>
          <a:p>
            <a:pPr algn="just" eaLnBrk="0" hangingPunct="0"/>
            <a:r>
              <a:rPr lang="en-US" sz="2000" b="1" dirty="0">
                <a:solidFill>
                  <a:srgbClr val="FF0000"/>
                </a:solidFill>
              </a:rPr>
              <a:t>Difference between direct vs. indirect network externality</a:t>
            </a:r>
            <a:r>
              <a:rPr lang="en-US" sz="2000" b="1" dirty="0"/>
              <a:t>:</a:t>
            </a:r>
          </a:p>
          <a:p>
            <a:pPr algn="just" eaLnBrk="0" hangingPunct="0"/>
            <a:endParaRPr lang="en-US" sz="2000" dirty="0"/>
          </a:p>
          <a:p>
            <a:pPr algn="just" eaLnBrk="0" hangingPunct="0"/>
            <a:r>
              <a:rPr lang="en-US" sz="2000" b="1" dirty="0">
                <a:solidFill>
                  <a:srgbClr val="FF0000"/>
                </a:solidFill>
              </a:rPr>
              <a:t>Direct externality</a:t>
            </a:r>
            <a:r>
              <a:rPr lang="en-US" sz="2000" b="1" dirty="0"/>
              <a:t>: the value of the good increases automatically as the number of users increases (</a:t>
            </a:r>
            <a:r>
              <a:rPr lang="en-US" sz="2000" b="1" dirty="0" smtClean="0"/>
              <a:t>examples: </a:t>
            </a:r>
            <a:r>
              <a:rPr lang="en-US" sz="2000" b="1" dirty="0"/>
              <a:t>phone or e-mail). Generally, the good </a:t>
            </a:r>
            <a:r>
              <a:rPr lang="en-US" sz="2000" b="1" dirty="0" smtClean="0"/>
              <a:t>has </a:t>
            </a:r>
            <a:r>
              <a:rPr lang="en-US" sz="2000" b="1" dirty="0"/>
              <a:t>no intrinsic value</a:t>
            </a:r>
            <a:r>
              <a:rPr lang="en-US" sz="2000" b="1" dirty="0" smtClean="0"/>
              <a:t>.</a:t>
            </a:r>
          </a:p>
          <a:p>
            <a:pPr algn="just" eaLnBrk="0" hangingPunct="0"/>
            <a:endParaRPr lang="en-US" sz="2000" b="1" dirty="0"/>
          </a:p>
          <a:p>
            <a:pPr algn="just" eaLnBrk="0" hangingPunct="0"/>
            <a:endParaRPr lang="en-US" sz="2000" dirty="0"/>
          </a:p>
          <a:p>
            <a:pPr algn="just" eaLnBrk="0" hangingPunct="0"/>
            <a:r>
              <a:rPr lang="en-US" sz="2000" b="1" dirty="0">
                <a:solidFill>
                  <a:srgbClr val="FF0000"/>
                </a:solidFill>
              </a:rPr>
              <a:t>Indirect externality</a:t>
            </a:r>
            <a:r>
              <a:rPr lang="en-US" sz="2000" b="1" dirty="0"/>
              <a:t>: the value of the good increases as the number of users increases but only in the presence of economies of scale in </a:t>
            </a:r>
            <a:r>
              <a:rPr lang="en-US" sz="2000" b="1" dirty="0" smtClean="0"/>
              <a:t>production (of software) </a:t>
            </a:r>
            <a:r>
              <a:rPr lang="en-US" sz="2000" b="1" dirty="0"/>
              <a:t>because of a greater offer of complementary products </a:t>
            </a:r>
            <a:r>
              <a:rPr lang="en-US" sz="2000" b="1" dirty="0" smtClean="0"/>
              <a:t>(or </a:t>
            </a:r>
            <a:r>
              <a:rPr lang="en-US" sz="2000" b="1" dirty="0"/>
              <a:t>a better </a:t>
            </a:r>
            <a:r>
              <a:rPr lang="en-US" sz="2000" b="1" dirty="0" smtClean="0"/>
              <a:t>quality) </a:t>
            </a:r>
            <a:r>
              <a:rPr lang="en-US" sz="2000" b="1" dirty="0"/>
              <a:t>of the </a:t>
            </a:r>
            <a:r>
              <a:rPr lang="en-US" sz="2000" b="1" dirty="0" smtClean="0"/>
              <a:t>good (admitting that consumers care for software variety). </a:t>
            </a:r>
            <a:r>
              <a:rPr lang="en-US" sz="2000" b="1" dirty="0"/>
              <a:t>In this case, the good has often an intrinsic value.</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2"/>
          </p:nvPr>
        </p:nvSpPr>
        <p:spPr/>
        <p:txBody>
          <a:bodyPr/>
          <a:lstStyle/>
          <a:p>
            <a:fld id="{A80B04E7-1F41-4C0F-AB76-2D5454B242B5}" type="slidenum">
              <a:rPr lang="it-IT"/>
              <a:pPr/>
              <a:t>2</a:t>
            </a:fld>
            <a:endParaRPr lang="it-IT"/>
          </a:p>
        </p:txBody>
      </p:sp>
      <p:graphicFrame>
        <p:nvGraphicFramePr>
          <p:cNvPr id="231426" name="Object 2"/>
          <p:cNvGraphicFramePr>
            <a:graphicFrameLocks noGrp="1" noChangeAspect="1"/>
          </p:cNvGraphicFramePr>
          <p:nvPr>
            <p:ph/>
            <p:extLst>
              <p:ext uri="{D42A27DB-BD31-4B8C-83A1-F6EECF244321}">
                <p14:modId xmlns:p14="http://schemas.microsoft.com/office/powerpoint/2010/main" val="388060399"/>
              </p:ext>
            </p:extLst>
          </p:nvPr>
        </p:nvGraphicFramePr>
        <p:xfrm>
          <a:off x="533400" y="304800"/>
          <a:ext cx="7696200" cy="5791200"/>
        </p:xfrm>
        <a:graphic>
          <a:graphicData uri="http://schemas.openxmlformats.org/presentationml/2006/ole">
            <mc:AlternateContent xmlns:mc="http://schemas.openxmlformats.org/markup-compatibility/2006">
              <mc:Choice xmlns:v="urn:schemas-microsoft-com:vml" Requires="v">
                <p:oleObj spid="_x0000_s231467" name="Photo Editor Photo" r:id="rId3" imgW="3228571" imgH="3142857" progId="">
                  <p:embed/>
                </p:oleObj>
              </mc:Choice>
              <mc:Fallback>
                <p:oleObj name="Photo Editor Photo" r:id="rId3" imgW="3228571" imgH="3142857"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4800"/>
                        <a:ext cx="7696200" cy="579120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egnaposto numero diapositiva 5"/>
          <p:cNvSpPr>
            <a:spLocks noGrp="1"/>
          </p:cNvSpPr>
          <p:nvPr>
            <p:ph type="sldNum" sz="quarter" idx="12"/>
          </p:nvPr>
        </p:nvSpPr>
        <p:spPr/>
        <p:txBody>
          <a:bodyPr/>
          <a:lstStyle/>
          <a:p>
            <a:fld id="{B5811395-7D41-4A72-8C94-7B02313BD037}" type="slidenum">
              <a:rPr lang="it-IT"/>
              <a:pPr/>
              <a:t>20</a:t>
            </a:fld>
            <a:endParaRPr lang="it-IT"/>
          </a:p>
        </p:txBody>
      </p:sp>
      <p:sp>
        <p:nvSpPr>
          <p:cNvPr id="75778" name="Rectangle 2"/>
          <p:cNvSpPr>
            <a:spLocks noChangeArrowheads="1"/>
          </p:cNvSpPr>
          <p:nvPr/>
        </p:nvSpPr>
        <p:spPr bwMode="auto">
          <a:xfrm>
            <a:off x="0" y="0"/>
            <a:ext cx="8610600" cy="654050"/>
          </a:xfrm>
          <a:prstGeom prst="rect">
            <a:avLst/>
          </a:prstGeom>
          <a:noFill/>
          <a:ln w="12700">
            <a:noFill/>
            <a:miter lim="800000"/>
            <a:headEnd/>
            <a:tailEnd/>
          </a:ln>
          <a:effectLst/>
        </p:spPr>
        <p:txBody>
          <a:bodyPr lIns="90488" tIns="44450" rIns="90488" bIns="0" anchor="ctr">
            <a:spAutoFit/>
          </a:bodyPr>
          <a:lstStyle/>
          <a:p>
            <a:pPr eaLnBrk="0" hangingPunct="0"/>
            <a:r>
              <a:rPr lang="en-US" sz="2000" b="1">
                <a:solidFill>
                  <a:srgbClr val="FF0000"/>
                </a:solidFill>
                <a:latin typeface="Book Antiqua" pitchFamily="18" charset="0"/>
                <a:cs typeface="Times New Roman" pitchFamily="18" charset="0"/>
              </a:rPr>
              <a:t>Distinction between a “two-way” and a “one-way” network</a:t>
            </a:r>
          </a:p>
          <a:p>
            <a:pPr eaLnBrk="0" hangingPunct="0"/>
            <a:r>
              <a:rPr lang="en-US" sz="2000" b="1">
                <a:solidFill>
                  <a:srgbClr val="FF0000"/>
                </a:solidFill>
              </a:rPr>
              <a:t>(Economides, 1996, IJIO)</a:t>
            </a:r>
          </a:p>
        </p:txBody>
      </p:sp>
      <p:sp>
        <p:nvSpPr>
          <p:cNvPr id="75779" name="Text Box 3"/>
          <p:cNvSpPr txBox="1">
            <a:spLocks noChangeArrowheads="1"/>
          </p:cNvSpPr>
          <p:nvPr/>
        </p:nvSpPr>
        <p:spPr bwMode="auto">
          <a:xfrm>
            <a:off x="457200" y="1143000"/>
            <a:ext cx="8229600" cy="638175"/>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en-US" sz="1800" b="1">
                <a:solidFill>
                  <a:srgbClr val="FF0000"/>
                </a:solidFill>
                <a:cs typeface="Times New Roman" pitchFamily="18" charset="0"/>
              </a:rPr>
              <a:t>2-way network</a:t>
            </a:r>
            <a:r>
              <a:rPr lang="en-US" sz="1800" b="1">
                <a:cs typeface="Times New Roman" pitchFamily="18" charset="0"/>
              </a:rPr>
              <a:t>: all the networks where service AB is different from the service BA (they represent two different goods). Each knot of the network represents a user.</a:t>
            </a:r>
          </a:p>
        </p:txBody>
      </p:sp>
      <p:sp>
        <p:nvSpPr>
          <p:cNvPr id="75780" name="Line 4"/>
          <p:cNvSpPr>
            <a:spLocks noChangeShapeType="1"/>
          </p:cNvSpPr>
          <p:nvPr/>
        </p:nvSpPr>
        <p:spPr bwMode="auto">
          <a:xfrm>
            <a:off x="3886200" y="2286000"/>
            <a:ext cx="0" cy="228600"/>
          </a:xfrm>
          <a:prstGeom prst="line">
            <a:avLst/>
          </a:prstGeom>
          <a:noFill/>
          <a:ln w="12700">
            <a:solidFill>
              <a:schemeClr val="tx1"/>
            </a:solidFill>
            <a:round/>
            <a:headEnd/>
            <a:tailEnd/>
          </a:ln>
          <a:effectLst/>
        </p:spPr>
        <p:txBody>
          <a:bodyPr lIns="90488" tIns="44450" rIns="90488" bIns="44450"/>
          <a:lstStyle/>
          <a:p>
            <a:endParaRPr lang="en-US"/>
          </a:p>
        </p:txBody>
      </p:sp>
      <p:sp>
        <p:nvSpPr>
          <p:cNvPr id="75781" name="Line 5"/>
          <p:cNvSpPr>
            <a:spLocks noChangeShapeType="1"/>
          </p:cNvSpPr>
          <p:nvPr/>
        </p:nvSpPr>
        <p:spPr bwMode="auto">
          <a:xfrm>
            <a:off x="3200400" y="2438400"/>
            <a:ext cx="457200" cy="228600"/>
          </a:xfrm>
          <a:prstGeom prst="line">
            <a:avLst/>
          </a:prstGeom>
          <a:noFill/>
          <a:ln w="12700">
            <a:solidFill>
              <a:schemeClr val="tx1"/>
            </a:solidFill>
            <a:round/>
            <a:headEnd/>
            <a:tailEnd/>
          </a:ln>
          <a:effectLst/>
        </p:spPr>
        <p:txBody>
          <a:bodyPr lIns="90488" tIns="44450" rIns="90488" bIns="44450"/>
          <a:lstStyle/>
          <a:p>
            <a:endParaRPr lang="en-US"/>
          </a:p>
        </p:txBody>
      </p:sp>
      <p:sp>
        <p:nvSpPr>
          <p:cNvPr id="75782" name="Line 6"/>
          <p:cNvSpPr>
            <a:spLocks noChangeShapeType="1"/>
          </p:cNvSpPr>
          <p:nvPr/>
        </p:nvSpPr>
        <p:spPr bwMode="auto">
          <a:xfrm flipV="1">
            <a:off x="3200400" y="2895600"/>
            <a:ext cx="457200" cy="228600"/>
          </a:xfrm>
          <a:prstGeom prst="line">
            <a:avLst/>
          </a:prstGeom>
          <a:noFill/>
          <a:ln w="12700">
            <a:solidFill>
              <a:schemeClr val="tx1"/>
            </a:solidFill>
            <a:round/>
            <a:headEnd/>
            <a:tailEnd/>
          </a:ln>
          <a:effectLst/>
        </p:spPr>
        <p:txBody>
          <a:bodyPr lIns="90488" tIns="44450" rIns="90488" bIns="44450"/>
          <a:lstStyle/>
          <a:p>
            <a:endParaRPr lang="en-US"/>
          </a:p>
        </p:txBody>
      </p:sp>
      <p:sp>
        <p:nvSpPr>
          <p:cNvPr id="75784" name="Line 8"/>
          <p:cNvSpPr>
            <a:spLocks noChangeShapeType="1"/>
          </p:cNvSpPr>
          <p:nvPr/>
        </p:nvSpPr>
        <p:spPr bwMode="auto">
          <a:xfrm flipH="1">
            <a:off x="3962400" y="2590800"/>
            <a:ext cx="381000" cy="228600"/>
          </a:xfrm>
          <a:prstGeom prst="line">
            <a:avLst/>
          </a:prstGeom>
          <a:noFill/>
          <a:ln w="12700">
            <a:solidFill>
              <a:schemeClr val="tx1"/>
            </a:solidFill>
            <a:round/>
            <a:headEnd/>
            <a:tailEnd/>
          </a:ln>
          <a:effectLst/>
        </p:spPr>
        <p:txBody>
          <a:bodyPr lIns="90488" tIns="44450" rIns="90488" bIns="44450"/>
          <a:lstStyle/>
          <a:p>
            <a:endParaRPr lang="en-US"/>
          </a:p>
        </p:txBody>
      </p:sp>
      <p:sp>
        <p:nvSpPr>
          <p:cNvPr id="75785" name="Line 9"/>
          <p:cNvSpPr>
            <a:spLocks noChangeShapeType="1"/>
          </p:cNvSpPr>
          <p:nvPr/>
        </p:nvSpPr>
        <p:spPr bwMode="auto">
          <a:xfrm>
            <a:off x="4267200" y="2895600"/>
            <a:ext cx="1219200" cy="685800"/>
          </a:xfrm>
          <a:prstGeom prst="line">
            <a:avLst/>
          </a:prstGeom>
          <a:noFill/>
          <a:ln w="12700">
            <a:noFill/>
            <a:round/>
            <a:headEnd/>
            <a:tailEnd/>
          </a:ln>
          <a:effectLst/>
        </p:spPr>
        <p:txBody>
          <a:bodyPr lIns="90488" tIns="44450" rIns="90488" bIns="44450"/>
          <a:lstStyle/>
          <a:p>
            <a:endParaRPr lang="en-US"/>
          </a:p>
        </p:txBody>
      </p:sp>
      <p:sp>
        <p:nvSpPr>
          <p:cNvPr id="75786" name="Line 10"/>
          <p:cNvSpPr>
            <a:spLocks noChangeShapeType="1"/>
          </p:cNvSpPr>
          <p:nvPr/>
        </p:nvSpPr>
        <p:spPr bwMode="auto">
          <a:xfrm>
            <a:off x="4038600" y="2895600"/>
            <a:ext cx="304800" cy="152400"/>
          </a:xfrm>
          <a:prstGeom prst="line">
            <a:avLst/>
          </a:prstGeom>
          <a:noFill/>
          <a:ln w="12700">
            <a:solidFill>
              <a:schemeClr val="tx1"/>
            </a:solidFill>
            <a:round/>
            <a:headEnd/>
            <a:tailEnd/>
          </a:ln>
          <a:effectLst/>
        </p:spPr>
        <p:txBody>
          <a:bodyPr lIns="90488" tIns="44450" rIns="90488" bIns="44450"/>
          <a:lstStyle/>
          <a:p>
            <a:endParaRPr lang="en-US"/>
          </a:p>
        </p:txBody>
      </p:sp>
      <p:sp>
        <p:nvSpPr>
          <p:cNvPr id="75787" name="Text Box 11"/>
          <p:cNvSpPr txBox="1">
            <a:spLocks noChangeArrowheads="1"/>
          </p:cNvSpPr>
          <p:nvPr/>
        </p:nvSpPr>
        <p:spPr bwMode="auto">
          <a:xfrm>
            <a:off x="3657600" y="2590800"/>
            <a:ext cx="381000" cy="393700"/>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buClr>
                <a:schemeClr val="tx2"/>
              </a:buClr>
              <a:buSzPct val="75000"/>
              <a:buFont typeface="Monotype Sorts" pitchFamily="2" charset="2"/>
              <a:buNone/>
            </a:pPr>
            <a:r>
              <a:rPr lang="it-IT" sz="2000" b="1" i="1">
                <a:solidFill>
                  <a:schemeClr val="tx2"/>
                </a:solidFill>
                <a:latin typeface="Book Antiqua" pitchFamily="18" charset="0"/>
                <a:cs typeface="Times New Roman" pitchFamily="18" charset="0"/>
              </a:rPr>
              <a:t>X</a:t>
            </a:r>
          </a:p>
        </p:txBody>
      </p:sp>
      <p:sp>
        <p:nvSpPr>
          <p:cNvPr id="75788" name="Text Box 12"/>
          <p:cNvSpPr txBox="1">
            <a:spLocks noChangeArrowheads="1"/>
          </p:cNvSpPr>
          <p:nvPr/>
        </p:nvSpPr>
        <p:spPr bwMode="auto">
          <a:xfrm>
            <a:off x="1524000" y="2209800"/>
            <a:ext cx="1919288"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sz="2000" b="1" i="1">
                <a:solidFill>
                  <a:schemeClr val="tx2"/>
                </a:solidFill>
                <a:latin typeface="Book Antiqua" pitchFamily="18" charset="0"/>
                <a:cs typeface="Times New Roman" pitchFamily="18" charset="0"/>
              </a:rPr>
              <a:t>Individual A</a:t>
            </a:r>
          </a:p>
        </p:txBody>
      </p:sp>
      <p:sp>
        <p:nvSpPr>
          <p:cNvPr id="75789" name="Text Box 13"/>
          <p:cNvSpPr txBox="1">
            <a:spLocks noChangeArrowheads="1"/>
          </p:cNvSpPr>
          <p:nvPr/>
        </p:nvSpPr>
        <p:spPr bwMode="auto">
          <a:xfrm>
            <a:off x="2819400" y="3048000"/>
            <a:ext cx="381000" cy="393700"/>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buClr>
                <a:schemeClr val="tx2"/>
              </a:buClr>
              <a:buSzPct val="75000"/>
              <a:buFont typeface="Monotype Sorts" pitchFamily="2" charset="2"/>
              <a:buNone/>
            </a:pPr>
            <a:r>
              <a:rPr lang="it-IT" sz="2000" b="1" i="1">
                <a:solidFill>
                  <a:schemeClr val="tx2"/>
                </a:solidFill>
                <a:latin typeface="Book Antiqua" pitchFamily="18" charset="0"/>
                <a:cs typeface="Times New Roman" pitchFamily="18" charset="0"/>
              </a:rPr>
              <a:t>D</a:t>
            </a:r>
          </a:p>
        </p:txBody>
      </p:sp>
      <p:sp>
        <p:nvSpPr>
          <p:cNvPr id="75791" name="Text Box 15"/>
          <p:cNvSpPr txBox="1">
            <a:spLocks noChangeArrowheads="1"/>
          </p:cNvSpPr>
          <p:nvPr/>
        </p:nvSpPr>
        <p:spPr bwMode="auto">
          <a:xfrm>
            <a:off x="4495800" y="2819400"/>
            <a:ext cx="609600" cy="393700"/>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buClr>
                <a:schemeClr val="tx2"/>
              </a:buClr>
              <a:buSzPct val="75000"/>
              <a:buFont typeface="Monotype Sorts" pitchFamily="2" charset="2"/>
              <a:buNone/>
            </a:pPr>
            <a:r>
              <a:rPr lang="it-IT" sz="2000" b="1" i="1">
                <a:solidFill>
                  <a:schemeClr val="tx2"/>
                </a:solidFill>
                <a:latin typeface="Book Antiqua" pitchFamily="18" charset="0"/>
                <a:cs typeface="Times New Roman" pitchFamily="18" charset="0"/>
              </a:rPr>
              <a:t>…</a:t>
            </a:r>
          </a:p>
        </p:txBody>
      </p:sp>
      <p:sp>
        <p:nvSpPr>
          <p:cNvPr id="75792" name="Text Box 16"/>
          <p:cNvSpPr txBox="1">
            <a:spLocks noChangeArrowheads="1"/>
          </p:cNvSpPr>
          <p:nvPr/>
        </p:nvSpPr>
        <p:spPr bwMode="auto">
          <a:xfrm>
            <a:off x="4267200" y="2362200"/>
            <a:ext cx="762000" cy="393700"/>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buClr>
                <a:schemeClr val="tx2"/>
              </a:buClr>
              <a:buSzPct val="75000"/>
              <a:buFont typeface="Monotype Sorts" pitchFamily="2" charset="2"/>
              <a:buNone/>
            </a:pPr>
            <a:r>
              <a:rPr lang="it-IT" sz="2000" b="1" i="1">
                <a:solidFill>
                  <a:schemeClr val="tx2"/>
                </a:solidFill>
                <a:latin typeface="Book Antiqua" pitchFamily="18" charset="0"/>
                <a:cs typeface="Times New Roman" pitchFamily="18" charset="0"/>
              </a:rPr>
              <a:t>C</a:t>
            </a:r>
          </a:p>
        </p:txBody>
      </p:sp>
      <p:sp>
        <p:nvSpPr>
          <p:cNvPr id="75793" name="Text Box 17"/>
          <p:cNvSpPr txBox="1">
            <a:spLocks noChangeArrowheads="1"/>
          </p:cNvSpPr>
          <p:nvPr/>
        </p:nvSpPr>
        <p:spPr bwMode="auto">
          <a:xfrm>
            <a:off x="3657600" y="1828800"/>
            <a:ext cx="457200" cy="393700"/>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buClr>
                <a:schemeClr val="tx2"/>
              </a:buClr>
              <a:buSzPct val="75000"/>
              <a:buFont typeface="Monotype Sorts" pitchFamily="2" charset="2"/>
              <a:buNone/>
            </a:pPr>
            <a:r>
              <a:rPr lang="it-IT" sz="2000" b="1" i="1">
                <a:solidFill>
                  <a:schemeClr val="tx2"/>
                </a:solidFill>
                <a:latin typeface="Book Antiqua" pitchFamily="18" charset="0"/>
                <a:cs typeface="Times New Roman" pitchFamily="18" charset="0"/>
              </a:rPr>
              <a:t>B</a:t>
            </a:r>
          </a:p>
        </p:txBody>
      </p:sp>
      <p:sp>
        <p:nvSpPr>
          <p:cNvPr id="75794" name="Text Box 18"/>
          <p:cNvSpPr txBox="1">
            <a:spLocks noChangeArrowheads="1"/>
          </p:cNvSpPr>
          <p:nvPr/>
        </p:nvSpPr>
        <p:spPr bwMode="auto">
          <a:xfrm>
            <a:off x="381000" y="4114800"/>
            <a:ext cx="8610600"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endParaRPr lang="it-IT" sz="2000" b="1" i="1">
              <a:solidFill>
                <a:schemeClr val="tx2"/>
              </a:solidFill>
              <a:latin typeface="Book Antiqua" pitchFamily="18" charset="0"/>
              <a:cs typeface="Times New Roman" pitchFamily="18" charset="0"/>
            </a:endParaRPr>
          </a:p>
        </p:txBody>
      </p:sp>
      <p:sp>
        <p:nvSpPr>
          <p:cNvPr id="75797" name="Text Box 21"/>
          <p:cNvSpPr txBox="1">
            <a:spLocks noChangeArrowheads="1"/>
          </p:cNvSpPr>
          <p:nvPr/>
        </p:nvSpPr>
        <p:spPr bwMode="auto">
          <a:xfrm>
            <a:off x="228600" y="3505200"/>
            <a:ext cx="8153400" cy="363538"/>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en-US" sz="1800" b="1">
                <a:cs typeface="Times New Roman" pitchFamily="18" charset="0"/>
              </a:rPr>
              <a:t>The value of the network is a function of the active links inside the network.</a:t>
            </a:r>
          </a:p>
        </p:txBody>
      </p:sp>
      <p:sp>
        <p:nvSpPr>
          <p:cNvPr id="75798" name="Text Box 22"/>
          <p:cNvSpPr txBox="1">
            <a:spLocks noChangeArrowheads="1"/>
          </p:cNvSpPr>
          <p:nvPr/>
        </p:nvSpPr>
        <p:spPr bwMode="auto">
          <a:xfrm>
            <a:off x="3352800" y="685800"/>
            <a:ext cx="2286000" cy="457200"/>
          </a:xfrm>
          <a:prstGeom prst="rect">
            <a:avLst/>
          </a:prstGeom>
          <a:noFill/>
          <a:ln w="9525">
            <a:noFill/>
            <a:miter lim="800000"/>
            <a:headEnd/>
            <a:tailEnd/>
          </a:ln>
          <a:effectLst/>
        </p:spPr>
        <p:txBody>
          <a:bodyPr>
            <a:spAutoFit/>
          </a:bodyPr>
          <a:lstStyle/>
          <a:p>
            <a:pPr algn="ctr">
              <a:spcBef>
                <a:spcPct val="50000"/>
              </a:spcBef>
            </a:pPr>
            <a:r>
              <a:rPr lang="it-IT"/>
              <a:t>Direct</a:t>
            </a:r>
          </a:p>
        </p:txBody>
      </p:sp>
      <p:sp>
        <p:nvSpPr>
          <p:cNvPr id="31" name="Text Box 20"/>
          <p:cNvSpPr txBox="1">
            <a:spLocks noChangeArrowheads="1"/>
          </p:cNvSpPr>
          <p:nvPr/>
        </p:nvSpPr>
        <p:spPr bwMode="auto">
          <a:xfrm>
            <a:off x="228600" y="3962400"/>
            <a:ext cx="8610600" cy="2945935"/>
          </a:xfrm>
          <a:prstGeom prst="rect">
            <a:avLst/>
          </a:prstGeom>
          <a:noFill/>
          <a:ln w="12700">
            <a:noFill/>
            <a:miter lim="800000"/>
            <a:headEnd/>
            <a:tailEnd/>
          </a:ln>
        </p:spPr>
        <p:txBody>
          <a:bodyPr lIns="90488" tIns="44450" rIns="90488" bIns="44450">
            <a:spAutoFit/>
          </a:bodyPr>
          <a:lstStyle/>
          <a:p>
            <a:pPr eaLnBrk="0" hangingPunct="0">
              <a:spcBef>
                <a:spcPct val="20000"/>
              </a:spcBef>
              <a:buClr>
                <a:schemeClr val="tx2"/>
              </a:buClr>
              <a:buSzPct val="75000"/>
              <a:buFont typeface="Monotype Sorts" pitchFamily="2" charset="2"/>
              <a:buNone/>
            </a:pPr>
            <a:r>
              <a:rPr lang="it-IT" sz="1800" dirty="0" smtClean="0">
                <a:cs typeface="Times New Roman" pitchFamily="18" charset="0"/>
              </a:rPr>
              <a:t>In a 2-way </a:t>
            </a:r>
            <a:r>
              <a:rPr lang="it-IT" sz="1800" dirty="0">
                <a:cs typeface="Times New Roman" pitchFamily="18" charset="0"/>
              </a:rPr>
              <a:t>network </a:t>
            </a:r>
            <a:r>
              <a:rPr lang="it-IT" sz="1800" dirty="0" err="1" smtClean="0">
                <a:cs typeface="Times New Roman" pitchFamily="18" charset="0"/>
              </a:rPr>
              <a:t>composed</a:t>
            </a:r>
            <a:r>
              <a:rPr lang="it-IT" sz="1800" dirty="0" smtClean="0">
                <a:cs typeface="Times New Roman" pitchFamily="18" charset="0"/>
              </a:rPr>
              <a:t> </a:t>
            </a:r>
            <a:r>
              <a:rPr lang="it-IT" sz="1800" dirty="0" err="1" smtClean="0">
                <a:cs typeface="Times New Roman" pitchFamily="18" charset="0"/>
              </a:rPr>
              <a:t>by</a:t>
            </a:r>
            <a:r>
              <a:rPr lang="it-IT" sz="1800" dirty="0" smtClean="0">
                <a:cs typeface="Times New Roman" pitchFamily="18" charset="0"/>
              </a:rPr>
              <a:t> </a:t>
            </a:r>
            <a:r>
              <a:rPr lang="it-IT" sz="1800" dirty="0">
                <a:cs typeface="Times New Roman" pitchFamily="18" charset="0"/>
              </a:rPr>
              <a:t>n </a:t>
            </a:r>
            <a:r>
              <a:rPr lang="it-IT" sz="1800" dirty="0" err="1" smtClean="0">
                <a:cs typeface="Times New Roman" pitchFamily="18" charset="0"/>
              </a:rPr>
              <a:t>knots</a:t>
            </a:r>
            <a:r>
              <a:rPr lang="it-IT" sz="1800" dirty="0" smtClean="0">
                <a:cs typeface="Times New Roman" pitchFamily="18" charset="0"/>
              </a:rPr>
              <a:t>, </a:t>
            </a:r>
            <a:r>
              <a:rPr lang="it-IT" sz="1800" dirty="0" err="1" smtClean="0">
                <a:cs typeface="Times New Roman" pitchFamily="18" charset="0"/>
              </a:rPr>
              <a:t>there</a:t>
            </a:r>
            <a:r>
              <a:rPr lang="it-IT" sz="1800" dirty="0" smtClean="0">
                <a:cs typeface="Times New Roman" pitchFamily="18" charset="0"/>
              </a:rPr>
              <a:t> are n(n-1</a:t>
            </a:r>
            <a:r>
              <a:rPr lang="it-IT" sz="1800" dirty="0">
                <a:cs typeface="Times New Roman" pitchFamily="18" charset="0"/>
              </a:rPr>
              <a:t>) </a:t>
            </a:r>
            <a:r>
              <a:rPr lang="it-IT" sz="1800" dirty="0" err="1" smtClean="0">
                <a:cs typeface="Times New Roman" pitchFamily="18" charset="0"/>
              </a:rPr>
              <a:t>potential</a:t>
            </a:r>
            <a:r>
              <a:rPr lang="it-IT" sz="1800" dirty="0" smtClean="0">
                <a:cs typeface="Times New Roman" pitchFamily="18" charset="0"/>
              </a:rPr>
              <a:t> </a:t>
            </a:r>
            <a:r>
              <a:rPr lang="it-IT" sz="1800" dirty="0" err="1" smtClean="0">
                <a:cs typeface="Times New Roman" pitchFamily="18" charset="0"/>
              </a:rPr>
              <a:t>links</a:t>
            </a:r>
            <a:r>
              <a:rPr lang="it-IT" sz="1800" dirty="0" smtClean="0">
                <a:cs typeface="Times New Roman" pitchFamily="18" charset="0"/>
              </a:rPr>
              <a:t>. The entry of a </a:t>
            </a:r>
            <a:r>
              <a:rPr lang="it-IT" sz="1800" dirty="0" err="1" smtClean="0">
                <a:cs typeface="Times New Roman" pitchFamily="18" charset="0"/>
              </a:rPr>
              <a:t>new</a:t>
            </a:r>
            <a:r>
              <a:rPr lang="it-IT" sz="1800" dirty="0" smtClean="0">
                <a:cs typeface="Times New Roman" pitchFamily="18" charset="0"/>
              </a:rPr>
              <a:t> </a:t>
            </a:r>
            <a:r>
              <a:rPr lang="it-IT" sz="1800" dirty="0" err="1" smtClean="0">
                <a:cs typeface="Times New Roman" pitchFamily="18" charset="0"/>
              </a:rPr>
              <a:t>user</a:t>
            </a:r>
            <a:r>
              <a:rPr lang="it-IT" sz="1800" dirty="0" smtClean="0">
                <a:cs typeface="Times New Roman" pitchFamily="18" charset="0"/>
              </a:rPr>
              <a:t> </a:t>
            </a:r>
            <a:r>
              <a:rPr lang="it-IT" sz="1800" dirty="0" err="1" smtClean="0">
                <a:cs typeface="Times New Roman" pitchFamily="18" charset="0"/>
              </a:rPr>
              <a:t>produces</a:t>
            </a:r>
            <a:r>
              <a:rPr lang="it-IT" sz="1800" dirty="0" smtClean="0">
                <a:cs typeface="Times New Roman" pitchFamily="18" charset="0"/>
              </a:rPr>
              <a:t> a positive </a:t>
            </a:r>
            <a:r>
              <a:rPr lang="it-IT" sz="1800" dirty="0" err="1" smtClean="0">
                <a:cs typeface="Times New Roman" pitchFamily="18" charset="0"/>
              </a:rPr>
              <a:t>externality</a:t>
            </a:r>
            <a:r>
              <a:rPr lang="it-IT" sz="1800" dirty="0" smtClean="0">
                <a:cs typeface="Times New Roman" pitchFamily="18" charset="0"/>
              </a:rPr>
              <a:t> on </a:t>
            </a:r>
            <a:r>
              <a:rPr lang="it-IT" sz="1800" dirty="0" err="1" smtClean="0">
                <a:cs typeface="Times New Roman" pitchFamily="18" charset="0"/>
              </a:rPr>
              <a:t>existing</a:t>
            </a:r>
            <a:r>
              <a:rPr lang="it-IT" sz="1800" dirty="0" smtClean="0">
                <a:cs typeface="Times New Roman" pitchFamily="18" charset="0"/>
              </a:rPr>
              <a:t> </a:t>
            </a:r>
            <a:r>
              <a:rPr lang="it-IT" sz="1800" dirty="0" err="1" smtClean="0">
                <a:cs typeface="Times New Roman" pitchFamily="18" charset="0"/>
              </a:rPr>
              <a:t>users</a:t>
            </a:r>
            <a:r>
              <a:rPr lang="it-IT" sz="1800" dirty="0" smtClean="0">
                <a:cs typeface="Times New Roman" pitchFamily="18" charset="0"/>
              </a:rPr>
              <a:t>, </a:t>
            </a:r>
            <a:r>
              <a:rPr lang="it-IT" sz="1800" dirty="0" err="1" smtClean="0">
                <a:cs typeface="Times New Roman" pitchFamily="18" charset="0"/>
              </a:rPr>
              <a:t>since</a:t>
            </a:r>
            <a:r>
              <a:rPr lang="it-IT" sz="1800" dirty="0" smtClean="0">
                <a:cs typeface="Times New Roman" pitchFamily="18" charset="0"/>
              </a:rPr>
              <a:t> </a:t>
            </a:r>
            <a:r>
              <a:rPr lang="it-IT" sz="1800" dirty="0" err="1" smtClean="0">
                <a:cs typeface="Times New Roman" pitchFamily="18" charset="0"/>
              </a:rPr>
              <a:t>she</a:t>
            </a:r>
            <a:r>
              <a:rPr lang="it-IT" sz="1800" dirty="0" smtClean="0">
                <a:cs typeface="Times New Roman" pitchFamily="18" charset="0"/>
              </a:rPr>
              <a:t> </a:t>
            </a:r>
            <a:r>
              <a:rPr lang="it-IT" sz="1800" dirty="0" err="1" smtClean="0">
                <a:cs typeface="Times New Roman" pitchFamily="18" charset="0"/>
              </a:rPr>
              <a:t>adds</a:t>
            </a:r>
            <a:r>
              <a:rPr lang="it-IT" sz="1800" dirty="0" smtClean="0">
                <a:cs typeface="Times New Roman" pitchFamily="18" charset="0"/>
              </a:rPr>
              <a:t> 2n </a:t>
            </a:r>
            <a:r>
              <a:rPr lang="it-IT" sz="1800" dirty="0" err="1" smtClean="0">
                <a:cs typeface="Times New Roman" pitchFamily="18" charset="0"/>
              </a:rPr>
              <a:t>new</a:t>
            </a:r>
            <a:r>
              <a:rPr lang="it-IT" sz="1800" dirty="0" smtClean="0">
                <a:cs typeface="Times New Roman" pitchFamily="18" charset="0"/>
              </a:rPr>
              <a:t> </a:t>
            </a:r>
            <a:r>
              <a:rPr lang="it-IT" sz="1800" dirty="0" err="1" smtClean="0">
                <a:cs typeface="Times New Roman" pitchFamily="18" charset="0"/>
              </a:rPr>
              <a:t>potential</a:t>
            </a:r>
            <a:r>
              <a:rPr lang="it-IT" sz="1800" dirty="0" smtClean="0">
                <a:cs typeface="Times New Roman" pitchFamily="18" charset="0"/>
              </a:rPr>
              <a:t> </a:t>
            </a:r>
            <a:r>
              <a:rPr lang="it-IT" sz="1800" dirty="0" err="1" smtClean="0">
                <a:cs typeface="Times New Roman" pitchFamily="18" charset="0"/>
              </a:rPr>
              <a:t>links</a:t>
            </a:r>
            <a:r>
              <a:rPr lang="it-IT" sz="1800" dirty="0" smtClean="0">
                <a:cs typeface="Times New Roman" pitchFamily="18" charset="0"/>
              </a:rPr>
              <a:t>.</a:t>
            </a:r>
            <a:endParaRPr lang="it-IT" sz="1800" dirty="0">
              <a:cs typeface="Times New Roman" pitchFamily="18" charset="0"/>
            </a:endParaRPr>
          </a:p>
          <a:p>
            <a:pPr eaLnBrk="0" hangingPunct="0">
              <a:spcBef>
                <a:spcPts val="0"/>
              </a:spcBef>
              <a:spcAft>
                <a:spcPts val="600"/>
              </a:spcAft>
              <a:buClr>
                <a:schemeClr val="tx2"/>
              </a:buClr>
              <a:buSzPct val="100000"/>
            </a:pPr>
            <a:endParaRPr lang="it-IT" sz="1800" dirty="0" smtClean="0">
              <a:cs typeface="Times New Roman" pitchFamily="18" charset="0"/>
            </a:endParaRPr>
          </a:p>
          <a:p>
            <a:pPr eaLnBrk="0" hangingPunct="0">
              <a:spcBef>
                <a:spcPts val="0"/>
              </a:spcBef>
              <a:spcAft>
                <a:spcPts val="600"/>
              </a:spcAft>
              <a:buClr>
                <a:schemeClr val="tx2"/>
              </a:buClr>
              <a:buSzPct val="100000"/>
            </a:pPr>
            <a:r>
              <a:rPr lang="it-IT" sz="1800" b="1" dirty="0" err="1" smtClean="0"/>
              <a:t>Metcalfe’s</a:t>
            </a:r>
            <a:r>
              <a:rPr lang="it-IT" sz="1800" b="1" dirty="0" smtClean="0"/>
              <a:t> Law</a:t>
            </a:r>
            <a:r>
              <a:rPr lang="it-IT" sz="1800" dirty="0" smtClean="0"/>
              <a:t>: </a:t>
            </a:r>
            <a:r>
              <a:rPr lang="it-IT" sz="1800" dirty="0" err="1" smtClean="0"/>
              <a:t>if</a:t>
            </a:r>
            <a:r>
              <a:rPr lang="it-IT" sz="1800" dirty="0" smtClean="0"/>
              <a:t> a network </a:t>
            </a:r>
            <a:r>
              <a:rPr lang="it-IT" sz="1800" dirty="0" err="1" smtClean="0"/>
              <a:t>is</a:t>
            </a:r>
            <a:r>
              <a:rPr lang="it-IT" sz="1800" dirty="0" smtClean="0"/>
              <a:t> </a:t>
            </a:r>
            <a:r>
              <a:rPr lang="it-IT" sz="1800" dirty="0" err="1" smtClean="0"/>
              <a:t>composed</a:t>
            </a:r>
            <a:r>
              <a:rPr lang="it-IT" sz="1800" dirty="0" smtClean="0"/>
              <a:t> by </a:t>
            </a:r>
            <a:r>
              <a:rPr lang="it-IT" sz="1800" u="sng" dirty="0" smtClean="0"/>
              <a:t>n </a:t>
            </a:r>
            <a:r>
              <a:rPr lang="it-IT" sz="1800" u="sng" dirty="0" err="1" smtClean="0"/>
              <a:t>users</a:t>
            </a:r>
            <a:r>
              <a:rPr lang="it-IT" sz="1800" dirty="0" smtClean="0"/>
              <a:t> and </a:t>
            </a:r>
            <a:r>
              <a:rPr lang="it-IT" sz="1800" dirty="0" err="1" smtClean="0"/>
              <a:t>each</a:t>
            </a:r>
            <a:r>
              <a:rPr lang="it-IT" sz="1800" dirty="0" smtClean="0"/>
              <a:t> </a:t>
            </a:r>
            <a:r>
              <a:rPr lang="it-IT" sz="1800" dirty="0" err="1" smtClean="0"/>
              <a:t>user</a:t>
            </a:r>
            <a:r>
              <a:rPr lang="it-IT" sz="1800" dirty="0" smtClean="0"/>
              <a:t> </a:t>
            </a:r>
            <a:r>
              <a:rPr lang="it-IT" sz="1800" dirty="0" err="1" smtClean="0"/>
              <a:t>assigns</a:t>
            </a:r>
            <a:r>
              <a:rPr lang="it-IT" sz="1800" dirty="0" smtClean="0"/>
              <a:t> a </a:t>
            </a:r>
            <a:r>
              <a:rPr lang="it-IT" sz="1800" dirty="0" err="1" smtClean="0"/>
              <a:t>value</a:t>
            </a:r>
            <a:r>
              <a:rPr lang="it-IT" sz="1800" dirty="0" smtClean="0"/>
              <a:t> to the network </a:t>
            </a:r>
            <a:r>
              <a:rPr lang="it-IT" sz="1800" dirty="0" err="1" smtClean="0"/>
              <a:t>which</a:t>
            </a:r>
            <a:r>
              <a:rPr lang="it-IT" sz="1800" dirty="0" smtClean="0"/>
              <a:t> </a:t>
            </a:r>
            <a:r>
              <a:rPr lang="it-IT" sz="1800" dirty="0" err="1" smtClean="0"/>
              <a:t>is</a:t>
            </a:r>
            <a:r>
              <a:rPr lang="it-IT" sz="1800" dirty="0" smtClean="0"/>
              <a:t> </a:t>
            </a:r>
            <a:r>
              <a:rPr lang="it-IT" sz="1800" dirty="0" err="1" smtClean="0"/>
              <a:t>proportional</a:t>
            </a:r>
            <a:r>
              <a:rPr lang="it-IT" sz="1800" dirty="0" smtClean="0"/>
              <a:t> to the </a:t>
            </a:r>
            <a:r>
              <a:rPr lang="it-IT" sz="1800" dirty="0" err="1" smtClean="0"/>
              <a:t>number</a:t>
            </a:r>
            <a:r>
              <a:rPr lang="it-IT" sz="1800" dirty="0" smtClean="0"/>
              <a:t> of </a:t>
            </a:r>
            <a:r>
              <a:rPr lang="it-IT" sz="1800" dirty="0" err="1" smtClean="0"/>
              <a:t>users</a:t>
            </a:r>
            <a:endParaRPr lang="it-IT" sz="1800" dirty="0" smtClean="0"/>
          </a:p>
          <a:p>
            <a:pPr eaLnBrk="0" hangingPunct="0">
              <a:spcBef>
                <a:spcPts val="0"/>
              </a:spcBef>
              <a:spcAft>
                <a:spcPts val="600"/>
              </a:spcAft>
              <a:buClr>
                <a:schemeClr val="tx2"/>
              </a:buClr>
              <a:buSzPct val="100000"/>
              <a:buFont typeface="Wingdings"/>
              <a:buChar char="à"/>
            </a:pPr>
            <a:r>
              <a:rPr lang="it-IT" sz="1800" dirty="0" smtClean="0">
                <a:sym typeface="Wingdings" pitchFamily="2" charset="2"/>
              </a:rPr>
              <a:t>the </a:t>
            </a:r>
            <a:r>
              <a:rPr lang="it-IT" sz="1800" dirty="0" err="1" smtClean="0">
                <a:sym typeface="Wingdings" pitchFamily="2" charset="2"/>
              </a:rPr>
              <a:t>value</a:t>
            </a:r>
            <a:r>
              <a:rPr lang="it-IT" sz="1800" dirty="0" smtClean="0">
                <a:sym typeface="Wingdings" pitchFamily="2" charset="2"/>
              </a:rPr>
              <a:t> of the network V = f(n</a:t>
            </a:r>
            <a:r>
              <a:rPr lang="it-IT" sz="1800" baseline="30000" dirty="0" smtClean="0">
                <a:sym typeface="Wingdings" pitchFamily="2" charset="2"/>
              </a:rPr>
              <a:t>2</a:t>
            </a:r>
            <a:r>
              <a:rPr lang="it-IT" sz="1800" dirty="0" smtClean="0">
                <a:sym typeface="Wingdings" pitchFamily="2" charset="2"/>
              </a:rPr>
              <a:t>-n</a:t>
            </a:r>
            <a:r>
              <a:rPr lang="it-IT" sz="1800" dirty="0" smtClean="0"/>
              <a:t>)</a:t>
            </a:r>
          </a:p>
          <a:p>
            <a:pPr eaLnBrk="0" hangingPunct="0">
              <a:spcBef>
                <a:spcPts val="0"/>
              </a:spcBef>
              <a:spcAft>
                <a:spcPts val="600"/>
              </a:spcAft>
              <a:buClr>
                <a:schemeClr val="tx2"/>
              </a:buClr>
              <a:buSzPct val="100000"/>
              <a:buFont typeface="Wingdings"/>
              <a:buChar char="à"/>
            </a:pPr>
            <a:r>
              <a:rPr lang="it-IT" sz="1800" dirty="0" err="1" smtClean="0"/>
              <a:t>If</a:t>
            </a:r>
            <a:r>
              <a:rPr lang="it-IT" sz="1800" dirty="0" smtClean="0"/>
              <a:t> n </a:t>
            </a:r>
            <a:r>
              <a:rPr lang="it-IT" sz="1800" dirty="0" err="1" smtClean="0"/>
              <a:t>is</a:t>
            </a:r>
            <a:r>
              <a:rPr lang="it-IT" sz="1800" dirty="0" smtClean="0"/>
              <a:t> </a:t>
            </a:r>
            <a:r>
              <a:rPr lang="it-IT" sz="1800" dirty="0" err="1" smtClean="0"/>
              <a:t>large</a:t>
            </a:r>
            <a:r>
              <a:rPr lang="it-IT" sz="1800" dirty="0" smtClean="0"/>
              <a:t> </a:t>
            </a:r>
            <a:r>
              <a:rPr lang="it-IT" sz="1800" dirty="0" smtClean="0">
                <a:sym typeface="Wingdings" pitchFamily="2" charset="2"/>
              </a:rPr>
              <a:t> V = f(n</a:t>
            </a:r>
            <a:r>
              <a:rPr lang="it-IT" sz="1800" baseline="30000" dirty="0" smtClean="0">
                <a:sym typeface="Wingdings" pitchFamily="2" charset="2"/>
              </a:rPr>
              <a:t>2</a:t>
            </a:r>
            <a:r>
              <a:rPr lang="it-IT" sz="1800" dirty="0" smtClean="0">
                <a:sym typeface="Wingdings" pitchFamily="2" charset="2"/>
              </a:rPr>
              <a:t>)</a:t>
            </a:r>
            <a:r>
              <a:rPr lang="it-IT" sz="1800" baseline="30000" dirty="0" smtClean="0">
                <a:sym typeface="Wingdings" pitchFamily="2" charset="2"/>
              </a:rPr>
              <a:t>          </a:t>
            </a:r>
          </a:p>
          <a:p>
            <a:pPr eaLnBrk="0" hangingPunct="0">
              <a:spcBef>
                <a:spcPct val="20000"/>
              </a:spcBef>
              <a:buClr>
                <a:schemeClr val="tx2"/>
              </a:buClr>
              <a:buSzPct val="75000"/>
              <a:buFont typeface="Monotype Sorts" pitchFamily="2" charset="2"/>
              <a:buNone/>
            </a:pPr>
            <a:endParaRPr lang="it-IT" sz="1800" dirty="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Segnaposto numero diapositiva 5"/>
          <p:cNvSpPr>
            <a:spLocks noGrp="1"/>
          </p:cNvSpPr>
          <p:nvPr>
            <p:ph type="sldNum" sz="quarter" idx="12"/>
          </p:nvPr>
        </p:nvSpPr>
        <p:spPr>
          <a:noFill/>
        </p:spPr>
        <p:txBody>
          <a:bodyPr/>
          <a:lstStyle/>
          <a:p>
            <a:fld id="{44967D16-93C4-43E1-BB2A-C13576396C2B}" type="slidenum">
              <a:rPr lang="it-IT" smtClean="0"/>
              <a:pPr/>
              <a:t>21</a:t>
            </a:fld>
            <a:endParaRPr lang="it-IT" smtClean="0"/>
          </a:p>
        </p:txBody>
      </p:sp>
      <p:sp>
        <p:nvSpPr>
          <p:cNvPr id="2056" name="Rectangle 2"/>
          <p:cNvSpPr>
            <a:spLocks noGrp="1" noChangeArrowheads="1"/>
          </p:cNvSpPr>
          <p:nvPr>
            <p:ph type="title"/>
          </p:nvPr>
        </p:nvSpPr>
        <p:spPr>
          <a:xfrm>
            <a:off x="0" y="215901"/>
            <a:ext cx="9039225" cy="1143000"/>
          </a:xfrm>
        </p:spPr>
        <p:txBody>
          <a:bodyPr/>
          <a:lstStyle/>
          <a:p>
            <a:pPr eaLnBrk="1" hangingPunct="1"/>
            <a:r>
              <a:rPr lang="en-US" sz="3200" b="1" dirty="0" smtClean="0">
                <a:solidFill>
                  <a:srgbClr val="FF0000"/>
                </a:solidFill>
              </a:rPr>
              <a:t>Excursus</a:t>
            </a:r>
            <a:br>
              <a:rPr lang="en-US" sz="3200" b="1" dirty="0" smtClean="0">
                <a:solidFill>
                  <a:srgbClr val="FF0000"/>
                </a:solidFill>
              </a:rPr>
            </a:br>
            <a:r>
              <a:rPr lang="en-US" sz="3200" b="1" dirty="0" smtClean="0">
                <a:solidFill>
                  <a:srgbClr val="FF0000"/>
                </a:solidFill>
              </a:rPr>
              <a:t>(A continuous formulation of Metcalfe’s Law – </a:t>
            </a:r>
            <a:r>
              <a:rPr lang="en-US" sz="3200" b="1" dirty="0" err="1" smtClean="0">
                <a:solidFill>
                  <a:srgbClr val="FF0000"/>
                </a:solidFill>
              </a:rPr>
              <a:t>Rohlfs</a:t>
            </a:r>
            <a:r>
              <a:rPr lang="en-US" sz="3200" b="1" dirty="0" smtClean="0">
                <a:solidFill>
                  <a:srgbClr val="FF0000"/>
                </a:solidFill>
              </a:rPr>
              <a:t> 2003, p. 215)</a:t>
            </a:r>
            <a:endParaRPr lang="it-IT" sz="3200" b="1" dirty="0" smtClean="0">
              <a:solidFill>
                <a:srgbClr val="FF0000"/>
              </a:solidFill>
            </a:endParaRPr>
          </a:p>
        </p:txBody>
      </p:sp>
      <p:graphicFrame>
        <p:nvGraphicFramePr>
          <p:cNvPr id="2050" name="Object 7"/>
          <p:cNvGraphicFramePr>
            <a:graphicFrameLocks noChangeAspect="1"/>
          </p:cNvGraphicFramePr>
          <p:nvPr/>
        </p:nvGraphicFramePr>
        <p:xfrm>
          <a:off x="3379788" y="2819400"/>
          <a:ext cx="2116137" cy="774700"/>
        </p:xfrm>
        <a:graphic>
          <a:graphicData uri="http://schemas.openxmlformats.org/presentationml/2006/ole">
            <mc:AlternateContent xmlns:mc="http://schemas.openxmlformats.org/markup-compatibility/2006">
              <mc:Choice xmlns:v="urn:schemas-microsoft-com:vml" Requires="v">
                <p:oleObj spid="_x0000_s232615" name="Equation" r:id="rId3" imgW="520560" imgH="190440" progId="Equation.3">
                  <p:embed/>
                </p:oleObj>
              </mc:Choice>
              <mc:Fallback>
                <p:oleObj name="Equation" r:id="rId3" imgW="520560" imgH="190440" progId="Equation.3">
                  <p:embed/>
                  <p:pic>
                    <p:nvPicPr>
                      <p:cNvPr id="205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788" y="2819400"/>
                        <a:ext cx="2116137"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6"/>
          <p:cNvGraphicFramePr>
            <a:graphicFrameLocks noChangeAspect="1"/>
          </p:cNvGraphicFramePr>
          <p:nvPr/>
        </p:nvGraphicFramePr>
        <p:xfrm>
          <a:off x="0" y="190500"/>
          <a:ext cx="104775" cy="190500"/>
        </p:xfrm>
        <a:graphic>
          <a:graphicData uri="http://schemas.openxmlformats.org/presentationml/2006/ole">
            <mc:AlternateContent xmlns:mc="http://schemas.openxmlformats.org/markup-compatibility/2006">
              <mc:Choice xmlns:v="urn:schemas-microsoft-com:vml" Requires="v">
                <p:oleObj spid="_x0000_s232616" name="Equation" r:id="rId5" imgW="101556" imgH="190417" progId="Equation.3">
                  <p:embed/>
                </p:oleObj>
              </mc:Choice>
              <mc:Fallback>
                <p:oleObj name="Equation" r:id="rId5" imgW="101556" imgH="190417" progId="Equation.3">
                  <p:embed/>
                  <p:pic>
                    <p:nvPicPr>
                      <p:cNvPr id="205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90500"/>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5"/>
          <p:cNvGraphicFramePr>
            <a:graphicFrameLocks noChangeAspect="1"/>
          </p:cNvGraphicFramePr>
          <p:nvPr/>
        </p:nvGraphicFramePr>
        <p:xfrm>
          <a:off x="3124200" y="3810000"/>
          <a:ext cx="2590800" cy="747713"/>
        </p:xfrm>
        <a:graphic>
          <a:graphicData uri="http://schemas.openxmlformats.org/presentationml/2006/ole">
            <mc:AlternateContent xmlns:mc="http://schemas.openxmlformats.org/markup-compatibility/2006">
              <mc:Choice xmlns:v="urn:schemas-microsoft-com:vml" Requires="v">
                <p:oleObj spid="_x0000_s232617" name="Equation" r:id="rId7" imgW="444307" imgH="190417" progId="Equation.3">
                  <p:embed/>
                </p:oleObj>
              </mc:Choice>
              <mc:Fallback>
                <p:oleObj name="Equation" r:id="rId7" imgW="444307" imgH="190417" progId="Equation.3">
                  <p:embed/>
                  <p:pic>
                    <p:nvPicPr>
                      <p:cNvPr id="2052"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3810000"/>
                        <a:ext cx="25908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4"/>
          <p:cNvGraphicFramePr>
            <a:graphicFrameLocks noChangeAspect="1"/>
          </p:cNvGraphicFramePr>
          <p:nvPr/>
        </p:nvGraphicFramePr>
        <p:xfrm>
          <a:off x="2259013" y="4572000"/>
          <a:ext cx="5386387" cy="1584325"/>
        </p:xfrm>
        <a:graphic>
          <a:graphicData uri="http://schemas.openxmlformats.org/presentationml/2006/ole">
            <mc:AlternateContent xmlns:mc="http://schemas.openxmlformats.org/markup-compatibility/2006">
              <mc:Choice xmlns:v="urn:schemas-microsoft-com:vml" Requires="v">
                <p:oleObj spid="_x0000_s232618" name="Equation" r:id="rId9" imgW="1688760" imgH="469800" progId="Equation.3">
                  <p:embed/>
                </p:oleObj>
              </mc:Choice>
              <mc:Fallback>
                <p:oleObj name="Equation" r:id="rId9" imgW="1688760" imgH="469800" progId="Equation.3">
                  <p:embed/>
                  <p:pic>
                    <p:nvPicPr>
                      <p:cNvPr id="2053"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9013" y="4572000"/>
                        <a:ext cx="5386387" cy="158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2058" name="Rectangle 9"/>
          <p:cNvSpPr>
            <a:spLocks noChangeArrowheads="1"/>
          </p:cNvSpPr>
          <p:nvPr/>
        </p:nvSpPr>
        <p:spPr bwMode="auto">
          <a:xfrm>
            <a:off x="0" y="190500"/>
            <a:ext cx="9144000" cy="0"/>
          </a:xfrm>
          <a:prstGeom prst="rect">
            <a:avLst/>
          </a:prstGeom>
          <a:noFill/>
          <a:ln w="9525">
            <a:noFill/>
            <a:miter lim="800000"/>
            <a:headEnd/>
            <a:tailEnd/>
          </a:ln>
        </p:spPr>
        <p:txBody>
          <a:bodyPr wrap="none" anchor="ctr">
            <a:spAutoFit/>
          </a:bodyPr>
          <a:lstStyle/>
          <a:p>
            <a:endParaRPr lang="it-IT" b="0"/>
          </a:p>
        </p:txBody>
      </p:sp>
      <p:sp>
        <p:nvSpPr>
          <p:cNvPr id="2059" name="Rectangle 10"/>
          <p:cNvSpPr>
            <a:spLocks noChangeArrowheads="1"/>
          </p:cNvSpPr>
          <p:nvPr/>
        </p:nvSpPr>
        <p:spPr bwMode="auto">
          <a:xfrm>
            <a:off x="4267200" y="3505200"/>
            <a:ext cx="9144000" cy="0"/>
          </a:xfrm>
          <a:prstGeom prst="rect">
            <a:avLst/>
          </a:prstGeom>
          <a:noFill/>
          <a:ln w="9525">
            <a:noFill/>
            <a:miter lim="800000"/>
            <a:headEnd/>
            <a:tailEnd/>
          </a:ln>
        </p:spPr>
        <p:txBody>
          <a:bodyPr wrap="none" anchor="ctr">
            <a:spAutoFit/>
          </a:bodyPr>
          <a:lstStyle/>
          <a:p>
            <a:endParaRPr lang="it-IT"/>
          </a:p>
        </p:txBody>
      </p:sp>
      <p:sp>
        <p:nvSpPr>
          <p:cNvPr id="2060" name="Rectangle 11"/>
          <p:cNvSpPr>
            <a:spLocks noChangeArrowheads="1"/>
          </p:cNvSpPr>
          <p:nvPr/>
        </p:nvSpPr>
        <p:spPr bwMode="auto">
          <a:xfrm>
            <a:off x="0" y="571500"/>
            <a:ext cx="9144000" cy="0"/>
          </a:xfrm>
          <a:prstGeom prst="rect">
            <a:avLst/>
          </a:prstGeom>
          <a:noFill/>
          <a:ln w="9525">
            <a:noFill/>
            <a:miter lim="800000"/>
            <a:headEnd/>
            <a:tailEnd/>
          </a:ln>
        </p:spPr>
        <p:txBody>
          <a:bodyPr wrap="none" anchor="ctr">
            <a:spAutoFit/>
          </a:bodyPr>
          <a:lstStyle/>
          <a:p>
            <a:endParaRPr lang="it-IT" b="0"/>
          </a:p>
        </p:txBody>
      </p:sp>
      <p:sp>
        <p:nvSpPr>
          <p:cNvPr id="2061" name="Text Box 13"/>
          <p:cNvSpPr txBox="1">
            <a:spLocks noChangeArrowheads="1"/>
          </p:cNvSpPr>
          <p:nvPr/>
        </p:nvSpPr>
        <p:spPr bwMode="auto">
          <a:xfrm>
            <a:off x="914400" y="5029200"/>
            <a:ext cx="990600" cy="707886"/>
          </a:xfrm>
          <a:prstGeom prst="rect">
            <a:avLst/>
          </a:prstGeom>
          <a:noFill/>
          <a:ln w="9525">
            <a:noFill/>
            <a:miter lim="800000"/>
            <a:headEnd/>
            <a:tailEnd/>
          </a:ln>
        </p:spPr>
        <p:txBody>
          <a:bodyPr>
            <a:spAutoFit/>
          </a:bodyPr>
          <a:lstStyle/>
          <a:p>
            <a:pPr>
              <a:spcBef>
                <a:spcPct val="50000"/>
              </a:spcBef>
            </a:pPr>
            <a:r>
              <a:rPr lang="it-IT" sz="4000" b="1" i="1" dirty="0"/>
              <a:t>W</a:t>
            </a:r>
            <a:r>
              <a:rPr lang="it-IT" dirty="0" smtClean="0"/>
              <a:t>  </a:t>
            </a:r>
            <a:r>
              <a:rPr lang="it-IT" dirty="0"/>
              <a:t>=</a:t>
            </a:r>
          </a:p>
        </p:txBody>
      </p:sp>
      <p:sp>
        <p:nvSpPr>
          <p:cNvPr id="2062" name="Rectangle 15"/>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endParaRPr lang="it-IT"/>
          </a:p>
        </p:txBody>
      </p:sp>
      <p:graphicFrame>
        <p:nvGraphicFramePr>
          <p:cNvPr id="2054" name="Object 14"/>
          <p:cNvGraphicFramePr>
            <a:graphicFrameLocks noChangeAspect="1"/>
          </p:cNvGraphicFramePr>
          <p:nvPr/>
        </p:nvGraphicFramePr>
        <p:xfrm>
          <a:off x="2209800" y="1676400"/>
          <a:ext cx="2667000" cy="727075"/>
        </p:xfrm>
        <a:graphic>
          <a:graphicData uri="http://schemas.openxmlformats.org/presentationml/2006/ole">
            <mc:AlternateContent xmlns:mc="http://schemas.openxmlformats.org/markup-compatibility/2006">
              <mc:Choice xmlns:v="urn:schemas-microsoft-com:vml" Requires="v">
                <p:oleObj spid="_x0000_s232619" name="Equation" r:id="rId11" imgW="749300" imgH="190500" progId="Equation.3">
                  <p:embed/>
                </p:oleObj>
              </mc:Choice>
              <mc:Fallback>
                <p:oleObj name="Equation" r:id="rId11" imgW="749300" imgH="190500" progId="Equation.3">
                  <p:embed/>
                  <p:pic>
                    <p:nvPicPr>
                      <p:cNvPr id="2054"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1676400"/>
                        <a:ext cx="2667000"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3" name="Text Box 16"/>
          <p:cNvSpPr txBox="1">
            <a:spLocks noChangeArrowheads="1"/>
          </p:cNvSpPr>
          <p:nvPr/>
        </p:nvSpPr>
        <p:spPr bwMode="auto">
          <a:xfrm>
            <a:off x="5257800" y="1752600"/>
            <a:ext cx="2286000" cy="457200"/>
          </a:xfrm>
          <a:prstGeom prst="rect">
            <a:avLst/>
          </a:prstGeom>
          <a:noFill/>
          <a:ln w="9525">
            <a:noFill/>
            <a:miter lim="800000"/>
            <a:headEnd/>
            <a:tailEnd/>
          </a:ln>
        </p:spPr>
        <p:txBody>
          <a:bodyPr>
            <a:spAutoFit/>
          </a:bodyPr>
          <a:lstStyle/>
          <a:p>
            <a:pPr>
              <a:spcBef>
                <a:spcPct val="50000"/>
              </a:spcBef>
            </a:pPr>
            <a:r>
              <a:rPr lang="it-IT" b="0" i="1"/>
              <a:t>i = 1,….., N</a:t>
            </a:r>
          </a:p>
        </p:txBody>
      </p:sp>
    </p:spTree>
    <p:extLst>
      <p:ext uri="{BB962C8B-B14F-4D97-AF65-F5344CB8AC3E}">
        <p14:creationId xmlns:p14="http://schemas.microsoft.com/office/powerpoint/2010/main" val="2041711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egnaposto numero diapositiva 5"/>
          <p:cNvSpPr>
            <a:spLocks noGrp="1"/>
          </p:cNvSpPr>
          <p:nvPr>
            <p:ph type="sldNum" sz="quarter" idx="12"/>
          </p:nvPr>
        </p:nvSpPr>
        <p:spPr>
          <a:noFill/>
        </p:spPr>
        <p:txBody>
          <a:bodyPr/>
          <a:lstStyle/>
          <a:p>
            <a:fld id="{135A7A34-229F-417A-9FA6-954FC78E8ABE}" type="slidenum">
              <a:rPr lang="it-IT" smtClean="0"/>
              <a:pPr/>
              <a:t>22</a:t>
            </a:fld>
            <a:endParaRPr lang="it-IT" smtClean="0"/>
          </a:p>
        </p:txBody>
      </p:sp>
      <p:sp>
        <p:nvSpPr>
          <p:cNvPr id="25604" name="Line 3"/>
          <p:cNvSpPr>
            <a:spLocks noChangeShapeType="1"/>
          </p:cNvSpPr>
          <p:nvPr/>
        </p:nvSpPr>
        <p:spPr bwMode="auto">
          <a:xfrm flipV="1">
            <a:off x="854075" y="4537075"/>
            <a:ext cx="0" cy="1749425"/>
          </a:xfrm>
          <a:prstGeom prst="line">
            <a:avLst/>
          </a:prstGeom>
          <a:noFill/>
          <a:ln w="9525">
            <a:solidFill>
              <a:schemeClr val="tx1"/>
            </a:solidFill>
            <a:round/>
            <a:headEnd/>
            <a:tailEnd type="triangle" w="med" len="med"/>
          </a:ln>
        </p:spPr>
        <p:txBody>
          <a:bodyPr/>
          <a:lstStyle/>
          <a:p>
            <a:endParaRPr lang="it-IT"/>
          </a:p>
        </p:txBody>
      </p:sp>
      <p:sp>
        <p:nvSpPr>
          <p:cNvPr id="25605" name="Line 4"/>
          <p:cNvSpPr>
            <a:spLocks noChangeShapeType="1"/>
          </p:cNvSpPr>
          <p:nvPr/>
        </p:nvSpPr>
        <p:spPr bwMode="auto">
          <a:xfrm>
            <a:off x="854075" y="6286500"/>
            <a:ext cx="2654300" cy="0"/>
          </a:xfrm>
          <a:prstGeom prst="line">
            <a:avLst/>
          </a:prstGeom>
          <a:noFill/>
          <a:ln w="9525">
            <a:solidFill>
              <a:schemeClr val="tx1"/>
            </a:solidFill>
            <a:round/>
            <a:headEnd/>
            <a:tailEnd type="triangle" w="med" len="med"/>
          </a:ln>
        </p:spPr>
        <p:txBody>
          <a:bodyPr/>
          <a:lstStyle/>
          <a:p>
            <a:endParaRPr lang="it-IT"/>
          </a:p>
        </p:txBody>
      </p:sp>
      <p:sp>
        <p:nvSpPr>
          <p:cNvPr id="25606" name="Text Box 5"/>
          <p:cNvSpPr txBox="1">
            <a:spLocks noChangeArrowheads="1"/>
          </p:cNvSpPr>
          <p:nvPr/>
        </p:nvSpPr>
        <p:spPr bwMode="auto">
          <a:xfrm>
            <a:off x="250825" y="4437063"/>
            <a:ext cx="542136" cy="400110"/>
          </a:xfrm>
          <a:prstGeom prst="rect">
            <a:avLst/>
          </a:prstGeom>
          <a:noFill/>
          <a:ln w="9525">
            <a:noFill/>
            <a:miter lim="800000"/>
            <a:headEnd/>
            <a:tailEnd/>
          </a:ln>
        </p:spPr>
        <p:txBody>
          <a:bodyPr wrap="none">
            <a:spAutoFit/>
          </a:bodyPr>
          <a:lstStyle/>
          <a:p>
            <a:r>
              <a:rPr lang="it-IT" sz="2000" b="0" dirty="0" smtClean="0">
                <a:latin typeface="Arial" charset="0"/>
              </a:rPr>
              <a:t>VN</a:t>
            </a:r>
            <a:endParaRPr lang="it-IT" sz="2000" b="0" dirty="0">
              <a:latin typeface="Arial" charset="0"/>
            </a:endParaRPr>
          </a:p>
        </p:txBody>
      </p:sp>
      <p:sp>
        <p:nvSpPr>
          <p:cNvPr id="25607" name="Text Box 6"/>
          <p:cNvSpPr txBox="1">
            <a:spLocks noChangeArrowheads="1"/>
          </p:cNvSpPr>
          <p:nvPr/>
        </p:nvSpPr>
        <p:spPr bwMode="auto">
          <a:xfrm>
            <a:off x="3443288" y="6259513"/>
            <a:ext cx="325437" cy="396875"/>
          </a:xfrm>
          <a:prstGeom prst="rect">
            <a:avLst/>
          </a:prstGeom>
          <a:noFill/>
          <a:ln w="9525">
            <a:noFill/>
            <a:miter lim="800000"/>
            <a:headEnd/>
            <a:tailEnd/>
          </a:ln>
        </p:spPr>
        <p:txBody>
          <a:bodyPr wrap="none">
            <a:spAutoFit/>
          </a:bodyPr>
          <a:lstStyle/>
          <a:p>
            <a:r>
              <a:rPr lang="it-IT" sz="2000" b="0">
                <a:latin typeface="Arial" charset="0"/>
              </a:rPr>
              <a:t>n</a:t>
            </a:r>
          </a:p>
        </p:txBody>
      </p:sp>
      <p:sp>
        <p:nvSpPr>
          <p:cNvPr id="25608" name="Line 7"/>
          <p:cNvSpPr>
            <a:spLocks noChangeShapeType="1"/>
          </p:cNvSpPr>
          <p:nvPr/>
        </p:nvSpPr>
        <p:spPr bwMode="auto">
          <a:xfrm flipV="1">
            <a:off x="874713" y="1909763"/>
            <a:ext cx="0" cy="1749425"/>
          </a:xfrm>
          <a:prstGeom prst="line">
            <a:avLst/>
          </a:prstGeom>
          <a:noFill/>
          <a:ln w="9525">
            <a:solidFill>
              <a:schemeClr val="tx1"/>
            </a:solidFill>
            <a:round/>
            <a:headEnd/>
            <a:tailEnd type="triangle" w="med" len="med"/>
          </a:ln>
        </p:spPr>
        <p:txBody>
          <a:bodyPr/>
          <a:lstStyle/>
          <a:p>
            <a:endParaRPr lang="it-IT"/>
          </a:p>
        </p:txBody>
      </p:sp>
      <p:sp>
        <p:nvSpPr>
          <p:cNvPr id="25609" name="Line 8"/>
          <p:cNvSpPr>
            <a:spLocks noChangeShapeType="1"/>
          </p:cNvSpPr>
          <p:nvPr/>
        </p:nvSpPr>
        <p:spPr bwMode="auto">
          <a:xfrm>
            <a:off x="838200" y="3657600"/>
            <a:ext cx="2654300" cy="0"/>
          </a:xfrm>
          <a:prstGeom prst="line">
            <a:avLst/>
          </a:prstGeom>
          <a:noFill/>
          <a:ln w="9525">
            <a:solidFill>
              <a:schemeClr val="tx1"/>
            </a:solidFill>
            <a:round/>
            <a:headEnd/>
            <a:tailEnd type="triangle" w="med" len="med"/>
          </a:ln>
        </p:spPr>
        <p:txBody>
          <a:bodyPr/>
          <a:lstStyle/>
          <a:p>
            <a:endParaRPr lang="it-IT"/>
          </a:p>
        </p:txBody>
      </p:sp>
      <p:sp>
        <p:nvSpPr>
          <p:cNvPr id="25610" name="Text Box 9"/>
          <p:cNvSpPr txBox="1">
            <a:spLocks noChangeArrowheads="1"/>
          </p:cNvSpPr>
          <p:nvPr/>
        </p:nvSpPr>
        <p:spPr bwMode="auto">
          <a:xfrm>
            <a:off x="323850" y="1751013"/>
            <a:ext cx="542136" cy="400110"/>
          </a:xfrm>
          <a:prstGeom prst="rect">
            <a:avLst/>
          </a:prstGeom>
          <a:noFill/>
          <a:ln w="9525">
            <a:noFill/>
            <a:miter lim="800000"/>
            <a:headEnd/>
            <a:tailEnd/>
          </a:ln>
        </p:spPr>
        <p:txBody>
          <a:bodyPr wrap="none">
            <a:spAutoFit/>
          </a:bodyPr>
          <a:lstStyle/>
          <a:p>
            <a:r>
              <a:rPr lang="it-IT" sz="2000" b="0" dirty="0" smtClean="0">
                <a:latin typeface="Arial" charset="0"/>
              </a:rPr>
              <a:t>VN</a:t>
            </a:r>
            <a:endParaRPr lang="it-IT" sz="2000" b="0" dirty="0">
              <a:latin typeface="Arial" charset="0"/>
            </a:endParaRPr>
          </a:p>
        </p:txBody>
      </p:sp>
      <p:sp>
        <p:nvSpPr>
          <p:cNvPr id="25611" name="Text Box 10"/>
          <p:cNvSpPr txBox="1">
            <a:spLocks noChangeArrowheads="1"/>
          </p:cNvSpPr>
          <p:nvPr/>
        </p:nvSpPr>
        <p:spPr bwMode="auto">
          <a:xfrm>
            <a:off x="3463925" y="3536950"/>
            <a:ext cx="325438" cy="396875"/>
          </a:xfrm>
          <a:prstGeom prst="rect">
            <a:avLst/>
          </a:prstGeom>
          <a:noFill/>
          <a:ln w="9525">
            <a:noFill/>
            <a:miter lim="800000"/>
            <a:headEnd/>
            <a:tailEnd/>
          </a:ln>
        </p:spPr>
        <p:txBody>
          <a:bodyPr wrap="none">
            <a:spAutoFit/>
          </a:bodyPr>
          <a:lstStyle/>
          <a:p>
            <a:r>
              <a:rPr lang="it-IT" sz="2000" b="0">
                <a:latin typeface="Arial" charset="0"/>
              </a:rPr>
              <a:t>n</a:t>
            </a:r>
          </a:p>
        </p:txBody>
      </p:sp>
      <p:sp>
        <p:nvSpPr>
          <p:cNvPr id="25612" name="Freeform 11"/>
          <p:cNvSpPr>
            <a:spLocks/>
          </p:cNvSpPr>
          <p:nvPr/>
        </p:nvSpPr>
        <p:spPr bwMode="auto">
          <a:xfrm>
            <a:off x="900113" y="1916113"/>
            <a:ext cx="1079500" cy="1728787"/>
          </a:xfrm>
          <a:custGeom>
            <a:avLst/>
            <a:gdLst>
              <a:gd name="T0" fmla="*/ 0 w 680"/>
              <a:gd name="T1" fmla="*/ 2147483647 h 1089"/>
              <a:gd name="T2" fmla="*/ 1141629974 w 680"/>
              <a:gd name="T3" fmla="*/ 1945558396 h 1089"/>
              <a:gd name="T4" fmla="*/ 1713706428 w 680"/>
              <a:gd name="T5" fmla="*/ 0 h 1089"/>
              <a:gd name="T6" fmla="*/ 0 60000 65536"/>
              <a:gd name="T7" fmla="*/ 0 60000 65536"/>
              <a:gd name="T8" fmla="*/ 0 60000 65536"/>
              <a:gd name="T9" fmla="*/ 0 w 680"/>
              <a:gd name="T10" fmla="*/ 0 h 1089"/>
              <a:gd name="T11" fmla="*/ 680 w 680"/>
              <a:gd name="T12" fmla="*/ 1089 h 1089"/>
            </a:gdLst>
            <a:ahLst/>
            <a:cxnLst>
              <a:cxn ang="T6">
                <a:pos x="T0" y="T1"/>
              </a:cxn>
              <a:cxn ang="T7">
                <a:pos x="T2" y="T3"/>
              </a:cxn>
              <a:cxn ang="T8">
                <a:pos x="T4" y="T5"/>
              </a:cxn>
            </a:cxnLst>
            <a:rect l="T9" t="T10" r="T11" b="T12"/>
            <a:pathLst>
              <a:path w="680" h="1089">
                <a:moveTo>
                  <a:pt x="0" y="1089"/>
                </a:moveTo>
                <a:cubicBezTo>
                  <a:pt x="170" y="1021"/>
                  <a:pt x="340" y="954"/>
                  <a:pt x="453" y="772"/>
                </a:cubicBezTo>
                <a:cubicBezTo>
                  <a:pt x="566" y="590"/>
                  <a:pt x="623" y="295"/>
                  <a:pt x="680" y="0"/>
                </a:cubicBezTo>
              </a:path>
            </a:pathLst>
          </a:custGeom>
          <a:noFill/>
          <a:ln w="9525">
            <a:solidFill>
              <a:schemeClr val="tx1"/>
            </a:solidFill>
            <a:round/>
            <a:headEnd/>
            <a:tailEnd/>
          </a:ln>
        </p:spPr>
        <p:txBody>
          <a:bodyPr/>
          <a:lstStyle/>
          <a:p>
            <a:endParaRPr lang="it-IT"/>
          </a:p>
        </p:txBody>
      </p:sp>
      <p:sp>
        <p:nvSpPr>
          <p:cNvPr id="25613" name="Freeform 12"/>
          <p:cNvSpPr>
            <a:spLocks/>
          </p:cNvSpPr>
          <p:nvPr/>
        </p:nvSpPr>
        <p:spPr bwMode="auto">
          <a:xfrm>
            <a:off x="827088" y="4724400"/>
            <a:ext cx="2520950" cy="1584325"/>
          </a:xfrm>
          <a:custGeom>
            <a:avLst/>
            <a:gdLst>
              <a:gd name="T0" fmla="*/ 0 w 1588"/>
              <a:gd name="T1" fmla="*/ 2147483647 h 998"/>
              <a:gd name="T2" fmla="*/ 1030743192 w 1588"/>
              <a:gd name="T3" fmla="*/ 685482531 h 998"/>
              <a:gd name="T4" fmla="*/ 2147483647 w 1588"/>
              <a:gd name="T5" fmla="*/ 0 h 998"/>
              <a:gd name="T6" fmla="*/ 0 60000 65536"/>
              <a:gd name="T7" fmla="*/ 0 60000 65536"/>
              <a:gd name="T8" fmla="*/ 0 60000 65536"/>
              <a:gd name="T9" fmla="*/ 0 w 1588"/>
              <a:gd name="T10" fmla="*/ 0 h 998"/>
              <a:gd name="T11" fmla="*/ 1588 w 1588"/>
              <a:gd name="T12" fmla="*/ 998 h 998"/>
            </a:gdLst>
            <a:ahLst/>
            <a:cxnLst>
              <a:cxn ang="T6">
                <a:pos x="T0" y="T1"/>
              </a:cxn>
              <a:cxn ang="T7">
                <a:pos x="T2" y="T3"/>
              </a:cxn>
              <a:cxn ang="T8">
                <a:pos x="T4" y="T5"/>
              </a:cxn>
            </a:cxnLst>
            <a:rect l="T9" t="T10" r="T11" b="T12"/>
            <a:pathLst>
              <a:path w="1588" h="998">
                <a:moveTo>
                  <a:pt x="0" y="998"/>
                </a:moveTo>
                <a:cubicBezTo>
                  <a:pt x="72" y="718"/>
                  <a:pt x="144" y="438"/>
                  <a:pt x="409" y="272"/>
                </a:cubicBezTo>
                <a:cubicBezTo>
                  <a:pt x="674" y="106"/>
                  <a:pt x="1131" y="53"/>
                  <a:pt x="1588" y="0"/>
                </a:cubicBezTo>
              </a:path>
            </a:pathLst>
          </a:custGeom>
          <a:noFill/>
          <a:ln w="9525">
            <a:solidFill>
              <a:schemeClr val="tx1"/>
            </a:solidFill>
            <a:round/>
            <a:headEnd/>
            <a:tailEnd/>
          </a:ln>
        </p:spPr>
        <p:txBody>
          <a:bodyPr/>
          <a:lstStyle/>
          <a:p>
            <a:endParaRPr lang="it-IT"/>
          </a:p>
        </p:txBody>
      </p:sp>
      <p:sp>
        <p:nvSpPr>
          <p:cNvPr id="25614" name="Rectangle 13"/>
          <p:cNvSpPr>
            <a:spLocks noGrp="1" noChangeArrowheads="1"/>
          </p:cNvSpPr>
          <p:nvPr>
            <p:ph type="title"/>
          </p:nvPr>
        </p:nvSpPr>
        <p:spPr>
          <a:xfrm>
            <a:off x="762000" y="0"/>
            <a:ext cx="7772400" cy="1143000"/>
          </a:xfrm>
        </p:spPr>
        <p:txBody>
          <a:bodyPr/>
          <a:lstStyle/>
          <a:p>
            <a:pPr eaLnBrk="1" hangingPunct="1"/>
            <a:r>
              <a:rPr lang="it-IT" b="1" dirty="0" err="1" smtClean="0">
                <a:solidFill>
                  <a:srgbClr val="FF3300"/>
                </a:solidFill>
              </a:rPr>
              <a:t>Metcalfe’s</a:t>
            </a:r>
            <a:r>
              <a:rPr lang="it-IT" b="1" dirty="0" smtClean="0">
                <a:solidFill>
                  <a:srgbClr val="FF3300"/>
                </a:solidFill>
              </a:rPr>
              <a:t> law</a:t>
            </a:r>
          </a:p>
        </p:txBody>
      </p:sp>
      <p:sp>
        <p:nvSpPr>
          <p:cNvPr id="25615" name="Line 14"/>
          <p:cNvSpPr>
            <a:spLocks noChangeShapeType="1"/>
          </p:cNvSpPr>
          <p:nvPr/>
        </p:nvSpPr>
        <p:spPr bwMode="auto">
          <a:xfrm>
            <a:off x="6858000" y="5181600"/>
            <a:ext cx="0" cy="457200"/>
          </a:xfrm>
          <a:prstGeom prst="line">
            <a:avLst/>
          </a:prstGeom>
          <a:noFill/>
          <a:ln w="9525">
            <a:solidFill>
              <a:schemeClr val="tx1"/>
            </a:solidFill>
            <a:round/>
            <a:headEnd/>
            <a:tailEnd type="triangle" w="med" len="med"/>
          </a:ln>
        </p:spPr>
        <p:txBody>
          <a:bodyPr/>
          <a:lstStyle/>
          <a:p>
            <a:endParaRPr lang="it-IT"/>
          </a:p>
        </p:txBody>
      </p:sp>
      <p:sp>
        <p:nvSpPr>
          <p:cNvPr id="25616" name="Text Box 15"/>
          <p:cNvSpPr txBox="1">
            <a:spLocks noChangeArrowheads="1"/>
          </p:cNvSpPr>
          <p:nvPr/>
        </p:nvSpPr>
        <p:spPr bwMode="auto">
          <a:xfrm>
            <a:off x="4648200" y="5791200"/>
            <a:ext cx="4191000" cy="707886"/>
          </a:xfrm>
          <a:prstGeom prst="rect">
            <a:avLst/>
          </a:prstGeom>
          <a:noFill/>
          <a:ln w="9525">
            <a:noFill/>
            <a:miter lim="800000"/>
            <a:headEnd/>
            <a:tailEnd/>
          </a:ln>
        </p:spPr>
        <p:txBody>
          <a:bodyPr>
            <a:spAutoFit/>
          </a:bodyPr>
          <a:lstStyle/>
          <a:p>
            <a:pPr algn="ctr">
              <a:spcBef>
                <a:spcPct val="50000"/>
              </a:spcBef>
            </a:pPr>
            <a:r>
              <a:rPr lang="en-US" sz="2000" b="1" dirty="0" smtClean="0"/>
              <a:t>Metcalfe law could overestimate the value of a network</a:t>
            </a:r>
            <a:endParaRPr lang="en-US" sz="2000" b="1" dirty="0"/>
          </a:p>
        </p:txBody>
      </p:sp>
      <p:cxnSp>
        <p:nvCxnSpPr>
          <p:cNvPr id="18" name="Connettore 2 17"/>
          <p:cNvCxnSpPr/>
          <p:nvPr/>
        </p:nvCxnSpPr>
        <p:spPr>
          <a:xfrm>
            <a:off x="4114800" y="25146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CasellaDiTesto 18"/>
          <p:cNvSpPr txBox="1"/>
          <p:nvPr/>
        </p:nvSpPr>
        <p:spPr>
          <a:xfrm>
            <a:off x="5410200" y="1905000"/>
            <a:ext cx="2971800" cy="1569660"/>
          </a:xfrm>
          <a:prstGeom prst="rect">
            <a:avLst/>
          </a:prstGeom>
          <a:noFill/>
        </p:spPr>
        <p:txBody>
          <a:bodyPr wrap="square" rtlCol="0">
            <a:spAutoFit/>
          </a:bodyPr>
          <a:lstStyle/>
          <a:p>
            <a:r>
              <a:rPr lang="en-US" dirty="0" smtClean="0"/>
              <a:t>Relationship between number of users and value of the network  implied by the law</a:t>
            </a:r>
            <a:endParaRPr lang="en-US" dirty="0"/>
          </a:p>
        </p:txBody>
      </p:sp>
      <p:cxnSp>
        <p:nvCxnSpPr>
          <p:cNvPr id="21" name="Connettore 2 20"/>
          <p:cNvCxnSpPr/>
          <p:nvPr/>
        </p:nvCxnSpPr>
        <p:spPr>
          <a:xfrm>
            <a:off x="3733800" y="49530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CasellaDiTesto 21"/>
          <p:cNvSpPr txBox="1"/>
          <p:nvPr/>
        </p:nvSpPr>
        <p:spPr>
          <a:xfrm>
            <a:off x="5029200" y="4572000"/>
            <a:ext cx="2971800" cy="461665"/>
          </a:xfrm>
          <a:prstGeom prst="rect">
            <a:avLst/>
          </a:prstGeom>
          <a:noFill/>
        </p:spPr>
        <p:txBody>
          <a:bodyPr wrap="square" rtlCol="0">
            <a:spAutoFit/>
          </a:bodyPr>
          <a:lstStyle/>
          <a:p>
            <a:r>
              <a:rPr lang="en-US" dirty="0" smtClean="0"/>
              <a:t>True relationship</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egnaposto numero diapositiva 5"/>
          <p:cNvSpPr>
            <a:spLocks noGrp="1"/>
          </p:cNvSpPr>
          <p:nvPr>
            <p:ph type="sldNum" sz="quarter" idx="12"/>
          </p:nvPr>
        </p:nvSpPr>
        <p:spPr/>
        <p:txBody>
          <a:bodyPr/>
          <a:lstStyle/>
          <a:p>
            <a:fld id="{B5811395-7D41-4A72-8C94-7B02313BD037}" type="slidenum">
              <a:rPr lang="it-IT"/>
              <a:pPr/>
              <a:t>23</a:t>
            </a:fld>
            <a:endParaRPr lang="it-IT"/>
          </a:p>
        </p:txBody>
      </p:sp>
      <p:sp>
        <p:nvSpPr>
          <p:cNvPr id="75778" name="Rectangle 2"/>
          <p:cNvSpPr>
            <a:spLocks noChangeArrowheads="1"/>
          </p:cNvSpPr>
          <p:nvPr/>
        </p:nvSpPr>
        <p:spPr bwMode="auto">
          <a:xfrm>
            <a:off x="0" y="0"/>
            <a:ext cx="8610600" cy="654050"/>
          </a:xfrm>
          <a:prstGeom prst="rect">
            <a:avLst/>
          </a:prstGeom>
          <a:noFill/>
          <a:ln w="12700">
            <a:noFill/>
            <a:miter lim="800000"/>
            <a:headEnd/>
            <a:tailEnd/>
          </a:ln>
          <a:effectLst/>
        </p:spPr>
        <p:txBody>
          <a:bodyPr lIns="90488" tIns="44450" rIns="90488" bIns="0" anchor="ctr">
            <a:spAutoFit/>
          </a:bodyPr>
          <a:lstStyle/>
          <a:p>
            <a:pPr eaLnBrk="0" hangingPunct="0"/>
            <a:r>
              <a:rPr lang="en-US" sz="2000" b="1">
                <a:solidFill>
                  <a:srgbClr val="FF0000"/>
                </a:solidFill>
                <a:latin typeface="Book Antiqua" pitchFamily="18" charset="0"/>
                <a:cs typeface="Times New Roman" pitchFamily="18" charset="0"/>
              </a:rPr>
              <a:t>Distinction between a “two-way” and a “one-way” network</a:t>
            </a:r>
          </a:p>
          <a:p>
            <a:pPr eaLnBrk="0" hangingPunct="0"/>
            <a:r>
              <a:rPr lang="en-US" sz="2000" b="1">
                <a:solidFill>
                  <a:srgbClr val="FF0000"/>
                </a:solidFill>
              </a:rPr>
              <a:t>(Economides, 1996, IJIO)</a:t>
            </a:r>
          </a:p>
        </p:txBody>
      </p:sp>
      <p:sp>
        <p:nvSpPr>
          <p:cNvPr id="75785" name="Line 9"/>
          <p:cNvSpPr>
            <a:spLocks noChangeShapeType="1"/>
          </p:cNvSpPr>
          <p:nvPr/>
        </p:nvSpPr>
        <p:spPr bwMode="auto">
          <a:xfrm>
            <a:off x="4267200" y="2895600"/>
            <a:ext cx="1219200" cy="685800"/>
          </a:xfrm>
          <a:prstGeom prst="line">
            <a:avLst/>
          </a:prstGeom>
          <a:noFill/>
          <a:ln w="12700">
            <a:noFill/>
            <a:round/>
            <a:headEnd/>
            <a:tailEnd/>
          </a:ln>
          <a:effectLst/>
        </p:spPr>
        <p:txBody>
          <a:bodyPr lIns="90488" tIns="44450" rIns="90488" bIns="44450"/>
          <a:lstStyle/>
          <a:p>
            <a:endParaRPr lang="en-US"/>
          </a:p>
        </p:txBody>
      </p:sp>
      <p:sp>
        <p:nvSpPr>
          <p:cNvPr id="75794" name="Text Box 18"/>
          <p:cNvSpPr txBox="1">
            <a:spLocks noChangeArrowheads="1"/>
          </p:cNvSpPr>
          <p:nvPr/>
        </p:nvSpPr>
        <p:spPr bwMode="auto">
          <a:xfrm>
            <a:off x="381000" y="4114800"/>
            <a:ext cx="8610600"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endParaRPr lang="it-IT" sz="2000" b="1" i="1">
              <a:solidFill>
                <a:schemeClr val="tx2"/>
              </a:solidFill>
              <a:latin typeface="Book Antiqua" pitchFamily="18" charset="0"/>
              <a:cs typeface="Times New Roman" pitchFamily="18" charset="0"/>
            </a:endParaRPr>
          </a:p>
        </p:txBody>
      </p:sp>
      <p:sp>
        <p:nvSpPr>
          <p:cNvPr id="75795" name="Text Box 19"/>
          <p:cNvSpPr txBox="1">
            <a:spLocks noChangeArrowheads="1"/>
          </p:cNvSpPr>
          <p:nvPr/>
        </p:nvSpPr>
        <p:spPr bwMode="auto">
          <a:xfrm>
            <a:off x="381000" y="4191000"/>
            <a:ext cx="8610600"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endParaRPr lang="it-IT" sz="2000" b="1" i="1">
              <a:solidFill>
                <a:schemeClr val="tx2"/>
              </a:solidFill>
              <a:latin typeface="Book Antiqua" pitchFamily="18" charset="0"/>
              <a:cs typeface="Times New Roman" pitchFamily="18" charset="0"/>
            </a:endParaRPr>
          </a:p>
        </p:txBody>
      </p:sp>
      <p:sp>
        <p:nvSpPr>
          <p:cNvPr id="75799" name="Text Box 23"/>
          <p:cNvSpPr txBox="1">
            <a:spLocks noChangeArrowheads="1"/>
          </p:cNvSpPr>
          <p:nvPr/>
        </p:nvSpPr>
        <p:spPr bwMode="auto">
          <a:xfrm>
            <a:off x="2971800" y="1219200"/>
            <a:ext cx="2286000" cy="457200"/>
          </a:xfrm>
          <a:prstGeom prst="rect">
            <a:avLst/>
          </a:prstGeom>
          <a:noFill/>
          <a:ln w="9525">
            <a:noFill/>
            <a:miter lim="800000"/>
            <a:headEnd/>
            <a:tailEnd/>
          </a:ln>
          <a:effectLst/>
        </p:spPr>
        <p:txBody>
          <a:bodyPr>
            <a:spAutoFit/>
          </a:bodyPr>
          <a:lstStyle/>
          <a:p>
            <a:pPr algn="ctr">
              <a:spcBef>
                <a:spcPct val="50000"/>
              </a:spcBef>
            </a:pPr>
            <a:r>
              <a:rPr lang="it-IT" dirty="0" err="1"/>
              <a:t>Indirect</a:t>
            </a:r>
            <a:endParaRPr lang="it-IT" dirty="0"/>
          </a:p>
        </p:txBody>
      </p:sp>
      <p:sp>
        <p:nvSpPr>
          <p:cNvPr id="75801" name="Text Box 25"/>
          <p:cNvSpPr txBox="1">
            <a:spLocks noChangeArrowheads="1"/>
          </p:cNvSpPr>
          <p:nvPr/>
        </p:nvSpPr>
        <p:spPr bwMode="auto">
          <a:xfrm>
            <a:off x="609600" y="1981200"/>
            <a:ext cx="7848600" cy="1443985"/>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sz="2200" b="1" dirty="0">
                <a:solidFill>
                  <a:srgbClr val="FF0000"/>
                </a:solidFill>
                <a:cs typeface="Times New Roman" pitchFamily="18" charset="0"/>
              </a:rPr>
              <a:t>1-way network</a:t>
            </a:r>
            <a:r>
              <a:rPr lang="it-IT" sz="2200" b="1" dirty="0">
                <a:cs typeface="Times New Roman" pitchFamily="18" charset="0"/>
              </a:rPr>
              <a:t>: </a:t>
            </a:r>
            <a:r>
              <a:rPr lang="en-US" sz="2200" b="1" dirty="0" smtClean="0">
                <a:cs typeface="Times New Roman" pitchFamily="18" charset="0"/>
              </a:rPr>
              <a:t>When one of AB or BA is unfeasible, or does not make economic sense, or when there is no sense of direction in the network so that AB and BA are identical, then the network is called a one-way network. </a:t>
            </a:r>
            <a:endParaRPr lang="en-US" sz="2200" b="1" dirty="0">
              <a:cs typeface="Times New Roman" pitchFamily="18" charset="0"/>
            </a:endParaRPr>
          </a:p>
        </p:txBody>
      </p:sp>
      <p:sp>
        <p:nvSpPr>
          <p:cNvPr id="75802" name="Text Box 26"/>
          <p:cNvSpPr txBox="1">
            <a:spLocks noChangeArrowheads="1"/>
          </p:cNvSpPr>
          <p:nvPr/>
        </p:nvSpPr>
        <p:spPr bwMode="auto">
          <a:xfrm>
            <a:off x="838200" y="3581400"/>
            <a:ext cx="609600" cy="393700"/>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buClr>
                <a:schemeClr val="tx2"/>
              </a:buClr>
              <a:buSzPct val="75000"/>
              <a:buFont typeface="Monotype Sorts" pitchFamily="2" charset="2"/>
              <a:buNone/>
            </a:pPr>
            <a:r>
              <a:rPr lang="it-IT" sz="2000" b="1" i="1" dirty="0">
                <a:solidFill>
                  <a:schemeClr val="tx2"/>
                </a:solidFill>
                <a:latin typeface="Book Antiqua" pitchFamily="18" charset="0"/>
                <a:cs typeface="Times New Roman" pitchFamily="18" charset="0"/>
              </a:rPr>
              <a:t>A</a:t>
            </a:r>
            <a:r>
              <a:rPr lang="it-IT" sz="2000" b="1" i="1" baseline="-25000" dirty="0">
                <a:solidFill>
                  <a:schemeClr val="tx2"/>
                </a:solidFill>
                <a:latin typeface="Book Antiqua" pitchFamily="18" charset="0"/>
                <a:cs typeface="Times New Roman" pitchFamily="18" charset="0"/>
              </a:rPr>
              <a:t>1</a:t>
            </a:r>
            <a:endParaRPr lang="it-IT" sz="2000" b="1" i="1" dirty="0">
              <a:solidFill>
                <a:schemeClr val="tx2"/>
              </a:solidFill>
              <a:latin typeface="Book Antiqua" pitchFamily="18" charset="0"/>
              <a:cs typeface="Times New Roman" pitchFamily="18" charset="0"/>
            </a:endParaRPr>
          </a:p>
        </p:txBody>
      </p:sp>
      <p:sp>
        <p:nvSpPr>
          <p:cNvPr id="75803" name="Line 27"/>
          <p:cNvSpPr>
            <a:spLocks noChangeShapeType="1"/>
          </p:cNvSpPr>
          <p:nvPr/>
        </p:nvSpPr>
        <p:spPr bwMode="auto">
          <a:xfrm flipH="1">
            <a:off x="457200" y="4038600"/>
            <a:ext cx="533400" cy="685800"/>
          </a:xfrm>
          <a:prstGeom prst="line">
            <a:avLst/>
          </a:prstGeom>
          <a:noFill/>
          <a:ln w="9525">
            <a:solidFill>
              <a:schemeClr val="tx1"/>
            </a:solidFill>
            <a:round/>
            <a:headEnd/>
            <a:tailEnd/>
          </a:ln>
          <a:effectLst/>
        </p:spPr>
        <p:txBody>
          <a:bodyPr/>
          <a:lstStyle/>
          <a:p>
            <a:endParaRPr lang="en-US"/>
          </a:p>
        </p:txBody>
      </p:sp>
      <p:sp>
        <p:nvSpPr>
          <p:cNvPr id="75804" name="Line 28"/>
          <p:cNvSpPr>
            <a:spLocks noChangeShapeType="1"/>
          </p:cNvSpPr>
          <p:nvPr/>
        </p:nvSpPr>
        <p:spPr bwMode="auto">
          <a:xfrm>
            <a:off x="1143000" y="4114800"/>
            <a:ext cx="0" cy="685800"/>
          </a:xfrm>
          <a:prstGeom prst="line">
            <a:avLst/>
          </a:prstGeom>
          <a:noFill/>
          <a:ln w="9525">
            <a:solidFill>
              <a:schemeClr val="tx1"/>
            </a:solidFill>
            <a:round/>
            <a:headEnd/>
            <a:tailEnd/>
          </a:ln>
          <a:effectLst/>
        </p:spPr>
        <p:txBody>
          <a:bodyPr/>
          <a:lstStyle/>
          <a:p>
            <a:endParaRPr lang="en-US"/>
          </a:p>
        </p:txBody>
      </p:sp>
      <p:sp>
        <p:nvSpPr>
          <p:cNvPr id="75805" name="Line 29"/>
          <p:cNvSpPr>
            <a:spLocks noChangeShapeType="1"/>
          </p:cNvSpPr>
          <p:nvPr/>
        </p:nvSpPr>
        <p:spPr bwMode="auto">
          <a:xfrm>
            <a:off x="1219200" y="4038600"/>
            <a:ext cx="609600" cy="685800"/>
          </a:xfrm>
          <a:prstGeom prst="line">
            <a:avLst/>
          </a:prstGeom>
          <a:noFill/>
          <a:ln w="9525">
            <a:solidFill>
              <a:schemeClr val="tx1"/>
            </a:solidFill>
            <a:round/>
            <a:headEnd/>
            <a:tailEnd/>
          </a:ln>
          <a:effectLst/>
        </p:spPr>
        <p:txBody>
          <a:bodyPr/>
          <a:lstStyle/>
          <a:p>
            <a:endParaRPr lang="en-US"/>
          </a:p>
        </p:txBody>
      </p:sp>
      <p:sp>
        <p:nvSpPr>
          <p:cNvPr id="75807" name="Text Box 31"/>
          <p:cNvSpPr txBox="1">
            <a:spLocks noChangeArrowheads="1"/>
          </p:cNvSpPr>
          <p:nvPr/>
        </p:nvSpPr>
        <p:spPr bwMode="auto">
          <a:xfrm>
            <a:off x="304800" y="4953000"/>
            <a:ext cx="533400"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sz="2000" b="1" i="1" dirty="0">
                <a:solidFill>
                  <a:schemeClr val="tx2"/>
                </a:solidFill>
                <a:latin typeface="Book Antiqua" pitchFamily="18" charset="0"/>
                <a:cs typeface="Times New Roman" pitchFamily="18" charset="0"/>
              </a:rPr>
              <a:t>B</a:t>
            </a:r>
            <a:r>
              <a:rPr lang="it-IT" sz="2000" b="1" i="1" baseline="-25000" dirty="0">
                <a:solidFill>
                  <a:schemeClr val="tx2"/>
                </a:solidFill>
                <a:latin typeface="Book Antiqua" pitchFamily="18" charset="0"/>
                <a:cs typeface="Times New Roman" pitchFamily="18" charset="0"/>
              </a:rPr>
              <a:t>1</a:t>
            </a:r>
            <a:endParaRPr lang="it-IT" sz="2000" b="1" i="1" dirty="0">
              <a:solidFill>
                <a:schemeClr val="tx2"/>
              </a:solidFill>
              <a:latin typeface="Book Antiqua" pitchFamily="18" charset="0"/>
              <a:cs typeface="Times New Roman" pitchFamily="18" charset="0"/>
            </a:endParaRPr>
          </a:p>
        </p:txBody>
      </p:sp>
      <p:sp>
        <p:nvSpPr>
          <p:cNvPr id="75808" name="Text Box 32"/>
          <p:cNvSpPr txBox="1">
            <a:spLocks noChangeArrowheads="1"/>
          </p:cNvSpPr>
          <p:nvPr/>
        </p:nvSpPr>
        <p:spPr bwMode="auto">
          <a:xfrm>
            <a:off x="838200" y="5029200"/>
            <a:ext cx="533400"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sz="2000" b="1" i="1" dirty="0">
                <a:solidFill>
                  <a:schemeClr val="tx2"/>
                </a:solidFill>
                <a:latin typeface="Book Antiqua" pitchFamily="18" charset="0"/>
                <a:cs typeface="Times New Roman" pitchFamily="18" charset="0"/>
              </a:rPr>
              <a:t>B</a:t>
            </a:r>
            <a:r>
              <a:rPr lang="it-IT" sz="2000" b="1" i="1" baseline="-25000" dirty="0">
                <a:solidFill>
                  <a:schemeClr val="tx2"/>
                </a:solidFill>
                <a:latin typeface="Book Antiqua" pitchFamily="18" charset="0"/>
                <a:cs typeface="Times New Roman" pitchFamily="18" charset="0"/>
              </a:rPr>
              <a:t>2</a:t>
            </a:r>
            <a:endParaRPr lang="it-IT" sz="2000" b="1" i="1" dirty="0">
              <a:solidFill>
                <a:schemeClr val="tx2"/>
              </a:solidFill>
              <a:latin typeface="Book Antiqua" pitchFamily="18" charset="0"/>
              <a:cs typeface="Times New Roman" pitchFamily="18" charset="0"/>
            </a:endParaRPr>
          </a:p>
        </p:txBody>
      </p:sp>
      <p:sp>
        <p:nvSpPr>
          <p:cNvPr id="75809" name="Text Box 33"/>
          <p:cNvSpPr txBox="1">
            <a:spLocks noChangeArrowheads="1"/>
          </p:cNvSpPr>
          <p:nvPr/>
        </p:nvSpPr>
        <p:spPr bwMode="auto">
          <a:xfrm>
            <a:off x="1524000" y="4953000"/>
            <a:ext cx="533400"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sz="2000" b="1" i="1" dirty="0">
                <a:solidFill>
                  <a:schemeClr val="tx2"/>
                </a:solidFill>
                <a:latin typeface="Book Antiqua" pitchFamily="18" charset="0"/>
                <a:cs typeface="Times New Roman" pitchFamily="18" charset="0"/>
              </a:rPr>
              <a:t>B</a:t>
            </a:r>
            <a:r>
              <a:rPr lang="it-IT" sz="2000" b="1" i="1" baseline="-25000" dirty="0">
                <a:solidFill>
                  <a:schemeClr val="tx2"/>
                </a:solidFill>
                <a:latin typeface="Book Antiqua" pitchFamily="18" charset="0"/>
                <a:cs typeface="Times New Roman" pitchFamily="18" charset="0"/>
              </a:rPr>
              <a:t>3</a:t>
            </a:r>
            <a:endParaRPr lang="it-IT" sz="2000" b="1" i="1" dirty="0">
              <a:solidFill>
                <a:schemeClr val="tx2"/>
              </a:solidFill>
              <a:latin typeface="Book Antiqua" pitchFamily="18" charset="0"/>
              <a:cs typeface="Times New Roman" pitchFamily="18" charset="0"/>
            </a:endParaRPr>
          </a:p>
        </p:txBody>
      </p:sp>
      <p:sp>
        <p:nvSpPr>
          <p:cNvPr id="75810" name="Text Box 34"/>
          <p:cNvSpPr txBox="1">
            <a:spLocks noChangeArrowheads="1"/>
          </p:cNvSpPr>
          <p:nvPr/>
        </p:nvSpPr>
        <p:spPr bwMode="auto">
          <a:xfrm>
            <a:off x="2209800" y="3962400"/>
            <a:ext cx="6934200" cy="2121093"/>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en-US" sz="2200" b="1" dirty="0">
                <a:solidFill>
                  <a:srgbClr val="FF0000"/>
                </a:solidFill>
                <a:cs typeface="Times New Roman" pitchFamily="18" charset="0"/>
              </a:rPr>
              <a:t>hardware-software paradigm</a:t>
            </a:r>
            <a:r>
              <a:rPr lang="en-US" sz="2200" b="1" dirty="0">
                <a:solidFill>
                  <a:schemeClr val="tx2"/>
                </a:solidFill>
                <a:cs typeface="Times New Roman" pitchFamily="18" charset="0"/>
              </a:rPr>
              <a:t>: </a:t>
            </a:r>
            <a:r>
              <a:rPr lang="en-US" sz="2200" b="1" dirty="0"/>
              <a:t>the greater the usage of a hardware, the greater its attractiveness in terms of developing “software”, an increase in the number of </a:t>
            </a:r>
            <a:r>
              <a:rPr lang="en-US" sz="2200" b="1" dirty="0" smtClean="0"/>
              <a:t>software programs </a:t>
            </a:r>
            <a:r>
              <a:rPr lang="en-US" sz="2200" b="1" dirty="0"/>
              <a:t>further raises the attractiveness of the hardware and increases the number of new adopters and so on</a:t>
            </a:r>
            <a:r>
              <a:rPr lang="en-US" sz="2200" b="1" dirty="0">
                <a:cs typeface="Times New Roman" pitchFamily="18" charset="0"/>
              </a:rPr>
              <a:t> (“</a:t>
            </a:r>
            <a:r>
              <a:rPr lang="en-US" sz="2200" b="1" dirty="0">
                <a:solidFill>
                  <a:srgbClr val="FF0000"/>
                </a:solidFill>
                <a:cs typeface="Times New Roman" pitchFamily="18" charset="0"/>
              </a:rPr>
              <a:t>bandwagon effect</a:t>
            </a:r>
            <a:r>
              <a:rPr lang="en-US" sz="2200" b="1" dirty="0">
                <a:cs typeface="Times New Roman" pitchFamily="18" charset="0"/>
              </a:rPr>
              <a:t>” or “</a:t>
            </a:r>
            <a:r>
              <a:rPr lang="en-US" sz="2200" b="1" dirty="0">
                <a:solidFill>
                  <a:srgbClr val="FF0000"/>
                </a:solidFill>
                <a:cs typeface="Times New Roman" pitchFamily="18" charset="0"/>
              </a:rPr>
              <a:t>positive feedback</a:t>
            </a:r>
            <a:r>
              <a:rPr lang="en-US" sz="2200" b="1" dirty="0">
                <a:cs typeface="Times New Roman" pitchFamily="18"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numero diapositiva 3"/>
          <p:cNvSpPr>
            <a:spLocks noGrp="1"/>
          </p:cNvSpPr>
          <p:nvPr>
            <p:ph type="sldNum" sz="quarter" idx="12"/>
          </p:nvPr>
        </p:nvSpPr>
        <p:spPr/>
        <p:txBody>
          <a:bodyPr/>
          <a:lstStyle/>
          <a:p>
            <a:fld id="{06018729-CB99-4A21-AD74-A2B0BCF306C5}" type="slidenum">
              <a:rPr lang="it-IT"/>
              <a:pPr/>
              <a:t>24</a:t>
            </a:fld>
            <a:endParaRPr lang="it-IT"/>
          </a:p>
        </p:txBody>
      </p:sp>
      <p:pic>
        <p:nvPicPr>
          <p:cNvPr id="246786" name="Picture 2" descr="File:Apple2.jpg">
            <a:hlinkClick r:id="rId2"/>
          </p:cNvPr>
          <p:cNvPicPr>
            <a:picLocks noChangeAspect="1" noChangeArrowheads="1"/>
          </p:cNvPicPr>
          <p:nvPr/>
        </p:nvPicPr>
        <p:blipFill>
          <a:blip r:embed="rId3" cstate="print"/>
          <a:srcRect/>
          <a:stretch>
            <a:fillRect/>
          </a:stretch>
        </p:blipFill>
        <p:spPr bwMode="auto">
          <a:xfrm>
            <a:off x="381000" y="1676400"/>
            <a:ext cx="2971800" cy="4495800"/>
          </a:xfrm>
          <a:prstGeom prst="rect">
            <a:avLst/>
          </a:prstGeom>
          <a:noFill/>
        </p:spPr>
      </p:pic>
      <p:pic>
        <p:nvPicPr>
          <p:cNvPr id="246787" name="Picture 3" descr="File:IBM PC 5150.jpg">
            <a:hlinkClick r:id="rId4"/>
          </p:cNvPr>
          <p:cNvPicPr>
            <a:picLocks noChangeAspect="1" noChangeArrowheads="1"/>
          </p:cNvPicPr>
          <p:nvPr/>
        </p:nvPicPr>
        <p:blipFill>
          <a:blip r:embed="rId5" cstate="print"/>
          <a:srcRect/>
          <a:stretch>
            <a:fillRect/>
          </a:stretch>
        </p:blipFill>
        <p:spPr bwMode="auto">
          <a:xfrm>
            <a:off x="4343400" y="1447800"/>
            <a:ext cx="4267200" cy="4810125"/>
          </a:xfrm>
          <a:prstGeom prst="rect">
            <a:avLst/>
          </a:prstGeom>
          <a:noFill/>
        </p:spPr>
      </p:pic>
      <p:sp>
        <p:nvSpPr>
          <p:cNvPr id="246788" name="Text Box 4"/>
          <p:cNvSpPr txBox="1">
            <a:spLocks noChangeArrowheads="1"/>
          </p:cNvSpPr>
          <p:nvPr/>
        </p:nvSpPr>
        <p:spPr bwMode="auto">
          <a:xfrm>
            <a:off x="1066800" y="838200"/>
            <a:ext cx="1447800" cy="457200"/>
          </a:xfrm>
          <a:prstGeom prst="rect">
            <a:avLst/>
          </a:prstGeom>
          <a:noFill/>
          <a:ln w="9525">
            <a:noFill/>
            <a:miter lim="800000"/>
            <a:headEnd/>
            <a:tailEnd/>
          </a:ln>
          <a:effectLst/>
        </p:spPr>
        <p:txBody>
          <a:bodyPr>
            <a:spAutoFit/>
          </a:bodyPr>
          <a:lstStyle/>
          <a:p>
            <a:pPr>
              <a:spcBef>
                <a:spcPct val="50000"/>
              </a:spcBef>
            </a:pPr>
            <a:r>
              <a:rPr lang="it-IT"/>
              <a:t>Apple II</a:t>
            </a:r>
          </a:p>
        </p:txBody>
      </p:sp>
      <p:sp>
        <p:nvSpPr>
          <p:cNvPr id="246789" name="Text Box 5"/>
          <p:cNvSpPr txBox="1">
            <a:spLocks noChangeArrowheads="1"/>
          </p:cNvSpPr>
          <p:nvPr/>
        </p:nvSpPr>
        <p:spPr bwMode="auto">
          <a:xfrm>
            <a:off x="5943600" y="838200"/>
            <a:ext cx="1447800" cy="457200"/>
          </a:xfrm>
          <a:prstGeom prst="rect">
            <a:avLst/>
          </a:prstGeom>
          <a:noFill/>
          <a:ln w="9525">
            <a:noFill/>
            <a:miter lim="800000"/>
            <a:headEnd/>
            <a:tailEnd/>
          </a:ln>
          <a:effectLst/>
        </p:spPr>
        <p:txBody>
          <a:bodyPr>
            <a:spAutoFit/>
          </a:bodyPr>
          <a:lstStyle/>
          <a:p>
            <a:pPr>
              <a:spcBef>
                <a:spcPct val="50000"/>
              </a:spcBef>
            </a:pPr>
            <a:r>
              <a:rPr lang="it-IT"/>
              <a:t>PC IBM</a:t>
            </a:r>
          </a:p>
        </p:txBody>
      </p:sp>
      <p:sp>
        <p:nvSpPr>
          <p:cNvPr id="246791" name="Rectangle 7"/>
          <p:cNvSpPr>
            <a:spLocks noChangeArrowheads="1"/>
          </p:cNvSpPr>
          <p:nvPr/>
        </p:nvSpPr>
        <p:spPr bwMode="auto">
          <a:xfrm>
            <a:off x="0" y="0"/>
            <a:ext cx="9078913" cy="457200"/>
          </a:xfrm>
          <a:prstGeom prst="rect">
            <a:avLst/>
          </a:prstGeom>
          <a:noFill/>
          <a:ln w="9525">
            <a:noFill/>
            <a:miter lim="800000"/>
            <a:headEnd/>
            <a:tailEnd/>
          </a:ln>
          <a:effectLst/>
        </p:spPr>
        <p:txBody>
          <a:bodyPr wrap="none">
            <a:spAutoFit/>
          </a:bodyPr>
          <a:lstStyle/>
          <a:p>
            <a:r>
              <a:rPr lang="en-US" b="1" dirty="0">
                <a:solidFill>
                  <a:srgbClr val="CC3300"/>
                </a:solidFill>
              </a:rPr>
              <a:t>The same logic applies to the  IBM –Intel- Microsoft vs. APPLE case</a:t>
            </a:r>
            <a:endParaRPr lang="it-IT" b="1" dirty="0">
              <a:solidFill>
                <a:srgbClr val="CC33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gnaposto numero diapositiva 3"/>
          <p:cNvSpPr>
            <a:spLocks noGrp="1"/>
          </p:cNvSpPr>
          <p:nvPr>
            <p:ph type="sldNum" sz="quarter" idx="4294967295"/>
          </p:nvPr>
        </p:nvSpPr>
        <p:spPr>
          <a:xfrm>
            <a:off x="6553200" y="6248400"/>
            <a:ext cx="1905000" cy="457200"/>
          </a:xfrm>
          <a:prstGeom prst="rect">
            <a:avLst/>
          </a:prstGeom>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4BC97B6-001A-4758-BDEA-F3EEFA154747}" type="slidenum">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23556" name="Text Box 4"/>
          <p:cNvSpPr txBox="1">
            <a:spLocks noChangeArrowheads="1"/>
          </p:cNvSpPr>
          <p:nvPr/>
        </p:nvSpPr>
        <p:spPr bwMode="auto">
          <a:xfrm>
            <a:off x="0" y="3352800"/>
            <a:ext cx="8915400" cy="3013646"/>
          </a:xfrm>
          <a:prstGeom prst="rect">
            <a:avLst/>
          </a:prstGeom>
          <a:noFill/>
          <a:ln w="12700">
            <a:noFill/>
            <a:miter lim="800000"/>
            <a:headEnd/>
            <a:tailEnd/>
          </a:ln>
        </p:spPr>
        <p:txBody>
          <a:bodyPr lIns="90488" tIns="44450" rIns="90488" bIns="44450">
            <a:spAutoFit/>
          </a:bodyPr>
          <a:lstStyle/>
          <a:p>
            <a:pPr marL="0" marR="0" lvl="0" indent="0" algn="l" defTabSz="914400" rtl="0" eaLnBrk="0" fontAlgn="base" latinLnBrk="0" hangingPunct="0">
              <a:lnSpc>
                <a:spcPct val="100000"/>
              </a:lnSpc>
              <a:spcBef>
                <a:spcPts val="0"/>
              </a:spcBef>
              <a:spcAft>
                <a:spcPts val="600"/>
              </a:spcAft>
              <a:buClr>
                <a:srgbClr val="000000"/>
              </a:buClr>
              <a:buSzPct val="75000"/>
              <a:buFontTx/>
              <a:buNone/>
              <a:tabLst/>
              <a:defRPr/>
            </a:pPr>
            <a:r>
              <a:rPr kumimoji="0" lang="en-US" sz="2000" b="0" i="0" u="none" strike="noStrike" kern="1200" cap="none" spc="0" normalizeH="0" baseline="0" noProof="0" dirty="0" smtClean="0">
                <a:ln>
                  <a:noFill/>
                </a:ln>
                <a:solidFill>
                  <a:srgbClr val="000000"/>
                </a:solidFill>
                <a:effectLst/>
                <a:uLnTx/>
                <a:uFillTx/>
                <a:latin typeface="Times New Roman"/>
                <a:ea typeface="+mn-ea"/>
                <a:cs typeface="+mn-cs"/>
              </a:rPr>
              <a:t>The </a:t>
            </a:r>
            <a:r>
              <a:rPr kumimoji="0" lang="en-US" sz="2000" b="1" i="0" u="none" strike="noStrike" kern="1200" cap="none" spc="0" normalizeH="0" baseline="0" noProof="0" dirty="0" smtClean="0">
                <a:ln>
                  <a:noFill/>
                </a:ln>
                <a:solidFill>
                  <a:srgbClr val="000000"/>
                </a:solidFill>
                <a:effectLst/>
                <a:uLnTx/>
                <a:uFillTx/>
                <a:latin typeface="Times New Roman"/>
                <a:ea typeface="+mn-ea"/>
                <a:cs typeface="+mn-cs"/>
              </a:rPr>
              <a:t>higher is the number of users</a:t>
            </a:r>
            <a:r>
              <a:rPr kumimoji="0" lang="en-US" sz="2000" b="0" i="0" u="none" strike="noStrike" kern="1200" cap="none" spc="0" normalizeH="0" baseline="0" noProof="0" dirty="0" smtClean="0">
                <a:ln>
                  <a:noFill/>
                </a:ln>
                <a:solidFill>
                  <a:srgbClr val="000000"/>
                </a:solidFill>
                <a:effectLst/>
                <a:uLnTx/>
                <a:uFillTx/>
                <a:latin typeface="Times New Roman"/>
                <a:ea typeface="+mn-ea"/>
                <a:cs typeface="+mn-cs"/>
              </a:rPr>
              <a:t> of a platform, the </a:t>
            </a:r>
            <a:r>
              <a:rPr kumimoji="0" lang="en-US" sz="2000" b="1" i="0" u="none" strike="noStrike" kern="1200" cap="none" spc="0" normalizeH="0" baseline="0" noProof="0" dirty="0" smtClean="0">
                <a:ln>
                  <a:noFill/>
                </a:ln>
                <a:solidFill>
                  <a:srgbClr val="000000"/>
                </a:solidFill>
                <a:effectLst/>
                <a:uLnTx/>
                <a:uFillTx/>
                <a:latin typeface="Times New Roman"/>
                <a:ea typeface="+mn-ea"/>
                <a:cs typeface="+mn-cs"/>
              </a:rPr>
              <a:t>higher is the incentive for the developers of complementary goods (</a:t>
            </a:r>
            <a:r>
              <a:rPr kumimoji="0" lang="en-US" sz="2000" b="1" i="0" u="none" strike="noStrike" kern="1200" cap="none" spc="0" normalizeH="0" baseline="0" noProof="0" dirty="0" err="1" smtClean="0">
                <a:ln>
                  <a:noFill/>
                </a:ln>
                <a:solidFill>
                  <a:srgbClr val="000000"/>
                </a:solidFill>
                <a:effectLst/>
                <a:uLnTx/>
                <a:uFillTx/>
                <a:latin typeface="Times New Roman"/>
                <a:ea typeface="+mn-ea"/>
                <a:cs typeface="+mn-cs"/>
              </a:rPr>
              <a:t>sw</a:t>
            </a:r>
            <a:r>
              <a:rPr kumimoji="0" lang="en-US" sz="2000" b="1" i="0" u="none" strike="noStrike" kern="1200" cap="none" spc="0" normalizeH="0" baseline="0" noProof="0" dirty="0" smtClean="0">
                <a:ln>
                  <a:noFill/>
                </a:ln>
                <a:solidFill>
                  <a:srgbClr val="000000"/>
                </a:solidFill>
                <a:effectLst/>
                <a:uLnTx/>
                <a:uFillTx/>
                <a:latin typeface="Times New Roman"/>
                <a:ea typeface="+mn-ea"/>
                <a:cs typeface="+mn-cs"/>
              </a:rPr>
              <a:t>)</a:t>
            </a:r>
            <a:r>
              <a:rPr kumimoji="0" lang="en-US" sz="2000" b="0" i="0" u="none" strike="noStrike" kern="1200" cap="none" spc="0" normalizeH="0" baseline="0" noProof="0" dirty="0" smtClean="0">
                <a:ln>
                  <a:noFill/>
                </a:ln>
                <a:solidFill>
                  <a:srgbClr val="000000"/>
                </a:solidFill>
                <a:effectLst/>
                <a:uLnTx/>
                <a:uFillTx/>
                <a:latin typeface="Times New Roman"/>
                <a:ea typeface="+mn-ea"/>
                <a:cs typeface="+mn-cs"/>
              </a:rPr>
              <a:t> to create contents for such platform, the </a:t>
            </a:r>
            <a:r>
              <a:rPr kumimoji="0" lang="en-US" sz="2000" b="1" i="0" u="none" strike="noStrike" kern="1200" cap="none" spc="0" normalizeH="0" baseline="0" noProof="0" dirty="0" smtClean="0">
                <a:ln>
                  <a:noFill/>
                </a:ln>
                <a:solidFill>
                  <a:srgbClr val="000000"/>
                </a:solidFill>
                <a:effectLst/>
                <a:uLnTx/>
                <a:uFillTx/>
                <a:latin typeface="Times New Roman"/>
                <a:ea typeface="+mn-ea"/>
                <a:cs typeface="+mn-cs"/>
              </a:rPr>
              <a:t>higher is the attractiveness of the platform</a:t>
            </a:r>
            <a:r>
              <a:rPr kumimoji="0" lang="en-US" sz="2000" b="0" i="0" u="none" strike="noStrike" kern="1200" cap="none" spc="0" normalizeH="0" baseline="0" noProof="0" dirty="0" smtClean="0">
                <a:ln>
                  <a:noFill/>
                </a:ln>
                <a:solidFill>
                  <a:srgbClr val="000000"/>
                </a:solidFill>
                <a:effectLst/>
                <a:uLnTx/>
                <a:uFillTx/>
                <a:latin typeface="Times New Roman"/>
                <a:ea typeface="+mn-ea"/>
                <a:cs typeface="+mn-cs"/>
              </a:rPr>
              <a:t>, the higher is the number of users that use the platform </a:t>
            </a:r>
            <a:r>
              <a:rPr kumimoji="0" lang="en-US"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a:t>
            </a:r>
            <a:r>
              <a:rPr kumimoji="0" lang="en-US" sz="2000" b="1" i="0" u="none" strike="noStrike" kern="1200" cap="none" spc="0" normalizeH="0" baseline="0" noProof="0" dirty="0" smtClean="0">
                <a:ln>
                  <a:noFill/>
                </a:ln>
                <a:solidFill>
                  <a:srgbClr val="000000"/>
                </a:solidFill>
                <a:effectLst/>
                <a:uLnTx/>
                <a:uFillTx/>
                <a:latin typeface="Times New Roman" pitchFamily="18" charset="0"/>
                <a:ea typeface="+mn-ea"/>
                <a:cs typeface="+mn-cs"/>
              </a:rPr>
              <a:t>bandwagon effect</a:t>
            </a:r>
            <a:r>
              <a:rPr kumimoji="0" lang="en-US"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or positive network feedback) </a:t>
            </a:r>
            <a:r>
              <a:rPr kumimoji="0" lang="en-US" sz="2000" b="0" i="0" u="none" strike="noStrike" kern="1200" cap="none" spc="0" normalizeH="0" baseline="0" noProof="0" dirty="0" smtClean="0">
                <a:ln>
                  <a:noFill/>
                </a:ln>
                <a:solidFill>
                  <a:srgbClr val="000000"/>
                </a:solidFill>
                <a:effectLst/>
                <a:uLnTx/>
                <a:uFillTx/>
                <a:latin typeface="Times New Roman"/>
                <a:ea typeface="+mn-ea"/>
                <a:cs typeface="+mn-cs"/>
              </a:rPr>
              <a:t>and so on…</a:t>
            </a:r>
          </a:p>
          <a:p>
            <a:pPr marL="0" marR="0" lvl="0" indent="0" algn="l" defTabSz="914400" rtl="0" eaLnBrk="0" fontAlgn="base" latinLnBrk="0" hangingPunct="0">
              <a:lnSpc>
                <a:spcPct val="100000"/>
              </a:lnSpc>
              <a:spcBef>
                <a:spcPts val="0"/>
              </a:spcBef>
              <a:spcAft>
                <a:spcPts val="600"/>
              </a:spcAft>
              <a:buClr>
                <a:srgbClr val="000000"/>
              </a:buClr>
              <a:buSzPct val="75000"/>
              <a:buFontTx/>
              <a:buNone/>
              <a:tabLst/>
              <a:defRPr/>
            </a:pPr>
            <a:endParaRPr kumimoji="0" lang="en-US" sz="2000" b="1" i="1" u="none" strike="noStrike" kern="1200" cap="none" spc="0" normalizeH="0" baseline="0" noProof="0" dirty="0" smtClean="0">
              <a:ln>
                <a:noFill/>
              </a:ln>
              <a:solidFill>
                <a:srgbClr val="000000"/>
              </a:solidFill>
              <a:effectLst/>
              <a:uLnTx/>
              <a:uFillTx/>
              <a:latin typeface="Times New Roman"/>
              <a:ea typeface="+mn-ea"/>
              <a:cs typeface="+mn-cs"/>
            </a:endParaRPr>
          </a:p>
          <a:p>
            <a:pPr marL="0" marR="0" lvl="0" indent="0" algn="l" defTabSz="914400" rtl="0" eaLnBrk="0" fontAlgn="base" latinLnBrk="0" hangingPunct="0">
              <a:lnSpc>
                <a:spcPct val="100000"/>
              </a:lnSpc>
              <a:spcBef>
                <a:spcPts val="0"/>
              </a:spcBef>
              <a:spcAft>
                <a:spcPts val="600"/>
              </a:spcAft>
              <a:buClr>
                <a:srgbClr val="000000"/>
              </a:buClr>
              <a:buSzPct val="75000"/>
              <a:buFontTx/>
              <a:buNone/>
              <a:tabLst/>
              <a:defRPr/>
            </a:pPr>
            <a:r>
              <a:rPr kumimoji="0" lang="en-US"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The </a:t>
            </a:r>
            <a:r>
              <a:rPr kumimoji="0" lang="en-US" sz="2000" b="1" i="0" u="none" strike="noStrike" kern="1200" cap="none" spc="0" normalizeH="0" baseline="0" noProof="0" dirty="0" smtClean="0">
                <a:ln>
                  <a:noFill/>
                </a:ln>
                <a:solidFill>
                  <a:srgbClr val="000000"/>
                </a:solidFill>
                <a:effectLst/>
                <a:uLnTx/>
                <a:uFillTx/>
                <a:latin typeface="Times New Roman" pitchFamily="18" charset="0"/>
                <a:ea typeface="+mn-ea"/>
                <a:cs typeface="+mn-cs"/>
              </a:rPr>
              <a:t>lower is the number of users</a:t>
            </a:r>
            <a:r>
              <a:rPr kumimoji="0" lang="en-US"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of a platform, the </a:t>
            </a:r>
            <a:r>
              <a:rPr kumimoji="0" lang="en-US" sz="2000" b="1" i="0" u="none" strike="noStrike" kern="1200" cap="none" spc="0" normalizeH="0" baseline="0" noProof="0" dirty="0" smtClean="0">
                <a:ln>
                  <a:noFill/>
                </a:ln>
                <a:solidFill>
                  <a:srgbClr val="000000"/>
                </a:solidFill>
                <a:effectLst/>
                <a:uLnTx/>
                <a:uFillTx/>
                <a:latin typeface="Times New Roman" pitchFamily="18" charset="0"/>
                <a:ea typeface="+mn-ea"/>
                <a:cs typeface="+mn-cs"/>
              </a:rPr>
              <a:t>lower is the incentive for the developers of complementary goods (</a:t>
            </a:r>
            <a:r>
              <a:rPr kumimoji="0" lang="en-US" sz="2000" b="1" i="0" u="none" strike="noStrike" kern="1200" cap="none" spc="0" normalizeH="0" baseline="0" noProof="0" dirty="0" err="1" smtClean="0">
                <a:ln>
                  <a:noFill/>
                </a:ln>
                <a:solidFill>
                  <a:srgbClr val="000000"/>
                </a:solidFill>
                <a:effectLst/>
                <a:uLnTx/>
                <a:uFillTx/>
                <a:latin typeface="Times New Roman" pitchFamily="18" charset="0"/>
                <a:ea typeface="+mn-ea"/>
                <a:cs typeface="+mn-cs"/>
              </a:rPr>
              <a:t>sw</a:t>
            </a:r>
            <a:r>
              <a:rPr kumimoji="0" lang="en-US" sz="2000" b="1" i="0" u="none" strike="noStrike" kern="1200" cap="none" spc="0" normalizeH="0" baseline="0" noProof="0" dirty="0" smtClean="0">
                <a:ln>
                  <a:noFill/>
                </a:ln>
                <a:solidFill>
                  <a:srgbClr val="000000"/>
                </a:solidFill>
                <a:effectLst/>
                <a:uLnTx/>
                <a:uFillTx/>
                <a:latin typeface="Times New Roman" pitchFamily="18" charset="0"/>
                <a:ea typeface="+mn-ea"/>
                <a:cs typeface="+mn-cs"/>
              </a:rPr>
              <a:t>)</a:t>
            </a:r>
            <a:r>
              <a:rPr kumimoji="0" lang="en-US"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to create contents for such platform, the </a:t>
            </a:r>
            <a:r>
              <a:rPr kumimoji="0" lang="en-US" sz="2000" b="1" i="0" u="none" strike="noStrike" kern="1200" cap="none" spc="0" normalizeH="0" baseline="0" noProof="0" dirty="0" smtClean="0">
                <a:ln>
                  <a:noFill/>
                </a:ln>
                <a:solidFill>
                  <a:srgbClr val="000000"/>
                </a:solidFill>
                <a:effectLst/>
                <a:uLnTx/>
                <a:uFillTx/>
                <a:latin typeface="Times New Roman" pitchFamily="18" charset="0"/>
                <a:ea typeface="+mn-ea"/>
                <a:cs typeface="+mn-cs"/>
              </a:rPr>
              <a:t>lower is the attractiveness of the platform</a:t>
            </a:r>
            <a:r>
              <a:rPr kumimoji="0" lang="en-US"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the lower is the number of users that use the platform (negative network feedback) and so on…</a:t>
            </a:r>
          </a:p>
        </p:txBody>
      </p:sp>
      <p:sp>
        <p:nvSpPr>
          <p:cNvPr id="23557" name="Text Box 6"/>
          <p:cNvSpPr txBox="1">
            <a:spLocks noChangeArrowheads="1"/>
          </p:cNvSpPr>
          <p:nvPr/>
        </p:nvSpPr>
        <p:spPr bwMode="auto">
          <a:xfrm>
            <a:off x="0" y="152401"/>
            <a:ext cx="9144000" cy="3416320"/>
          </a:xfrm>
          <a:prstGeom prst="rect">
            <a:avLst/>
          </a:prstGeom>
          <a:noFill/>
          <a:ln w="9525">
            <a:noFill/>
            <a:miter lim="800000"/>
            <a:headEnd/>
            <a:tailEnd/>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CC3300"/>
                </a:solidFill>
                <a:effectLst/>
                <a:uLnTx/>
                <a:uFillTx/>
                <a:latin typeface="Times New Roman" pitchFamily="18" charset="0"/>
                <a:ea typeface="+mn-ea"/>
                <a:cs typeface="+mn-cs"/>
              </a:rPr>
              <a:t>3 remarks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smtClean="0">
              <a:ln>
                <a:noFill/>
              </a:ln>
              <a:solidFill>
                <a:srgbClr val="CC3300"/>
              </a:solidFill>
              <a:effectLst/>
              <a:uLnTx/>
              <a:uFillTx/>
              <a:latin typeface="Times New Roman"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smtClean="0">
                <a:ln>
                  <a:noFill/>
                </a:ln>
                <a:solidFill>
                  <a:srgbClr val="FF0000"/>
                </a:solidFill>
                <a:effectLst/>
                <a:uLnTx/>
                <a:uFillTx/>
                <a:latin typeface="Times New Roman"/>
                <a:ea typeface="+mn-ea"/>
                <a:cs typeface="+mn-cs"/>
              </a:rPr>
              <a:t>1) Bandwagon vs. negative feedback</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000" b="0" i="0" u="none" strike="noStrike" kern="1200" cap="none" spc="0" normalizeH="0" baseline="0" noProof="0" dirty="0" smtClean="0">
              <a:ln>
                <a:noFill/>
              </a:ln>
              <a:solidFill>
                <a:srgbClr val="FF0000"/>
              </a:solidFill>
              <a:effectLst/>
              <a:uLnTx/>
              <a:uFillTx/>
              <a:latin typeface="Times New Roman"/>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FF0000"/>
                </a:solidFill>
                <a:effectLst/>
                <a:uLnTx/>
                <a:uFillTx/>
                <a:latin typeface="Times New Roman" pitchFamily="18" charset="0"/>
                <a:ea typeface="+mn-ea"/>
                <a:cs typeface="+mn-cs"/>
              </a:rPr>
              <a:t>If someone is experiencing a positive feedback and has competitors, these latter are probably experiencing a negative feedback</a:t>
            </a:r>
            <a:endParaRPr kumimoji="0" lang="en-US" sz="2400" b="0" i="0" u="none" strike="noStrike" kern="1200" cap="none" spc="0" normalizeH="0" baseline="0" noProof="0" dirty="0" smtClean="0">
              <a:ln>
                <a:noFill/>
              </a:ln>
              <a:solidFill>
                <a:srgbClr val="FF0000"/>
              </a:solidFill>
              <a:effectLst/>
              <a:uLnTx/>
              <a:uFillTx/>
              <a:latin typeface="Times New Roman"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CC33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3464744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gnaposto numero diapositiva 5"/>
          <p:cNvSpPr>
            <a:spLocks noGrp="1"/>
          </p:cNvSpPr>
          <p:nvPr>
            <p:ph type="sldNum" sz="quarter" idx="12"/>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F59C4B-C93F-4304-AEBF-571BCC5BC02F}" type="slidenum">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31747" name="Rectangle 2"/>
          <p:cNvSpPr>
            <a:spLocks noGrp="1" noChangeArrowheads="1"/>
          </p:cNvSpPr>
          <p:nvPr>
            <p:ph type="title"/>
          </p:nvPr>
        </p:nvSpPr>
        <p:spPr>
          <a:xfrm>
            <a:off x="0" y="0"/>
            <a:ext cx="8686800" cy="1143000"/>
          </a:xfrm>
        </p:spPr>
        <p:txBody>
          <a:bodyPr/>
          <a:lstStyle/>
          <a:p>
            <a:pPr eaLnBrk="1" hangingPunct="1"/>
            <a:r>
              <a:rPr lang="en-US" sz="4000" dirty="0" smtClean="0">
                <a:solidFill>
                  <a:srgbClr val="FF0000"/>
                </a:solidFill>
              </a:rPr>
              <a:t>2) These dynamics also affect “Two-sided markets” </a:t>
            </a:r>
          </a:p>
        </p:txBody>
      </p:sp>
      <p:sp>
        <p:nvSpPr>
          <p:cNvPr id="31748" name="Rectangle 3"/>
          <p:cNvSpPr>
            <a:spLocks noGrp="1" noChangeArrowheads="1"/>
          </p:cNvSpPr>
          <p:nvPr>
            <p:ph type="body" idx="1"/>
          </p:nvPr>
        </p:nvSpPr>
        <p:spPr>
          <a:xfrm>
            <a:off x="250371" y="1295400"/>
            <a:ext cx="8229600" cy="4876800"/>
          </a:xfrm>
        </p:spPr>
        <p:txBody>
          <a:bodyPr/>
          <a:lstStyle/>
          <a:p>
            <a:pPr marL="0" lvl="0" indent="0">
              <a:spcBef>
                <a:spcPts val="0"/>
              </a:spcBef>
              <a:buNone/>
              <a:defRPr/>
            </a:pPr>
            <a:r>
              <a:rPr lang="en-US" sz="2400" dirty="0" smtClean="0"/>
              <a:t>Rochet &amp; </a:t>
            </a:r>
            <a:r>
              <a:rPr lang="en-US" sz="2400" dirty="0" err="1" smtClean="0"/>
              <a:t>Tirole</a:t>
            </a:r>
            <a:r>
              <a:rPr lang="en-US" sz="2400" dirty="0" smtClean="0"/>
              <a:t> (2006, RAND): </a:t>
            </a:r>
            <a:r>
              <a:rPr lang="en-US" sz="2000" i="1" kern="1200" dirty="0">
                <a:solidFill>
                  <a:srgbClr val="000000"/>
                </a:solidFill>
                <a:latin typeface="Arial" charset="0"/>
              </a:rPr>
              <a:t>“</a:t>
            </a:r>
            <a:r>
              <a:rPr lang="en-US" sz="2000" i="1" kern="1200" dirty="0" smtClean="0">
                <a:solidFill>
                  <a:srgbClr val="000000"/>
                </a:solidFill>
                <a:latin typeface="Arial" charset="0"/>
              </a:rPr>
              <a:t>markets </a:t>
            </a:r>
            <a:r>
              <a:rPr lang="en-US" sz="2000" i="1" kern="1200" dirty="0">
                <a:solidFill>
                  <a:srgbClr val="000000"/>
                </a:solidFill>
                <a:latin typeface="Arial" charset="0"/>
              </a:rPr>
              <a:t>where one enable interactions between end-users, and try to get the two sides “on </a:t>
            </a:r>
            <a:r>
              <a:rPr lang="en-US" sz="2000" i="1" kern="1200" dirty="0" smtClean="0">
                <a:solidFill>
                  <a:srgbClr val="000000"/>
                </a:solidFill>
                <a:latin typeface="Arial" charset="0"/>
              </a:rPr>
              <a:t>board”</a:t>
            </a:r>
            <a:endParaRPr lang="en-US" sz="2000" i="1" kern="1200" dirty="0">
              <a:solidFill>
                <a:srgbClr val="000000"/>
              </a:solidFill>
              <a:latin typeface="Arial" charset="0"/>
            </a:endParaRPr>
          </a:p>
          <a:p>
            <a:pPr marL="0" indent="0" eaLnBrk="1" hangingPunct="1">
              <a:buNone/>
            </a:pPr>
            <a:r>
              <a:rPr lang="en-US" sz="2400" dirty="0" err="1" smtClean="0"/>
              <a:t>Rysman</a:t>
            </a:r>
            <a:r>
              <a:rPr lang="en-US" sz="2400" dirty="0" smtClean="0"/>
              <a:t> (2009, JEP): </a:t>
            </a:r>
            <a:r>
              <a:rPr lang="en-US" sz="2400" i="1" kern="1200" dirty="0" smtClean="0">
                <a:solidFill>
                  <a:srgbClr val="000000"/>
                </a:solidFill>
                <a:latin typeface="Arial" charset="0"/>
              </a:rPr>
              <a:t>“</a:t>
            </a:r>
            <a:r>
              <a:rPr lang="en-GB" sz="2000" i="1" kern="1200" dirty="0" smtClean="0">
                <a:solidFill>
                  <a:srgbClr val="000000"/>
                </a:solidFill>
                <a:latin typeface="Arial" charset="0"/>
              </a:rPr>
              <a:t>a </a:t>
            </a:r>
            <a:r>
              <a:rPr lang="en-GB" sz="2000" i="1" kern="1200" dirty="0">
                <a:solidFill>
                  <a:srgbClr val="000000"/>
                </a:solidFill>
                <a:latin typeface="Arial" charset="0"/>
              </a:rPr>
              <a:t>two-sided market is one in which 1) two sets of agents interact through an intermediary or platform, and 2) the decisions of each set of agents affects the outcomes of the other set of agents, typically through an externality</a:t>
            </a:r>
            <a:r>
              <a:rPr lang="en-GB" sz="2000" i="1" kern="1200" dirty="0" smtClean="0">
                <a:solidFill>
                  <a:srgbClr val="000000"/>
                </a:solidFill>
                <a:latin typeface="Arial" charset="0"/>
              </a:rPr>
              <a:t>.”</a:t>
            </a:r>
            <a:endParaRPr lang="en-US" sz="2000" i="1" kern="1200" dirty="0">
              <a:solidFill>
                <a:srgbClr val="000000"/>
              </a:solidFill>
              <a:latin typeface="Arial" charset="0"/>
            </a:endParaRPr>
          </a:p>
          <a:p>
            <a:pPr eaLnBrk="1" hangingPunct="1"/>
            <a:endParaRPr lang="en-US" dirty="0" smtClean="0"/>
          </a:p>
          <a:p>
            <a:pPr eaLnBrk="1" hangingPunct="1">
              <a:buFontTx/>
              <a:buNone/>
            </a:pPr>
            <a:endParaRPr lang="en-US" sz="2800" dirty="0" smtClean="0"/>
          </a:p>
          <a:p>
            <a:pPr eaLnBrk="1" hangingPunct="1">
              <a:buFontTx/>
              <a:buNone/>
            </a:pPr>
            <a:endParaRPr lang="en-US" sz="2800" dirty="0"/>
          </a:p>
          <a:p>
            <a:pPr eaLnBrk="1" hangingPunct="1">
              <a:buFontTx/>
              <a:buNone/>
            </a:pPr>
            <a:endParaRPr lang="en-US" sz="2800" dirty="0" smtClean="0"/>
          </a:p>
          <a:p>
            <a:pPr eaLnBrk="1" hangingPunct="1">
              <a:buFontTx/>
              <a:buNone/>
            </a:pPr>
            <a:endParaRPr lang="en-US" sz="2800" dirty="0" smtClean="0"/>
          </a:p>
          <a:p>
            <a:pPr eaLnBrk="1" hangingPunct="1">
              <a:buFontTx/>
              <a:buNone/>
            </a:pPr>
            <a:r>
              <a:rPr lang="en-US" sz="2800" dirty="0" smtClean="0"/>
              <a:t>Examples: on-line auctions, credit cards, crowdfunding  </a:t>
            </a:r>
          </a:p>
          <a:p>
            <a:pPr eaLnBrk="1" hangingPunct="1"/>
            <a:endParaRPr lang="en-US" sz="2800" dirty="0" smtClean="0"/>
          </a:p>
        </p:txBody>
      </p:sp>
      <p:pic>
        <p:nvPicPr>
          <p:cNvPr id="15361" name="Picture 1"/>
          <p:cNvPicPr>
            <a:picLocks noChangeAspect="1" noChangeArrowheads="1"/>
          </p:cNvPicPr>
          <p:nvPr/>
        </p:nvPicPr>
        <p:blipFill>
          <a:blip r:embed="rId2" cstate="print"/>
          <a:srcRect/>
          <a:stretch>
            <a:fillRect/>
          </a:stretch>
        </p:blipFill>
        <p:spPr bwMode="auto">
          <a:xfrm>
            <a:off x="2345871" y="3581400"/>
            <a:ext cx="4038600" cy="2286000"/>
          </a:xfrm>
          <a:prstGeom prst="rect">
            <a:avLst/>
          </a:prstGeom>
          <a:noFill/>
          <a:ln w="9525">
            <a:noFill/>
            <a:miter lim="800000"/>
            <a:headEnd/>
            <a:tailEnd/>
          </a:ln>
        </p:spPr>
      </p:pic>
    </p:spTree>
    <p:extLst>
      <p:ext uri="{BB962C8B-B14F-4D97-AF65-F5344CB8AC3E}">
        <p14:creationId xmlns:p14="http://schemas.microsoft.com/office/powerpoint/2010/main" val="2374827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3419872" y="4941168"/>
            <a:ext cx="2592288" cy="1440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Times New Roman"/>
              <a:ea typeface="+mn-ea"/>
              <a:cs typeface="+mn-cs"/>
            </a:endParaRPr>
          </a:p>
        </p:txBody>
      </p:sp>
      <p:sp>
        <p:nvSpPr>
          <p:cNvPr id="6" name="CasellaDiTesto 5"/>
          <p:cNvSpPr txBox="1"/>
          <p:nvPr/>
        </p:nvSpPr>
        <p:spPr>
          <a:xfrm>
            <a:off x="3707904" y="5301208"/>
            <a:ext cx="2088232" cy="83099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Times New Roman" pitchFamily="18" charset="0"/>
                <a:ea typeface="+mn-ea"/>
                <a:cs typeface="+mn-cs"/>
              </a:rPr>
              <a:t>Console producers</a:t>
            </a:r>
            <a:endParaRPr kumimoji="0" lang="en-US" sz="2400" b="1"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cxnSp>
        <p:nvCxnSpPr>
          <p:cNvPr id="8" name="Connettore 2 7"/>
          <p:cNvCxnSpPr/>
          <p:nvPr/>
        </p:nvCxnSpPr>
        <p:spPr>
          <a:xfrm flipH="1" flipV="1">
            <a:off x="1619672" y="3429000"/>
            <a:ext cx="1656184" cy="2088232"/>
          </a:xfrm>
          <a:prstGeom prst="straightConnector1">
            <a:avLst/>
          </a:prstGeom>
          <a:ln>
            <a:prstDash val="sysDash"/>
            <a:headEnd type="none"/>
            <a:tailEnd type="arrow"/>
          </a:ln>
        </p:spPr>
        <p:style>
          <a:lnRef idx="1">
            <a:schemeClr val="accent1"/>
          </a:lnRef>
          <a:fillRef idx="0">
            <a:schemeClr val="accent1"/>
          </a:fillRef>
          <a:effectRef idx="0">
            <a:schemeClr val="accent1"/>
          </a:effectRef>
          <a:fontRef idx="minor">
            <a:schemeClr val="tx1"/>
          </a:fontRef>
        </p:style>
      </p:cxnSp>
      <p:sp>
        <p:nvSpPr>
          <p:cNvPr id="9" name="Rettangolo 8"/>
          <p:cNvSpPr/>
          <p:nvPr/>
        </p:nvSpPr>
        <p:spPr>
          <a:xfrm>
            <a:off x="395536" y="1700808"/>
            <a:ext cx="2592288" cy="1440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Times New Roman"/>
              <a:ea typeface="+mn-ea"/>
              <a:cs typeface="+mn-cs"/>
            </a:endParaRPr>
          </a:p>
        </p:txBody>
      </p:sp>
      <p:sp>
        <p:nvSpPr>
          <p:cNvPr id="10" name="CasellaDiTesto 9"/>
          <p:cNvSpPr txBox="1"/>
          <p:nvPr/>
        </p:nvSpPr>
        <p:spPr>
          <a:xfrm>
            <a:off x="611560" y="2074493"/>
            <a:ext cx="2088232" cy="83099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Times New Roman" pitchFamily="18" charset="0"/>
                <a:ea typeface="+mn-ea"/>
                <a:cs typeface="+mn-cs"/>
              </a:rPr>
              <a:t>Game developers</a:t>
            </a:r>
            <a:endParaRPr kumimoji="0" lang="en-US" sz="2400" b="1"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 name="Rettangolo 10"/>
          <p:cNvSpPr/>
          <p:nvPr/>
        </p:nvSpPr>
        <p:spPr>
          <a:xfrm>
            <a:off x="6156176" y="1700808"/>
            <a:ext cx="2592288" cy="1440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Times New Roman"/>
              <a:ea typeface="+mn-ea"/>
              <a:cs typeface="+mn-cs"/>
            </a:endParaRPr>
          </a:p>
        </p:txBody>
      </p:sp>
      <p:sp>
        <p:nvSpPr>
          <p:cNvPr id="12" name="CasellaDiTesto 11"/>
          <p:cNvSpPr txBox="1"/>
          <p:nvPr/>
        </p:nvSpPr>
        <p:spPr>
          <a:xfrm>
            <a:off x="6444208" y="2204864"/>
            <a:ext cx="2088232"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Times New Roman" pitchFamily="18" charset="0"/>
                <a:ea typeface="+mn-ea"/>
                <a:cs typeface="+mn-cs"/>
              </a:rPr>
              <a:t>Consumers</a:t>
            </a:r>
            <a:endParaRPr kumimoji="0" lang="en-US" sz="2400" b="1"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cxnSp>
        <p:nvCxnSpPr>
          <p:cNvPr id="13" name="Connettore 2 12"/>
          <p:cNvCxnSpPr/>
          <p:nvPr/>
        </p:nvCxnSpPr>
        <p:spPr>
          <a:xfrm flipV="1">
            <a:off x="6228184" y="3573016"/>
            <a:ext cx="1431776" cy="2016224"/>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2849558" y="274293"/>
            <a:ext cx="3408218" cy="83099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FF0000"/>
                </a:solidFill>
                <a:effectLst/>
                <a:uLnTx/>
                <a:uFillTx/>
                <a:latin typeface="Times New Roman" pitchFamily="18" charset="0"/>
                <a:ea typeface="+mn-ea"/>
                <a:cs typeface="+mn-cs"/>
              </a:rPr>
              <a:t>Videogames industry as a 2-sided market</a:t>
            </a:r>
            <a:endParaRPr kumimoji="0" lang="en-US" sz="2400" b="1" i="0" u="none" strike="noStrike" kern="1200" cap="none" spc="0" normalizeH="0" baseline="0" noProof="0" dirty="0">
              <a:ln>
                <a:noFill/>
              </a:ln>
              <a:solidFill>
                <a:srgbClr val="FF0000"/>
              </a:solidFill>
              <a:effectLst/>
              <a:uLnTx/>
              <a:uFillTx/>
              <a:latin typeface="Times New Roman" pitchFamily="18" charset="0"/>
              <a:ea typeface="+mn-ea"/>
              <a:cs typeface="+mn-cs"/>
            </a:endParaRPr>
          </a:p>
        </p:txBody>
      </p:sp>
      <p:sp>
        <p:nvSpPr>
          <p:cNvPr id="4" name="CasellaDiTesto 3"/>
          <p:cNvSpPr txBox="1"/>
          <p:nvPr/>
        </p:nvSpPr>
        <p:spPr>
          <a:xfrm>
            <a:off x="719572" y="4396462"/>
            <a:ext cx="1872208"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Times New Roman" pitchFamily="18" charset="0"/>
                <a:ea typeface="+mn-ea"/>
                <a:cs typeface="+mn-cs"/>
              </a:rPr>
              <a:t>Right to develop</a:t>
            </a: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cxnSp>
        <p:nvCxnSpPr>
          <p:cNvPr id="14" name="Connettore 2 13"/>
          <p:cNvCxnSpPr/>
          <p:nvPr/>
        </p:nvCxnSpPr>
        <p:spPr>
          <a:xfrm>
            <a:off x="3275856" y="2420888"/>
            <a:ext cx="26642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988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gnaposto numero diapositiva 5"/>
          <p:cNvSpPr>
            <a:spLocks noGrp="1"/>
          </p:cNvSpPr>
          <p:nvPr>
            <p:ph type="sldNum" sz="quarter" idx="12"/>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26A2B46-8B81-4034-864A-4536F409B77C}" type="slidenum">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33795" name="Rectangle 2"/>
          <p:cNvSpPr>
            <a:spLocks noGrp="1" noChangeArrowheads="1"/>
          </p:cNvSpPr>
          <p:nvPr>
            <p:ph type="title"/>
          </p:nvPr>
        </p:nvSpPr>
        <p:spPr>
          <a:xfrm>
            <a:off x="609600" y="152400"/>
            <a:ext cx="7772400" cy="1143000"/>
          </a:xfrm>
        </p:spPr>
        <p:txBody>
          <a:bodyPr/>
          <a:lstStyle/>
          <a:p>
            <a:pPr eaLnBrk="1" hangingPunct="1"/>
            <a:r>
              <a:rPr lang="it-IT" sz="4000" dirty="0" smtClean="0">
                <a:solidFill>
                  <a:srgbClr val="FF3300"/>
                </a:solidFill>
              </a:rPr>
              <a:t>3) EMPIRICAL ESTIMATES OF NETWORK EXTERNALITIES</a:t>
            </a:r>
          </a:p>
        </p:txBody>
      </p:sp>
      <p:sp>
        <p:nvSpPr>
          <p:cNvPr id="33796" name="Rectangle 3"/>
          <p:cNvSpPr>
            <a:spLocks noGrp="1" noChangeArrowheads="1"/>
          </p:cNvSpPr>
          <p:nvPr>
            <p:ph type="body" idx="1"/>
          </p:nvPr>
        </p:nvSpPr>
        <p:spPr>
          <a:xfrm>
            <a:off x="0" y="1447800"/>
            <a:ext cx="8991600" cy="4114800"/>
          </a:xfrm>
        </p:spPr>
        <p:txBody>
          <a:bodyPr/>
          <a:lstStyle/>
          <a:p>
            <a:pPr eaLnBrk="1" hangingPunct="1">
              <a:lnSpc>
                <a:spcPct val="90000"/>
              </a:lnSpc>
              <a:buFontTx/>
              <a:buNone/>
            </a:pPr>
            <a:r>
              <a:rPr lang="it-IT" sz="2800" dirty="0" smtClean="0"/>
              <a:t>	</a:t>
            </a:r>
            <a:r>
              <a:rPr lang="en-US" sz="2800" dirty="0" smtClean="0"/>
              <a:t>Large number of studies in the economics-managerial literature that document the presence of network externalities:</a:t>
            </a:r>
          </a:p>
          <a:p>
            <a:pPr eaLnBrk="1" hangingPunct="1">
              <a:lnSpc>
                <a:spcPct val="90000"/>
              </a:lnSpc>
              <a:buFontTx/>
              <a:buNone/>
            </a:pPr>
            <a:endParaRPr lang="en-US" sz="2800" dirty="0" smtClean="0"/>
          </a:p>
          <a:p>
            <a:pPr eaLnBrk="1" hangingPunct="1">
              <a:lnSpc>
                <a:spcPct val="90000"/>
              </a:lnSpc>
            </a:pPr>
            <a:r>
              <a:rPr lang="en-US" sz="2800" b="1" dirty="0" smtClean="0"/>
              <a:t>Indirect</a:t>
            </a:r>
            <a:r>
              <a:rPr lang="en-US" sz="2800" dirty="0" smtClean="0"/>
              <a:t>. Software (</a:t>
            </a:r>
            <a:r>
              <a:rPr lang="en-US" sz="2800" dirty="0" err="1" smtClean="0"/>
              <a:t>Dranove</a:t>
            </a:r>
            <a:r>
              <a:rPr lang="en-US" sz="2800" dirty="0" smtClean="0"/>
              <a:t> and </a:t>
            </a:r>
            <a:r>
              <a:rPr lang="en-US" sz="2800" dirty="0" err="1" smtClean="0"/>
              <a:t>Gandal</a:t>
            </a:r>
            <a:r>
              <a:rPr lang="en-US" sz="2800" dirty="0" smtClean="0"/>
              <a:t>, 1999; </a:t>
            </a:r>
            <a:r>
              <a:rPr lang="en-US" sz="2800" dirty="0" err="1" smtClean="0"/>
              <a:t>Gandal</a:t>
            </a:r>
            <a:r>
              <a:rPr lang="en-US" sz="2800" dirty="0" smtClean="0"/>
              <a:t> et al., 1999), ATMs (</a:t>
            </a:r>
            <a:r>
              <a:rPr lang="en-US" sz="2800" dirty="0" err="1" smtClean="0"/>
              <a:t>Saloner</a:t>
            </a:r>
            <a:r>
              <a:rPr lang="en-US" sz="2800" dirty="0" smtClean="0"/>
              <a:t> and Shepard, 1995), CD players (</a:t>
            </a:r>
            <a:r>
              <a:rPr lang="en-US" sz="2800" dirty="0" err="1" smtClean="0"/>
              <a:t>Gandal</a:t>
            </a:r>
            <a:r>
              <a:rPr lang="en-US" sz="2800" dirty="0" smtClean="0"/>
              <a:t> et al., 2000), Yellow Pages (</a:t>
            </a:r>
            <a:r>
              <a:rPr lang="en-US" sz="2800" dirty="0" err="1" smtClean="0"/>
              <a:t>Rysman</a:t>
            </a:r>
            <a:r>
              <a:rPr lang="en-US" sz="2800" dirty="0" smtClean="0"/>
              <a:t>, 2002), Videogames (Clements and </a:t>
            </a:r>
            <a:r>
              <a:rPr lang="en-US" sz="2800" dirty="0" err="1" smtClean="0"/>
              <a:t>Ohashi</a:t>
            </a:r>
            <a:r>
              <a:rPr lang="en-US" sz="2800" dirty="0" smtClean="0"/>
              <a:t> 2005</a:t>
            </a:r>
            <a:r>
              <a:rPr lang="en-US" sz="2800" dirty="0" smtClean="0"/>
              <a:t>), Cryptocurrency (</a:t>
            </a:r>
            <a:r>
              <a:rPr lang="en-US" sz="2800" dirty="0" err="1" smtClean="0"/>
              <a:t>Gandal</a:t>
            </a:r>
            <a:r>
              <a:rPr lang="en-US" sz="2800" dirty="0" smtClean="0"/>
              <a:t> and </a:t>
            </a:r>
            <a:r>
              <a:rPr lang="en-US" sz="2800" dirty="0" err="1" smtClean="0"/>
              <a:t>Halaburda</a:t>
            </a:r>
            <a:r>
              <a:rPr lang="en-US" sz="2800" dirty="0" smtClean="0"/>
              <a:t>, 2014), </a:t>
            </a:r>
            <a:r>
              <a:rPr lang="en-US" sz="2800" dirty="0" smtClean="0"/>
              <a:t>Electrical Vehicles (Li et al. 2017).</a:t>
            </a:r>
          </a:p>
          <a:p>
            <a:pPr eaLnBrk="1" hangingPunct="1">
              <a:lnSpc>
                <a:spcPct val="90000"/>
              </a:lnSpc>
              <a:buFontTx/>
              <a:buNone/>
            </a:pPr>
            <a:r>
              <a:rPr lang="en-US" sz="2800" dirty="0" smtClean="0"/>
              <a:t>	</a:t>
            </a:r>
          </a:p>
          <a:p>
            <a:pPr eaLnBrk="1" hangingPunct="1">
              <a:lnSpc>
                <a:spcPct val="90000"/>
              </a:lnSpc>
            </a:pPr>
            <a:r>
              <a:rPr lang="en-US" sz="2800" b="1" dirty="0" smtClean="0"/>
              <a:t>Direct </a:t>
            </a:r>
            <a:r>
              <a:rPr lang="en-US" sz="2800" dirty="0" smtClean="0"/>
              <a:t>Telecommunications services (</a:t>
            </a:r>
            <a:r>
              <a:rPr lang="en-US" sz="2800" dirty="0" err="1" smtClean="0"/>
              <a:t>Majumdar</a:t>
            </a:r>
            <a:r>
              <a:rPr lang="en-US" sz="2800" dirty="0" smtClean="0"/>
              <a:t> and </a:t>
            </a:r>
            <a:r>
              <a:rPr lang="en-US" sz="2800" dirty="0" err="1" smtClean="0"/>
              <a:t>Venkataraman</a:t>
            </a:r>
            <a:r>
              <a:rPr lang="en-US" sz="2800" dirty="0" smtClean="0"/>
              <a:t> 1998), Mobile phones (</a:t>
            </a:r>
            <a:r>
              <a:rPr lang="en-US" sz="2800" dirty="0" err="1" smtClean="0"/>
              <a:t>Baraldi</a:t>
            </a:r>
            <a:r>
              <a:rPr lang="en-US" sz="2800" dirty="0" smtClean="0"/>
              <a:t> 2012).</a:t>
            </a:r>
            <a:endParaRPr lang="en-US" sz="2800" b="1" dirty="0" smtClean="0"/>
          </a:p>
          <a:p>
            <a:pPr eaLnBrk="1" hangingPunct="1">
              <a:lnSpc>
                <a:spcPct val="90000"/>
              </a:lnSpc>
            </a:pPr>
            <a:endParaRPr lang="it-IT" sz="2800" dirty="0" smtClean="0"/>
          </a:p>
        </p:txBody>
      </p:sp>
    </p:spTree>
    <p:extLst>
      <p:ext uri="{BB962C8B-B14F-4D97-AF65-F5344CB8AC3E}">
        <p14:creationId xmlns:p14="http://schemas.microsoft.com/office/powerpoint/2010/main" val="42931028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gnaposto numero diapositiva 5"/>
          <p:cNvSpPr>
            <a:spLocks noGrp="1"/>
          </p:cNvSpPr>
          <p:nvPr>
            <p:ph type="sldNum" sz="quarter" idx="12"/>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29F7B3F-A1BB-42E8-96BA-6E6CB97BAC13}" type="slidenum">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35843" name="Rectangle 2"/>
          <p:cNvSpPr>
            <a:spLocks noGrp="1" noChangeArrowheads="1"/>
          </p:cNvSpPr>
          <p:nvPr>
            <p:ph type="title"/>
          </p:nvPr>
        </p:nvSpPr>
        <p:spPr>
          <a:xfrm>
            <a:off x="609600" y="304800"/>
            <a:ext cx="7772400" cy="1143000"/>
          </a:xfrm>
        </p:spPr>
        <p:txBody>
          <a:bodyPr/>
          <a:lstStyle/>
          <a:p>
            <a:pPr eaLnBrk="1" hangingPunct="1"/>
            <a:r>
              <a:rPr lang="it-IT" sz="4000" b="1" dirty="0" err="1" smtClean="0">
                <a:solidFill>
                  <a:srgbClr val="CC3300"/>
                </a:solidFill>
              </a:rPr>
              <a:t>How</a:t>
            </a:r>
            <a:r>
              <a:rPr lang="it-IT" sz="4000" b="1" dirty="0" smtClean="0">
                <a:solidFill>
                  <a:srgbClr val="CC3300"/>
                </a:solidFill>
              </a:rPr>
              <a:t> </a:t>
            </a:r>
            <a:r>
              <a:rPr lang="it-IT" sz="4000" b="1" dirty="0" err="1" smtClean="0">
                <a:solidFill>
                  <a:srgbClr val="CC3300"/>
                </a:solidFill>
              </a:rPr>
              <a:t>to</a:t>
            </a:r>
            <a:r>
              <a:rPr lang="it-IT" sz="4000" b="1" dirty="0" smtClean="0">
                <a:solidFill>
                  <a:srgbClr val="CC3300"/>
                </a:solidFill>
              </a:rPr>
              <a:t> estimate </a:t>
            </a:r>
            <a:r>
              <a:rPr lang="it-IT" sz="4000" b="1" dirty="0" err="1" smtClean="0">
                <a:solidFill>
                  <a:srgbClr val="CC3300"/>
                </a:solidFill>
              </a:rPr>
              <a:t>them</a:t>
            </a:r>
            <a:r>
              <a:rPr lang="it-IT" sz="4000" b="1" dirty="0" smtClean="0">
                <a:solidFill>
                  <a:srgbClr val="CC3300"/>
                </a:solidFill>
              </a:rPr>
              <a:t>?</a:t>
            </a:r>
          </a:p>
        </p:txBody>
      </p:sp>
      <p:sp>
        <p:nvSpPr>
          <p:cNvPr id="35844" name="Rectangle 3"/>
          <p:cNvSpPr>
            <a:spLocks noGrp="1" noChangeArrowheads="1"/>
          </p:cNvSpPr>
          <p:nvPr>
            <p:ph type="body" idx="1"/>
          </p:nvPr>
        </p:nvSpPr>
        <p:spPr>
          <a:xfrm>
            <a:off x="533400" y="1600200"/>
            <a:ext cx="8229600" cy="4648200"/>
          </a:xfrm>
          <a:solidFill>
            <a:srgbClr val="FFFF00"/>
          </a:solidFill>
          <a:ln>
            <a:solidFill>
              <a:srgbClr val="00B050"/>
            </a:solidFill>
          </a:ln>
        </p:spPr>
        <p:txBody>
          <a:bodyPr/>
          <a:lstStyle/>
          <a:p>
            <a:pPr eaLnBrk="1" hangingPunct="1">
              <a:lnSpc>
                <a:spcPct val="80000"/>
              </a:lnSpc>
              <a:buFontTx/>
              <a:buNone/>
            </a:pPr>
            <a:r>
              <a:rPr lang="it-IT" sz="1800" dirty="0" smtClean="0"/>
              <a:t>	</a:t>
            </a:r>
            <a:r>
              <a:rPr lang="en-US" sz="2000" dirty="0" smtClean="0"/>
              <a:t>From </a:t>
            </a:r>
            <a:r>
              <a:rPr lang="en-US" sz="2000" dirty="0" err="1" smtClean="0"/>
              <a:t>Koski</a:t>
            </a:r>
            <a:r>
              <a:rPr lang="en-US" sz="2000" dirty="0" smtClean="0"/>
              <a:t> and </a:t>
            </a:r>
            <a:r>
              <a:rPr lang="en-US" sz="2000" dirty="0" err="1" smtClean="0"/>
              <a:t>Kretschmer</a:t>
            </a:r>
            <a:r>
              <a:rPr lang="en-US" sz="2000" dirty="0" smtClean="0"/>
              <a:t> (2008, JICT):</a:t>
            </a:r>
          </a:p>
          <a:p>
            <a:pPr eaLnBrk="1" hangingPunct="1">
              <a:lnSpc>
                <a:spcPct val="80000"/>
              </a:lnSpc>
              <a:buFontTx/>
              <a:buNone/>
            </a:pPr>
            <a:endParaRPr lang="en-US" sz="2000" dirty="0" smtClean="0"/>
          </a:p>
          <a:p>
            <a:pPr eaLnBrk="1" hangingPunct="1">
              <a:lnSpc>
                <a:spcPct val="80000"/>
              </a:lnSpc>
              <a:buFontTx/>
              <a:buNone/>
            </a:pPr>
            <a:r>
              <a:rPr lang="en-US" sz="2000" dirty="0" smtClean="0"/>
              <a:t>	The </a:t>
            </a:r>
            <a:r>
              <a:rPr lang="en-US" sz="2000" i="1" dirty="0" smtClean="0">
                <a:solidFill>
                  <a:srgbClr val="FF0000"/>
                </a:solidFill>
              </a:rPr>
              <a:t>complementary goods </a:t>
            </a:r>
            <a:r>
              <a:rPr lang="en-US" sz="2000" dirty="0" smtClean="0"/>
              <a:t>approach (e.g. </a:t>
            </a:r>
            <a:r>
              <a:rPr lang="en-US" sz="2000" dirty="0" err="1" smtClean="0"/>
              <a:t>Gandal</a:t>
            </a:r>
            <a:r>
              <a:rPr lang="en-US" sz="2000" dirty="0" smtClean="0"/>
              <a:t> et al. 2000) derives a system of equations and uses the number of software available as a variable in hardware adoption regressions and vice versa. </a:t>
            </a:r>
          </a:p>
          <a:p>
            <a:pPr eaLnBrk="1" hangingPunct="1">
              <a:lnSpc>
                <a:spcPct val="80000"/>
              </a:lnSpc>
              <a:buFontTx/>
              <a:buNone/>
            </a:pPr>
            <a:endParaRPr lang="en-US" sz="2000" dirty="0" smtClean="0"/>
          </a:p>
          <a:p>
            <a:pPr eaLnBrk="1" hangingPunct="1">
              <a:lnSpc>
                <a:spcPct val="80000"/>
              </a:lnSpc>
              <a:buFontTx/>
              <a:buNone/>
            </a:pPr>
            <a:r>
              <a:rPr lang="en-US" sz="2000" dirty="0" smtClean="0"/>
              <a:t>	[In the </a:t>
            </a:r>
            <a:r>
              <a:rPr lang="en-US" sz="2000" i="1" dirty="0" smtClean="0"/>
              <a:t>hedonic approach </a:t>
            </a:r>
            <a:r>
              <a:rPr lang="en-US" sz="2000" dirty="0" smtClean="0"/>
              <a:t>(</a:t>
            </a:r>
            <a:r>
              <a:rPr lang="en-US" sz="2000" dirty="0" err="1" smtClean="0"/>
              <a:t>e.g.Gandal</a:t>
            </a:r>
            <a:r>
              <a:rPr lang="en-US" sz="2000" dirty="0" smtClean="0"/>
              <a:t>, 1994, </a:t>
            </a:r>
            <a:r>
              <a:rPr lang="en-US" sz="2000" dirty="0" err="1" smtClean="0"/>
              <a:t>Sarnikar</a:t>
            </a:r>
            <a:r>
              <a:rPr lang="en-US" sz="2000" dirty="0" smtClean="0"/>
              <a:t>, 2002), the installed base is treated as a product characteristic that will have a positive effect on prices if there are network effects]. </a:t>
            </a:r>
          </a:p>
          <a:p>
            <a:pPr eaLnBrk="1" hangingPunct="1">
              <a:lnSpc>
                <a:spcPct val="80000"/>
              </a:lnSpc>
              <a:buFontTx/>
              <a:buNone/>
            </a:pPr>
            <a:r>
              <a:rPr lang="en-US" sz="2000" dirty="0" smtClean="0"/>
              <a:t>	[In the </a:t>
            </a:r>
            <a:r>
              <a:rPr lang="en-US" sz="2000" i="1" dirty="0" smtClean="0"/>
              <a:t>adoption </a:t>
            </a:r>
            <a:r>
              <a:rPr lang="en-US" sz="2000" dirty="0" smtClean="0"/>
              <a:t>approach (e.g. </a:t>
            </a:r>
            <a:r>
              <a:rPr lang="en-US" sz="2000" dirty="0" err="1" smtClean="0"/>
              <a:t>Koski</a:t>
            </a:r>
            <a:r>
              <a:rPr lang="en-US" sz="2000" dirty="0" smtClean="0"/>
              <a:t>, 1999, </a:t>
            </a:r>
            <a:r>
              <a:rPr lang="en-US" sz="2000" dirty="0" err="1" smtClean="0"/>
              <a:t>Gandal</a:t>
            </a:r>
            <a:r>
              <a:rPr lang="en-US" sz="2000" dirty="0" smtClean="0"/>
              <a:t> et al., 1999), the installed base at t-1 carries a positive expected sign in the adoption or diffusion equation at t.]</a:t>
            </a:r>
          </a:p>
          <a:p>
            <a:pPr eaLnBrk="1" hangingPunct="1">
              <a:lnSpc>
                <a:spcPct val="80000"/>
              </a:lnSpc>
              <a:buFontTx/>
              <a:buNone/>
            </a:pPr>
            <a:r>
              <a:rPr lang="en-US" sz="2000" dirty="0" smtClean="0"/>
              <a:t>	[The </a:t>
            </a:r>
            <a:r>
              <a:rPr lang="en-US" sz="2000" i="1" dirty="0" smtClean="0"/>
              <a:t>timing </a:t>
            </a:r>
            <a:r>
              <a:rPr lang="en-US" sz="2000" dirty="0" smtClean="0"/>
              <a:t>approach (e.g. </a:t>
            </a:r>
            <a:r>
              <a:rPr lang="en-US" sz="2000" dirty="0" err="1" smtClean="0"/>
              <a:t>Saloner</a:t>
            </a:r>
            <a:r>
              <a:rPr lang="en-US" sz="2000" dirty="0" smtClean="0"/>
              <a:t> and Shepard, 1995) establishes that firms with higher expected network effects will adopt a technology earlier and proxies expected network benefits by the number of potential (internal) users of the technology]</a:t>
            </a:r>
          </a:p>
          <a:p>
            <a:pPr eaLnBrk="1" hangingPunct="1">
              <a:lnSpc>
                <a:spcPct val="80000"/>
              </a:lnSpc>
            </a:pPr>
            <a:endParaRPr lang="it-IT" sz="2000" dirty="0" smtClean="0"/>
          </a:p>
        </p:txBody>
      </p:sp>
    </p:spTree>
    <p:extLst>
      <p:ext uri="{BB962C8B-B14F-4D97-AF65-F5344CB8AC3E}">
        <p14:creationId xmlns:p14="http://schemas.microsoft.com/office/powerpoint/2010/main" val="1953869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p:cNvSpPr>
            <a:spLocks noGrp="1"/>
          </p:cNvSpPr>
          <p:nvPr>
            <p:ph type="sldNum" sz="quarter" idx="12"/>
          </p:nvPr>
        </p:nvSpPr>
        <p:spPr/>
        <p:txBody>
          <a:bodyPr/>
          <a:lstStyle/>
          <a:p>
            <a:fld id="{A684DF45-7FFE-498D-BCA4-A76DCDF04AD9}" type="slidenum">
              <a:rPr lang="it-IT" smtClean="0"/>
              <a:pPr/>
              <a:t>3</a:t>
            </a:fld>
            <a:endParaRPr lang="it-IT"/>
          </a:p>
        </p:txBody>
      </p:sp>
      <p:sp>
        <p:nvSpPr>
          <p:cNvPr id="8" name="CasellaDiTesto 7"/>
          <p:cNvSpPr txBox="1"/>
          <p:nvPr/>
        </p:nvSpPr>
        <p:spPr>
          <a:xfrm>
            <a:off x="1219200" y="228600"/>
            <a:ext cx="2743200" cy="457200"/>
          </a:xfrm>
          <a:prstGeom prst="rect">
            <a:avLst/>
          </a:prstGeom>
          <a:noFill/>
        </p:spPr>
        <p:txBody>
          <a:bodyPr wrap="square" rtlCol="0">
            <a:spAutoFit/>
          </a:bodyPr>
          <a:lstStyle/>
          <a:p>
            <a:r>
              <a:rPr lang="en-US" dirty="0" smtClean="0"/>
              <a:t>Smartphone OS</a:t>
            </a:r>
            <a:endParaRPr lang="en-US" dirty="0"/>
          </a:p>
        </p:txBody>
      </p:sp>
      <p:sp>
        <p:nvSpPr>
          <p:cNvPr id="9" name="CasellaDiTesto 8"/>
          <p:cNvSpPr txBox="1"/>
          <p:nvPr/>
        </p:nvSpPr>
        <p:spPr>
          <a:xfrm>
            <a:off x="6400800" y="67492"/>
            <a:ext cx="2743200" cy="457200"/>
          </a:xfrm>
          <a:prstGeom prst="rect">
            <a:avLst/>
          </a:prstGeom>
          <a:noFill/>
        </p:spPr>
        <p:txBody>
          <a:bodyPr wrap="square" rtlCol="0">
            <a:spAutoFit/>
          </a:bodyPr>
          <a:lstStyle/>
          <a:p>
            <a:r>
              <a:rPr lang="en-US" dirty="0" smtClean="0"/>
              <a:t>Cars</a:t>
            </a:r>
            <a:endParaRPr lang="en-US" dirty="0"/>
          </a:p>
        </p:txBody>
      </p:sp>
      <p:pic>
        <p:nvPicPr>
          <p:cNvPr id="4" name="Segnaposto contenuto 3"/>
          <p:cNvPicPr>
            <a:picLocks noGrp="1" noChangeAspect="1"/>
          </p:cNvPicPr>
          <p:nvPr>
            <p:ph/>
          </p:nvPr>
        </p:nvPicPr>
        <p:blipFill>
          <a:blip r:embed="rId2"/>
          <a:stretch>
            <a:fillRect/>
          </a:stretch>
        </p:blipFill>
        <p:spPr>
          <a:xfrm>
            <a:off x="304800" y="838200"/>
            <a:ext cx="4038600" cy="5638800"/>
          </a:xfrm>
          <a:prstGeom prst="rect">
            <a:avLst/>
          </a:prstGeom>
        </p:spPr>
      </p:pic>
      <p:pic>
        <p:nvPicPr>
          <p:cNvPr id="5" name="Immagine 4"/>
          <p:cNvPicPr>
            <a:picLocks noChangeAspect="1"/>
          </p:cNvPicPr>
          <p:nvPr/>
        </p:nvPicPr>
        <p:blipFill>
          <a:blip r:embed="rId3"/>
          <a:stretch>
            <a:fillRect/>
          </a:stretch>
        </p:blipFill>
        <p:spPr>
          <a:xfrm>
            <a:off x="5029200" y="709749"/>
            <a:ext cx="3810000" cy="5791200"/>
          </a:xfrm>
          <a:prstGeom prst="rect">
            <a:avLst/>
          </a:prstGeom>
        </p:spPr>
      </p:pic>
    </p:spTree>
    <p:extLst>
      <p:ext uri="{BB962C8B-B14F-4D97-AF65-F5344CB8AC3E}">
        <p14:creationId xmlns:p14="http://schemas.microsoft.com/office/powerpoint/2010/main" val="4200877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9E6EA5B-53F9-4976-A141-9EC6CF5BF5CF}" type="slidenum">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it-IT"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194562" name="Picture 2"/>
          <p:cNvPicPr>
            <a:picLocks noGrp="1" noChangeAspect="1" noChangeArrowheads="1"/>
          </p:cNvPicPr>
          <p:nvPr>
            <p:ph idx="1"/>
          </p:nvPr>
        </p:nvPicPr>
        <p:blipFill>
          <a:blip r:embed="rId2" cstate="print"/>
          <a:srcRect/>
          <a:stretch>
            <a:fillRect/>
          </a:stretch>
        </p:blipFill>
        <p:spPr bwMode="auto">
          <a:xfrm>
            <a:off x="457200" y="1295400"/>
            <a:ext cx="8153400" cy="5181599"/>
          </a:xfrm>
          <a:prstGeom prst="rect">
            <a:avLst/>
          </a:prstGeom>
          <a:noFill/>
          <a:ln w="9525">
            <a:noFill/>
            <a:miter lim="800000"/>
            <a:headEnd/>
            <a:tailEnd/>
          </a:ln>
        </p:spPr>
      </p:pic>
      <p:sp>
        <p:nvSpPr>
          <p:cNvPr id="6" name="Titolo 1"/>
          <p:cNvSpPr txBox="1">
            <a:spLocks/>
          </p:cNvSpPr>
          <p:nvPr/>
        </p:nvSpPr>
        <p:spPr bwMode="auto">
          <a:xfrm>
            <a:off x="609600" y="-17417"/>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FF0000"/>
                </a:solidFill>
                <a:effectLst/>
                <a:uLnTx/>
                <a:uFillTx/>
                <a:latin typeface="Times New Roman"/>
                <a:ea typeface="+mn-ea"/>
                <a:cs typeface="+mn-cs"/>
              </a:rPr>
              <a:t>Complementary goods approach (e.g. </a:t>
            </a:r>
            <a:r>
              <a:rPr kumimoji="0" lang="en-US" sz="2400" b="0" i="0" u="none" strike="noStrike" kern="0" cap="none" spc="0" normalizeH="0" baseline="0" noProof="0" dirty="0" err="1" smtClean="0">
                <a:ln>
                  <a:noFill/>
                </a:ln>
                <a:solidFill>
                  <a:srgbClr val="FF0000"/>
                </a:solidFill>
                <a:effectLst/>
                <a:uLnTx/>
                <a:uFillTx/>
                <a:latin typeface="Times New Roman"/>
                <a:ea typeface="+mn-ea"/>
                <a:cs typeface="+mn-cs"/>
              </a:rPr>
              <a:t>Gandal</a:t>
            </a:r>
            <a:r>
              <a:rPr kumimoji="0" lang="en-US" sz="2400" b="0" i="0" u="none" strike="noStrike" kern="0" cap="none" spc="0" normalizeH="0" baseline="0" noProof="0" dirty="0" smtClean="0">
                <a:ln>
                  <a:noFill/>
                </a:ln>
                <a:solidFill>
                  <a:srgbClr val="FF0000"/>
                </a:solidFill>
                <a:effectLst/>
                <a:uLnTx/>
                <a:uFillTx/>
                <a:latin typeface="Times New Roman"/>
                <a:ea typeface="+mn-ea"/>
                <a:cs typeface="+mn-cs"/>
              </a:rPr>
              <a:t> et al. 2000 Rand, CD market USA, 1985-1992)</a:t>
            </a:r>
            <a:endParaRPr kumimoji="0" lang="en-US" sz="2400" b="0" i="0" u="none" strike="noStrike" kern="0" cap="none" spc="0" normalizeH="0" baseline="0" noProof="0" dirty="0">
              <a:ln>
                <a:noFill/>
              </a:ln>
              <a:solidFill>
                <a:srgbClr val="FF0000"/>
              </a:solidFill>
              <a:effectLst/>
              <a:uLnTx/>
              <a:uFillTx/>
              <a:latin typeface="Times New Roman"/>
              <a:ea typeface="+mn-ea"/>
              <a:cs typeface="+mn-cs"/>
            </a:endParaRPr>
          </a:p>
        </p:txBody>
      </p:sp>
      <p:sp>
        <p:nvSpPr>
          <p:cNvPr id="2" name="Ovale 1"/>
          <p:cNvSpPr/>
          <p:nvPr/>
        </p:nvSpPr>
        <p:spPr>
          <a:xfrm>
            <a:off x="3657600" y="4343400"/>
            <a:ext cx="2133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e 6"/>
          <p:cNvSpPr/>
          <p:nvPr/>
        </p:nvSpPr>
        <p:spPr>
          <a:xfrm>
            <a:off x="6705600" y="4970417"/>
            <a:ext cx="2057400" cy="439783"/>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48594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9E6EA5B-53F9-4976-A141-9EC6CF5BF5CF}" type="slidenum">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it-IT"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6" name="Titolo 1"/>
          <p:cNvSpPr txBox="1">
            <a:spLocks/>
          </p:cNvSpPr>
          <p:nvPr/>
        </p:nvSpPr>
        <p:spPr bwMode="auto">
          <a:xfrm>
            <a:off x="609600" y="0"/>
            <a:ext cx="8305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FF0000"/>
                </a:solidFill>
                <a:effectLst/>
                <a:uLnTx/>
                <a:uFillTx/>
                <a:latin typeface="Times New Roman"/>
                <a:ea typeface="+mn-ea"/>
                <a:cs typeface="+mn-cs"/>
              </a:rPr>
              <a:t>Complementary goods approach (e.g. Li et al. 2017 J. of the Assoc. of </a:t>
            </a:r>
            <a:r>
              <a:rPr kumimoji="0" lang="en-US" sz="2400" b="0" i="0" u="none" strike="noStrike" kern="0" cap="none" spc="0" normalizeH="0" baseline="0" noProof="0" dirty="0" err="1" smtClean="0">
                <a:ln>
                  <a:noFill/>
                </a:ln>
                <a:solidFill>
                  <a:srgbClr val="FF0000"/>
                </a:solidFill>
                <a:effectLst/>
                <a:uLnTx/>
                <a:uFillTx/>
                <a:latin typeface="Times New Roman"/>
                <a:ea typeface="+mn-ea"/>
                <a:cs typeface="+mn-cs"/>
              </a:rPr>
              <a:t>Env</a:t>
            </a:r>
            <a:r>
              <a:rPr kumimoji="0" lang="en-US" sz="2400" b="0" i="0" u="none" strike="noStrike" kern="0" cap="none" spc="0" normalizeH="0" baseline="0" noProof="0" dirty="0" smtClean="0">
                <a:ln>
                  <a:noFill/>
                </a:ln>
                <a:solidFill>
                  <a:srgbClr val="FF0000"/>
                </a:solidFill>
                <a:effectLst/>
                <a:uLnTx/>
                <a:uFillTx/>
                <a:latin typeface="Times New Roman"/>
                <a:ea typeface="+mn-ea"/>
                <a:cs typeface="+mn-cs"/>
              </a:rPr>
              <a:t>. &amp; Res. Economists, EV market USA, 2011-2013)</a:t>
            </a:r>
            <a:endParaRPr kumimoji="0" lang="en-US" sz="2400" b="0" i="0" u="none" strike="noStrike" kern="0" cap="none" spc="0" normalizeH="0" baseline="0" noProof="0" dirty="0">
              <a:ln>
                <a:noFill/>
              </a:ln>
              <a:solidFill>
                <a:srgbClr val="FF0000"/>
              </a:solidFill>
              <a:effectLst/>
              <a:uLnTx/>
              <a:uFillTx/>
              <a:latin typeface="Times New Roman"/>
              <a:ea typeface="+mn-ea"/>
              <a:cs typeface="+mn-cs"/>
            </a:endParaRPr>
          </a:p>
        </p:txBody>
      </p:sp>
      <p:pic>
        <p:nvPicPr>
          <p:cNvPr id="3" name="Immagine 2"/>
          <p:cNvPicPr>
            <a:picLocks noChangeAspect="1"/>
          </p:cNvPicPr>
          <p:nvPr/>
        </p:nvPicPr>
        <p:blipFill>
          <a:blip r:embed="rId2"/>
          <a:stretch>
            <a:fillRect/>
          </a:stretch>
        </p:blipFill>
        <p:spPr>
          <a:xfrm>
            <a:off x="0" y="1295400"/>
            <a:ext cx="4953000" cy="4800600"/>
          </a:xfrm>
          <a:prstGeom prst="rect">
            <a:avLst/>
          </a:prstGeom>
        </p:spPr>
      </p:pic>
      <p:pic>
        <p:nvPicPr>
          <p:cNvPr id="5" name="Immagine 4"/>
          <p:cNvPicPr>
            <a:picLocks noChangeAspect="1"/>
          </p:cNvPicPr>
          <p:nvPr/>
        </p:nvPicPr>
        <p:blipFill>
          <a:blip r:embed="rId3"/>
          <a:stretch>
            <a:fillRect/>
          </a:stretch>
        </p:blipFill>
        <p:spPr>
          <a:xfrm>
            <a:off x="5257800" y="1156855"/>
            <a:ext cx="3736800" cy="4538410"/>
          </a:xfrm>
          <a:prstGeom prst="rect">
            <a:avLst/>
          </a:prstGeom>
        </p:spPr>
      </p:pic>
    </p:spTree>
    <p:extLst>
      <p:ext uri="{BB962C8B-B14F-4D97-AF65-F5344CB8AC3E}">
        <p14:creationId xmlns:p14="http://schemas.microsoft.com/office/powerpoint/2010/main" val="22684708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9E6EA5B-53F9-4976-A141-9EC6CF5BF5CF}" type="slidenum">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it-IT"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6" name="Immagine 5"/>
          <p:cNvPicPr>
            <a:picLocks noChangeAspect="1"/>
          </p:cNvPicPr>
          <p:nvPr/>
        </p:nvPicPr>
        <p:blipFill>
          <a:blip r:embed="rId2"/>
          <a:stretch>
            <a:fillRect/>
          </a:stretch>
        </p:blipFill>
        <p:spPr>
          <a:xfrm>
            <a:off x="152400" y="228600"/>
            <a:ext cx="8305800" cy="3177871"/>
          </a:xfrm>
          <a:prstGeom prst="rect">
            <a:avLst/>
          </a:prstGeom>
        </p:spPr>
      </p:pic>
      <p:pic>
        <p:nvPicPr>
          <p:cNvPr id="7" name="Immagine 6"/>
          <p:cNvPicPr>
            <a:picLocks noChangeAspect="1"/>
          </p:cNvPicPr>
          <p:nvPr/>
        </p:nvPicPr>
        <p:blipFill>
          <a:blip r:embed="rId3"/>
          <a:stretch>
            <a:fillRect/>
          </a:stretch>
        </p:blipFill>
        <p:spPr>
          <a:xfrm>
            <a:off x="304800" y="3581400"/>
            <a:ext cx="7848600" cy="2971800"/>
          </a:xfrm>
          <a:prstGeom prst="rect">
            <a:avLst/>
          </a:prstGeom>
        </p:spPr>
      </p:pic>
    </p:spTree>
    <p:extLst>
      <p:ext uri="{BB962C8B-B14F-4D97-AF65-F5344CB8AC3E}">
        <p14:creationId xmlns:p14="http://schemas.microsoft.com/office/powerpoint/2010/main" val="823341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3"/>
          <p:cNvSpPr>
            <a:spLocks noGrp="1"/>
          </p:cNvSpPr>
          <p:nvPr>
            <p:ph type="sldNum" sz="quarter" idx="12"/>
          </p:nvPr>
        </p:nvSpPr>
        <p:spPr/>
        <p:txBody>
          <a:bodyPr/>
          <a:lstStyle/>
          <a:p>
            <a:fld id="{B7790A64-955A-470D-91CC-D4ABABCD2CE3}" type="slidenum">
              <a:rPr lang="it-IT"/>
              <a:pPr/>
              <a:t>33</a:t>
            </a:fld>
            <a:endParaRPr lang="it-IT"/>
          </a:p>
        </p:txBody>
      </p:sp>
      <p:sp>
        <p:nvSpPr>
          <p:cNvPr id="155652" name="Text Box 4"/>
          <p:cNvSpPr txBox="1">
            <a:spLocks noChangeArrowheads="1"/>
          </p:cNvSpPr>
          <p:nvPr/>
        </p:nvSpPr>
        <p:spPr bwMode="auto">
          <a:xfrm>
            <a:off x="1752600" y="304800"/>
            <a:ext cx="5410200" cy="954107"/>
          </a:xfrm>
          <a:prstGeom prst="rect">
            <a:avLst/>
          </a:prstGeom>
          <a:noFill/>
          <a:ln w="9525">
            <a:noFill/>
            <a:miter lim="800000"/>
            <a:headEnd/>
            <a:tailEnd/>
          </a:ln>
          <a:effectLst/>
        </p:spPr>
        <p:txBody>
          <a:bodyPr>
            <a:spAutoFit/>
          </a:bodyPr>
          <a:lstStyle/>
          <a:p>
            <a:pPr algn="ctr">
              <a:spcBef>
                <a:spcPct val="50000"/>
              </a:spcBef>
            </a:pPr>
            <a:r>
              <a:rPr lang="en-US" sz="3200" b="1" dirty="0"/>
              <a:t>ESSENTIAL </a:t>
            </a:r>
            <a:r>
              <a:rPr lang="en-US" sz="3200" b="1" dirty="0" smtClean="0"/>
              <a:t>REFERENCES</a:t>
            </a:r>
          </a:p>
          <a:p>
            <a:pPr algn="ctr">
              <a:spcBef>
                <a:spcPct val="50000"/>
              </a:spcBef>
            </a:pPr>
            <a:r>
              <a:rPr lang="en-US" sz="1600" b="1" dirty="0" smtClean="0"/>
              <a:t>(for this and upcoming lectures on network economics)</a:t>
            </a:r>
            <a:endParaRPr lang="en-US" sz="1600" b="1" dirty="0"/>
          </a:p>
        </p:txBody>
      </p:sp>
      <p:sp>
        <p:nvSpPr>
          <p:cNvPr id="155653" name="Text Box 5"/>
          <p:cNvSpPr txBox="1">
            <a:spLocks noChangeArrowheads="1"/>
          </p:cNvSpPr>
          <p:nvPr/>
        </p:nvSpPr>
        <p:spPr bwMode="auto">
          <a:xfrm>
            <a:off x="228600" y="1281127"/>
            <a:ext cx="8610600" cy="2862322"/>
          </a:xfrm>
          <a:prstGeom prst="rect">
            <a:avLst/>
          </a:prstGeom>
          <a:noFill/>
          <a:ln w="9525">
            <a:noFill/>
            <a:miter lim="800000"/>
            <a:headEnd/>
            <a:tailEnd/>
          </a:ln>
          <a:effectLst/>
        </p:spPr>
        <p:txBody>
          <a:bodyPr>
            <a:spAutoFit/>
          </a:bodyPr>
          <a:lstStyle/>
          <a:p>
            <a:pPr>
              <a:spcBef>
                <a:spcPct val="50000"/>
              </a:spcBef>
            </a:pPr>
            <a:r>
              <a:rPr lang="it-IT" dirty="0"/>
              <a:t>L. Cabral</a:t>
            </a:r>
            <a:r>
              <a:rPr lang="it-IT" dirty="0" smtClean="0"/>
              <a:t>, </a:t>
            </a:r>
            <a:r>
              <a:rPr lang="it-IT" dirty="0" err="1" smtClean="0"/>
              <a:t>Introduction</a:t>
            </a:r>
            <a:r>
              <a:rPr lang="it-IT" dirty="0" smtClean="0"/>
              <a:t> to </a:t>
            </a:r>
            <a:r>
              <a:rPr lang="it-IT" i="1" dirty="0"/>
              <a:t>Industrial </a:t>
            </a:r>
            <a:r>
              <a:rPr lang="it-IT" i="1" dirty="0" err="1"/>
              <a:t>organization</a:t>
            </a:r>
            <a:r>
              <a:rPr lang="it-IT" i="1" dirty="0" smtClean="0"/>
              <a:t>, I </a:t>
            </a:r>
            <a:r>
              <a:rPr lang="it-IT" i="1" dirty="0" err="1" smtClean="0"/>
              <a:t>edition</a:t>
            </a:r>
            <a:r>
              <a:rPr lang="it-IT" i="1" dirty="0" smtClean="0"/>
              <a:t>, </a:t>
            </a:r>
            <a:r>
              <a:rPr lang="it-IT" dirty="0" smtClean="0"/>
              <a:t>2000</a:t>
            </a:r>
            <a:r>
              <a:rPr lang="it-IT" dirty="0"/>
              <a:t>, </a:t>
            </a:r>
            <a:r>
              <a:rPr lang="it-IT" dirty="0" err="1"/>
              <a:t>Chapter</a:t>
            </a:r>
            <a:r>
              <a:rPr lang="it-IT" dirty="0"/>
              <a:t> 16.</a:t>
            </a:r>
            <a:endParaRPr lang="it-IT" i="1" dirty="0"/>
          </a:p>
          <a:p>
            <a:pPr>
              <a:spcBef>
                <a:spcPct val="50000"/>
              </a:spcBef>
            </a:pPr>
            <a:r>
              <a:rPr lang="it-IT" dirty="0"/>
              <a:t>J. H. </a:t>
            </a:r>
            <a:r>
              <a:rPr lang="it-IT" dirty="0" err="1"/>
              <a:t>Rohlfs</a:t>
            </a:r>
            <a:r>
              <a:rPr lang="it-IT" dirty="0"/>
              <a:t>, 2001, </a:t>
            </a:r>
            <a:r>
              <a:rPr lang="it-IT" i="1" dirty="0" err="1"/>
              <a:t>Bandwagon</a:t>
            </a:r>
            <a:r>
              <a:rPr lang="it-IT" i="1" dirty="0"/>
              <a:t> </a:t>
            </a:r>
            <a:r>
              <a:rPr lang="it-IT" i="1" dirty="0" err="1"/>
              <a:t>effects</a:t>
            </a:r>
            <a:r>
              <a:rPr lang="it-IT" i="1" dirty="0"/>
              <a:t> in high-</a:t>
            </a:r>
            <a:r>
              <a:rPr lang="it-IT" i="1" dirty="0" err="1"/>
              <a:t>technology</a:t>
            </a:r>
            <a:r>
              <a:rPr lang="it-IT" i="1" dirty="0"/>
              <a:t> </a:t>
            </a:r>
            <a:r>
              <a:rPr lang="it-IT" i="1" dirty="0" err="1"/>
              <a:t>industries</a:t>
            </a:r>
            <a:r>
              <a:rPr lang="it-IT" dirty="0"/>
              <a:t>, MIT, Boston, </a:t>
            </a:r>
            <a:r>
              <a:rPr lang="it-IT" dirty="0" err="1"/>
              <a:t>Chapters</a:t>
            </a:r>
            <a:r>
              <a:rPr lang="it-IT" dirty="0"/>
              <a:t> 3,4,5.</a:t>
            </a:r>
          </a:p>
          <a:p>
            <a:pPr>
              <a:spcBef>
                <a:spcPct val="50000"/>
              </a:spcBef>
            </a:pPr>
            <a:r>
              <a:rPr lang="it-IT" dirty="0" err="1"/>
              <a:t>Additional</a:t>
            </a:r>
            <a:r>
              <a:rPr lang="it-IT" dirty="0" smtClean="0"/>
              <a:t>:</a:t>
            </a:r>
            <a:endParaRPr lang="it-IT" dirty="0"/>
          </a:p>
          <a:p>
            <a:pPr>
              <a:spcBef>
                <a:spcPct val="50000"/>
              </a:spcBef>
            </a:pPr>
            <a:r>
              <a:rPr lang="it-IT" dirty="0"/>
              <a:t>C. </a:t>
            </a:r>
            <a:r>
              <a:rPr lang="it-IT" dirty="0" err="1"/>
              <a:t>Shapiro</a:t>
            </a:r>
            <a:r>
              <a:rPr lang="it-IT" dirty="0"/>
              <a:t> e H. R. </a:t>
            </a:r>
            <a:r>
              <a:rPr lang="it-IT" dirty="0" err="1"/>
              <a:t>Varian</a:t>
            </a:r>
            <a:r>
              <a:rPr lang="it-IT" dirty="0"/>
              <a:t>, 1999, </a:t>
            </a:r>
            <a:r>
              <a:rPr lang="it-IT" i="1" dirty="0"/>
              <a:t>Information </a:t>
            </a:r>
            <a:r>
              <a:rPr lang="it-IT" i="1" dirty="0" err="1"/>
              <a:t>rules</a:t>
            </a:r>
            <a:r>
              <a:rPr lang="it-IT" dirty="0"/>
              <a:t>, ETAS Libri</a:t>
            </a:r>
          </a:p>
        </p:txBody>
      </p:sp>
      <p:sp>
        <p:nvSpPr>
          <p:cNvPr id="155654" name="Rectangle 6"/>
          <p:cNvSpPr>
            <a:spLocks noChangeArrowheads="1"/>
          </p:cNvSpPr>
          <p:nvPr/>
        </p:nvSpPr>
        <p:spPr bwMode="auto">
          <a:xfrm>
            <a:off x="212436" y="4343400"/>
            <a:ext cx="8781473" cy="2677656"/>
          </a:xfrm>
          <a:prstGeom prst="rect">
            <a:avLst/>
          </a:prstGeom>
          <a:noFill/>
          <a:ln w="9525">
            <a:noFill/>
            <a:miter lim="800000"/>
            <a:headEnd/>
            <a:tailEnd/>
          </a:ln>
          <a:effectLst/>
        </p:spPr>
        <p:txBody>
          <a:bodyPr wrap="square" anchor="ctr">
            <a:spAutoFit/>
          </a:bodyPr>
          <a:lstStyle/>
          <a:p>
            <a:r>
              <a:rPr lang="it-IT" dirty="0"/>
              <a:t>Peter </a:t>
            </a:r>
            <a:r>
              <a:rPr lang="it-IT" dirty="0" err="1"/>
              <a:t>Grindley</a:t>
            </a:r>
            <a:r>
              <a:rPr lang="it-IT" dirty="0"/>
              <a:t>, 1995, </a:t>
            </a:r>
            <a:r>
              <a:rPr lang="it-IT" i="1" dirty="0" err="1"/>
              <a:t>Standards</a:t>
            </a:r>
            <a:r>
              <a:rPr lang="it-IT" i="1" dirty="0"/>
              <a:t>, </a:t>
            </a:r>
            <a:r>
              <a:rPr lang="it-IT" i="1" dirty="0" err="1"/>
              <a:t>Strategy</a:t>
            </a:r>
            <a:r>
              <a:rPr lang="it-IT" i="1" dirty="0"/>
              <a:t>, and </a:t>
            </a:r>
            <a:r>
              <a:rPr lang="it-IT" i="1" dirty="0" err="1"/>
              <a:t>Policy,Cases</a:t>
            </a:r>
            <a:r>
              <a:rPr lang="it-IT" i="1" dirty="0"/>
              <a:t> and Stories, </a:t>
            </a:r>
            <a:r>
              <a:rPr lang="it-IT" dirty="0"/>
              <a:t>Oxford </a:t>
            </a:r>
            <a:r>
              <a:rPr lang="it-IT" dirty="0" err="1"/>
              <a:t>University</a:t>
            </a:r>
            <a:r>
              <a:rPr lang="it-IT" dirty="0"/>
              <a:t> Press</a:t>
            </a:r>
            <a:r>
              <a:rPr lang="it-IT" dirty="0" smtClean="0"/>
              <a:t>.</a:t>
            </a:r>
          </a:p>
          <a:p>
            <a:endParaRPr lang="it-IT" dirty="0" smtClean="0"/>
          </a:p>
          <a:p>
            <a:r>
              <a:rPr lang="it-IT" dirty="0"/>
              <a:t>L. Cabral, </a:t>
            </a:r>
            <a:r>
              <a:rPr lang="it-IT" dirty="0" err="1"/>
              <a:t>Introduction</a:t>
            </a:r>
            <a:r>
              <a:rPr lang="it-IT" dirty="0"/>
              <a:t> to </a:t>
            </a:r>
            <a:r>
              <a:rPr lang="it-IT" i="1" dirty="0"/>
              <a:t>Industrial </a:t>
            </a:r>
            <a:r>
              <a:rPr lang="it-IT" i="1" dirty="0" err="1"/>
              <a:t>organization</a:t>
            </a:r>
            <a:r>
              <a:rPr lang="it-IT" i="1" dirty="0"/>
              <a:t>, </a:t>
            </a:r>
            <a:r>
              <a:rPr lang="it-IT" i="1" dirty="0" smtClean="0"/>
              <a:t>II </a:t>
            </a:r>
            <a:r>
              <a:rPr lang="it-IT" i="1" dirty="0" err="1" smtClean="0"/>
              <a:t>edition</a:t>
            </a:r>
            <a:r>
              <a:rPr lang="it-IT" i="1" dirty="0" smtClean="0"/>
              <a:t>, </a:t>
            </a:r>
            <a:r>
              <a:rPr lang="it-IT" dirty="0" smtClean="0"/>
              <a:t>2018, </a:t>
            </a:r>
            <a:r>
              <a:rPr lang="it-IT" dirty="0" err="1"/>
              <a:t>Chapter</a:t>
            </a:r>
            <a:r>
              <a:rPr lang="it-IT" dirty="0"/>
              <a:t> 16.</a:t>
            </a:r>
            <a:endParaRPr lang="it-IT" i="1" dirty="0"/>
          </a:p>
          <a:p>
            <a:endParaRPr lang="it-IT" dirty="0" smtClean="0"/>
          </a:p>
          <a:p>
            <a:endParaRPr lang="it-IT" dirty="0"/>
          </a:p>
        </p:txBody>
      </p:sp>
    </p:spTree>
    <p:extLst>
      <p:ext uri="{BB962C8B-B14F-4D97-AF65-F5344CB8AC3E}">
        <p14:creationId xmlns:p14="http://schemas.microsoft.com/office/powerpoint/2010/main" val="201967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3"/>
          <p:cNvSpPr>
            <a:spLocks noGrp="1"/>
          </p:cNvSpPr>
          <p:nvPr>
            <p:ph type="sldNum" sz="quarter" idx="12"/>
          </p:nvPr>
        </p:nvSpPr>
        <p:spPr/>
        <p:txBody>
          <a:bodyPr/>
          <a:lstStyle/>
          <a:p>
            <a:fld id="{64DBB295-28D9-4D03-B2F3-FD007E1B5A8F}" type="slidenum">
              <a:rPr lang="it-IT"/>
              <a:pPr/>
              <a:t>4</a:t>
            </a:fld>
            <a:endParaRPr lang="it-IT"/>
          </a:p>
        </p:txBody>
      </p:sp>
      <p:pic>
        <p:nvPicPr>
          <p:cNvPr id="232450" name="Picture 2"/>
          <p:cNvPicPr>
            <a:picLocks noChangeAspect="1" noChangeArrowheads="1"/>
          </p:cNvPicPr>
          <p:nvPr/>
        </p:nvPicPr>
        <p:blipFill>
          <a:blip r:embed="rId2" cstate="print"/>
          <a:srcRect/>
          <a:stretch>
            <a:fillRect/>
          </a:stretch>
        </p:blipFill>
        <p:spPr bwMode="auto">
          <a:xfrm>
            <a:off x="190500" y="152400"/>
            <a:ext cx="8534400" cy="4953000"/>
          </a:xfrm>
          <a:prstGeom prst="rect">
            <a:avLst/>
          </a:prstGeom>
          <a:noFill/>
          <a:ln w="9525">
            <a:noFill/>
            <a:miter lim="800000"/>
            <a:headEnd/>
            <a:tailEnd/>
          </a:ln>
          <a:effectLst/>
        </p:spPr>
      </p:pic>
      <p:sp>
        <p:nvSpPr>
          <p:cNvPr id="232451" name="Text Box 3"/>
          <p:cNvSpPr txBox="1">
            <a:spLocks noChangeArrowheads="1"/>
          </p:cNvSpPr>
          <p:nvPr/>
        </p:nvSpPr>
        <p:spPr bwMode="auto">
          <a:xfrm>
            <a:off x="220980" y="5181600"/>
            <a:ext cx="8305800" cy="1189038"/>
          </a:xfrm>
          <a:prstGeom prst="rect">
            <a:avLst/>
          </a:prstGeom>
          <a:noFill/>
          <a:ln w="9525">
            <a:noFill/>
            <a:miter lim="800000"/>
            <a:headEnd/>
            <a:tailEnd/>
          </a:ln>
          <a:effectLst/>
        </p:spPr>
        <p:txBody>
          <a:bodyPr>
            <a:spAutoFit/>
          </a:bodyPr>
          <a:lstStyle/>
          <a:p>
            <a:pPr algn="ctr">
              <a:spcBef>
                <a:spcPct val="50000"/>
              </a:spcBef>
            </a:pPr>
            <a:r>
              <a:rPr lang="it-IT" sz="3600" b="1" u="sng" dirty="0">
                <a:solidFill>
                  <a:srgbClr val="000099"/>
                </a:solidFill>
              </a:rPr>
              <a:t>WINNER TAKES </a:t>
            </a:r>
            <a:r>
              <a:rPr lang="it-IT" sz="3600" b="1" u="sng" dirty="0" smtClean="0">
                <a:solidFill>
                  <a:srgbClr val="000099"/>
                </a:solidFill>
              </a:rPr>
              <a:t>ALL </a:t>
            </a:r>
            <a:r>
              <a:rPr lang="it-IT" sz="3600" b="1" u="sng" dirty="0">
                <a:solidFill>
                  <a:srgbClr val="000099"/>
                </a:solidFill>
              </a:rPr>
              <a:t>MARKET!!!!!!!</a:t>
            </a:r>
          </a:p>
          <a:p>
            <a:pPr algn="ctr">
              <a:spcBef>
                <a:spcPct val="50000"/>
              </a:spcBef>
            </a:pPr>
            <a:r>
              <a:rPr lang="it-IT" b="1" u="sng" dirty="0"/>
              <a:t>(no </a:t>
            </a:r>
            <a:r>
              <a:rPr lang="it-IT" b="1" u="sng" dirty="0" err="1"/>
              <a:t>second</a:t>
            </a:r>
            <a:r>
              <a:rPr lang="it-IT" b="1" u="sng" dirty="0"/>
              <a:t> best prize market)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8EAADAE7-CF61-4413-9610-FD6685ADE924}" type="slidenum">
              <a:rPr lang="it-IT" smtClean="0"/>
              <a:pPr/>
              <a:t>5</a:t>
            </a:fld>
            <a:endParaRPr lang="it-IT"/>
          </a:p>
        </p:txBody>
      </p:sp>
      <p:pic>
        <p:nvPicPr>
          <p:cNvPr id="4" name="Immagine 3"/>
          <p:cNvPicPr>
            <a:picLocks noChangeAspect="1"/>
          </p:cNvPicPr>
          <p:nvPr/>
        </p:nvPicPr>
        <p:blipFill>
          <a:blip r:embed="rId2"/>
          <a:stretch>
            <a:fillRect/>
          </a:stretch>
        </p:blipFill>
        <p:spPr>
          <a:xfrm>
            <a:off x="83003" y="549695"/>
            <a:ext cx="8222797" cy="2422105"/>
          </a:xfrm>
          <a:prstGeom prst="rect">
            <a:avLst/>
          </a:prstGeom>
        </p:spPr>
      </p:pic>
      <p:sp>
        <p:nvSpPr>
          <p:cNvPr id="5" name="CasellaDiTesto 4"/>
          <p:cNvSpPr txBox="1"/>
          <p:nvPr/>
        </p:nvSpPr>
        <p:spPr>
          <a:xfrm>
            <a:off x="304800" y="88030"/>
            <a:ext cx="8382000" cy="461665"/>
          </a:xfrm>
          <a:prstGeom prst="rect">
            <a:avLst/>
          </a:prstGeom>
          <a:noFill/>
        </p:spPr>
        <p:txBody>
          <a:bodyPr wrap="square" rtlCol="0">
            <a:spAutoFit/>
          </a:bodyPr>
          <a:lstStyle/>
          <a:p>
            <a:r>
              <a:rPr lang="en-US" dirty="0" smtClean="0"/>
              <a:t>…..Another example of a W-T-A market dynamics</a:t>
            </a:r>
            <a:endParaRPr lang="en-US" dirty="0"/>
          </a:p>
        </p:txBody>
      </p:sp>
      <p:pic>
        <p:nvPicPr>
          <p:cNvPr id="6" name="Immagine 5"/>
          <p:cNvPicPr>
            <a:picLocks noChangeAspect="1"/>
          </p:cNvPicPr>
          <p:nvPr/>
        </p:nvPicPr>
        <p:blipFill>
          <a:blip r:embed="rId3"/>
          <a:stretch>
            <a:fillRect/>
          </a:stretch>
        </p:blipFill>
        <p:spPr>
          <a:xfrm>
            <a:off x="533400" y="3200400"/>
            <a:ext cx="7652426" cy="3352800"/>
          </a:xfrm>
          <a:prstGeom prst="rect">
            <a:avLst/>
          </a:prstGeom>
        </p:spPr>
      </p:pic>
    </p:spTree>
    <p:extLst>
      <p:ext uri="{BB962C8B-B14F-4D97-AF65-F5344CB8AC3E}">
        <p14:creationId xmlns:p14="http://schemas.microsoft.com/office/powerpoint/2010/main" val="995644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3"/>
          <p:cNvSpPr>
            <a:spLocks noGrp="1"/>
          </p:cNvSpPr>
          <p:nvPr>
            <p:ph type="sldNum" sz="quarter" idx="12"/>
          </p:nvPr>
        </p:nvSpPr>
        <p:spPr/>
        <p:txBody>
          <a:bodyPr/>
          <a:lstStyle/>
          <a:p>
            <a:fld id="{03601113-9FE0-45E5-B53A-B469FEFCA08A}" type="slidenum">
              <a:rPr lang="it-IT"/>
              <a:pPr/>
              <a:t>6</a:t>
            </a:fld>
            <a:endParaRPr lang="it-IT"/>
          </a:p>
        </p:txBody>
      </p:sp>
      <p:sp>
        <p:nvSpPr>
          <p:cNvPr id="233474" name="Text Box 2"/>
          <p:cNvSpPr txBox="1">
            <a:spLocks noChangeArrowheads="1"/>
          </p:cNvSpPr>
          <p:nvPr/>
        </p:nvSpPr>
        <p:spPr bwMode="auto">
          <a:xfrm>
            <a:off x="838200" y="2133600"/>
            <a:ext cx="7239000" cy="4359275"/>
          </a:xfrm>
          <a:prstGeom prst="rect">
            <a:avLst/>
          </a:prstGeom>
          <a:noFill/>
          <a:ln w="9525">
            <a:noFill/>
            <a:miter lim="800000"/>
            <a:headEnd/>
            <a:tailEnd/>
          </a:ln>
          <a:effectLst/>
        </p:spPr>
        <p:txBody>
          <a:bodyPr>
            <a:spAutoFit/>
          </a:bodyPr>
          <a:lstStyle/>
          <a:p>
            <a:pPr algn="ctr">
              <a:spcBef>
                <a:spcPct val="50000"/>
              </a:spcBef>
            </a:pPr>
            <a:r>
              <a:rPr lang="en-US" sz="4000" b="1"/>
              <a:t>An introductive example:</a:t>
            </a:r>
          </a:p>
          <a:p>
            <a:pPr algn="ctr">
              <a:spcBef>
                <a:spcPct val="50000"/>
              </a:spcBef>
            </a:pPr>
            <a:r>
              <a:rPr lang="it-IT" sz="6000" b="1">
                <a:solidFill>
                  <a:srgbClr val="CC3300"/>
                </a:solidFill>
              </a:rPr>
              <a:t>The story of the garbage bin</a:t>
            </a:r>
          </a:p>
          <a:p>
            <a:pPr algn="ctr">
              <a:spcBef>
                <a:spcPct val="50000"/>
              </a:spcBef>
            </a:pPr>
            <a:endParaRPr lang="it-IT" sz="6000"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p:txBody>
          <a:bodyPr/>
          <a:lstStyle/>
          <a:p>
            <a:fld id="{671387B1-A4EF-4970-AB16-E1ED13069346}" type="slidenum">
              <a:rPr lang="it-IT"/>
              <a:pPr/>
              <a:t>7</a:t>
            </a:fld>
            <a:endParaRPr lang="it-IT"/>
          </a:p>
        </p:txBody>
      </p:sp>
      <p:sp>
        <p:nvSpPr>
          <p:cNvPr id="234498" name="Rectangle 2"/>
          <p:cNvSpPr>
            <a:spLocks noGrp="1" noChangeArrowheads="1"/>
          </p:cNvSpPr>
          <p:nvPr>
            <p:ph type="body" idx="1"/>
          </p:nvPr>
        </p:nvSpPr>
        <p:spPr>
          <a:xfrm>
            <a:off x="457200" y="990600"/>
            <a:ext cx="8229600" cy="4781550"/>
          </a:xfrm>
          <a:noFill/>
          <a:ln/>
        </p:spPr>
        <p:txBody>
          <a:bodyPr/>
          <a:lstStyle/>
          <a:p>
            <a:pPr>
              <a:lnSpc>
                <a:spcPct val="90000"/>
              </a:lnSpc>
            </a:pPr>
            <a:r>
              <a:rPr lang="en-US" dirty="0"/>
              <a:t>In the town there are six guys that like playing videogames, Alan, Bud, Charlie, David, </a:t>
            </a:r>
            <a:r>
              <a:rPr lang="en-US" dirty="0" err="1"/>
              <a:t>Eliah</a:t>
            </a:r>
            <a:r>
              <a:rPr lang="en-US" dirty="0"/>
              <a:t>, and Frank.</a:t>
            </a:r>
          </a:p>
          <a:p>
            <a:pPr>
              <a:lnSpc>
                <a:spcPct val="90000"/>
              </a:lnSpc>
            </a:pPr>
            <a:r>
              <a:rPr lang="en-US" dirty="0"/>
              <a:t>Their utility function is characterized by externalities: their preferences depend on the intrinsic value of </a:t>
            </a:r>
            <a:r>
              <a:rPr lang="en-US" dirty="0" smtClean="0"/>
              <a:t>the game console </a:t>
            </a:r>
            <a:r>
              <a:rPr lang="en-US" dirty="0"/>
              <a:t>plus a bonus that depends on the number of other guys owning the same type </a:t>
            </a:r>
            <a:r>
              <a:rPr lang="en-US" dirty="0" smtClean="0"/>
              <a:t>of console  </a:t>
            </a:r>
            <a:r>
              <a:rPr lang="en-US" dirty="0"/>
              <a:t>(why? because they can exchange games, challenge friends, and have a greater variety of games) .</a:t>
            </a:r>
          </a:p>
          <a:p>
            <a:pPr>
              <a:lnSpc>
                <a:spcPct val="90000"/>
              </a:lnSpc>
            </a:pPr>
            <a:endParaRPr lang="en-US" dirty="0"/>
          </a:p>
        </p:txBody>
      </p:sp>
      <p:sp>
        <p:nvSpPr>
          <p:cNvPr id="234499" name="Text Box 3"/>
          <p:cNvSpPr txBox="1">
            <a:spLocks noChangeArrowheads="1"/>
          </p:cNvSpPr>
          <p:nvPr/>
        </p:nvSpPr>
        <p:spPr bwMode="auto">
          <a:xfrm>
            <a:off x="2895600" y="228600"/>
            <a:ext cx="3048000" cy="457200"/>
          </a:xfrm>
          <a:prstGeom prst="rect">
            <a:avLst/>
          </a:prstGeom>
          <a:noFill/>
          <a:ln w="9525">
            <a:noFill/>
            <a:miter lim="800000"/>
            <a:headEnd/>
            <a:tailEnd/>
          </a:ln>
          <a:effectLst/>
        </p:spPr>
        <p:txBody>
          <a:bodyPr>
            <a:spAutoFit/>
          </a:bodyPr>
          <a:lstStyle/>
          <a:p>
            <a:pPr algn="ctr">
              <a:spcBef>
                <a:spcPct val="50000"/>
              </a:spcBef>
            </a:pPr>
            <a:r>
              <a:rPr lang="it-IT" b="1">
                <a:solidFill>
                  <a:srgbClr val="000099"/>
                </a:solidFill>
              </a:rPr>
              <a:t>GARBAGE BIN</a:t>
            </a:r>
          </a:p>
        </p:txBody>
      </p:sp>
      <p:sp>
        <p:nvSpPr>
          <p:cNvPr id="234500" name="AutoShape 4"/>
          <p:cNvSpPr>
            <a:spLocks noChangeArrowheads="1"/>
          </p:cNvSpPr>
          <p:nvPr/>
        </p:nvSpPr>
        <p:spPr bwMode="auto">
          <a:xfrm>
            <a:off x="4343400" y="5638800"/>
            <a:ext cx="533400" cy="5334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234501" name="Text Box 5"/>
          <p:cNvSpPr txBox="1">
            <a:spLocks noChangeArrowheads="1"/>
          </p:cNvSpPr>
          <p:nvPr/>
        </p:nvSpPr>
        <p:spPr bwMode="auto">
          <a:xfrm>
            <a:off x="2286000" y="6248400"/>
            <a:ext cx="4648200" cy="457200"/>
          </a:xfrm>
          <a:prstGeom prst="rect">
            <a:avLst/>
          </a:prstGeom>
          <a:noFill/>
          <a:ln w="9525">
            <a:noFill/>
            <a:miter lim="800000"/>
            <a:headEnd/>
            <a:tailEnd/>
          </a:ln>
          <a:effectLst/>
        </p:spPr>
        <p:txBody>
          <a:bodyPr>
            <a:spAutoFit/>
          </a:bodyPr>
          <a:lstStyle/>
          <a:p>
            <a:pPr algn="ctr">
              <a:spcBef>
                <a:spcPct val="50000"/>
              </a:spcBef>
            </a:pPr>
            <a:r>
              <a:rPr lang="it-IT"/>
              <a:t>Network externality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FB7E92EB-13EC-47B1-B946-DC0E22AB278F}" type="slidenum">
              <a:rPr lang="it-IT"/>
              <a:pPr/>
              <a:t>8</a:t>
            </a:fld>
            <a:endParaRPr lang="it-IT"/>
          </a:p>
        </p:txBody>
      </p:sp>
      <p:sp>
        <p:nvSpPr>
          <p:cNvPr id="235522" name="Rectangle 2"/>
          <p:cNvSpPr>
            <a:spLocks noGrp="1" noChangeArrowheads="1"/>
          </p:cNvSpPr>
          <p:nvPr>
            <p:ph type="body" idx="1"/>
          </p:nvPr>
        </p:nvSpPr>
        <p:spPr>
          <a:xfrm>
            <a:off x="457200" y="1524000"/>
            <a:ext cx="8229600" cy="4530725"/>
          </a:xfrm>
          <a:noFill/>
          <a:ln/>
        </p:spPr>
        <p:txBody>
          <a:bodyPr/>
          <a:lstStyle/>
          <a:p>
            <a:r>
              <a:rPr lang="en-US" dirty="0" err="1"/>
              <a:t>U</a:t>
            </a:r>
            <a:r>
              <a:rPr lang="en-US" baseline="-25000" dirty="0" err="1"/>
              <a:t>i</a:t>
            </a:r>
            <a:r>
              <a:rPr lang="en-US" dirty="0"/>
              <a:t> = </a:t>
            </a:r>
            <a:r>
              <a:rPr lang="en-US" dirty="0" err="1"/>
              <a:t>X</a:t>
            </a:r>
            <a:r>
              <a:rPr lang="en-US" baseline="-25000" dirty="0" err="1"/>
              <a:t>k</a:t>
            </a:r>
            <a:r>
              <a:rPr lang="en-US" dirty="0"/>
              <a:t> + w*</a:t>
            </a:r>
            <a:r>
              <a:rPr lang="en-US" dirty="0" err="1"/>
              <a:t>N</a:t>
            </a:r>
            <a:r>
              <a:rPr lang="en-US" baseline="-25000" dirty="0" err="1"/>
              <a:t>k</a:t>
            </a:r>
            <a:endParaRPr lang="en-US" baseline="-25000" dirty="0"/>
          </a:p>
          <a:p>
            <a:endParaRPr lang="en-US" dirty="0"/>
          </a:p>
          <a:p>
            <a:r>
              <a:rPr lang="en-US" dirty="0" err="1"/>
              <a:t>X</a:t>
            </a:r>
            <a:r>
              <a:rPr lang="en-US" baseline="-25000" dirty="0" err="1"/>
              <a:t>k</a:t>
            </a:r>
            <a:r>
              <a:rPr lang="en-US" dirty="0"/>
              <a:t> = intrinsic value,</a:t>
            </a:r>
          </a:p>
          <a:p>
            <a:r>
              <a:rPr lang="en-US" dirty="0" err="1"/>
              <a:t>N</a:t>
            </a:r>
            <a:r>
              <a:rPr lang="en-US" baseline="-25000" dirty="0" err="1"/>
              <a:t>k</a:t>
            </a:r>
            <a:r>
              <a:rPr lang="en-US" dirty="0"/>
              <a:t> = number of consumers owning type k </a:t>
            </a:r>
            <a:r>
              <a:rPr lang="en-US" dirty="0" smtClean="0"/>
              <a:t>console, </a:t>
            </a:r>
            <a:endParaRPr lang="en-US" dirty="0"/>
          </a:p>
          <a:p>
            <a:r>
              <a:rPr lang="en-US" dirty="0"/>
              <a:t>w = parameter (let us say, w=0.2)</a:t>
            </a:r>
            <a:endParaRPr lang="it-IT" dirty="0"/>
          </a:p>
        </p:txBody>
      </p:sp>
      <p:sp>
        <p:nvSpPr>
          <p:cNvPr id="235523" name="Text Box 3"/>
          <p:cNvSpPr txBox="1">
            <a:spLocks noChangeArrowheads="1"/>
          </p:cNvSpPr>
          <p:nvPr/>
        </p:nvSpPr>
        <p:spPr bwMode="auto">
          <a:xfrm>
            <a:off x="2895600" y="228600"/>
            <a:ext cx="3048000" cy="457200"/>
          </a:xfrm>
          <a:prstGeom prst="rect">
            <a:avLst/>
          </a:prstGeom>
          <a:noFill/>
          <a:ln w="9525">
            <a:noFill/>
            <a:miter lim="800000"/>
            <a:headEnd/>
            <a:tailEnd/>
          </a:ln>
          <a:effectLst/>
        </p:spPr>
        <p:txBody>
          <a:bodyPr>
            <a:spAutoFit/>
          </a:bodyPr>
          <a:lstStyle/>
          <a:p>
            <a:pPr algn="ctr">
              <a:spcBef>
                <a:spcPct val="50000"/>
              </a:spcBef>
            </a:pPr>
            <a:r>
              <a:rPr lang="it-IT" b="1">
                <a:solidFill>
                  <a:srgbClr val="000099"/>
                </a:solidFill>
              </a:rPr>
              <a:t>GARBAGE BIN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p:txBody>
          <a:bodyPr/>
          <a:lstStyle/>
          <a:p>
            <a:fld id="{D0C1D9ED-A13A-43D6-BD9D-633A757E54C3}" type="slidenum">
              <a:rPr lang="it-IT"/>
              <a:pPr/>
              <a:t>9</a:t>
            </a:fld>
            <a:endParaRPr lang="it-IT"/>
          </a:p>
        </p:txBody>
      </p:sp>
      <p:sp>
        <p:nvSpPr>
          <p:cNvPr id="236546" name="Rectangle 2"/>
          <p:cNvSpPr>
            <a:spLocks noGrp="1" noChangeArrowheads="1"/>
          </p:cNvSpPr>
          <p:nvPr>
            <p:ph type="body" idx="1"/>
          </p:nvPr>
        </p:nvSpPr>
        <p:spPr>
          <a:xfrm>
            <a:off x="457200" y="1524000"/>
            <a:ext cx="8229600" cy="4530725"/>
          </a:xfrm>
          <a:noFill/>
          <a:ln/>
        </p:spPr>
        <p:txBody>
          <a:bodyPr/>
          <a:lstStyle/>
          <a:p>
            <a:pPr>
              <a:lnSpc>
                <a:spcPct val="90000"/>
              </a:lnSpc>
            </a:pPr>
            <a:r>
              <a:rPr lang="en-US" sz="2800" dirty="0" smtClean="0"/>
              <a:t>k = a, b, c </a:t>
            </a:r>
            <a:r>
              <a:rPr lang="en-US" sz="2800" dirty="0"/>
              <a:t>(3 different </a:t>
            </a:r>
            <a:r>
              <a:rPr lang="en-US" sz="2800" dirty="0" smtClean="0"/>
              <a:t>consoles)</a:t>
            </a:r>
            <a:endParaRPr lang="en-US" sz="2800" dirty="0"/>
          </a:p>
          <a:p>
            <a:pPr>
              <a:lnSpc>
                <a:spcPct val="90000"/>
              </a:lnSpc>
            </a:pPr>
            <a:endParaRPr lang="en-US" sz="2800" dirty="0"/>
          </a:p>
          <a:p>
            <a:pPr>
              <a:lnSpc>
                <a:spcPct val="90000"/>
              </a:lnSpc>
              <a:buFontTx/>
              <a:buNone/>
            </a:pPr>
            <a:r>
              <a:rPr lang="it-IT" sz="2800" dirty="0"/>
              <a:t>	</a:t>
            </a:r>
            <a:r>
              <a:rPr lang="it-IT" sz="2800" dirty="0" err="1" smtClean="0"/>
              <a:t>Each</a:t>
            </a:r>
            <a:r>
              <a:rPr lang="it-IT" sz="2800" dirty="0" smtClean="0"/>
              <a:t> </a:t>
            </a:r>
            <a:r>
              <a:rPr lang="it-IT" sz="2800" dirty="0" err="1" smtClean="0"/>
              <a:t>firm</a:t>
            </a:r>
            <a:r>
              <a:rPr lang="it-IT" sz="2800" dirty="0" smtClean="0"/>
              <a:t> </a:t>
            </a:r>
            <a:r>
              <a:rPr lang="it-IT" sz="2800" dirty="0" err="1"/>
              <a:t>invested</a:t>
            </a:r>
            <a:r>
              <a:rPr lang="it-IT" sz="2800" dirty="0"/>
              <a:t> in </a:t>
            </a:r>
            <a:r>
              <a:rPr lang="it-IT" sz="2800" dirty="0" err="1"/>
              <a:t>R&amp;D</a:t>
            </a:r>
            <a:r>
              <a:rPr lang="it-IT" sz="2800" dirty="0"/>
              <a:t> </a:t>
            </a:r>
            <a:r>
              <a:rPr lang="it-IT" sz="2800" dirty="0" err="1"/>
              <a:t>for</a:t>
            </a:r>
            <a:r>
              <a:rPr lang="it-IT" sz="2800" dirty="0"/>
              <a:t> </a:t>
            </a:r>
            <a:r>
              <a:rPr lang="it-IT" sz="2800" dirty="0" err="1"/>
              <a:t>its</a:t>
            </a:r>
            <a:r>
              <a:rPr lang="it-IT" sz="2800" dirty="0"/>
              <a:t> </a:t>
            </a:r>
            <a:r>
              <a:rPr lang="it-IT" sz="2800" dirty="0" err="1"/>
              <a:t>own</a:t>
            </a:r>
            <a:r>
              <a:rPr lang="it-IT" sz="2800" dirty="0"/>
              <a:t> </a:t>
            </a:r>
            <a:r>
              <a:rPr lang="it-IT" sz="2800" dirty="0" smtClean="0"/>
              <a:t>console </a:t>
            </a:r>
            <a:r>
              <a:rPr lang="it-IT" sz="2800" dirty="0"/>
              <a:t>and </a:t>
            </a:r>
            <a:r>
              <a:rPr lang="it-IT" sz="2800" dirty="0" err="1"/>
              <a:t>managed</a:t>
            </a:r>
            <a:r>
              <a:rPr lang="it-IT" sz="2800" dirty="0"/>
              <a:t> </a:t>
            </a:r>
            <a:r>
              <a:rPr lang="it-IT" sz="2800" dirty="0" err="1"/>
              <a:t>to</a:t>
            </a:r>
            <a:r>
              <a:rPr lang="it-IT" sz="2800" dirty="0"/>
              <a:t> </a:t>
            </a:r>
            <a:r>
              <a:rPr lang="it-IT" sz="2800" dirty="0" err="1"/>
              <a:t>patent</a:t>
            </a:r>
            <a:r>
              <a:rPr lang="it-IT" sz="2800" dirty="0"/>
              <a:t> some </a:t>
            </a:r>
            <a:r>
              <a:rPr lang="it-IT" sz="2800" dirty="0" err="1"/>
              <a:t>product</a:t>
            </a:r>
            <a:r>
              <a:rPr lang="it-IT" sz="2800" dirty="0"/>
              <a:t> </a:t>
            </a:r>
            <a:r>
              <a:rPr lang="it-IT" sz="2800" dirty="0" err="1"/>
              <a:t>features</a:t>
            </a:r>
            <a:r>
              <a:rPr lang="it-IT" sz="2800" dirty="0"/>
              <a:t>.</a:t>
            </a:r>
          </a:p>
          <a:p>
            <a:pPr>
              <a:lnSpc>
                <a:spcPct val="90000"/>
              </a:lnSpc>
              <a:buFontTx/>
              <a:buNone/>
            </a:pPr>
            <a:endParaRPr lang="it-IT" sz="2800" dirty="0"/>
          </a:p>
          <a:p>
            <a:pPr>
              <a:lnSpc>
                <a:spcPct val="90000"/>
              </a:lnSpc>
              <a:buFontTx/>
              <a:buNone/>
            </a:pPr>
            <a:r>
              <a:rPr lang="it-IT" sz="2800" dirty="0"/>
              <a:t> 	</a:t>
            </a:r>
            <a:r>
              <a:rPr lang="it-IT" sz="2800" dirty="0" err="1" smtClean="0"/>
              <a:t>Each</a:t>
            </a:r>
            <a:r>
              <a:rPr lang="it-IT" sz="2800" dirty="0" smtClean="0"/>
              <a:t> </a:t>
            </a:r>
            <a:r>
              <a:rPr lang="it-IT" sz="2800" dirty="0" err="1" smtClean="0"/>
              <a:t>firm</a:t>
            </a:r>
            <a:r>
              <a:rPr lang="it-IT" sz="2800" dirty="0" smtClean="0"/>
              <a:t> </a:t>
            </a:r>
            <a:r>
              <a:rPr lang="it-IT" sz="2800" dirty="0" err="1"/>
              <a:t>also</a:t>
            </a:r>
            <a:r>
              <a:rPr lang="it-IT" sz="2800" dirty="0"/>
              <a:t> </a:t>
            </a:r>
            <a:r>
              <a:rPr lang="it-IT" sz="2800" dirty="0" err="1"/>
              <a:t>invested</a:t>
            </a:r>
            <a:r>
              <a:rPr lang="it-IT" sz="2800" dirty="0"/>
              <a:t> in marketing and advertising.</a:t>
            </a:r>
          </a:p>
          <a:p>
            <a:pPr>
              <a:lnSpc>
                <a:spcPct val="90000"/>
              </a:lnSpc>
              <a:buFontTx/>
              <a:buNone/>
            </a:pPr>
            <a:endParaRPr lang="it-IT" sz="2800" dirty="0"/>
          </a:p>
          <a:p>
            <a:pPr>
              <a:lnSpc>
                <a:spcPct val="90000"/>
              </a:lnSpc>
              <a:buFontTx/>
              <a:buNone/>
            </a:pPr>
            <a:endParaRPr lang="it-IT" sz="2800" dirty="0"/>
          </a:p>
          <a:p>
            <a:pPr>
              <a:lnSpc>
                <a:spcPct val="90000"/>
              </a:lnSpc>
              <a:buFontTx/>
              <a:buNone/>
            </a:pPr>
            <a:r>
              <a:rPr lang="it-IT" sz="2800" dirty="0"/>
              <a:t>				STANDARD WAR </a:t>
            </a:r>
          </a:p>
        </p:txBody>
      </p:sp>
      <p:sp>
        <p:nvSpPr>
          <p:cNvPr id="236547" name="Text Box 3"/>
          <p:cNvSpPr txBox="1">
            <a:spLocks noChangeArrowheads="1"/>
          </p:cNvSpPr>
          <p:nvPr/>
        </p:nvSpPr>
        <p:spPr bwMode="auto">
          <a:xfrm>
            <a:off x="2895600" y="228600"/>
            <a:ext cx="3048000" cy="457200"/>
          </a:xfrm>
          <a:prstGeom prst="rect">
            <a:avLst/>
          </a:prstGeom>
          <a:noFill/>
          <a:ln w="9525">
            <a:noFill/>
            <a:miter lim="800000"/>
            <a:headEnd/>
            <a:tailEnd/>
          </a:ln>
          <a:effectLst/>
        </p:spPr>
        <p:txBody>
          <a:bodyPr>
            <a:spAutoFit/>
          </a:bodyPr>
          <a:lstStyle/>
          <a:p>
            <a:pPr algn="ctr">
              <a:spcBef>
                <a:spcPct val="50000"/>
              </a:spcBef>
            </a:pPr>
            <a:r>
              <a:rPr lang="it-IT" b="1">
                <a:solidFill>
                  <a:srgbClr val="000099"/>
                </a:solidFill>
              </a:rPr>
              <a:t>GARBAGE BIN</a:t>
            </a:r>
          </a:p>
        </p:txBody>
      </p:sp>
      <p:sp>
        <p:nvSpPr>
          <p:cNvPr id="236548" name="AutoShape 4"/>
          <p:cNvSpPr>
            <a:spLocks noChangeArrowheads="1"/>
          </p:cNvSpPr>
          <p:nvPr/>
        </p:nvSpPr>
        <p:spPr bwMode="auto">
          <a:xfrm>
            <a:off x="4343400" y="4495800"/>
            <a:ext cx="609600" cy="5334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1967</Words>
  <Application>Microsoft Office PowerPoint</Application>
  <PresentationFormat>Presentazione su schermo (4:3)</PresentationFormat>
  <Paragraphs>280</Paragraphs>
  <Slides>33</Slides>
  <Notes>1</Notes>
  <HiddenSlides>0</HiddenSlides>
  <MMClips>0</MMClips>
  <ScaleCrop>false</ScaleCrop>
  <HeadingPairs>
    <vt:vector size="8" baseType="variant">
      <vt:variant>
        <vt:lpstr>Caratteri utilizzati</vt:lpstr>
      </vt:variant>
      <vt:variant>
        <vt:i4>5</vt:i4>
      </vt:variant>
      <vt:variant>
        <vt:lpstr>Tema</vt:lpstr>
      </vt:variant>
      <vt:variant>
        <vt:i4>1</vt:i4>
      </vt:variant>
      <vt:variant>
        <vt:lpstr>Server OLE incorporati</vt:lpstr>
      </vt:variant>
      <vt:variant>
        <vt:i4>2</vt:i4>
      </vt:variant>
      <vt:variant>
        <vt:lpstr>Titoli diapositive</vt:lpstr>
      </vt:variant>
      <vt:variant>
        <vt:i4>33</vt:i4>
      </vt:variant>
    </vt:vector>
  </HeadingPairs>
  <TitlesOfParts>
    <vt:vector size="41" baseType="lpstr">
      <vt:lpstr>Arial</vt:lpstr>
      <vt:lpstr>Book Antiqua</vt:lpstr>
      <vt:lpstr>Monotype Sorts</vt:lpstr>
      <vt:lpstr>Times New Roman</vt:lpstr>
      <vt:lpstr>Wingdings</vt:lpstr>
      <vt:lpstr>Struttura predefinita</vt:lpstr>
      <vt:lpstr>Photo Editor Photo</vt:lpstr>
      <vt:lpstr>Equation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Open questions</vt:lpstr>
      <vt:lpstr>Presentazione standard di PowerPoint</vt:lpstr>
      <vt:lpstr>Presentazione standard di PowerPoint</vt:lpstr>
      <vt:lpstr>Network markets </vt:lpstr>
      <vt:lpstr>Presentazione standard di PowerPoint</vt:lpstr>
      <vt:lpstr>Presentazione standard di PowerPoint</vt:lpstr>
      <vt:lpstr>Excursus (A continuous formulation of Metcalfe’s Law – Rohlfs 2003, p. 215)</vt:lpstr>
      <vt:lpstr>Metcalfe’s law</vt:lpstr>
      <vt:lpstr>Presentazione standard di PowerPoint</vt:lpstr>
      <vt:lpstr>Presentazione standard di PowerPoint</vt:lpstr>
      <vt:lpstr>Presentazione standard di PowerPoint</vt:lpstr>
      <vt:lpstr>2) These dynamics also affect “Two-sided markets” </vt:lpstr>
      <vt:lpstr>Presentazione standard di PowerPoint</vt:lpstr>
      <vt:lpstr>3) EMPIRICAL ESTIMATES OF NETWORK EXTERNALITIES</vt:lpstr>
      <vt:lpstr>How to estimate them?</vt:lpstr>
      <vt:lpstr>Presentazione standard di PowerPoint</vt:lpstr>
      <vt:lpstr>Presentazione standard di PowerPoint</vt:lpstr>
      <vt:lpstr>Presentazione standard di PowerPoint</vt:lpstr>
      <vt:lpstr>Presentazione standard di PowerPoint</vt:lpstr>
    </vt:vector>
  </TitlesOfParts>
  <Company>mip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aliprandi</dc:creator>
  <cp:lastModifiedBy>Luca Grilli</cp:lastModifiedBy>
  <cp:revision>158</cp:revision>
  <cp:lastPrinted>2024-04-18T14:21:10Z</cp:lastPrinted>
  <dcterms:created xsi:type="dcterms:W3CDTF">2002-10-09T08:42:27Z</dcterms:created>
  <dcterms:modified xsi:type="dcterms:W3CDTF">2024-04-18T14:21:15Z</dcterms:modified>
</cp:coreProperties>
</file>